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5" r:id="rId5"/>
  </p:sldMasterIdLst>
  <p:notesMasterIdLst>
    <p:notesMasterId r:id="rId57"/>
  </p:notesMasterIdLst>
  <p:sldIdLst>
    <p:sldId id="480" r:id="rId6"/>
    <p:sldId id="303" r:id="rId7"/>
    <p:sldId id="807" r:id="rId8"/>
    <p:sldId id="808" r:id="rId9"/>
    <p:sldId id="510" r:id="rId10"/>
    <p:sldId id="758" r:id="rId11"/>
    <p:sldId id="809" r:id="rId12"/>
    <p:sldId id="810" r:id="rId13"/>
    <p:sldId id="759" r:id="rId14"/>
    <p:sldId id="811" r:id="rId15"/>
    <p:sldId id="812" r:id="rId16"/>
    <p:sldId id="813" r:id="rId17"/>
    <p:sldId id="814" r:id="rId18"/>
    <p:sldId id="757" r:id="rId19"/>
    <p:sldId id="819" r:id="rId20"/>
    <p:sldId id="820" r:id="rId21"/>
    <p:sldId id="821" r:id="rId22"/>
    <p:sldId id="815" r:id="rId23"/>
    <p:sldId id="816" r:id="rId24"/>
    <p:sldId id="817" r:id="rId25"/>
    <p:sldId id="818" r:id="rId26"/>
    <p:sldId id="822" r:id="rId27"/>
    <p:sldId id="776" r:id="rId28"/>
    <p:sldId id="824" r:id="rId29"/>
    <p:sldId id="823" r:id="rId30"/>
    <p:sldId id="826" r:id="rId31"/>
    <p:sldId id="825" r:id="rId32"/>
    <p:sldId id="827" r:id="rId33"/>
    <p:sldId id="828" r:id="rId34"/>
    <p:sldId id="829" r:id="rId35"/>
    <p:sldId id="830" r:id="rId36"/>
    <p:sldId id="833" r:id="rId37"/>
    <p:sldId id="831" r:id="rId38"/>
    <p:sldId id="832" r:id="rId39"/>
    <p:sldId id="834" r:id="rId40"/>
    <p:sldId id="835" r:id="rId41"/>
    <p:sldId id="836" r:id="rId42"/>
    <p:sldId id="837" r:id="rId43"/>
    <p:sldId id="838" r:id="rId44"/>
    <p:sldId id="840" r:id="rId45"/>
    <p:sldId id="841" r:id="rId46"/>
    <p:sldId id="847" r:id="rId47"/>
    <p:sldId id="846" r:id="rId48"/>
    <p:sldId id="848" r:id="rId49"/>
    <p:sldId id="842" r:id="rId50"/>
    <p:sldId id="849" r:id="rId51"/>
    <p:sldId id="850" r:id="rId52"/>
    <p:sldId id="851" r:id="rId53"/>
    <p:sldId id="724" r:id="rId54"/>
    <p:sldId id="726" r:id="rId55"/>
    <p:sldId id="349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807"/>
            <p14:sldId id="808"/>
            <p14:sldId id="510"/>
            <p14:sldId id="758"/>
            <p14:sldId id="809"/>
            <p14:sldId id="810"/>
            <p14:sldId id="759"/>
            <p14:sldId id="811"/>
            <p14:sldId id="812"/>
            <p14:sldId id="813"/>
            <p14:sldId id="814"/>
            <p14:sldId id="757"/>
            <p14:sldId id="819"/>
            <p14:sldId id="820"/>
            <p14:sldId id="821"/>
            <p14:sldId id="815"/>
            <p14:sldId id="816"/>
            <p14:sldId id="817"/>
            <p14:sldId id="818"/>
            <p14:sldId id="822"/>
            <p14:sldId id="776"/>
            <p14:sldId id="824"/>
            <p14:sldId id="823"/>
            <p14:sldId id="826"/>
            <p14:sldId id="825"/>
            <p14:sldId id="827"/>
            <p14:sldId id="828"/>
            <p14:sldId id="829"/>
            <p14:sldId id="830"/>
            <p14:sldId id="833"/>
            <p14:sldId id="831"/>
            <p14:sldId id="832"/>
            <p14:sldId id="834"/>
            <p14:sldId id="835"/>
            <p14:sldId id="836"/>
            <p14:sldId id="837"/>
            <p14:sldId id="838"/>
            <p14:sldId id="840"/>
            <p14:sldId id="841"/>
            <p14:sldId id="847"/>
            <p14:sldId id="846"/>
            <p14:sldId id="848"/>
            <p14:sldId id="842"/>
            <p14:sldId id="849"/>
            <p14:sldId id="850"/>
            <p14:sldId id="851"/>
            <p14:sldId id="724"/>
            <p14:sldId id="726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BFFFF"/>
    <a:srgbClr val="D0FCE2"/>
    <a:srgbClr val="FEECFB"/>
    <a:srgbClr val="FFFFCC"/>
    <a:srgbClr val="FFE1FF"/>
    <a:srgbClr val="FF3399"/>
    <a:srgbClr val="F7EF81"/>
    <a:srgbClr val="BEF9A1"/>
    <a:srgbClr val="F0748F"/>
    <a:srgbClr val="CC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2337" autoAdjust="0"/>
  </p:normalViewPr>
  <p:slideViewPr>
    <p:cSldViewPr snapToGrid="0">
      <p:cViewPr>
        <p:scale>
          <a:sx n="60" d="100"/>
          <a:sy n="60" d="100"/>
        </p:scale>
        <p:origin x="498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viewProps" Target="viewProp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82E86E-9839-4D4F-B66F-113AF79BC1BA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EF4822-1770-476F-92B4-8FBF624950C3}">
      <dgm:prSet phldrT="[Text]" phldr="0" custT="1"/>
      <dgm:spPr>
        <a:solidFill>
          <a:srgbClr val="F0748F"/>
        </a:solidFill>
        <a:ln>
          <a:solidFill>
            <a:srgbClr val="FF33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Alexandria"/>
            </a:rPr>
            <a:t>Core Competence  of the facility Manager </a:t>
          </a:r>
        </a:p>
      </dgm:t>
    </dgm:pt>
    <dgm:pt modelId="{60ED114B-0C91-4E6F-8E4F-1B671D17FFC7}" type="parTrans" cxnId="{9E17170C-021C-4D3A-94E7-4BFE53EB8523}">
      <dgm:prSet/>
      <dgm:spPr/>
      <dgm:t>
        <a:bodyPr/>
        <a:lstStyle/>
        <a:p>
          <a:endParaRPr lang="en-US"/>
        </a:p>
      </dgm:t>
    </dgm:pt>
    <dgm:pt modelId="{66D1E4BA-7204-4901-917A-19D3714FF750}" type="sibTrans" cxnId="{9E17170C-021C-4D3A-94E7-4BFE53EB8523}">
      <dgm:prSet/>
      <dgm:spPr/>
      <dgm:t>
        <a:bodyPr/>
        <a:lstStyle/>
        <a:p>
          <a:endParaRPr lang="en-US"/>
        </a:p>
      </dgm:t>
    </dgm:pt>
    <dgm:pt modelId="{7A1281A6-BDBF-4BB2-BFF4-5F10669B3CC1}">
      <dgm:prSet phldrT="[Text]" custT="1"/>
      <dgm:spPr>
        <a:solidFill>
          <a:srgbClr val="BEF9A1"/>
        </a:solidFill>
        <a:ln>
          <a:solidFill>
            <a:srgbClr val="00B050"/>
          </a:solidFill>
        </a:ln>
      </dgm:spPr>
      <dgm:t>
        <a:bodyPr/>
        <a:lstStyle/>
        <a:p>
          <a:r>
            <a:rPr lang="en-US" sz="1800" b="1" dirty="0">
              <a:solidFill>
                <a:srgbClr val="00B050"/>
              </a:solidFill>
              <a:latin typeface="Alexandria"/>
            </a:rPr>
            <a:t>2. Building Management</a:t>
          </a:r>
        </a:p>
      </dgm:t>
    </dgm:pt>
    <dgm:pt modelId="{682066D8-2F4E-4AC5-99D4-53604825C3B2}" type="parTrans" cxnId="{C2604FA6-B9DB-4D3F-BA2A-5B522B390B78}">
      <dgm:prSet/>
      <dgm:spPr>
        <a:solidFill>
          <a:srgbClr val="BEF9A1"/>
        </a:solidFill>
        <a:ln>
          <a:solidFill>
            <a:srgbClr val="00B050"/>
          </a:solidFill>
        </a:ln>
      </dgm:spPr>
      <dgm:t>
        <a:bodyPr/>
        <a:lstStyle/>
        <a:p>
          <a:endParaRPr lang="en-US"/>
        </a:p>
      </dgm:t>
    </dgm:pt>
    <dgm:pt modelId="{2CC2C6DE-4852-48E6-A923-A3609E7FE3E7}" type="sibTrans" cxnId="{C2604FA6-B9DB-4D3F-BA2A-5B522B390B78}">
      <dgm:prSet/>
      <dgm:spPr/>
      <dgm:t>
        <a:bodyPr/>
        <a:lstStyle/>
        <a:p>
          <a:endParaRPr lang="en-US"/>
        </a:p>
      </dgm:t>
    </dgm:pt>
    <dgm:pt modelId="{1B22E629-94B0-4040-8BF3-CB685D0DB1E8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pPr>
            <a:buNone/>
          </a:pPr>
          <a:r>
            <a:rPr lang="en-US" sz="1800" b="1" dirty="0">
              <a:solidFill>
                <a:schemeClr val="accent2">
                  <a:lumMod val="50000"/>
                </a:schemeClr>
              </a:solidFill>
              <a:latin typeface="Alexandria"/>
            </a:rPr>
            <a:t>5. Innovation and Change Management</a:t>
          </a:r>
        </a:p>
      </dgm:t>
    </dgm:pt>
    <dgm:pt modelId="{45C742CC-4798-4F36-A26C-A66C1828D661}" type="parTrans" cxnId="{6BF86F4D-E7AC-47AD-8DA5-E28B66755937}">
      <dgm:prSet/>
      <dgm:spPr>
        <a:solidFill>
          <a:schemeClr val="accent2">
            <a:lumMod val="60000"/>
            <a:lumOff val="40000"/>
          </a:schemeClr>
        </a:solidFill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endParaRPr lang="en-US"/>
        </a:p>
      </dgm:t>
    </dgm:pt>
    <dgm:pt modelId="{4C160CAB-63E5-44CF-8A68-961927F6FC73}" type="sibTrans" cxnId="{6BF86F4D-E7AC-47AD-8DA5-E28B66755937}">
      <dgm:prSet/>
      <dgm:spPr/>
      <dgm:t>
        <a:bodyPr/>
        <a:lstStyle/>
        <a:p>
          <a:endParaRPr lang="en-US"/>
        </a:p>
      </dgm:t>
    </dgm:pt>
    <dgm:pt modelId="{F9BE19DB-DBFC-4CB1-AE4A-D32455F04062}">
      <dgm:prSet phldrT="[Text]" custT="1"/>
      <dgm:spPr>
        <a:solidFill>
          <a:srgbClr val="EBFFFF"/>
        </a:solidFill>
        <a:ln>
          <a:solidFill>
            <a:schemeClr val="accent1"/>
          </a:solidFill>
        </a:ln>
      </dgm:spPr>
      <dgm:t>
        <a:bodyPr/>
        <a:lstStyle/>
        <a:p>
          <a:pPr>
            <a:buNone/>
          </a:pPr>
          <a:r>
            <a:rPr lang="en-US" sz="1800" b="1" dirty="0">
              <a:solidFill>
                <a:srgbClr val="002060"/>
              </a:solidFill>
              <a:latin typeface="Alexandria"/>
            </a:rPr>
            <a:t>1. Real Estate Management</a:t>
          </a:r>
          <a:endParaRPr lang="en-US" sz="1800" dirty="0">
            <a:solidFill>
              <a:srgbClr val="002060"/>
            </a:solidFill>
            <a:latin typeface="Alexandria"/>
          </a:endParaRPr>
        </a:p>
      </dgm:t>
    </dgm:pt>
    <dgm:pt modelId="{1A642411-9B4A-4B51-9DAD-5F98D93E8D9B}" type="parTrans" cxnId="{F121617B-B5DA-4E81-82CF-0B1C329C359E}">
      <dgm:prSet/>
      <dgm:spPr>
        <a:solidFill>
          <a:srgbClr val="D0FCE2"/>
        </a:solidFill>
        <a:ln>
          <a:solidFill>
            <a:srgbClr val="0070C0"/>
          </a:solidFill>
        </a:ln>
      </dgm:spPr>
      <dgm:t>
        <a:bodyPr/>
        <a:lstStyle/>
        <a:p>
          <a:endParaRPr lang="en-US"/>
        </a:p>
      </dgm:t>
    </dgm:pt>
    <dgm:pt modelId="{10CFA662-A19C-4DFE-AE10-463E8A77E002}" type="sibTrans" cxnId="{F121617B-B5DA-4E81-82CF-0B1C329C359E}">
      <dgm:prSet/>
      <dgm:spPr/>
      <dgm:t>
        <a:bodyPr/>
        <a:lstStyle/>
        <a:p>
          <a:endParaRPr lang="en-US"/>
        </a:p>
      </dgm:t>
    </dgm:pt>
    <dgm:pt modelId="{4F712581-80E7-4676-943C-8B6B1876F7CA}">
      <dgm:prSet/>
      <dgm:spPr/>
      <dgm:t>
        <a:bodyPr/>
        <a:lstStyle/>
        <a:p>
          <a:endParaRPr lang="en-US"/>
        </a:p>
      </dgm:t>
    </dgm:pt>
    <dgm:pt modelId="{5BA1C345-A870-47C6-AF90-D7282D3FAA4F}" type="parTrans" cxnId="{37D8A5D7-0A52-44AA-AF5A-E87F6694EA1D}">
      <dgm:prSet/>
      <dgm:spPr/>
      <dgm:t>
        <a:bodyPr/>
        <a:lstStyle/>
        <a:p>
          <a:endParaRPr lang="en-US"/>
        </a:p>
      </dgm:t>
    </dgm:pt>
    <dgm:pt modelId="{AD0FD393-05EB-417D-B2A2-26F782DA1114}" type="sibTrans" cxnId="{37D8A5D7-0A52-44AA-AF5A-E87F6694EA1D}">
      <dgm:prSet/>
      <dgm:spPr/>
      <dgm:t>
        <a:bodyPr/>
        <a:lstStyle/>
        <a:p>
          <a:endParaRPr lang="en-US"/>
        </a:p>
      </dgm:t>
    </dgm:pt>
    <dgm:pt modelId="{092851DC-0B0D-42BC-B8DA-CF93F50C3CD4}">
      <dgm:prSet custT="1"/>
      <dgm:spPr>
        <a:solidFill>
          <a:srgbClr val="FFFFCC"/>
        </a:solidFill>
        <a:ln>
          <a:solidFill>
            <a:srgbClr val="FFFF00"/>
          </a:solidFill>
        </a:ln>
      </dgm:spPr>
      <dgm:t>
        <a:bodyPr/>
        <a:lstStyle/>
        <a:p>
          <a:endParaRPr lang="en-US" sz="1800" b="1" dirty="0">
            <a:solidFill>
              <a:schemeClr val="tx1"/>
            </a:solidFill>
            <a:latin typeface="Alexandria"/>
          </a:endParaRPr>
        </a:p>
        <a:p>
          <a:r>
            <a:rPr lang="en-US" sz="1800" b="1" dirty="0">
              <a:solidFill>
                <a:schemeClr val="tx1"/>
              </a:solidFill>
              <a:latin typeface="Alexandria"/>
            </a:rPr>
            <a:t>3. Financial Management</a:t>
          </a:r>
        </a:p>
        <a:p>
          <a:endParaRPr lang="en-US" sz="1300" b="1" dirty="0">
            <a:solidFill>
              <a:schemeClr val="tx1"/>
            </a:solidFill>
          </a:endParaRPr>
        </a:p>
      </dgm:t>
    </dgm:pt>
    <dgm:pt modelId="{996AD67B-AE01-4F1E-8429-08560159EE86}" type="parTrans" cxnId="{2B362843-47F4-468D-9AC4-0A4574AAC607}">
      <dgm:prSet/>
      <dgm:spPr>
        <a:solidFill>
          <a:srgbClr val="FFFFCC"/>
        </a:solidFill>
        <a:ln>
          <a:solidFill>
            <a:srgbClr val="FFFF00"/>
          </a:solidFill>
        </a:ln>
      </dgm:spPr>
      <dgm:t>
        <a:bodyPr/>
        <a:lstStyle/>
        <a:p>
          <a:endParaRPr lang="en-US"/>
        </a:p>
      </dgm:t>
    </dgm:pt>
    <dgm:pt modelId="{B84AE2C8-599C-42FD-A94E-4991F14B1E00}" type="sibTrans" cxnId="{2B362843-47F4-468D-9AC4-0A4574AAC607}">
      <dgm:prSet/>
      <dgm:spPr/>
      <dgm:t>
        <a:bodyPr/>
        <a:lstStyle/>
        <a:p>
          <a:endParaRPr lang="en-US"/>
        </a:p>
      </dgm:t>
    </dgm:pt>
    <dgm:pt modelId="{2C763440-D628-4723-8BCE-F42B396AF55E}">
      <dgm:prSet custT="1"/>
      <dgm:spPr>
        <a:solidFill>
          <a:schemeClr val="accent4">
            <a:lumMod val="40000"/>
            <a:lumOff val="60000"/>
          </a:schemeClr>
        </a:solidFill>
        <a:ln>
          <a:solidFill>
            <a:srgbClr val="FFC000"/>
          </a:solidFill>
        </a:ln>
      </dgm:spPr>
      <dgm:t>
        <a:bodyPr/>
        <a:lstStyle/>
        <a:p>
          <a:r>
            <a:rPr lang="en-US" sz="1800" b="1" dirty="0">
              <a:solidFill>
                <a:schemeClr val="tx1"/>
              </a:solidFill>
              <a:latin typeface="Alexandria"/>
            </a:rPr>
            <a:t>4. Organizational Management</a:t>
          </a:r>
        </a:p>
      </dgm:t>
    </dgm:pt>
    <dgm:pt modelId="{D6B0094D-0C08-4A6B-9DB5-9D786C0583F2}" type="parTrans" cxnId="{D3B82ABD-928D-464C-A9BA-2E787A532C29}">
      <dgm:prSet/>
      <dgm:spPr>
        <a:solidFill>
          <a:schemeClr val="accent4">
            <a:lumMod val="60000"/>
            <a:lumOff val="40000"/>
          </a:schemeClr>
        </a:solidFill>
        <a:ln>
          <a:solidFill>
            <a:schemeClr val="accent4"/>
          </a:solidFill>
        </a:ln>
      </dgm:spPr>
      <dgm:t>
        <a:bodyPr/>
        <a:lstStyle/>
        <a:p>
          <a:endParaRPr lang="en-US"/>
        </a:p>
      </dgm:t>
    </dgm:pt>
    <dgm:pt modelId="{952E90D1-64CC-4512-B18D-040A0D7BC213}" type="sibTrans" cxnId="{D3B82ABD-928D-464C-A9BA-2E787A532C29}">
      <dgm:prSet/>
      <dgm:spPr/>
      <dgm:t>
        <a:bodyPr/>
        <a:lstStyle/>
        <a:p>
          <a:endParaRPr lang="en-US"/>
        </a:p>
      </dgm:t>
    </dgm:pt>
    <dgm:pt modelId="{3C738097-EBC6-4A2D-82DC-C9BAFB881529}">
      <dgm:prSet custT="1"/>
      <dgm:spPr>
        <a:solidFill>
          <a:srgbClr val="FFE1FF"/>
        </a:solidFill>
        <a:ln>
          <a:solidFill>
            <a:srgbClr val="FF3399"/>
          </a:solidFill>
        </a:ln>
      </dgm:spPr>
      <dgm:t>
        <a:bodyPr/>
        <a:lstStyle/>
        <a:p>
          <a:r>
            <a:rPr lang="en-US" sz="1800" b="1" dirty="0">
              <a:solidFill>
                <a:srgbClr val="FF3399"/>
              </a:solidFill>
              <a:latin typeface="Alexandria"/>
            </a:rPr>
            <a:t>6. Human Resources Management</a:t>
          </a:r>
        </a:p>
      </dgm:t>
    </dgm:pt>
    <dgm:pt modelId="{829B0B65-6703-4DD9-A1A9-D2AB3126BB18}" type="parTrans" cxnId="{7B924FC4-5132-474F-9718-964163596863}">
      <dgm:prSet/>
      <dgm:spPr>
        <a:solidFill>
          <a:srgbClr val="FFE1FF"/>
        </a:solidFill>
        <a:ln>
          <a:solidFill>
            <a:srgbClr val="FF3399"/>
          </a:solidFill>
        </a:ln>
      </dgm:spPr>
      <dgm:t>
        <a:bodyPr/>
        <a:lstStyle/>
        <a:p>
          <a:endParaRPr lang="en-US" dirty="0"/>
        </a:p>
      </dgm:t>
    </dgm:pt>
    <dgm:pt modelId="{92BBD377-269D-4612-BD92-EEB1EDDE328B}" type="sibTrans" cxnId="{7B924FC4-5132-474F-9718-964163596863}">
      <dgm:prSet/>
      <dgm:spPr/>
      <dgm:t>
        <a:bodyPr/>
        <a:lstStyle/>
        <a:p>
          <a:endParaRPr lang="en-US"/>
        </a:p>
      </dgm:t>
    </dgm:pt>
    <dgm:pt modelId="{B45667D2-21C1-4057-A200-C348BC775A0E}">
      <dgm:prSet/>
      <dgm:spPr/>
      <dgm:t>
        <a:bodyPr/>
        <a:lstStyle/>
        <a:p>
          <a:endParaRPr lang="en-US"/>
        </a:p>
      </dgm:t>
    </dgm:pt>
    <dgm:pt modelId="{182546BE-5D77-41EE-9E53-C43E99756E30}" type="parTrans" cxnId="{0BAFD353-477B-446A-A35C-7CF4F3B8BEA7}">
      <dgm:prSet/>
      <dgm:spPr/>
      <dgm:t>
        <a:bodyPr/>
        <a:lstStyle/>
        <a:p>
          <a:endParaRPr lang="en-US"/>
        </a:p>
      </dgm:t>
    </dgm:pt>
    <dgm:pt modelId="{5B1D68EB-16FF-4A17-96BE-B20BC86519C8}" type="sibTrans" cxnId="{0BAFD353-477B-446A-A35C-7CF4F3B8BEA7}">
      <dgm:prSet/>
      <dgm:spPr/>
      <dgm:t>
        <a:bodyPr/>
        <a:lstStyle/>
        <a:p>
          <a:endParaRPr lang="en-US"/>
        </a:p>
      </dgm:t>
    </dgm:pt>
    <dgm:pt modelId="{078F15C8-A2BF-4660-925E-EFD777F4154D}" type="pres">
      <dgm:prSet presAssocID="{0482E86E-9839-4D4F-B66F-113AF79BC1B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BC61FF8-9B97-4469-98FD-5545A59A2AAF}" type="pres">
      <dgm:prSet presAssocID="{94EF4822-1770-476F-92B4-8FBF624950C3}" presName="centerShape" presStyleLbl="node0" presStyleIdx="0" presStyleCnt="1" custScaleX="138093"/>
      <dgm:spPr/>
    </dgm:pt>
    <dgm:pt modelId="{6A2587B3-BD06-4894-BB06-91ED5BA66310}" type="pres">
      <dgm:prSet presAssocID="{682066D8-2F4E-4AC5-99D4-53604825C3B2}" presName="parTrans" presStyleLbl="sibTrans2D1" presStyleIdx="0" presStyleCnt="6" custScaleX="133436" custLinFactNeighborX="12696" custLinFactNeighborY="-13861"/>
      <dgm:spPr/>
    </dgm:pt>
    <dgm:pt modelId="{811DB1DF-0EC7-442A-BD7B-EC4912ACFD55}" type="pres">
      <dgm:prSet presAssocID="{682066D8-2F4E-4AC5-99D4-53604825C3B2}" presName="connectorText" presStyleLbl="sibTrans2D1" presStyleIdx="0" presStyleCnt="6"/>
      <dgm:spPr/>
    </dgm:pt>
    <dgm:pt modelId="{C10129F4-BF17-468F-89C5-9DBDEEB9169E}" type="pres">
      <dgm:prSet presAssocID="{7A1281A6-BDBF-4BB2-BFF4-5F10669B3CC1}" presName="node" presStyleLbl="node1" presStyleIdx="0" presStyleCnt="6" custScaleX="141656" custScaleY="68378" custRadScaleRad="111552" custRadScaleInc="102173">
        <dgm:presLayoutVars>
          <dgm:bulletEnabled val="1"/>
        </dgm:presLayoutVars>
      </dgm:prSet>
      <dgm:spPr/>
    </dgm:pt>
    <dgm:pt modelId="{9802FDF2-FE92-4BD8-93A5-2E09D6B68DA5}" type="pres">
      <dgm:prSet presAssocID="{996AD67B-AE01-4F1E-8429-08560159EE86}" presName="parTrans" presStyleLbl="sibTrans2D1" presStyleIdx="1" presStyleCnt="6" custScaleX="216240" custLinFactNeighborX="34334"/>
      <dgm:spPr/>
    </dgm:pt>
    <dgm:pt modelId="{9644D941-C01E-4591-B2FC-848CEF77BEDF}" type="pres">
      <dgm:prSet presAssocID="{996AD67B-AE01-4F1E-8429-08560159EE86}" presName="connectorText" presStyleLbl="sibTrans2D1" presStyleIdx="1" presStyleCnt="6"/>
      <dgm:spPr/>
    </dgm:pt>
    <dgm:pt modelId="{96D950D6-4037-40D1-A184-191DB11CFA18}" type="pres">
      <dgm:prSet presAssocID="{092851DC-0B0D-42BC-B8DA-CF93F50C3CD4}" presName="node" presStyleLbl="node1" presStyleIdx="1" presStyleCnt="6" custScaleX="135630" custScaleY="63452" custRadScaleRad="124604" custRadScaleInc="92062">
        <dgm:presLayoutVars>
          <dgm:bulletEnabled val="1"/>
        </dgm:presLayoutVars>
      </dgm:prSet>
      <dgm:spPr/>
    </dgm:pt>
    <dgm:pt modelId="{EB15E6A9-2D97-488B-B2FC-9B4D0F3C6833}" type="pres">
      <dgm:prSet presAssocID="{D6B0094D-0C08-4A6B-9DB5-9D786C0583F2}" presName="parTrans" presStyleLbl="sibTrans2D1" presStyleIdx="2" presStyleCnt="6" custLinFactNeighborX="-13351" custLinFactNeighborY="3255"/>
      <dgm:spPr/>
    </dgm:pt>
    <dgm:pt modelId="{B0D1FD15-529C-4B2F-AC27-E09DC62D7117}" type="pres">
      <dgm:prSet presAssocID="{D6B0094D-0C08-4A6B-9DB5-9D786C0583F2}" presName="connectorText" presStyleLbl="sibTrans2D1" presStyleIdx="2" presStyleCnt="6"/>
      <dgm:spPr/>
    </dgm:pt>
    <dgm:pt modelId="{7C1C8F38-5EE4-41DE-9664-F777BBA74D00}" type="pres">
      <dgm:prSet presAssocID="{2C763440-D628-4723-8BCE-F42B396AF55E}" presName="node" presStyleLbl="node1" presStyleIdx="2" presStyleCnt="6" custScaleX="172999" custScaleY="72742" custRadScaleRad="143674" custRadScaleInc="33892">
        <dgm:presLayoutVars>
          <dgm:bulletEnabled val="1"/>
        </dgm:presLayoutVars>
      </dgm:prSet>
      <dgm:spPr/>
    </dgm:pt>
    <dgm:pt modelId="{D0F0AD26-3461-4DCA-93D4-FF31480C6AB0}" type="pres">
      <dgm:prSet presAssocID="{45C742CC-4798-4F36-A26C-A66C1828D661}" presName="parTrans" presStyleLbl="sibTrans2D1" presStyleIdx="3" presStyleCnt="6" custScaleX="166743" custLinFactNeighborX="-47397" custLinFactNeighborY="3255"/>
      <dgm:spPr/>
    </dgm:pt>
    <dgm:pt modelId="{E9F3F2B2-5C8F-4978-9CB6-B208A1C50A77}" type="pres">
      <dgm:prSet presAssocID="{45C742CC-4798-4F36-A26C-A66C1828D661}" presName="connectorText" presStyleLbl="sibTrans2D1" presStyleIdx="3" presStyleCnt="6"/>
      <dgm:spPr/>
    </dgm:pt>
    <dgm:pt modelId="{53437B4E-6EC9-42C2-85AE-4E6DF3302FF1}" type="pres">
      <dgm:prSet presAssocID="{1B22E629-94B0-4040-8BF3-CB685D0DB1E8}" presName="node" presStyleLbl="node1" presStyleIdx="3" presStyleCnt="6" custScaleX="144912" custScaleY="75261" custRadScaleRad="97714" custRadScaleInc="30632">
        <dgm:presLayoutVars>
          <dgm:bulletEnabled val="1"/>
        </dgm:presLayoutVars>
      </dgm:prSet>
      <dgm:spPr/>
    </dgm:pt>
    <dgm:pt modelId="{875612ED-24FA-4F37-A841-BA1AF476AD35}" type="pres">
      <dgm:prSet presAssocID="{829B0B65-6703-4DD9-A1A9-D2AB3126BB18}" presName="parTrans" presStyleLbl="sibTrans2D1" presStyleIdx="4" presStyleCnt="6" custScaleX="171909" custLinFactNeighborX="-12679" custLinFactNeighborY="-7131"/>
      <dgm:spPr/>
    </dgm:pt>
    <dgm:pt modelId="{1E683553-B76D-4BE3-B5D2-CA9AEF4C9430}" type="pres">
      <dgm:prSet presAssocID="{829B0B65-6703-4DD9-A1A9-D2AB3126BB18}" presName="connectorText" presStyleLbl="sibTrans2D1" presStyleIdx="4" presStyleCnt="6"/>
      <dgm:spPr/>
    </dgm:pt>
    <dgm:pt modelId="{851F27BD-BC09-43A1-AFA0-0A0B7FD5DC59}" type="pres">
      <dgm:prSet presAssocID="{3C738097-EBC6-4A2D-82DC-C9BAFB881529}" presName="node" presStyleLbl="node1" presStyleIdx="4" presStyleCnt="6" custScaleX="136408" custScaleY="66875" custRadScaleRad="123591" custRadScaleInc="113979">
        <dgm:presLayoutVars>
          <dgm:bulletEnabled val="1"/>
        </dgm:presLayoutVars>
      </dgm:prSet>
      <dgm:spPr/>
    </dgm:pt>
    <dgm:pt modelId="{7B526607-8B3E-4CF3-A448-EE1F1F4EEEA8}" type="pres">
      <dgm:prSet presAssocID="{1A642411-9B4A-4B51-9DAD-5F98D93E8D9B}" presName="parTrans" presStyleLbl="sibTrans2D1" presStyleIdx="5" presStyleCnt="6" custScaleX="119039" custLinFactNeighborX="-4139" custLinFactNeighborY="-7327"/>
      <dgm:spPr/>
    </dgm:pt>
    <dgm:pt modelId="{625F8ABB-231B-46F2-9424-59AD8845B6AF}" type="pres">
      <dgm:prSet presAssocID="{1A642411-9B4A-4B51-9DAD-5F98D93E8D9B}" presName="connectorText" presStyleLbl="sibTrans2D1" presStyleIdx="5" presStyleCnt="6"/>
      <dgm:spPr/>
    </dgm:pt>
    <dgm:pt modelId="{8A7E594B-447F-43A8-95C3-B34DEF6F8686}" type="pres">
      <dgm:prSet presAssocID="{F9BE19DB-DBFC-4CB1-AE4A-D32455F04062}" presName="node" presStyleLbl="node1" presStyleIdx="5" presStyleCnt="6" custScaleX="131346" custScaleY="68378" custRadScaleRad="114053" custRadScaleInc="90964">
        <dgm:presLayoutVars>
          <dgm:bulletEnabled val="1"/>
        </dgm:presLayoutVars>
      </dgm:prSet>
      <dgm:spPr/>
    </dgm:pt>
  </dgm:ptLst>
  <dgm:cxnLst>
    <dgm:cxn modelId="{63FC6A00-40C5-4C27-B3D6-55F4E5DD80BC}" type="presOf" srcId="{7A1281A6-BDBF-4BB2-BFF4-5F10669B3CC1}" destId="{C10129F4-BF17-468F-89C5-9DBDEEB9169E}" srcOrd="0" destOrd="0" presId="urn:microsoft.com/office/officeart/2005/8/layout/radial5"/>
    <dgm:cxn modelId="{9E17170C-021C-4D3A-94E7-4BFE53EB8523}" srcId="{0482E86E-9839-4D4F-B66F-113AF79BC1BA}" destId="{94EF4822-1770-476F-92B4-8FBF624950C3}" srcOrd="0" destOrd="0" parTransId="{60ED114B-0C91-4E6F-8E4F-1B671D17FFC7}" sibTransId="{66D1E4BA-7204-4901-917A-19D3714FF750}"/>
    <dgm:cxn modelId="{4CEB9E0D-3C7D-450A-AAC8-F1F6A6C8AF2C}" type="presOf" srcId="{996AD67B-AE01-4F1E-8429-08560159EE86}" destId="{9644D941-C01E-4591-B2FC-848CEF77BEDF}" srcOrd="1" destOrd="0" presId="urn:microsoft.com/office/officeart/2005/8/layout/radial5"/>
    <dgm:cxn modelId="{18BBAD10-DC43-46F4-983E-27A2D39480B7}" type="presOf" srcId="{829B0B65-6703-4DD9-A1A9-D2AB3126BB18}" destId="{1E683553-B76D-4BE3-B5D2-CA9AEF4C9430}" srcOrd="1" destOrd="0" presId="urn:microsoft.com/office/officeart/2005/8/layout/radial5"/>
    <dgm:cxn modelId="{E1266A1B-8CF0-4678-B8C4-1B2065A14624}" type="presOf" srcId="{1A642411-9B4A-4B51-9DAD-5F98D93E8D9B}" destId="{7B526607-8B3E-4CF3-A448-EE1F1F4EEEA8}" srcOrd="0" destOrd="0" presId="urn:microsoft.com/office/officeart/2005/8/layout/radial5"/>
    <dgm:cxn modelId="{CFFE2323-7BF7-4807-8D71-B1DB0A4C638C}" type="presOf" srcId="{829B0B65-6703-4DD9-A1A9-D2AB3126BB18}" destId="{875612ED-24FA-4F37-A841-BA1AF476AD35}" srcOrd="0" destOrd="0" presId="urn:microsoft.com/office/officeart/2005/8/layout/radial5"/>
    <dgm:cxn modelId="{96A91435-1F2B-4948-B53C-1623EE4732CA}" type="presOf" srcId="{94EF4822-1770-476F-92B4-8FBF624950C3}" destId="{4BC61FF8-9B97-4469-98FD-5545A59A2AAF}" srcOrd="0" destOrd="0" presId="urn:microsoft.com/office/officeart/2005/8/layout/radial5"/>
    <dgm:cxn modelId="{8BBFA45C-42AA-412A-A945-00579F4DB063}" type="presOf" srcId="{996AD67B-AE01-4F1E-8429-08560159EE86}" destId="{9802FDF2-FE92-4BD8-93A5-2E09D6B68DA5}" srcOrd="0" destOrd="0" presId="urn:microsoft.com/office/officeart/2005/8/layout/radial5"/>
    <dgm:cxn modelId="{2B362843-47F4-468D-9AC4-0A4574AAC607}" srcId="{94EF4822-1770-476F-92B4-8FBF624950C3}" destId="{092851DC-0B0D-42BC-B8DA-CF93F50C3CD4}" srcOrd="1" destOrd="0" parTransId="{996AD67B-AE01-4F1E-8429-08560159EE86}" sibTransId="{B84AE2C8-599C-42FD-A94E-4991F14B1E00}"/>
    <dgm:cxn modelId="{3C9CF749-18F7-437E-AA88-FBB827BBC6C3}" type="presOf" srcId="{1B22E629-94B0-4040-8BF3-CB685D0DB1E8}" destId="{53437B4E-6EC9-42C2-85AE-4E6DF3302FF1}" srcOrd="0" destOrd="0" presId="urn:microsoft.com/office/officeart/2005/8/layout/radial5"/>
    <dgm:cxn modelId="{6BF86F4D-E7AC-47AD-8DA5-E28B66755937}" srcId="{94EF4822-1770-476F-92B4-8FBF624950C3}" destId="{1B22E629-94B0-4040-8BF3-CB685D0DB1E8}" srcOrd="3" destOrd="0" parTransId="{45C742CC-4798-4F36-A26C-A66C1828D661}" sibTransId="{4C160CAB-63E5-44CF-8A68-961927F6FC73}"/>
    <dgm:cxn modelId="{0BAFD353-477B-446A-A35C-7CF4F3B8BEA7}" srcId="{0482E86E-9839-4D4F-B66F-113AF79BC1BA}" destId="{B45667D2-21C1-4057-A200-C348BC775A0E}" srcOrd="1" destOrd="0" parTransId="{182546BE-5D77-41EE-9E53-C43E99756E30}" sibTransId="{5B1D68EB-16FF-4A17-96BE-B20BC86519C8}"/>
    <dgm:cxn modelId="{C0B01255-3C49-4A72-AD77-CAD7FC5CE147}" type="presOf" srcId="{D6B0094D-0C08-4A6B-9DB5-9D786C0583F2}" destId="{EB15E6A9-2D97-488B-B2FC-9B4D0F3C6833}" srcOrd="0" destOrd="0" presId="urn:microsoft.com/office/officeart/2005/8/layout/radial5"/>
    <dgm:cxn modelId="{0967EA59-AA13-496A-9F13-DEA2067B69A6}" type="presOf" srcId="{2C763440-D628-4723-8BCE-F42B396AF55E}" destId="{7C1C8F38-5EE4-41DE-9664-F777BBA74D00}" srcOrd="0" destOrd="0" presId="urn:microsoft.com/office/officeart/2005/8/layout/radial5"/>
    <dgm:cxn modelId="{F121617B-B5DA-4E81-82CF-0B1C329C359E}" srcId="{94EF4822-1770-476F-92B4-8FBF624950C3}" destId="{F9BE19DB-DBFC-4CB1-AE4A-D32455F04062}" srcOrd="5" destOrd="0" parTransId="{1A642411-9B4A-4B51-9DAD-5F98D93E8D9B}" sibTransId="{10CFA662-A19C-4DFE-AE10-463E8A77E002}"/>
    <dgm:cxn modelId="{2AC20B8A-8946-4B84-823D-15AD2303E338}" type="presOf" srcId="{3C738097-EBC6-4A2D-82DC-C9BAFB881529}" destId="{851F27BD-BC09-43A1-AFA0-0A0B7FD5DC59}" srcOrd="0" destOrd="0" presId="urn:microsoft.com/office/officeart/2005/8/layout/radial5"/>
    <dgm:cxn modelId="{79D1E99D-D9BB-489F-8768-5CDAB717E325}" type="presOf" srcId="{45C742CC-4798-4F36-A26C-A66C1828D661}" destId="{E9F3F2B2-5C8F-4978-9CB6-B208A1C50A77}" srcOrd="1" destOrd="0" presId="urn:microsoft.com/office/officeart/2005/8/layout/radial5"/>
    <dgm:cxn modelId="{C2604FA6-B9DB-4D3F-BA2A-5B522B390B78}" srcId="{94EF4822-1770-476F-92B4-8FBF624950C3}" destId="{7A1281A6-BDBF-4BB2-BFF4-5F10669B3CC1}" srcOrd="0" destOrd="0" parTransId="{682066D8-2F4E-4AC5-99D4-53604825C3B2}" sibTransId="{2CC2C6DE-4852-48E6-A923-A3609E7FE3E7}"/>
    <dgm:cxn modelId="{4E4D07AF-F3A0-4A56-B6C7-3F9398E5DE45}" type="presOf" srcId="{092851DC-0B0D-42BC-B8DA-CF93F50C3CD4}" destId="{96D950D6-4037-40D1-A184-191DB11CFA18}" srcOrd="0" destOrd="0" presId="urn:microsoft.com/office/officeart/2005/8/layout/radial5"/>
    <dgm:cxn modelId="{1AEC98AF-CA33-4A8C-BB19-35741D43A9C4}" type="presOf" srcId="{D6B0094D-0C08-4A6B-9DB5-9D786C0583F2}" destId="{B0D1FD15-529C-4B2F-AC27-E09DC62D7117}" srcOrd="1" destOrd="0" presId="urn:microsoft.com/office/officeart/2005/8/layout/radial5"/>
    <dgm:cxn modelId="{D3B82ABD-928D-464C-A9BA-2E787A532C29}" srcId="{94EF4822-1770-476F-92B4-8FBF624950C3}" destId="{2C763440-D628-4723-8BCE-F42B396AF55E}" srcOrd="2" destOrd="0" parTransId="{D6B0094D-0C08-4A6B-9DB5-9D786C0583F2}" sibTransId="{952E90D1-64CC-4512-B18D-040A0D7BC213}"/>
    <dgm:cxn modelId="{7B924FC4-5132-474F-9718-964163596863}" srcId="{94EF4822-1770-476F-92B4-8FBF624950C3}" destId="{3C738097-EBC6-4A2D-82DC-C9BAFB881529}" srcOrd="4" destOrd="0" parTransId="{829B0B65-6703-4DD9-A1A9-D2AB3126BB18}" sibTransId="{92BBD377-269D-4612-BD92-EEB1EDDE328B}"/>
    <dgm:cxn modelId="{23F777D3-2D1C-48BB-9A02-2DE6C8430FFC}" type="presOf" srcId="{1A642411-9B4A-4B51-9DAD-5F98D93E8D9B}" destId="{625F8ABB-231B-46F2-9424-59AD8845B6AF}" srcOrd="1" destOrd="0" presId="urn:microsoft.com/office/officeart/2005/8/layout/radial5"/>
    <dgm:cxn modelId="{47E28FD6-DED7-4989-BB21-7DB05252F22B}" type="presOf" srcId="{682066D8-2F4E-4AC5-99D4-53604825C3B2}" destId="{811DB1DF-0EC7-442A-BD7B-EC4912ACFD55}" srcOrd="1" destOrd="0" presId="urn:microsoft.com/office/officeart/2005/8/layout/radial5"/>
    <dgm:cxn modelId="{37D8A5D7-0A52-44AA-AF5A-E87F6694EA1D}" srcId="{0482E86E-9839-4D4F-B66F-113AF79BC1BA}" destId="{4F712581-80E7-4676-943C-8B6B1876F7CA}" srcOrd="2" destOrd="0" parTransId="{5BA1C345-A870-47C6-AF90-D7282D3FAA4F}" sibTransId="{AD0FD393-05EB-417D-B2A2-26F782DA1114}"/>
    <dgm:cxn modelId="{04C42AD9-F234-4D3E-8D55-3BD22808D308}" type="presOf" srcId="{45C742CC-4798-4F36-A26C-A66C1828D661}" destId="{D0F0AD26-3461-4DCA-93D4-FF31480C6AB0}" srcOrd="0" destOrd="0" presId="urn:microsoft.com/office/officeart/2005/8/layout/radial5"/>
    <dgm:cxn modelId="{4B543DD9-1409-48DF-B74E-7F9A85D33100}" type="presOf" srcId="{682066D8-2F4E-4AC5-99D4-53604825C3B2}" destId="{6A2587B3-BD06-4894-BB06-91ED5BA66310}" srcOrd="0" destOrd="0" presId="urn:microsoft.com/office/officeart/2005/8/layout/radial5"/>
    <dgm:cxn modelId="{5F6AAEE2-46D8-44E5-8201-098DECDF6816}" type="presOf" srcId="{0482E86E-9839-4D4F-B66F-113AF79BC1BA}" destId="{078F15C8-A2BF-4660-925E-EFD777F4154D}" srcOrd="0" destOrd="0" presId="urn:microsoft.com/office/officeart/2005/8/layout/radial5"/>
    <dgm:cxn modelId="{7C306CEC-C828-4876-BA56-5FB8E1E8626E}" type="presOf" srcId="{F9BE19DB-DBFC-4CB1-AE4A-D32455F04062}" destId="{8A7E594B-447F-43A8-95C3-B34DEF6F8686}" srcOrd="0" destOrd="0" presId="urn:microsoft.com/office/officeart/2005/8/layout/radial5"/>
    <dgm:cxn modelId="{B8867CCD-EED2-4FA7-8097-E1635FC846E0}" type="presParOf" srcId="{078F15C8-A2BF-4660-925E-EFD777F4154D}" destId="{4BC61FF8-9B97-4469-98FD-5545A59A2AAF}" srcOrd="0" destOrd="0" presId="urn:microsoft.com/office/officeart/2005/8/layout/radial5"/>
    <dgm:cxn modelId="{9ABAE6F3-875A-4560-AE50-EBE64B688D82}" type="presParOf" srcId="{078F15C8-A2BF-4660-925E-EFD777F4154D}" destId="{6A2587B3-BD06-4894-BB06-91ED5BA66310}" srcOrd="1" destOrd="0" presId="urn:microsoft.com/office/officeart/2005/8/layout/radial5"/>
    <dgm:cxn modelId="{7642D968-1AAE-4463-9B00-A055723FE3CE}" type="presParOf" srcId="{6A2587B3-BD06-4894-BB06-91ED5BA66310}" destId="{811DB1DF-0EC7-442A-BD7B-EC4912ACFD55}" srcOrd="0" destOrd="0" presId="urn:microsoft.com/office/officeart/2005/8/layout/radial5"/>
    <dgm:cxn modelId="{4A87A84F-DB11-4C03-823E-6522FF10EBC7}" type="presParOf" srcId="{078F15C8-A2BF-4660-925E-EFD777F4154D}" destId="{C10129F4-BF17-468F-89C5-9DBDEEB9169E}" srcOrd="2" destOrd="0" presId="urn:microsoft.com/office/officeart/2005/8/layout/radial5"/>
    <dgm:cxn modelId="{A9A45B69-6D11-4106-B264-1074FC8915DA}" type="presParOf" srcId="{078F15C8-A2BF-4660-925E-EFD777F4154D}" destId="{9802FDF2-FE92-4BD8-93A5-2E09D6B68DA5}" srcOrd="3" destOrd="0" presId="urn:microsoft.com/office/officeart/2005/8/layout/radial5"/>
    <dgm:cxn modelId="{37ADEE2F-E9FA-4CFA-BD81-1DEDEA3198C1}" type="presParOf" srcId="{9802FDF2-FE92-4BD8-93A5-2E09D6B68DA5}" destId="{9644D941-C01E-4591-B2FC-848CEF77BEDF}" srcOrd="0" destOrd="0" presId="urn:microsoft.com/office/officeart/2005/8/layout/radial5"/>
    <dgm:cxn modelId="{127A80B7-3014-41CA-AFB0-6FA80C1E33F5}" type="presParOf" srcId="{078F15C8-A2BF-4660-925E-EFD777F4154D}" destId="{96D950D6-4037-40D1-A184-191DB11CFA18}" srcOrd="4" destOrd="0" presId="urn:microsoft.com/office/officeart/2005/8/layout/radial5"/>
    <dgm:cxn modelId="{DE3FC06C-9EB8-4210-B645-618BE5CFA7FE}" type="presParOf" srcId="{078F15C8-A2BF-4660-925E-EFD777F4154D}" destId="{EB15E6A9-2D97-488B-B2FC-9B4D0F3C6833}" srcOrd="5" destOrd="0" presId="urn:microsoft.com/office/officeart/2005/8/layout/radial5"/>
    <dgm:cxn modelId="{F063FDDD-A725-4694-ABC0-47908AF63016}" type="presParOf" srcId="{EB15E6A9-2D97-488B-B2FC-9B4D0F3C6833}" destId="{B0D1FD15-529C-4B2F-AC27-E09DC62D7117}" srcOrd="0" destOrd="0" presId="urn:microsoft.com/office/officeart/2005/8/layout/radial5"/>
    <dgm:cxn modelId="{EBC8F76E-C661-4A7A-81C7-28CCA6B9BEB1}" type="presParOf" srcId="{078F15C8-A2BF-4660-925E-EFD777F4154D}" destId="{7C1C8F38-5EE4-41DE-9664-F777BBA74D00}" srcOrd="6" destOrd="0" presId="urn:microsoft.com/office/officeart/2005/8/layout/radial5"/>
    <dgm:cxn modelId="{997649AA-A205-444E-9DFF-F6C7B1960052}" type="presParOf" srcId="{078F15C8-A2BF-4660-925E-EFD777F4154D}" destId="{D0F0AD26-3461-4DCA-93D4-FF31480C6AB0}" srcOrd="7" destOrd="0" presId="urn:microsoft.com/office/officeart/2005/8/layout/radial5"/>
    <dgm:cxn modelId="{57DEF7FE-BD7D-49C1-9987-B8EB67D9A48D}" type="presParOf" srcId="{D0F0AD26-3461-4DCA-93D4-FF31480C6AB0}" destId="{E9F3F2B2-5C8F-4978-9CB6-B208A1C50A77}" srcOrd="0" destOrd="0" presId="urn:microsoft.com/office/officeart/2005/8/layout/radial5"/>
    <dgm:cxn modelId="{D0DBC2F2-6622-4A0B-BEC5-EB79A25927A2}" type="presParOf" srcId="{078F15C8-A2BF-4660-925E-EFD777F4154D}" destId="{53437B4E-6EC9-42C2-85AE-4E6DF3302FF1}" srcOrd="8" destOrd="0" presId="urn:microsoft.com/office/officeart/2005/8/layout/radial5"/>
    <dgm:cxn modelId="{11EAC79B-DA61-4E83-A84A-96E3FDCB264C}" type="presParOf" srcId="{078F15C8-A2BF-4660-925E-EFD777F4154D}" destId="{875612ED-24FA-4F37-A841-BA1AF476AD35}" srcOrd="9" destOrd="0" presId="urn:microsoft.com/office/officeart/2005/8/layout/radial5"/>
    <dgm:cxn modelId="{DE1A1954-8983-4BC1-B204-6E0B368E9BD5}" type="presParOf" srcId="{875612ED-24FA-4F37-A841-BA1AF476AD35}" destId="{1E683553-B76D-4BE3-B5D2-CA9AEF4C9430}" srcOrd="0" destOrd="0" presId="urn:microsoft.com/office/officeart/2005/8/layout/radial5"/>
    <dgm:cxn modelId="{493FF509-D349-42C0-859F-F33B80B84062}" type="presParOf" srcId="{078F15C8-A2BF-4660-925E-EFD777F4154D}" destId="{851F27BD-BC09-43A1-AFA0-0A0B7FD5DC59}" srcOrd="10" destOrd="0" presId="urn:microsoft.com/office/officeart/2005/8/layout/radial5"/>
    <dgm:cxn modelId="{D760BDAF-4E3D-4A1D-B1D0-2C06078C336F}" type="presParOf" srcId="{078F15C8-A2BF-4660-925E-EFD777F4154D}" destId="{7B526607-8B3E-4CF3-A448-EE1F1F4EEEA8}" srcOrd="11" destOrd="0" presId="urn:microsoft.com/office/officeart/2005/8/layout/radial5"/>
    <dgm:cxn modelId="{DAA0ED1D-6677-4F2F-A52C-16F2EC2CA29B}" type="presParOf" srcId="{7B526607-8B3E-4CF3-A448-EE1F1F4EEEA8}" destId="{625F8ABB-231B-46F2-9424-59AD8845B6AF}" srcOrd="0" destOrd="0" presId="urn:microsoft.com/office/officeart/2005/8/layout/radial5"/>
    <dgm:cxn modelId="{30ECFDF9-D87C-439C-9812-2C695D4CECC3}" type="presParOf" srcId="{078F15C8-A2BF-4660-925E-EFD777F4154D}" destId="{8A7E594B-447F-43A8-95C3-B34DEF6F8686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5CFB9F-2A93-44FC-A683-03F1E4938D2B}" type="doc">
      <dgm:prSet loTypeId="urn:microsoft.com/office/officeart/2005/8/layout/orgChart1" loCatId="hierarchy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47D81B82-C8CB-45DF-89B8-D396E4DA874C}">
      <dgm:prSet phldrT="[Text]" custT="1"/>
      <dgm:spPr>
        <a:solidFill>
          <a:srgbClr val="CC99FF"/>
        </a:solidFill>
      </dgm:spPr>
      <dgm:t>
        <a:bodyPr/>
        <a:lstStyle/>
        <a:p>
          <a:pPr>
            <a:spcAft>
              <a:spcPts val="0"/>
            </a:spcAft>
          </a:pPr>
          <a:r>
            <a:rPr lang="en-US" sz="2000" b="1" dirty="0">
              <a:solidFill>
                <a:schemeClr val="tx1"/>
              </a:solidFill>
              <a:latin typeface="Alexandria"/>
            </a:rPr>
            <a:t>Design Stage:</a:t>
          </a:r>
          <a:endParaRPr lang="en-US" sz="1800" b="1" dirty="0">
            <a:solidFill>
              <a:schemeClr val="tx1"/>
            </a:solidFill>
            <a:latin typeface="Alexandria"/>
          </a:endParaRPr>
        </a:p>
      </dgm:t>
    </dgm:pt>
    <dgm:pt modelId="{8BC2ED8C-7E86-4BFB-973D-4CB4425E9722}" type="parTrans" cxnId="{54B2B3CD-993C-4CC8-BC20-7E7C25F4EF9E}">
      <dgm:prSet/>
      <dgm:spPr/>
      <dgm:t>
        <a:bodyPr/>
        <a:lstStyle/>
        <a:p>
          <a:endParaRPr lang="en-US"/>
        </a:p>
      </dgm:t>
    </dgm:pt>
    <dgm:pt modelId="{3F7C76EB-9CDA-446C-AAC8-A92595D0210F}" type="sibTrans" cxnId="{54B2B3CD-993C-4CC8-BC20-7E7C25F4EF9E}">
      <dgm:prSet/>
      <dgm:spPr/>
      <dgm:t>
        <a:bodyPr/>
        <a:lstStyle/>
        <a:p>
          <a:endParaRPr lang="en-US"/>
        </a:p>
      </dgm:t>
    </dgm:pt>
    <dgm:pt modelId="{E42F95AB-2265-4D7C-9018-8263A1E8B6B4}">
      <dgm:prSet phldrT="[Text]" custT="1"/>
      <dgm:spPr>
        <a:solidFill>
          <a:srgbClr val="66FFFF"/>
        </a:solidFill>
        <a:ln>
          <a:solidFill>
            <a:srgbClr val="00B0F0"/>
          </a:solidFill>
        </a:ln>
      </dgm:spPr>
      <dgm:t>
        <a:bodyPr/>
        <a:lstStyle/>
        <a:p>
          <a:pPr>
            <a:spcAft>
              <a:spcPts val="0"/>
            </a:spcAft>
          </a:pPr>
          <a:r>
            <a:rPr lang="en-US" sz="2000" b="1" dirty="0">
              <a:solidFill>
                <a:schemeClr val="tx1"/>
              </a:solidFill>
              <a:latin typeface="Alexandria"/>
            </a:rPr>
            <a:t>Construction Stage:</a:t>
          </a:r>
        </a:p>
      </dgm:t>
    </dgm:pt>
    <dgm:pt modelId="{C3D9CB3A-22EE-4699-A4B3-9B4668825BC6}" type="parTrans" cxnId="{8192B7FF-6C41-4A93-A7FC-7A9314897F4F}">
      <dgm:prSet/>
      <dgm:spPr/>
      <dgm:t>
        <a:bodyPr/>
        <a:lstStyle/>
        <a:p>
          <a:endParaRPr lang="en-US"/>
        </a:p>
      </dgm:t>
    </dgm:pt>
    <dgm:pt modelId="{44A490FD-967A-419A-8B46-398891A0A335}" type="sibTrans" cxnId="{8192B7FF-6C41-4A93-A7FC-7A9314897F4F}">
      <dgm:prSet/>
      <dgm:spPr/>
      <dgm:t>
        <a:bodyPr/>
        <a:lstStyle/>
        <a:p>
          <a:endParaRPr lang="en-US"/>
        </a:p>
      </dgm:t>
    </dgm:pt>
    <dgm:pt modelId="{03A6B4A1-9708-4DC4-B99A-F802948CA9A7}">
      <dgm:prSet phldrT="[Text]" custT="1"/>
      <dgm:spPr>
        <a:solidFill>
          <a:srgbClr val="FFFF00"/>
        </a:solidFill>
      </dgm:spPr>
      <dgm:t>
        <a:bodyPr/>
        <a:lstStyle/>
        <a:p>
          <a:r>
            <a:rPr lang="en-US" sz="2000" b="1" i="0" dirty="0">
              <a:solidFill>
                <a:schemeClr val="tx1"/>
              </a:solidFill>
            </a:rPr>
            <a:t>End of Construction Stage:</a:t>
          </a:r>
          <a:endParaRPr lang="en-US" sz="2000" b="1" dirty="0">
            <a:solidFill>
              <a:schemeClr val="tx1"/>
            </a:solidFill>
            <a:latin typeface="Alexandria"/>
          </a:endParaRPr>
        </a:p>
      </dgm:t>
    </dgm:pt>
    <dgm:pt modelId="{410A4D59-D838-42D2-9A1A-28F8FD9CE27A}" type="parTrans" cxnId="{2C33FCB5-BB21-4004-A5CF-7D9720474D22}">
      <dgm:prSet/>
      <dgm:spPr/>
      <dgm:t>
        <a:bodyPr/>
        <a:lstStyle/>
        <a:p>
          <a:endParaRPr lang="en-US"/>
        </a:p>
      </dgm:t>
    </dgm:pt>
    <dgm:pt modelId="{04957F26-F073-4215-9DCA-5FD14CABFDC0}" type="sibTrans" cxnId="{2C33FCB5-BB21-4004-A5CF-7D9720474D22}">
      <dgm:prSet/>
      <dgm:spPr/>
      <dgm:t>
        <a:bodyPr/>
        <a:lstStyle/>
        <a:p>
          <a:endParaRPr lang="en-US"/>
        </a:p>
      </dgm:t>
    </dgm:pt>
    <dgm:pt modelId="{98F72865-D23B-4201-A80A-C5B8C11798C1}">
      <dgm:prSet custT="1"/>
      <dgm:spPr>
        <a:solidFill>
          <a:srgbClr val="92D050"/>
        </a:solidFill>
      </dgm:spPr>
      <dgm:t>
        <a:bodyPr/>
        <a:lstStyle/>
        <a:p>
          <a:r>
            <a:rPr lang="en-US" sz="2000" b="1" dirty="0">
              <a:solidFill>
                <a:schemeClr val="tx1"/>
              </a:solidFill>
              <a:latin typeface="Alexandria"/>
            </a:rPr>
            <a:t>Commissioning and Actual Operation:</a:t>
          </a:r>
        </a:p>
      </dgm:t>
    </dgm:pt>
    <dgm:pt modelId="{C6328371-F3E0-477D-BF61-7EB6B2097E38}" type="parTrans" cxnId="{16793D84-5657-44DC-BF2C-97C57DADD077}">
      <dgm:prSet/>
      <dgm:spPr/>
      <dgm:t>
        <a:bodyPr/>
        <a:lstStyle/>
        <a:p>
          <a:endParaRPr lang="en-US"/>
        </a:p>
      </dgm:t>
    </dgm:pt>
    <dgm:pt modelId="{6E998263-6FAE-4C3C-A8D5-ABFB668C1711}" type="sibTrans" cxnId="{16793D84-5657-44DC-BF2C-97C57DADD077}">
      <dgm:prSet/>
      <dgm:spPr/>
      <dgm:t>
        <a:bodyPr/>
        <a:lstStyle/>
        <a:p>
          <a:endParaRPr lang="en-US"/>
        </a:p>
      </dgm:t>
    </dgm:pt>
    <dgm:pt modelId="{F0BDE8FF-C464-4407-9C0D-67DD799182F9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kumimoji="0" lang="en-US" sz="2400" b="1" i="0" u="none" strike="noStrike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rPr>
            <a:t>Stages of Preparing the Facility Handbook</a:t>
          </a:r>
        </a:p>
      </dgm:t>
    </dgm:pt>
    <dgm:pt modelId="{B79A2208-D60A-480D-985E-58372044B721}" type="sibTrans" cxnId="{5E74A5D1-85B4-42A6-856C-B356F1DE0705}">
      <dgm:prSet/>
      <dgm:spPr/>
      <dgm:t>
        <a:bodyPr/>
        <a:lstStyle/>
        <a:p>
          <a:endParaRPr lang="en-US"/>
        </a:p>
      </dgm:t>
    </dgm:pt>
    <dgm:pt modelId="{EB2029D5-0464-40D7-9161-1C3C908F1E04}" type="parTrans" cxnId="{5E74A5D1-85B4-42A6-856C-B356F1DE0705}">
      <dgm:prSet/>
      <dgm:spPr/>
      <dgm:t>
        <a:bodyPr/>
        <a:lstStyle/>
        <a:p>
          <a:endParaRPr lang="en-US"/>
        </a:p>
      </dgm:t>
    </dgm:pt>
    <dgm:pt modelId="{3D27FFDE-CF88-4914-B720-D4472395A3A1}" type="pres">
      <dgm:prSet presAssocID="{D35CFB9F-2A93-44FC-A683-03F1E4938D2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4262EEB0-A7D1-4A3B-B82D-4508FBDF559B}" type="pres">
      <dgm:prSet presAssocID="{F0BDE8FF-C464-4407-9C0D-67DD799182F9}" presName="hierRoot1" presStyleCnt="0">
        <dgm:presLayoutVars>
          <dgm:hierBranch val="init"/>
        </dgm:presLayoutVars>
      </dgm:prSet>
      <dgm:spPr/>
    </dgm:pt>
    <dgm:pt modelId="{4E0F7B19-7894-4676-9617-1B82D6E52B82}" type="pres">
      <dgm:prSet presAssocID="{F0BDE8FF-C464-4407-9C0D-67DD799182F9}" presName="rootComposite1" presStyleCnt="0"/>
      <dgm:spPr/>
    </dgm:pt>
    <dgm:pt modelId="{10F302F2-1B36-44A6-9673-49B86B5B32A9}" type="pres">
      <dgm:prSet presAssocID="{F0BDE8FF-C464-4407-9C0D-67DD799182F9}" presName="rootText1" presStyleLbl="node0" presStyleIdx="0" presStyleCnt="1" custScaleX="300448" custScaleY="51702" custLinFactNeighborX="-474" custLinFactNeighborY="-3876">
        <dgm:presLayoutVars>
          <dgm:chPref val="3"/>
        </dgm:presLayoutVars>
      </dgm:prSet>
      <dgm:spPr/>
    </dgm:pt>
    <dgm:pt modelId="{0523BA43-30B0-48FD-8C8B-4D2C59045EFE}" type="pres">
      <dgm:prSet presAssocID="{F0BDE8FF-C464-4407-9C0D-67DD799182F9}" presName="rootConnector1" presStyleLbl="node1" presStyleIdx="0" presStyleCnt="0"/>
      <dgm:spPr/>
    </dgm:pt>
    <dgm:pt modelId="{938522C4-AD99-4552-AFA7-BDA73FEA72D4}" type="pres">
      <dgm:prSet presAssocID="{F0BDE8FF-C464-4407-9C0D-67DD799182F9}" presName="hierChild2" presStyleCnt="0"/>
      <dgm:spPr/>
    </dgm:pt>
    <dgm:pt modelId="{204C9901-B5BA-44E7-A5F2-6E1A94EE6B45}" type="pres">
      <dgm:prSet presAssocID="{8BC2ED8C-7E86-4BFB-973D-4CB4425E9722}" presName="Name37" presStyleLbl="parChTrans1D2" presStyleIdx="0" presStyleCnt="4"/>
      <dgm:spPr/>
    </dgm:pt>
    <dgm:pt modelId="{E4C5E52A-322C-4028-91F3-EA3855075F98}" type="pres">
      <dgm:prSet presAssocID="{47D81B82-C8CB-45DF-89B8-D396E4DA874C}" presName="hierRoot2" presStyleCnt="0">
        <dgm:presLayoutVars>
          <dgm:hierBranch val="init"/>
        </dgm:presLayoutVars>
      </dgm:prSet>
      <dgm:spPr/>
    </dgm:pt>
    <dgm:pt modelId="{D6F2B9BC-707E-4F14-A90F-3BD38E9A5E3A}" type="pres">
      <dgm:prSet presAssocID="{47D81B82-C8CB-45DF-89B8-D396E4DA874C}" presName="rootComposite" presStyleCnt="0"/>
      <dgm:spPr/>
    </dgm:pt>
    <dgm:pt modelId="{97694678-A37C-46CC-A8CA-783C42A8AE40}" type="pres">
      <dgm:prSet presAssocID="{47D81B82-C8CB-45DF-89B8-D396E4DA874C}" presName="rootText" presStyleLbl="node2" presStyleIdx="0" presStyleCnt="4" custScaleY="112456" custLinFactNeighborX="-50" custLinFactNeighborY="39766">
        <dgm:presLayoutVars>
          <dgm:chPref val="3"/>
        </dgm:presLayoutVars>
      </dgm:prSet>
      <dgm:spPr/>
    </dgm:pt>
    <dgm:pt modelId="{11789827-FE15-4D14-A60A-A4E30D96CBF7}" type="pres">
      <dgm:prSet presAssocID="{47D81B82-C8CB-45DF-89B8-D396E4DA874C}" presName="rootConnector" presStyleLbl="node2" presStyleIdx="0" presStyleCnt="4"/>
      <dgm:spPr/>
    </dgm:pt>
    <dgm:pt modelId="{D9F16875-2AAB-478E-B884-768DAC74E840}" type="pres">
      <dgm:prSet presAssocID="{47D81B82-C8CB-45DF-89B8-D396E4DA874C}" presName="hierChild4" presStyleCnt="0"/>
      <dgm:spPr/>
    </dgm:pt>
    <dgm:pt modelId="{649A3590-4302-4B23-AD67-A2ABC118DC55}" type="pres">
      <dgm:prSet presAssocID="{47D81B82-C8CB-45DF-89B8-D396E4DA874C}" presName="hierChild5" presStyleCnt="0"/>
      <dgm:spPr/>
    </dgm:pt>
    <dgm:pt modelId="{82AB8946-F30F-4D86-89FA-2340C7DB56B7}" type="pres">
      <dgm:prSet presAssocID="{C3D9CB3A-22EE-4699-A4B3-9B4668825BC6}" presName="Name37" presStyleLbl="parChTrans1D2" presStyleIdx="1" presStyleCnt="4"/>
      <dgm:spPr/>
    </dgm:pt>
    <dgm:pt modelId="{373E8C4C-D5C5-43E9-8887-7E570D28B4FF}" type="pres">
      <dgm:prSet presAssocID="{E42F95AB-2265-4D7C-9018-8263A1E8B6B4}" presName="hierRoot2" presStyleCnt="0">
        <dgm:presLayoutVars>
          <dgm:hierBranch val="init"/>
        </dgm:presLayoutVars>
      </dgm:prSet>
      <dgm:spPr/>
    </dgm:pt>
    <dgm:pt modelId="{C89FF354-6B9D-49D8-BE7E-9687E057932C}" type="pres">
      <dgm:prSet presAssocID="{E42F95AB-2265-4D7C-9018-8263A1E8B6B4}" presName="rootComposite" presStyleCnt="0"/>
      <dgm:spPr/>
    </dgm:pt>
    <dgm:pt modelId="{9564A198-A897-487B-9FC3-7E19F171EFC8}" type="pres">
      <dgm:prSet presAssocID="{E42F95AB-2265-4D7C-9018-8263A1E8B6B4}" presName="rootText" presStyleLbl="node2" presStyleIdx="1" presStyleCnt="4" custScaleY="107618" custLinFactNeighborX="-671" custLinFactNeighborY="39766">
        <dgm:presLayoutVars>
          <dgm:chPref val="3"/>
        </dgm:presLayoutVars>
      </dgm:prSet>
      <dgm:spPr/>
    </dgm:pt>
    <dgm:pt modelId="{E60E1E5B-C601-4BFC-9CD5-9B7F4B0F44AE}" type="pres">
      <dgm:prSet presAssocID="{E42F95AB-2265-4D7C-9018-8263A1E8B6B4}" presName="rootConnector" presStyleLbl="node2" presStyleIdx="1" presStyleCnt="4"/>
      <dgm:spPr/>
    </dgm:pt>
    <dgm:pt modelId="{5C1EC25C-CDAD-4831-B8FA-B637901DE827}" type="pres">
      <dgm:prSet presAssocID="{E42F95AB-2265-4D7C-9018-8263A1E8B6B4}" presName="hierChild4" presStyleCnt="0"/>
      <dgm:spPr/>
    </dgm:pt>
    <dgm:pt modelId="{F76FBC89-16DE-479C-873C-48D46EF98FE0}" type="pres">
      <dgm:prSet presAssocID="{E42F95AB-2265-4D7C-9018-8263A1E8B6B4}" presName="hierChild5" presStyleCnt="0"/>
      <dgm:spPr/>
    </dgm:pt>
    <dgm:pt modelId="{3BD1A2A0-3C4E-468C-A94E-F8ABF69CA440}" type="pres">
      <dgm:prSet presAssocID="{410A4D59-D838-42D2-9A1A-28F8FD9CE27A}" presName="Name37" presStyleLbl="parChTrans1D2" presStyleIdx="2" presStyleCnt="4"/>
      <dgm:spPr/>
    </dgm:pt>
    <dgm:pt modelId="{ECAE72A0-F9FB-401D-A6F8-120FE8693997}" type="pres">
      <dgm:prSet presAssocID="{03A6B4A1-9708-4DC4-B99A-F802948CA9A7}" presName="hierRoot2" presStyleCnt="0">
        <dgm:presLayoutVars>
          <dgm:hierBranch val="init"/>
        </dgm:presLayoutVars>
      </dgm:prSet>
      <dgm:spPr/>
    </dgm:pt>
    <dgm:pt modelId="{FE6677C7-F97E-4BA5-88B8-E59D7C474596}" type="pres">
      <dgm:prSet presAssocID="{03A6B4A1-9708-4DC4-B99A-F802948CA9A7}" presName="rootComposite" presStyleCnt="0"/>
      <dgm:spPr/>
    </dgm:pt>
    <dgm:pt modelId="{29DF606C-C783-4F55-8476-F1AFA9D54F74}" type="pres">
      <dgm:prSet presAssocID="{03A6B4A1-9708-4DC4-B99A-F802948CA9A7}" presName="rootText" presStyleLbl="node2" presStyleIdx="2" presStyleCnt="4" custScaleY="108152" custLinFactNeighborX="-269" custLinFactNeighborY="39348">
        <dgm:presLayoutVars>
          <dgm:chPref val="3"/>
        </dgm:presLayoutVars>
      </dgm:prSet>
      <dgm:spPr/>
    </dgm:pt>
    <dgm:pt modelId="{7AF40933-DD90-4119-9A4D-69FFDA3A868F}" type="pres">
      <dgm:prSet presAssocID="{03A6B4A1-9708-4DC4-B99A-F802948CA9A7}" presName="rootConnector" presStyleLbl="node2" presStyleIdx="2" presStyleCnt="4"/>
      <dgm:spPr/>
    </dgm:pt>
    <dgm:pt modelId="{E8961244-A44C-4202-94DC-FFEC5FA96778}" type="pres">
      <dgm:prSet presAssocID="{03A6B4A1-9708-4DC4-B99A-F802948CA9A7}" presName="hierChild4" presStyleCnt="0"/>
      <dgm:spPr/>
    </dgm:pt>
    <dgm:pt modelId="{F5E7F20D-0B09-4231-941C-8109FC8E04A8}" type="pres">
      <dgm:prSet presAssocID="{03A6B4A1-9708-4DC4-B99A-F802948CA9A7}" presName="hierChild5" presStyleCnt="0"/>
      <dgm:spPr/>
    </dgm:pt>
    <dgm:pt modelId="{29F83457-6D0F-42D8-938D-6AB073D5F5D9}" type="pres">
      <dgm:prSet presAssocID="{C6328371-F3E0-477D-BF61-7EB6B2097E38}" presName="Name37" presStyleLbl="parChTrans1D2" presStyleIdx="3" presStyleCnt="4"/>
      <dgm:spPr/>
    </dgm:pt>
    <dgm:pt modelId="{C7DBC718-7A2E-4E30-AE13-08F693493C78}" type="pres">
      <dgm:prSet presAssocID="{98F72865-D23B-4201-A80A-C5B8C11798C1}" presName="hierRoot2" presStyleCnt="0">
        <dgm:presLayoutVars>
          <dgm:hierBranch val="init"/>
        </dgm:presLayoutVars>
      </dgm:prSet>
      <dgm:spPr/>
    </dgm:pt>
    <dgm:pt modelId="{B26DAD6D-8B28-40D7-8EF8-09CCC04F708E}" type="pres">
      <dgm:prSet presAssocID="{98F72865-D23B-4201-A80A-C5B8C11798C1}" presName="rootComposite" presStyleCnt="0"/>
      <dgm:spPr/>
    </dgm:pt>
    <dgm:pt modelId="{B54F9E9F-12F7-42DA-98FB-6BFBE159924B}" type="pres">
      <dgm:prSet presAssocID="{98F72865-D23B-4201-A80A-C5B8C11798C1}" presName="rootText" presStyleLbl="node2" presStyleIdx="3" presStyleCnt="4" custScaleY="116494" custLinFactNeighborX="-50" custLinFactNeighborY="39766">
        <dgm:presLayoutVars>
          <dgm:chPref val="3"/>
        </dgm:presLayoutVars>
      </dgm:prSet>
      <dgm:spPr/>
    </dgm:pt>
    <dgm:pt modelId="{6A524014-4C27-4ECE-AEEA-62CCB99E16C1}" type="pres">
      <dgm:prSet presAssocID="{98F72865-D23B-4201-A80A-C5B8C11798C1}" presName="rootConnector" presStyleLbl="node2" presStyleIdx="3" presStyleCnt="4"/>
      <dgm:spPr/>
    </dgm:pt>
    <dgm:pt modelId="{673F72C6-74A2-4119-868A-6E85285EBDB6}" type="pres">
      <dgm:prSet presAssocID="{98F72865-D23B-4201-A80A-C5B8C11798C1}" presName="hierChild4" presStyleCnt="0"/>
      <dgm:spPr/>
    </dgm:pt>
    <dgm:pt modelId="{E9F08E17-8833-46CA-B6BC-C1B55FDB87E6}" type="pres">
      <dgm:prSet presAssocID="{98F72865-D23B-4201-A80A-C5B8C11798C1}" presName="hierChild5" presStyleCnt="0"/>
      <dgm:spPr/>
    </dgm:pt>
    <dgm:pt modelId="{7A49EA95-1C12-4BA4-A500-4DDC65D563CA}" type="pres">
      <dgm:prSet presAssocID="{F0BDE8FF-C464-4407-9C0D-67DD799182F9}" presName="hierChild3" presStyleCnt="0"/>
      <dgm:spPr/>
    </dgm:pt>
  </dgm:ptLst>
  <dgm:cxnLst>
    <dgm:cxn modelId="{7B4F3208-6CA9-489C-BD6B-5714117618D1}" type="presOf" srcId="{E42F95AB-2265-4D7C-9018-8263A1E8B6B4}" destId="{E60E1E5B-C601-4BFC-9CD5-9B7F4B0F44AE}" srcOrd="1" destOrd="0" presId="urn:microsoft.com/office/officeart/2005/8/layout/orgChart1"/>
    <dgm:cxn modelId="{0A00CD0C-C281-44E0-871D-47EFD2D8047A}" type="presOf" srcId="{8BC2ED8C-7E86-4BFB-973D-4CB4425E9722}" destId="{204C9901-B5BA-44E7-A5F2-6E1A94EE6B45}" srcOrd="0" destOrd="0" presId="urn:microsoft.com/office/officeart/2005/8/layout/orgChart1"/>
    <dgm:cxn modelId="{B96FC728-EEBE-4AE9-9A9C-ABA34D920BB0}" type="presOf" srcId="{47D81B82-C8CB-45DF-89B8-D396E4DA874C}" destId="{97694678-A37C-46CC-A8CA-783C42A8AE40}" srcOrd="0" destOrd="0" presId="urn:microsoft.com/office/officeart/2005/8/layout/orgChart1"/>
    <dgm:cxn modelId="{723CC42F-07A6-4424-BDF3-BD9453583BD3}" type="presOf" srcId="{D35CFB9F-2A93-44FC-A683-03F1E4938D2B}" destId="{3D27FFDE-CF88-4914-B720-D4472395A3A1}" srcOrd="0" destOrd="0" presId="urn:microsoft.com/office/officeart/2005/8/layout/orgChart1"/>
    <dgm:cxn modelId="{7AD5F160-0DA9-4C07-BFDD-80416554A395}" type="presOf" srcId="{47D81B82-C8CB-45DF-89B8-D396E4DA874C}" destId="{11789827-FE15-4D14-A60A-A4E30D96CBF7}" srcOrd="1" destOrd="0" presId="urn:microsoft.com/office/officeart/2005/8/layout/orgChart1"/>
    <dgm:cxn modelId="{80603D67-F163-456B-B886-5C12E1C8BAD1}" type="presOf" srcId="{F0BDE8FF-C464-4407-9C0D-67DD799182F9}" destId="{10F302F2-1B36-44A6-9673-49B86B5B32A9}" srcOrd="0" destOrd="0" presId="urn:microsoft.com/office/officeart/2005/8/layout/orgChart1"/>
    <dgm:cxn modelId="{2899216F-A719-4D12-91B9-38E52447ECD5}" type="presOf" srcId="{C6328371-F3E0-477D-BF61-7EB6B2097E38}" destId="{29F83457-6D0F-42D8-938D-6AB073D5F5D9}" srcOrd="0" destOrd="0" presId="urn:microsoft.com/office/officeart/2005/8/layout/orgChart1"/>
    <dgm:cxn modelId="{C2E60A75-E661-42D3-8F5F-A9F73761858C}" type="presOf" srcId="{98F72865-D23B-4201-A80A-C5B8C11798C1}" destId="{B54F9E9F-12F7-42DA-98FB-6BFBE159924B}" srcOrd="0" destOrd="0" presId="urn:microsoft.com/office/officeart/2005/8/layout/orgChart1"/>
    <dgm:cxn modelId="{20E8B757-3F47-4939-9EE6-AD6F86A2A625}" type="presOf" srcId="{E42F95AB-2265-4D7C-9018-8263A1E8B6B4}" destId="{9564A198-A897-487B-9FC3-7E19F171EFC8}" srcOrd="0" destOrd="0" presId="urn:microsoft.com/office/officeart/2005/8/layout/orgChart1"/>
    <dgm:cxn modelId="{16793D84-5657-44DC-BF2C-97C57DADD077}" srcId="{F0BDE8FF-C464-4407-9C0D-67DD799182F9}" destId="{98F72865-D23B-4201-A80A-C5B8C11798C1}" srcOrd="3" destOrd="0" parTransId="{C6328371-F3E0-477D-BF61-7EB6B2097E38}" sibTransId="{6E998263-6FAE-4C3C-A8D5-ABFB668C1711}"/>
    <dgm:cxn modelId="{29D2DF9A-6DF7-4933-AA49-BD4439C56B96}" type="presOf" srcId="{03A6B4A1-9708-4DC4-B99A-F802948CA9A7}" destId="{29DF606C-C783-4F55-8476-F1AFA9D54F74}" srcOrd="0" destOrd="0" presId="urn:microsoft.com/office/officeart/2005/8/layout/orgChart1"/>
    <dgm:cxn modelId="{2C33FCB5-BB21-4004-A5CF-7D9720474D22}" srcId="{F0BDE8FF-C464-4407-9C0D-67DD799182F9}" destId="{03A6B4A1-9708-4DC4-B99A-F802948CA9A7}" srcOrd="2" destOrd="0" parTransId="{410A4D59-D838-42D2-9A1A-28F8FD9CE27A}" sibTransId="{04957F26-F073-4215-9DCA-5FD14CABFDC0}"/>
    <dgm:cxn modelId="{98BCE4C9-D54F-4F5A-8FC6-6F57C23B0E36}" type="presOf" srcId="{C3D9CB3A-22EE-4699-A4B3-9B4668825BC6}" destId="{82AB8946-F30F-4D86-89FA-2340C7DB56B7}" srcOrd="0" destOrd="0" presId="urn:microsoft.com/office/officeart/2005/8/layout/orgChart1"/>
    <dgm:cxn modelId="{54B2B3CD-993C-4CC8-BC20-7E7C25F4EF9E}" srcId="{F0BDE8FF-C464-4407-9C0D-67DD799182F9}" destId="{47D81B82-C8CB-45DF-89B8-D396E4DA874C}" srcOrd="0" destOrd="0" parTransId="{8BC2ED8C-7E86-4BFB-973D-4CB4425E9722}" sibTransId="{3F7C76EB-9CDA-446C-AAC8-A92595D0210F}"/>
    <dgm:cxn modelId="{5E74A5D1-85B4-42A6-856C-B356F1DE0705}" srcId="{D35CFB9F-2A93-44FC-A683-03F1E4938D2B}" destId="{F0BDE8FF-C464-4407-9C0D-67DD799182F9}" srcOrd="0" destOrd="0" parTransId="{EB2029D5-0464-40D7-9161-1C3C908F1E04}" sibTransId="{B79A2208-D60A-480D-985E-58372044B721}"/>
    <dgm:cxn modelId="{33B87CDD-65EC-4803-943E-4A9581575DBD}" type="presOf" srcId="{410A4D59-D838-42D2-9A1A-28F8FD9CE27A}" destId="{3BD1A2A0-3C4E-468C-A94E-F8ABF69CA440}" srcOrd="0" destOrd="0" presId="urn:microsoft.com/office/officeart/2005/8/layout/orgChart1"/>
    <dgm:cxn modelId="{A83F32E6-F58C-4902-8B13-D42A578BE9D6}" type="presOf" srcId="{F0BDE8FF-C464-4407-9C0D-67DD799182F9}" destId="{0523BA43-30B0-48FD-8C8B-4D2C59045EFE}" srcOrd="1" destOrd="0" presId="urn:microsoft.com/office/officeart/2005/8/layout/orgChart1"/>
    <dgm:cxn modelId="{2272E7E9-44F9-481F-841D-A6FE46B5F886}" type="presOf" srcId="{03A6B4A1-9708-4DC4-B99A-F802948CA9A7}" destId="{7AF40933-DD90-4119-9A4D-69FFDA3A868F}" srcOrd="1" destOrd="0" presId="urn:microsoft.com/office/officeart/2005/8/layout/orgChart1"/>
    <dgm:cxn modelId="{F3C1DAEE-7696-4CA6-9586-7999E0022864}" type="presOf" srcId="{98F72865-D23B-4201-A80A-C5B8C11798C1}" destId="{6A524014-4C27-4ECE-AEEA-62CCB99E16C1}" srcOrd="1" destOrd="0" presId="urn:microsoft.com/office/officeart/2005/8/layout/orgChart1"/>
    <dgm:cxn modelId="{8192B7FF-6C41-4A93-A7FC-7A9314897F4F}" srcId="{F0BDE8FF-C464-4407-9C0D-67DD799182F9}" destId="{E42F95AB-2265-4D7C-9018-8263A1E8B6B4}" srcOrd="1" destOrd="0" parTransId="{C3D9CB3A-22EE-4699-A4B3-9B4668825BC6}" sibTransId="{44A490FD-967A-419A-8B46-398891A0A335}"/>
    <dgm:cxn modelId="{32E0BF11-E9D7-4853-8848-2CAE5CD5F51A}" type="presParOf" srcId="{3D27FFDE-CF88-4914-B720-D4472395A3A1}" destId="{4262EEB0-A7D1-4A3B-B82D-4508FBDF559B}" srcOrd="0" destOrd="0" presId="urn:microsoft.com/office/officeart/2005/8/layout/orgChart1"/>
    <dgm:cxn modelId="{A1A0F667-3C5E-4598-AC24-9031C902767C}" type="presParOf" srcId="{4262EEB0-A7D1-4A3B-B82D-4508FBDF559B}" destId="{4E0F7B19-7894-4676-9617-1B82D6E52B82}" srcOrd="0" destOrd="0" presId="urn:microsoft.com/office/officeart/2005/8/layout/orgChart1"/>
    <dgm:cxn modelId="{461A7D15-D735-4A75-811A-76A978311A56}" type="presParOf" srcId="{4E0F7B19-7894-4676-9617-1B82D6E52B82}" destId="{10F302F2-1B36-44A6-9673-49B86B5B32A9}" srcOrd="0" destOrd="0" presId="urn:microsoft.com/office/officeart/2005/8/layout/orgChart1"/>
    <dgm:cxn modelId="{36681E7D-7E0E-4AA7-AE23-1A846C22E97F}" type="presParOf" srcId="{4E0F7B19-7894-4676-9617-1B82D6E52B82}" destId="{0523BA43-30B0-48FD-8C8B-4D2C59045EFE}" srcOrd="1" destOrd="0" presId="urn:microsoft.com/office/officeart/2005/8/layout/orgChart1"/>
    <dgm:cxn modelId="{7D075EA3-AF23-4439-BC81-A1A798396FF6}" type="presParOf" srcId="{4262EEB0-A7D1-4A3B-B82D-4508FBDF559B}" destId="{938522C4-AD99-4552-AFA7-BDA73FEA72D4}" srcOrd="1" destOrd="0" presId="urn:microsoft.com/office/officeart/2005/8/layout/orgChart1"/>
    <dgm:cxn modelId="{0033A767-0E15-4668-8896-7274B4E33BC8}" type="presParOf" srcId="{938522C4-AD99-4552-AFA7-BDA73FEA72D4}" destId="{204C9901-B5BA-44E7-A5F2-6E1A94EE6B45}" srcOrd="0" destOrd="0" presId="urn:microsoft.com/office/officeart/2005/8/layout/orgChart1"/>
    <dgm:cxn modelId="{80B57FC6-0F32-45FC-A929-3745B74FC2E3}" type="presParOf" srcId="{938522C4-AD99-4552-AFA7-BDA73FEA72D4}" destId="{E4C5E52A-322C-4028-91F3-EA3855075F98}" srcOrd="1" destOrd="0" presId="urn:microsoft.com/office/officeart/2005/8/layout/orgChart1"/>
    <dgm:cxn modelId="{553730E0-C95C-4412-AA36-A305F72DA1D9}" type="presParOf" srcId="{E4C5E52A-322C-4028-91F3-EA3855075F98}" destId="{D6F2B9BC-707E-4F14-A90F-3BD38E9A5E3A}" srcOrd="0" destOrd="0" presId="urn:microsoft.com/office/officeart/2005/8/layout/orgChart1"/>
    <dgm:cxn modelId="{84DD8A52-F9FC-4242-9E52-D82DFA13524A}" type="presParOf" srcId="{D6F2B9BC-707E-4F14-A90F-3BD38E9A5E3A}" destId="{97694678-A37C-46CC-A8CA-783C42A8AE40}" srcOrd="0" destOrd="0" presId="urn:microsoft.com/office/officeart/2005/8/layout/orgChart1"/>
    <dgm:cxn modelId="{D44AA8F0-0945-4A6E-9968-14E4A6A090A4}" type="presParOf" srcId="{D6F2B9BC-707E-4F14-A90F-3BD38E9A5E3A}" destId="{11789827-FE15-4D14-A60A-A4E30D96CBF7}" srcOrd="1" destOrd="0" presId="urn:microsoft.com/office/officeart/2005/8/layout/orgChart1"/>
    <dgm:cxn modelId="{8DA4D8A4-6BBB-4C91-A63F-6969386F01B4}" type="presParOf" srcId="{E4C5E52A-322C-4028-91F3-EA3855075F98}" destId="{D9F16875-2AAB-478E-B884-768DAC74E840}" srcOrd="1" destOrd="0" presId="urn:microsoft.com/office/officeart/2005/8/layout/orgChart1"/>
    <dgm:cxn modelId="{F40C6BC4-1EBC-49BB-A775-0741FC153A19}" type="presParOf" srcId="{E4C5E52A-322C-4028-91F3-EA3855075F98}" destId="{649A3590-4302-4B23-AD67-A2ABC118DC55}" srcOrd="2" destOrd="0" presId="urn:microsoft.com/office/officeart/2005/8/layout/orgChart1"/>
    <dgm:cxn modelId="{A1A6A3EC-C205-4503-AEA9-FE27E23CF540}" type="presParOf" srcId="{938522C4-AD99-4552-AFA7-BDA73FEA72D4}" destId="{82AB8946-F30F-4D86-89FA-2340C7DB56B7}" srcOrd="2" destOrd="0" presId="urn:microsoft.com/office/officeart/2005/8/layout/orgChart1"/>
    <dgm:cxn modelId="{C31795DA-30F0-40B6-8E58-DED3337E498A}" type="presParOf" srcId="{938522C4-AD99-4552-AFA7-BDA73FEA72D4}" destId="{373E8C4C-D5C5-43E9-8887-7E570D28B4FF}" srcOrd="3" destOrd="0" presId="urn:microsoft.com/office/officeart/2005/8/layout/orgChart1"/>
    <dgm:cxn modelId="{DB594CE7-0B2A-4DA3-913B-0E58C9A3FDFC}" type="presParOf" srcId="{373E8C4C-D5C5-43E9-8887-7E570D28B4FF}" destId="{C89FF354-6B9D-49D8-BE7E-9687E057932C}" srcOrd="0" destOrd="0" presId="urn:microsoft.com/office/officeart/2005/8/layout/orgChart1"/>
    <dgm:cxn modelId="{6684DB71-D665-4FDD-ADCE-614BC11CB6AE}" type="presParOf" srcId="{C89FF354-6B9D-49D8-BE7E-9687E057932C}" destId="{9564A198-A897-487B-9FC3-7E19F171EFC8}" srcOrd="0" destOrd="0" presId="urn:microsoft.com/office/officeart/2005/8/layout/orgChart1"/>
    <dgm:cxn modelId="{3A63913C-9DDF-4FFB-9AB0-635E2C3F8931}" type="presParOf" srcId="{C89FF354-6B9D-49D8-BE7E-9687E057932C}" destId="{E60E1E5B-C601-4BFC-9CD5-9B7F4B0F44AE}" srcOrd="1" destOrd="0" presId="urn:microsoft.com/office/officeart/2005/8/layout/orgChart1"/>
    <dgm:cxn modelId="{CF6F6C29-308C-4237-9EFC-932499CD28E9}" type="presParOf" srcId="{373E8C4C-D5C5-43E9-8887-7E570D28B4FF}" destId="{5C1EC25C-CDAD-4831-B8FA-B637901DE827}" srcOrd="1" destOrd="0" presId="urn:microsoft.com/office/officeart/2005/8/layout/orgChart1"/>
    <dgm:cxn modelId="{94A71DA7-2939-4517-8415-64B5CD606BC3}" type="presParOf" srcId="{373E8C4C-D5C5-43E9-8887-7E570D28B4FF}" destId="{F76FBC89-16DE-479C-873C-48D46EF98FE0}" srcOrd="2" destOrd="0" presId="urn:microsoft.com/office/officeart/2005/8/layout/orgChart1"/>
    <dgm:cxn modelId="{42046530-39D8-4758-A38C-1B73C481A174}" type="presParOf" srcId="{938522C4-AD99-4552-AFA7-BDA73FEA72D4}" destId="{3BD1A2A0-3C4E-468C-A94E-F8ABF69CA440}" srcOrd="4" destOrd="0" presId="urn:microsoft.com/office/officeart/2005/8/layout/orgChart1"/>
    <dgm:cxn modelId="{506B3E00-47C6-4C5D-A917-E33F137E3122}" type="presParOf" srcId="{938522C4-AD99-4552-AFA7-BDA73FEA72D4}" destId="{ECAE72A0-F9FB-401D-A6F8-120FE8693997}" srcOrd="5" destOrd="0" presId="urn:microsoft.com/office/officeart/2005/8/layout/orgChart1"/>
    <dgm:cxn modelId="{669D1669-0CA0-4644-98EB-B2FF37C2065B}" type="presParOf" srcId="{ECAE72A0-F9FB-401D-A6F8-120FE8693997}" destId="{FE6677C7-F97E-4BA5-88B8-E59D7C474596}" srcOrd="0" destOrd="0" presId="urn:microsoft.com/office/officeart/2005/8/layout/orgChart1"/>
    <dgm:cxn modelId="{93FA9F01-BD23-45CF-A662-C424A6D44C43}" type="presParOf" srcId="{FE6677C7-F97E-4BA5-88B8-E59D7C474596}" destId="{29DF606C-C783-4F55-8476-F1AFA9D54F74}" srcOrd="0" destOrd="0" presId="urn:microsoft.com/office/officeart/2005/8/layout/orgChart1"/>
    <dgm:cxn modelId="{D56B1091-1BCB-4FE6-90C0-17CE5010BF01}" type="presParOf" srcId="{FE6677C7-F97E-4BA5-88B8-E59D7C474596}" destId="{7AF40933-DD90-4119-9A4D-69FFDA3A868F}" srcOrd="1" destOrd="0" presId="urn:microsoft.com/office/officeart/2005/8/layout/orgChart1"/>
    <dgm:cxn modelId="{2AE4293B-6B76-4BB8-B3AD-6F40D9E2EF79}" type="presParOf" srcId="{ECAE72A0-F9FB-401D-A6F8-120FE8693997}" destId="{E8961244-A44C-4202-94DC-FFEC5FA96778}" srcOrd="1" destOrd="0" presId="urn:microsoft.com/office/officeart/2005/8/layout/orgChart1"/>
    <dgm:cxn modelId="{788BFE3B-348A-4B9C-8231-F0CF46B975A4}" type="presParOf" srcId="{ECAE72A0-F9FB-401D-A6F8-120FE8693997}" destId="{F5E7F20D-0B09-4231-941C-8109FC8E04A8}" srcOrd="2" destOrd="0" presId="urn:microsoft.com/office/officeart/2005/8/layout/orgChart1"/>
    <dgm:cxn modelId="{0DD6BDDF-AD29-45C0-9D5A-C8F18E69DE9F}" type="presParOf" srcId="{938522C4-AD99-4552-AFA7-BDA73FEA72D4}" destId="{29F83457-6D0F-42D8-938D-6AB073D5F5D9}" srcOrd="6" destOrd="0" presId="urn:microsoft.com/office/officeart/2005/8/layout/orgChart1"/>
    <dgm:cxn modelId="{9D69BE75-372B-4458-B5CA-DE3FFB3C4DD8}" type="presParOf" srcId="{938522C4-AD99-4552-AFA7-BDA73FEA72D4}" destId="{C7DBC718-7A2E-4E30-AE13-08F693493C78}" srcOrd="7" destOrd="0" presId="urn:microsoft.com/office/officeart/2005/8/layout/orgChart1"/>
    <dgm:cxn modelId="{CF35D3FC-FB1E-478F-882F-A5926CEF8A8A}" type="presParOf" srcId="{C7DBC718-7A2E-4E30-AE13-08F693493C78}" destId="{B26DAD6D-8B28-40D7-8EF8-09CCC04F708E}" srcOrd="0" destOrd="0" presId="urn:microsoft.com/office/officeart/2005/8/layout/orgChart1"/>
    <dgm:cxn modelId="{B2201F38-C3C8-417E-B198-FEE7B16E5D18}" type="presParOf" srcId="{B26DAD6D-8B28-40D7-8EF8-09CCC04F708E}" destId="{B54F9E9F-12F7-42DA-98FB-6BFBE159924B}" srcOrd="0" destOrd="0" presId="urn:microsoft.com/office/officeart/2005/8/layout/orgChart1"/>
    <dgm:cxn modelId="{24E38EEF-1243-44AF-95BA-95E4CA6769A2}" type="presParOf" srcId="{B26DAD6D-8B28-40D7-8EF8-09CCC04F708E}" destId="{6A524014-4C27-4ECE-AEEA-62CCB99E16C1}" srcOrd="1" destOrd="0" presId="urn:microsoft.com/office/officeart/2005/8/layout/orgChart1"/>
    <dgm:cxn modelId="{EE4AA639-E658-4D3E-BD80-98617DC0FAE5}" type="presParOf" srcId="{C7DBC718-7A2E-4E30-AE13-08F693493C78}" destId="{673F72C6-74A2-4119-868A-6E85285EBDB6}" srcOrd="1" destOrd="0" presId="urn:microsoft.com/office/officeart/2005/8/layout/orgChart1"/>
    <dgm:cxn modelId="{F6C14AED-4870-4197-A99C-9092B7B2A8CD}" type="presParOf" srcId="{C7DBC718-7A2E-4E30-AE13-08F693493C78}" destId="{E9F08E17-8833-46CA-B6BC-C1B55FDB87E6}" srcOrd="2" destOrd="0" presId="urn:microsoft.com/office/officeart/2005/8/layout/orgChart1"/>
    <dgm:cxn modelId="{E19B74E9-9EA7-4DC0-B151-0DABB1D31B7D}" type="presParOf" srcId="{4262EEB0-A7D1-4A3B-B82D-4508FBDF559B}" destId="{7A49EA95-1C12-4BA4-A500-4DDC65D563C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35CFB9F-2A93-44FC-A683-03F1E4938D2B}" type="doc">
      <dgm:prSet loTypeId="urn:microsoft.com/office/officeart/2005/8/layout/orgChart1" loCatId="hierarchy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47D81B82-C8CB-45DF-89B8-D396E4DA874C}">
      <dgm:prSet phldrT="[Text]" custT="1"/>
      <dgm:spPr>
        <a:solidFill>
          <a:srgbClr val="FFE1FF"/>
        </a:solidFill>
        <a:ln>
          <a:solidFill>
            <a:srgbClr val="FF3399"/>
          </a:solidFill>
        </a:ln>
      </dgm:spPr>
      <dgm:t>
        <a:bodyPr/>
        <a:lstStyle/>
        <a:p>
          <a:pPr algn="ctr">
            <a:spcAft>
              <a:spcPts val="1200"/>
            </a:spcAft>
          </a:pPr>
          <a:r>
            <a:rPr lang="en-US" sz="2000" b="1" dirty="0">
              <a:solidFill>
                <a:schemeClr val="tx1"/>
              </a:solidFill>
              <a:latin typeface="Alexandria"/>
            </a:rPr>
            <a:t>Legal and property information: </a:t>
          </a:r>
        </a:p>
        <a:p>
          <a:pPr algn="ctr">
            <a:spcAft>
              <a:spcPts val="0"/>
            </a:spcAft>
          </a:pPr>
          <a:r>
            <a:rPr lang="en-US" sz="2000" b="0" dirty="0">
              <a:solidFill>
                <a:schemeClr val="tx1"/>
              </a:solidFill>
              <a:latin typeface="Alexandria"/>
            </a:rPr>
            <a:t>Contracts, permits, and fees.</a:t>
          </a:r>
          <a:endParaRPr lang="en-US" sz="1800" b="0" dirty="0">
            <a:solidFill>
              <a:schemeClr val="tx1"/>
            </a:solidFill>
            <a:latin typeface="Alexandria"/>
          </a:endParaRPr>
        </a:p>
      </dgm:t>
    </dgm:pt>
    <dgm:pt modelId="{8BC2ED8C-7E86-4BFB-973D-4CB4425E9722}" type="parTrans" cxnId="{54B2B3CD-993C-4CC8-BC20-7E7C25F4EF9E}">
      <dgm:prSet/>
      <dgm:spPr/>
      <dgm:t>
        <a:bodyPr/>
        <a:lstStyle/>
        <a:p>
          <a:endParaRPr lang="en-US"/>
        </a:p>
      </dgm:t>
    </dgm:pt>
    <dgm:pt modelId="{3F7C76EB-9CDA-446C-AAC8-A92595D0210F}" type="sibTrans" cxnId="{54B2B3CD-993C-4CC8-BC20-7E7C25F4EF9E}">
      <dgm:prSet/>
      <dgm:spPr/>
      <dgm:t>
        <a:bodyPr/>
        <a:lstStyle/>
        <a:p>
          <a:endParaRPr lang="en-US"/>
        </a:p>
      </dgm:t>
    </dgm:pt>
    <dgm:pt modelId="{E42F95AB-2265-4D7C-9018-8263A1E8B6B4}">
      <dgm:prSet phldrT="[Text]" custT="1"/>
      <dgm:spPr>
        <a:solidFill>
          <a:srgbClr val="EBFFFF"/>
        </a:solidFill>
        <a:ln>
          <a:solidFill>
            <a:srgbClr val="00B0F0"/>
          </a:solidFill>
        </a:ln>
      </dgm:spPr>
      <dgm:t>
        <a:bodyPr/>
        <a:lstStyle/>
        <a:p>
          <a:pPr algn="ctr">
            <a:spcAft>
              <a:spcPts val="1200"/>
            </a:spcAft>
          </a:pPr>
          <a:r>
            <a:rPr lang="en-US" sz="2000" b="1" dirty="0">
              <a:solidFill>
                <a:schemeClr val="tx1"/>
              </a:solidFill>
              <a:latin typeface="Alexandria"/>
            </a:rPr>
            <a:t>Technical data: </a:t>
          </a:r>
        </a:p>
        <a:p>
          <a:pPr algn="ctr">
            <a:spcAft>
              <a:spcPts val="0"/>
            </a:spcAft>
          </a:pPr>
          <a:r>
            <a:rPr lang="en-US" sz="2000" b="0" dirty="0">
              <a:solidFill>
                <a:schemeClr val="tx1"/>
              </a:solidFill>
              <a:latin typeface="Alexandria"/>
            </a:rPr>
            <a:t>Heating, cooling, electrical, and fire-protection systems</a:t>
          </a:r>
          <a:r>
            <a:rPr lang="en-US" sz="2000" b="1" dirty="0">
              <a:solidFill>
                <a:schemeClr val="tx1"/>
              </a:solidFill>
              <a:latin typeface="Alexandria"/>
            </a:rPr>
            <a:t>.</a:t>
          </a:r>
        </a:p>
      </dgm:t>
    </dgm:pt>
    <dgm:pt modelId="{C3D9CB3A-22EE-4699-A4B3-9B4668825BC6}" type="parTrans" cxnId="{8192B7FF-6C41-4A93-A7FC-7A9314897F4F}">
      <dgm:prSet/>
      <dgm:spPr/>
      <dgm:t>
        <a:bodyPr/>
        <a:lstStyle/>
        <a:p>
          <a:endParaRPr lang="en-US"/>
        </a:p>
      </dgm:t>
    </dgm:pt>
    <dgm:pt modelId="{44A490FD-967A-419A-8B46-398891A0A335}" type="sibTrans" cxnId="{8192B7FF-6C41-4A93-A7FC-7A9314897F4F}">
      <dgm:prSet/>
      <dgm:spPr/>
      <dgm:t>
        <a:bodyPr/>
        <a:lstStyle/>
        <a:p>
          <a:endParaRPr lang="en-US"/>
        </a:p>
      </dgm:t>
    </dgm:pt>
    <dgm:pt modelId="{03A6B4A1-9708-4DC4-B99A-F802948CA9A7}">
      <dgm:prSet phldrT="[Text]" custT="1"/>
      <dgm:spPr>
        <a:solidFill>
          <a:schemeClr val="accent4">
            <a:lumMod val="20000"/>
            <a:lumOff val="80000"/>
          </a:schemeClr>
        </a:solidFill>
        <a:ln>
          <a:solidFill>
            <a:schemeClr val="accent4"/>
          </a:solidFill>
        </a:ln>
      </dgm:spPr>
      <dgm:t>
        <a:bodyPr/>
        <a:lstStyle/>
        <a:p>
          <a:r>
            <a:rPr lang="en-US" sz="2000" b="1" i="0" dirty="0">
              <a:solidFill>
                <a:schemeClr val="tx1"/>
              </a:solidFill>
            </a:rPr>
            <a:t>Facility operation and maintenance procedures.</a:t>
          </a:r>
          <a:endParaRPr lang="en-US" sz="2000" b="1" dirty="0">
            <a:solidFill>
              <a:schemeClr val="tx1"/>
            </a:solidFill>
            <a:latin typeface="Alexandria"/>
          </a:endParaRPr>
        </a:p>
      </dgm:t>
    </dgm:pt>
    <dgm:pt modelId="{410A4D59-D838-42D2-9A1A-28F8FD9CE27A}" type="parTrans" cxnId="{2C33FCB5-BB21-4004-A5CF-7D9720474D22}">
      <dgm:prSet/>
      <dgm:spPr/>
      <dgm:t>
        <a:bodyPr/>
        <a:lstStyle/>
        <a:p>
          <a:endParaRPr lang="en-US"/>
        </a:p>
      </dgm:t>
    </dgm:pt>
    <dgm:pt modelId="{04957F26-F073-4215-9DCA-5FD14CABFDC0}" type="sibTrans" cxnId="{2C33FCB5-BB21-4004-A5CF-7D9720474D22}">
      <dgm:prSet/>
      <dgm:spPr/>
      <dgm:t>
        <a:bodyPr/>
        <a:lstStyle/>
        <a:p>
          <a:endParaRPr lang="en-US"/>
        </a:p>
      </dgm:t>
    </dgm:pt>
    <dgm:pt modelId="{98F72865-D23B-4201-A80A-C5B8C11798C1}">
      <dgm:prSet custT="1"/>
      <dgm:spPr>
        <a:solidFill>
          <a:srgbClr val="BEF9A1"/>
        </a:solidFill>
        <a:ln>
          <a:solidFill>
            <a:srgbClr val="00B050"/>
          </a:solidFill>
        </a:ln>
      </dgm:spPr>
      <dgm:t>
        <a:bodyPr/>
        <a:lstStyle/>
        <a:p>
          <a:r>
            <a:rPr lang="en-US" sz="2000" b="1" dirty="0">
              <a:solidFill>
                <a:schemeClr val="tx1"/>
              </a:solidFill>
              <a:latin typeface="Alexandria"/>
            </a:rPr>
            <a:t>Health and Safety records </a:t>
          </a:r>
          <a:r>
            <a:rPr lang="en-US" sz="2000" b="0" dirty="0">
              <a:solidFill>
                <a:schemeClr val="tx1"/>
              </a:solidFill>
              <a:latin typeface="Alexandria"/>
            </a:rPr>
            <a:t>for all construction and operational stages</a:t>
          </a:r>
          <a:r>
            <a:rPr lang="en-US" sz="2000" b="1" dirty="0">
              <a:solidFill>
                <a:schemeClr val="tx1"/>
              </a:solidFill>
              <a:latin typeface="Alexandria"/>
            </a:rPr>
            <a:t>.</a:t>
          </a:r>
        </a:p>
      </dgm:t>
    </dgm:pt>
    <dgm:pt modelId="{C6328371-F3E0-477D-BF61-7EB6B2097E38}" type="parTrans" cxnId="{16793D84-5657-44DC-BF2C-97C57DADD077}">
      <dgm:prSet/>
      <dgm:spPr/>
      <dgm:t>
        <a:bodyPr/>
        <a:lstStyle/>
        <a:p>
          <a:endParaRPr lang="en-US"/>
        </a:p>
      </dgm:t>
    </dgm:pt>
    <dgm:pt modelId="{6E998263-6FAE-4C3C-A8D5-ABFB668C1711}" type="sibTrans" cxnId="{16793D84-5657-44DC-BF2C-97C57DADD077}">
      <dgm:prSet/>
      <dgm:spPr/>
      <dgm:t>
        <a:bodyPr/>
        <a:lstStyle/>
        <a:p>
          <a:endParaRPr lang="en-US"/>
        </a:p>
      </dgm:t>
    </dgm:pt>
    <dgm:pt modelId="{F0BDE8FF-C464-4407-9C0D-67DD799182F9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kumimoji="0" lang="en-US" sz="2400" b="1" i="0" u="none" strike="noStrike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rPr>
            <a:t>Core Contents of the Handbook</a:t>
          </a:r>
        </a:p>
      </dgm:t>
    </dgm:pt>
    <dgm:pt modelId="{B79A2208-D60A-480D-985E-58372044B721}" type="sibTrans" cxnId="{5E74A5D1-85B4-42A6-856C-B356F1DE0705}">
      <dgm:prSet/>
      <dgm:spPr/>
      <dgm:t>
        <a:bodyPr/>
        <a:lstStyle/>
        <a:p>
          <a:endParaRPr lang="en-US"/>
        </a:p>
      </dgm:t>
    </dgm:pt>
    <dgm:pt modelId="{EB2029D5-0464-40D7-9161-1C3C908F1E04}" type="parTrans" cxnId="{5E74A5D1-85B4-42A6-856C-B356F1DE0705}">
      <dgm:prSet/>
      <dgm:spPr/>
      <dgm:t>
        <a:bodyPr/>
        <a:lstStyle/>
        <a:p>
          <a:endParaRPr lang="en-US"/>
        </a:p>
      </dgm:t>
    </dgm:pt>
    <dgm:pt modelId="{5FBDB94C-6821-490B-8487-36AEDC07B3FC}">
      <dgm:prSet custT="1"/>
      <dgm:spPr>
        <a:solidFill>
          <a:srgbClr val="F7EF81"/>
        </a:solidFill>
        <a:ln>
          <a:solidFill>
            <a:srgbClr val="FFFF00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endParaRPr lang="en-US" sz="2000" b="1" kern="1200" dirty="0">
            <a:solidFill>
              <a:prstClr val="black"/>
            </a:solidFill>
            <a:latin typeface="Alexandria"/>
            <a:ea typeface="+mn-ea"/>
            <a:cs typeface="+mn-cs"/>
          </a:endParaRPr>
        </a:p>
        <a:p>
          <a:pPr>
            <a:buFont typeface="Arial" panose="020B0604020202020204" pitchFamily="34" charset="0"/>
            <a:buChar char="•"/>
          </a:pPr>
          <a:r>
            <a:rPr lang="en-US" sz="2000" b="1" kern="1200" dirty="0">
              <a:solidFill>
                <a:prstClr val="black"/>
              </a:solidFill>
              <a:latin typeface="Alexandria"/>
              <a:ea typeface="+mn-ea"/>
              <a:cs typeface="+mn-cs"/>
            </a:rPr>
            <a:t>BIM models </a:t>
          </a:r>
          <a:r>
            <a:rPr lang="en-US" sz="2000" b="0" kern="1200" dirty="0">
              <a:solidFill>
                <a:prstClr val="black"/>
              </a:solidFill>
              <a:latin typeface="Alexandria"/>
              <a:ea typeface="+mn-ea"/>
              <a:cs typeface="+mn-cs"/>
            </a:rPr>
            <a:t>to provide design information in an accurate and user-friendly digital format</a:t>
          </a:r>
          <a:r>
            <a:rPr lang="en-US" sz="2000" b="0" kern="1200" dirty="0">
              <a:latin typeface="Alexandria"/>
            </a:rPr>
            <a:t>.</a:t>
          </a:r>
        </a:p>
      </dgm:t>
    </dgm:pt>
    <dgm:pt modelId="{3358D4F7-27BC-4E46-ACAA-45952716A42E}" type="parTrans" cxnId="{34B16681-3F50-4963-8CFE-4866ADA62E14}">
      <dgm:prSet/>
      <dgm:spPr/>
      <dgm:t>
        <a:bodyPr/>
        <a:lstStyle/>
        <a:p>
          <a:endParaRPr lang="en-US"/>
        </a:p>
      </dgm:t>
    </dgm:pt>
    <dgm:pt modelId="{EF0B58D4-D728-4BB5-8EB6-80EC0C641743}" type="sibTrans" cxnId="{34B16681-3F50-4963-8CFE-4866ADA62E14}">
      <dgm:prSet/>
      <dgm:spPr/>
      <dgm:t>
        <a:bodyPr/>
        <a:lstStyle/>
        <a:p>
          <a:endParaRPr lang="en-US"/>
        </a:p>
      </dgm:t>
    </dgm:pt>
    <dgm:pt modelId="{3D27FFDE-CF88-4914-B720-D4472395A3A1}" type="pres">
      <dgm:prSet presAssocID="{D35CFB9F-2A93-44FC-A683-03F1E4938D2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4262EEB0-A7D1-4A3B-B82D-4508FBDF559B}" type="pres">
      <dgm:prSet presAssocID="{F0BDE8FF-C464-4407-9C0D-67DD799182F9}" presName="hierRoot1" presStyleCnt="0">
        <dgm:presLayoutVars>
          <dgm:hierBranch val="init"/>
        </dgm:presLayoutVars>
      </dgm:prSet>
      <dgm:spPr/>
    </dgm:pt>
    <dgm:pt modelId="{4E0F7B19-7894-4676-9617-1B82D6E52B82}" type="pres">
      <dgm:prSet presAssocID="{F0BDE8FF-C464-4407-9C0D-67DD799182F9}" presName="rootComposite1" presStyleCnt="0"/>
      <dgm:spPr/>
    </dgm:pt>
    <dgm:pt modelId="{10F302F2-1B36-44A6-9673-49B86B5B32A9}" type="pres">
      <dgm:prSet presAssocID="{F0BDE8FF-C464-4407-9C0D-67DD799182F9}" presName="rootText1" presStyleLbl="node0" presStyleIdx="0" presStyleCnt="1" custScaleX="300448" custScaleY="51702" custLinFactNeighborX="-474" custLinFactNeighborY="-3876">
        <dgm:presLayoutVars>
          <dgm:chPref val="3"/>
        </dgm:presLayoutVars>
      </dgm:prSet>
      <dgm:spPr/>
    </dgm:pt>
    <dgm:pt modelId="{0523BA43-30B0-48FD-8C8B-4D2C59045EFE}" type="pres">
      <dgm:prSet presAssocID="{F0BDE8FF-C464-4407-9C0D-67DD799182F9}" presName="rootConnector1" presStyleLbl="node1" presStyleIdx="0" presStyleCnt="0"/>
      <dgm:spPr/>
    </dgm:pt>
    <dgm:pt modelId="{938522C4-AD99-4552-AFA7-BDA73FEA72D4}" type="pres">
      <dgm:prSet presAssocID="{F0BDE8FF-C464-4407-9C0D-67DD799182F9}" presName="hierChild2" presStyleCnt="0"/>
      <dgm:spPr/>
    </dgm:pt>
    <dgm:pt modelId="{204C9901-B5BA-44E7-A5F2-6E1A94EE6B45}" type="pres">
      <dgm:prSet presAssocID="{8BC2ED8C-7E86-4BFB-973D-4CB4425E9722}" presName="Name37" presStyleLbl="parChTrans1D2" presStyleIdx="0" presStyleCnt="5"/>
      <dgm:spPr/>
    </dgm:pt>
    <dgm:pt modelId="{E4C5E52A-322C-4028-91F3-EA3855075F98}" type="pres">
      <dgm:prSet presAssocID="{47D81B82-C8CB-45DF-89B8-D396E4DA874C}" presName="hierRoot2" presStyleCnt="0">
        <dgm:presLayoutVars>
          <dgm:hierBranch val="init"/>
        </dgm:presLayoutVars>
      </dgm:prSet>
      <dgm:spPr/>
    </dgm:pt>
    <dgm:pt modelId="{D6F2B9BC-707E-4F14-A90F-3BD38E9A5E3A}" type="pres">
      <dgm:prSet presAssocID="{47D81B82-C8CB-45DF-89B8-D396E4DA874C}" presName="rootComposite" presStyleCnt="0"/>
      <dgm:spPr/>
    </dgm:pt>
    <dgm:pt modelId="{97694678-A37C-46CC-A8CA-783C42A8AE40}" type="pres">
      <dgm:prSet presAssocID="{47D81B82-C8CB-45DF-89B8-D396E4DA874C}" presName="rootText" presStyleLbl="node2" presStyleIdx="0" presStyleCnt="5" custScaleX="105442" custScaleY="219302" custLinFactNeighborX="-50" custLinFactNeighborY="39766">
        <dgm:presLayoutVars>
          <dgm:chPref val="3"/>
        </dgm:presLayoutVars>
      </dgm:prSet>
      <dgm:spPr/>
    </dgm:pt>
    <dgm:pt modelId="{11789827-FE15-4D14-A60A-A4E30D96CBF7}" type="pres">
      <dgm:prSet presAssocID="{47D81B82-C8CB-45DF-89B8-D396E4DA874C}" presName="rootConnector" presStyleLbl="node2" presStyleIdx="0" presStyleCnt="5"/>
      <dgm:spPr/>
    </dgm:pt>
    <dgm:pt modelId="{D9F16875-2AAB-478E-B884-768DAC74E840}" type="pres">
      <dgm:prSet presAssocID="{47D81B82-C8CB-45DF-89B8-D396E4DA874C}" presName="hierChild4" presStyleCnt="0"/>
      <dgm:spPr/>
    </dgm:pt>
    <dgm:pt modelId="{649A3590-4302-4B23-AD67-A2ABC118DC55}" type="pres">
      <dgm:prSet presAssocID="{47D81B82-C8CB-45DF-89B8-D396E4DA874C}" presName="hierChild5" presStyleCnt="0"/>
      <dgm:spPr/>
    </dgm:pt>
    <dgm:pt modelId="{82AB8946-F30F-4D86-89FA-2340C7DB56B7}" type="pres">
      <dgm:prSet presAssocID="{C3D9CB3A-22EE-4699-A4B3-9B4668825BC6}" presName="Name37" presStyleLbl="parChTrans1D2" presStyleIdx="1" presStyleCnt="5"/>
      <dgm:spPr/>
    </dgm:pt>
    <dgm:pt modelId="{373E8C4C-D5C5-43E9-8887-7E570D28B4FF}" type="pres">
      <dgm:prSet presAssocID="{E42F95AB-2265-4D7C-9018-8263A1E8B6B4}" presName="hierRoot2" presStyleCnt="0">
        <dgm:presLayoutVars>
          <dgm:hierBranch val="init"/>
        </dgm:presLayoutVars>
      </dgm:prSet>
      <dgm:spPr/>
    </dgm:pt>
    <dgm:pt modelId="{C89FF354-6B9D-49D8-BE7E-9687E057932C}" type="pres">
      <dgm:prSet presAssocID="{E42F95AB-2265-4D7C-9018-8263A1E8B6B4}" presName="rootComposite" presStyleCnt="0"/>
      <dgm:spPr/>
    </dgm:pt>
    <dgm:pt modelId="{9564A198-A897-487B-9FC3-7E19F171EFC8}" type="pres">
      <dgm:prSet presAssocID="{E42F95AB-2265-4D7C-9018-8263A1E8B6B4}" presName="rootText" presStyleLbl="node2" presStyleIdx="1" presStyleCnt="5" custScaleX="111200" custScaleY="217029" custLinFactNeighborX="-671" custLinFactNeighborY="39766">
        <dgm:presLayoutVars>
          <dgm:chPref val="3"/>
        </dgm:presLayoutVars>
      </dgm:prSet>
      <dgm:spPr/>
    </dgm:pt>
    <dgm:pt modelId="{E60E1E5B-C601-4BFC-9CD5-9B7F4B0F44AE}" type="pres">
      <dgm:prSet presAssocID="{E42F95AB-2265-4D7C-9018-8263A1E8B6B4}" presName="rootConnector" presStyleLbl="node2" presStyleIdx="1" presStyleCnt="5"/>
      <dgm:spPr/>
    </dgm:pt>
    <dgm:pt modelId="{5C1EC25C-CDAD-4831-B8FA-B637901DE827}" type="pres">
      <dgm:prSet presAssocID="{E42F95AB-2265-4D7C-9018-8263A1E8B6B4}" presName="hierChild4" presStyleCnt="0"/>
      <dgm:spPr/>
    </dgm:pt>
    <dgm:pt modelId="{F76FBC89-16DE-479C-873C-48D46EF98FE0}" type="pres">
      <dgm:prSet presAssocID="{E42F95AB-2265-4D7C-9018-8263A1E8B6B4}" presName="hierChild5" presStyleCnt="0"/>
      <dgm:spPr/>
    </dgm:pt>
    <dgm:pt modelId="{3BD1A2A0-3C4E-468C-A94E-F8ABF69CA440}" type="pres">
      <dgm:prSet presAssocID="{410A4D59-D838-42D2-9A1A-28F8FD9CE27A}" presName="Name37" presStyleLbl="parChTrans1D2" presStyleIdx="2" presStyleCnt="5"/>
      <dgm:spPr/>
    </dgm:pt>
    <dgm:pt modelId="{ECAE72A0-F9FB-401D-A6F8-120FE8693997}" type="pres">
      <dgm:prSet presAssocID="{03A6B4A1-9708-4DC4-B99A-F802948CA9A7}" presName="hierRoot2" presStyleCnt="0">
        <dgm:presLayoutVars>
          <dgm:hierBranch val="init"/>
        </dgm:presLayoutVars>
      </dgm:prSet>
      <dgm:spPr/>
    </dgm:pt>
    <dgm:pt modelId="{FE6677C7-F97E-4BA5-88B8-E59D7C474596}" type="pres">
      <dgm:prSet presAssocID="{03A6B4A1-9708-4DC4-B99A-F802948CA9A7}" presName="rootComposite" presStyleCnt="0"/>
      <dgm:spPr/>
    </dgm:pt>
    <dgm:pt modelId="{29DF606C-C783-4F55-8476-F1AFA9D54F74}" type="pres">
      <dgm:prSet presAssocID="{03A6B4A1-9708-4DC4-B99A-F802948CA9A7}" presName="rootText" presStyleLbl="node2" presStyleIdx="2" presStyleCnt="5" custScaleX="97107" custScaleY="220446" custLinFactNeighborX="-269" custLinFactNeighborY="39348">
        <dgm:presLayoutVars>
          <dgm:chPref val="3"/>
        </dgm:presLayoutVars>
      </dgm:prSet>
      <dgm:spPr/>
    </dgm:pt>
    <dgm:pt modelId="{7AF40933-DD90-4119-9A4D-69FFDA3A868F}" type="pres">
      <dgm:prSet presAssocID="{03A6B4A1-9708-4DC4-B99A-F802948CA9A7}" presName="rootConnector" presStyleLbl="node2" presStyleIdx="2" presStyleCnt="5"/>
      <dgm:spPr/>
    </dgm:pt>
    <dgm:pt modelId="{E8961244-A44C-4202-94DC-FFEC5FA96778}" type="pres">
      <dgm:prSet presAssocID="{03A6B4A1-9708-4DC4-B99A-F802948CA9A7}" presName="hierChild4" presStyleCnt="0"/>
      <dgm:spPr/>
    </dgm:pt>
    <dgm:pt modelId="{F5E7F20D-0B09-4231-941C-8109FC8E04A8}" type="pres">
      <dgm:prSet presAssocID="{03A6B4A1-9708-4DC4-B99A-F802948CA9A7}" presName="hierChild5" presStyleCnt="0"/>
      <dgm:spPr/>
    </dgm:pt>
    <dgm:pt modelId="{29F83457-6D0F-42D8-938D-6AB073D5F5D9}" type="pres">
      <dgm:prSet presAssocID="{C6328371-F3E0-477D-BF61-7EB6B2097E38}" presName="Name37" presStyleLbl="parChTrans1D2" presStyleIdx="3" presStyleCnt="5"/>
      <dgm:spPr/>
    </dgm:pt>
    <dgm:pt modelId="{C7DBC718-7A2E-4E30-AE13-08F693493C78}" type="pres">
      <dgm:prSet presAssocID="{98F72865-D23B-4201-A80A-C5B8C11798C1}" presName="hierRoot2" presStyleCnt="0">
        <dgm:presLayoutVars>
          <dgm:hierBranch val="init"/>
        </dgm:presLayoutVars>
      </dgm:prSet>
      <dgm:spPr/>
    </dgm:pt>
    <dgm:pt modelId="{B26DAD6D-8B28-40D7-8EF8-09CCC04F708E}" type="pres">
      <dgm:prSet presAssocID="{98F72865-D23B-4201-A80A-C5B8C11798C1}" presName="rootComposite" presStyleCnt="0"/>
      <dgm:spPr/>
    </dgm:pt>
    <dgm:pt modelId="{B54F9E9F-12F7-42DA-98FB-6BFBE159924B}" type="pres">
      <dgm:prSet presAssocID="{98F72865-D23B-4201-A80A-C5B8C11798C1}" presName="rootText" presStyleLbl="node2" presStyleIdx="3" presStyleCnt="5" custScaleX="104993" custScaleY="217284" custLinFactNeighborX="-50" custLinFactNeighborY="39766">
        <dgm:presLayoutVars>
          <dgm:chPref val="3"/>
        </dgm:presLayoutVars>
      </dgm:prSet>
      <dgm:spPr/>
    </dgm:pt>
    <dgm:pt modelId="{6A524014-4C27-4ECE-AEEA-62CCB99E16C1}" type="pres">
      <dgm:prSet presAssocID="{98F72865-D23B-4201-A80A-C5B8C11798C1}" presName="rootConnector" presStyleLbl="node2" presStyleIdx="3" presStyleCnt="5"/>
      <dgm:spPr/>
    </dgm:pt>
    <dgm:pt modelId="{673F72C6-74A2-4119-868A-6E85285EBDB6}" type="pres">
      <dgm:prSet presAssocID="{98F72865-D23B-4201-A80A-C5B8C11798C1}" presName="hierChild4" presStyleCnt="0"/>
      <dgm:spPr/>
    </dgm:pt>
    <dgm:pt modelId="{E9F08E17-8833-46CA-B6BC-C1B55FDB87E6}" type="pres">
      <dgm:prSet presAssocID="{98F72865-D23B-4201-A80A-C5B8C11798C1}" presName="hierChild5" presStyleCnt="0"/>
      <dgm:spPr/>
    </dgm:pt>
    <dgm:pt modelId="{D623C219-9549-4BCD-8C73-3843B1435F78}" type="pres">
      <dgm:prSet presAssocID="{3358D4F7-27BC-4E46-ACAA-45952716A42E}" presName="Name37" presStyleLbl="parChTrans1D2" presStyleIdx="4" presStyleCnt="5"/>
      <dgm:spPr/>
    </dgm:pt>
    <dgm:pt modelId="{2193826E-96BA-482E-8FB5-752F2917D1EE}" type="pres">
      <dgm:prSet presAssocID="{5FBDB94C-6821-490B-8487-36AEDC07B3FC}" presName="hierRoot2" presStyleCnt="0">
        <dgm:presLayoutVars>
          <dgm:hierBranch val="init"/>
        </dgm:presLayoutVars>
      </dgm:prSet>
      <dgm:spPr/>
    </dgm:pt>
    <dgm:pt modelId="{92E62157-D4DE-4DA6-BB96-45D72444BB28}" type="pres">
      <dgm:prSet presAssocID="{5FBDB94C-6821-490B-8487-36AEDC07B3FC}" presName="rootComposite" presStyleCnt="0"/>
      <dgm:spPr/>
    </dgm:pt>
    <dgm:pt modelId="{1F15695E-54EE-40B7-8DAF-CAD376B0C97D}" type="pres">
      <dgm:prSet presAssocID="{5FBDB94C-6821-490B-8487-36AEDC07B3FC}" presName="rootText" presStyleLbl="node2" presStyleIdx="4" presStyleCnt="5" custScaleX="110875" custScaleY="215530" custLinFactNeighborX="449" custLinFactNeighborY="39911">
        <dgm:presLayoutVars>
          <dgm:chPref val="3"/>
        </dgm:presLayoutVars>
      </dgm:prSet>
      <dgm:spPr/>
    </dgm:pt>
    <dgm:pt modelId="{88302BBE-C17F-4F5D-AB08-DB51CE007C8F}" type="pres">
      <dgm:prSet presAssocID="{5FBDB94C-6821-490B-8487-36AEDC07B3FC}" presName="rootConnector" presStyleLbl="node2" presStyleIdx="4" presStyleCnt="5"/>
      <dgm:spPr/>
    </dgm:pt>
    <dgm:pt modelId="{642FDDBA-78C1-4C87-B85D-C29E7519B70F}" type="pres">
      <dgm:prSet presAssocID="{5FBDB94C-6821-490B-8487-36AEDC07B3FC}" presName="hierChild4" presStyleCnt="0"/>
      <dgm:spPr/>
    </dgm:pt>
    <dgm:pt modelId="{CA71190E-4354-407F-A11C-B8E30CC02C5A}" type="pres">
      <dgm:prSet presAssocID="{5FBDB94C-6821-490B-8487-36AEDC07B3FC}" presName="hierChild5" presStyleCnt="0"/>
      <dgm:spPr/>
    </dgm:pt>
    <dgm:pt modelId="{7A49EA95-1C12-4BA4-A500-4DDC65D563CA}" type="pres">
      <dgm:prSet presAssocID="{F0BDE8FF-C464-4407-9C0D-67DD799182F9}" presName="hierChild3" presStyleCnt="0"/>
      <dgm:spPr/>
    </dgm:pt>
  </dgm:ptLst>
  <dgm:cxnLst>
    <dgm:cxn modelId="{7B4F3208-6CA9-489C-BD6B-5714117618D1}" type="presOf" srcId="{E42F95AB-2265-4D7C-9018-8263A1E8B6B4}" destId="{E60E1E5B-C601-4BFC-9CD5-9B7F4B0F44AE}" srcOrd="1" destOrd="0" presId="urn:microsoft.com/office/officeart/2005/8/layout/orgChart1"/>
    <dgm:cxn modelId="{0A00CD0C-C281-44E0-871D-47EFD2D8047A}" type="presOf" srcId="{8BC2ED8C-7E86-4BFB-973D-4CB4425E9722}" destId="{204C9901-B5BA-44E7-A5F2-6E1A94EE6B45}" srcOrd="0" destOrd="0" presId="urn:microsoft.com/office/officeart/2005/8/layout/orgChart1"/>
    <dgm:cxn modelId="{B96FC728-EEBE-4AE9-9A9C-ABA34D920BB0}" type="presOf" srcId="{47D81B82-C8CB-45DF-89B8-D396E4DA874C}" destId="{97694678-A37C-46CC-A8CA-783C42A8AE40}" srcOrd="0" destOrd="0" presId="urn:microsoft.com/office/officeart/2005/8/layout/orgChart1"/>
    <dgm:cxn modelId="{723CC42F-07A6-4424-BDF3-BD9453583BD3}" type="presOf" srcId="{D35CFB9F-2A93-44FC-A683-03F1E4938D2B}" destId="{3D27FFDE-CF88-4914-B720-D4472395A3A1}" srcOrd="0" destOrd="0" presId="urn:microsoft.com/office/officeart/2005/8/layout/orgChart1"/>
    <dgm:cxn modelId="{7AD5F160-0DA9-4C07-BFDD-80416554A395}" type="presOf" srcId="{47D81B82-C8CB-45DF-89B8-D396E4DA874C}" destId="{11789827-FE15-4D14-A60A-A4E30D96CBF7}" srcOrd="1" destOrd="0" presId="urn:microsoft.com/office/officeart/2005/8/layout/orgChart1"/>
    <dgm:cxn modelId="{80603D67-F163-456B-B886-5C12E1C8BAD1}" type="presOf" srcId="{F0BDE8FF-C464-4407-9C0D-67DD799182F9}" destId="{10F302F2-1B36-44A6-9673-49B86B5B32A9}" srcOrd="0" destOrd="0" presId="urn:microsoft.com/office/officeart/2005/8/layout/orgChart1"/>
    <dgm:cxn modelId="{2899216F-A719-4D12-91B9-38E52447ECD5}" type="presOf" srcId="{C6328371-F3E0-477D-BF61-7EB6B2097E38}" destId="{29F83457-6D0F-42D8-938D-6AB073D5F5D9}" srcOrd="0" destOrd="0" presId="urn:microsoft.com/office/officeart/2005/8/layout/orgChart1"/>
    <dgm:cxn modelId="{C2E60A75-E661-42D3-8F5F-A9F73761858C}" type="presOf" srcId="{98F72865-D23B-4201-A80A-C5B8C11798C1}" destId="{B54F9E9F-12F7-42DA-98FB-6BFBE159924B}" srcOrd="0" destOrd="0" presId="urn:microsoft.com/office/officeart/2005/8/layout/orgChart1"/>
    <dgm:cxn modelId="{20E8B757-3F47-4939-9EE6-AD6F86A2A625}" type="presOf" srcId="{E42F95AB-2265-4D7C-9018-8263A1E8B6B4}" destId="{9564A198-A897-487B-9FC3-7E19F171EFC8}" srcOrd="0" destOrd="0" presId="urn:microsoft.com/office/officeart/2005/8/layout/orgChart1"/>
    <dgm:cxn modelId="{34B16681-3F50-4963-8CFE-4866ADA62E14}" srcId="{F0BDE8FF-C464-4407-9C0D-67DD799182F9}" destId="{5FBDB94C-6821-490B-8487-36AEDC07B3FC}" srcOrd="4" destOrd="0" parTransId="{3358D4F7-27BC-4E46-ACAA-45952716A42E}" sibTransId="{EF0B58D4-D728-4BB5-8EB6-80EC0C641743}"/>
    <dgm:cxn modelId="{16793D84-5657-44DC-BF2C-97C57DADD077}" srcId="{F0BDE8FF-C464-4407-9C0D-67DD799182F9}" destId="{98F72865-D23B-4201-A80A-C5B8C11798C1}" srcOrd="3" destOrd="0" parTransId="{C6328371-F3E0-477D-BF61-7EB6B2097E38}" sibTransId="{6E998263-6FAE-4C3C-A8D5-ABFB668C1711}"/>
    <dgm:cxn modelId="{E5C2089A-545B-4C7D-8DDA-6F8B545D8E6D}" type="presOf" srcId="{3358D4F7-27BC-4E46-ACAA-45952716A42E}" destId="{D623C219-9549-4BCD-8C73-3843B1435F78}" srcOrd="0" destOrd="0" presId="urn:microsoft.com/office/officeart/2005/8/layout/orgChart1"/>
    <dgm:cxn modelId="{29D2DF9A-6DF7-4933-AA49-BD4439C56B96}" type="presOf" srcId="{03A6B4A1-9708-4DC4-B99A-F802948CA9A7}" destId="{29DF606C-C783-4F55-8476-F1AFA9D54F74}" srcOrd="0" destOrd="0" presId="urn:microsoft.com/office/officeart/2005/8/layout/orgChart1"/>
    <dgm:cxn modelId="{1C45FCB3-A7E9-4570-93D7-C8F4F224D317}" type="presOf" srcId="{5FBDB94C-6821-490B-8487-36AEDC07B3FC}" destId="{1F15695E-54EE-40B7-8DAF-CAD376B0C97D}" srcOrd="0" destOrd="0" presId="urn:microsoft.com/office/officeart/2005/8/layout/orgChart1"/>
    <dgm:cxn modelId="{2C33FCB5-BB21-4004-A5CF-7D9720474D22}" srcId="{F0BDE8FF-C464-4407-9C0D-67DD799182F9}" destId="{03A6B4A1-9708-4DC4-B99A-F802948CA9A7}" srcOrd="2" destOrd="0" parTransId="{410A4D59-D838-42D2-9A1A-28F8FD9CE27A}" sibTransId="{04957F26-F073-4215-9DCA-5FD14CABFDC0}"/>
    <dgm:cxn modelId="{98BCE4C9-D54F-4F5A-8FC6-6F57C23B0E36}" type="presOf" srcId="{C3D9CB3A-22EE-4699-A4B3-9B4668825BC6}" destId="{82AB8946-F30F-4D86-89FA-2340C7DB56B7}" srcOrd="0" destOrd="0" presId="urn:microsoft.com/office/officeart/2005/8/layout/orgChart1"/>
    <dgm:cxn modelId="{54B2B3CD-993C-4CC8-BC20-7E7C25F4EF9E}" srcId="{F0BDE8FF-C464-4407-9C0D-67DD799182F9}" destId="{47D81B82-C8CB-45DF-89B8-D396E4DA874C}" srcOrd="0" destOrd="0" parTransId="{8BC2ED8C-7E86-4BFB-973D-4CB4425E9722}" sibTransId="{3F7C76EB-9CDA-446C-AAC8-A92595D0210F}"/>
    <dgm:cxn modelId="{5E74A5D1-85B4-42A6-856C-B356F1DE0705}" srcId="{D35CFB9F-2A93-44FC-A683-03F1E4938D2B}" destId="{F0BDE8FF-C464-4407-9C0D-67DD799182F9}" srcOrd="0" destOrd="0" parTransId="{EB2029D5-0464-40D7-9161-1C3C908F1E04}" sibTransId="{B79A2208-D60A-480D-985E-58372044B721}"/>
    <dgm:cxn modelId="{33B87CDD-65EC-4803-943E-4A9581575DBD}" type="presOf" srcId="{410A4D59-D838-42D2-9A1A-28F8FD9CE27A}" destId="{3BD1A2A0-3C4E-468C-A94E-F8ABF69CA440}" srcOrd="0" destOrd="0" presId="urn:microsoft.com/office/officeart/2005/8/layout/orgChart1"/>
    <dgm:cxn modelId="{A83F32E6-F58C-4902-8B13-D42A578BE9D6}" type="presOf" srcId="{F0BDE8FF-C464-4407-9C0D-67DD799182F9}" destId="{0523BA43-30B0-48FD-8C8B-4D2C59045EFE}" srcOrd="1" destOrd="0" presId="urn:microsoft.com/office/officeart/2005/8/layout/orgChart1"/>
    <dgm:cxn modelId="{2272E7E9-44F9-481F-841D-A6FE46B5F886}" type="presOf" srcId="{03A6B4A1-9708-4DC4-B99A-F802948CA9A7}" destId="{7AF40933-DD90-4119-9A4D-69FFDA3A868F}" srcOrd="1" destOrd="0" presId="urn:microsoft.com/office/officeart/2005/8/layout/orgChart1"/>
    <dgm:cxn modelId="{F3C1DAEE-7696-4CA6-9586-7999E0022864}" type="presOf" srcId="{98F72865-D23B-4201-A80A-C5B8C11798C1}" destId="{6A524014-4C27-4ECE-AEEA-62CCB99E16C1}" srcOrd="1" destOrd="0" presId="urn:microsoft.com/office/officeart/2005/8/layout/orgChart1"/>
    <dgm:cxn modelId="{3AB7F7FA-F4AC-4201-AB76-A1283455E2FF}" type="presOf" srcId="{5FBDB94C-6821-490B-8487-36AEDC07B3FC}" destId="{88302BBE-C17F-4F5D-AB08-DB51CE007C8F}" srcOrd="1" destOrd="0" presId="urn:microsoft.com/office/officeart/2005/8/layout/orgChart1"/>
    <dgm:cxn modelId="{8192B7FF-6C41-4A93-A7FC-7A9314897F4F}" srcId="{F0BDE8FF-C464-4407-9C0D-67DD799182F9}" destId="{E42F95AB-2265-4D7C-9018-8263A1E8B6B4}" srcOrd="1" destOrd="0" parTransId="{C3D9CB3A-22EE-4699-A4B3-9B4668825BC6}" sibTransId="{44A490FD-967A-419A-8B46-398891A0A335}"/>
    <dgm:cxn modelId="{32E0BF11-E9D7-4853-8848-2CAE5CD5F51A}" type="presParOf" srcId="{3D27FFDE-CF88-4914-B720-D4472395A3A1}" destId="{4262EEB0-A7D1-4A3B-B82D-4508FBDF559B}" srcOrd="0" destOrd="0" presId="urn:microsoft.com/office/officeart/2005/8/layout/orgChart1"/>
    <dgm:cxn modelId="{A1A0F667-3C5E-4598-AC24-9031C902767C}" type="presParOf" srcId="{4262EEB0-A7D1-4A3B-B82D-4508FBDF559B}" destId="{4E0F7B19-7894-4676-9617-1B82D6E52B82}" srcOrd="0" destOrd="0" presId="urn:microsoft.com/office/officeart/2005/8/layout/orgChart1"/>
    <dgm:cxn modelId="{461A7D15-D735-4A75-811A-76A978311A56}" type="presParOf" srcId="{4E0F7B19-7894-4676-9617-1B82D6E52B82}" destId="{10F302F2-1B36-44A6-9673-49B86B5B32A9}" srcOrd="0" destOrd="0" presId="urn:microsoft.com/office/officeart/2005/8/layout/orgChart1"/>
    <dgm:cxn modelId="{36681E7D-7E0E-4AA7-AE23-1A846C22E97F}" type="presParOf" srcId="{4E0F7B19-7894-4676-9617-1B82D6E52B82}" destId="{0523BA43-30B0-48FD-8C8B-4D2C59045EFE}" srcOrd="1" destOrd="0" presId="urn:microsoft.com/office/officeart/2005/8/layout/orgChart1"/>
    <dgm:cxn modelId="{7D075EA3-AF23-4439-BC81-A1A798396FF6}" type="presParOf" srcId="{4262EEB0-A7D1-4A3B-B82D-4508FBDF559B}" destId="{938522C4-AD99-4552-AFA7-BDA73FEA72D4}" srcOrd="1" destOrd="0" presId="urn:microsoft.com/office/officeart/2005/8/layout/orgChart1"/>
    <dgm:cxn modelId="{0033A767-0E15-4668-8896-7274B4E33BC8}" type="presParOf" srcId="{938522C4-AD99-4552-AFA7-BDA73FEA72D4}" destId="{204C9901-B5BA-44E7-A5F2-6E1A94EE6B45}" srcOrd="0" destOrd="0" presId="urn:microsoft.com/office/officeart/2005/8/layout/orgChart1"/>
    <dgm:cxn modelId="{80B57FC6-0F32-45FC-A929-3745B74FC2E3}" type="presParOf" srcId="{938522C4-AD99-4552-AFA7-BDA73FEA72D4}" destId="{E4C5E52A-322C-4028-91F3-EA3855075F98}" srcOrd="1" destOrd="0" presId="urn:microsoft.com/office/officeart/2005/8/layout/orgChart1"/>
    <dgm:cxn modelId="{553730E0-C95C-4412-AA36-A305F72DA1D9}" type="presParOf" srcId="{E4C5E52A-322C-4028-91F3-EA3855075F98}" destId="{D6F2B9BC-707E-4F14-A90F-3BD38E9A5E3A}" srcOrd="0" destOrd="0" presId="urn:microsoft.com/office/officeart/2005/8/layout/orgChart1"/>
    <dgm:cxn modelId="{84DD8A52-F9FC-4242-9E52-D82DFA13524A}" type="presParOf" srcId="{D6F2B9BC-707E-4F14-A90F-3BD38E9A5E3A}" destId="{97694678-A37C-46CC-A8CA-783C42A8AE40}" srcOrd="0" destOrd="0" presId="urn:microsoft.com/office/officeart/2005/8/layout/orgChart1"/>
    <dgm:cxn modelId="{D44AA8F0-0945-4A6E-9968-14E4A6A090A4}" type="presParOf" srcId="{D6F2B9BC-707E-4F14-A90F-3BD38E9A5E3A}" destId="{11789827-FE15-4D14-A60A-A4E30D96CBF7}" srcOrd="1" destOrd="0" presId="urn:microsoft.com/office/officeart/2005/8/layout/orgChart1"/>
    <dgm:cxn modelId="{8DA4D8A4-6BBB-4C91-A63F-6969386F01B4}" type="presParOf" srcId="{E4C5E52A-322C-4028-91F3-EA3855075F98}" destId="{D9F16875-2AAB-478E-B884-768DAC74E840}" srcOrd="1" destOrd="0" presId="urn:microsoft.com/office/officeart/2005/8/layout/orgChart1"/>
    <dgm:cxn modelId="{F40C6BC4-1EBC-49BB-A775-0741FC153A19}" type="presParOf" srcId="{E4C5E52A-322C-4028-91F3-EA3855075F98}" destId="{649A3590-4302-4B23-AD67-A2ABC118DC55}" srcOrd="2" destOrd="0" presId="urn:microsoft.com/office/officeart/2005/8/layout/orgChart1"/>
    <dgm:cxn modelId="{A1A6A3EC-C205-4503-AEA9-FE27E23CF540}" type="presParOf" srcId="{938522C4-AD99-4552-AFA7-BDA73FEA72D4}" destId="{82AB8946-F30F-4D86-89FA-2340C7DB56B7}" srcOrd="2" destOrd="0" presId="urn:microsoft.com/office/officeart/2005/8/layout/orgChart1"/>
    <dgm:cxn modelId="{C31795DA-30F0-40B6-8E58-DED3337E498A}" type="presParOf" srcId="{938522C4-AD99-4552-AFA7-BDA73FEA72D4}" destId="{373E8C4C-D5C5-43E9-8887-7E570D28B4FF}" srcOrd="3" destOrd="0" presId="urn:microsoft.com/office/officeart/2005/8/layout/orgChart1"/>
    <dgm:cxn modelId="{DB594CE7-0B2A-4DA3-913B-0E58C9A3FDFC}" type="presParOf" srcId="{373E8C4C-D5C5-43E9-8887-7E570D28B4FF}" destId="{C89FF354-6B9D-49D8-BE7E-9687E057932C}" srcOrd="0" destOrd="0" presId="urn:microsoft.com/office/officeart/2005/8/layout/orgChart1"/>
    <dgm:cxn modelId="{6684DB71-D665-4FDD-ADCE-614BC11CB6AE}" type="presParOf" srcId="{C89FF354-6B9D-49D8-BE7E-9687E057932C}" destId="{9564A198-A897-487B-9FC3-7E19F171EFC8}" srcOrd="0" destOrd="0" presId="urn:microsoft.com/office/officeart/2005/8/layout/orgChart1"/>
    <dgm:cxn modelId="{3A63913C-9DDF-4FFB-9AB0-635E2C3F8931}" type="presParOf" srcId="{C89FF354-6B9D-49D8-BE7E-9687E057932C}" destId="{E60E1E5B-C601-4BFC-9CD5-9B7F4B0F44AE}" srcOrd="1" destOrd="0" presId="urn:microsoft.com/office/officeart/2005/8/layout/orgChart1"/>
    <dgm:cxn modelId="{CF6F6C29-308C-4237-9EFC-932499CD28E9}" type="presParOf" srcId="{373E8C4C-D5C5-43E9-8887-7E570D28B4FF}" destId="{5C1EC25C-CDAD-4831-B8FA-B637901DE827}" srcOrd="1" destOrd="0" presId="urn:microsoft.com/office/officeart/2005/8/layout/orgChart1"/>
    <dgm:cxn modelId="{94A71DA7-2939-4517-8415-64B5CD606BC3}" type="presParOf" srcId="{373E8C4C-D5C5-43E9-8887-7E570D28B4FF}" destId="{F76FBC89-16DE-479C-873C-48D46EF98FE0}" srcOrd="2" destOrd="0" presId="urn:microsoft.com/office/officeart/2005/8/layout/orgChart1"/>
    <dgm:cxn modelId="{42046530-39D8-4758-A38C-1B73C481A174}" type="presParOf" srcId="{938522C4-AD99-4552-AFA7-BDA73FEA72D4}" destId="{3BD1A2A0-3C4E-468C-A94E-F8ABF69CA440}" srcOrd="4" destOrd="0" presId="urn:microsoft.com/office/officeart/2005/8/layout/orgChart1"/>
    <dgm:cxn modelId="{506B3E00-47C6-4C5D-A917-E33F137E3122}" type="presParOf" srcId="{938522C4-AD99-4552-AFA7-BDA73FEA72D4}" destId="{ECAE72A0-F9FB-401D-A6F8-120FE8693997}" srcOrd="5" destOrd="0" presId="urn:microsoft.com/office/officeart/2005/8/layout/orgChart1"/>
    <dgm:cxn modelId="{669D1669-0CA0-4644-98EB-B2FF37C2065B}" type="presParOf" srcId="{ECAE72A0-F9FB-401D-A6F8-120FE8693997}" destId="{FE6677C7-F97E-4BA5-88B8-E59D7C474596}" srcOrd="0" destOrd="0" presId="urn:microsoft.com/office/officeart/2005/8/layout/orgChart1"/>
    <dgm:cxn modelId="{93FA9F01-BD23-45CF-A662-C424A6D44C43}" type="presParOf" srcId="{FE6677C7-F97E-4BA5-88B8-E59D7C474596}" destId="{29DF606C-C783-4F55-8476-F1AFA9D54F74}" srcOrd="0" destOrd="0" presId="urn:microsoft.com/office/officeart/2005/8/layout/orgChart1"/>
    <dgm:cxn modelId="{D56B1091-1BCB-4FE6-90C0-17CE5010BF01}" type="presParOf" srcId="{FE6677C7-F97E-4BA5-88B8-E59D7C474596}" destId="{7AF40933-DD90-4119-9A4D-69FFDA3A868F}" srcOrd="1" destOrd="0" presId="urn:microsoft.com/office/officeart/2005/8/layout/orgChart1"/>
    <dgm:cxn modelId="{2AE4293B-6B76-4BB8-B3AD-6F40D9E2EF79}" type="presParOf" srcId="{ECAE72A0-F9FB-401D-A6F8-120FE8693997}" destId="{E8961244-A44C-4202-94DC-FFEC5FA96778}" srcOrd="1" destOrd="0" presId="urn:microsoft.com/office/officeart/2005/8/layout/orgChart1"/>
    <dgm:cxn modelId="{788BFE3B-348A-4B9C-8231-F0CF46B975A4}" type="presParOf" srcId="{ECAE72A0-F9FB-401D-A6F8-120FE8693997}" destId="{F5E7F20D-0B09-4231-941C-8109FC8E04A8}" srcOrd="2" destOrd="0" presId="urn:microsoft.com/office/officeart/2005/8/layout/orgChart1"/>
    <dgm:cxn modelId="{0DD6BDDF-AD29-45C0-9D5A-C8F18E69DE9F}" type="presParOf" srcId="{938522C4-AD99-4552-AFA7-BDA73FEA72D4}" destId="{29F83457-6D0F-42D8-938D-6AB073D5F5D9}" srcOrd="6" destOrd="0" presId="urn:microsoft.com/office/officeart/2005/8/layout/orgChart1"/>
    <dgm:cxn modelId="{9D69BE75-372B-4458-B5CA-DE3FFB3C4DD8}" type="presParOf" srcId="{938522C4-AD99-4552-AFA7-BDA73FEA72D4}" destId="{C7DBC718-7A2E-4E30-AE13-08F693493C78}" srcOrd="7" destOrd="0" presId="urn:microsoft.com/office/officeart/2005/8/layout/orgChart1"/>
    <dgm:cxn modelId="{CF35D3FC-FB1E-478F-882F-A5926CEF8A8A}" type="presParOf" srcId="{C7DBC718-7A2E-4E30-AE13-08F693493C78}" destId="{B26DAD6D-8B28-40D7-8EF8-09CCC04F708E}" srcOrd="0" destOrd="0" presId="urn:microsoft.com/office/officeart/2005/8/layout/orgChart1"/>
    <dgm:cxn modelId="{B2201F38-C3C8-417E-B198-FEE7B16E5D18}" type="presParOf" srcId="{B26DAD6D-8B28-40D7-8EF8-09CCC04F708E}" destId="{B54F9E9F-12F7-42DA-98FB-6BFBE159924B}" srcOrd="0" destOrd="0" presId="urn:microsoft.com/office/officeart/2005/8/layout/orgChart1"/>
    <dgm:cxn modelId="{24E38EEF-1243-44AF-95BA-95E4CA6769A2}" type="presParOf" srcId="{B26DAD6D-8B28-40D7-8EF8-09CCC04F708E}" destId="{6A524014-4C27-4ECE-AEEA-62CCB99E16C1}" srcOrd="1" destOrd="0" presId="urn:microsoft.com/office/officeart/2005/8/layout/orgChart1"/>
    <dgm:cxn modelId="{EE4AA639-E658-4D3E-BD80-98617DC0FAE5}" type="presParOf" srcId="{C7DBC718-7A2E-4E30-AE13-08F693493C78}" destId="{673F72C6-74A2-4119-868A-6E85285EBDB6}" srcOrd="1" destOrd="0" presId="urn:microsoft.com/office/officeart/2005/8/layout/orgChart1"/>
    <dgm:cxn modelId="{F6C14AED-4870-4197-A99C-9092B7B2A8CD}" type="presParOf" srcId="{C7DBC718-7A2E-4E30-AE13-08F693493C78}" destId="{E9F08E17-8833-46CA-B6BC-C1B55FDB87E6}" srcOrd="2" destOrd="0" presId="urn:microsoft.com/office/officeart/2005/8/layout/orgChart1"/>
    <dgm:cxn modelId="{A848EE93-A8C8-4EBB-B12C-B1A2BFE92A91}" type="presParOf" srcId="{938522C4-AD99-4552-AFA7-BDA73FEA72D4}" destId="{D623C219-9549-4BCD-8C73-3843B1435F78}" srcOrd="8" destOrd="0" presId="urn:microsoft.com/office/officeart/2005/8/layout/orgChart1"/>
    <dgm:cxn modelId="{2508BC2B-0905-41E8-A50C-9F8DD7C705FB}" type="presParOf" srcId="{938522C4-AD99-4552-AFA7-BDA73FEA72D4}" destId="{2193826E-96BA-482E-8FB5-752F2917D1EE}" srcOrd="9" destOrd="0" presId="urn:microsoft.com/office/officeart/2005/8/layout/orgChart1"/>
    <dgm:cxn modelId="{473A057A-6D53-4F06-B38C-751AECA66AF4}" type="presParOf" srcId="{2193826E-96BA-482E-8FB5-752F2917D1EE}" destId="{92E62157-D4DE-4DA6-BB96-45D72444BB28}" srcOrd="0" destOrd="0" presId="urn:microsoft.com/office/officeart/2005/8/layout/orgChart1"/>
    <dgm:cxn modelId="{F82C5AE9-4126-4757-A3E7-93008FB4F667}" type="presParOf" srcId="{92E62157-D4DE-4DA6-BB96-45D72444BB28}" destId="{1F15695E-54EE-40B7-8DAF-CAD376B0C97D}" srcOrd="0" destOrd="0" presId="urn:microsoft.com/office/officeart/2005/8/layout/orgChart1"/>
    <dgm:cxn modelId="{82DF22FF-5A5C-42D9-BB47-1EA15EBE4371}" type="presParOf" srcId="{92E62157-D4DE-4DA6-BB96-45D72444BB28}" destId="{88302BBE-C17F-4F5D-AB08-DB51CE007C8F}" srcOrd="1" destOrd="0" presId="urn:microsoft.com/office/officeart/2005/8/layout/orgChart1"/>
    <dgm:cxn modelId="{00B65589-2B87-4DFC-B5C3-156CA4676035}" type="presParOf" srcId="{2193826E-96BA-482E-8FB5-752F2917D1EE}" destId="{642FDDBA-78C1-4C87-B85D-C29E7519B70F}" srcOrd="1" destOrd="0" presId="urn:microsoft.com/office/officeart/2005/8/layout/orgChart1"/>
    <dgm:cxn modelId="{F13B9E3A-C233-4995-9E87-65107B2C7651}" type="presParOf" srcId="{2193826E-96BA-482E-8FB5-752F2917D1EE}" destId="{CA71190E-4354-407F-A11C-B8E30CC02C5A}" srcOrd="2" destOrd="0" presId="urn:microsoft.com/office/officeart/2005/8/layout/orgChart1"/>
    <dgm:cxn modelId="{E19B74E9-9EA7-4DC0-B151-0DABB1D31B7D}" type="presParOf" srcId="{4262EEB0-A7D1-4A3B-B82D-4508FBDF559B}" destId="{7A49EA95-1C12-4BA4-A500-4DDC65D563CA}" srcOrd="2" destOrd="0" presId="urn:microsoft.com/office/officeart/2005/8/layout/orgChart1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C61FF8-9B97-4469-98FD-5545A59A2AAF}">
      <dsp:nvSpPr>
        <dsp:cNvPr id="0" name=""/>
        <dsp:cNvSpPr/>
      </dsp:nvSpPr>
      <dsp:spPr>
        <a:xfrm>
          <a:off x="2949902" y="1972425"/>
          <a:ext cx="1967523" cy="1424781"/>
        </a:xfrm>
        <a:prstGeom prst="ellipse">
          <a:avLst/>
        </a:prstGeom>
        <a:solidFill>
          <a:srgbClr val="F0748F"/>
        </a:solidFill>
        <a:ln w="12700" cap="flat" cmpd="sng" algn="ctr">
          <a:solidFill>
            <a:srgbClr val="FF3399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Alexandria"/>
            </a:rPr>
            <a:t>Core Competence  of the facility Manager </a:t>
          </a:r>
        </a:p>
      </dsp:txBody>
      <dsp:txXfrm>
        <a:off x="3238039" y="2181079"/>
        <a:ext cx="1391249" cy="1007473"/>
      </dsp:txXfrm>
    </dsp:sp>
    <dsp:sp modelId="{6A2587B3-BD06-4894-BB06-91ED5BA66310}">
      <dsp:nvSpPr>
        <dsp:cNvPr id="0" name=""/>
        <dsp:cNvSpPr/>
      </dsp:nvSpPr>
      <dsp:spPr>
        <a:xfrm rot="18039114">
          <a:off x="4285739" y="1337396"/>
          <a:ext cx="649870" cy="484425"/>
        </a:xfrm>
        <a:prstGeom prst="rightArrow">
          <a:avLst>
            <a:gd name="adj1" fmla="val 60000"/>
            <a:gd name="adj2" fmla="val 50000"/>
          </a:avLst>
        </a:prstGeom>
        <a:solidFill>
          <a:srgbClr val="BEF9A1"/>
        </a:solidFill>
        <a:ln>
          <a:solidFill>
            <a:srgbClr val="00B05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4321357" y="1496792"/>
        <a:ext cx="504543" cy="290655"/>
      </dsp:txXfrm>
    </dsp:sp>
    <dsp:sp modelId="{C10129F4-BF17-468F-89C5-9DBDEEB9169E}">
      <dsp:nvSpPr>
        <dsp:cNvPr id="0" name=""/>
        <dsp:cNvSpPr/>
      </dsp:nvSpPr>
      <dsp:spPr>
        <a:xfrm>
          <a:off x="4058511" y="284181"/>
          <a:ext cx="2018288" cy="974236"/>
        </a:xfrm>
        <a:prstGeom prst="ellipse">
          <a:avLst/>
        </a:prstGeom>
        <a:solidFill>
          <a:srgbClr val="BEF9A1"/>
        </a:solidFill>
        <a:ln w="12700" cap="flat" cmpd="sng" algn="ctr">
          <a:solidFill>
            <a:srgbClr val="00B05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00B050"/>
              </a:solidFill>
              <a:latin typeface="Alexandria"/>
            </a:rPr>
            <a:t>2. Building Management</a:t>
          </a:r>
        </a:p>
      </dsp:txBody>
      <dsp:txXfrm>
        <a:off x="4354082" y="426855"/>
        <a:ext cx="1427146" cy="688888"/>
      </dsp:txXfrm>
    </dsp:sp>
    <dsp:sp modelId="{9802FDF2-FE92-4BD8-93A5-2E09D6B68DA5}">
      <dsp:nvSpPr>
        <dsp:cNvPr id="0" name=""/>
        <dsp:cNvSpPr/>
      </dsp:nvSpPr>
      <dsp:spPr>
        <a:xfrm rot="21457116">
          <a:off x="4966147" y="2390911"/>
          <a:ext cx="616930" cy="484425"/>
        </a:xfrm>
        <a:prstGeom prst="rightArrow">
          <a:avLst>
            <a:gd name="adj1" fmla="val 60000"/>
            <a:gd name="adj2" fmla="val 50000"/>
          </a:avLst>
        </a:prstGeom>
        <a:solidFill>
          <a:srgbClr val="FFFFCC"/>
        </a:solidFill>
        <a:ln>
          <a:solidFill>
            <a:srgbClr val="FFFF0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4966210" y="2490815"/>
        <a:ext cx="471603" cy="290655"/>
      </dsp:txXfrm>
    </dsp:sp>
    <dsp:sp modelId="{96D950D6-4037-40D1-A184-191DB11CFA18}">
      <dsp:nvSpPr>
        <dsp:cNvPr id="0" name=""/>
        <dsp:cNvSpPr/>
      </dsp:nvSpPr>
      <dsp:spPr>
        <a:xfrm>
          <a:off x="5449847" y="2129554"/>
          <a:ext cx="1932430" cy="904052"/>
        </a:xfrm>
        <a:prstGeom prst="ellipse">
          <a:avLst/>
        </a:prstGeom>
        <a:solidFill>
          <a:srgbClr val="FFFFCC"/>
        </a:solidFill>
        <a:ln w="12700" cap="flat" cmpd="sng" algn="ctr">
          <a:solidFill>
            <a:srgbClr val="FFFF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>
            <a:solidFill>
              <a:schemeClr val="tx1"/>
            </a:solidFill>
            <a:latin typeface="Alexandria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  <a:latin typeface="Alexandria"/>
            </a:rPr>
            <a:t>3. Financial Management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b="1" kern="1200" dirty="0">
            <a:solidFill>
              <a:schemeClr val="tx1"/>
            </a:solidFill>
          </a:endParaRPr>
        </a:p>
      </dsp:txBody>
      <dsp:txXfrm>
        <a:off x="5732845" y="2261949"/>
        <a:ext cx="1366434" cy="639262"/>
      </dsp:txXfrm>
    </dsp:sp>
    <dsp:sp modelId="{EB15E6A9-2D97-488B-B2FC-9B4D0F3C6833}">
      <dsp:nvSpPr>
        <dsp:cNvPr id="0" name=""/>
        <dsp:cNvSpPr/>
      </dsp:nvSpPr>
      <dsp:spPr>
        <a:xfrm rot="2410056">
          <a:off x="4619788" y="3408074"/>
          <a:ext cx="692945" cy="4844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lumMod val="60000"/>
            <a:lumOff val="40000"/>
          </a:schemeClr>
        </a:solidFill>
        <a:ln>
          <a:solidFill>
            <a:schemeClr val="accent4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4636925" y="3458089"/>
        <a:ext cx="547618" cy="290655"/>
      </dsp:txXfrm>
    </dsp:sp>
    <dsp:sp modelId="{7C1C8F38-5EE4-41DE-9664-F777BBA74D00}">
      <dsp:nvSpPr>
        <dsp:cNvPr id="0" name=""/>
        <dsp:cNvSpPr/>
      </dsp:nvSpPr>
      <dsp:spPr>
        <a:xfrm>
          <a:off x="4890396" y="4014472"/>
          <a:ext cx="2464857" cy="1036414"/>
        </a:xfrm>
        <a:prstGeom prst="ellipse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rgbClr val="FFC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  <a:latin typeface="Alexandria"/>
            </a:rPr>
            <a:t>4. Organizational Management</a:t>
          </a:r>
        </a:p>
      </dsp:txBody>
      <dsp:txXfrm>
        <a:off x="5251366" y="4166251"/>
        <a:ext cx="1742917" cy="732856"/>
      </dsp:txXfrm>
    </dsp:sp>
    <dsp:sp modelId="{D0F0AD26-3461-4DCA-93D4-FF31480C6AB0}">
      <dsp:nvSpPr>
        <dsp:cNvPr id="0" name=""/>
        <dsp:cNvSpPr/>
      </dsp:nvSpPr>
      <dsp:spPr>
        <a:xfrm rot="5951376">
          <a:off x="3287222" y="3496471"/>
          <a:ext cx="610135" cy="4844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60000"/>
            <a:lumOff val="40000"/>
          </a:schemeClr>
        </a:solidFill>
        <a:ln>
          <a:solidFill>
            <a:schemeClr val="accent2">
              <a:lumMod val="50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 rot="10800000">
        <a:off x="3371490" y="3521625"/>
        <a:ext cx="464808" cy="290655"/>
      </dsp:txXfrm>
    </dsp:sp>
    <dsp:sp modelId="{53437B4E-6EC9-42C2-85AE-4E6DF3302FF1}">
      <dsp:nvSpPr>
        <dsp:cNvPr id="0" name=""/>
        <dsp:cNvSpPr/>
      </dsp:nvSpPr>
      <dsp:spPr>
        <a:xfrm>
          <a:off x="2590166" y="4072027"/>
          <a:ext cx="2064679" cy="1072304"/>
        </a:xfrm>
        <a:prstGeom prst="ellipse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accent2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accent2">
                  <a:lumMod val="50000"/>
                </a:schemeClr>
              </a:solidFill>
              <a:latin typeface="Alexandria"/>
            </a:rPr>
            <a:t>5. Innovation and Change Management</a:t>
          </a:r>
        </a:p>
      </dsp:txBody>
      <dsp:txXfrm>
        <a:off x="2892531" y="4229062"/>
        <a:ext cx="1459949" cy="758234"/>
      </dsp:txXfrm>
    </dsp:sp>
    <dsp:sp modelId="{875612ED-24FA-4F37-A841-BA1AF476AD35}">
      <dsp:nvSpPr>
        <dsp:cNvPr id="0" name=""/>
        <dsp:cNvSpPr/>
      </dsp:nvSpPr>
      <dsp:spPr>
        <a:xfrm rot="11051622">
          <a:off x="2432240" y="2317873"/>
          <a:ext cx="473154" cy="484425"/>
        </a:xfrm>
        <a:prstGeom prst="rightArrow">
          <a:avLst>
            <a:gd name="adj1" fmla="val 60000"/>
            <a:gd name="adj2" fmla="val 50000"/>
          </a:avLst>
        </a:prstGeom>
        <a:solidFill>
          <a:srgbClr val="FFE1FF"/>
        </a:solidFill>
        <a:ln>
          <a:solidFill>
            <a:srgbClr val="FF3399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 rot="10800000">
        <a:off x="2573996" y="2419948"/>
        <a:ext cx="331208" cy="290655"/>
      </dsp:txXfrm>
    </dsp:sp>
    <dsp:sp modelId="{851F27BD-BC09-43A1-AFA0-0A0B7FD5DC59}">
      <dsp:nvSpPr>
        <dsp:cNvPr id="0" name=""/>
        <dsp:cNvSpPr/>
      </dsp:nvSpPr>
      <dsp:spPr>
        <a:xfrm>
          <a:off x="504159" y="2028191"/>
          <a:ext cx="1943515" cy="952822"/>
        </a:xfrm>
        <a:prstGeom prst="ellipse">
          <a:avLst/>
        </a:prstGeom>
        <a:solidFill>
          <a:srgbClr val="FFE1FF"/>
        </a:solidFill>
        <a:ln w="12700" cap="flat" cmpd="sng" algn="ctr">
          <a:solidFill>
            <a:srgbClr val="FF3399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FF3399"/>
              </a:solidFill>
              <a:latin typeface="Alexandria"/>
            </a:rPr>
            <a:t>6. Human Resources Management</a:t>
          </a:r>
        </a:p>
      </dsp:txBody>
      <dsp:txXfrm>
        <a:off x="788780" y="2167729"/>
        <a:ext cx="1374273" cy="673746"/>
      </dsp:txXfrm>
    </dsp:sp>
    <dsp:sp modelId="{7B526607-8B3E-4CF3-A448-EE1F1F4EEEA8}">
      <dsp:nvSpPr>
        <dsp:cNvPr id="0" name=""/>
        <dsp:cNvSpPr/>
      </dsp:nvSpPr>
      <dsp:spPr>
        <a:xfrm rot="14237352">
          <a:off x="2944850" y="1370459"/>
          <a:ext cx="604037" cy="484425"/>
        </a:xfrm>
        <a:prstGeom prst="rightArrow">
          <a:avLst>
            <a:gd name="adj1" fmla="val 60000"/>
            <a:gd name="adj2" fmla="val 50000"/>
          </a:avLst>
        </a:prstGeom>
        <a:solidFill>
          <a:srgbClr val="D0FCE2"/>
        </a:solidFill>
        <a:ln>
          <a:solidFill>
            <a:srgbClr val="0070C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 rot="10800000">
        <a:off x="3056781" y="1528484"/>
        <a:ext cx="458710" cy="290655"/>
      </dsp:txXfrm>
    </dsp:sp>
    <dsp:sp modelId="{8A7E594B-447F-43A8-95C3-B34DEF6F8686}">
      <dsp:nvSpPr>
        <dsp:cNvPr id="0" name=""/>
        <dsp:cNvSpPr/>
      </dsp:nvSpPr>
      <dsp:spPr>
        <a:xfrm>
          <a:off x="1769013" y="284197"/>
          <a:ext cx="1871393" cy="974236"/>
        </a:xfrm>
        <a:prstGeom prst="ellipse">
          <a:avLst/>
        </a:prstGeom>
        <a:solidFill>
          <a:srgbClr val="EBFFFF"/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002060"/>
              </a:solidFill>
              <a:latin typeface="Alexandria"/>
            </a:rPr>
            <a:t>1. Real Estate Management</a:t>
          </a:r>
          <a:endParaRPr lang="en-US" sz="1800" kern="1200" dirty="0">
            <a:solidFill>
              <a:srgbClr val="002060"/>
            </a:solidFill>
            <a:latin typeface="Alexandria"/>
          </a:endParaRPr>
        </a:p>
      </dsp:txBody>
      <dsp:txXfrm>
        <a:off x="2043072" y="426871"/>
        <a:ext cx="1323275" cy="6888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F83457-6D0F-42D8-938D-6AB073D5F5D9}">
      <dsp:nvSpPr>
        <dsp:cNvPr id="0" name=""/>
        <dsp:cNvSpPr/>
      </dsp:nvSpPr>
      <dsp:spPr>
        <a:xfrm>
          <a:off x="5993500" y="1884186"/>
          <a:ext cx="4714755" cy="11097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7633"/>
              </a:lnTo>
              <a:lnTo>
                <a:pt x="4714755" y="837633"/>
              </a:lnTo>
              <a:lnTo>
                <a:pt x="4714755" y="1109752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D1A2A0-3C4E-468C-A94E-F8ABF69CA440}">
      <dsp:nvSpPr>
        <dsp:cNvPr id="0" name=""/>
        <dsp:cNvSpPr/>
      </dsp:nvSpPr>
      <dsp:spPr>
        <a:xfrm>
          <a:off x="5993500" y="1884186"/>
          <a:ext cx="1573235" cy="11043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2216"/>
              </a:lnTo>
              <a:lnTo>
                <a:pt x="1573235" y="832216"/>
              </a:lnTo>
              <a:lnTo>
                <a:pt x="1573235" y="110433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AB8946-F30F-4D86-89FA-2340C7DB56B7}">
      <dsp:nvSpPr>
        <dsp:cNvPr id="0" name=""/>
        <dsp:cNvSpPr/>
      </dsp:nvSpPr>
      <dsp:spPr>
        <a:xfrm>
          <a:off x="4420472" y="1884186"/>
          <a:ext cx="1573027" cy="1109752"/>
        </a:xfrm>
        <a:custGeom>
          <a:avLst/>
          <a:gdLst/>
          <a:ahLst/>
          <a:cxnLst/>
          <a:rect l="0" t="0" r="0" b="0"/>
          <a:pathLst>
            <a:path>
              <a:moveTo>
                <a:pt x="1573027" y="0"/>
              </a:moveTo>
              <a:lnTo>
                <a:pt x="1573027" y="837633"/>
              </a:lnTo>
              <a:lnTo>
                <a:pt x="0" y="837633"/>
              </a:lnTo>
              <a:lnTo>
                <a:pt x="0" y="1109752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4C9901-B5BA-44E7-A5F2-6E1A94EE6B45}">
      <dsp:nvSpPr>
        <dsp:cNvPr id="0" name=""/>
        <dsp:cNvSpPr/>
      </dsp:nvSpPr>
      <dsp:spPr>
        <a:xfrm>
          <a:off x="1300721" y="1884186"/>
          <a:ext cx="4692779" cy="1109752"/>
        </a:xfrm>
        <a:custGeom>
          <a:avLst/>
          <a:gdLst/>
          <a:ahLst/>
          <a:cxnLst/>
          <a:rect l="0" t="0" r="0" b="0"/>
          <a:pathLst>
            <a:path>
              <a:moveTo>
                <a:pt x="4692779" y="0"/>
              </a:moveTo>
              <a:lnTo>
                <a:pt x="4692779" y="837633"/>
              </a:lnTo>
              <a:lnTo>
                <a:pt x="0" y="837633"/>
              </a:lnTo>
              <a:lnTo>
                <a:pt x="0" y="1109752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302F2-1B36-44A6-9673-49B86B5B32A9}">
      <dsp:nvSpPr>
        <dsp:cNvPr id="0" name=""/>
        <dsp:cNvSpPr/>
      </dsp:nvSpPr>
      <dsp:spPr>
        <a:xfrm>
          <a:off x="2100283" y="1214229"/>
          <a:ext cx="7786432" cy="669956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rPr>
            <a:t>Stages of Preparing the Facility Handbook</a:t>
          </a:r>
        </a:p>
      </dsp:txBody>
      <dsp:txXfrm>
        <a:off x="2100283" y="1214229"/>
        <a:ext cx="7786432" cy="669956"/>
      </dsp:txXfrm>
    </dsp:sp>
    <dsp:sp modelId="{97694678-A37C-46CC-A8CA-783C42A8AE40}">
      <dsp:nvSpPr>
        <dsp:cNvPr id="0" name=""/>
        <dsp:cNvSpPr/>
      </dsp:nvSpPr>
      <dsp:spPr>
        <a:xfrm>
          <a:off x="4917" y="2993938"/>
          <a:ext cx="2591607" cy="1457209"/>
        </a:xfrm>
        <a:prstGeom prst="rect">
          <a:avLst/>
        </a:prstGeom>
        <a:solidFill>
          <a:srgbClr val="CC99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000" b="1" kern="1200" dirty="0">
              <a:solidFill>
                <a:schemeClr val="tx1"/>
              </a:solidFill>
              <a:latin typeface="Alexandria"/>
            </a:rPr>
            <a:t>Design Stage:</a:t>
          </a:r>
          <a:endParaRPr lang="en-US" sz="1800" b="1" kern="1200" dirty="0">
            <a:solidFill>
              <a:schemeClr val="tx1"/>
            </a:solidFill>
            <a:latin typeface="Alexandria"/>
          </a:endParaRPr>
        </a:p>
      </dsp:txBody>
      <dsp:txXfrm>
        <a:off x="4917" y="2993938"/>
        <a:ext cx="2591607" cy="1457209"/>
      </dsp:txXfrm>
    </dsp:sp>
    <dsp:sp modelId="{9564A198-A897-487B-9FC3-7E19F171EFC8}">
      <dsp:nvSpPr>
        <dsp:cNvPr id="0" name=""/>
        <dsp:cNvSpPr/>
      </dsp:nvSpPr>
      <dsp:spPr>
        <a:xfrm>
          <a:off x="3124668" y="2993938"/>
          <a:ext cx="2591607" cy="1394518"/>
        </a:xfrm>
        <a:prstGeom prst="rect">
          <a:avLst/>
        </a:prstGeom>
        <a:solidFill>
          <a:srgbClr val="66FFFF"/>
        </a:solidFill>
        <a:ln w="12700" cap="flat" cmpd="sng" algn="ctr">
          <a:solidFill>
            <a:srgbClr val="00B0F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000" b="1" kern="1200" dirty="0">
              <a:solidFill>
                <a:schemeClr val="tx1"/>
              </a:solidFill>
              <a:latin typeface="Alexandria"/>
            </a:rPr>
            <a:t>Construction Stage:</a:t>
          </a:r>
        </a:p>
      </dsp:txBody>
      <dsp:txXfrm>
        <a:off x="3124668" y="2993938"/>
        <a:ext cx="2591607" cy="1394518"/>
      </dsp:txXfrm>
    </dsp:sp>
    <dsp:sp modelId="{29DF606C-C783-4F55-8476-F1AFA9D54F74}">
      <dsp:nvSpPr>
        <dsp:cNvPr id="0" name=""/>
        <dsp:cNvSpPr/>
      </dsp:nvSpPr>
      <dsp:spPr>
        <a:xfrm>
          <a:off x="6270931" y="2988522"/>
          <a:ext cx="2591607" cy="1401437"/>
        </a:xfrm>
        <a:prstGeom prst="rect">
          <a:avLst/>
        </a:prstGeom>
        <a:solidFill>
          <a:srgbClr val="FFFF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dirty="0">
              <a:solidFill>
                <a:schemeClr val="tx1"/>
              </a:solidFill>
            </a:rPr>
            <a:t>End of Construction Stage:</a:t>
          </a:r>
          <a:endParaRPr lang="en-US" sz="2000" b="1" kern="1200" dirty="0">
            <a:solidFill>
              <a:schemeClr val="tx1"/>
            </a:solidFill>
            <a:latin typeface="Alexandria"/>
          </a:endParaRPr>
        </a:p>
      </dsp:txBody>
      <dsp:txXfrm>
        <a:off x="6270931" y="2988522"/>
        <a:ext cx="2591607" cy="1401437"/>
      </dsp:txXfrm>
    </dsp:sp>
    <dsp:sp modelId="{B54F9E9F-12F7-42DA-98FB-6BFBE159924B}">
      <dsp:nvSpPr>
        <dsp:cNvPr id="0" name=""/>
        <dsp:cNvSpPr/>
      </dsp:nvSpPr>
      <dsp:spPr>
        <a:xfrm>
          <a:off x="9412452" y="2993938"/>
          <a:ext cx="2591607" cy="1509533"/>
        </a:xfrm>
        <a:prstGeom prst="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  <a:latin typeface="Alexandria"/>
            </a:rPr>
            <a:t>Commissioning and Actual Operation:</a:t>
          </a:r>
        </a:p>
      </dsp:txBody>
      <dsp:txXfrm>
        <a:off x="9412452" y="2993938"/>
        <a:ext cx="2591607" cy="15095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23C219-9549-4BCD-8C73-3843B1435F78}">
      <dsp:nvSpPr>
        <dsp:cNvPr id="0" name=""/>
        <dsp:cNvSpPr/>
      </dsp:nvSpPr>
      <dsp:spPr>
        <a:xfrm>
          <a:off x="6086582" y="1633902"/>
          <a:ext cx="5003954" cy="8522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43612"/>
              </a:lnTo>
              <a:lnTo>
                <a:pt x="5003954" y="643612"/>
              </a:lnTo>
              <a:lnTo>
                <a:pt x="5003954" y="85223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F83457-6D0F-42D8-938D-6AB073D5F5D9}">
      <dsp:nvSpPr>
        <dsp:cNvPr id="0" name=""/>
        <dsp:cNvSpPr/>
      </dsp:nvSpPr>
      <dsp:spPr>
        <a:xfrm>
          <a:off x="6086582" y="1633902"/>
          <a:ext cx="2441070" cy="8507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42171"/>
              </a:lnTo>
              <a:lnTo>
                <a:pt x="2441070" y="642171"/>
              </a:lnTo>
              <a:lnTo>
                <a:pt x="2441070" y="85079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D1A2A0-3C4E-468C-A94E-F8ABF69CA440}">
      <dsp:nvSpPr>
        <dsp:cNvPr id="0" name=""/>
        <dsp:cNvSpPr/>
      </dsp:nvSpPr>
      <dsp:spPr>
        <a:xfrm>
          <a:off x="6040862" y="1633902"/>
          <a:ext cx="91440" cy="84663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38019"/>
              </a:lnTo>
              <a:lnTo>
                <a:pt x="57482" y="638019"/>
              </a:lnTo>
              <a:lnTo>
                <a:pt x="57482" y="846638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AB8946-F30F-4D86-89FA-2340C7DB56B7}">
      <dsp:nvSpPr>
        <dsp:cNvPr id="0" name=""/>
        <dsp:cNvSpPr/>
      </dsp:nvSpPr>
      <dsp:spPr>
        <a:xfrm>
          <a:off x="3603738" y="1633902"/>
          <a:ext cx="2482844" cy="850791"/>
        </a:xfrm>
        <a:custGeom>
          <a:avLst/>
          <a:gdLst/>
          <a:ahLst/>
          <a:cxnLst/>
          <a:rect l="0" t="0" r="0" b="0"/>
          <a:pathLst>
            <a:path>
              <a:moveTo>
                <a:pt x="2482844" y="0"/>
              </a:moveTo>
              <a:lnTo>
                <a:pt x="2482844" y="642171"/>
              </a:lnTo>
              <a:lnTo>
                <a:pt x="0" y="642171"/>
              </a:lnTo>
              <a:lnTo>
                <a:pt x="0" y="85079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4C9901-B5BA-44E7-A5F2-6E1A94EE6B45}">
      <dsp:nvSpPr>
        <dsp:cNvPr id="0" name=""/>
        <dsp:cNvSpPr/>
      </dsp:nvSpPr>
      <dsp:spPr>
        <a:xfrm>
          <a:off x="1047490" y="1633902"/>
          <a:ext cx="5039092" cy="850791"/>
        </a:xfrm>
        <a:custGeom>
          <a:avLst/>
          <a:gdLst/>
          <a:ahLst/>
          <a:cxnLst/>
          <a:rect l="0" t="0" r="0" b="0"/>
          <a:pathLst>
            <a:path>
              <a:moveTo>
                <a:pt x="5039092" y="0"/>
              </a:moveTo>
              <a:lnTo>
                <a:pt x="5039092" y="642171"/>
              </a:lnTo>
              <a:lnTo>
                <a:pt x="0" y="642171"/>
              </a:lnTo>
              <a:lnTo>
                <a:pt x="0" y="85079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302F2-1B36-44A6-9673-49B86B5B32A9}">
      <dsp:nvSpPr>
        <dsp:cNvPr id="0" name=""/>
        <dsp:cNvSpPr/>
      </dsp:nvSpPr>
      <dsp:spPr>
        <a:xfrm>
          <a:off x="3101848" y="1120280"/>
          <a:ext cx="5969467" cy="513622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rPr>
            <a:t>Core Contents of the Handbook</a:t>
          </a:r>
        </a:p>
      </dsp:txBody>
      <dsp:txXfrm>
        <a:off x="3101848" y="1120280"/>
        <a:ext cx="5969467" cy="513622"/>
      </dsp:txXfrm>
    </dsp:sp>
    <dsp:sp modelId="{97694678-A37C-46CC-A8CA-783C42A8AE40}">
      <dsp:nvSpPr>
        <dsp:cNvPr id="0" name=""/>
        <dsp:cNvSpPr/>
      </dsp:nvSpPr>
      <dsp:spPr>
        <a:xfrm>
          <a:off x="0" y="2484693"/>
          <a:ext cx="2094980" cy="2178606"/>
        </a:xfrm>
        <a:prstGeom prst="rect">
          <a:avLst/>
        </a:prstGeom>
        <a:solidFill>
          <a:srgbClr val="FFE1FF"/>
        </a:solidFill>
        <a:ln w="12700" cap="flat" cmpd="sng" algn="ctr">
          <a:solidFill>
            <a:srgbClr val="FF3399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ts val="1200"/>
            </a:spcAft>
            <a:buNone/>
          </a:pPr>
          <a:r>
            <a:rPr lang="en-US" sz="2000" b="1" kern="1200" dirty="0">
              <a:solidFill>
                <a:schemeClr val="tx1"/>
              </a:solidFill>
              <a:latin typeface="Alexandria"/>
            </a:rPr>
            <a:t>Legal and property information: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000" b="0" kern="1200" dirty="0">
              <a:solidFill>
                <a:schemeClr val="tx1"/>
              </a:solidFill>
              <a:latin typeface="Alexandria"/>
            </a:rPr>
            <a:t>Contracts, permits, and fees.</a:t>
          </a:r>
          <a:endParaRPr lang="en-US" sz="1800" b="0" kern="1200" dirty="0">
            <a:solidFill>
              <a:schemeClr val="tx1"/>
            </a:solidFill>
            <a:latin typeface="Alexandria"/>
          </a:endParaRPr>
        </a:p>
      </dsp:txBody>
      <dsp:txXfrm>
        <a:off x="0" y="2484693"/>
        <a:ext cx="2094980" cy="2178606"/>
      </dsp:txXfrm>
    </dsp:sp>
    <dsp:sp modelId="{9564A198-A897-487B-9FC3-7E19F171EFC8}">
      <dsp:nvSpPr>
        <dsp:cNvPr id="0" name=""/>
        <dsp:cNvSpPr/>
      </dsp:nvSpPr>
      <dsp:spPr>
        <a:xfrm>
          <a:off x="2499046" y="2484693"/>
          <a:ext cx="2209383" cy="2156026"/>
        </a:xfrm>
        <a:prstGeom prst="rect">
          <a:avLst/>
        </a:prstGeom>
        <a:solidFill>
          <a:srgbClr val="EBFFFF"/>
        </a:solidFill>
        <a:ln w="12700" cap="flat" cmpd="sng" algn="ctr">
          <a:solidFill>
            <a:srgbClr val="00B0F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ts val="1200"/>
            </a:spcAft>
            <a:buNone/>
          </a:pPr>
          <a:r>
            <a:rPr lang="en-US" sz="2000" b="1" kern="1200" dirty="0">
              <a:solidFill>
                <a:schemeClr val="tx1"/>
              </a:solidFill>
              <a:latin typeface="Alexandria"/>
            </a:rPr>
            <a:t>Technical data: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000" b="0" kern="1200" dirty="0">
              <a:solidFill>
                <a:schemeClr val="tx1"/>
              </a:solidFill>
              <a:latin typeface="Alexandria"/>
            </a:rPr>
            <a:t>Heating, cooling, electrical, and fire-protection systems</a:t>
          </a:r>
          <a:r>
            <a:rPr lang="en-US" sz="2000" b="1" kern="1200" dirty="0">
              <a:solidFill>
                <a:schemeClr val="tx1"/>
              </a:solidFill>
              <a:latin typeface="Alexandria"/>
            </a:rPr>
            <a:t>.</a:t>
          </a:r>
        </a:p>
      </dsp:txBody>
      <dsp:txXfrm>
        <a:off x="2499046" y="2484693"/>
        <a:ext cx="2209383" cy="2156026"/>
      </dsp:txXfrm>
    </dsp:sp>
    <dsp:sp modelId="{29DF606C-C783-4F55-8476-F1AFA9D54F74}">
      <dsp:nvSpPr>
        <dsp:cNvPr id="0" name=""/>
        <dsp:cNvSpPr/>
      </dsp:nvSpPr>
      <dsp:spPr>
        <a:xfrm>
          <a:off x="5133656" y="2480541"/>
          <a:ext cx="1929375" cy="2189971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chemeClr val="accent4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dirty="0">
              <a:solidFill>
                <a:schemeClr val="tx1"/>
              </a:solidFill>
            </a:rPr>
            <a:t>Facility operation and maintenance procedures.</a:t>
          </a:r>
          <a:endParaRPr lang="en-US" sz="2000" b="1" kern="1200" dirty="0">
            <a:solidFill>
              <a:schemeClr val="tx1"/>
            </a:solidFill>
            <a:latin typeface="Alexandria"/>
          </a:endParaRPr>
        </a:p>
      </dsp:txBody>
      <dsp:txXfrm>
        <a:off x="5133656" y="2480541"/>
        <a:ext cx="1929375" cy="2189971"/>
      </dsp:txXfrm>
    </dsp:sp>
    <dsp:sp modelId="{B54F9E9F-12F7-42DA-98FB-6BFBE159924B}">
      <dsp:nvSpPr>
        <dsp:cNvPr id="0" name=""/>
        <dsp:cNvSpPr/>
      </dsp:nvSpPr>
      <dsp:spPr>
        <a:xfrm>
          <a:off x="7484623" y="2484693"/>
          <a:ext cx="2086059" cy="2158559"/>
        </a:xfrm>
        <a:prstGeom prst="rect">
          <a:avLst/>
        </a:prstGeom>
        <a:solidFill>
          <a:srgbClr val="BEF9A1"/>
        </a:solidFill>
        <a:ln w="12700" cap="flat" cmpd="sng" algn="ctr">
          <a:solidFill>
            <a:srgbClr val="00B05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  <a:latin typeface="Alexandria"/>
            </a:rPr>
            <a:t>Health and Safety records </a:t>
          </a:r>
          <a:r>
            <a:rPr lang="en-US" sz="2000" b="0" kern="1200" dirty="0">
              <a:solidFill>
                <a:schemeClr val="tx1"/>
              </a:solidFill>
              <a:latin typeface="Alexandria"/>
            </a:rPr>
            <a:t>for all construction and operational stages</a:t>
          </a:r>
          <a:r>
            <a:rPr lang="en-US" sz="2000" b="1" kern="1200" dirty="0">
              <a:solidFill>
                <a:schemeClr val="tx1"/>
              </a:solidFill>
              <a:latin typeface="Alexandria"/>
            </a:rPr>
            <a:t>.</a:t>
          </a:r>
        </a:p>
      </dsp:txBody>
      <dsp:txXfrm>
        <a:off x="7484623" y="2484693"/>
        <a:ext cx="2086059" cy="2158559"/>
      </dsp:txXfrm>
    </dsp:sp>
    <dsp:sp modelId="{1F15695E-54EE-40B7-8DAF-CAD376B0C97D}">
      <dsp:nvSpPr>
        <dsp:cNvPr id="0" name=""/>
        <dsp:cNvSpPr/>
      </dsp:nvSpPr>
      <dsp:spPr>
        <a:xfrm>
          <a:off x="9989073" y="2486134"/>
          <a:ext cx="2202926" cy="2141134"/>
        </a:xfrm>
        <a:prstGeom prst="rect">
          <a:avLst/>
        </a:prstGeom>
        <a:solidFill>
          <a:srgbClr val="F7EF81"/>
        </a:solidFill>
        <a:ln w="12700" cap="flat" cmpd="sng" algn="ctr">
          <a:solidFill>
            <a:srgbClr val="FFFF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US" sz="2000" b="1" kern="1200" dirty="0">
            <a:solidFill>
              <a:prstClr val="black"/>
            </a:solidFill>
            <a:latin typeface="Alexandria"/>
            <a:ea typeface="+mn-ea"/>
            <a:cs typeface="+mn-cs"/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1" kern="1200" dirty="0">
              <a:solidFill>
                <a:prstClr val="black"/>
              </a:solidFill>
              <a:latin typeface="Alexandria"/>
              <a:ea typeface="+mn-ea"/>
              <a:cs typeface="+mn-cs"/>
            </a:rPr>
            <a:t>BIM models </a:t>
          </a:r>
          <a:r>
            <a:rPr lang="en-US" sz="2000" b="0" kern="1200" dirty="0">
              <a:solidFill>
                <a:prstClr val="black"/>
              </a:solidFill>
              <a:latin typeface="Alexandria"/>
              <a:ea typeface="+mn-ea"/>
              <a:cs typeface="+mn-cs"/>
            </a:rPr>
            <a:t>to provide design information in an accurate and user-friendly digital format</a:t>
          </a:r>
          <a:r>
            <a:rPr lang="en-US" sz="2000" b="0" kern="1200" dirty="0">
              <a:latin typeface="Alexandria"/>
            </a:rPr>
            <a:t>.</a:t>
          </a:r>
        </a:p>
      </dsp:txBody>
      <dsp:txXfrm>
        <a:off x="9989073" y="2486134"/>
        <a:ext cx="2202926" cy="21411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9EB862-0439-3838-E660-93D74125B6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21C33E-C179-6E56-2B47-03E97645AE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9261A0-30E0-47BF-6B1D-B33876655C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420EE8-EBAE-7811-2FDC-00200E289C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37261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F1E7B0-DA7E-07D7-6E53-CCDD32C7BE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FC93C9-F611-31E1-D544-BCBA973F77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A2547C-43E2-F0F5-A6C9-F467AD633F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620CFC-D050-C3FD-7C38-32A673B0A8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54679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F4CF5B-FC9A-4389-E7B2-C3FAB05B2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9668E6-B99F-B6EF-8A19-3C353EC617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B3FE4B-1577-56B3-975C-2BB7EF45AC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4B04EB-83AB-3E05-C92D-D12895C98A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639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926CF8-EEC8-EBDA-A7F5-9CFD3F8A8C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1A78B2-D42D-AD59-C9C2-9EC5DA4CE5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D42FF8-2457-89D6-B899-4F63BB5352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81FBB5-E93A-ED73-0CCB-F5215E1C15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04666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8A5E07-30CF-3089-31E5-F9E1A9E6EA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5EA980-B104-958E-B2CD-F0531C1705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0577F4-3BFB-D2E7-7403-2328D74EB4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D3EAC5-83D2-39E3-EA32-92766FFD36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69180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24AE48-082A-3500-01D4-F193EE31BF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E09C3F-3501-F5FE-7864-7367A9BEAE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099498-6674-87DB-7C19-DCD20E9BA5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A9A872-80B4-4456-3D04-C9BC12BC9E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68258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00164C-17CC-6E97-6538-C17E0CAD56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ADB651-063E-D9A7-F6C6-95F355B3A8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025D05-BECE-3055-6A5A-D77BF94897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4E7DBE-952C-DE2C-3595-E1451F3E56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95802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36CAA8-4D96-F0C6-6B63-538DBEF4A2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7C8FAE-4525-00C6-A995-04935F441F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1EFA2F-DC14-F8F4-33D6-87439377DB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5EA96B-4B02-0922-7B23-E6EC5C5117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96971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786D61-6C8B-EB10-E9DA-2608FB7A82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6AB91C-13B3-CCAF-10FE-3A3A4088B9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38F90E-68AD-4D44-D97B-0806D05A48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431B15-1783-14D8-4951-4684ABBF16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83766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D44654-ED41-BDD7-0113-CFC2D584F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FDFF33-E08D-D869-7AE9-974096FFDC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5A8EEF-A514-7C70-0591-30CB84399F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C7601-C15E-ADEF-BE9A-ADEAACA5BF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26755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9B3669-4DCD-B4F8-D1CA-AD250F6C9F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2B2336-371B-BB76-5101-7749087846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E745F7-1691-0D1A-E837-2C70E3D9F6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237FC4-6340-4476-B5CE-F45A2B3E9D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00710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568840-20D5-49E8-B231-EC89F5D95C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DD03B1-2913-69F0-BDCE-4472E1703F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C9CB38-01FC-E716-B1A0-9404827EFF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1FD7EC-BA28-45A3-7192-937A79B94D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18019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832D2E-056E-5185-3BF6-A76056C229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9EAE9B-20DF-1D3E-F654-307A9B6879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3DCBCD-1653-427E-025A-F17E9B4633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5AA056-95D2-8818-56A0-F1ACE2AF11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94576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1E693C-1A9B-9975-8559-45B0FBB904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6DD480-2C57-DE8C-581A-CF6233B7D2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7DEB5A-534D-ACED-4269-2F6E47AB14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07AFA7-ABC5-40D9-ACED-431B9B2DC2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601868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19AE25-1AF9-B69A-302B-D5C0B5D17A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F3FACC-0086-3D79-75FD-BED2B09308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54EB11-57CF-DB65-0B5C-DEDF4FEF60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A14F6-4FBA-F8A2-CAF9-A6B22CFE40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07271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C313C6-095D-BF00-54D4-B787D5DF2C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614E50-2D5A-703A-BDFC-E5C14468BC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7D5AC0-92FB-8F16-93F3-8724BF5DB4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9AF4E1-C3D4-5273-CC1E-A35338A5A2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08313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8A063D-E2DB-27C4-376F-46344607BD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D1753F-DF38-7D67-F562-0CA26FB6E4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F90DE9-2BB0-3E20-738D-DE20D0FD07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30441E-6DED-C4C7-642A-FE33C0CEC0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9578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E6C072-48FD-7F32-A882-D1FDBF321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993AE1-17B1-F158-5B08-72C78F28A6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C928E1-BE2D-CB08-A29D-6F84CFD834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E62521-985D-742F-85AB-7A3FFB21D2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00637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1988A8-C911-A443-7481-E2E7D1891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20440B-6568-7678-E23E-8C7556B974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EF8703-A40C-BE80-A840-7FE1F62F3C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FA3FA2-E504-8EE4-1E83-8E9D014546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770593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52F6F5-59D4-72C2-4CD1-9160DF2703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263CD1-9D84-5819-88FC-D8700CDA8E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E6DB33-EB2C-1B71-87E2-53D3FE5E53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A4E3C-4A4D-F170-2B7E-950A20C325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376816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4E6E0A-CA0A-6835-14CE-D71D89A3F5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4ACC2A-4E92-1A1A-341A-6540815D5C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FBF73A-BE35-152E-96EF-35E1E2A959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DC6E04-B1A5-39D8-9B9B-A2330C93E9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276284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53EF8F-D3D6-FBD4-1C61-915290C026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9B2597-6ED2-8BF2-D7BC-916BCCF8C9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18BF38-F072-73EB-8B05-601146503E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E5761F-D116-DE64-9EC7-0E177A6329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845181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922C4E-39C2-9F0D-3EDC-ED39808CD0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ED8A4F-09DB-F325-E036-4F622F6CB6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E94C46-3781-9840-B804-BDC86460A8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60A9FE-7C93-ACB9-DF1A-14330B1917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8316892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B4C8C-1073-8F84-8CC4-039487AE0F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99129D-5DFD-4E3C-32B7-793D1CDDA7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67DB5D-E1B8-800E-2612-DDC479C19F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C2994D-F6C5-56D7-8BA7-EF37429A7F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393056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5B96C7-48E8-9D94-52D8-456888FAA7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DA0CA4-F521-2643-2FD1-3786705866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9262AC-00BD-4425-24D8-0FE0A845F5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87F69B-5063-B2AD-C575-303507E173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739045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8EE09B-8D45-AA2A-7229-16F3E5F33A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CCAFDB-5336-DACE-EF40-1885E150A6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E042D5-C697-0E3A-313C-2DCB0626E1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2AEF36-3623-BD63-A89D-27BE892627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2669034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819C1D-9CA1-6FC9-A267-58DC15FA9A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02BFFD-3306-8350-FCC8-EDD4480289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F6B710-345D-A0E3-BC6F-4949EA3D0F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D32A26-282F-8193-944C-835094893A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1907343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532716-F726-0217-DB73-44C147AE75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0226B7-09BA-9255-83C8-573D62D13B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621B5C-D207-1E0C-53A8-8B560201D4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543247-E488-476B-A39D-316E2CDD43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485374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28D0AB-8737-313D-C7AA-F64E192146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B33119-D12B-02E7-8EA6-027F310C6E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094C87-FDCC-50D8-D7C9-CB79F890A1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820C93-881A-9B9D-BE1C-5EFDF34386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997210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A5DCC9-AAAC-8C8C-ABE2-899F9C1F56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8A42CA-F8BB-313F-7E65-134CB259FE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CAC94A-64AB-9CD6-5A9A-54BB924974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A12709-61D9-F179-D50B-808EFDEADB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004899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239A2A-8C52-8F85-2BD0-F2DCA884F9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B56599-1AE9-122F-9C68-8E697D7F1E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72DAC9-88CD-AE86-20B0-DB81030E84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268684-D4BA-C2D3-0C40-731BDBB492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169330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63AF7A-72DE-300C-7FDF-29D9C5FC69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E3F2F6-AA67-E7EE-90D3-349AE49E99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DB3408-AECB-D7C6-735A-21990F3066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D25411-28D7-FFEA-8690-D7C53C0000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785856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D09C81-BECB-0095-3993-FAEC139FF3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3E91FC-680F-92F1-0544-2C045227D1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A67427-2C39-D8AE-5E72-65F3D2F1D4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E4934A-5DD1-5A26-57A0-72569A71D6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12613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ECCD9-980A-EE94-7EBE-06DECD9877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D4F6CE-A747-899D-C6E4-C0BA9F7B2B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B5E952-306C-B8F5-553A-E1538C54AD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9C78B0-512F-73EF-3F98-371F930F5E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874538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56A73A-E10D-B951-40A9-F2CCA01A7F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B461D2-2400-447F-032D-E79BECB69E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26B448-6D78-3D80-5448-C124604993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7CCEC2-1D5D-9BD3-46B3-A3BB061F6F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2354715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8A7F7A-B794-97AE-AAB2-EDEF03F610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19B144-A01F-98AD-439D-4F030D23D5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9906E9-480D-F2EE-D969-8D8EB1E7F2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51BAEB-DEDA-DB22-3054-7F171F43BE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4651662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172F66-0C4C-FAB8-9FD5-525EF43D3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C0207E-67DA-2334-20C5-F5FFC58246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B7D620-AF0F-F64B-4F31-55B3272F72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28910F-DB0E-8104-116C-1DD9DED694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143510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C8A8BD-E586-7810-F8CD-8FE38A9BDE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06EE54-F2F4-E70B-19D2-F3ED76EE16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534310-DF8B-0DEE-8185-467722BA4F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F637D4-8E76-082C-C245-FDF06FD161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674482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38C6F7-9F66-5516-1114-BF5812FA0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9CFD28-31DF-F4DF-8989-C7E0D54ABF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0FEFAC-6BCD-1F3D-D9D4-AD5F21806C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48D8AC-29D7-6E7E-F4A4-BA68542E23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933666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E202C7-E2F9-4940-315F-7400A7930C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763AEA-2AB2-B4EF-7E0B-34C2F93D95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55A1C9-2AEF-015C-03AA-69F4584224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D0CB29-7B01-A277-BC34-585EAA4F78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343923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F957F4-EDEB-E85F-DA65-0590D5D3E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824F3D-9015-76DE-73C7-9EDA6BF4CD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12D2DD-807B-7CEA-C8E0-7651578E2F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5F3CB9-6ED1-D847-6A28-339B78BE95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388456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C9B498-B4CD-B87D-23E0-DED8B4F8D0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13B20A-C3B7-3701-D373-ADC94F5437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DEE737-76BE-C83C-86B8-15FA9918DF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CFB22D-2E32-3B21-E254-5F880C44D6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866594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DC3723-259F-8A0E-04A0-C6945AF33C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9BB70A-CCE8-8F3B-7505-79A7EDCA1D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F3A15E-6A34-95C9-4009-99B1D87E40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18E9C3-D6B3-D4E0-5DF9-87A914F811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257425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8EE206-6963-4662-740A-C55B7C6322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F2B0F7-9F99-2020-57AC-ADED153277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89553C-4323-9A95-3F53-12416E4C0D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277A81-C0C0-F7F6-BE59-648D149DC9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0576382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24E29D-6380-BEC3-EB90-448B218F9E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E27E7E-DF23-0E79-6EF9-B9FDF96C45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BC478E-11C2-7130-0ABD-FE58EF7DD7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F071B1-565C-45FA-C288-C5A647A494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36164822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76831-52BB-94AB-90EB-0E5D7F4001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E7825F-FA0B-4ADB-4F58-FCD0D03FD2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5B6E83-0E58-9A78-AEFC-0AC606D399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E84D74-C56B-B4C8-C3E1-BBAE128E34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790328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C76CA8-FAD6-6E3A-10C3-A35D09FB87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7C19D4-A6C1-4F25-37FC-E6260FFDC0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C2905A-C352-B75F-68F4-A927D943E5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22FDC2-5F39-3994-16B8-37438E013A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4584065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D84BD4-52D3-1A88-FF79-0E23134AB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ED8478-E59D-C54B-7703-0B39D4099F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63A098-DCB6-5711-386E-CDEFCB2261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FC1D91-6D4D-7540-D437-C8C90AC2F6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7300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051513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5540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5172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4110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5552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8014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006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4573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0570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5593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9211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2379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8373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665934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37700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424032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96797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3" r:id="rId14"/>
    <p:sldLayoutId id="2147483664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467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1.xml"/><Relationship Id="rId5" Type="http://schemas.openxmlformats.org/officeDocument/2006/relationships/image" Target="../media/image6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TextBox 29"/>
          <p:cNvSpPr txBox="1"/>
          <p:nvPr/>
        </p:nvSpPr>
        <p:spPr>
          <a:xfrm>
            <a:off x="763270" y="3794125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Weam </a:t>
            </a:r>
            <a:r>
              <a:rPr lang="en-US" sz="2000" dirty="0" err="1">
                <a:latin typeface="Alexandria" charset="0"/>
                <a:cs typeface="Alexandria" charset="0"/>
              </a:rPr>
              <a:t>Nasan</a:t>
            </a:r>
            <a:r>
              <a:rPr lang="en-US" sz="2000" dirty="0">
                <a:latin typeface="Alexandria" charset="0"/>
                <a:cs typeface="Alexandria" charset="0"/>
              </a:rPr>
              <a:t> Agha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73669" y="2424037"/>
            <a:ext cx="184731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44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437209" y="5859423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8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3782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REA619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Property and Facility Management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6307898" y="2785710"/>
            <a:ext cx="59888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Real Estate Management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8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70224" y="4802552"/>
            <a:ext cx="3782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REA619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Property and Facility Management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Dr. Weam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Nasan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 Agha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C318FD-513F-46E4-0C3B-A6944D7F54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5F71928-1AAB-801F-7974-412664AD225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7CFAFC88-BDEC-3C91-C1C3-440BA60862E3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4E5E4726-9113-F077-CC65-BA380695D25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 dirty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9587509-2E3C-1087-F8C8-924C3E44FEF1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8FFCFA3-120B-67F4-FD51-A88F5B4B6EA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4" name="Plaque 3">
            <a:extLst>
              <a:ext uri="{FF2B5EF4-FFF2-40B4-BE49-F238E27FC236}">
                <a16:creationId xmlns:a16="http://schemas.microsoft.com/office/drawing/2014/main" id="{0D611A0A-155D-E39B-B36F-34C45772FE5A}"/>
              </a:ext>
            </a:extLst>
          </p:cNvPr>
          <p:cNvSpPr/>
          <p:nvPr/>
        </p:nvSpPr>
        <p:spPr>
          <a:xfrm>
            <a:off x="371813" y="1163723"/>
            <a:ext cx="5678024" cy="697818"/>
          </a:xfrm>
          <a:prstGeom prst="plaque">
            <a:avLst/>
          </a:prstGeom>
          <a:solidFill>
            <a:srgbClr val="FFFF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Property Management Licensing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F5A35D2B-C06B-89F0-29E9-D00DDA4358AA}"/>
              </a:ext>
            </a:extLst>
          </p:cNvPr>
          <p:cNvGrpSpPr/>
          <p:nvPr/>
        </p:nvGrpSpPr>
        <p:grpSpPr>
          <a:xfrm>
            <a:off x="1177906" y="2068206"/>
            <a:ext cx="4521836" cy="581177"/>
            <a:chOff x="2829430" y="990877"/>
            <a:chExt cx="6265596" cy="2349065"/>
          </a:xfrm>
          <a:solidFill>
            <a:srgbClr val="EBFFFF"/>
          </a:solidFill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5F4DE025-0276-F144-038B-9F46D1783ECE}"/>
                </a:ext>
              </a:extLst>
            </p:cNvPr>
            <p:cNvSpPr/>
            <p:nvPr/>
          </p:nvSpPr>
          <p:spPr>
            <a:xfrm>
              <a:off x="2916542" y="1566314"/>
              <a:ext cx="6178484" cy="531606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61419AAB-2FD0-84B3-BA1F-EA0584F01AFA}"/>
                </a:ext>
              </a:extLst>
            </p:cNvPr>
            <p:cNvSpPr txBox="1"/>
            <p:nvPr/>
          </p:nvSpPr>
          <p:spPr>
            <a:xfrm>
              <a:off x="2829430" y="990877"/>
              <a:ext cx="6178484" cy="2349065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marR="0" lvl="0" indent="0" algn="ctr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Concept</a:t>
              </a:r>
            </a:p>
          </p:txBody>
        </p:sp>
      </p:grpSp>
      <p:sp>
        <p:nvSpPr>
          <p:cNvPr id="39" name="TextBox 38">
            <a:extLst>
              <a:ext uri="{FF2B5EF4-FFF2-40B4-BE49-F238E27FC236}">
                <a16:creationId xmlns:a16="http://schemas.microsoft.com/office/drawing/2014/main" id="{4114F973-9F10-EEBD-D64F-13536116B07D}"/>
              </a:ext>
            </a:extLst>
          </p:cNvPr>
          <p:cNvSpPr txBox="1"/>
          <p:nvPr/>
        </p:nvSpPr>
        <p:spPr>
          <a:xfrm>
            <a:off x="1192745" y="2875505"/>
            <a:ext cx="4506997" cy="668837"/>
          </a:xfrm>
          <a:prstGeom prst="rect">
            <a:avLst/>
          </a:prstGeom>
          <a:solidFill>
            <a:srgbClr val="EBFFFF"/>
          </a:solidFill>
          <a:ln>
            <a:solidFill>
              <a:schemeClr val="accent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5240" tIns="15240" rIns="15240" bIns="15240" numCol="1" spcCol="1270" anchor="ctr" anchorCtr="0">
            <a:noAutofit/>
          </a:bodyPr>
          <a:lstStyle/>
          <a:p>
            <a:pPr marL="0" marR="0" lvl="0" indent="0" algn="ctr" defTabSz="1066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Activities That Require a DRE License (✔️ Yes)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4E1E4A6-2D82-7A1E-9BC8-CC373E8DBB2A}"/>
              </a:ext>
            </a:extLst>
          </p:cNvPr>
          <p:cNvSpPr txBox="1"/>
          <p:nvPr/>
        </p:nvSpPr>
        <p:spPr>
          <a:xfrm>
            <a:off x="1188721" y="3711630"/>
            <a:ext cx="4511021" cy="523220"/>
          </a:xfrm>
          <a:prstGeom prst="rect">
            <a:avLst/>
          </a:prstGeom>
          <a:solidFill>
            <a:srgbClr val="EBFFFF"/>
          </a:solidFill>
          <a:ln>
            <a:solidFill>
              <a:schemeClr val="accent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5240" tIns="15240" rIns="15240" bIns="15240" numCol="1" spcCol="1270" anchor="ctr" anchorCtr="0">
            <a:noAutofit/>
          </a:bodyPr>
          <a:lstStyle/>
          <a:p>
            <a:pPr marL="0" marR="0" lvl="0" indent="0" algn="ctr" defTabSz="1066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Activities That Do Not Require a DRE License (❌ No)	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B2B2F95-9F2D-9BE1-F093-EE6FDE611F1A}"/>
              </a:ext>
            </a:extLst>
          </p:cNvPr>
          <p:cNvSpPr txBox="1"/>
          <p:nvPr/>
        </p:nvSpPr>
        <p:spPr>
          <a:xfrm>
            <a:off x="1177906" y="4484855"/>
            <a:ext cx="4511021" cy="523220"/>
          </a:xfrm>
          <a:prstGeom prst="rect">
            <a:avLst/>
          </a:prstGeom>
          <a:solidFill>
            <a:srgbClr val="EBFFFF"/>
          </a:solidFill>
          <a:ln>
            <a:solidFill>
              <a:schemeClr val="accent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5240" tIns="15240" rIns="15240" bIns="15240" numCol="1" spcCol="1270" anchor="ctr" anchorCtr="0">
            <a:noAutofit/>
          </a:bodyPr>
          <a:lstStyle/>
          <a:p>
            <a:pPr marL="0" marR="0" lvl="0" indent="0" algn="ctr" defTabSz="1066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Official Licenses and Optional Certifications</a:t>
            </a:r>
          </a:p>
        </p:txBody>
      </p:sp>
      <p:sp>
        <p:nvSpPr>
          <p:cNvPr id="15" name="Plaque 14">
            <a:extLst>
              <a:ext uri="{FF2B5EF4-FFF2-40B4-BE49-F238E27FC236}">
                <a16:creationId xmlns:a16="http://schemas.microsoft.com/office/drawing/2014/main" id="{69714C80-6C6F-F0E5-22ED-1959823B13B5}"/>
              </a:ext>
            </a:extLst>
          </p:cNvPr>
          <p:cNvSpPr/>
          <p:nvPr/>
        </p:nvSpPr>
        <p:spPr>
          <a:xfrm>
            <a:off x="6409280" y="1154248"/>
            <a:ext cx="5678024" cy="738843"/>
          </a:xfrm>
          <a:prstGeom prst="plaque">
            <a:avLst/>
          </a:prstGeom>
          <a:solidFill>
            <a:srgbClr val="FFFF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Tenant Estoppel Certificate (TEC)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5D5464D-6434-F402-02D6-A3A2D683EAF4}"/>
              </a:ext>
            </a:extLst>
          </p:cNvPr>
          <p:cNvGrpSpPr/>
          <p:nvPr/>
        </p:nvGrpSpPr>
        <p:grpSpPr>
          <a:xfrm>
            <a:off x="7035717" y="2053575"/>
            <a:ext cx="4521836" cy="542478"/>
            <a:chOff x="2829430" y="990877"/>
            <a:chExt cx="6265596" cy="2192648"/>
          </a:xfrm>
          <a:solidFill>
            <a:srgbClr val="EBFFFF"/>
          </a:solidFill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1506CB5-8872-3BF0-0673-4F00B16FA760}"/>
                </a:ext>
              </a:extLst>
            </p:cNvPr>
            <p:cNvSpPr/>
            <p:nvPr/>
          </p:nvSpPr>
          <p:spPr>
            <a:xfrm>
              <a:off x="2916542" y="1566314"/>
              <a:ext cx="6178484" cy="531606"/>
            </a:xfrm>
            <a:prstGeom prst="rect">
              <a:avLst/>
            </a:prstGeom>
            <a:solidFill>
              <a:srgbClr val="D5FFD5"/>
            </a:solidFill>
            <a:ln w="12700">
              <a:solidFill>
                <a:srgbClr val="00B050"/>
              </a:solidFill>
            </a:ln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B136B7C-1D60-F9CF-F08E-E6B1ABF3DB9F}"/>
                </a:ext>
              </a:extLst>
            </p:cNvPr>
            <p:cNvSpPr txBox="1"/>
            <p:nvPr/>
          </p:nvSpPr>
          <p:spPr>
            <a:xfrm>
              <a:off x="2829430" y="990877"/>
              <a:ext cx="6178484" cy="2349065"/>
            </a:xfrm>
            <a:prstGeom prst="rect">
              <a:avLst/>
            </a:prstGeom>
            <a:solidFill>
              <a:srgbClr val="D5FFD5"/>
            </a:solidFill>
            <a:ln w="12700">
              <a:solidFill>
                <a:srgbClr val="00B050"/>
              </a:solidFill>
            </a:ln>
          </p:spPr>
          <p:txBody>
            <a:bodyPr wrap="square">
              <a:spAutoFit/>
            </a:bodyPr>
            <a:lstStyle>
              <a:defPPr>
                <a:defRPr lang="en-US"/>
              </a:defPPr>
              <a:lvl1pPr lvl="0" algn="ctr">
                <a:defRPr sz="2000" b="1">
                  <a:solidFill>
                    <a:schemeClr val="tx1"/>
                  </a:solidFill>
                  <a:latin typeface="Alexandria"/>
                  <a:ea typeface="Calibri" panose="020F0502020204030204" pitchFamily="34" charset="0"/>
                  <a:cs typeface="Times New Roman" panose="02020603050405020304" pitchFamily="18" charset="0"/>
                </a:defRPr>
              </a:lvl1pPr>
              <a:lvl2pPr>
                <a:defRPr>
                  <a:solidFill>
                    <a:schemeClr val="tx1"/>
                  </a:solidFill>
                </a:defRPr>
              </a:lvl2pPr>
              <a:lvl3pPr>
                <a:defRPr>
                  <a:solidFill>
                    <a:schemeClr val="tx1"/>
                  </a:solidFill>
                </a:defRPr>
              </a:lvl3pPr>
              <a:lvl4pPr>
                <a:defRPr>
                  <a:solidFill>
                    <a:schemeClr val="tx1"/>
                  </a:solidFill>
                </a:defRPr>
              </a:lvl4pPr>
              <a:lvl5pPr>
                <a:defRPr>
                  <a:solidFill>
                    <a:schemeClr val="tx1"/>
                  </a:solidFill>
                </a:defRPr>
              </a:lvl5pPr>
              <a:lvl6pPr>
                <a:defRPr>
                  <a:solidFill>
                    <a:schemeClr val="tx1"/>
                  </a:solidFill>
                </a:defRPr>
              </a:lvl6pPr>
              <a:lvl7pPr>
                <a:defRPr>
                  <a:solidFill>
                    <a:schemeClr val="tx1"/>
                  </a:solidFill>
                </a:defRPr>
              </a:lvl7pPr>
              <a:lvl8pPr>
                <a:defRPr>
                  <a:solidFill>
                    <a:schemeClr val="tx1"/>
                  </a:solidFill>
                </a:defRPr>
              </a:lvl8pPr>
              <a:lvl9pPr>
                <a:defRPr>
                  <a:solidFill>
                    <a:schemeClr val="tx1"/>
                  </a:solidFill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cs typeface="Times New Roman" panose="02020603050405020304" pitchFamily="18" charset="0"/>
                </a:rPr>
                <a:t>Concept</a:t>
              </a: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4ED8B34A-8602-D500-C61F-66BD8DDF21C9}"/>
              </a:ext>
            </a:extLst>
          </p:cNvPr>
          <p:cNvSpPr txBox="1"/>
          <p:nvPr/>
        </p:nvSpPr>
        <p:spPr>
          <a:xfrm>
            <a:off x="7045149" y="2875505"/>
            <a:ext cx="4506997" cy="400110"/>
          </a:xfrm>
          <a:prstGeom prst="rect">
            <a:avLst/>
          </a:prstGeom>
          <a:solidFill>
            <a:srgbClr val="D5FFD5"/>
          </a:solidFill>
          <a:ln w="12700"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lvl="0" algn="ctr">
              <a:defRPr sz="2000" b="1">
                <a:solidFill>
                  <a:schemeClr val="tx1"/>
                </a:solidFill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cs typeface="Times New Roman" panose="02020603050405020304" pitchFamily="18" charset="0"/>
              </a:rPr>
              <a:t>APOD vs. TEC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A1C3349-050B-886F-4A08-2365A473DEE2}"/>
              </a:ext>
            </a:extLst>
          </p:cNvPr>
          <p:cNvSpPr txBox="1"/>
          <p:nvPr/>
        </p:nvSpPr>
        <p:spPr>
          <a:xfrm>
            <a:off x="7041125" y="3540730"/>
            <a:ext cx="4511021" cy="400110"/>
          </a:xfrm>
          <a:prstGeom prst="rect">
            <a:avLst/>
          </a:prstGeom>
          <a:solidFill>
            <a:srgbClr val="D5FFD5"/>
          </a:solidFill>
          <a:ln w="12700"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lvl="0" algn="ctr">
              <a:defRPr sz="2000" b="1">
                <a:solidFill>
                  <a:schemeClr val="tx1"/>
                </a:solidFill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cs typeface="Times New Roman" panose="02020603050405020304" pitchFamily="18" charset="0"/>
              </a:rPr>
              <a:t>Importance of TEC in Sale and Financing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4127E80-467F-9EF0-CBCD-7B7590967B55}"/>
              </a:ext>
            </a:extLst>
          </p:cNvPr>
          <p:cNvSpPr txBox="1"/>
          <p:nvPr/>
        </p:nvSpPr>
        <p:spPr>
          <a:xfrm>
            <a:off x="7045149" y="4255934"/>
            <a:ext cx="4511021" cy="707886"/>
          </a:xfrm>
          <a:prstGeom prst="rect">
            <a:avLst/>
          </a:prstGeom>
          <a:solidFill>
            <a:srgbClr val="D5FFD5"/>
          </a:solidFill>
          <a:ln w="12700"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lvl="0" algn="ctr">
              <a:defRPr sz="2000" b="1">
                <a:solidFill>
                  <a:schemeClr val="tx1"/>
                </a:solidFill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cs typeface="Times New Roman" panose="02020603050405020304" pitchFamily="18" charset="0"/>
              </a:rPr>
              <a:t>Comparison of Roles of the Parties Involved with TEC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BB7E1FA-624D-6EC6-37F9-2C9F3BB5F801}"/>
              </a:ext>
            </a:extLst>
          </p:cNvPr>
          <p:cNvGrpSpPr/>
          <p:nvPr/>
        </p:nvGrpSpPr>
        <p:grpSpPr>
          <a:xfrm>
            <a:off x="7035717" y="5278914"/>
            <a:ext cx="4511021" cy="713251"/>
            <a:chOff x="2123457" y="1567959"/>
            <a:chExt cx="7764651" cy="891549"/>
          </a:xfrm>
          <a:solidFill>
            <a:srgbClr val="EBFFFF"/>
          </a:solidFill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BDF86244-FD81-2C02-E9AC-60D40A8DCE88}"/>
                </a:ext>
              </a:extLst>
            </p:cNvPr>
            <p:cNvSpPr/>
            <p:nvPr/>
          </p:nvSpPr>
          <p:spPr>
            <a:xfrm>
              <a:off x="2123457" y="1567959"/>
              <a:ext cx="7764651" cy="654014"/>
            </a:xfrm>
            <a:prstGeom prst="rect">
              <a:avLst/>
            </a:prstGeom>
            <a:solidFill>
              <a:srgbClr val="D5FFD5"/>
            </a:solidFill>
            <a:ln w="12700">
              <a:solidFill>
                <a:srgbClr val="00B050"/>
              </a:solidFill>
            </a:ln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372B35B7-4433-7B6C-B628-CE9E28124147}"/>
                </a:ext>
              </a:extLst>
            </p:cNvPr>
            <p:cNvSpPr txBox="1"/>
            <p:nvPr/>
          </p:nvSpPr>
          <p:spPr>
            <a:xfrm>
              <a:off x="2123457" y="1574665"/>
              <a:ext cx="7764651" cy="884843"/>
            </a:xfrm>
            <a:prstGeom prst="rect">
              <a:avLst/>
            </a:prstGeom>
            <a:solidFill>
              <a:srgbClr val="D5FFD5"/>
            </a:solidFill>
            <a:ln w="12700">
              <a:solidFill>
                <a:srgbClr val="00B050"/>
              </a:solidFill>
            </a:ln>
          </p:spPr>
          <p:txBody>
            <a:bodyPr wrap="square">
              <a:spAutoFit/>
            </a:bodyPr>
            <a:lstStyle>
              <a:defPPr>
                <a:defRPr lang="en-US"/>
              </a:defPPr>
              <a:lvl1pPr lvl="0" algn="ctr">
                <a:defRPr sz="2000" b="1">
                  <a:solidFill>
                    <a:schemeClr val="tx1"/>
                  </a:solidFill>
                  <a:latin typeface="Alexandria"/>
                  <a:ea typeface="Calibri" panose="020F0502020204030204" pitchFamily="34" charset="0"/>
                  <a:cs typeface="Times New Roman" panose="02020603050405020304" pitchFamily="18" charset="0"/>
                </a:defRPr>
              </a:lvl1pPr>
              <a:lvl2pPr>
                <a:defRPr>
                  <a:solidFill>
                    <a:schemeClr val="tx1"/>
                  </a:solidFill>
                </a:defRPr>
              </a:lvl2pPr>
              <a:lvl3pPr>
                <a:defRPr>
                  <a:solidFill>
                    <a:schemeClr val="tx1"/>
                  </a:solidFill>
                </a:defRPr>
              </a:lvl3pPr>
              <a:lvl4pPr>
                <a:defRPr>
                  <a:solidFill>
                    <a:schemeClr val="tx1"/>
                  </a:solidFill>
                </a:defRPr>
              </a:lvl4pPr>
              <a:lvl5pPr>
                <a:defRPr>
                  <a:solidFill>
                    <a:schemeClr val="tx1"/>
                  </a:solidFill>
                </a:defRPr>
              </a:lvl5pPr>
              <a:lvl6pPr>
                <a:defRPr>
                  <a:solidFill>
                    <a:schemeClr val="tx1"/>
                  </a:solidFill>
                </a:defRPr>
              </a:lvl6pPr>
              <a:lvl7pPr>
                <a:defRPr>
                  <a:solidFill>
                    <a:schemeClr val="tx1"/>
                  </a:solidFill>
                </a:defRPr>
              </a:lvl7pPr>
              <a:lvl8pPr>
                <a:defRPr>
                  <a:solidFill>
                    <a:schemeClr val="tx1"/>
                  </a:solidFill>
                </a:defRPr>
              </a:lvl8pPr>
              <a:lvl9pPr>
                <a:defRPr>
                  <a:solidFill>
                    <a:schemeClr val="tx1"/>
                  </a:solidFill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cs typeface="Times New Roman" panose="02020603050405020304" pitchFamily="18" charset="0"/>
                </a:rPr>
                <a:t>Legal Cases of the Tenant Regarding the TEC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0654C7A1-1C8C-1488-9582-83A7C4658EAC}"/>
              </a:ext>
            </a:extLst>
          </p:cNvPr>
          <p:cNvSpPr txBox="1"/>
          <p:nvPr/>
        </p:nvSpPr>
        <p:spPr>
          <a:xfrm>
            <a:off x="5311541" y="641699"/>
            <a:ext cx="4113898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Recap-Lecture 7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lexandria" charset="0"/>
              <a:ea typeface="+mn-ea"/>
              <a:cs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5276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9" grpId="0" animBg="1"/>
      <p:bldP spid="42" grpId="0" animBg="1"/>
      <p:bldP spid="45" grpId="0" animBg="1"/>
      <p:bldP spid="15" grpId="0" animBg="1"/>
      <p:bldP spid="12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21091F-27F2-3311-8E2C-0E14E2FC17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7F640EF-3F43-A969-D367-658E37155C7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7B02AAFF-9801-A4BD-CA02-5E9667F08670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F78FFD8-45A5-E808-0E8E-944A88E523BE}"/>
              </a:ext>
            </a:extLst>
          </p:cNvPr>
          <p:cNvSpPr/>
          <p:nvPr/>
        </p:nvSpPr>
        <p:spPr>
          <a:xfrm rot="16200000" flipV="1">
            <a:off x="-1146360" y="4124315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 dirty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6ABE140-18FE-9BFC-58D9-DCF57C5F88B1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2CD508F-7278-10D4-FFC1-F96E79E6155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4" name="Plaque 3">
            <a:extLst>
              <a:ext uri="{FF2B5EF4-FFF2-40B4-BE49-F238E27FC236}">
                <a16:creationId xmlns:a16="http://schemas.microsoft.com/office/drawing/2014/main" id="{D54AA151-584E-61D0-9CB9-799E04748B5B}"/>
              </a:ext>
            </a:extLst>
          </p:cNvPr>
          <p:cNvSpPr/>
          <p:nvPr/>
        </p:nvSpPr>
        <p:spPr>
          <a:xfrm>
            <a:off x="435906" y="1216039"/>
            <a:ext cx="5678024" cy="706752"/>
          </a:xfrm>
          <a:prstGeom prst="plaque">
            <a:avLst/>
          </a:prstGeom>
          <a:solidFill>
            <a:srgbClr val="FFFF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Real Estate Portfolio Management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F44395D-9A11-77CB-9931-63BC38D339BE}"/>
              </a:ext>
            </a:extLst>
          </p:cNvPr>
          <p:cNvGrpSpPr/>
          <p:nvPr/>
        </p:nvGrpSpPr>
        <p:grpSpPr>
          <a:xfrm>
            <a:off x="1368437" y="2018224"/>
            <a:ext cx="4406916" cy="364526"/>
            <a:chOff x="2916542" y="1122538"/>
            <a:chExt cx="6178484" cy="2349065"/>
          </a:xfrm>
          <a:solidFill>
            <a:srgbClr val="FFE1FF"/>
          </a:solidFill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0AE8CE7B-AB49-DCD3-60F5-98943219EDD0}"/>
                </a:ext>
              </a:extLst>
            </p:cNvPr>
            <p:cNvSpPr/>
            <p:nvPr/>
          </p:nvSpPr>
          <p:spPr>
            <a:xfrm>
              <a:off x="2916542" y="1566314"/>
              <a:ext cx="6178484" cy="531606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35D92A33-8F87-4E1C-3EDD-EE5667D143E8}"/>
                </a:ext>
              </a:extLst>
            </p:cNvPr>
            <p:cNvSpPr txBox="1"/>
            <p:nvPr/>
          </p:nvSpPr>
          <p:spPr>
            <a:xfrm>
              <a:off x="2916542" y="1122538"/>
              <a:ext cx="6178484" cy="2349065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marR="0" lvl="0" indent="0" algn="ctr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Concept</a:t>
              </a: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35CFE5EE-4867-4924-CA7A-71DC56004CC3}"/>
              </a:ext>
            </a:extLst>
          </p:cNvPr>
          <p:cNvGrpSpPr/>
          <p:nvPr/>
        </p:nvGrpSpPr>
        <p:grpSpPr>
          <a:xfrm>
            <a:off x="1361191" y="2576125"/>
            <a:ext cx="4506997" cy="620213"/>
            <a:chOff x="2916542" y="1566314"/>
            <a:chExt cx="6178484" cy="718491"/>
          </a:xfrm>
          <a:solidFill>
            <a:srgbClr val="FFE1FF"/>
          </a:solidFill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F2B61DD6-9C2E-B0FA-E39C-B3584D9EBB51}"/>
                </a:ext>
              </a:extLst>
            </p:cNvPr>
            <p:cNvSpPr/>
            <p:nvPr/>
          </p:nvSpPr>
          <p:spPr>
            <a:xfrm>
              <a:off x="2916542" y="1566314"/>
              <a:ext cx="6178484" cy="531606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F6B69BD6-72CB-0770-9407-803788061160}"/>
                </a:ext>
              </a:extLst>
            </p:cNvPr>
            <p:cNvSpPr txBox="1"/>
            <p:nvPr/>
          </p:nvSpPr>
          <p:spPr>
            <a:xfrm>
              <a:off x="2916542" y="1566314"/>
              <a:ext cx="6178484" cy="718491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marR="0" lvl="0" indent="0" algn="ctr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Objectives of Real Estate Portfolio Management</a:t>
              </a:r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86AC62C2-EE0C-1A0E-5ED3-AFF947E8DEB7}"/>
              </a:ext>
            </a:extLst>
          </p:cNvPr>
          <p:cNvGrpSpPr/>
          <p:nvPr/>
        </p:nvGrpSpPr>
        <p:grpSpPr>
          <a:xfrm>
            <a:off x="1390175" y="3319826"/>
            <a:ext cx="4511021" cy="535753"/>
            <a:chOff x="2123457" y="1567959"/>
            <a:chExt cx="7764651" cy="669680"/>
          </a:xfrm>
          <a:solidFill>
            <a:srgbClr val="FFE1FF"/>
          </a:solidFill>
        </p:grpSpPr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A94437D2-B964-F627-5566-A644B227F1A1}"/>
                </a:ext>
              </a:extLst>
            </p:cNvPr>
            <p:cNvSpPr/>
            <p:nvPr/>
          </p:nvSpPr>
          <p:spPr>
            <a:xfrm>
              <a:off x="2123457" y="1567959"/>
              <a:ext cx="7764651" cy="654014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2444C411-5EF6-57C1-DB57-BE7C22745390}"/>
                </a:ext>
              </a:extLst>
            </p:cNvPr>
            <p:cNvSpPr txBox="1"/>
            <p:nvPr/>
          </p:nvSpPr>
          <p:spPr>
            <a:xfrm>
              <a:off x="2123457" y="1583625"/>
              <a:ext cx="7764651" cy="654014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marR="0" lvl="0" indent="0" algn="ctr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Key Components of Real Estate Portfolio Management</a:t>
              </a:r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7C60F3DE-E57D-628B-DD6B-548F603FD71F}"/>
              </a:ext>
            </a:extLst>
          </p:cNvPr>
          <p:cNvGrpSpPr/>
          <p:nvPr/>
        </p:nvGrpSpPr>
        <p:grpSpPr>
          <a:xfrm>
            <a:off x="1368437" y="4069815"/>
            <a:ext cx="4511021" cy="535753"/>
            <a:chOff x="2123457" y="1567959"/>
            <a:chExt cx="7764651" cy="669680"/>
          </a:xfrm>
          <a:solidFill>
            <a:srgbClr val="FFE1FF"/>
          </a:solidFill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60CB0A1E-1E04-2102-6802-DAC5076F6BF8}"/>
                </a:ext>
              </a:extLst>
            </p:cNvPr>
            <p:cNvSpPr/>
            <p:nvPr/>
          </p:nvSpPr>
          <p:spPr>
            <a:xfrm>
              <a:off x="2123457" y="1567959"/>
              <a:ext cx="7764651" cy="654014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D5B19F62-A912-8D43-3601-40AFCBAF6B3D}"/>
                </a:ext>
              </a:extLst>
            </p:cNvPr>
            <p:cNvSpPr txBox="1"/>
            <p:nvPr/>
          </p:nvSpPr>
          <p:spPr>
            <a:xfrm>
              <a:off x="2123457" y="1583625"/>
              <a:ext cx="7764651" cy="654014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marR="0" lvl="0" indent="0" algn="ctr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Property Management vs. Portfolio Management</a:t>
              </a:r>
            </a:p>
          </p:txBody>
        </p:sp>
      </p:grpSp>
      <p:sp>
        <p:nvSpPr>
          <p:cNvPr id="15" name="Plaque 14">
            <a:extLst>
              <a:ext uri="{FF2B5EF4-FFF2-40B4-BE49-F238E27FC236}">
                <a16:creationId xmlns:a16="http://schemas.microsoft.com/office/drawing/2014/main" id="{90431243-44AF-D27A-31DA-24A63D001062}"/>
              </a:ext>
            </a:extLst>
          </p:cNvPr>
          <p:cNvSpPr/>
          <p:nvPr/>
        </p:nvSpPr>
        <p:spPr>
          <a:xfrm>
            <a:off x="6452950" y="1205968"/>
            <a:ext cx="5678024" cy="679426"/>
          </a:xfrm>
          <a:prstGeom prst="plaque">
            <a:avLst/>
          </a:prstGeom>
          <a:solidFill>
            <a:srgbClr val="FFFF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Facility Management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1A06CC9-B67E-E4FC-A407-E8B1E9889A9D}"/>
              </a:ext>
            </a:extLst>
          </p:cNvPr>
          <p:cNvSpPr txBox="1"/>
          <p:nvPr/>
        </p:nvSpPr>
        <p:spPr>
          <a:xfrm>
            <a:off x="7573533" y="1971298"/>
            <a:ext cx="4514606" cy="369332"/>
          </a:xfrm>
          <a:prstGeom prst="rect">
            <a:avLst/>
          </a:prstGeom>
          <a:solidFill>
            <a:srgbClr val="F9D9BF"/>
          </a:solidFill>
          <a:ln w="1270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Concept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9C811E-C38E-12A7-1766-51BFCEF16D3D}"/>
              </a:ext>
            </a:extLst>
          </p:cNvPr>
          <p:cNvSpPr txBox="1"/>
          <p:nvPr/>
        </p:nvSpPr>
        <p:spPr>
          <a:xfrm>
            <a:off x="7654657" y="2484653"/>
            <a:ext cx="4433482" cy="369332"/>
          </a:xfrm>
          <a:prstGeom prst="rect">
            <a:avLst/>
          </a:prstGeom>
          <a:solidFill>
            <a:srgbClr val="F9D9BF"/>
          </a:solidFill>
          <a:ln w="1270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Key characteristics of Facility management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41249CB-70C6-9E56-B036-988AF2D008CD}"/>
              </a:ext>
            </a:extLst>
          </p:cNvPr>
          <p:cNvSpPr txBox="1"/>
          <p:nvPr/>
        </p:nvSpPr>
        <p:spPr>
          <a:xfrm>
            <a:off x="7676072" y="3062464"/>
            <a:ext cx="4433483" cy="369332"/>
          </a:xfrm>
          <a:prstGeom prst="rect">
            <a:avLst/>
          </a:prstGeom>
          <a:solidFill>
            <a:srgbClr val="F9D9BF"/>
          </a:solidFill>
          <a:ln w="1270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 Objectives of Facility Management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6E45FAD-2BE2-4B73-B8D9-C32923FE8042}"/>
              </a:ext>
            </a:extLst>
          </p:cNvPr>
          <p:cNvSpPr txBox="1"/>
          <p:nvPr/>
        </p:nvSpPr>
        <p:spPr>
          <a:xfrm>
            <a:off x="7633239" y="3640948"/>
            <a:ext cx="4476317" cy="923330"/>
          </a:xfrm>
          <a:prstGeom prst="rect">
            <a:avLst/>
          </a:prstGeom>
          <a:solidFill>
            <a:srgbClr val="F9D9BF"/>
          </a:solidFill>
          <a:ln w="1270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Asset Management vs. Property Management vs. Facility Management vs. Real Estate Portfolio Management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2092A0-A0A6-43A2-3E22-7B2B38BE263F}"/>
              </a:ext>
            </a:extLst>
          </p:cNvPr>
          <p:cNvSpPr txBox="1"/>
          <p:nvPr/>
        </p:nvSpPr>
        <p:spPr>
          <a:xfrm>
            <a:off x="7611822" y="4744779"/>
            <a:ext cx="4476317" cy="646331"/>
          </a:xfrm>
          <a:prstGeom prst="rect">
            <a:avLst/>
          </a:prstGeom>
          <a:solidFill>
            <a:srgbClr val="F9D9BF"/>
          </a:solidFill>
          <a:ln w="1270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Owner vs. Operator vs. Property Manager vs. Facility Manager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DA66D4-63A4-829E-F9FE-702AB1CD735B}"/>
              </a:ext>
            </a:extLst>
          </p:cNvPr>
          <p:cNvSpPr txBox="1"/>
          <p:nvPr/>
        </p:nvSpPr>
        <p:spPr>
          <a:xfrm>
            <a:off x="7592677" y="5571611"/>
            <a:ext cx="4476317" cy="369332"/>
          </a:xfrm>
          <a:prstGeom prst="rect">
            <a:avLst/>
          </a:prstGeom>
          <a:solidFill>
            <a:srgbClr val="F9D9BF"/>
          </a:solidFill>
          <a:ln w="1270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Facility Planning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5F7AC4-CE0C-AEB6-4516-C7A375F026DF}"/>
              </a:ext>
            </a:extLst>
          </p:cNvPr>
          <p:cNvSpPr txBox="1"/>
          <p:nvPr/>
        </p:nvSpPr>
        <p:spPr>
          <a:xfrm>
            <a:off x="7622812" y="6151485"/>
            <a:ext cx="4476317" cy="369332"/>
          </a:xfrm>
          <a:prstGeom prst="rect">
            <a:avLst/>
          </a:prstGeom>
          <a:solidFill>
            <a:srgbClr val="F9D9BF"/>
          </a:solidFill>
          <a:ln w="1270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Facility Management Life cycle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395EC4-A7EF-18FA-21DF-806B6C107287}"/>
              </a:ext>
            </a:extLst>
          </p:cNvPr>
          <p:cNvSpPr txBox="1"/>
          <p:nvPr/>
        </p:nvSpPr>
        <p:spPr>
          <a:xfrm>
            <a:off x="5311541" y="641699"/>
            <a:ext cx="4113898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Recap-Lecture 7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lexandria" charset="0"/>
              <a:ea typeface="+mn-ea"/>
              <a:cs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9971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22" grpId="0" animBg="1"/>
      <p:bldP spid="12" grpId="0" animBg="1"/>
      <p:bldP spid="16" grpId="0" animBg="1"/>
      <p:bldP spid="17" grpId="0" animBg="1"/>
      <p:bldP spid="10" grpId="0" animBg="1"/>
      <p:bldP spid="11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826919-9D7A-E7D7-6964-FC3873565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4FF33C9A-9533-F4D3-539E-ED4060D1309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EA96C968-A7CF-77FA-CED0-DCE3EB7000A4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4AEF2750-4DD9-7D55-600B-62B8879E547C}"/>
              </a:ext>
            </a:extLst>
          </p:cNvPr>
          <p:cNvSpPr/>
          <p:nvPr/>
        </p:nvSpPr>
        <p:spPr>
          <a:xfrm rot="16200000" flipV="1">
            <a:off x="6930438" y="4130487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20000"/>
              </a:lnSpc>
              <a:spcAft>
                <a:spcPts val="600"/>
              </a:spcAft>
            </a:pPr>
            <a:endParaRPr lang="id-ID" dirty="0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BC18A48-84EC-D2C4-EB4F-A0B024BA6A6B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CB1DE47-FD98-768D-5DAB-A968D87DF3EB}"/>
              </a:ext>
            </a:extLst>
          </p:cNvPr>
          <p:cNvSpPr txBox="1"/>
          <p:nvPr/>
        </p:nvSpPr>
        <p:spPr>
          <a:xfrm>
            <a:off x="4291033" y="1799303"/>
            <a:ext cx="8417320" cy="79052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3838" indent="-53975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2000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Core Competence in Facility Management</a:t>
            </a:r>
            <a:endParaRPr lang="ar-SY" sz="2000" dirty="0">
              <a:latin typeface="Alexand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3838" indent="-53975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2000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Facility Handbook</a:t>
            </a:r>
          </a:p>
          <a:p>
            <a:pPr marL="223838" indent="-53975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2000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Stakeholders</a:t>
            </a:r>
            <a:endParaRPr lang="ar-SY" sz="2000" dirty="0">
              <a:latin typeface="Alexand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3838" indent="-53975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2000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Facility Management Strategy</a:t>
            </a:r>
            <a:endParaRPr lang="ar-SY" sz="2000" dirty="0">
              <a:latin typeface="Alexand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69863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endParaRPr lang="en-US" sz="2000" dirty="0">
              <a:latin typeface="Alexand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69863"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endParaRPr lang="en-US" dirty="0">
              <a:latin typeface="Alexand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3838" lvl="0" indent="-53975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endParaRPr lang="ar-SY" dirty="0">
              <a:latin typeface="Alexand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3838" lvl="0" indent="-53975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endParaRPr lang="ar-SY" dirty="0">
              <a:latin typeface="Alexand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3838" lvl="0" indent="-53975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endParaRPr lang="ar-SY" dirty="0">
              <a:latin typeface="Alexand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3838" lvl="0" indent="-53975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endParaRPr lang="ar-SY" dirty="0">
              <a:latin typeface="Alexand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3838" lvl="0" indent="-53975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endParaRPr lang="en-US" dirty="0">
              <a:latin typeface="Alexand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b="1" dirty="0">
              <a:latin typeface="Alexandria"/>
            </a:endParaRPr>
          </a:p>
          <a:p>
            <a:pPr marL="511175" lvl="0" indent="-635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  <a:tabLst>
                <a:tab pos="457200" algn="l"/>
              </a:tabLst>
            </a:pPr>
            <a:endParaRPr lang="en-US" dirty="0">
              <a:latin typeface="Alexand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04825"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endParaRPr lang="en-US" dirty="0">
              <a:latin typeface="Alexand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  <a:tabLst>
                <a:tab pos="457200" algn="l"/>
              </a:tabLst>
            </a:pPr>
            <a:endParaRPr lang="en-US" dirty="0">
              <a:effectLst/>
              <a:latin typeface="Alexand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600"/>
              </a:spcAft>
            </a:pPr>
            <a:endParaRPr lang="en-US" sz="1400" dirty="0">
              <a:latin typeface="Alexandria" charset="0"/>
              <a:cs typeface="Alexandria" charset="0"/>
            </a:endParaRPr>
          </a:p>
          <a:p>
            <a:endParaRPr lang="en-US" sz="1400" dirty="0"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6A4B395A-9EC1-7DF2-9E50-A443D829EED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1F18E36-36E6-3E91-7495-F4F6540992DE}"/>
              </a:ext>
            </a:extLst>
          </p:cNvPr>
          <p:cNvSpPr txBox="1"/>
          <p:nvPr/>
        </p:nvSpPr>
        <p:spPr>
          <a:xfrm>
            <a:off x="4104553" y="1065461"/>
            <a:ext cx="5926419" cy="505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  <a:defRPr/>
            </a:pPr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* Contents </a:t>
            </a:r>
            <a:r>
              <a:rPr lang="en-US" sz="2400" b="1" dirty="0">
                <a:solidFill>
                  <a:srgbClr val="00B0F0"/>
                </a:solidFill>
                <a:latin typeface="Alexandria" charset="0"/>
              </a:rPr>
              <a:t>*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2491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5E477E-59F8-69FC-ED44-7E55951055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19ABB4F-60CC-AB47-5F49-BBDBA33C92CB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01868DA5-1C94-85C0-5CEB-9A03CBE27D5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D090660-72C0-8C12-1026-B9F78BDAD9A2}"/>
              </a:ext>
            </a:extLst>
          </p:cNvPr>
          <p:cNvSpPr txBox="1"/>
          <p:nvPr/>
        </p:nvSpPr>
        <p:spPr>
          <a:xfrm>
            <a:off x="3557757" y="573411"/>
            <a:ext cx="63925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Core Competence in Facility Management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lexandria" charset="0"/>
              <a:ea typeface="+mn-ea"/>
              <a:cs typeface="Alexandria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04837E-CEBA-46B5-80AB-56489D88E0FF}"/>
              </a:ext>
            </a:extLst>
          </p:cNvPr>
          <p:cNvSpPr txBox="1"/>
          <p:nvPr/>
        </p:nvSpPr>
        <p:spPr>
          <a:xfrm>
            <a:off x="986508" y="2800363"/>
            <a:ext cx="10623947" cy="1494821"/>
          </a:xfrm>
          <a:prstGeom prst="doubleWave">
            <a:avLst/>
          </a:prstGeom>
          <a:solidFill>
            <a:srgbClr val="EBFFFF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lvl="0" algn="justLow">
              <a:lnSpc>
                <a:spcPct val="114000"/>
              </a:lnSpc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Success in Facilities Management </a:t>
            </a:r>
            <a:r>
              <a:rPr lang="en-US" sz="2000" dirty="0">
                <a:latin typeface="Alexandria"/>
              </a:rPr>
              <a:t>does not rely solely on </a:t>
            </a:r>
            <a:r>
              <a:rPr lang="en-US" sz="2000" b="1" dirty="0">
                <a:latin typeface="Alexandria"/>
              </a:rPr>
              <a:t>technical expertise in design or engineering</a:t>
            </a:r>
            <a:r>
              <a:rPr lang="en-US" sz="2000" dirty="0">
                <a:latin typeface="Alexandria"/>
              </a:rPr>
              <a:t>, but on the ability to </a:t>
            </a:r>
            <a:r>
              <a:rPr lang="en-US" sz="2000" b="1" dirty="0">
                <a:latin typeface="Alexandria"/>
              </a:rPr>
              <a:t>combine technical knowledge </a:t>
            </a:r>
            <a:r>
              <a:rPr lang="en-US" sz="2000" b="1" dirty="0">
                <a:solidFill>
                  <a:srgbClr val="0070C0"/>
                </a:solidFill>
                <a:latin typeface="Alexandria"/>
              </a:rPr>
              <a:t>with a deep understanding of organizations, people, and processes</a:t>
            </a:r>
            <a:r>
              <a:rPr lang="en-US" sz="2000" dirty="0">
                <a:latin typeface="Alexandria"/>
              </a:rPr>
              <a:t>.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8" name="Rectangle: Beveled 7">
            <a:extLst>
              <a:ext uri="{FF2B5EF4-FFF2-40B4-BE49-F238E27FC236}">
                <a16:creationId xmlns:a16="http://schemas.microsoft.com/office/drawing/2014/main" id="{372FB744-3B2E-4561-D81A-6D530B9C09C0}"/>
              </a:ext>
            </a:extLst>
          </p:cNvPr>
          <p:cNvSpPr/>
          <p:nvPr/>
        </p:nvSpPr>
        <p:spPr>
          <a:xfrm>
            <a:off x="986508" y="4780241"/>
            <a:ext cx="10623947" cy="1475789"/>
          </a:xfrm>
          <a:prstGeom prst="bevel">
            <a:avLst/>
          </a:prstGeom>
          <a:solidFill>
            <a:srgbClr val="FFFFFF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A well-designed building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does not necessarily guarantee its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safe and efficient operation; it requires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an understanding of how people use the facility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and how to provide a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safe, comfortable, and productive working environment.</a:t>
            </a:r>
            <a:endParaRPr kumimoji="0" lang="ar-SY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E7AE75-055F-6B24-CC3C-E0D0DB2A70E6}"/>
              </a:ext>
            </a:extLst>
          </p:cNvPr>
          <p:cNvSpPr txBox="1"/>
          <p:nvPr/>
        </p:nvSpPr>
        <p:spPr>
          <a:xfrm>
            <a:off x="986509" y="1276800"/>
            <a:ext cx="10623947" cy="1175706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lvl="0" algn="justLow"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Facility management </a:t>
            </a:r>
            <a:r>
              <a:rPr lang="en-US" sz="2000" dirty="0">
                <a:latin typeface="Alexandria"/>
              </a:rPr>
              <a:t>is not merely “</a:t>
            </a:r>
            <a:r>
              <a:rPr lang="en-US" sz="2000" b="1" dirty="0">
                <a:latin typeface="Alexandria"/>
              </a:rPr>
              <a:t>building management</a:t>
            </a:r>
            <a:r>
              <a:rPr lang="en-US" sz="2000" dirty="0">
                <a:latin typeface="Alexandria"/>
              </a:rPr>
              <a:t>”; rather, it is the integrated management of work environments that support the </a:t>
            </a:r>
            <a:r>
              <a:rPr lang="en-US" sz="2000" dirty="0">
                <a:solidFill>
                  <a:srgbClr val="0070C0"/>
                </a:solidFill>
                <a:latin typeface="Alexandria"/>
              </a:rPr>
              <a:t>achievement of the organization's primary objectives </a:t>
            </a:r>
            <a:r>
              <a:rPr lang="en-US" sz="2000" dirty="0">
                <a:latin typeface="Alexandria"/>
              </a:rPr>
              <a:t>by integrating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physical, human and technological </a:t>
            </a:r>
            <a:r>
              <a:rPr lang="en-US" sz="2000" dirty="0">
                <a:latin typeface="Alexandria"/>
              </a:rPr>
              <a:t>dimensions. </a:t>
            </a:r>
          </a:p>
        </p:txBody>
      </p:sp>
    </p:spTree>
    <p:extLst>
      <p:ext uri="{BB962C8B-B14F-4D97-AF65-F5344CB8AC3E}">
        <p14:creationId xmlns:p14="http://schemas.microsoft.com/office/powerpoint/2010/main" val="1147226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8DD4ED-236B-17E7-77E2-D62DE61D16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2529A66-F5A6-C09F-8AAE-922F45EE8FC6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D5409AF2-BB43-20B4-18CE-48A3780950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FDBEA8-F03A-A244-D77A-ED86477429B5}"/>
              </a:ext>
            </a:extLst>
          </p:cNvPr>
          <p:cNvSpPr txBox="1"/>
          <p:nvPr/>
        </p:nvSpPr>
        <p:spPr>
          <a:xfrm>
            <a:off x="3557757" y="573411"/>
            <a:ext cx="63925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Core Competence in Facility Management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lexandria" charset="0"/>
              <a:ea typeface="+mn-ea"/>
              <a:cs typeface="Alexandria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4ADD443-FCFC-97DC-E0C0-FB97A87B741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3640007"/>
              </p:ext>
            </p:extLst>
          </p:nvPr>
        </p:nvGraphicFramePr>
        <p:xfrm>
          <a:off x="2032000" y="122838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6" name="Rectangle: Folded Corner 15">
            <a:extLst>
              <a:ext uri="{FF2B5EF4-FFF2-40B4-BE49-F238E27FC236}">
                <a16:creationId xmlns:a16="http://schemas.microsoft.com/office/drawing/2014/main" id="{4600385F-C67F-2334-7E61-AEF962931248}"/>
              </a:ext>
            </a:extLst>
          </p:cNvPr>
          <p:cNvSpPr/>
          <p:nvPr/>
        </p:nvSpPr>
        <p:spPr>
          <a:xfrm>
            <a:off x="180431" y="1315836"/>
            <a:ext cx="3689131" cy="1332772"/>
          </a:xfrm>
          <a:prstGeom prst="foldedCorner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 algn="justLow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endParaRPr lang="en-US" dirty="0">
              <a:solidFill>
                <a:schemeClr val="tx1"/>
              </a:solidFill>
              <a:latin typeface="Alexandria"/>
            </a:endParaRPr>
          </a:p>
          <a:p>
            <a:pPr marL="457200" lvl="0" indent="-457200" algn="justLow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Understanding leases and statutory approvals</a:t>
            </a:r>
          </a:p>
          <a:p>
            <a:pPr marL="342900" lvl="0" indent="-342900" algn="justLow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Managing lease arrangements and service charge costs</a:t>
            </a:r>
          </a:p>
        </p:txBody>
      </p:sp>
      <p:sp>
        <p:nvSpPr>
          <p:cNvPr id="17" name="Rectangle: Folded Corner 16">
            <a:extLst>
              <a:ext uri="{FF2B5EF4-FFF2-40B4-BE49-F238E27FC236}">
                <a16:creationId xmlns:a16="http://schemas.microsoft.com/office/drawing/2014/main" id="{B922C82C-CD38-0123-5337-5055617DBF58}"/>
              </a:ext>
            </a:extLst>
          </p:cNvPr>
          <p:cNvSpPr/>
          <p:nvPr/>
        </p:nvSpPr>
        <p:spPr>
          <a:xfrm>
            <a:off x="8136803" y="1315834"/>
            <a:ext cx="3874765" cy="1368309"/>
          </a:xfrm>
          <a:prstGeom prst="foldedCorner">
            <a:avLst/>
          </a:prstGeom>
          <a:solidFill>
            <a:schemeClr val="bg1"/>
          </a:solidFill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 algn="justLow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endParaRPr lang="en-US" dirty="0">
              <a:solidFill>
                <a:schemeClr val="tx1"/>
              </a:solidFill>
              <a:latin typeface="Alexandria"/>
            </a:endParaRPr>
          </a:p>
          <a:p>
            <a:pPr marL="457200" lvl="0" indent="-457200" algn="justLow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Building performance and engineering services</a:t>
            </a:r>
          </a:p>
          <a:p>
            <a:pPr marL="457200" lvl="0" indent="-457200" algn="justLow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Workplace design and its role in supporting productivity</a:t>
            </a:r>
          </a:p>
        </p:txBody>
      </p:sp>
      <p:sp>
        <p:nvSpPr>
          <p:cNvPr id="18" name="Rectangle: Folded Corner 17">
            <a:extLst>
              <a:ext uri="{FF2B5EF4-FFF2-40B4-BE49-F238E27FC236}">
                <a16:creationId xmlns:a16="http://schemas.microsoft.com/office/drawing/2014/main" id="{6ED315C1-4AFE-3C2D-1C63-9ED7EF5D6FB6}"/>
              </a:ext>
            </a:extLst>
          </p:cNvPr>
          <p:cNvSpPr/>
          <p:nvPr/>
        </p:nvSpPr>
        <p:spPr>
          <a:xfrm>
            <a:off x="9333185" y="2917466"/>
            <a:ext cx="2858815" cy="1777537"/>
          </a:xfrm>
          <a:prstGeom prst="foldedCorner">
            <a:avLst/>
          </a:prstGeom>
          <a:solidFill>
            <a:schemeClr val="bg1"/>
          </a:solidFill>
          <a:ln w="28575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 algn="justLow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  Accounting and finance</a:t>
            </a:r>
          </a:p>
          <a:p>
            <a:pPr marL="457200" lvl="0" indent="-457200" algn="justLow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Procurement and supply</a:t>
            </a:r>
          </a:p>
          <a:p>
            <a:pPr marL="457200" lvl="0" indent="-457200" algn="justLow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Legal aspects of contracts</a:t>
            </a:r>
          </a:p>
        </p:txBody>
      </p:sp>
      <p:sp>
        <p:nvSpPr>
          <p:cNvPr id="19" name="Rectangle: Folded Corner 18">
            <a:extLst>
              <a:ext uri="{FF2B5EF4-FFF2-40B4-BE49-F238E27FC236}">
                <a16:creationId xmlns:a16="http://schemas.microsoft.com/office/drawing/2014/main" id="{6B9A5907-4076-E75B-0450-CE57678552B2}"/>
              </a:ext>
            </a:extLst>
          </p:cNvPr>
          <p:cNvSpPr/>
          <p:nvPr/>
        </p:nvSpPr>
        <p:spPr>
          <a:xfrm>
            <a:off x="9333184" y="4928326"/>
            <a:ext cx="2858815" cy="1929674"/>
          </a:xfrm>
          <a:prstGeom prst="foldedCorner">
            <a:avLst/>
          </a:prstGeom>
          <a:solidFill>
            <a:schemeClr val="bg1"/>
          </a:solidFill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 algn="justLow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endParaRPr lang="en-US" dirty="0">
              <a:solidFill>
                <a:schemeClr val="tx1"/>
              </a:solidFill>
              <a:latin typeface="Alexandria"/>
            </a:endParaRPr>
          </a:p>
          <a:p>
            <a:pPr marL="457200" lvl="0" indent="-457200" algn="justLow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Organizational structures </a:t>
            </a:r>
          </a:p>
          <a:p>
            <a:pPr marL="457200" lvl="0" indent="-457200" algn="justLow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Processes and organizational behavior</a:t>
            </a:r>
          </a:p>
          <a:p>
            <a:pPr marL="457200" lvl="0" indent="-457200" algn="justLow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 Administrative systems</a:t>
            </a:r>
          </a:p>
        </p:txBody>
      </p:sp>
      <p:sp>
        <p:nvSpPr>
          <p:cNvPr id="20" name="Rectangle: Folded Corner 19">
            <a:extLst>
              <a:ext uri="{FF2B5EF4-FFF2-40B4-BE49-F238E27FC236}">
                <a16:creationId xmlns:a16="http://schemas.microsoft.com/office/drawing/2014/main" id="{DC90DEFE-AD79-C319-2B0D-4E07982AD979}"/>
              </a:ext>
            </a:extLst>
          </p:cNvPr>
          <p:cNvSpPr/>
          <p:nvPr/>
        </p:nvSpPr>
        <p:spPr>
          <a:xfrm>
            <a:off x="-1" y="4928326"/>
            <a:ext cx="4761187" cy="1929674"/>
          </a:xfrm>
          <a:prstGeom prst="foldedCorner">
            <a:avLst/>
          </a:prstGeom>
          <a:solidFill>
            <a:schemeClr val="bg1"/>
          </a:solidFill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 algn="justLow">
              <a:buFont typeface="Wingdings" panose="05000000000000000000" pitchFamily="2" charset="2"/>
              <a:buChar char="ü"/>
              <a:defRPr/>
            </a:pPr>
            <a:endParaRPr lang="en-US" dirty="0">
              <a:solidFill>
                <a:schemeClr val="tx1"/>
              </a:solidFill>
              <a:latin typeface="Alexandria"/>
            </a:endParaRPr>
          </a:p>
          <a:p>
            <a:pPr marL="63500" lvl="0" indent="-63500" algn="justLow"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strong change-management capabilities.</a:t>
            </a:r>
          </a:p>
          <a:p>
            <a:pPr marL="63500" lvl="0" indent="-63500" algn="justLow"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Addressing technological developments, user needs, and organizational change.</a:t>
            </a:r>
          </a:p>
          <a:p>
            <a:pPr marL="63500" lvl="0" indent="-63500" algn="justLow"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The adoption of smart technologies and innovative solutions.</a:t>
            </a:r>
          </a:p>
          <a:p>
            <a:pPr marL="63500" lvl="0" indent="-63500" algn="justLow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Effective information management and the use of digital systems.</a:t>
            </a:r>
          </a:p>
        </p:txBody>
      </p:sp>
      <p:sp>
        <p:nvSpPr>
          <p:cNvPr id="21" name="Rectangle: Folded Corner 20">
            <a:extLst>
              <a:ext uri="{FF2B5EF4-FFF2-40B4-BE49-F238E27FC236}">
                <a16:creationId xmlns:a16="http://schemas.microsoft.com/office/drawing/2014/main" id="{02E1EBB6-3B74-7956-34C2-36D9D60631BC}"/>
              </a:ext>
            </a:extLst>
          </p:cNvPr>
          <p:cNvSpPr/>
          <p:nvPr/>
        </p:nvSpPr>
        <p:spPr>
          <a:xfrm>
            <a:off x="180431" y="2834068"/>
            <a:ext cx="2445748" cy="1908798"/>
          </a:xfrm>
          <a:prstGeom prst="foldedCorner">
            <a:avLst/>
          </a:prstGeom>
          <a:solidFill>
            <a:schemeClr val="bg1"/>
          </a:solidFill>
          <a:ln w="28575">
            <a:solidFill>
              <a:srgbClr val="FF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 algn="justLow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endParaRPr lang="en-US" dirty="0">
              <a:solidFill>
                <a:schemeClr val="tx1"/>
              </a:solidFill>
              <a:latin typeface="Alexandria"/>
            </a:endParaRPr>
          </a:p>
          <a:p>
            <a:pPr marL="457200" lvl="0" indent="-457200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Leadership and motivation</a:t>
            </a:r>
          </a:p>
          <a:p>
            <a:pPr marL="457200" lvl="0" indent="-457200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 Labor legislation</a:t>
            </a:r>
          </a:p>
          <a:p>
            <a:pPr marL="457200" lvl="0" indent="-457200">
              <a:spcBef>
                <a:spcPts val="200"/>
              </a:spcBef>
              <a:spcAft>
                <a:spcPts val="300"/>
              </a:spcAft>
              <a:buFont typeface="Wingdings" panose="05000000000000000000" pitchFamily="2" charset="2"/>
              <a:buChar char="ü"/>
              <a:defRPr/>
            </a:pPr>
            <a:r>
              <a:rPr lang="en-US" dirty="0">
                <a:solidFill>
                  <a:schemeClr val="tx1"/>
                </a:solidFill>
                <a:latin typeface="Alexandria"/>
              </a:rPr>
              <a:t>Health, safety, security, and user well-being</a:t>
            </a:r>
          </a:p>
        </p:txBody>
      </p:sp>
    </p:spTree>
    <p:extLst>
      <p:ext uri="{BB962C8B-B14F-4D97-AF65-F5344CB8AC3E}">
        <p14:creationId xmlns:p14="http://schemas.microsoft.com/office/powerpoint/2010/main" val="951842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9CF704-AE46-0B60-460B-4317EFE8D5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9C6A0F4-8B3B-8B10-AA74-035523B70AE4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5E30235A-1FF2-9310-D14E-4E563AD109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31C7C1E-1195-AE35-33EB-6CC8DB2CE455}"/>
              </a:ext>
            </a:extLst>
          </p:cNvPr>
          <p:cNvSpPr txBox="1"/>
          <p:nvPr/>
        </p:nvSpPr>
        <p:spPr>
          <a:xfrm>
            <a:off x="180431" y="1503740"/>
            <a:ext cx="1979874" cy="595089"/>
          </a:xfrm>
          <a:prstGeom prst="ellipse">
            <a:avLst/>
          </a:prstGeom>
          <a:solidFill>
            <a:srgbClr val="EBFFFF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4000"/>
              </a:lnSpc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Definition</a:t>
            </a:r>
          </a:p>
        </p:txBody>
      </p:sp>
      <p:sp>
        <p:nvSpPr>
          <p:cNvPr id="3" name="Rectangle: Folded Corner 2">
            <a:extLst>
              <a:ext uri="{FF2B5EF4-FFF2-40B4-BE49-F238E27FC236}">
                <a16:creationId xmlns:a16="http://schemas.microsoft.com/office/drawing/2014/main" id="{52921B7B-5AB3-F26B-9700-694C5FECFCC6}"/>
              </a:ext>
            </a:extLst>
          </p:cNvPr>
          <p:cNvSpPr/>
          <p:nvPr/>
        </p:nvSpPr>
        <p:spPr>
          <a:xfrm>
            <a:off x="2222939" y="1445890"/>
            <a:ext cx="9725996" cy="757943"/>
          </a:xfrm>
          <a:prstGeom prst="foldedCorner">
            <a:avLst/>
          </a:prstGeom>
          <a:solidFill>
            <a:srgbClr val="FFFFFF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14000"/>
              </a:lnSpc>
              <a:defRPr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The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Facility Handbook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is a comprehensive and unified compilation of legal, commercial, financial, technical, and administrative information related to the building or contract.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3DA933-88B7-A1B2-CEB3-F3272A653F47}"/>
              </a:ext>
            </a:extLst>
          </p:cNvPr>
          <p:cNvSpPr txBox="1"/>
          <p:nvPr/>
        </p:nvSpPr>
        <p:spPr>
          <a:xfrm>
            <a:off x="5329688" y="573411"/>
            <a:ext cx="28486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Handbook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011982F-A38C-E0A3-8E84-A0481EAF3714}"/>
              </a:ext>
            </a:extLst>
          </p:cNvPr>
          <p:cNvSpPr txBox="1"/>
          <p:nvPr/>
        </p:nvSpPr>
        <p:spPr>
          <a:xfrm>
            <a:off x="188700" y="3013672"/>
            <a:ext cx="1979874" cy="595089"/>
          </a:xfrm>
          <a:prstGeom prst="ellipse">
            <a:avLst/>
          </a:prstGeom>
          <a:solidFill>
            <a:srgbClr val="EBFFFF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lvl="0" algn="ctr">
              <a:lnSpc>
                <a:spcPct val="114000"/>
              </a:lnSpc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Objective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5" name="Rectangle: Folded Corner 14">
            <a:extLst>
              <a:ext uri="{FF2B5EF4-FFF2-40B4-BE49-F238E27FC236}">
                <a16:creationId xmlns:a16="http://schemas.microsoft.com/office/drawing/2014/main" id="{D2245D9F-E57E-F186-ECC7-BE3A3481610F}"/>
              </a:ext>
            </a:extLst>
          </p:cNvPr>
          <p:cNvSpPr/>
          <p:nvPr/>
        </p:nvSpPr>
        <p:spPr>
          <a:xfrm>
            <a:off x="2222939" y="2908668"/>
            <a:ext cx="9725996" cy="875907"/>
          </a:xfrm>
          <a:prstGeom prst="foldedCorner">
            <a:avLst/>
          </a:prstGeom>
          <a:solidFill>
            <a:srgbClr val="FFFFFF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14000"/>
              </a:lnSpc>
              <a:defRPr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To serve as a reliable and easily accessible source for updating data and supporting decision-making.</a:t>
            </a:r>
            <a:endParaRPr kumimoji="0" lang="en-US" sz="2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E45DEF-7795-9449-1AFE-8025885CB0FD}"/>
              </a:ext>
            </a:extLst>
          </p:cNvPr>
          <p:cNvSpPr txBox="1"/>
          <p:nvPr/>
        </p:nvSpPr>
        <p:spPr>
          <a:xfrm>
            <a:off x="88010" y="4313596"/>
            <a:ext cx="2072295" cy="1088472"/>
          </a:xfrm>
          <a:prstGeom prst="ellipse">
            <a:avLst/>
          </a:prstGeom>
          <a:solidFill>
            <a:srgbClr val="EBFFFF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lvl="0" algn="ctr">
              <a:lnSpc>
                <a:spcPct val="114000"/>
              </a:lnSpc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Current Reality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4" name="Rectangle: Folded Corner 13">
            <a:extLst>
              <a:ext uri="{FF2B5EF4-FFF2-40B4-BE49-F238E27FC236}">
                <a16:creationId xmlns:a16="http://schemas.microsoft.com/office/drawing/2014/main" id="{01F9CB8B-4C6D-0939-3285-149908743ECD}"/>
              </a:ext>
            </a:extLst>
          </p:cNvPr>
          <p:cNvSpPr/>
          <p:nvPr/>
        </p:nvSpPr>
        <p:spPr>
          <a:xfrm>
            <a:off x="2222939" y="4363353"/>
            <a:ext cx="9725996" cy="1076343"/>
          </a:xfrm>
          <a:prstGeom prst="foldedCorner">
            <a:avLst/>
          </a:prstGeom>
          <a:solidFill>
            <a:srgbClr val="FFFFFF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defRPr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Despite the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expected shift toward digitalization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, much of the information in existing facilities remains </a:t>
            </a:r>
            <a:r>
              <a:rPr lang="en-US" sz="2000" dirty="0">
                <a:solidFill>
                  <a:srgbClr val="002060"/>
                </a:solidFill>
                <a:latin typeface="Alexandria"/>
              </a:rPr>
              <a:t>paper-based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 and requires </a:t>
            </a:r>
            <a:r>
              <a:rPr lang="en-US" sz="2000" dirty="0">
                <a:solidFill>
                  <a:srgbClr val="002060"/>
                </a:solidFill>
                <a:latin typeface="Alexandria"/>
              </a:rPr>
              <a:t>digital scanning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.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2788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" grpId="0" animBg="1"/>
      <p:bldP spid="10" grpId="0" animBg="1"/>
      <p:bldP spid="15" grpId="0" animBg="1"/>
      <p:bldP spid="8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B0168B-52B6-1B77-BEB8-56F31135D2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6F99941-9115-9AE3-A2BE-DD6F4918719A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F120260B-C1C5-E3A0-02FB-94092A5593C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E30224-0864-66E5-641E-47C039BA7C9F}"/>
              </a:ext>
            </a:extLst>
          </p:cNvPr>
          <p:cNvSpPr txBox="1"/>
          <p:nvPr/>
        </p:nvSpPr>
        <p:spPr>
          <a:xfrm>
            <a:off x="5389588" y="563820"/>
            <a:ext cx="28486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Handbook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807BCB5-9FF7-E282-5DE2-9BEE723D1BC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51258503"/>
              </p:ext>
            </p:extLst>
          </p:nvPr>
        </p:nvGraphicFramePr>
        <p:xfrm>
          <a:off x="180431" y="79526"/>
          <a:ext cx="12011569" cy="5252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9C55055-A085-1B60-A554-434EEC08EB92}"/>
              </a:ext>
            </a:extLst>
          </p:cNvPr>
          <p:cNvSpPr txBox="1"/>
          <p:nvPr/>
        </p:nvSpPr>
        <p:spPr>
          <a:xfrm>
            <a:off x="336313" y="2071779"/>
            <a:ext cx="11675256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The handbook is prepared starting from the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design stage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and continues throughout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the building’s life cycle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9165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40DE00-278F-13C6-E7C8-5F50C4D5D7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00FEBA3-C01C-5641-8C66-BF354042D99B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89E3BB4-BF86-C4E8-F9FB-4029D7982EE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400ED1-DA78-09E6-FE54-115CFC14AB1E}"/>
              </a:ext>
            </a:extLst>
          </p:cNvPr>
          <p:cNvSpPr txBox="1"/>
          <p:nvPr/>
        </p:nvSpPr>
        <p:spPr>
          <a:xfrm>
            <a:off x="5389588" y="563820"/>
            <a:ext cx="28486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Handbook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144A83-9642-8A38-CAAE-B70DD24B3CC9}"/>
              </a:ext>
            </a:extLst>
          </p:cNvPr>
          <p:cNvSpPr txBox="1"/>
          <p:nvPr/>
        </p:nvSpPr>
        <p:spPr>
          <a:xfrm>
            <a:off x="2626179" y="1136093"/>
            <a:ext cx="7721091" cy="433083"/>
          </a:xfrm>
          <a:prstGeom prst="rect">
            <a:avLst/>
          </a:prstGeom>
          <a:solidFill>
            <a:srgbClr val="FFC000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5240" tIns="15240" rIns="15240" bIns="15240" numCol="1" spcCol="1270" anchor="ctr" anchorCtr="0">
            <a:noAutofit/>
          </a:bodyPr>
          <a:lstStyle/>
          <a:p>
            <a:pPr marL="0" marR="0" lvl="0" indent="0" algn="ctr" defTabSz="1066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Stages of Preparing the Facility Handbook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C4FE38A7-2AAC-24A7-3EE8-AD7754BB3C78}"/>
              </a:ext>
            </a:extLst>
          </p:cNvPr>
          <p:cNvGrpSpPr/>
          <p:nvPr/>
        </p:nvGrpSpPr>
        <p:grpSpPr>
          <a:xfrm>
            <a:off x="332862" y="1802657"/>
            <a:ext cx="2152710" cy="931737"/>
            <a:chOff x="6030201" y="2728809"/>
            <a:chExt cx="1880720" cy="931737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9458BC1-6419-6E81-E26A-B6B8C13421F1}"/>
                </a:ext>
              </a:extLst>
            </p:cNvPr>
            <p:cNvSpPr/>
            <p:nvPr/>
          </p:nvSpPr>
          <p:spPr>
            <a:xfrm>
              <a:off x="6030202" y="2728809"/>
              <a:ext cx="1748510" cy="931737"/>
            </a:xfrm>
            <a:prstGeom prst="rect">
              <a:avLst/>
            </a:prstGeom>
            <a:solidFill>
              <a:srgbClr val="CC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A0CADDB-4B76-B08A-93E9-945E71301D35}"/>
                </a:ext>
              </a:extLst>
            </p:cNvPr>
            <p:cNvSpPr txBox="1"/>
            <p:nvPr/>
          </p:nvSpPr>
          <p:spPr>
            <a:xfrm>
              <a:off x="6030201" y="2728809"/>
              <a:ext cx="1880720" cy="931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marL="0" marR="0" lvl="0" indent="0" algn="ctr" defTabSz="889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1) Design Stage:</a:t>
              </a:r>
              <a:endPara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endParaRPr>
            </a:p>
          </p:txBody>
        </p:sp>
      </p:grpSp>
      <p:sp>
        <p:nvSpPr>
          <p:cNvPr id="11" name="Rectangle: Folded Corner 10">
            <a:extLst>
              <a:ext uri="{FF2B5EF4-FFF2-40B4-BE49-F238E27FC236}">
                <a16:creationId xmlns:a16="http://schemas.microsoft.com/office/drawing/2014/main" id="{27FD2674-9EB8-3C83-EF3D-8FE6EA2C5DDB}"/>
              </a:ext>
            </a:extLst>
          </p:cNvPr>
          <p:cNvSpPr/>
          <p:nvPr/>
        </p:nvSpPr>
        <p:spPr>
          <a:xfrm>
            <a:off x="2626179" y="1774888"/>
            <a:ext cx="9041356" cy="899040"/>
          </a:xfrm>
          <a:prstGeom prst="foldedCorner">
            <a:avLst/>
          </a:prstGeom>
          <a:solidFill>
            <a:schemeClr val="bg1"/>
          </a:solidFill>
          <a:ln w="38100">
            <a:solidFill>
              <a:srgbClr val="C887D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defRPr/>
            </a:pPr>
            <a:r>
              <a:rPr lang="en-US" dirty="0">
                <a:solidFill>
                  <a:prstClr val="black"/>
                </a:solidFill>
                <a:latin typeface="Alexandria"/>
              </a:rPr>
              <a:t>The owner specifies the required types and formats of information and provides them to the designer.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A36E739-F08A-E4EF-71F2-979C6CC57874}"/>
              </a:ext>
            </a:extLst>
          </p:cNvPr>
          <p:cNvGrpSpPr/>
          <p:nvPr/>
        </p:nvGrpSpPr>
        <p:grpSpPr>
          <a:xfrm>
            <a:off x="332861" y="3144756"/>
            <a:ext cx="2000279" cy="978851"/>
            <a:chOff x="2104832" y="2728809"/>
            <a:chExt cx="1431627" cy="978851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5E9FCFB-24B1-5183-8860-2C193AFC1EEC}"/>
                </a:ext>
              </a:extLst>
            </p:cNvPr>
            <p:cNvSpPr/>
            <p:nvPr/>
          </p:nvSpPr>
          <p:spPr>
            <a:xfrm>
              <a:off x="2104832" y="2728809"/>
              <a:ext cx="1431627" cy="978851"/>
            </a:xfrm>
            <a:prstGeom prst="rect">
              <a:avLst/>
            </a:prstGeom>
            <a:solidFill>
              <a:srgbClr val="66FFFF"/>
            </a:solidFill>
            <a:ln>
              <a:solidFill>
                <a:srgbClr val="00B0F0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CF55A5A-D9FF-27ED-BCEA-9285947F5E2F}"/>
                </a:ext>
              </a:extLst>
            </p:cNvPr>
            <p:cNvSpPr txBox="1"/>
            <p:nvPr/>
          </p:nvSpPr>
          <p:spPr>
            <a:xfrm>
              <a:off x="2104832" y="2728809"/>
              <a:ext cx="1431627" cy="97885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r>
                <a:rPr lang="en-US" sz="2000" b="1" kern="1200" dirty="0">
                  <a:solidFill>
                    <a:schemeClr val="tx1"/>
                  </a:solidFill>
                  <a:latin typeface="Alexandria"/>
                </a:rPr>
                <a:t>2) Construction Stage: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CBF03D8-A27C-390A-9F25-4DDDB202DF74}"/>
              </a:ext>
            </a:extLst>
          </p:cNvPr>
          <p:cNvGrpSpPr/>
          <p:nvPr/>
        </p:nvGrpSpPr>
        <p:grpSpPr>
          <a:xfrm>
            <a:off x="332861" y="4445901"/>
            <a:ext cx="2000279" cy="969081"/>
            <a:chOff x="3910676" y="2056018"/>
            <a:chExt cx="1766208" cy="969081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8C50A5F-A787-390F-AA00-7E82233706C2}"/>
                </a:ext>
              </a:extLst>
            </p:cNvPr>
            <p:cNvSpPr/>
            <p:nvPr/>
          </p:nvSpPr>
          <p:spPr>
            <a:xfrm>
              <a:off x="3910676" y="2086053"/>
              <a:ext cx="1748510" cy="939046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FD69AAE9-94ED-191A-9344-8656B642CD11}"/>
                </a:ext>
              </a:extLst>
            </p:cNvPr>
            <p:cNvSpPr txBox="1"/>
            <p:nvPr/>
          </p:nvSpPr>
          <p:spPr>
            <a:xfrm>
              <a:off x="3928374" y="2056018"/>
              <a:ext cx="1748510" cy="939046"/>
            </a:xfrm>
            <a:prstGeom prst="rect">
              <a:avLst/>
            </a:prstGeom>
            <a:solidFill>
              <a:srgbClr val="FFFF00"/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b="1" i="0" kern="1200" dirty="0">
                  <a:solidFill>
                    <a:schemeClr val="tx1"/>
                  </a:solidFill>
                </a:rPr>
                <a:t>3) End of Construction Stage:</a:t>
              </a:r>
            </a:p>
          </p:txBody>
        </p:sp>
      </p:grpSp>
      <p:sp>
        <p:nvSpPr>
          <p:cNvPr id="18" name="Rectangle: Folded Corner 17">
            <a:extLst>
              <a:ext uri="{FF2B5EF4-FFF2-40B4-BE49-F238E27FC236}">
                <a16:creationId xmlns:a16="http://schemas.microsoft.com/office/drawing/2014/main" id="{31C170CA-63A9-790E-3E3D-000E70B0B436}"/>
              </a:ext>
            </a:extLst>
          </p:cNvPr>
          <p:cNvSpPr/>
          <p:nvPr/>
        </p:nvSpPr>
        <p:spPr>
          <a:xfrm>
            <a:off x="2626179" y="3055286"/>
            <a:ext cx="9041356" cy="994251"/>
          </a:xfrm>
          <a:prstGeom prst="foldedCorner">
            <a:avLst/>
          </a:prstGeom>
          <a:solidFill>
            <a:schemeClr val="bg1"/>
          </a:solidFill>
          <a:ln w="38100">
            <a:solidFill>
              <a:srgbClr val="66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 algn="justLow">
              <a:lnSpc>
                <a:spcPct val="110000"/>
              </a:lnSpc>
              <a:buFont typeface="Wingdings" panose="05000000000000000000" pitchFamily="2" charset="2"/>
              <a:buChar char="Ø"/>
              <a:defRPr/>
            </a:pPr>
            <a:endParaRPr lang="en-US" dirty="0">
              <a:solidFill>
                <a:prstClr val="black"/>
              </a:solidFill>
              <a:latin typeface="Alexandria"/>
            </a:endParaRPr>
          </a:p>
          <a:p>
            <a:pPr marL="285750" lvl="0" indent="-285750" algn="justLow">
              <a:lnSpc>
                <a:spcPct val="110000"/>
              </a:lnSpc>
              <a:buFont typeface="Wingdings" panose="05000000000000000000" pitchFamily="2" charset="2"/>
              <a:buChar char="Ø"/>
              <a:defRPr/>
            </a:pPr>
            <a:r>
              <a:rPr lang="en-US" dirty="0">
                <a:solidFill>
                  <a:prstClr val="black"/>
                </a:solidFill>
                <a:latin typeface="Alexandria"/>
              </a:rPr>
              <a:t>Inclusion of As-built drawings in a readable digital format.</a:t>
            </a:r>
          </a:p>
          <a:p>
            <a:pPr marL="285750" lvl="0" indent="-285750" algn="justLow">
              <a:lnSpc>
                <a:spcPct val="110000"/>
              </a:lnSpc>
              <a:buFont typeface="Wingdings" panose="05000000000000000000" pitchFamily="2" charset="2"/>
              <a:buChar char="Ø"/>
              <a:defRPr/>
            </a:pPr>
            <a:r>
              <a:rPr lang="en-US" dirty="0">
                <a:solidFill>
                  <a:prstClr val="black"/>
                </a:solidFill>
                <a:latin typeface="Alexandria"/>
              </a:rPr>
              <a:t>A Building Information Modeling (BIM) model can be used to facilitate the submission of information.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9" name="Rectangle: Folded Corner 18">
            <a:extLst>
              <a:ext uri="{FF2B5EF4-FFF2-40B4-BE49-F238E27FC236}">
                <a16:creationId xmlns:a16="http://schemas.microsoft.com/office/drawing/2014/main" id="{0571A387-8798-E2B0-D972-677CAD5BB96E}"/>
              </a:ext>
            </a:extLst>
          </p:cNvPr>
          <p:cNvSpPr/>
          <p:nvPr/>
        </p:nvSpPr>
        <p:spPr>
          <a:xfrm>
            <a:off x="2626179" y="4430895"/>
            <a:ext cx="9041356" cy="939046"/>
          </a:xfrm>
          <a:prstGeom prst="foldedCorner">
            <a:avLst/>
          </a:prstGeom>
          <a:solidFill>
            <a:schemeClr val="bg1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defRPr/>
            </a:pPr>
            <a:r>
              <a:rPr lang="en-US" dirty="0">
                <a:solidFill>
                  <a:prstClr val="black"/>
                </a:solidFill>
                <a:latin typeface="Alexandria"/>
              </a:rPr>
              <a:t>Adding the Health and Safety File, which includes a complete record of incidents and issues that occurred during construction.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0" name="Rectangle: Folded Corner 19">
            <a:extLst>
              <a:ext uri="{FF2B5EF4-FFF2-40B4-BE49-F238E27FC236}">
                <a16:creationId xmlns:a16="http://schemas.microsoft.com/office/drawing/2014/main" id="{38B2F248-853E-126E-1932-73EC72506AE1}"/>
              </a:ext>
            </a:extLst>
          </p:cNvPr>
          <p:cNvSpPr/>
          <p:nvPr/>
        </p:nvSpPr>
        <p:spPr>
          <a:xfrm>
            <a:off x="2626179" y="5639075"/>
            <a:ext cx="9041356" cy="939046"/>
          </a:xfrm>
          <a:prstGeom prst="foldedCorner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defRPr/>
            </a:pPr>
            <a:r>
              <a:rPr lang="en-US" dirty="0">
                <a:solidFill>
                  <a:prstClr val="black"/>
                </a:solidFill>
                <a:latin typeface="Alexandria"/>
              </a:rPr>
              <a:t>Incorporation of details of the building services systems, including their operation and maintenance procedures.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B7C0A2B-BD3D-1502-F946-0A1BCD31BCB3}"/>
              </a:ext>
            </a:extLst>
          </p:cNvPr>
          <p:cNvGrpSpPr/>
          <p:nvPr/>
        </p:nvGrpSpPr>
        <p:grpSpPr>
          <a:xfrm>
            <a:off x="332861" y="5596567"/>
            <a:ext cx="2000279" cy="978851"/>
            <a:chOff x="0" y="2728809"/>
            <a:chExt cx="1748510" cy="978851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E1A4C8F7-053E-7671-F008-FC2051D71D55}"/>
                </a:ext>
              </a:extLst>
            </p:cNvPr>
            <p:cNvSpPr/>
            <p:nvPr/>
          </p:nvSpPr>
          <p:spPr>
            <a:xfrm>
              <a:off x="0" y="2728809"/>
              <a:ext cx="1748510" cy="978851"/>
            </a:xfrm>
            <a:prstGeom prst="rect">
              <a:avLst/>
            </a:prstGeom>
            <a:solidFill>
              <a:srgbClr val="66FFCC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294DED7E-F600-B906-8412-59559E023EF0}"/>
                </a:ext>
              </a:extLst>
            </p:cNvPr>
            <p:cNvSpPr txBox="1"/>
            <p:nvPr/>
          </p:nvSpPr>
          <p:spPr>
            <a:xfrm>
              <a:off x="0" y="2728809"/>
              <a:ext cx="1748510" cy="978851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r>
                <a:rPr lang="en-US" sz="2000" b="1" kern="1200" dirty="0">
                  <a:solidFill>
                    <a:schemeClr val="tx1"/>
                  </a:solidFill>
                  <a:latin typeface="Alexandria"/>
                </a:rPr>
                <a:t>4) Commissioning and Actual Operation: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44222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8" grpId="0" animBg="1"/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CEE84C-38F4-D546-C1CA-68132ABFAF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80F775D-55BE-D767-70C7-EC3D427FE812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0DCD7BD5-5B09-B92E-D5D0-3D9F8DAF5EF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37AF36-FA6A-D579-70A4-3F89A5EDF4A5}"/>
              </a:ext>
            </a:extLst>
          </p:cNvPr>
          <p:cNvSpPr txBox="1"/>
          <p:nvPr/>
        </p:nvSpPr>
        <p:spPr>
          <a:xfrm>
            <a:off x="5389588" y="563820"/>
            <a:ext cx="28486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Handbook</a:t>
            </a:r>
          </a:p>
        </p:txBody>
      </p:sp>
      <p:sp>
        <p:nvSpPr>
          <p:cNvPr id="8" name="Flowchart: Document 7">
            <a:extLst>
              <a:ext uri="{FF2B5EF4-FFF2-40B4-BE49-F238E27FC236}">
                <a16:creationId xmlns:a16="http://schemas.microsoft.com/office/drawing/2014/main" id="{28AE25ED-BDAA-1709-955C-B1227D6EFDA8}"/>
              </a:ext>
            </a:extLst>
          </p:cNvPr>
          <p:cNvSpPr/>
          <p:nvPr/>
        </p:nvSpPr>
        <p:spPr>
          <a:xfrm>
            <a:off x="3018393" y="1627197"/>
            <a:ext cx="8781394" cy="3244348"/>
          </a:xfrm>
          <a:prstGeom prst="flowChartDocumen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14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sz="2100" b="1" u="sng" dirty="0">
                <a:solidFill>
                  <a:srgbClr val="C00000"/>
                </a:solidFill>
                <a:latin typeface="Alexandria"/>
              </a:rPr>
              <a:t>For the handbook to remain effective:</a:t>
            </a:r>
          </a:p>
          <a:p>
            <a:pPr marL="342900" indent="-342900" algn="just">
              <a:lnSpc>
                <a:spcPct val="114000"/>
              </a:lnSpc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q"/>
            </a:pPr>
            <a:r>
              <a:rPr lang="en-US" sz="2100" dirty="0">
                <a:solidFill>
                  <a:schemeClr val="tx1"/>
                </a:solidFill>
                <a:latin typeface="Alexandria"/>
              </a:rPr>
              <a:t>It must be regularly </a:t>
            </a:r>
            <a:r>
              <a:rPr lang="en-US" sz="2100" b="1" dirty="0">
                <a:solidFill>
                  <a:schemeClr val="tx1"/>
                </a:solidFill>
                <a:latin typeface="Alexandria"/>
              </a:rPr>
              <a:t>updated</a:t>
            </a:r>
            <a:r>
              <a:rPr lang="en-US" sz="2100" dirty="0">
                <a:solidFill>
                  <a:schemeClr val="tx1"/>
                </a:solidFill>
                <a:latin typeface="Alexandria"/>
              </a:rPr>
              <a:t> whenever </a:t>
            </a:r>
            <a:r>
              <a:rPr lang="en-US" sz="2100" b="1" dirty="0">
                <a:solidFill>
                  <a:schemeClr val="tx1"/>
                </a:solidFill>
                <a:latin typeface="Alexandria"/>
              </a:rPr>
              <a:t>any changes </a:t>
            </a:r>
            <a:r>
              <a:rPr lang="en-US" sz="2100" dirty="0">
                <a:solidFill>
                  <a:schemeClr val="tx1"/>
                </a:solidFill>
                <a:latin typeface="Alexandria"/>
              </a:rPr>
              <a:t>occur in the building’s design or systems.</a:t>
            </a:r>
          </a:p>
          <a:p>
            <a:pPr marL="342900" indent="-342900" algn="just">
              <a:lnSpc>
                <a:spcPct val="114000"/>
              </a:lnSpc>
              <a:spcBef>
                <a:spcPts val="300"/>
              </a:spcBef>
              <a:spcAft>
                <a:spcPts val="300"/>
              </a:spcAft>
              <a:buFont typeface="Wingdings" panose="05000000000000000000" pitchFamily="2" charset="2"/>
              <a:buChar char="q"/>
            </a:pPr>
            <a:r>
              <a:rPr lang="en-US" sz="2100" dirty="0">
                <a:solidFill>
                  <a:schemeClr val="tx1"/>
                </a:solidFill>
                <a:latin typeface="Alexandria"/>
              </a:rPr>
              <a:t>A </a:t>
            </a:r>
            <a:r>
              <a:rPr lang="en-US" sz="2100" b="1" dirty="0">
                <a:solidFill>
                  <a:schemeClr val="tx1"/>
                </a:solidFill>
                <a:latin typeface="Alexandria"/>
              </a:rPr>
              <a:t>completed and updated copy </a:t>
            </a:r>
            <a:r>
              <a:rPr lang="en-US" sz="2100" dirty="0">
                <a:solidFill>
                  <a:schemeClr val="tx1"/>
                </a:solidFill>
                <a:latin typeface="Alexandria"/>
              </a:rPr>
              <a:t>must be </a:t>
            </a:r>
            <a:r>
              <a:rPr lang="en-US" sz="2100" b="1" dirty="0">
                <a:solidFill>
                  <a:schemeClr val="tx1"/>
                </a:solidFill>
                <a:latin typeface="Alexandria"/>
              </a:rPr>
              <a:t>delivered</a:t>
            </a:r>
            <a:r>
              <a:rPr lang="en-US" sz="2100" dirty="0">
                <a:solidFill>
                  <a:schemeClr val="tx1"/>
                </a:solidFill>
                <a:latin typeface="Alexandria"/>
              </a:rPr>
              <a:t> to the facility owner or facility manager after each major phase (design, construction, operation).</a:t>
            </a:r>
          </a:p>
        </p:txBody>
      </p:sp>
      <p:sp>
        <p:nvSpPr>
          <p:cNvPr id="9" name="Heptagon 8">
            <a:extLst>
              <a:ext uri="{FF2B5EF4-FFF2-40B4-BE49-F238E27FC236}">
                <a16:creationId xmlns:a16="http://schemas.microsoft.com/office/drawing/2014/main" id="{74B3F92A-7ADE-BEC4-717F-06C7F5E78B7C}"/>
              </a:ext>
            </a:extLst>
          </p:cNvPr>
          <p:cNvSpPr/>
          <p:nvPr/>
        </p:nvSpPr>
        <p:spPr>
          <a:xfrm>
            <a:off x="180431" y="2429563"/>
            <a:ext cx="2601310" cy="1261241"/>
          </a:xfrm>
          <a:prstGeom prst="heptagon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US" sz="2200" b="1" dirty="0">
                <a:solidFill>
                  <a:prstClr val="black"/>
                </a:solidFill>
                <a:latin typeface="Alexandria"/>
                <a:cs typeface="Times New Roman" panose="02020603050405020304" pitchFamily="18" charset="0"/>
              </a:rPr>
              <a:t>Requirements for Continuous Updating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3215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1C14AF-55FA-A708-9339-22F5A1F852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8306154-2B15-0303-B264-F88F62FFA1B9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C7722315-5699-32F3-B47C-C60B8449718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0DE2C6-5691-0F9A-EF72-6FB53C4F18C9}"/>
              </a:ext>
            </a:extLst>
          </p:cNvPr>
          <p:cNvSpPr txBox="1"/>
          <p:nvPr/>
        </p:nvSpPr>
        <p:spPr>
          <a:xfrm>
            <a:off x="5389588" y="563820"/>
            <a:ext cx="28486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Handbook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7983B38-4CFC-5439-C77C-1D2353F591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05363284"/>
              </p:ext>
            </p:extLst>
          </p:nvPr>
        </p:nvGraphicFramePr>
        <p:xfrm>
          <a:off x="1" y="79525"/>
          <a:ext cx="12192000" cy="5438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05898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3988EE-8352-A0FB-EAE6-5E2374988C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6900B8B-5906-B378-B386-00A14B606CA3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4B5D385-C168-5D84-B360-19DDB89DCFD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F3D51A-C669-7ECE-15C4-0F07AEB4E2C7}"/>
              </a:ext>
            </a:extLst>
          </p:cNvPr>
          <p:cNvSpPr txBox="1"/>
          <p:nvPr/>
        </p:nvSpPr>
        <p:spPr>
          <a:xfrm>
            <a:off x="5389588" y="563820"/>
            <a:ext cx="28486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Handbook</a:t>
            </a:r>
          </a:p>
        </p:txBody>
      </p:sp>
      <p:sp>
        <p:nvSpPr>
          <p:cNvPr id="9" name="Heptagon 8">
            <a:extLst>
              <a:ext uri="{FF2B5EF4-FFF2-40B4-BE49-F238E27FC236}">
                <a16:creationId xmlns:a16="http://schemas.microsoft.com/office/drawing/2014/main" id="{70F5F320-852E-7195-826C-C9EC86CDFE20}"/>
              </a:ext>
            </a:extLst>
          </p:cNvPr>
          <p:cNvSpPr/>
          <p:nvPr/>
        </p:nvSpPr>
        <p:spPr>
          <a:xfrm>
            <a:off x="141832" y="3090090"/>
            <a:ext cx="2601310" cy="1261241"/>
          </a:xfrm>
          <a:prstGeom prst="heptagon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US" sz="2200" b="1" dirty="0">
                <a:solidFill>
                  <a:prstClr val="black"/>
                </a:solidFill>
                <a:latin typeface="Alexandria"/>
                <a:cs typeface="Times New Roman" panose="02020603050405020304" pitchFamily="18" charset="0"/>
              </a:rPr>
              <a:t>Strategic Importance</a:t>
            </a:r>
          </a:p>
        </p:txBody>
      </p:sp>
      <p:sp>
        <p:nvSpPr>
          <p:cNvPr id="2" name="Arrow: Pentagon 1">
            <a:extLst>
              <a:ext uri="{FF2B5EF4-FFF2-40B4-BE49-F238E27FC236}">
                <a16:creationId xmlns:a16="http://schemas.microsoft.com/office/drawing/2014/main" id="{C0FBF431-ED43-2D2C-B058-DB2A8E87B011}"/>
              </a:ext>
            </a:extLst>
          </p:cNvPr>
          <p:cNvSpPr/>
          <p:nvPr/>
        </p:nvSpPr>
        <p:spPr>
          <a:xfrm>
            <a:off x="2781741" y="2482056"/>
            <a:ext cx="9007232" cy="1260399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dirty="0">
                <a:solidFill>
                  <a:prstClr val="black"/>
                </a:solidFill>
                <a:latin typeface="Alexandria"/>
              </a:rPr>
              <a:t>It performs a fundamental role that goes beyond being merely a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data repository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, by providing an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authoritative and reliable source of information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that supports facility management throughout the building’s life cycle.</a:t>
            </a:r>
            <a:endParaRPr lang="en-US" sz="1600" dirty="0"/>
          </a:p>
        </p:txBody>
      </p:sp>
      <p:sp>
        <p:nvSpPr>
          <p:cNvPr id="3" name="Arrow: Pentagon 2">
            <a:extLst>
              <a:ext uri="{FF2B5EF4-FFF2-40B4-BE49-F238E27FC236}">
                <a16:creationId xmlns:a16="http://schemas.microsoft.com/office/drawing/2014/main" id="{40163D0A-1393-5CA5-43DC-42CC95E8AEEE}"/>
              </a:ext>
            </a:extLst>
          </p:cNvPr>
          <p:cNvSpPr/>
          <p:nvPr/>
        </p:nvSpPr>
        <p:spPr>
          <a:xfrm>
            <a:off x="2781741" y="1391634"/>
            <a:ext cx="9007232" cy="708298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dirty="0">
                <a:solidFill>
                  <a:prstClr val="black"/>
                </a:solidFill>
                <a:latin typeface="Alexandria"/>
              </a:rPr>
              <a:t>It clarifies the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impact of design decisions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on the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future management of the building.</a:t>
            </a:r>
            <a:endParaRPr lang="en-US" sz="1600" b="1" dirty="0"/>
          </a:p>
        </p:txBody>
      </p:sp>
      <p:sp>
        <p:nvSpPr>
          <p:cNvPr id="7" name="Arrow: Pentagon 6">
            <a:extLst>
              <a:ext uri="{FF2B5EF4-FFF2-40B4-BE49-F238E27FC236}">
                <a16:creationId xmlns:a16="http://schemas.microsoft.com/office/drawing/2014/main" id="{6447828B-E7E0-E6BF-8471-32665BBE49C6}"/>
              </a:ext>
            </a:extLst>
          </p:cNvPr>
          <p:cNvSpPr/>
          <p:nvPr/>
        </p:nvSpPr>
        <p:spPr>
          <a:xfrm>
            <a:off x="2743142" y="5341488"/>
            <a:ext cx="9007232" cy="708298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dirty="0">
                <a:solidFill>
                  <a:prstClr val="black"/>
                </a:solidFill>
                <a:latin typeface="Alexandria"/>
              </a:rPr>
              <a:t>It supports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rapid and effective decision-making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during maintenance activities or emergency situations.</a:t>
            </a:r>
            <a:endParaRPr lang="en-US" sz="1600" dirty="0"/>
          </a:p>
        </p:txBody>
      </p:sp>
      <p:sp>
        <p:nvSpPr>
          <p:cNvPr id="10" name="Arrow: Pentagon 9">
            <a:extLst>
              <a:ext uri="{FF2B5EF4-FFF2-40B4-BE49-F238E27FC236}">
                <a16:creationId xmlns:a16="http://schemas.microsoft.com/office/drawing/2014/main" id="{7CCB7387-F64F-422E-FF20-99EC101DA8E5}"/>
              </a:ext>
            </a:extLst>
          </p:cNvPr>
          <p:cNvSpPr/>
          <p:nvPr/>
        </p:nvSpPr>
        <p:spPr>
          <a:xfrm>
            <a:off x="2781741" y="4007999"/>
            <a:ext cx="9007232" cy="708298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dirty="0">
                <a:solidFill>
                  <a:prstClr val="black"/>
                </a:solidFill>
                <a:latin typeface="Alexandria"/>
              </a:rPr>
              <a:t>It provides a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framework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 for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comprehensive facility management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from administrative, environmental, and financial perspectives.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534987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" grpId="0" animBg="1"/>
      <p:bldP spid="3" grpId="0" animBg="1"/>
      <p:bldP spid="7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92A100-965B-FD28-FA54-73381E6609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121142F-D21E-A765-724E-1F0014AAA208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C062C4A-BEF5-6F5A-BD01-EBBD118586D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D7EF5F-EB50-74EF-F3C8-15EC695D776A}"/>
              </a:ext>
            </a:extLst>
          </p:cNvPr>
          <p:cNvSpPr txBox="1"/>
          <p:nvPr/>
        </p:nvSpPr>
        <p:spPr>
          <a:xfrm>
            <a:off x="5698310" y="573411"/>
            <a:ext cx="21114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Stakeholders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3BDC570-D6BF-22D7-BE31-E257191B1BB0}"/>
              </a:ext>
            </a:extLst>
          </p:cNvPr>
          <p:cNvSpPr/>
          <p:nvPr/>
        </p:nvSpPr>
        <p:spPr>
          <a:xfrm>
            <a:off x="235917" y="1118049"/>
            <a:ext cx="11603986" cy="653081"/>
          </a:xfrm>
          <a:prstGeom prst="roundRect">
            <a:avLst/>
          </a:prstGeom>
          <a:solidFill>
            <a:srgbClr val="FFFFFF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14000"/>
              </a:lnSpc>
              <a:spcBef>
                <a:spcPts val="300"/>
              </a:spcBef>
              <a:spcAft>
                <a:spcPts val="300"/>
              </a:spcAft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Stakeholders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 are any individuals or groups who have a legitimate interest in the facility or in the delivery of its services.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B3E5648D-0703-FD63-0785-5E7BAE3AA3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6103435"/>
              </p:ext>
            </p:extLst>
          </p:nvPr>
        </p:nvGraphicFramePr>
        <p:xfrm>
          <a:off x="63064" y="1839846"/>
          <a:ext cx="12024120" cy="4973790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1056290">
                  <a:extLst>
                    <a:ext uri="{9D8B030D-6E8A-4147-A177-3AD203B41FA5}">
                      <a16:colId xmlns:a16="http://schemas.microsoft.com/office/drawing/2014/main" val="2507967312"/>
                    </a:ext>
                  </a:extLst>
                </a:gridCol>
                <a:gridCol w="3600147">
                  <a:extLst>
                    <a:ext uri="{9D8B030D-6E8A-4147-A177-3AD203B41FA5}">
                      <a16:colId xmlns:a16="http://schemas.microsoft.com/office/drawing/2014/main" val="1059742617"/>
                    </a:ext>
                  </a:extLst>
                </a:gridCol>
                <a:gridCol w="3201920">
                  <a:extLst>
                    <a:ext uri="{9D8B030D-6E8A-4147-A177-3AD203B41FA5}">
                      <a16:colId xmlns:a16="http://schemas.microsoft.com/office/drawing/2014/main" val="2435630005"/>
                    </a:ext>
                  </a:extLst>
                </a:gridCol>
                <a:gridCol w="1401666">
                  <a:extLst>
                    <a:ext uri="{9D8B030D-6E8A-4147-A177-3AD203B41FA5}">
                      <a16:colId xmlns:a16="http://schemas.microsoft.com/office/drawing/2014/main" val="340175920"/>
                    </a:ext>
                  </a:extLst>
                </a:gridCol>
                <a:gridCol w="2764097">
                  <a:extLst>
                    <a:ext uri="{9D8B030D-6E8A-4147-A177-3AD203B41FA5}">
                      <a16:colId xmlns:a16="http://schemas.microsoft.com/office/drawing/2014/main" val="3092617230"/>
                    </a:ext>
                  </a:extLst>
                </a:gridCol>
              </a:tblGrid>
              <a:tr h="54428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Type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53065" marR="53065" marT="26533" marB="2653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Key Examples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53065" marR="53065" marT="26533" marB="2653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Description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53065" marR="53065" marT="26533" marB="2653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Expected Level of Influence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53065" marR="53065" marT="26533" marB="2653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Notes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53065" marR="53065" marT="26533" marB="26533" anchor="ctr"/>
                </a:tc>
                <a:extLst>
                  <a:ext uri="{0D108BD9-81ED-4DB2-BD59-A6C34878D82A}">
                    <a16:rowId xmlns:a16="http://schemas.microsoft.com/office/drawing/2014/main" val="2709490423"/>
                  </a:ext>
                </a:extLst>
              </a:tr>
              <a:tr h="103810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Internal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53065" marR="53065" marT="26533" marB="26533" anchor="ctr"/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Owner, Board of Directors, CEO, Daily Users, Procurement Department</a:t>
                      </a:r>
                    </a:p>
                  </a:txBody>
                  <a:tcPr marL="53065" marR="53065" marT="26533" marB="2653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Individuals or entities within the facility who directly influence or are influenced by operations</a:t>
                      </a:r>
                    </a:p>
                  </a:txBody>
                  <a:tcPr marL="53065" marR="53065" marT="26533" marB="2653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1800">
                          <a:latin typeface="Alexandria"/>
                        </a:rPr>
                        <a:t>Very High → High</a:t>
                      </a:r>
                    </a:p>
                  </a:txBody>
                  <a:tcPr marL="53065" marR="53065" marT="26533" marB="2653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Includes employees, senior management, and shareholders</a:t>
                      </a:r>
                    </a:p>
                  </a:txBody>
                  <a:tcPr marL="53065" marR="53065" marT="26533" marB="2653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313511"/>
                  </a:ext>
                </a:extLst>
              </a:tr>
              <a:tr h="185765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External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53065" marR="53065" marT="26533" marB="26533" anchor="ctr"/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1800">
                          <a:latin typeface="Alexandria"/>
                        </a:rPr>
                        <a:t>Customers, Contractors, Suppliers, Utility Companies, Neighbors, Public, Government Agencies, Environmental Associations, Banks, Insurance Companies</a:t>
                      </a:r>
                    </a:p>
                  </a:txBody>
                  <a:tcPr marL="53065" marR="53065" marT="26533" marB="2653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Entities outside the facility that have a direct or indirect interest in the facility</a:t>
                      </a:r>
                    </a:p>
                  </a:txBody>
                  <a:tcPr marL="53065" marR="53065" marT="26533" marB="2653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High → Low</a:t>
                      </a:r>
                    </a:p>
                  </a:txBody>
                  <a:tcPr marL="53065" marR="53065" marT="26533" marB="2653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Their influence may vary depending on their position and level of interest</a:t>
                      </a:r>
                    </a:p>
                  </a:txBody>
                  <a:tcPr marL="53065" marR="53065" marT="26533" marB="2653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1164840"/>
                  </a:ext>
                </a:extLst>
              </a:tr>
              <a:tr h="120201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Interface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53065" marR="53065" marT="26533" marB="26533" anchor="ctr"/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1800">
                          <a:latin typeface="Alexandria"/>
                        </a:rPr>
                        <a:t>Labor Unions, Employee Representatives within the Building, Contracted Operations Companies</a:t>
                      </a:r>
                    </a:p>
                  </a:txBody>
                  <a:tcPr marL="53065" marR="53065" marT="26533" marB="2653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1800">
                          <a:latin typeface="Alexandria"/>
                        </a:rPr>
                        <a:t>Entities positioned between internal and external stakeholders that act as a liaison</a:t>
                      </a:r>
                    </a:p>
                  </a:txBody>
                  <a:tcPr marL="53065" marR="53065" marT="26533" marB="2653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Often Very High</a:t>
                      </a:r>
                    </a:p>
                  </a:txBody>
                  <a:tcPr marL="53065" marR="53065" marT="26533" marB="2653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Requires careful engagement due to their impact on daily operations</a:t>
                      </a:r>
                    </a:p>
                  </a:txBody>
                  <a:tcPr marL="53065" marR="53065" marT="26533" marB="2653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78149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652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77D7B6-DC69-9E51-DDC6-465BF416BA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57360FA-B493-D742-0262-E95DB777AE82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0B6D3A6E-FF52-A349-9B27-8DF32F5FB5A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7C9C6FF-E762-5573-70C4-66EB7DA4F11D}"/>
              </a:ext>
            </a:extLst>
          </p:cNvPr>
          <p:cNvSpPr txBox="1"/>
          <p:nvPr/>
        </p:nvSpPr>
        <p:spPr>
          <a:xfrm>
            <a:off x="5698310" y="573411"/>
            <a:ext cx="21114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Stakeholders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6702066-2204-ED1C-EBFA-1F9004B13C3A}"/>
              </a:ext>
            </a:extLst>
          </p:cNvPr>
          <p:cNvSpPr/>
          <p:nvPr/>
        </p:nvSpPr>
        <p:spPr>
          <a:xfrm>
            <a:off x="409903" y="1543716"/>
            <a:ext cx="11193518" cy="653081"/>
          </a:xfrm>
          <a:prstGeom prst="roundRect">
            <a:avLst/>
          </a:prstGeom>
          <a:solidFill>
            <a:srgbClr val="FFFFFF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14000"/>
              </a:lnSpc>
              <a:spcBef>
                <a:spcPts val="300"/>
              </a:spcBef>
              <a:spcAft>
                <a:spcPts val="300"/>
              </a:spcAft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A responsibility assignment matrix (e.g., RACI or RASCI)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 is a structured tool used to clarify roles, tasks, and decision-making authority across stakeholders in facility management processes.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lexandria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2C0B918-C999-BE5C-44EE-C5310318ABDE}"/>
              </a:ext>
            </a:extLst>
          </p:cNvPr>
          <p:cNvSpPr txBox="1"/>
          <p:nvPr/>
        </p:nvSpPr>
        <p:spPr>
          <a:xfrm>
            <a:off x="180431" y="1117383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Responsibility Assignment Matrices: RACI &amp; RASCI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E77FC8-2B2C-DBCA-E8E9-DD45B28D0915}"/>
              </a:ext>
            </a:extLst>
          </p:cNvPr>
          <p:cNvSpPr txBox="1"/>
          <p:nvPr/>
        </p:nvSpPr>
        <p:spPr>
          <a:xfrm>
            <a:off x="2084990" y="2327967"/>
            <a:ext cx="3133397" cy="400110"/>
          </a:xfrm>
          <a:prstGeom prst="rect">
            <a:avLst/>
          </a:prstGeom>
          <a:solidFill>
            <a:srgbClr val="FFFFCC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US" sz="2000" b="1" i="0" dirty="0">
                <a:solidFill>
                  <a:srgbClr val="C00000"/>
                </a:solidFill>
                <a:effectLst/>
                <a:latin typeface="Alexandria"/>
              </a:rPr>
              <a:t>RACI</a:t>
            </a:r>
            <a:r>
              <a:rPr lang="en-US" sz="2000" b="1" i="0" dirty="0">
                <a:solidFill>
                  <a:srgbClr val="151617"/>
                </a:solidFill>
                <a:effectLst/>
                <a:latin typeface="Alexandria"/>
              </a:rPr>
              <a:t> Model Components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1EEB26E-EC86-2DCB-03EE-91B5637F25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7350614"/>
              </p:ext>
            </p:extLst>
          </p:nvPr>
        </p:nvGraphicFramePr>
        <p:xfrm>
          <a:off x="115834" y="2812592"/>
          <a:ext cx="7934635" cy="3956089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1457969">
                  <a:extLst>
                    <a:ext uri="{9D8B030D-6E8A-4147-A177-3AD203B41FA5}">
                      <a16:colId xmlns:a16="http://schemas.microsoft.com/office/drawing/2014/main" val="843127853"/>
                    </a:ext>
                  </a:extLst>
                </a:gridCol>
                <a:gridCol w="928837">
                  <a:extLst>
                    <a:ext uri="{9D8B030D-6E8A-4147-A177-3AD203B41FA5}">
                      <a16:colId xmlns:a16="http://schemas.microsoft.com/office/drawing/2014/main" val="1067884885"/>
                    </a:ext>
                  </a:extLst>
                </a:gridCol>
                <a:gridCol w="2559625">
                  <a:extLst>
                    <a:ext uri="{9D8B030D-6E8A-4147-A177-3AD203B41FA5}">
                      <a16:colId xmlns:a16="http://schemas.microsoft.com/office/drawing/2014/main" val="2844478697"/>
                    </a:ext>
                  </a:extLst>
                </a:gridCol>
                <a:gridCol w="2988204">
                  <a:extLst>
                    <a:ext uri="{9D8B030D-6E8A-4147-A177-3AD203B41FA5}">
                      <a16:colId xmlns:a16="http://schemas.microsoft.com/office/drawing/2014/main" val="1809387825"/>
                    </a:ext>
                  </a:extLst>
                </a:gridCol>
              </a:tblGrid>
              <a:tr h="343923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2000" b="1" dirty="0">
                          <a:solidFill>
                            <a:srgbClr val="151617"/>
                          </a:solidFill>
                          <a:effectLst/>
                          <a:latin typeface="Alexandria"/>
                        </a:rPr>
                        <a:t>Role</a:t>
                      </a:r>
                    </a:p>
                  </a:txBody>
                  <a:tcPr marL="56511" marR="56511" marT="28255" marB="28255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2000" b="1" dirty="0">
                          <a:solidFill>
                            <a:srgbClr val="151617"/>
                          </a:solidFill>
                          <a:effectLst/>
                          <a:latin typeface="Alexandria"/>
                        </a:rPr>
                        <a:t>Symbol</a:t>
                      </a:r>
                    </a:p>
                  </a:txBody>
                  <a:tcPr marL="56511" marR="56511" marT="28255" marB="28255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2000" b="1" dirty="0">
                          <a:solidFill>
                            <a:srgbClr val="151617"/>
                          </a:solidFill>
                          <a:effectLst/>
                          <a:latin typeface="Alexandria"/>
                        </a:rPr>
                        <a:t>Description</a:t>
                      </a:r>
                    </a:p>
                  </a:txBody>
                  <a:tcPr marL="56511" marR="56511" marT="28255" marB="28255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2000" b="1" dirty="0">
                          <a:solidFill>
                            <a:srgbClr val="151617"/>
                          </a:solidFill>
                          <a:effectLst/>
                          <a:latin typeface="Alexandria"/>
                        </a:rPr>
                        <a:t>FM Example</a:t>
                      </a:r>
                    </a:p>
                  </a:txBody>
                  <a:tcPr marL="56511" marR="56511" marT="28255" marB="28255" anchor="b"/>
                </a:tc>
                <a:extLst>
                  <a:ext uri="{0D108BD9-81ED-4DB2-BD59-A6C34878D82A}">
                    <a16:rowId xmlns:a16="http://schemas.microsoft.com/office/drawing/2014/main" val="2151837746"/>
                  </a:ext>
                </a:extLst>
              </a:tr>
              <a:tr h="629099">
                <a:tc>
                  <a:txBody>
                    <a:bodyPr/>
                    <a:lstStyle/>
                    <a:p>
                      <a:pPr algn="ctr" fontAlgn="base">
                        <a:buNone/>
                      </a:pPr>
                      <a:r>
                        <a:rPr lang="en-US" sz="2000" b="1" dirty="0">
                          <a:solidFill>
                            <a:srgbClr val="C00000"/>
                          </a:solidFill>
                          <a:effectLst/>
                          <a:latin typeface="Alexandria"/>
                        </a:rPr>
                        <a:t>R</a:t>
                      </a:r>
                      <a:r>
                        <a:rPr lang="en-US" sz="2000" b="1" dirty="0">
                          <a:solidFill>
                            <a:srgbClr val="34363D"/>
                          </a:solidFill>
                          <a:effectLst/>
                          <a:latin typeface="Alexandria"/>
                        </a:rPr>
                        <a:t>esponsible</a:t>
                      </a:r>
                      <a:endParaRPr lang="en-US" sz="2000" dirty="0">
                        <a:effectLst/>
                        <a:latin typeface="Alexandria"/>
                      </a:endParaRPr>
                    </a:p>
                  </a:txBody>
                  <a:tcPr marL="56511" marR="56511" marT="28255" marB="28255" anchor="ctr"/>
                </a:tc>
                <a:tc>
                  <a:txBody>
                    <a:bodyPr/>
                    <a:lstStyle/>
                    <a:p>
                      <a:pPr algn="ctr" fontAlgn="base">
                        <a:buNone/>
                      </a:pPr>
                      <a:r>
                        <a:rPr lang="en-US" sz="2000" b="1" dirty="0">
                          <a:solidFill>
                            <a:srgbClr val="C00000"/>
                          </a:solidFill>
                          <a:effectLst/>
                          <a:latin typeface="Alexandria"/>
                        </a:rPr>
                        <a:t>R</a:t>
                      </a:r>
                      <a:endParaRPr lang="en-US" sz="2000" dirty="0">
                        <a:solidFill>
                          <a:srgbClr val="C00000"/>
                        </a:solidFill>
                        <a:effectLst/>
                        <a:latin typeface="Alexandria"/>
                      </a:endParaRPr>
                    </a:p>
                  </a:txBody>
                  <a:tcPr marL="56511" marR="56511" marT="28255" marB="2825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 fontAlgn="base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Performs the work or delivers the service.</a:t>
                      </a:r>
                    </a:p>
                  </a:txBody>
                  <a:tcPr marL="56511" marR="56511" marT="28255" marB="2825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 fontAlgn="base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Maintenance technician repairing HVAC systems.</a:t>
                      </a:r>
                    </a:p>
                  </a:txBody>
                  <a:tcPr marL="56511" marR="56511" marT="28255" marB="28255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3475992"/>
                  </a:ext>
                </a:extLst>
              </a:tr>
              <a:tr h="629099">
                <a:tc>
                  <a:txBody>
                    <a:bodyPr/>
                    <a:lstStyle/>
                    <a:p>
                      <a:pPr algn="ctr" fontAlgn="base">
                        <a:buNone/>
                      </a:pPr>
                      <a:r>
                        <a:rPr lang="en-US" sz="2000" b="1" dirty="0">
                          <a:solidFill>
                            <a:srgbClr val="C00000"/>
                          </a:solidFill>
                          <a:effectLst/>
                          <a:latin typeface="Alexandria"/>
                        </a:rPr>
                        <a:t>A</a:t>
                      </a:r>
                      <a:r>
                        <a:rPr lang="en-US" sz="2000" b="1" dirty="0">
                          <a:solidFill>
                            <a:srgbClr val="34363D"/>
                          </a:solidFill>
                          <a:effectLst/>
                          <a:latin typeface="Alexandria"/>
                        </a:rPr>
                        <a:t>ccountable</a:t>
                      </a:r>
                      <a:endParaRPr lang="en-US" sz="2000" dirty="0">
                        <a:effectLst/>
                        <a:latin typeface="Alexandria"/>
                      </a:endParaRPr>
                    </a:p>
                  </a:txBody>
                  <a:tcPr marL="56511" marR="56511" marT="28255" marB="28255" anchor="ctr"/>
                </a:tc>
                <a:tc>
                  <a:txBody>
                    <a:bodyPr/>
                    <a:lstStyle/>
                    <a:p>
                      <a:pPr algn="ctr" fontAlgn="base">
                        <a:buNone/>
                      </a:pPr>
                      <a:r>
                        <a:rPr lang="en-US" sz="2000" b="1" dirty="0">
                          <a:solidFill>
                            <a:srgbClr val="C00000"/>
                          </a:solidFill>
                          <a:effectLst/>
                          <a:latin typeface="Alexandria"/>
                        </a:rPr>
                        <a:t>A</a:t>
                      </a:r>
                      <a:endParaRPr lang="en-US" sz="2000" dirty="0">
                        <a:solidFill>
                          <a:srgbClr val="C00000"/>
                        </a:solidFill>
                        <a:effectLst/>
                        <a:latin typeface="Alexandria"/>
                      </a:endParaRPr>
                    </a:p>
                  </a:txBody>
                  <a:tcPr marL="56511" marR="56511" marT="28255" marB="2825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 fontAlgn="base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Ultimate ownership; one person per task who approves completion.</a:t>
                      </a:r>
                    </a:p>
                  </a:txBody>
                  <a:tcPr marL="56511" marR="56511" marT="28255" marB="2825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 fontAlgn="base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Facility Manager authorizing payment for emergency repairs.</a:t>
                      </a:r>
                    </a:p>
                  </a:txBody>
                  <a:tcPr marL="56511" marR="56511" marT="28255" marB="28255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9491957"/>
                  </a:ext>
                </a:extLst>
              </a:tr>
              <a:tr h="629099">
                <a:tc>
                  <a:txBody>
                    <a:bodyPr/>
                    <a:lstStyle/>
                    <a:p>
                      <a:pPr algn="ctr" fontAlgn="base">
                        <a:buNone/>
                      </a:pPr>
                      <a:r>
                        <a:rPr lang="en-US" sz="2000" b="1" dirty="0">
                          <a:solidFill>
                            <a:srgbClr val="C00000"/>
                          </a:solidFill>
                          <a:effectLst/>
                          <a:latin typeface="Alexandria"/>
                        </a:rPr>
                        <a:t>C</a:t>
                      </a:r>
                      <a:r>
                        <a:rPr lang="en-US" sz="2000" b="1" dirty="0">
                          <a:solidFill>
                            <a:srgbClr val="34363D"/>
                          </a:solidFill>
                          <a:effectLst/>
                          <a:latin typeface="Alexandria"/>
                        </a:rPr>
                        <a:t>onsulted</a:t>
                      </a:r>
                      <a:endParaRPr lang="en-US" sz="2000" dirty="0">
                        <a:effectLst/>
                        <a:latin typeface="Alexandria"/>
                      </a:endParaRPr>
                    </a:p>
                  </a:txBody>
                  <a:tcPr marL="56511" marR="56511" marT="28255" marB="28255" anchor="ctr"/>
                </a:tc>
                <a:tc>
                  <a:txBody>
                    <a:bodyPr/>
                    <a:lstStyle/>
                    <a:p>
                      <a:pPr algn="ctr" fontAlgn="base">
                        <a:buNone/>
                      </a:pPr>
                      <a:r>
                        <a:rPr lang="en-US" sz="2000" b="1" dirty="0">
                          <a:solidFill>
                            <a:srgbClr val="C00000"/>
                          </a:solidFill>
                          <a:effectLst/>
                          <a:latin typeface="Alexandria"/>
                        </a:rPr>
                        <a:t>C</a:t>
                      </a:r>
                      <a:endParaRPr lang="en-US" sz="2000" dirty="0">
                        <a:solidFill>
                          <a:srgbClr val="C00000"/>
                        </a:solidFill>
                        <a:effectLst/>
                        <a:latin typeface="Alexandria"/>
                      </a:endParaRPr>
                    </a:p>
                  </a:txBody>
                  <a:tcPr marL="56511" marR="56511" marT="28255" marB="2825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 fontAlgn="base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Provides expertise or input before decisions/actions.</a:t>
                      </a:r>
                    </a:p>
                  </a:txBody>
                  <a:tcPr marL="56511" marR="56511" marT="28255" marB="2825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 fontAlgn="base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Health &amp; Safety Officer advising on workspace redesign compliance.</a:t>
                      </a:r>
                    </a:p>
                  </a:txBody>
                  <a:tcPr marL="56511" marR="56511" marT="28255" marB="28255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8716754"/>
                  </a:ext>
                </a:extLst>
              </a:tr>
              <a:tr h="750361">
                <a:tc>
                  <a:txBody>
                    <a:bodyPr/>
                    <a:lstStyle/>
                    <a:p>
                      <a:pPr algn="ctr" fontAlgn="base">
                        <a:buNone/>
                      </a:pPr>
                      <a:r>
                        <a:rPr lang="en-US" sz="2000" b="1" dirty="0">
                          <a:solidFill>
                            <a:srgbClr val="C00000"/>
                          </a:solidFill>
                          <a:effectLst/>
                          <a:latin typeface="Alexandria"/>
                        </a:rPr>
                        <a:t>I</a:t>
                      </a:r>
                      <a:r>
                        <a:rPr lang="en-US" sz="2000" b="1" dirty="0">
                          <a:solidFill>
                            <a:srgbClr val="34363D"/>
                          </a:solidFill>
                          <a:effectLst/>
                          <a:latin typeface="Alexandria"/>
                        </a:rPr>
                        <a:t>nformed</a:t>
                      </a:r>
                      <a:endParaRPr lang="en-US" sz="2000" dirty="0">
                        <a:effectLst/>
                        <a:latin typeface="Alexandria"/>
                      </a:endParaRPr>
                    </a:p>
                  </a:txBody>
                  <a:tcPr marL="56511" marR="56511" marT="28255" marB="28255" anchor="ctr"/>
                </a:tc>
                <a:tc>
                  <a:txBody>
                    <a:bodyPr/>
                    <a:lstStyle/>
                    <a:p>
                      <a:pPr algn="ctr" fontAlgn="base">
                        <a:buNone/>
                      </a:pPr>
                      <a:r>
                        <a:rPr lang="en-US" sz="2000" b="1" dirty="0">
                          <a:solidFill>
                            <a:srgbClr val="C00000"/>
                          </a:solidFill>
                          <a:effectLst/>
                          <a:latin typeface="Alexandria"/>
                        </a:rPr>
                        <a:t>I</a:t>
                      </a:r>
                      <a:endParaRPr lang="en-US" sz="2000" dirty="0">
                        <a:solidFill>
                          <a:srgbClr val="C00000"/>
                        </a:solidFill>
                        <a:effectLst/>
                        <a:latin typeface="Alexandria"/>
                      </a:endParaRPr>
                    </a:p>
                  </a:txBody>
                  <a:tcPr marL="56511" marR="56511" marT="28255" marB="2825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 fontAlgn="base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Receives updates post-decision; no direct involvement in execution.</a:t>
                      </a:r>
                    </a:p>
                  </a:txBody>
                  <a:tcPr marL="56511" marR="56511" marT="28255" marB="2825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 fontAlgn="base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Finance Director notified after signing a service contract.</a:t>
                      </a:r>
                    </a:p>
                  </a:txBody>
                  <a:tcPr marL="56511" marR="56511" marT="28255" marB="28255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3477395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34F3A52-8966-4E01-3BE3-B483D361C7D1}"/>
              </a:ext>
            </a:extLst>
          </p:cNvPr>
          <p:cNvSpPr txBox="1"/>
          <p:nvPr/>
        </p:nvSpPr>
        <p:spPr>
          <a:xfrm>
            <a:off x="8213835" y="2327967"/>
            <a:ext cx="3862332" cy="400110"/>
          </a:xfrm>
          <a:prstGeom prst="rect">
            <a:avLst/>
          </a:prstGeom>
          <a:solidFill>
            <a:srgbClr val="FFFFCC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US" sz="2000" b="1" i="0" dirty="0">
                <a:solidFill>
                  <a:srgbClr val="C00000"/>
                </a:solidFill>
                <a:effectLst/>
                <a:latin typeface="Alexandria"/>
              </a:rPr>
              <a:t>RASCI </a:t>
            </a:r>
            <a:r>
              <a:rPr lang="en-US" sz="2000" b="1" i="0" dirty="0">
                <a:effectLst/>
                <a:latin typeface="Alexandria"/>
              </a:rPr>
              <a:t>Extension: Adding Support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9C988017-2E1E-F77E-3663-1688D180ED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5364072"/>
              </p:ext>
            </p:extLst>
          </p:nvPr>
        </p:nvGraphicFramePr>
        <p:xfrm>
          <a:off x="8734095" y="2859247"/>
          <a:ext cx="3137339" cy="335807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137339">
                  <a:extLst>
                    <a:ext uri="{9D8B030D-6E8A-4147-A177-3AD203B41FA5}">
                      <a16:colId xmlns:a16="http://schemas.microsoft.com/office/drawing/2014/main" val="4166843937"/>
                    </a:ext>
                  </a:extLst>
                </a:gridCol>
              </a:tblGrid>
              <a:tr h="396104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rgbClr val="C00000"/>
                          </a:solidFill>
                          <a:latin typeface="Alexandria"/>
                        </a:rPr>
                        <a:t>S</a:t>
                      </a:r>
                      <a:r>
                        <a:rPr lang="en-US" sz="2000" dirty="0">
                          <a:solidFill>
                            <a:schemeClr val="tx1"/>
                          </a:solidFill>
                          <a:latin typeface="Alexandria"/>
                        </a:rPr>
                        <a:t>upportive (</a:t>
                      </a:r>
                      <a:r>
                        <a:rPr lang="en-US" sz="2000" dirty="0">
                          <a:solidFill>
                            <a:srgbClr val="C00000"/>
                          </a:solidFill>
                          <a:latin typeface="Alexandria"/>
                        </a:rPr>
                        <a:t>S</a:t>
                      </a:r>
                      <a:r>
                        <a:rPr lang="en-US" sz="2000" dirty="0">
                          <a:solidFill>
                            <a:schemeClr val="tx1"/>
                          </a:solidFill>
                          <a:latin typeface="Alexandria"/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EEC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8449113"/>
                  </a:ext>
                </a:extLst>
              </a:tr>
              <a:tr h="983372"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</a:pPr>
                      <a:r>
                        <a:rPr lang="en-US" dirty="0">
                          <a:latin typeface="Alexandria"/>
                        </a:rPr>
                        <a:t>Provides resources, guidance, or assistance to the Responsible party without assuming accountability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3406989"/>
                  </a:ext>
                </a:extLst>
              </a:tr>
              <a:tr h="983372"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</a:pPr>
                      <a:r>
                        <a:rPr lang="en-US" b="1" dirty="0">
                          <a:latin typeface="Alexandria"/>
                        </a:rPr>
                        <a:t>Example</a:t>
                      </a:r>
                      <a:r>
                        <a:rPr lang="en-US" dirty="0">
                          <a:latin typeface="Alexandria"/>
                        </a:rPr>
                        <a:t>: An external cleaning contractor </a:t>
                      </a:r>
                      <a:r>
                        <a:rPr lang="en-US" b="1" dirty="0">
                          <a:latin typeface="Alexandria"/>
                        </a:rPr>
                        <a:t>(S)</a:t>
                      </a:r>
                      <a:r>
                        <a:rPr lang="en-US" dirty="0">
                          <a:latin typeface="Alexandria"/>
                        </a:rPr>
                        <a:t> supports in-house staff (R) during peak occupancy periods.</a:t>
                      </a:r>
                    </a:p>
                    <a:p>
                      <a:pPr algn="justLow">
                        <a:lnSpc>
                          <a:spcPct val="114000"/>
                        </a:lnSpc>
                      </a:pPr>
                      <a:endParaRPr lang="en-US" dirty="0">
                        <a:latin typeface="Alexandria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2504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001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6A2A46-5641-F12A-8E8B-13FE09AC3A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0BD4DEB-8D50-701E-9695-F9489EC89DAC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28569FD-4311-B0A8-450C-5991EBC4611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BC90FE4-6470-5711-9CAD-1786AC6BD0D1}"/>
              </a:ext>
            </a:extLst>
          </p:cNvPr>
          <p:cNvSpPr txBox="1"/>
          <p:nvPr/>
        </p:nvSpPr>
        <p:spPr>
          <a:xfrm>
            <a:off x="5698310" y="573411"/>
            <a:ext cx="21114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Stakeholders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5516C4C-4BFC-E968-E399-D713DC38D848}"/>
              </a:ext>
            </a:extLst>
          </p:cNvPr>
          <p:cNvSpPr txBox="1"/>
          <p:nvPr/>
        </p:nvSpPr>
        <p:spPr>
          <a:xfrm>
            <a:off x="180431" y="1117383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Responsibility Assignment Matrices: RACI &amp; RASCI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ED7303-5D12-F305-EFD4-8B18CDB314D6}"/>
              </a:ext>
            </a:extLst>
          </p:cNvPr>
          <p:cNvSpPr txBox="1"/>
          <p:nvPr/>
        </p:nvSpPr>
        <p:spPr>
          <a:xfrm>
            <a:off x="5443045" y="1583050"/>
            <a:ext cx="198251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+mn-ea"/>
                <a:cs typeface="+mn-cs"/>
              </a:rPr>
              <a:t>RACI</a:t>
            </a:r>
            <a:r>
              <a:rPr lang="en-US" sz="2000" b="1" dirty="0">
                <a:latin typeface="Alexandria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+mn-ea"/>
                <a:cs typeface="+mn-cs"/>
              </a:rPr>
              <a:t>vs. RASCI</a:t>
            </a:r>
            <a:endParaRPr lang="en-US" sz="1600" dirty="0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AF3D113D-06B2-2131-7AC1-941A8081AD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0213935"/>
              </p:ext>
            </p:extLst>
          </p:nvPr>
        </p:nvGraphicFramePr>
        <p:xfrm>
          <a:off x="476906" y="2017940"/>
          <a:ext cx="11238188" cy="1794384"/>
        </p:xfrm>
        <a:graphic>
          <a:graphicData uri="http://schemas.openxmlformats.org/drawingml/2006/table">
            <a:tbl>
              <a:tblPr>
                <a:tableStyleId>{C4B1156A-380E-4F78-BDF5-A606A8083BF9}</a:tableStyleId>
              </a:tblPr>
              <a:tblGrid>
                <a:gridCol w="938921">
                  <a:extLst>
                    <a:ext uri="{9D8B030D-6E8A-4147-A177-3AD203B41FA5}">
                      <a16:colId xmlns:a16="http://schemas.microsoft.com/office/drawing/2014/main" val="634949674"/>
                    </a:ext>
                  </a:extLst>
                </a:gridCol>
                <a:gridCol w="2695903">
                  <a:extLst>
                    <a:ext uri="{9D8B030D-6E8A-4147-A177-3AD203B41FA5}">
                      <a16:colId xmlns:a16="http://schemas.microsoft.com/office/drawing/2014/main" val="1037812319"/>
                    </a:ext>
                  </a:extLst>
                </a:gridCol>
                <a:gridCol w="3673366">
                  <a:extLst>
                    <a:ext uri="{9D8B030D-6E8A-4147-A177-3AD203B41FA5}">
                      <a16:colId xmlns:a16="http://schemas.microsoft.com/office/drawing/2014/main" val="1225205592"/>
                    </a:ext>
                  </a:extLst>
                </a:gridCol>
                <a:gridCol w="3929998">
                  <a:extLst>
                    <a:ext uri="{9D8B030D-6E8A-4147-A177-3AD203B41FA5}">
                      <a16:colId xmlns:a16="http://schemas.microsoft.com/office/drawing/2014/main" val="260683913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Model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Roles Included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Purpose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Primary FM Application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280580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RACI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Responsible – Accountable – Consulted – Informed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dirty="0">
                          <a:latin typeface="Alexandria"/>
                        </a:rPr>
                        <a:t>Define core responsibilities and identify decision ownership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dirty="0">
                          <a:latin typeface="Alexandria"/>
                        </a:rPr>
                        <a:t>Standard FM operations, contracting, and service management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47594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RASCI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RACI + Support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dirty="0">
                          <a:latin typeface="Alexandria"/>
                        </a:rPr>
                        <a:t>Add the support role to clarify assisting parties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dirty="0">
                          <a:latin typeface="Alexandria"/>
                        </a:rPr>
                        <a:t>Complex multi-party FM models or outsourcing arrangements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6146710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CA315ED8-53FF-F824-534D-5966461BA8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5088011"/>
              </p:ext>
            </p:extLst>
          </p:nvPr>
        </p:nvGraphicFramePr>
        <p:xfrm>
          <a:off x="476906" y="4935386"/>
          <a:ext cx="11238188" cy="1402080"/>
        </p:xfrm>
        <a:graphic>
          <a:graphicData uri="http://schemas.openxmlformats.org/drawingml/2006/table">
            <a:tbl>
              <a:tblPr>
                <a:tableStyleId>{C4B1156A-380E-4F78-BDF5-A606A8083BF9}</a:tableStyleId>
              </a:tblPr>
              <a:tblGrid>
                <a:gridCol w="3029195">
                  <a:extLst>
                    <a:ext uri="{9D8B030D-6E8A-4147-A177-3AD203B41FA5}">
                      <a16:colId xmlns:a16="http://schemas.microsoft.com/office/drawing/2014/main" val="1162611487"/>
                    </a:ext>
                  </a:extLst>
                </a:gridCol>
                <a:gridCol w="1494787">
                  <a:extLst>
                    <a:ext uri="{9D8B030D-6E8A-4147-A177-3AD203B41FA5}">
                      <a16:colId xmlns:a16="http://schemas.microsoft.com/office/drawing/2014/main" val="1883127660"/>
                    </a:ext>
                  </a:extLst>
                </a:gridCol>
                <a:gridCol w="1775895">
                  <a:extLst>
                    <a:ext uri="{9D8B030D-6E8A-4147-A177-3AD203B41FA5}">
                      <a16:colId xmlns:a16="http://schemas.microsoft.com/office/drawing/2014/main" val="167555686"/>
                    </a:ext>
                  </a:extLst>
                </a:gridCol>
                <a:gridCol w="1541338">
                  <a:extLst>
                    <a:ext uri="{9D8B030D-6E8A-4147-A177-3AD203B41FA5}">
                      <a16:colId xmlns:a16="http://schemas.microsoft.com/office/drawing/2014/main" val="902232846"/>
                    </a:ext>
                  </a:extLst>
                </a:gridCol>
                <a:gridCol w="1435340">
                  <a:extLst>
                    <a:ext uri="{9D8B030D-6E8A-4147-A177-3AD203B41FA5}">
                      <a16:colId xmlns:a16="http://schemas.microsoft.com/office/drawing/2014/main" val="2807349265"/>
                    </a:ext>
                  </a:extLst>
                </a:gridCol>
                <a:gridCol w="1961633">
                  <a:extLst>
                    <a:ext uri="{9D8B030D-6E8A-4147-A177-3AD203B41FA5}">
                      <a16:colId xmlns:a16="http://schemas.microsoft.com/office/drawing/2014/main" val="53971958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solidFill>
                            <a:sysClr val="windowText" lastClr="000000"/>
                          </a:solidFill>
                          <a:latin typeface="Alexandria"/>
                        </a:rPr>
                        <a:t>Task</a:t>
                      </a:r>
                      <a:endParaRPr lang="en-US" sz="2000" dirty="0">
                        <a:solidFill>
                          <a:sysClr val="windowText" lastClr="000000"/>
                        </a:solidFill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solidFill>
                            <a:sysClr val="windowText" lastClr="000000"/>
                          </a:solidFill>
                          <a:latin typeface="Alexandria"/>
                        </a:rPr>
                        <a:t>R</a:t>
                      </a:r>
                      <a:endParaRPr lang="en-US" sz="2000" dirty="0">
                        <a:solidFill>
                          <a:sysClr val="windowText" lastClr="000000"/>
                        </a:solidFill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solidFill>
                            <a:sysClr val="windowText" lastClr="000000"/>
                          </a:solidFill>
                          <a:latin typeface="Alexandria"/>
                        </a:rPr>
                        <a:t>A</a:t>
                      </a:r>
                      <a:endParaRPr lang="en-US" sz="2000" dirty="0">
                        <a:solidFill>
                          <a:sysClr val="windowText" lastClr="000000"/>
                        </a:solidFill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solidFill>
                            <a:sysClr val="windowText" lastClr="000000"/>
                          </a:solidFill>
                          <a:latin typeface="Alexandria"/>
                        </a:rPr>
                        <a:t>S</a:t>
                      </a:r>
                      <a:endParaRPr lang="en-US" sz="2000" dirty="0">
                        <a:solidFill>
                          <a:sysClr val="windowText" lastClr="000000"/>
                        </a:solidFill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solidFill>
                            <a:sysClr val="windowText" lastClr="000000"/>
                          </a:solidFill>
                          <a:latin typeface="Alexandria"/>
                        </a:rPr>
                        <a:t>C</a:t>
                      </a:r>
                      <a:endParaRPr lang="en-US" sz="2000" dirty="0">
                        <a:solidFill>
                          <a:sysClr val="windowText" lastClr="000000"/>
                        </a:solidFill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solidFill>
                            <a:sysClr val="windowText" lastClr="000000"/>
                          </a:solidFill>
                          <a:latin typeface="Alexandria"/>
                        </a:rPr>
                        <a:t>I</a:t>
                      </a:r>
                      <a:endParaRPr lang="en-US" sz="2000" dirty="0">
                        <a:solidFill>
                          <a:sysClr val="windowText" lastClr="000000"/>
                        </a:solidFill>
                        <a:latin typeface="Alexandria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5732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solidFill>
                            <a:sysClr val="windowText" lastClr="000000"/>
                          </a:solidFill>
                          <a:latin typeface="Alexandria"/>
                        </a:rPr>
                        <a:t>Developing the preventive maintenance plan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solidFill>
                            <a:sysClr val="windowText" lastClr="000000"/>
                          </a:solidFill>
                          <a:latin typeface="Alexandria"/>
                        </a:rPr>
                        <a:t>Maintenance team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solidFill>
                            <a:sysClr val="windowText" lastClr="000000"/>
                          </a:solidFill>
                          <a:latin typeface="Alexandria"/>
                        </a:rPr>
                        <a:t>Facility Manager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solidFill>
                            <a:sysClr val="windowText" lastClr="000000"/>
                          </a:solidFill>
                          <a:latin typeface="Alexandria"/>
                        </a:rPr>
                        <a:t>External contractor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solidFill>
                            <a:sysClr val="windowText" lastClr="000000"/>
                          </a:solidFill>
                          <a:latin typeface="Alexandria"/>
                        </a:rPr>
                        <a:t>Safety authority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solidFill>
                            <a:sysClr val="windowText" lastClr="000000"/>
                          </a:solidFill>
                          <a:latin typeface="Alexandria"/>
                        </a:rPr>
                        <a:t>Human Resources department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3501492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DA7727ED-8EAA-58F7-28C1-E72B477DDFE1}"/>
              </a:ext>
            </a:extLst>
          </p:cNvPr>
          <p:cNvSpPr txBox="1"/>
          <p:nvPr/>
        </p:nvSpPr>
        <p:spPr>
          <a:xfrm>
            <a:off x="5426576" y="4455420"/>
            <a:ext cx="198251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+mn-ea"/>
                <a:cs typeface="+mn-cs"/>
              </a:rPr>
              <a:t>RACI</a:t>
            </a:r>
            <a:r>
              <a:rPr lang="en-US" sz="2000" b="1" dirty="0">
                <a:latin typeface="Alexandria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/>
                <a:ea typeface="+mn-ea"/>
                <a:cs typeface="+mn-cs"/>
              </a:rPr>
              <a:t>vs. RASCI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273658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93B93-0394-3F61-38CD-6D1BA37A6D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9E7F1F9-03D3-032D-A47E-01B83E8CDA95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847C7FCD-C93E-C97A-230D-3509CA42BBD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DB41982-F5B9-44C9-DB68-F6AE04BCBDF7}"/>
              </a:ext>
            </a:extLst>
          </p:cNvPr>
          <p:cNvSpPr txBox="1"/>
          <p:nvPr/>
        </p:nvSpPr>
        <p:spPr>
          <a:xfrm>
            <a:off x="5698310" y="573411"/>
            <a:ext cx="21114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Stakeholders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186D6D-13EA-72EE-4733-4BC7C6A3672A}"/>
              </a:ext>
            </a:extLst>
          </p:cNvPr>
          <p:cNvSpPr txBox="1"/>
          <p:nvPr/>
        </p:nvSpPr>
        <p:spPr>
          <a:xfrm>
            <a:off x="180431" y="1117383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Responsibility Assignment Matrices: RACI &amp; RASCI</a:t>
            </a:r>
          </a:p>
        </p:txBody>
      </p:sp>
      <p:sp>
        <p:nvSpPr>
          <p:cNvPr id="4" name="Heptagon 3">
            <a:extLst>
              <a:ext uri="{FF2B5EF4-FFF2-40B4-BE49-F238E27FC236}">
                <a16:creationId xmlns:a16="http://schemas.microsoft.com/office/drawing/2014/main" id="{900167AB-ED14-9940-E203-A17BE642AE30}"/>
              </a:ext>
            </a:extLst>
          </p:cNvPr>
          <p:cNvSpPr/>
          <p:nvPr/>
        </p:nvSpPr>
        <p:spPr>
          <a:xfrm>
            <a:off x="180431" y="3038265"/>
            <a:ext cx="2601310" cy="1261241"/>
          </a:xfrm>
          <a:prstGeom prst="heptagon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US" sz="2200" b="1" dirty="0">
                <a:solidFill>
                  <a:prstClr val="black"/>
                </a:solidFill>
                <a:latin typeface="Alexandria"/>
                <a:cs typeface="Times New Roman" panose="02020603050405020304" pitchFamily="18" charset="0"/>
              </a:rPr>
              <a:t>Importance</a:t>
            </a:r>
          </a:p>
        </p:txBody>
      </p:sp>
      <p:sp>
        <p:nvSpPr>
          <p:cNvPr id="7" name="Arrow: Pentagon 6">
            <a:extLst>
              <a:ext uri="{FF2B5EF4-FFF2-40B4-BE49-F238E27FC236}">
                <a16:creationId xmlns:a16="http://schemas.microsoft.com/office/drawing/2014/main" id="{14FE87A7-BE9D-9331-3B43-A478900BDCC3}"/>
              </a:ext>
            </a:extLst>
          </p:cNvPr>
          <p:cNvSpPr/>
          <p:nvPr/>
        </p:nvSpPr>
        <p:spPr>
          <a:xfrm>
            <a:off x="2820340" y="2803537"/>
            <a:ext cx="9007232" cy="708298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b="1" dirty="0">
                <a:solidFill>
                  <a:prstClr val="black"/>
                </a:solidFill>
                <a:latin typeface="Alexandria"/>
              </a:rPr>
              <a:t>Aligns with Business Objectives: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Explicitly ties FM operations to organizational drivers like cost efficiency and ESG goals</a:t>
            </a:r>
            <a:endParaRPr lang="en-US" sz="1600" dirty="0"/>
          </a:p>
        </p:txBody>
      </p:sp>
      <p:sp>
        <p:nvSpPr>
          <p:cNvPr id="8" name="Arrow: Pentagon 7">
            <a:extLst>
              <a:ext uri="{FF2B5EF4-FFF2-40B4-BE49-F238E27FC236}">
                <a16:creationId xmlns:a16="http://schemas.microsoft.com/office/drawing/2014/main" id="{F6DD51DD-1803-B557-AFC3-AE9652ECC9E7}"/>
              </a:ext>
            </a:extLst>
          </p:cNvPr>
          <p:cNvSpPr/>
          <p:nvPr/>
        </p:nvSpPr>
        <p:spPr>
          <a:xfrm>
            <a:off x="2820340" y="1713114"/>
            <a:ext cx="9007232" cy="708298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b="1" dirty="0">
                <a:solidFill>
                  <a:prstClr val="black"/>
                </a:solidFill>
                <a:latin typeface="Alexandria"/>
              </a:rPr>
              <a:t>Prevents Omitted Stakeholders: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Ensures statutory bodies (e.g., fire safety regulators), users, and contractors are systematically included</a:t>
            </a:r>
            <a:endParaRPr lang="en-US" sz="1600" b="1" dirty="0"/>
          </a:p>
        </p:txBody>
      </p:sp>
      <p:sp>
        <p:nvSpPr>
          <p:cNvPr id="9" name="Arrow: Pentagon 8">
            <a:extLst>
              <a:ext uri="{FF2B5EF4-FFF2-40B4-BE49-F238E27FC236}">
                <a16:creationId xmlns:a16="http://schemas.microsoft.com/office/drawing/2014/main" id="{2C32051A-8C1B-F9CF-002D-2F627A15C411}"/>
              </a:ext>
            </a:extLst>
          </p:cNvPr>
          <p:cNvSpPr/>
          <p:nvPr/>
        </p:nvSpPr>
        <p:spPr>
          <a:xfrm>
            <a:off x="2820340" y="5280843"/>
            <a:ext cx="9007232" cy="708298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b="1" dirty="0">
                <a:solidFill>
                  <a:prstClr val="black"/>
                </a:solidFill>
                <a:latin typeface="Alexandria"/>
              </a:rPr>
              <a:t>Reduces Operational Risk: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Clarifies accountability for high-stakes tasks</a:t>
            </a:r>
            <a:endParaRPr lang="en-US" sz="1600" dirty="0"/>
          </a:p>
        </p:txBody>
      </p:sp>
      <p:sp>
        <p:nvSpPr>
          <p:cNvPr id="10" name="Arrow: Pentagon 9">
            <a:extLst>
              <a:ext uri="{FF2B5EF4-FFF2-40B4-BE49-F238E27FC236}">
                <a16:creationId xmlns:a16="http://schemas.microsoft.com/office/drawing/2014/main" id="{225A7549-37E8-844C-298C-06B47FE8DFC5}"/>
              </a:ext>
            </a:extLst>
          </p:cNvPr>
          <p:cNvSpPr/>
          <p:nvPr/>
        </p:nvSpPr>
        <p:spPr>
          <a:xfrm>
            <a:off x="2820340" y="4042190"/>
            <a:ext cx="9007232" cy="708298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b="1" dirty="0">
                <a:solidFill>
                  <a:prstClr val="black"/>
                </a:solidFill>
                <a:latin typeface="Alexandria"/>
              </a:rPr>
              <a:t>Enables Scalability: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Critical for multinational portfolios where cultural/regulatory differences exist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923163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7DA7A7-DFC0-728A-ADC6-F74D4BA322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8E45535-4491-58B8-7959-F421BD57832D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0A43EAC-15F1-0275-74DD-16704A94F34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DEAEC5D-6BA9-D3E9-F196-117787CE2B5E}"/>
              </a:ext>
            </a:extLst>
          </p:cNvPr>
          <p:cNvSpPr txBox="1"/>
          <p:nvPr/>
        </p:nvSpPr>
        <p:spPr>
          <a:xfrm>
            <a:off x="5698310" y="573411"/>
            <a:ext cx="21114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Stakeholders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96A6AB-9898-278F-B296-08685B396D31}"/>
              </a:ext>
            </a:extLst>
          </p:cNvPr>
          <p:cNvSpPr txBox="1"/>
          <p:nvPr/>
        </p:nvSpPr>
        <p:spPr>
          <a:xfrm>
            <a:off x="180431" y="1117383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Stakeholder Assessment Criteria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615812-543D-0647-481A-31EDA4A6B82B}"/>
              </a:ext>
            </a:extLst>
          </p:cNvPr>
          <p:cNvSpPr txBox="1"/>
          <p:nvPr/>
        </p:nvSpPr>
        <p:spPr>
          <a:xfrm>
            <a:off x="471457" y="1528090"/>
            <a:ext cx="11399977" cy="1028584"/>
          </a:xfrm>
          <a:prstGeom prst="doubleWave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lvl="0" algn="justLow">
              <a:lnSpc>
                <a:spcPct val="114000"/>
              </a:lnSpc>
              <a:defRPr/>
            </a:pPr>
            <a:r>
              <a:rPr lang="en-US" sz="2000" dirty="0">
                <a:latin typeface="Alexandria"/>
              </a:rPr>
              <a:t>It is essential to clarify the </a:t>
            </a:r>
            <a:r>
              <a:rPr lang="en-US" sz="2000" dirty="0">
                <a:solidFill>
                  <a:srgbClr val="C00000"/>
                </a:solidFill>
                <a:latin typeface="Alexandria"/>
              </a:rPr>
              <a:t>key criteria </a:t>
            </a:r>
            <a:r>
              <a:rPr lang="en-US" sz="2000" dirty="0">
                <a:latin typeface="Alexandria"/>
              </a:rPr>
              <a:t>used to </a:t>
            </a:r>
            <a:r>
              <a:rPr lang="en-US" sz="2000" dirty="0">
                <a:solidFill>
                  <a:srgbClr val="C00000"/>
                </a:solidFill>
                <a:latin typeface="Alexandria"/>
              </a:rPr>
              <a:t>assess stakeholders </a:t>
            </a:r>
            <a:r>
              <a:rPr lang="en-US" sz="2000" dirty="0">
                <a:latin typeface="Alexandria"/>
              </a:rPr>
              <a:t>in terms of their ability to influence decisions, the legitimacy of their claims, and the importance or urgency of addressing their demands.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9" name="Rectangle: Beveled 8">
            <a:extLst>
              <a:ext uri="{FF2B5EF4-FFF2-40B4-BE49-F238E27FC236}">
                <a16:creationId xmlns:a16="http://schemas.microsoft.com/office/drawing/2014/main" id="{546A3119-6F9E-D811-89B7-757AAA97BB03}"/>
              </a:ext>
            </a:extLst>
          </p:cNvPr>
          <p:cNvSpPr/>
          <p:nvPr/>
        </p:nvSpPr>
        <p:spPr>
          <a:xfrm>
            <a:off x="859469" y="5737104"/>
            <a:ext cx="10623947" cy="787577"/>
          </a:xfrm>
          <a:prstGeom prst="bevel">
            <a:avLst/>
          </a:prstGeom>
          <a:solidFill>
            <a:srgbClr val="FFFFFF"/>
          </a:solidFill>
          <a:ln>
            <a:solidFill>
              <a:srgbClr val="FF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b="1" dirty="0">
                <a:solidFill>
                  <a:schemeClr val="tx1"/>
                </a:solidFill>
                <a:latin typeface="Alexandria"/>
              </a:rPr>
              <a:t>These criteria help prioritize stakeholder engagement and allocate resources effectively.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lexandria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33D6E65B-BE51-6372-7A6F-80325530A0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1214816"/>
              </p:ext>
            </p:extLst>
          </p:nvPr>
        </p:nvGraphicFramePr>
        <p:xfrm>
          <a:off x="394136" y="2714329"/>
          <a:ext cx="11554615" cy="2865120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1734207">
                  <a:extLst>
                    <a:ext uri="{9D8B030D-6E8A-4147-A177-3AD203B41FA5}">
                      <a16:colId xmlns:a16="http://schemas.microsoft.com/office/drawing/2014/main" val="3710518109"/>
                    </a:ext>
                  </a:extLst>
                </a:gridCol>
                <a:gridCol w="3799490">
                  <a:extLst>
                    <a:ext uri="{9D8B030D-6E8A-4147-A177-3AD203B41FA5}">
                      <a16:colId xmlns:a16="http://schemas.microsoft.com/office/drawing/2014/main" val="2689894227"/>
                    </a:ext>
                  </a:extLst>
                </a:gridCol>
                <a:gridCol w="3137337">
                  <a:extLst>
                    <a:ext uri="{9D8B030D-6E8A-4147-A177-3AD203B41FA5}">
                      <a16:colId xmlns:a16="http://schemas.microsoft.com/office/drawing/2014/main" val="2672788094"/>
                    </a:ext>
                  </a:extLst>
                </a:gridCol>
                <a:gridCol w="2883581">
                  <a:extLst>
                    <a:ext uri="{9D8B030D-6E8A-4147-A177-3AD203B41FA5}">
                      <a16:colId xmlns:a16="http://schemas.microsoft.com/office/drawing/2014/main" val="13136681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Criterion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Definition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Evaluation Method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Example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8127662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Power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latin typeface="Alexandria"/>
                        </a:rPr>
                        <a:t>The ability to influence decisions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latin typeface="Alexandria"/>
                        </a:rPr>
                        <a:t>Easily measurable through position or resources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latin typeface="Alexandria"/>
                        </a:rPr>
                        <a:t>CEO, Board of Directors, Major Investor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04794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Legitimacy</a:t>
                      </a:r>
                      <a:endParaRPr lang="en-US" sz="200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latin typeface="Alexandria"/>
                        </a:rPr>
                        <a:t>The validity of the stakeholder’s interest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latin typeface="Alexandria"/>
                        </a:rPr>
                        <a:t>Difficult to measure; requires an objective assessment for each case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latin typeface="Alexandria"/>
                        </a:rPr>
                        <a:t>Regulatory Authorities, Local Community Groups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78049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Urgency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latin typeface="Alexandria"/>
                        </a:rPr>
                        <a:t>The necessity to address the stakeholder’s claim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latin typeface="Alexandria"/>
                        </a:rPr>
                        <a:t>Can be evaluated based on timing and importance to the facility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latin typeface="Alexandria"/>
                        </a:rPr>
                        <a:t>Emergency Response Teams, Facility Users Reporting Immediate Issues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06599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7146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9F03A7-CFED-CEBD-7F76-476CE534F6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7E90246-756E-3727-BDE3-DA8A56801F44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9C27DFC-1DBF-74FB-010C-F3B9ACC86F4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11D6DC2-243A-AC61-1CD0-528AF7E43280}"/>
              </a:ext>
            </a:extLst>
          </p:cNvPr>
          <p:cNvSpPr txBox="1"/>
          <p:nvPr/>
        </p:nvSpPr>
        <p:spPr>
          <a:xfrm>
            <a:off x="5698310" y="573411"/>
            <a:ext cx="21114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Stakeholders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93986D-8E7B-3B07-1744-FD2ACA6C14EB}"/>
              </a:ext>
            </a:extLst>
          </p:cNvPr>
          <p:cNvSpPr txBox="1"/>
          <p:nvPr/>
        </p:nvSpPr>
        <p:spPr>
          <a:xfrm>
            <a:off x="180431" y="1117383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Stakeholder </a:t>
            </a:r>
            <a:r>
              <a:rPr lang="en-US" sz="2200" b="1" dirty="0">
                <a:solidFill>
                  <a:srgbClr val="002060"/>
                </a:solidFill>
                <a:latin typeface="Alexandria"/>
              </a:rPr>
              <a:t>I</a:t>
            </a:r>
            <a:r>
              <a:rPr kumimoji="0" 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mpact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 Assessment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7" name="Arrow: Pentagon 6">
            <a:extLst>
              <a:ext uri="{FF2B5EF4-FFF2-40B4-BE49-F238E27FC236}">
                <a16:creationId xmlns:a16="http://schemas.microsoft.com/office/drawing/2014/main" id="{AE400699-43FF-E3C6-C405-3033D612263C}"/>
              </a:ext>
            </a:extLst>
          </p:cNvPr>
          <p:cNvSpPr/>
          <p:nvPr/>
        </p:nvSpPr>
        <p:spPr>
          <a:xfrm>
            <a:off x="180430" y="1612041"/>
            <a:ext cx="10193279" cy="443617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justLow"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Identify </a:t>
            </a:r>
            <a:r>
              <a:rPr lang="en-US" sz="2000" dirty="0">
                <a:solidFill>
                  <a:srgbClr val="FF3399"/>
                </a:solidFill>
                <a:latin typeface="Alexandria"/>
              </a:rPr>
              <a:t>stakeholders’ interests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and their impact on design, construction, and operation.</a:t>
            </a:r>
            <a:endParaRPr lang="en-US" sz="1600" b="1" dirty="0"/>
          </a:p>
        </p:txBody>
      </p:sp>
      <p:sp>
        <p:nvSpPr>
          <p:cNvPr id="8" name="Arrow: Pentagon 7">
            <a:extLst>
              <a:ext uri="{FF2B5EF4-FFF2-40B4-BE49-F238E27FC236}">
                <a16:creationId xmlns:a16="http://schemas.microsoft.com/office/drawing/2014/main" id="{84F39276-7861-09D1-E4D4-B46B545F0447}"/>
              </a:ext>
            </a:extLst>
          </p:cNvPr>
          <p:cNvSpPr/>
          <p:nvPr/>
        </p:nvSpPr>
        <p:spPr>
          <a:xfrm>
            <a:off x="292430" y="4257688"/>
            <a:ext cx="3603295" cy="909441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Use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assessment tools,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such as:</a:t>
            </a:r>
            <a:r>
              <a:rPr lang="ar-SY" sz="2000" dirty="0">
                <a:solidFill>
                  <a:prstClr val="black"/>
                </a:solidFill>
                <a:latin typeface="Alexandria"/>
              </a:rPr>
              <a:t> </a:t>
            </a:r>
            <a:r>
              <a:rPr lang="en-US" sz="2000" b="1" dirty="0">
                <a:solidFill>
                  <a:srgbClr val="FF3399"/>
                </a:solidFill>
                <a:latin typeface="Alexandria"/>
              </a:rPr>
              <a:t>Power–Interest Matrix</a:t>
            </a:r>
            <a:endParaRPr lang="en-US" sz="1600" b="1" dirty="0">
              <a:solidFill>
                <a:srgbClr val="FF3399"/>
              </a:solidFill>
            </a:endParaRPr>
          </a:p>
        </p:txBody>
      </p:sp>
      <p:sp>
        <p:nvSpPr>
          <p:cNvPr id="11" name="Arrow: Pentagon 10">
            <a:extLst>
              <a:ext uri="{FF2B5EF4-FFF2-40B4-BE49-F238E27FC236}">
                <a16:creationId xmlns:a16="http://schemas.microsoft.com/office/drawing/2014/main" id="{54F79478-53EF-A35E-C9FD-40B32A13B497}"/>
              </a:ext>
            </a:extLst>
          </p:cNvPr>
          <p:cNvSpPr/>
          <p:nvPr/>
        </p:nvSpPr>
        <p:spPr>
          <a:xfrm>
            <a:off x="180429" y="2166746"/>
            <a:ext cx="10193279" cy="461133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justLow"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Review </a:t>
            </a:r>
            <a:r>
              <a:rPr lang="en-US" sz="2000" dirty="0">
                <a:solidFill>
                  <a:srgbClr val="FF3399"/>
                </a:solidFill>
                <a:latin typeface="Alexandria"/>
              </a:rPr>
              <a:t>previous audits and assessments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in existing facilities.</a:t>
            </a:r>
            <a:endParaRPr lang="en-US" sz="16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A1AD312-B812-9294-98B1-B1598EF771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5725" y="2686992"/>
            <a:ext cx="4696482" cy="415770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4B9C463-5F1A-809E-BA0B-52601D9BB8C4}"/>
              </a:ext>
            </a:extLst>
          </p:cNvPr>
          <p:cNvSpPr txBox="1"/>
          <p:nvPr/>
        </p:nvSpPr>
        <p:spPr>
          <a:xfrm>
            <a:off x="9049952" y="2903335"/>
            <a:ext cx="2959977" cy="3514231"/>
          </a:xfrm>
          <a:prstGeom prst="verticalScroll">
            <a:avLst/>
          </a:prstGeom>
          <a:solidFill>
            <a:srgbClr val="FEECFB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342900" indent="-342900" algn="ctr">
              <a:buFont typeface="Wingdings" panose="05000000000000000000" pitchFamily="2" charset="2"/>
              <a:buChar char="q"/>
              <a:defRPr sz="2000">
                <a:solidFill>
                  <a:prstClr val="black"/>
                </a:solidFill>
                <a:latin typeface="Alexandri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marL="0" indent="0" algn="justLow">
              <a:buNone/>
            </a:pPr>
            <a:r>
              <a:rPr lang="en-US" dirty="0"/>
              <a:t>The </a:t>
            </a:r>
            <a:r>
              <a:rPr lang="en-US" b="1" dirty="0"/>
              <a:t>objective</a:t>
            </a:r>
            <a:r>
              <a:rPr lang="en-US" dirty="0"/>
              <a:t> is to determine the most effective way to communicate with each group, with a focus on those with high influence.</a:t>
            </a:r>
          </a:p>
        </p:txBody>
      </p:sp>
    </p:spTree>
    <p:extLst>
      <p:ext uri="{BB962C8B-B14F-4D97-AF65-F5344CB8AC3E}">
        <p14:creationId xmlns:p14="http://schemas.microsoft.com/office/powerpoint/2010/main" val="3369615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1" grpId="0" animBg="1"/>
      <p:bldP spid="1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AD9EAB-E163-1DD6-F2F3-58ACD8A341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FD2368C-7900-3DDF-E545-1A2D92C57D65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25171BA5-01B1-3542-BFBF-175C99F4527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8EF6A22-D3C2-9C49-832E-E0DB27DD88E8}"/>
              </a:ext>
            </a:extLst>
          </p:cNvPr>
          <p:cNvSpPr txBox="1"/>
          <p:nvPr/>
        </p:nvSpPr>
        <p:spPr>
          <a:xfrm>
            <a:off x="5698310" y="573411"/>
            <a:ext cx="21114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Stakeholders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3C09310-3402-C1BA-905C-0E94EA858F82}"/>
              </a:ext>
            </a:extLst>
          </p:cNvPr>
          <p:cNvSpPr txBox="1"/>
          <p:nvPr/>
        </p:nvSpPr>
        <p:spPr>
          <a:xfrm>
            <a:off x="180431" y="1117383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Stakeholder Classification by Power and Interest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A816E32-2045-2345-DAB6-0265A80AB9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2567578"/>
              </p:ext>
            </p:extLst>
          </p:nvPr>
        </p:nvGraphicFramePr>
        <p:xfrm>
          <a:off x="180430" y="1569022"/>
          <a:ext cx="11832894" cy="5098894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1972149">
                  <a:extLst>
                    <a:ext uri="{9D8B030D-6E8A-4147-A177-3AD203B41FA5}">
                      <a16:colId xmlns:a16="http://schemas.microsoft.com/office/drawing/2014/main" val="2348499353"/>
                    </a:ext>
                  </a:extLst>
                </a:gridCol>
                <a:gridCol w="1972149">
                  <a:extLst>
                    <a:ext uri="{9D8B030D-6E8A-4147-A177-3AD203B41FA5}">
                      <a16:colId xmlns:a16="http://schemas.microsoft.com/office/drawing/2014/main" val="1757932991"/>
                    </a:ext>
                  </a:extLst>
                </a:gridCol>
                <a:gridCol w="1972149">
                  <a:extLst>
                    <a:ext uri="{9D8B030D-6E8A-4147-A177-3AD203B41FA5}">
                      <a16:colId xmlns:a16="http://schemas.microsoft.com/office/drawing/2014/main" val="3746096303"/>
                    </a:ext>
                  </a:extLst>
                </a:gridCol>
                <a:gridCol w="1972149">
                  <a:extLst>
                    <a:ext uri="{9D8B030D-6E8A-4147-A177-3AD203B41FA5}">
                      <a16:colId xmlns:a16="http://schemas.microsoft.com/office/drawing/2014/main" val="1095550466"/>
                    </a:ext>
                  </a:extLst>
                </a:gridCol>
                <a:gridCol w="1972149">
                  <a:extLst>
                    <a:ext uri="{9D8B030D-6E8A-4147-A177-3AD203B41FA5}">
                      <a16:colId xmlns:a16="http://schemas.microsoft.com/office/drawing/2014/main" val="2115993482"/>
                    </a:ext>
                  </a:extLst>
                </a:gridCol>
                <a:gridCol w="1972149">
                  <a:extLst>
                    <a:ext uri="{9D8B030D-6E8A-4147-A177-3AD203B41FA5}">
                      <a16:colId xmlns:a16="http://schemas.microsoft.com/office/drawing/2014/main" val="1798050774"/>
                    </a:ext>
                  </a:extLst>
                </a:gridCol>
              </a:tblGrid>
              <a:tr h="121304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Power–Interest Classification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Power Level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Interest Level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Engagement Strategy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Description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Examples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59248424"/>
                  </a:ext>
                </a:extLst>
              </a:tr>
              <a:tr h="85976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High Power / High Interest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High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High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 dirty="0">
                          <a:latin typeface="Alexandria"/>
                        </a:rPr>
                        <a:t>Top Priority – Fully Engage (Key Players)</a:t>
                      </a:r>
                      <a:endParaRPr lang="en-US" dirty="0">
                        <a:latin typeface="Alexandria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Must be managed directly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CEO, Major Investors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0331991"/>
                  </a:ext>
                </a:extLst>
              </a:tr>
              <a:tr h="8440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High Power / Low Interest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High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Low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 dirty="0">
                          <a:latin typeface="Alexandria"/>
                        </a:rPr>
                        <a:t>Monitor Only (Keep Satisfied)</a:t>
                      </a:r>
                      <a:endParaRPr lang="en-US" dirty="0">
                        <a:latin typeface="Alexandria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Engage when needed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>
                          <a:latin typeface="Alexandria"/>
                        </a:rPr>
                        <a:t>Some External Shareholders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8089778"/>
                  </a:ext>
                </a:extLst>
              </a:tr>
              <a:tr h="8355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Low Power / High Interest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>
                          <a:latin typeface="Alexandria"/>
                        </a:rPr>
                        <a:t>Low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High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 dirty="0">
                          <a:latin typeface="Alexandria"/>
                        </a:rPr>
                        <a:t>Inform Only – Keep Satisfied (Keep Informed)</a:t>
                      </a:r>
                      <a:endParaRPr lang="en-US" dirty="0">
                        <a:latin typeface="Alexandria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>
                          <a:latin typeface="Alexandria"/>
                        </a:rPr>
                        <a:t>Monitor and follow up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>
                          <a:latin typeface="Alexandria"/>
                        </a:rPr>
                        <a:t>Local Community, Neighbors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4486215"/>
                  </a:ext>
                </a:extLst>
              </a:tr>
              <a:tr h="121304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Low Power / Low Interest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Low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Low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 dirty="0">
                          <a:latin typeface="Alexandria"/>
                        </a:rPr>
                        <a:t>Minimal Effort</a:t>
                      </a:r>
                      <a:endParaRPr lang="en-US" dirty="0">
                        <a:latin typeface="Alexandria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>
                          <a:latin typeface="Alexandria"/>
                        </a:rPr>
                        <a:t>Provide periodic information only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Secondary Advisory Groups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04966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6343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61D778-4DAC-F82D-526B-B29F7CD7A3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A873EC4-3728-0AF5-7B94-F2F769D56517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2A66BBF5-1E3D-A310-0811-BBA6F1C83EB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BCFD4BD-BE75-30B3-6DFC-215D586C35CF}"/>
              </a:ext>
            </a:extLst>
          </p:cNvPr>
          <p:cNvSpPr txBox="1"/>
          <p:nvPr/>
        </p:nvSpPr>
        <p:spPr>
          <a:xfrm>
            <a:off x="5698310" y="573411"/>
            <a:ext cx="21114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Stakeholders</a:t>
            </a:r>
          </a:p>
        </p:txBody>
      </p:sp>
      <p:sp>
        <p:nvSpPr>
          <p:cNvPr id="7" name="Arrow: Pentagon 6">
            <a:extLst>
              <a:ext uri="{FF2B5EF4-FFF2-40B4-BE49-F238E27FC236}">
                <a16:creationId xmlns:a16="http://schemas.microsoft.com/office/drawing/2014/main" id="{52C68868-2C4F-8218-EA9E-4E1814768DAA}"/>
              </a:ext>
            </a:extLst>
          </p:cNvPr>
          <p:cNvSpPr/>
          <p:nvPr/>
        </p:nvSpPr>
        <p:spPr>
          <a:xfrm>
            <a:off x="432676" y="1493208"/>
            <a:ext cx="10193279" cy="813775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dirty="0">
                <a:solidFill>
                  <a:prstClr val="black"/>
                </a:solidFill>
                <a:latin typeface="Alexandria"/>
              </a:rPr>
              <a:t>Combining the </a:t>
            </a:r>
            <a:r>
              <a:rPr lang="en-US" sz="2000" dirty="0">
                <a:solidFill>
                  <a:srgbClr val="FF3399"/>
                </a:solidFill>
                <a:latin typeface="Alexandria"/>
              </a:rPr>
              <a:t>Power/Interest classification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with an </a:t>
            </a:r>
            <a:r>
              <a:rPr lang="en-US" sz="2000" dirty="0">
                <a:solidFill>
                  <a:srgbClr val="FF3399"/>
                </a:solidFill>
                <a:latin typeface="Alexandria"/>
              </a:rPr>
              <a:t>engagement strategy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provides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a practical roadmap for stakeholder management.</a:t>
            </a:r>
            <a:endParaRPr lang="en-US" sz="1600" b="1" dirty="0"/>
          </a:p>
        </p:txBody>
      </p:sp>
      <p:sp>
        <p:nvSpPr>
          <p:cNvPr id="8" name="Arrow: Pentagon 7">
            <a:extLst>
              <a:ext uri="{FF2B5EF4-FFF2-40B4-BE49-F238E27FC236}">
                <a16:creationId xmlns:a16="http://schemas.microsoft.com/office/drawing/2014/main" id="{A6A5FD57-E3AF-C295-B656-5B782E25FB24}"/>
              </a:ext>
            </a:extLst>
          </p:cNvPr>
          <p:cNvSpPr/>
          <p:nvPr/>
        </p:nvSpPr>
        <p:spPr>
          <a:xfrm>
            <a:off x="432676" y="2893438"/>
            <a:ext cx="10193279" cy="813775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b="1" dirty="0">
                <a:solidFill>
                  <a:prstClr val="black"/>
                </a:solidFill>
                <a:latin typeface="Alexandria"/>
              </a:rPr>
              <a:t>Stakeholders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 should be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identified and assessed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throughout the </a:t>
            </a:r>
            <a:r>
              <a:rPr lang="en-US" sz="2000" dirty="0">
                <a:solidFill>
                  <a:srgbClr val="FF3399"/>
                </a:solidFill>
                <a:latin typeface="Alexandria"/>
              </a:rPr>
              <a:t>design development phases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and before commissioning.</a:t>
            </a:r>
            <a:endParaRPr lang="en-US" sz="1600" b="1" dirty="0"/>
          </a:p>
        </p:txBody>
      </p:sp>
      <p:sp>
        <p:nvSpPr>
          <p:cNvPr id="9" name="Arrow: Pentagon 8">
            <a:extLst>
              <a:ext uri="{FF2B5EF4-FFF2-40B4-BE49-F238E27FC236}">
                <a16:creationId xmlns:a16="http://schemas.microsoft.com/office/drawing/2014/main" id="{14943230-6E42-0AD4-3313-8F42FD9BFF60}"/>
              </a:ext>
            </a:extLst>
          </p:cNvPr>
          <p:cNvSpPr/>
          <p:nvPr/>
        </p:nvSpPr>
        <p:spPr>
          <a:xfrm>
            <a:off x="432676" y="4293668"/>
            <a:ext cx="10193279" cy="813775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b="1" dirty="0">
                <a:solidFill>
                  <a:schemeClr val="tx1"/>
                </a:solidFill>
                <a:latin typeface="Alexandria"/>
              </a:rPr>
              <a:t>Any changes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in stakeholders or their interests must be reflected in the </a:t>
            </a:r>
            <a:r>
              <a:rPr lang="en-US" sz="2000" dirty="0">
                <a:solidFill>
                  <a:srgbClr val="FF3399"/>
                </a:solidFill>
                <a:latin typeface="Alexandria"/>
              </a:rPr>
              <a:t>communication plan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to ensure effectiveness.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96397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8455F6-62D4-10E9-8E11-8BEA9C2D27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53B436B-1971-7E29-F5FC-CEBCA2E14AC3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76B5AC38-32F7-F88D-022C-F598EA86487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080F232-47BE-930F-D686-D4B99B0917FB}"/>
              </a:ext>
            </a:extLst>
          </p:cNvPr>
          <p:cNvSpPr/>
          <p:nvPr/>
        </p:nvSpPr>
        <p:spPr>
          <a:xfrm>
            <a:off x="851339" y="1203700"/>
            <a:ext cx="10878206" cy="12499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14000"/>
              </a:lnSpc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A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Facility Management Strategy 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is a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comprehensive plan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designed to manage facilities safely, efficiently, and at the lowest possible cost, while maintaining the ability to adapt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to future changes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without deviating from the organization’s core goals.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34516B1-BFA4-60DB-63F9-884B829F219E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15" name="Rectangle: Folded Corner 14">
            <a:extLst>
              <a:ext uri="{FF2B5EF4-FFF2-40B4-BE49-F238E27FC236}">
                <a16:creationId xmlns:a16="http://schemas.microsoft.com/office/drawing/2014/main" id="{9A87F92F-DE1F-41DC-63C0-611ABF2CDAFD}"/>
              </a:ext>
            </a:extLst>
          </p:cNvPr>
          <p:cNvSpPr/>
          <p:nvPr/>
        </p:nvSpPr>
        <p:spPr>
          <a:xfrm>
            <a:off x="851338" y="2628835"/>
            <a:ext cx="10878206" cy="1249940"/>
          </a:xfrm>
          <a:prstGeom prst="foldedCorner">
            <a:avLst/>
          </a:prstGeom>
          <a:solidFill>
            <a:srgbClr val="FFFFFF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14000"/>
              </a:lnSpc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Facility Management Strategy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represents the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fundamental pillar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for managing facilities efficiently and aligning them with organizational objectives. It provides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a guided framework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for decision-making related to safety, security, operational efficiency, and cost.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4" name="Flowchart: Document 13">
            <a:extLst>
              <a:ext uri="{FF2B5EF4-FFF2-40B4-BE49-F238E27FC236}">
                <a16:creationId xmlns:a16="http://schemas.microsoft.com/office/drawing/2014/main" id="{8E8288F0-4ABD-8D65-44B8-86869AEDA069}"/>
              </a:ext>
            </a:extLst>
          </p:cNvPr>
          <p:cNvSpPr/>
          <p:nvPr/>
        </p:nvSpPr>
        <p:spPr>
          <a:xfrm>
            <a:off x="851338" y="4256690"/>
            <a:ext cx="5864772" cy="2502104"/>
          </a:xfrm>
          <a:prstGeom prst="flowChartDocument">
            <a:avLst/>
          </a:prstGeom>
          <a:solidFill>
            <a:srgbClr val="FFFFFF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14000"/>
              </a:lnSpc>
              <a:defRPr/>
            </a:pPr>
            <a:endParaRPr lang="en-US" sz="2000" dirty="0">
              <a:solidFill>
                <a:prstClr val="black"/>
              </a:solidFill>
              <a:latin typeface="Alexandria"/>
            </a:endParaRPr>
          </a:p>
          <a:p>
            <a:pPr lvl="0" algn="justLow">
              <a:lnSpc>
                <a:spcPct val="114000"/>
              </a:lnSpc>
              <a:defRPr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The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strategy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 is based on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ISO 41014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, which offers guidelines for developing an effective FM strategy, and emphasizes that strategy is not a set of operational tasks, but rather a guiding framework that supports business operations and responds to changes while preserving the organization’s vision.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C9A793-0AA6-95E5-EF29-F000FD5D54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0188" y="4256690"/>
            <a:ext cx="4839356" cy="232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681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5" grpId="0" animBg="1"/>
      <p:bldP spid="1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DF28A9-3C9B-D86D-318B-25490A1C5D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AC692D0-BA82-CAFB-9F6B-DACC8E0651FD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89E12DE-CA7E-855C-60DE-6C6CA9FE29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E8305A-2A66-E888-01CB-8EAD95C88274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9BCC8A-3A5A-0765-C5E3-6F7478C2D347}"/>
              </a:ext>
            </a:extLst>
          </p:cNvPr>
          <p:cNvSpPr txBox="1"/>
          <p:nvPr/>
        </p:nvSpPr>
        <p:spPr>
          <a:xfrm>
            <a:off x="180431" y="1117383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Business Context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4E2A7CF-B811-1461-CE7E-2638B05348EC}"/>
              </a:ext>
            </a:extLst>
          </p:cNvPr>
          <p:cNvSpPr/>
          <p:nvPr/>
        </p:nvSpPr>
        <p:spPr>
          <a:xfrm>
            <a:off x="656897" y="1737823"/>
            <a:ext cx="10878206" cy="879836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14000"/>
              </a:lnSpc>
              <a:defRPr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The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Business Context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represents the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framework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 that defines how facilities are managed in accordance with the organization’s nature, number of sites, and scale of operations. </a:t>
            </a:r>
          </a:p>
        </p:txBody>
      </p:sp>
      <p:sp>
        <p:nvSpPr>
          <p:cNvPr id="11" name="Rectangle: Beveled 10">
            <a:extLst>
              <a:ext uri="{FF2B5EF4-FFF2-40B4-BE49-F238E27FC236}">
                <a16:creationId xmlns:a16="http://schemas.microsoft.com/office/drawing/2014/main" id="{EFA33B22-E4F3-FC57-32A1-8DF9ED92E6F9}"/>
              </a:ext>
            </a:extLst>
          </p:cNvPr>
          <p:cNvSpPr/>
          <p:nvPr/>
        </p:nvSpPr>
        <p:spPr>
          <a:xfrm>
            <a:off x="784026" y="3195787"/>
            <a:ext cx="10623947" cy="2274847"/>
          </a:xfrm>
          <a:prstGeom prst="bevel">
            <a:avLst/>
          </a:prstGeom>
          <a:solidFill>
            <a:srgbClr val="FFFFFF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The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 Facility Management Approach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varies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significantly between a single facility, national or regional portfolios, and multinational operations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. </a:t>
            </a:r>
          </a:p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Therefore,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aligning the strategy with the </a:t>
            </a:r>
            <a:r>
              <a:rPr lang="en-US" sz="2000" b="1" dirty="0">
                <a:solidFill>
                  <a:srgbClr val="002060"/>
                </a:solidFill>
                <a:latin typeface="Alexandria"/>
              </a:rPr>
              <a:t>local context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is essential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for achieving efficiency and avoiding negative outcomes.</a:t>
            </a:r>
          </a:p>
        </p:txBody>
      </p:sp>
    </p:spTree>
    <p:extLst>
      <p:ext uri="{BB962C8B-B14F-4D97-AF65-F5344CB8AC3E}">
        <p14:creationId xmlns:p14="http://schemas.microsoft.com/office/powerpoint/2010/main" val="308904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4E48F1-27D7-7A31-DD07-427051FB62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5D9397A-0EC2-53E6-CC0B-F049B8E37C9D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D1736E78-6A12-2F48-1E06-D2EBAB4EC56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37BDE3-F3B0-5FC6-3E31-6A7EED149886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4DC9FC-211D-2DA6-6207-5A8ABE3809A6}"/>
              </a:ext>
            </a:extLst>
          </p:cNvPr>
          <p:cNvSpPr txBox="1"/>
          <p:nvPr/>
        </p:nvSpPr>
        <p:spPr>
          <a:xfrm>
            <a:off x="180431" y="996248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Business Context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38A06E4-5721-A645-01BE-FF5170B3B1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015532"/>
              </p:ext>
            </p:extLst>
          </p:nvPr>
        </p:nvGraphicFramePr>
        <p:xfrm>
          <a:off x="180431" y="1493328"/>
          <a:ext cx="11831140" cy="5364672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1065045">
                  <a:extLst>
                    <a:ext uri="{9D8B030D-6E8A-4147-A177-3AD203B41FA5}">
                      <a16:colId xmlns:a16="http://schemas.microsoft.com/office/drawing/2014/main" val="809289255"/>
                    </a:ext>
                  </a:extLst>
                </a:gridCol>
                <a:gridCol w="2774731">
                  <a:extLst>
                    <a:ext uri="{9D8B030D-6E8A-4147-A177-3AD203B41FA5}">
                      <a16:colId xmlns:a16="http://schemas.microsoft.com/office/drawing/2014/main" val="2990683689"/>
                    </a:ext>
                  </a:extLst>
                </a:gridCol>
                <a:gridCol w="2869324">
                  <a:extLst>
                    <a:ext uri="{9D8B030D-6E8A-4147-A177-3AD203B41FA5}">
                      <a16:colId xmlns:a16="http://schemas.microsoft.com/office/drawing/2014/main" val="307732619"/>
                    </a:ext>
                  </a:extLst>
                </a:gridCol>
                <a:gridCol w="2222938">
                  <a:extLst>
                    <a:ext uri="{9D8B030D-6E8A-4147-A177-3AD203B41FA5}">
                      <a16:colId xmlns:a16="http://schemas.microsoft.com/office/drawing/2014/main" val="2070667813"/>
                    </a:ext>
                  </a:extLst>
                </a:gridCol>
                <a:gridCol w="2899102">
                  <a:extLst>
                    <a:ext uri="{9D8B030D-6E8A-4147-A177-3AD203B41FA5}">
                      <a16:colId xmlns:a16="http://schemas.microsoft.com/office/drawing/2014/main" val="1749493111"/>
                    </a:ext>
                  </a:extLst>
                </a:gridCol>
              </a:tblGrid>
              <a:tr h="90742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Owner/Operator Type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57254" marR="57254" marT="28627" marB="28627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latin typeface="Alexandria"/>
                        </a:rPr>
                        <a:t>Operational Characteristics</a:t>
                      </a:r>
                      <a:endParaRPr lang="en-US" sz="1800">
                        <a:latin typeface="Alexandria"/>
                      </a:endParaRPr>
                    </a:p>
                  </a:txBody>
                  <a:tcPr marL="57254" marR="57254" marT="28627" marB="28627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latin typeface="Alexandria"/>
                        </a:rPr>
                        <a:t>Challenges</a:t>
                      </a:r>
                      <a:endParaRPr lang="en-US" sz="1800">
                        <a:latin typeface="Alexandria"/>
                      </a:endParaRPr>
                    </a:p>
                  </a:txBody>
                  <a:tcPr marL="57254" marR="57254" marT="28627" marB="28627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latin typeface="Alexandria"/>
                        </a:rPr>
                        <a:t>Advantages / Added Value</a:t>
                      </a:r>
                      <a:endParaRPr lang="en-US" sz="1800">
                        <a:latin typeface="Alexandria"/>
                      </a:endParaRPr>
                    </a:p>
                  </a:txBody>
                  <a:tcPr marL="57254" marR="57254" marT="28627" marB="28627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latin typeface="Alexandria"/>
                        </a:rPr>
                        <a:t>Applied Example</a:t>
                      </a:r>
                      <a:endParaRPr lang="en-US" sz="1800">
                        <a:latin typeface="Alexandria"/>
                      </a:endParaRPr>
                    </a:p>
                  </a:txBody>
                  <a:tcPr marL="57254" marR="57254" marT="28627" marB="28627" anchor="ctr"/>
                </a:tc>
                <a:extLst>
                  <a:ext uri="{0D108BD9-81ED-4DB2-BD59-A6C34878D82A}">
                    <a16:rowId xmlns:a16="http://schemas.microsoft.com/office/drawing/2014/main" val="230658414"/>
                  </a:ext>
                </a:extLst>
              </a:tr>
              <a:tr h="119776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Single Facility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57254" marR="57254" marT="28627" marB="28627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Full focus on improving one facility; limited resources; direct local management.</a:t>
                      </a:r>
                    </a:p>
                  </a:txBody>
                  <a:tcPr marL="57254" marR="57254" marT="28627" marB="28627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Overlooking best practices; limited budgets; heavy reliance on individual knowledge.</a:t>
                      </a:r>
                    </a:p>
                  </a:txBody>
                  <a:tcPr marL="57254" marR="57254" marT="28627" marB="28627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Fast decision-making; high flexibility; close proximity to users.</a:t>
                      </a:r>
                    </a:p>
                  </a:txBody>
                  <a:tcPr marL="57254" marR="57254" marT="28627" marB="28627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n-US" sz="1800">
                          <a:latin typeface="Alexandria"/>
                        </a:rPr>
                        <a:t>A private clinic / private school / small factory focusing on improving its facilities internally without external support.</a:t>
                      </a:r>
                    </a:p>
                  </a:txBody>
                  <a:tcPr marL="57254" marR="57254" marT="28627" marB="28627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0116807"/>
                  </a:ext>
                </a:extLst>
              </a:tr>
              <a:tr h="8844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National / Regional Facilities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57254" marR="57254" marT="28627" marB="28627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n-US" sz="1800">
                          <a:latin typeface="Alexandria"/>
                        </a:rPr>
                        <a:t>Unified policies; knowledge transfer across sites; contracting with a single provider.</a:t>
                      </a:r>
                    </a:p>
                  </a:txBody>
                  <a:tcPr marL="57254" marR="57254" marT="28627" marB="28627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Performance variations across regions; differences in operating costs (e.g., capital cities vs. smaller towns).</a:t>
                      </a:r>
                    </a:p>
                  </a:txBody>
                  <a:tcPr marL="57254" marR="57254" marT="28627" marB="28627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Economies of scale; enhanced quality; easier measurement and benchmarking.</a:t>
                      </a:r>
                    </a:p>
                  </a:txBody>
                  <a:tcPr marL="57254" marR="57254" marT="28627" marB="28627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 national telecommunications company managing multiple offices nationwide under a single FM contract.</a:t>
                      </a:r>
                    </a:p>
                  </a:txBody>
                  <a:tcPr marL="57254" marR="57254" marT="28627" marB="28627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1563248"/>
                  </a:ext>
                </a:extLst>
              </a:tr>
              <a:tr h="90405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Multinational Facilities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57254" marR="57254" marT="28627" marB="28627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Reliance on outsourcing; regional management; local support through facility managers.</a:t>
                      </a:r>
                    </a:p>
                  </a:txBody>
                  <a:tcPr marL="57254" marR="57254" marT="28627" marB="28627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n-US" sz="1800">
                          <a:latin typeface="Alexandria"/>
                        </a:rPr>
                        <a:t>Different work cultures; variations in space costs; difficulty standardizing policies; pressure from cross-country comparisons.</a:t>
                      </a:r>
                    </a:p>
                  </a:txBody>
                  <a:tcPr marL="57254" marR="57254" marT="28627" marB="28627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More professional services; higher operational efficiency; improved risk management.</a:t>
                      </a:r>
                    </a:p>
                  </a:txBody>
                  <a:tcPr marL="57254" marR="57254" marT="28627" marB="28627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Companies such as Microsoft, Amazon, or Coca-Cola, where facilities are managed globally through a regional provider (e.g., ISS or CBRE).</a:t>
                      </a:r>
                    </a:p>
                  </a:txBody>
                  <a:tcPr marL="57254" marR="57254" marT="28627" marB="28627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41457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4651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1B79EB-BC05-FF1D-6B9F-7BF3827166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E0260E6-1170-156A-75FE-2D36F2C945DF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C8689BAA-D4F3-73F2-5004-84D7F721710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F7874B2-58F4-C9B8-FD8A-BA21DB1D65D5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1D8647-0A7A-5D3A-EEA6-E6FCCAB55A9E}"/>
              </a:ext>
            </a:extLst>
          </p:cNvPr>
          <p:cNvSpPr txBox="1"/>
          <p:nvPr/>
        </p:nvSpPr>
        <p:spPr>
          <a:xfrm>
            <a:off x="180431" y="1117383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Business Context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" name="Rectangle: Folded Corner 1">
            <a:extLst>
              <a:ext uri="{FF2B5EF4-FFF2-40B4-BE49-F238E27FC236}">
                <a16:creationId xmlns:a16="http://schemas.microsoft.com/office/drawing/2014/main" id="{5DA961FD-FAAB-F2D5-3A06-AB88CC987C22}"/>
              </a:ext>
            </a:extLst>
          </p:cNvPr>
          <p:cNvSpPr/>
          <p:nvPr/>
        </p:nvSpPr>
        <p:spPr>
          <a:xfrm>
            <a:off x="961698" y="1701677"/>
            <a:ext cx="10119502" cy="666431"/>
          </a:xfrm>
          <a:prstGeom prst="foldedCorner">
            <a:avLst/>
          </a:prstGeom>
          <a:solidFill>
            <a:srgbClr val="FFFFFF"/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A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single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 management model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cannot</a:t>
            </a:r>
            <a:r>
              <a:rPr lang="ar-SY" sz="2000" b="1" dirty="0">
                <a:solidFill>
                  <a:schemeClr val="tx1"/>
                </a:solidFill>
                <a:latin typeface="Alexandria"/>
              </a:rPr>
              <a:t>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be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applied to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all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 sites.</a:t>
            </a:r>
          </a:p>
        </p:txBody>
      </p:sp>
      <p:sp>
        <p:nvSpPr>
          <p:cNvPr id="3" name="Rectangle: Folded Corner 2">
            <a:extLst>
              <a:ext uri="{FF2B5EF4-FFF2-40B4-BE49-F238E27FC236}">
                <a16:creationId xmlns:a16="http://schemas.microsoft.com/office/drawing/2014/main" id="{C4A577CF-2A1B-E709-D661-A9CFA316FF5B}"/>
              </a:ext>
            </a:extLst>
          </p:cNvPr>
          <p:cNvSpPr/>
          <p:nvPr/>
        </p:nvSpPr>
        <p:spPr>
          <a:xfrm>
            <a:off x="940677" y="2801772"/>
            <a:ext cx="10119502" cy="817608"/>
          </a:xfrm>
          <a:prstGeom prst="foldedCorner">
            <a:avLst/>
          </a:prstGeom>
          <a:solidFill>
            <a:srgbClr val="FFFFFF"/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b="1" dirty="0">
                <a:solidFill>
                  <a:schemeClr val="tx1"/>
                </a:solidFill>
                <a:latin typeface="Alexandria"/>
              </a:rPr>
              <a:t>Operational, cultural, and market differences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—such as variations in culture, practices, space costs, workload, and user types (especially knowledge workers)—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directly influence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400454-243F-9C58-C54B-E3B334FCCA27}"/>
              </a:ext>
            </a:extLst>
          </p:cNvPr>
          <p:cNvSpPr txBox="1"/>
          <p:nvPr/>
        </p:nvSpPr>
        <p:spPr>
          <a:xfrm>
            <a:off x="731796" y="3891734"/>
            <a:ext cx="2200590" cy="562347"/>
          </a:xfrm>
          <a:prstGeom prst="doubleWav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>
              <a:lnSpc>
                <a:spcPct val="114000"/>
              </a:lnSpc>
              <a:defRPr/>
            </a:pPr>
            <a:r>
              <a:rPr lang="en-US" sz="2000" dirty="0">
                <a:latin typeface="Alexandria"/>
              </a:rPr>
              <a:t>Productivity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CDBF50-D87F-4256-6080-1468D6FFDD8D}"/>
              </a:ext>
            </a:extLst>
          </p:cNvPr>
          <p:cNvSpPr txBox="1"/>
          <p:nvPr/>
        </p:nvSpPr>
        <p:spPr>
          <a:xfrm>
            <a:off x="3710180" y="3891734"/>
            <a:ext cx="2200590" cy="562347"/>
          </a:xfrm>
          <a:prstGeom prst="doubleWav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>
              <a:lnSpc>
                <a:spcPct val="114000"/>
              </a:lnSpc>
              <a:defRPr/>
            </a:pPr>
            <a:r>
              <a:rPr lang="en-US" sz="2000" dirty="0">
                <a:latin typeface="Alexandria"/>
              </a:rPr>
              <a:t>Job satisfaction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8B5AFA7-AF8A-9656-AAB4-F89F357DD1E7}"/>
              </a:ext>
            </a:extLst>
          </p:cNvPr>
          <p:cNvSpPr txBox="1"/>
          <p:nvPr/>
        </p:nvSpPr>
        <p:spPr>
          <a:xfrm>
            <a:off x="6409321" y="3891733"/>
            <a:ext cx="2967855" cy="562347"/>
          </a:xfrm>
          <a:prstGeom prst="doubleWav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>
              <a:lnSpc>
                <a:spcPct val="114000"/>
              </a:lnSpc>
              <a:defRPr/>
            </a:pPr>
            <a:r>
              <a:rPr lang="en-US" sz="2000" dirty="0">
                <a:latin typeface="Alexandria"/>
              </a:rPr>
              <a:t>Space utilization efficiency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95889DE-BDBB-AB1C-4726-843E520D91A8}"/>
              </a:ext>
            </a:extLst>
          </p:cNvPr>
          <p:cNvSpPr txBox="1"/>
          <p:nvPr/>
        </p:nvSpPr>
        <p:spPr>
          <a:xfrm>
            <a:off x="9868513" y="3891732"/>
            <a:ext cx="2200590" cy="562347"/>
          </a:xfrm>
          <a:prstGeom prst="doubleWav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>
              <a:lnSpc>
                <a:spcPct val="114000"/>
              </a:lnSpc>
              <a:defRPr/>
            </a:pPr>
            <a:r>
              <a:rPr lang="en-US" sz="2000" dirty="0">
                <a:latin typeface="Alexandria"/>
              </a:rPr>
              <a:t>Operating costs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/>
            </a:endParaRPr>
          </a:p>
        </p:txBody>
      </p:sp>
      <p:sp>
        <p:nvSpPr>
          <p:cNvPr id="17" name="Rectangle: Beveled 16">
            <a:extLst>
              <a:ext uri="{FF2B5EF4-FFF2-40B4-BE49-F238E27FC236}">
                <a16:creationId xmlns:a16="http://schemas.microsoft.com/office/drawing/2014/main" id="{1FBBFE3F-4C17-211B-22D4-696A7A08F9B5}"/>
              </a:ext>
            </a:extLst>
          </p:cNvPr>
          <p:cNvSpPr/>
          <p:nvPr/>
        </p:nvSpPr>
        <p:spPr>
          <a:xfrm>
            <a:off x="784026" y="4939102"/>
            <a:ext cx="10623947" cy="1076343"/>
          </a:xfrm>
          <a:prstGeom prst="bevel">
            <a:avLst/>
          </a:prstGeom>
          <a:solidFill>
            <a:srgbClr val="FEECFB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Therefore,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effective facility management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relies on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aligning the strategy with the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business context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rather than applying a one-size-fits-all approach.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lexandria"/>
            </a:endParaRPr>
          </a:p>
        </p:txBody>
      </p:sp>
    </p:spTree>
    <p:extLst>
      <p:ext uri="{BB962C8B-B14F-4D97-AF65-F5344CB8AC3E}">
        <p14:creationId xmlns:p14="http://schemas.microsoft.com/office/powerpoint/2010/main" val="3306995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10" grpId="0" animBg="1"/>
      <p:bldP spid="12" grpId="0" animBg="1"/>
      <p:bldP spid="13" grpId="0" animBg="1"/>
      <p:bldP spid="1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1FEC45-BFBA-63A9-6C38-BA46291D2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7B6386-43BB-8956-2630-FE0128A3D272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290443D-733E-5A70-9A87-CAAFD25928B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C5B7E38-DDE7-372E-B45C-F5F70DD957A4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AA275A-F41C-A55B-C62A-6AE82E940873}"/>
              </a:ext>
            </a:extLst>
          </p:cNvPr>
          <p:cNvSpPr txBox="1"/>
          <p:nvPr/>
        </p:nvSpPr>
        <p:spPr>
          <a:xfrm>
            <a:off x="180431" y="1169142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Business Drivers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3216955-2CD5-0181-3BFE-998480C554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4359952"/>
              </p:ext>
            </p:extLst>
          </p:nvPr>
        </p:nvGraphicFramePr>
        <p:xfrm>
          <a:off x="331075" y="1613303"/>
          <a:ext cx="11414235" cy="5192662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2632842">
                  <a:extLst>
                    <a:ext uri="{9D8B030D-6E8A-4147-A177-3AD203B41FA5}">
                      <a16:colId xmlns:a16="http://schemas.microsoft.com/office/drawing/2014/main" val="2583528481"/>
                    </a:ext>
                  </a:extLst>
                </a:gridCol>
                <a:gridCol w="4209393">
                  <a:extLst>
                    <a:ext uri="{9D8B030D-6E8A-4147-A177-3AD203B41FA5}">
                      <a16:colId xmlns:a16="http://schemas.microsoft.com/office/drawing/2014/main" val="4134435973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296248507"/>
                    </a:ext>
                  </a:extLst>
                </a:gridCol>
              </a:tblGrid>
              <a:tr h="35365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Driver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Practical Examples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Impact on FM Strategy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6339" marR="76339" marT="38170" marB="38170" anchor="ctr"/>
                </a:tc>
                <a:extLst>
                  <a:ext uri="{0D108BD9-81ED-4DB2-BD59-A6C34878D82A}">
                    <a16:rowId xmlns:a16="http://schemas.microsoft.com/office/drawing/2014/main" val="3609015831"/>
                  </a:ext>
                </a:extLst>
              </a:tr>
              <a:tr h="9069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Market Opportunities &amp; Expansion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Entering a new market, launching a new product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Need for flexible spaces that can be rapidly configured to support growth.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1878480"/>
                  </a:ext>
                </a:extLst>
              </a:tr>
              <a:tr h="9069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Innovation &amp; New Technologies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Hybrid work, artificial intelligence, Net Zero 2050 requirements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Investment in </a:t>
                      </a:r>
                      <a:r>
                        <a:rPr lang="en-US" sz="1800" dirty="0" err="1">
                          <a:latin typeface="Alexandria"/>
                        </a:rPr>
                        <a:t>PropTech</a:t>
                      </a:r>
                      <a:r>
                        <a:rPr lang="en-US" sz="1800" dirty="0">
                          <a:latin typeface="Alexandria"/>
                        </a:rPr>
                        <a:t>, IoT systems, and BIM models to enhance efficiency.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0644000"/>
                  </a:ext>
                </a:extLst>
              </a:tr>
              <a:tr h="9069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Increased Competition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 competitor reduces operating costs by 25%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Direct pressure on FM to reduce OPEX without compromising quality.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5041150"/>
                  </a:ext>
                </a:extLst>
              </a:tr>
              <a:tr h="9069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Rightsizing or Downsizing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Remote work, 30% reduction in workforce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Eliminating excess space or reconfiguring it within a short period (e.g., 24 months).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2123747"/>
                  </a:ext>
                </a:extLst>
              </a:tr>
              <a:tr h="118363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Efficiency Improvement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Emission reduction policies or productivity enhancement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Optimizing system operations, strengthening predictive maintenance, and shifting to smart operations.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26808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204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91CE7D-D620-3AFE-DA7F-8E0E5509CD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A114B3D-14FC-AB89-6361-DBB23A0BC035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7C6C65E9-5867-A994-8A59-48C467A8F18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F4DF38-5C94-9F00-091A-2434D696D3AB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E3D91E-435E-AFB2-791E-E38C49E6726E}"/>
              </a:ext>
            </a:extLst>
          </p:cNvPr>
          <p:cNvSpPr txBox="1"/>
          <p:nvPr/>
        </p:nvSpPr>
        <p:spPr>
          <a:xfrm>
            <a:off x="180431" y="996248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Constraints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D6102E7-8EAC-D3C8-5489-E2B6CAEBB2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1901087"/>
              </p:ext>
            </p:extLst>
          </p:nvPr>
        </p:nvGraphicFramePr>
        <p:xfrm>
          <a:off x="289106" y="1651217"/>
          <a:ext cx="11696259" cy="4336311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3121572">
                  <a:extLst>
                    <a:ext uri="{9D8B030D-6E8A-4147-A177-3AD203B41FA5}">
                      <a16:colId xmlns:a16="http://schemas.microsoft.com/office/drawing/2014/main" val="4023920176"/>
                    </a:ext>
                  </a:extLst>
                </a:gridCol>
                <a:gridCol w="3941379">
                  <a:extLst>
                    <a:ext uri="{9D8B030D-6E8A-4147-A177-3AD203B41FA5}">
                      <a16:colId xmlns:a16="http://schemas.microsoft.com/office/drawing/2014/main" val="3211556653"/>
                    </a:ext>
                  </a:extLst>
                </a:gridCol>
                <a:gridCol w="4633308">
                  <a:extLst>
                    <a:ext uri="{9D8B030D-6E8A-4147-A177-3AD203B41FA5}">
                      <a16:colId xmlns:a16="http://schemas.microsoft.com/office/drawing/2014/main" val="91624809"/>
                    </a:ext>
                  </a:extLst>
                </a:gridCol>
              </a:tblGrid>
              <a:tr h="55306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Constraint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Common Examples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How the FM Strategy Addresses It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69867392"/>
                  </a:ext>
                </a:extLst>
              </a:tr>
              <a:tr h="102764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Lack of financial liquidity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dirty="0">
                          <a:latin typeface="Alexandria"/>
                        </a:rPr>
                        <a:t>Financial crisis, halted funding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dirty="0">
                          <a:latin typeface="Alexandria"/>
                        </a:rPr>
                        <a:t>Focus on reducing OPEX, renegotiating contracts, and postponing non-essential expenditures.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9415083"/>
                  </a:ext>
                </a:extLst>
              </a:tr>
              <a:tr h="89863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Excess space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dirty="0">
                          <a:latin typeface="Alexandria"/>
                        </a:rPr>
                        <a:t>50% of offices vacant after COVID-19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dirty="0">
                          <a:latin typeface="Alexandria"/>
                        </a:rPr>
                        <a:t>Activate sublease programs or convert spaces into co-working areas.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7818584"/>
                  </a:ext>
                </a:extLst>
              </a:tr>
              <a:tr h="80585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Limited human or technical resources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>
                          <a:latin typeface="Alexandria"/>
                        </a:rPr>
                        <a:t>Lack of expertise or weak technological infrastructure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dirty="0">
                          <a:latin typeface="Alexandria"/>
                        </a:rPr>
                        <a:t>Outsourcing, staff training, and gradual digital transformation.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6839583"/>
                  </a:ext>
                </a:extLst>
              </a:tr>
              <a:tr h="105111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Local regulations and compliance requirements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>
                          <a:latin typeface="Alexandria"/>
                        </a:rPr>
                        <a:t>New safety or sustainability laws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14000"/>
                        </a:lnSpc>
                        <a:buNone/>
                      </a:pPr>
                      <a:r>
                        <a:rPr lang="en-US" dirty="0">
                          <a:latin typeface="Alexandria"/>
                        </a:rPr>
                        <a:t>Allocate immediate compliance budgets and adjust operational policies accordingly.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51963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4327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B8D78F-07B1-146D-48EE-1BF55F0A0C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D28C5C7-17D0-997D-372D-B35A0CB59F9F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536802E-0CCE-46FE-13D8-7A150D633C5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5F775E-A768-0784-58E8-29BF2888E58F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0EEBF5-ED47-6BBE-2773-BC496AF5996C}"/>
              </a:ext>
            </a:extLst>
          </p:cNvPr>
          <p:cNvSpPr txBox="1"/>
          <p:nvPr/>
        </p:nvSpPr>
        <p:spPr>
          <a:xfrm>
            <a:off x="180431" y="1169142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Business Drivers &amp; Constraints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" name="Rectangle: Beveled 1">
            <a:extLst>
              <a:ext uri="{FF2B5EF4-FFF2-40B4-BE49-F238E27FC236}">
                <a16:creationId xmlns:a16="http://schemas.microsoft.com/office/drawing/2014/main" id="{E6BF4838-F561-80AE-1521-1BD092D6016E}"/>
              </a:ext>
            </a:extLst>
          </p:cNvPr>
          <p:cNvSpPr/>
          <p:nvPr/>
        </p:nvSpPr>
        <p:spPr>
          <a:xfrm>
            <a:off x="484481" y="1730099"/>
            <a:ext cx="10623947" cy="1076343"/>
          </a:xfrm>
          <a:prstGeom prst="bevel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Understanding the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drivers and constraints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is a fundamental step in effective facilities management. Analyzing these drivers and constraints helps in: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lexandria"/>
            </a:endParaRPr>
          </a:p>
        </p:txBody>
      </p:sp>
      <p:sp>
        <p:nvSpPr>
          <p:cNvPr id="4" name="Arrow: Pentagon 3">
            <a:extLst>
              <a:ext uri="{FF2B5EF4-FFF2-40B4-BE49-F238E27FC236}">
                <a16:creationId xmlns:a16="http://schemas.microsoft.com/office/drawing/2014/main" id="{88287A4F-8594-4120-2D6F-E373ED342E3A}"/>
              </a:ext>
            </a:extLst>
          </p:cNvPr>
          <p:cNvSpPr/>
          <p:nvPr/>
        </p:nvSpPr>
        <p:spPr>
          <a:xfrm>
            <a:off x="1885800" y="4235868"/>
            <a:ext cx="9222628" cy="708298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>
              <a:lnSpc>
                <a:spcPct val="114000"/>
              </a:lnSpc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Developing an effective FM strategy capable of supporting core business objectives and optimizing facilities operations.</a:t>
            </a:r>
          </a:p>
        </p:txBody>
      </p:sp>
      <p:sp>
        <p:nvSpPr>
          <p:cNvPr id="9" name="Arrow: Pentagon 8">
            <a:extLst>
              <a:ext uri="{FF2B5EF4-FFF2-40B4-BE49-F238E27FC236}">
                <a16:creationId xmlns:a16="http://schemas.microsoft.com/office/drawing/2014/main" id="{501C74F0-DCEB-6AFC-4291-FDB436D6AE25}"/>
              </a:ext>
            </a:extLst>
          </p:cNvPr>
          <p:cNvSpPr/>
          <p:nvPr/>
        </p:nvSpPr>
        <p:spPr>
          <a:xfrm>
            <a:off x="1885800" y="3006060"/>
            <a:ext cx="9222628" cy="708298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dirty="0">
                <a:solidFill>
                  <a:prstClr val="black"/>
                </a:solidFill>
                <a:latin typeface="Alexandria"/>
              </a:rPr>
              <a:t>Identifying the organization’s Critical Success Factors (CSFs).</a:t>
            </a:r>
          </a:p>
        </p:txBody>
      </p:sp>
      <p:sp>
        <p:nvSpPr>
          <p:cNvPr id="10" name="Arrow: Pentagon 9">
            <a:extLst>
              <a:ext uri="{FF2B5EF4-FFF2-40B4-BE49-F238E27FC236}">
                <a16:creationId xmlns:a16="http://schemas.microsoft.com/office/drawing/2014/main" id="{6955DAAD-5F96-23F3-2872-BE745A9DCAE3}"/>
              </a:ext>
            </a:extLst>
          </p:cNvPr>
          <p:cNvSpPr/>
          <p:nvPr/>
        </p:nvSpPr>
        <p:spPr>
          <a:xfrm>
            <a:off x="1885800" y="5465676"/>
            <a:ext cx="9222628" cy="708298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>
              <a:lnSpc>
                <a:spcPct val="114000"/>
              </a:lnSpc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Achieving a balance between available opportunities and imposed pressures to ensure a sustainable work environment and achieve organizational goals.</a:t>
            </a:r>
          </a:p>
        </p:txBody>
      </p:sp>
    </p:spTree>
    <p:extLst>
      <p:ext uri="{BB962C8B-B14F-4D97-AF65-F5344CB8AC3E}">
        <p14:creationId xmlns:p14="http://schemas.microsoft.com/office/powerpoint/2010/main" val="951380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9" grpId="0" animBg="1"/>
      <p:bldP spid="1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4E895F-4D5B-94BD-39AC-17A007606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DCE1075-7F4A-22B0-8092-4650CBFE7DAD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2F75A8CD-38A1-901C-4845-1657019B5D7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CAB35E-2F4E-65F7-83CA-DF1EDAFCAB2B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6D3D43-7745-74BB-0C37-7F6F8B0EC068}"/>
              </a:ext>
            </a:extLst>
          </p:cNvPr>
          <p:cNvSpPr txBox="1"/>
          <p:nvPr/>
        </p:nvSpPr>
        <p:spPr>
          <a:xfrm>
            <a:off x="180431" y="1169142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Organizational Management Levels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A9FCF72-F6E6-38B1-0338-92D66DB7B1E3}"/>
              </a:ext>
            </a:extLst>
          </p:cNvPr>
          <p:cNvSpPr/>
          <p:nvPr/>
        </p:nvSpPr>
        <p:spPr>
          <a:xfrm>
            <a:off x="484481" y="1647473"/>
            <a:ext cx="10623947" cy="1702697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Organizational management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within institutions is structured across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three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interconnected levels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: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Strategic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,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Tactical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, and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Operational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. </a:t>
            </a:r>
          </a:p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Understanding these levels is essential for achieving effective facility management, as each level supports the others in an integrated manner.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lexandria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B2C908A-DC02-3CB1-772E-0DC7AA929EE4}"/>
              </a:ext>
            </a:extLst>
          </p:cNvPr>
          <p:cNvSpPr txBox="1"/>
          <p:nvPr/>
        </p:nvSpPr>
        <p:spPr>
          <a:xfrm>
            <a:off x="484481" y="3436554"/>
            <a:ext cx="5000091" cy="1028584"/>
          </a:xfrm>
          <a:prstGeom prst="doubleWave">
            <a:avLst/>
          </a:prstGeom>
          <a:solidFill>
            <a:srgbClr val="EBFFFF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lvl="0" algn="justLow">
              <a:lnSpc>
                <a:spcPct val="114000"/>
              </a:lnSpc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The strategic level </a:t>
            </a:r>
            <a:r>
              <a:rPr lang="en-US" sz="2000" dirty="0">
                <a:latin typeface="Alexandria"/>
              </a:rPr>
              <a:t>establishes the long-term vision and guides asset investment priorities,</a:t>
            </a:r>
            <a:endParaRPr lang="en-US" sz="2200" dirty="0">
              <a:latin typeface="Alexandria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6C6874B-0960-BA7C-A6F7-0CA01879E841}"/>
              </a:ext>
            </a:extLst>
          </p:cNvPr>
          <p:cNvSpPr txBox="1"/>
          <p:nvPr/>
        </p:nvSpPr>
        <p:spPr>
          <a:xfrm>
            <a:off x="2485572" y="4514918"/>
            <a:ext cx="7135519" cy="1028584"/>
          </a:xfrm>
          <a:prstGeom prst="doubleWave">
            <a:avLst/>
          </a:prstGeom>
          <a:solidFill>
            <a:srgbClr val="EBFFFF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lvl="0" algn="justLow">
              <a:lnSpc>
                <a:spcPct val="114000"/>
              </a:lnSpc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The operational level </a:t>
            </a:r>
            <a:r>
              <a:rPr lang="en-US" sz="2000" dirty="0">
                <a:latin typeface="Alexandria"/>
              </a:rPr>
              <a:t>manages day-to-day activities, ensuring compliance with quality standards and operational efficiency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439D3F2-173B-F482-BB41-3C7E3ACC5CEF}"/>
              </a:ext>
            </a:extLst>
          </p:cNvPr>
          <p:cNvSpPr txBox="1"/>
          <p:nvPr/>
        </p:nvSpPr>
        <p:spPr>
          <a:xfrm>
            <a:off x="6228385" y="3370954"/>
            <a:ext cx="5000091" cy="1028584"/>
          </a:xfrm>
          <a:prstGeom prst="doubleWave">
            <a:avLst/>
          </a:prstGeom>
          <a:solidFill>
            <a:srgbClr val="EBFFFF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lvl="0" algn="justLow">
              <a:lnSpc>
                <a:spcPct val="114000"/>
              </a:lnSpc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The Tactical level </a:t>
            </a:r>
            <a:r>
              <a:rPr lang="en-US" sz="2000" dirty="0">
                <a:latin typeface="Alexandria"/>
              </a:rPr>
              <a:t>translates these directions into actionable plans and policies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.</a:t>
            </a:r>
            <a:endParaRPr lang="en-US" sz="2000" dirty="0">
              <a:latin typeface="Alexandria"/>
            </a:endParaRPr>
          </a:p>
        </p:txBody>
      </p:sp>
      <p:sp>
        <p:nvSpPr>
          <p:cNvPr id="18" name="Rectangle: Folded Corner 17">
            <a:extLst>
              <a:ext uri="{FF2B5EF4-FFF2-40B4-BE49-F238E27FC236}">
                <a16:creationId xmlns:a16="http://schemas.microsoft.com/office/drawing/2014/main" id="{E995C304-458A-6174-072B-193713C2FE66}"/>
              </a:ext>
            </a:extLst>
          </p:cNvPr>
          <p:cNvSpPr/>
          <p:nvPr/>
        </p:nvSpPr>
        <p:spPr>
          <a:xfrm>
            <a:off x="484482" y="5688858"/>
            <a:ext cx="11308126" cy="1060577"/>
          </a:xfrm>
          <a:prstGeom prst="foldedCorner">
            <a:avLst/>
          </a:prstGeom>
          <a:solidFill>
            <a:srgbClr val="FFFF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b="1" dirty="0">
                <a:solidFill>
                  <a:schemeClr val="tx1"/>
                </a:solidFill>
                <a:latin typeface="Alexandria"/>
              </a:rPr>
              <a:t>This alignment among the three levels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ensures that daily decisions remain connected to the organization’s long-term objectives and that strategic intentions are effectively transformed into tangible outcomes.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lexandria"/>
            </a:endParaRPr>
          </a:p>
        </p:txBody>
      </p:sp>
    </p:spTree>
    <p:extLst>
      <p:ext uri="{BB962C8B-B14F-4D97-AF65-F5344CB8AC3E}">
        <p14:creationId xmlns:p14="http://schemas.microsoft.com/office/powerpoint/2010/main" val="85337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6" grpId="0" animBg="1"/>
      <p:bldP spid="17" grpId="0" animBg="1"/>
      <p:bldP spid="18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5B3E55-6216-26B2-3041-4B67D0265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B4A66ED-A75D-5DB7-3226-526B2E4F495E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8D385452-84C2-F3B5-CB43-37C3BB544EE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9E4AA2-E5C8-441C-238C-3FC7020B257F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64ECD3-AC0B-D6A1-8815-2DCD36C4D492}"/>
              </a:ext>
            </a:extLst>
          </p:cNvPr>
          <p:cNvSpPr txBox="1"/>
          <p:nvPr/>
        </p:nvSpPr>
        <p:spPr>
          <a:xfrm>
            <a:off x="180431" y="1106078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Organizational Management Levels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C974E27-B75C-8889-66A9-E17EDD9B53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1711200"/>
              </p:ext>
            </p:extLst>
          </p:nvPr>
        </p:nvGraphicFramePr>
        <p:xfrm>
          <a:off x="85834" y="1550237"/>
          <a:ext cx="11925735" cy="5190071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1140004">
                  <a:extLst>
                    <a:ext uri="{9D8B030D-6E8A-4147-A177-3AD203B41FA5}">
                      <a16:colId xmlns:a16="http://schemas.microsoft.com/office/drawing/2014/main" val="3104113848"/>
                    </a:ext>
                  </a:extLst>
                </a:gridCol>
                <a:gridCol w="1323880">
                  <a:extLst>
                    <a:ext uri="{9D8B030D-6E8A-4147-A177-3AD203B41FA5}">
                      <a16:colId xmlns:a16="http://schemas.microsoft.com/office/drawing/2014/main" val="1404964730"/>
                    </a:ext>
                  </a:extLst>
                </a:gridCol>
                <a:gridCol w="3974390">
                  <a:extLst>
                    <a:ext uri="{9D8B030D-6E8A-4147-A177-3AD203B41FA5}">
                      <a16:colId xmlns:a16="http://schemas.microsoft.com/office/drawing/2014/main" val="2189191278"/>
                    </a:ext>
                  </a:extLst>
                </a:gridCol>
                <a:gridCol w="2609132">
                  <a:extLst>
                    <a:ext uri="{9D8B030D-6E8A-4147-A177-3AD203B41FA5}">
                      <a16:colId xmlns:a16="http://schemas.microsoft.com/office/drawing/2014/main" val="1173107530"/>
                    </a:ext>
                  </a:extLst>
                </a:gridCol>
                <a:gridCol w="2878329">
                  <a:extLst>
                    <a:ext uri="{9D8B030D-6E8A-4147-A177-3AD203B41FA5}">
                      <a16:colId xmlns:a16="http://schemas.microsoft.com/office/drawing/2014/main" val="1032758475"/>
                    </a:ext>
                  </a:extLst>
                </a:gridCol>
              </a:tblGrid>
              <a:tr h="98651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Level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31305" marR="31305" marT="15652" marB="15652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Time Horizon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31305" marR="31305" marT="15652" marB="15652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Main Role / Focus / Responsibilities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31305" marR="31305" marT="15652" marB="15652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FM Example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31305" marR="31305" marT="15652" marB="15652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Challenges / Key Considerations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31305" marR="31305" marT="15652" marB="15652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0892245"/>
                  </a:ext>
                </a:extLst>
              </a:tr>
              <a:tr h="243031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Strategic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31305" marR="31305" marT="15652" marB="15652" anchor="ctr">
                    <a:solidFill>
                      <a:srgbClr val="FEEC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Long + short term (5–15 years)</a:t>
                      </a:r>
                    </a:p>
                  </a:txBody>
                  <a:tcPr marL="31305" marR="31305" marT="15652" marB="15652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justLow">
                        <a:lnSpc>
                          <a:spcPct val="105000"/>
                        </a:lnSpc>
                        <a:spcAft>
                          <a:spcPts val="1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Setting the overall direction, </a:t>
                      </a:r>
                    </a:p>
                    <a:p>
                      <a:pPr marL="285750" indent="-285750" algn="justLow">
                        <a:lnSpc>
                          <a:spcPct val="105000"/>
                        </a:lnSpc>
                        <a:spcAft>
                          <a:spcPts val="1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Ensuring financial resources, </a:t>
                      </a:r>
                    </a:p>
                    <a:p>
                      <a:pPr marL="285750" indent="-285750" algn="justLow">
                        <a:lnSpc>
                          <a:spcPct val="105000"/>
                        </a:lnSpc>
                        <a:spcAft>
                          <a:spcPts val="1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High-level policies, </a:t>
                      </a:r>
                    </a:p>
                    <a:p>
                      <a:pPr marL="285750" indent="-285750" algn="justLow">
                        <a:lnSpc>
                          <a:spcPct val="105000"/>
                        </a:lnSpc>
                        <a:spcAft>
                          <a:spcPts val="1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Flexibility, </a:t>
                      </a:r>
                    </a:p>
                    <a:p>
                      <a:pPr marL="285750" indent="-285750" algn="justLow">
                        <a:lnSpc>
                          <a:spcPct val="105000"/>
                        </a:lnSpc>
                        <a:spcAft>
                          <a:spcPts val="1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Long-term planning, </a:t>
                      </a:r>
                    </a:p>
                    <a:p>
                      <a:pPr marL="285750" indent="-285750" algn="justLow">
                        <a:lnSpc>
                          <a:spcPct val="105000"/>
                        </a:lnSpc>
                        <a:spcAft>
                          <a:spcPts val="1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Guiding asset investments, </a:t>
                      </a:r>
                    </a:p>
                    <a:p>
                      <a:pPr marL="285750" indent="-285750" algn="justLow">
                        <a:lnSpc>
                          <a:spcPct val="105000"/>
                        </a:lnSpc>
                        <a:spcAft>
                          <a:spcPts val="1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Positioning the facility as a competitive tool.</a:t>
                      </a:r>
                    </a:p>
                  </a:txBody>
                  <a:tcPr marL="31305" marR="31305" marT="15652" marB="15652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Decision to transition to Net Zero by 2038; upgrading long-term infrastructure.</a:t>
                      </a:r>
                    </a:p>
                  </a:txBody>
                  <a:tcPr marL="31305" marR="31305" marT="15652" marB="15652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05000"/>
                        </a:lnSpc>
                        <a:spcAft>
                          <a:spcPts val="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Weak alignment between vision and reality, </a:t>
                      </a:r>
                    </a:p>
                    <a:p>
                      <a:pPr marL="285750" indent="-285750" algn="l">
                        <a:lnSpc>
                          <a:spcPct val="105000"/>
                        </a:lnSpc>
                        <a:spcAft>
                          <a:spcPts val="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lack of balance between long- and short-term priorities, </a:t>
                      </a:r>
                    </a:p>
                    <a:p>
                      <a:pPr marL="285750" indent="-285750" algn="l">
                        <a:lnSpc>
                          <a:spcPct val="105000"/>
                        </a:lnSpc>
                        <a:spcAft>
                          <a:spcPts val="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limited flexibility to adjust the strategy when circumstances change.</a:t>
                      </a:r>
                    </a:p>
                  </a:txBody>
                  <a:tcPr marL="31305" marR="31305" marT="15652" marB="15652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1114022"/>
                  </a:ext>
                </a:extLst>
              </a:tr>
              <a:tr h="171940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Tactical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31305" marR="31305" marT="15652" marB="15652" anchor="ctr">
                    <a:solidFill>
                      <a:srgbClr val="D0FCE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Medium term (1–5 years)</a:t>
                      </a:r>
                    </a:p>
                  </a:txBody>
                  <a:tcPr marL="31305" marR="31305" marT="15652" marB="15652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justLow" defTabSz="914400" rtl="0" eaLnBrk="1" latinLnBrk="0" hangingPunct="1">
                        <a:lnSpc>
                          <a:spcPct val="105000"/>
                        </a:lnSpc>
                        <a:spcAft>
                          <a:spcPts val="1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latin typeface="Alexandria"/>
                          <a:ea typeface="+mn-ea"/>
                          <a:cs typeface="+mn-cs"/>
                        </a:rPr>
                        <a:t>Translating strategic directions into executable plans (policies and procedures)</a:t>
                      </a:r>
                    </a:p>
                    <a:p>
                      <a:pPr marL="285750" indent="-285750" algn="justLow" defTabSz="914400" rtl="0" eaLnBrk="1" latinLnBrk="0" hangingPunct="1">
                        <a:lnSpc>
                          <a:spcPct val="105000"/>
                        </a:lnSpc>
                        <a:spcAft>
                          <a:spcPts val="1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latin typeface="Alexandria"/>
                          <a:ea typeface="+mn-ea"/>
                          <a:cs typeface="+mn-cs"/>
                        </a:rPr>
                        <a:t>Setting guidelines, </a:t>
                      </a:r>
                    </a:p>
                    <a:p>
                      <a:pPr marL="285750" indent="-285750" algn="justLow" defTabSz="914400" rtl="0" eaLnBrk="1" latinLnBrk="0" hangingPunct="1">
                        <a:lnSpc>
                          <a:spcPct val="105000"/>
                        </a:lnSpc>
                        <a:spcAft>
                          <a:spcPts val="1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latin typeface="Alexandria"/>
                          <a:ea typeface="+mn-ea"/>
                          <a:cs typeface="+mn-cs"/>
                        </a:rPr>
                        <a:t>Supervising policy implementation, Ensuring quality control.</a:t>
                      </a:r>
                    </a:p>
                  </a:txBody>
                  <a:tcPr marL="31305" marR="31305" marT="15652" marB="15652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 3-year program to upgrade HVAC systems; standardizing preventive maintenance procedures.</a:t>
                      </a:r>
                    </a:p>
                  </a:txBody>
                  <a:tcPr marL="31305" marR="31305" marT="15652" marB="15652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 defTabSz="914400" rtl="0" eaLnBrk="1" latinLnBrk="0" hangingPunct="1">
                        <a:lnSpc>
                          <a:spcPct val="105000"/>
                        </a:lnSpc>
                        <a:spcAft>
                          <a:spcPts val="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latin typeface="Alexandria"/>
                          <a:ea typeface="+mn-ea"/>
                          <a:cs typeface="+mn-cs"/>
                        </a:rPr>
                        <a:t>Misinterpretation of policy</a:t>
                      </a:r>
                    </a:p>
                    <a:p>
                      <a:pPr marL="285750" indent="-285750" algn="l" defTabSz="914400" rtl="0" eaLnBrk="1" latinLnBrk="0" hangingPunct="1">
                        <a:lnSpc>
                          <a:spcPct val="105000"/>
                        </a:lnSpc>
                        <a:spcAft>
                          <a:spcPts val="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latin typeface="Alexandria"/>
                          <a:ea typeface="+mn-ea"/>
                          <a:cs typeface="+mn-cs"/>
                        </a:rPr>
                        <a:t>Weak coordination</a:t>
                      </a:r>
                    </a:p>
                    <a:p>
                      <a:pPr marL="285750" indent="-285750" algn="l" defTabSz="914400" rtl="0" eaLnBrk="1" latinLnBrk="0" hangingPunct="1">
                        <a:lnSpc>
                          <a:spcPct val="105000"/>
                        </a:lnSpc>
                        <a:spcAft>
                          <a:spcPts val="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latin typeface="Alexandria"/>
                          <a:ea typeface="+mn-ea"/>
                          <a:cs typeface="+mn-cs"/>
                        </a:rPr>
                        <a:t>Concerns about practical applicability</a:t>
                      </a:r>
                      <a:r>
                        <a:rPr lang="en-US" sz="1800" dirty="0">
                          <a:latin typeface="Alexandria"/>
                        </a:rPr>
                        <a:t>.</a:t>
                      </a:r>
                    </a:p>
                  </a:txBody>
                  <a:tcPr marL="31305" marR="31305" marT="15652" marB="15652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8183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373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ADA3AA-9272-AADB-D5D2-8E89B8831F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5E5D903-C2B8-7636-2097-6B4F06A1258D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B960786-8E4B-5076-567E-A38B2DC55CF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5B2F57-B6BF-32A9-BAFB-F900E9C1E8D0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B95787-06B7-1303-AD06-BFEE259312D7}"/>
              </a:ext>
            </a:extLst>
          </p:cNvPr>
          <p:cNvSpPr txBox="1"/>
          <p:nvPr/>
        </p:nvSpPr>
        <p:spPr>
          <a:xfrm>
            <a:off x="180431" y="1169142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Organizational Management Levels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C41DB62-D2ED-C659-4EC3-569DEB52D9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2363279"/>
              </p:ext>
            </p:extLst>
          </p:nvPr>
        </p:nvGraphicFramePr>
        <p:xfrm>
          <a:off x="180430" y="1613301"/>
          <a:ext cx="11880190" cy="3738876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1526637">
                  <a:extLst>
                    <a:ext uri="{9D8B030D-6E8A-4147-A177-3AD203B41FA5}">
                      <a16:colId xmlns:a16="http://schemas.microsoft.com/office/drawing/2014/main" val="3104113848"/>
                    </a:ext>
                  </a:extLst>
                </a:gridCol>
                <a:gridCol w="1118486">
                  <a:extLst>
                    <a:ext uri="{9D8B030D-6E8A-4147-A177-3AD203B41FA5}">
                      <a16:colId xmlns:a16="http://schemas.microsoft.com/office/drawing/2014/main" val="1404964730"/>
                    </a:ext>
                  </a:extLst>
                </a:gridCol>
                <a:gridCol w="3597293">
                  <a:extLst>
                    <a:ext uri="{9D8B030D-6E8A-4147-A177-3AD203B41FA5}">
                      <a16:colId xmlns:a16="http://schemas.microsoft.com/office/drawing/2014/main" val="2189191278"/>
                    </a:ext>
                  </a:extLst>
                </a:gridCol>
                <a:gridCol w="2569494">
                  <a:extLst>
                    <a:ext uri="{9D8B030D-6E8A-4147-A177-3AD203B41FA5}">
                      <a16:colId xmlns:a16="http://schemas.microsoft.com/office/drawing/2014/main" val="1173107530"/>
                    </a:ext>
                  </a:extLst>
                </a:gridCol>
                <a:gridCol w="3068280">
                  <a:extLst>
                    <a:ext uri="{9D8B030D-6E8A-4147-A177-3AD203B41FA5}">
                      <a16:colId xmlns:a16="http://schemas.microsoft.com/office/drawing/2014/main" val="1032758475"/>
                    </a:ext>
                  </a:extLst>
                </a:gridCol>
              </a:tblGrid>
              <a:tr h="109651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Level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31305" marR="31305" marT="15652" marB="1565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latin typeface="Alexandria"/>
                        </a:rPr>
                        <a:t>Time Horizon</a:t>
                      </a:r>
                      <a:endParaRPr lang="en-US" sz="1800">
                        <a:latin typeface="Alexandria"/>
                      </a:endParaRPr>
                    </a:p>
                  </a:txBody>
                  <a:tcPr marL="31305" marR="31305" marT="15652" marB="1565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Main Role / Focus / Responsibilities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31305" marR="31305" marT="15652" marB="1565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>
                          <a:latin typeface="Alexandria"/>
                        </a:rPr>
                        <a:t>FM Example</a:t>
                      </a:r>
                      <a:endParaRPr lang="en-US" sz="1800">
                        <a:latin typeface="Alexandria"/>
                      </a:endParaRPr>
                    </a:p>
                  </a:txBody>
                  <a:tcPr marL="31305" marR="31305" marT="15652" marB="1565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Challenges / Key Considerations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31305" marR="31305" marT="15652" marB="15652" anchor="ctr"/>
                </a:tc>
                <a:extLst>
                  <a:ext uri="{0D108BD9-81ED-4DB2-BD59-A6C34878D82A}">
                    <a16:rowId xmlns:a16="http://schemas.microsoft.com/office/drawing/2014/main" val="2330892245"/>
                  </a:ext>
                </a:extLst>
              </a:tr>
              <a:tr h="260316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Operational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31305" marR="31305" marT="15652" marB="15652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Daily–annual</a:t>
                      </a:r>
                    </a:p>
                  </a:txBody>
                  <a:tcPr marL="31305" marR="31305" marT="15652" marB="15652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14000"/>
                        </a:lnSpc>
                        <a:spcAft>
                          <a:spcPts val="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Executing daily tasks according to procedures; operations</a:t>
                      </a:r>
                    </a:p>
                    <a:p>
                      <a:pPr marL="285750" indent="-285750" algn="l">
                        <a:lnSpc>
                          <a:spcPct val="114000"/>
                        </a:lnSpc>
                        <a:spcAft>
                          <a:spcPts val="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Reporting, </a:t>
                      </a:r>
                    </a:p>
                    <a:p>
                      <a:pPr marL="285750" indent="-285750" algn="l">
                        <a:lnSpc>
                          <a:spcPct val="114000"/>
                        </a:lnSpc>
                        <a:spcAft>
                          <a:spcPts val="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Quality monitoring,</a:t>
                      </a:r>
                    </a:p>
                    <a:p>
                      <a:pPr marL="285750" indent="-285750" algn="l">
                        <a:lnSpc>
                          <a:spcPct val="114000"/>
                        </a:lnSpc>
                        <a:spcAft>
                          <a:spcPts val="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 Tracking progress and achieving targets, </a:t>
                      </a:r>
                    </a:p>
                    <a:p>
                      <a:pPr marL="285750" indent="-285750" algn="l">
                        <a:lnSpc>
                          <a:spcPct val="114000"/>
                        </a:lnSpc>
                        <a:spcAft>
                          <a:spcPts val="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Handling requests, </a:t>
                      </a:r>
                    </a:p>
                    <a:p>
                      <a:pPr marL="285750" indent="-285750" algn="l">
                        <a:lnSpc>
                          <a:spcPct val="114000"/>
                        </a:lnSpc>
                        <a:spcAft>
                          <a:spcPts val="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Monitoring technical performance.</a:t>
                      </a:r>
                    </a:p>
                  </a:txBody>
                  <a:tcPr marL="31305" marR="31305" marT="15652" marB="15652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4000"/>
                        </a:lnSpc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Daily maintenance schedule + monthly KPI measurement; monitoring energy consumption and adjusting operational schedules.</a:t>
                      </a:r>
                    </a:p>
                  </a:txBody>
                  <a:tcPr marL="31305" marR="31305" marT="15652" marB="15652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14000"/>
                        </a:lnSpc>
                        <a:spcAft>
                          <a:spcPts val="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Weak communication with top management, </a:t>
                      </a:r>
                    </a:p>
                    <a:p>
                      <a:pPr marL="285750" indent="-285750" algn="l">
                        <a:lnSpc>
                          <a:spcPct val="114000"/>
                        </a:lnSpc>
                        <a:spcAft>
                          <a:spcPts val="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Missing practical improvement opportunities,</a:t>
                      </a:r>
                    </a:p>
                    <a:p>
                      <a:pPr marL="285750" indent="-285750" algn="l">
                        <a:lnSpc>
                          <a:spcPct val="114000"/>
                        </a:lnSpc>
                        <a:spcAft>
                          <a:spcPts val="2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US" sz="1800" dirty="0">
                          <a:latin typeface="Alexandria"/>
                        </a:rPr>
                        <a:t> Underutilizing technicians’ expertise.</a:t>
                      </a:r>
                    </a:p>
                  </a:txBody>
                  <a:tcPr marL="31305" marR="31305" marT="15652" marB="15652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94092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2878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B75A78-127D-B419-A269-B041A6B5AD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46FFEFA-16AC-8F3A-D24C-D6FAD377C556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5CF19867-F008-FC92-CADC-C8F36B9A9BD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EFE3C1-5516-F21C-7FEE-D09A3F398D22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C62673-078D-90F1-64D1-E2509CF8EE91}"/>
              </a:ext>
            </a:extLst>
          </p:cNvPr>
          <p:cNvSpPr txBox="1"/>
          <p:nvPr/>
        </p:nvSpPr>
        <p:spPr>
          <a:xfrm>
            <a:off x="180431" y="1090312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Organizational Management Levels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9B90647-316B-821A-6BCC-E3C2380AA6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9363941"/>
              </p:ext>
            </p:extLst>
          </p:nvPr>
        </p:nvGraphicFramePr>
        <p:xfrm>
          <a:off x="85835" y="1505433"/>
          <a:ext cx="12011569" cy="5304243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1237864">
                  <a:extLst>
                    <a:ext uri="{9D8B030D-6E8A-4147-A177-3AD203B41FA5}">
                      <a16:colId xmlns:a16="http://schemas.microsoft.com/office/drawing/2014/main" val="2641707211"/>
                    </a:ext>
                  </a:extLst>
                </a:gridCol>
                <a:gridCol w="3863156">
                  <a:extLst>
                    <a:ext uri="{9D8B030D-6E8A-4147-A177-3AD203B41FA5}">
                      <a16:colId xmlns:a16="http://schemas.microsoft.com/office/drawing/2014/main" val="1243527052"/>
                    </a:ext>
                  </a:extLst>
                </a:gridCol>
                <a:gridCol w="6910549">
                  <a:extLst>
                    <a:ext uri="{9D8B030D-6E8A-4147-A177-3AD203B41FA5}">
                      <a16:colId xmlns:a16="http://schemas.microsoft.com/office/drawing/2014/main" val="4221863126"/>
                    </a:ext>
                  </a:extLst>
                </a:gridCol>
              </a:tblGrid>
              <a:tr h="20149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Level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43513" marR="43513" marT="21757" marB="21757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Common Errors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43513" marR="43513" marT="21757" marB="21757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Clear, Concise Example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43513" marR="43513" marT="21757" marB="21757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8994197"/>
                  </a:ext>
                </a:extLst>
              </a:tr>
              <a:tr h="813365">
                <a:tc rowSpan="2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Strategic</a:t>
                      </a:r>
                    </a:p>
                  </a:txBody>
                  <a:tcPr marL="43513" marR="43513" marT="21757" marB="21757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US" sz="1800" dirty="0">
                          <a:latin typeface="Alexandria"/>
                        </a:rPr>
                        <a:t>Believing that strategy is disconnected from daily operations</a:t>
                      </a:r>
                    </a:p>
                  </a:txBody>
                  <a:tcPr marL="43513" marR="43513" marT="21757" marB="21757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 petrochemical company announced a Net Zero 2040 goal without budgeting for the first five years → faced massive fines and emergency upgrade costs.</a:t>
                      </a:r>
                    </a:p>
                  </a:txBody>
                  <a:tcPr marL="43513" marR="43513" marT="21757" marB="21757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2703639"/>
                  </a:ext>
                </a:extLst>
              </a:tr>
              <a:tr h="813365"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43513" marR="43513" marT="21757" marB="21757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US" sz="1800" dirty="0">
                          <a:latin typeface="Alexandria"/>
                        </a:rPr>
                        <a:t>Making rigid strategic decisions with no flexibility</a:t>
                      </a:r>
                    </a:p>
                  </a:txBody>
                  <a:tcPr marL="43513" marR="43513" marT="21757" marB="21757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 major bank decided to own all branches and never lease → after COVID-19, branches became nearly empty but operating costs continued.</a:t>
                      </a:r>
                    </a:p>
                  </a:txBody>
                  <a:tcPr marL="43513" marR="43513" marT="21757" marB="21757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6324369"/>
                  </a:ext>
                </a:extLst>
              </a:tr>
              <a:tr h="966333">
                <a:tc rowSpan="2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Tactical</a:t>
                      </a:r>
                    </a:p>
                    <a:p>
                      <a:pPr algn="ctr">
                        <a:buNone/>
                      </a:pPr>
                      <a:endParaRPr lang="en-US" sz="1800" dirty="0">
                        <a:latin typeface="Alexandria"/>
                      </a:endParaRPr>
                    </a:p>
                  </a:txBody>
                  <a:tcPr marL="43513" marR="43513" marT="21757" marB="21757" anchor="ctr">
                    <a:solidFill>
                      <a:srgbClr val="D0FCE2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US" sz="1800" dirty="0">
                          <a:latin typeface="Alexandria"/>
                        </a:rPr>
                        <a:t>Issuing policies that are impractical or unsafe to implement</a:t>
                      </a:r>
                    </a:p>
                  </a:txBody>
                  <a:tcPr marL="43513" marR="43513" marT="21757" marB="21757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 government agency required contractors to stop all work before 3 PM → HVAC contractor halted work during a critical phase, leading to an electrical fire and full facility shutdown.</a:t>
                      </a:r>
                    </a:p>
                  </a:txBody>
                  <a:tcPr marL="43513" marR="43513" marT="21757" marB="21757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8195167"/>
                  </a:ext>
                </a:extLst>
              </a:tr>
              <a:tr h="813365"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43513" marR="43513" marT="21757" marB="21757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US" sz="1800" dirty="0">
                          <a:latin typeface="Alexandria"/>
                        </a:rPr>
                        <a:t>Middle managers interpreting policies based on personal preferences</a:t>
                      </a:r>
                    </a:p>
                  </a:txBody>
                  <a:tcPr marL="43513" marR="43513" marT="21757" marB="21757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 telecom company set a hybrid work policy (60%), but the IT manager refused to allow it → the company lost many of its top programmers.</a:t>
                      </a:r>
                    </a:p>
                  </a:txBody>
                  <a:tcPr marL="43513" marR="43513" marT="21757" marB="21757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1865884"/>
                  </a:ext>
                </a:extLst>
              </a:tr>
              <a:tr h="813365">
                <a:tc rowSpan="2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>
                          <a:latin typeface="Alexandria"/>
                        </a:rPr>
                        <a:t>Operational</a:t>
                      </a:r>
                    </a:p>
                  </a:txBody>
                  <a:tcPr marL="43513" marR="43513" marT="21757" marB="21757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US" sz="1800" dirty="0">
                          <a:latin typeface="Alexandria"/>
                        </a:rPr>
                        <a:t>One-way communication (top-down only), preventing field feedback</a:t>
                      </a:r>
                    </a:p>
                  </a:txBody>
                  <a:tcPr marL="43513" marR="43513" marT="21757" marB="21757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 shopping mall enforced a 4 AM cleaning schedule despite inefficiency → unnecessary overtime costs continued for more than two years.</a:t>
                      </a:r>
                    </a:p>
                  </a:txBody>
                  <a:tcPr marL="43513" marR="43513" marT="21757" marB="21757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4910548"/>
                  </a:ext>
                </a:extLst>
              </a:tr>
              <a:tr h="660398"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43513" marR="43513" marT="21757" marB="21757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US" sz="1800" dirty="0">
                          <a:latin typeface="Alexandria"/>
                        </a:rPr>
                        <a:t>Ignoring field expertise and failing to use technicians’ insights</a:t>
                      </a:r>
                    </a:p>
                  </a:txBody>
                  <a:tcPr marL="43513" marR="43513" marT="21757" marB="21757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An HVAC technician reported low efficiency in 68 units for years, but was ignored → resulting in substantial excess energy costs.</a:t>
                      </a:r>
                    </a:p>
                  </a:txBody>
                  <a:tcPr marL="43513" marR="43513" marT="21757" marB="21757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27596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8967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7A79E3-801E-7F1C-E39A-1F896943DA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BAA7F1B-F346-119F-F30A-5BFA13484168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7F15203-E7DC-DF53-7E90-1588DD8E4B1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F13681-8462-D4E2-5B70-BCAFBF5F7DEE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07B2F38-7C0A-846B-FE35-46C60844A39C}"/>
              </a:ext>
            </a:extLst>
          </p:cNvPr>
          <p:cNvSpPr txBox="1"/>
          <p:nvPr/>
        </p:nvSpPr>
        <p:spPr>
          <a:xfrm>
            <a:off x="180431" y="1169142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Organizational Management Levels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3" name="Rectangle: Folded Corner 2">
            <a:extLst>
              <a:ext uri="{FF2B5EF4-FFF2-40B4-BE49-F238E27FC236}">
                <a16:creationId xmlns:a16="http://schemas.microsoft.com/office/drawing/2014/main" id="{F374C0A3-6466-80A6-1A8D-756BB1D629C3}"/>
              </a:ext>
            </a:extLst>
          </p:cNvPr>
          <p:cNvSpPr/>
          <p:nvPr/>
        </p:nvSpPr>
        <p:spPr>
          <a:xfrm>
            <a:off x="611441" y="1764873"/>
            <a:ext cx="10970959" cy="523220"/>
          </a:xfrm>
          <a:prstGeom prst="foldedCorner">
            <a:avLst/>
          </a:prstGeom>
          <a:solidFill>
            <a:srgbClr val="FFFFFF"/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dirty="0"/>
              <a:t>❌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Believing that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“</a:t>
            </a:r>
            <a:r>
              <a:rPr lang="en-US" sz="2000" b="1" dirty="0">
                <a:solidFill>
                  <a:srgbClr val="0070C0"/>
                </a:solidFill>
                <a:latin typeface="Alexandria"/>
              </a:rPr>
              <a:t>Strategic = long-term only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”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and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“</a:t>
            </a:r>
            <a:r>
              <a:rPr lang="en-US" sz="2000" b="1" dirty="0">
                <a:solidFill>
                  <a:srgbClr val="00B050"/>
                </a:solidFill>
                <a:latin typeface="Alexandria"/>
              </a:rPr>
              <a:t>Operational = short-term only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”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is a </a:t>
            </a:r>
            <a:r>
              <a:rPr lang="en-US" sz="2000" b="1" dirty="0">
                <a:solidFill>
                  <a:srgbClr val="FF0000"/>
                </a:solidFill>
                <a:latin typeface="Alexandria"/>
              </a:rPr>
              <a:t>critical mistake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.</a:t>
            </a:r>
            <a:endParaRPr lang="ar-SY" sz="2000" dirty="0">
              <a:solidFill>
                <a:schemeClr val="tx1"/>
              </a:solidFill>
              <a:latin typeface="Alexandria"/>
            </a:endParaRPr>
          </a:p>
        </p:txBody>
      </p:sp>
      <p:sp>
        <p:nvSpPr>
          <p:cNvPr id="4" name="Rectangle: Folded Corner 3">
            <a:extLst>
              <a:ext uri="{FF2B5EF4-FFF2-40B4-BE49-F238E27FC236}">
                <a16:creationId xmlns:a16="http://schemas.microsoft.com/office/drawing/2014/main" id="{E8C90A06-39B0-5E82-13B0-F12FA585B756}"/>
              </a:ext>
            </a:extLst>
          </p:cNvPr>
          <p:cNvSpPr/>
          <p:nvPr/>
        </p:nvSpPr>
        <p:spPr>
          <a:xfrm>
            <a:off x="611443" y="2660941"/>
            <a:ext cx="11025987" cy="523219"/>
          </a:xfrm>
          <a:prstGeom prst="foldedCorner">
            <a:avLst/>
          </a:prstGeom>
          <a:solidFill>
            <a:schemeClr val="bg1"/>
          </a:solidFill>
          <a:ln w="38100">
            <a:solidFill>
              <a:srgbClr val="C887D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 algn="justLow">
              <a:lnSpc>
                <a:spcPct val="120000"/>
              </a:lnSpc>
              <a:buFont typeface="Wingdings" panose="05000000000000000000" pitchFamily="2" charset="2"/>
              <a:buChar char="q"/>
              <a:defRPr/>
            </a:pPr>
            <a:r>
              <a:rPr lang="en-US" sz="2000" b="1" dirty="0">
                <a:solidFill>
                  <a:srgbClr val="0070C0"/>
                </a:solidFill>
                <a:latin typeface="Alexandria"/>
              </a:rPr>
              <a:t>A</a:t>
            </a:r>
            <a:r>
              <a:rPr lang="en-US" sz="2000" dirty="0">
                <a:solidFill>
                  <a:srgbClr val="0070C0"/>
                </a:solidFill>
                <a:latin typeface="Alexandria"/>
              </a:rPr>
              <a:t> </a:t>
            </a:r>
            <a:r>
              <a:rPr lang="en-US" sz="2000" b="1" dirty="0">
                <a:solidFill>
                  <a:srgbClr val="0070C0"/>
                </a:solidFill>
                <a:latin typeface="Alexandria"/>
              </a:rPr>
              <a:t>Wrong strategic decision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becomes an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operational disaster from day one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…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</a:endParaRPr>
          </a:p>
        </p:txBody>
      </p:sp>
      <p:sp>
        <p:nvSpPr>
          <p:cNvPr id="9" name="Rectangle: Folded Corner 8">
            <a:extLst>
              <a:ext uri="{FF2B5EF4-FFF2-40B4-BE49-F238E27FC236}">
                <a16:creationId xmlns:a16="http://schemas.microsoft.com/office/drawing/2014/main" id="{15C708B9-741C-E2BD-7F12-3E281A4E1A7D}"/>
              </a:ext>
            </a:extLst>
          </p:cNvPr>
          <p:cNvSpPr/>
          <p:nvPr/>
        </p:nvSpPr>
        <p:spPr>
          <a:xfrm>
            <a:off x="611441" y="3570730"/>
            <a:ext cx="11025987" cy="523219"/>
          </a:xfrm>
          <a:prstGeom prst="foldedCorner">
            <a:avLst/>
          </a:prstGeom>
          <a:solidFill>
            <a:schemeClr val="bg1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 algn="justLow">
              <a:lnSpc>
                <a:spcPct val="120000"/>
              </a:lnSpc>
              <a:buFont typeface="Wingdings" panose="05000000000000000000" pitchFamily="2" charset="2"/>
              <a:buChar char="q"/>
              <a:defRPr/>
            </a:pPr>
            <a:r>
              <a:rPr lang="en-US" sz="2000" b="1" dirty="0">
                <a:solidFill>
                  <a:srgbClr val="00B050"/>
                </a:solidFill>
                <a:latin typeface="Alexandria"/>
              </a:rPr>
              <a:t>A Wrong day-to-day operational decision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can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destroy the strategy over a 20-year period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.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</a:endParaRPr>
          </a:p>
        </p:txBody>
      </p:sp>
      <p:sp>
        <p:nvSpPr>
          <p:cNvPr id="10" name="Rectangle: Beveled 9">
            <a:extLst>
              <a:ext uri="{FF2B5EF4-FFF2-40B4-BE49-F238E27FC236}">
                <a16:creationId xmlns:a16="http://schemas.microsoft.com/office/drawing/2014/main" id="{1433670D-7BB6-4573-9941-A927CE8B5CDD}"/>
              </a:ext>
            </a:extLst>
          </p:cNvPr>
          <p:cNvSpPr/>
          <p:nvPr/>
        </p:nvSpPr>
        <p:spPr>
          <a:xfrm>
            <a:off x="465222" y="4551471"/>
            <a:ext cx="11143772" cy="1733117"/>
          </a:xfrm>
          <a:prstGeom prst="bevel">
            <a:avLst/>
          </a:prstGeom>
          <a:solidFill>
            <a:schemeClr val="bg1"/>
          </a:solidFill>
          <a:ln w="38100">
            <a:solidFill>
              <a:srgbClr val="FFE1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Therefore, there is no such thing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as </a:t>
            </a:r>
            <a:r>
              <a:rPr lang="en-US" sz="2000" b="1" dirty="0">
                <a:solidFill>
                  <a:srgbClr val="0070C0"/>
                </a:solidFill>
                <a:latin typeface="Alexandria"/>
              </a:rPr>
              <a:t>“long-term strategic”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and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 “</a:t>
            </a:r>
            <a:r>
              <a:rPr lang="en-US" sz="2000" b="1" dirty="0">
                <a:solidFill>
                  <a:srgbClr val="00B050"/>
                </a:solidFill>
                <a:latin typeface="Alexandria"/>
              </a:rPr>
              <a:t>short-term operational”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decisions.</a:t>
            </a:r>
          </a:p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Everything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 in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facility management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is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interconnected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—from the very first second to the last day of the building’s life cycle.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254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9" grpId="0" animBg="1"/>
      <p:bldP spid="10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AD676B-8C21-8548-D03D-4E7B319A6F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29014C2-3767-0F66-F16E-DC5E5EC1499E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33E92B3-D9C8-CDC0-32B6-54EBEFEE00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43A707-266B-E037-BCF3-F556C2C152FB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2B6F9E-8E75-A843-10D4-FEA81420DA37}"/>
              </a:ext>
            </a:extLst>
          </p:cNvPr>
          <p:cNvSpPr txBox="1"/>
          <p:nvPr/>
        </p:nvSpPr>
        <p:spPr>
          <a:xfrm>
            <a:off x="180431" y="1169142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Organizational Management Levels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69CB113-3880-5C5B-2BB6-91479922AD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0023680"/>
              </p:ext>
            </p:extLst>
          </p:nvPr>
        </p:nvGraphicFramePr>
        <p:xfrm>
          <a:off x="180431" y="1680721"/>
          <a:ext cx="11831138" cy="4852301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2931737">
                  <a:extLst>
                    <a:ext uri="{9D8B030D-6E8A-4147-A177-3AD203B41FA5}">
                      <a16:colId xmlns:a16="http://schemas.microsoft.com/office/drawing/2014/main" val="2128565486"/>
                    </a:ext>
                  </a:extLst>
                </a:gridCol>
                <a:gridCol w="8899401">
                  <a:extLst>
                    <a:ext uri="{9D8B030D-6E8A-4147-A177-3AD203B41FA5}">
                      <a16:colId xmlns:a16="http://schemas.microsoft.com/office/drawing/2014/main" val="2273457722"/>
                    </a:ext>
                  </a:extLst>
                </a:gridCol>
              </a:tblGrid>
              <a:tr h="32129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Item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2522" marR="72522" marT="36261" marB="36261"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Clear Summary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2522" marR="72522" marT="36261" marB="36261" anchor="ctr"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5880260"/>
                  </a:ext>
                </a:extLst>
              </a:tr>
              <a:tr h="50708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Project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2522" marR="72522" marT="36261" marB="36261"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 luxury compound – 1,180 units – valued at 4.7 billion SAR (delivered in 2016)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6673303"/>
                  </a:ext>
                </a:extLst>
              </a:tr>
              <a:tr h="44917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Strategy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2522" marR="72522" marT="36261" marB="36261"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lexandria"/>
                        </a:rPr>
                        <a:t>Maintain luxury standards for 25 years and increase resale value annually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6535896"/>
                  </a:ext>
                </a:extLst>
              </a:tr>
              <a:tr h="57541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Operational Error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2522" marR="72522" marT="36261" marB="36261"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Replacing the original marble-cleaning product with a cheaper alternative to save 185,000 SAR per month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6949519"/>
                  </a:ext>
                </a:extLst>
              </a:tr>
              <a:tr h="50178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Outcome After 8 Years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2522" marR="72522" marT="36261" marB="36261"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Permanent damage to marble in 42 lobbies and loss of luxury appearance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838259"/>
                  </a:ext>
                </a:extLst>
              </a:tr>
              <a:tr h="45571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Cost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2522" marR="72522" marT="36261" marB="36261"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Marble restoration: 84–96 million SAR + compensation to owners: 127 million SAR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8354170"/>
                  </a:ext>
                </a:extLst>
              </a:tr>
              <a:tr h="58701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Real Estate Impact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2522" marR="72522" marT="36261" marB="36261"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lexandria"/>
                        </a:rPr>
                        <a:t>Resale value shifted from +11% growth to –4% decline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9840992"/>
                  </a:ext>
                </a:extLst>
              </a:tr>
              <a:tr h="52041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Result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2522" marR="72522" marT="36261" marB="36261"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Saving 17.8 million SAR led to losses exceeding 400 million SAR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7585569"/>
                  </a:ext>
                </a:extLst>
              </a:tr>
              <a:tr h="83260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Conclusion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2522" marR="72522" marT="36261" marB="36261"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 small daily operational decision destroyed a 25-year strategy and harmed the reputation of a 4.7-billion-SAR development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75508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3655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5FCA5F-4A83-35FD-9713-95D1C2DFDF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F7CFF62-8019-1D54-C290-B5AD48924A2F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7B8DAA7-2C69-8F32-C2AC-F2DEFC48ACC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A1B18F-9613-F9C1-A153-92C4F8430FC7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E5BF4F-11CA-5F5F-7372-926AB277A83C}"/>
              </a:ext>
            </a:extLst>
          </p:cNvPr>
          <p:cNvSpPr txBox="1"/>
          <p:nvPr/>
        </p:nvSpPr>
        <p:spPr>
          <a:xfrm>
            <a:off x="180431" y="1169142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Organizational Management Levels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C0946DA-242B-CFA7-826C-AAF03BC33C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6096418"/>
              </p:ext>
            </p:extLst>
          </p:nvPr>
        </p:nvGraphicFramePr>
        <p:xfrm>
          <a:off x="180431" y="1680721"/>
          <a:ext cx="11831138" cy="5124188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2931737">
                  <a:extLst>
                    <a:ext uri="{9D8B030D-6E8A-4147-A177-3AD203B41FA5}">
                      <a16:colId xmlns:a16="http://schemas.microsoft.com/office/drawing/2014/main" val="2128565486"/>
                    </a:ext>
                  </a:extLst>
                </a:gridCol>
                <a:gridCol w="8899401">
                  <a:extLst>
                    <a:ext uri="{9D8B030D-6E8A-4147-A177-3AD203B41FA5}">
                      <a16:colId xmlns:a16="http://schemas.microsoft.com/office/drawing/2014/main" val="2273457722"/>
                    </a:ext>
                  </a:extLst>
                </a:gridCol>
              </a:tblGrid>
              <a:tr h="3212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/>
                        <a:t>Item</a:t>
                      </a:r>
                      <a:endParaRPr lang="en-US"/>
                    </a:p>
                  </a:txBody>
                  <a:tcPr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/>
                        <a:t>Clear Summary</a:t>
                      </a:r>
                      <a:endParaRPr lang="en-US" dirty="0"/>
                    </a:p>
                  </a:txBody>
                  <a:tcPr anchor="ctr"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5880260"/>
                  </a:ext>
                </a:extLst>
              </a:tr>
              <a:tr h="5070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/>
                        <a:t>Project</a:t>
                      </a:r>
                      <a:endParaRPr lang="en-US"/>
                    </a:p>
                  </a:txBody>
                  <a:tcPr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Office tower – 48 floors – 3,800 employees – cost of 1.42 billion SAR (opened in 2021)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6673303"/>
                  </a:ext>
                </a:extLst>
              </a:tr>
              <a:tr h="44917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/>
                        <a:t>Strategic Decision</a:t>
                      </a:r>
                      <a:endParaRPr lang="en-US"/>
                    </a:p>
                  </a:txBody>
                  <a:tcPr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Build “the smartest building in the region” with only a 9-person operations team and full reliance on BMS and IoT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6535896"/>
                  </a:ext>
                </a:extLst>
              </a:tr>
              <a:tr h="5754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/>
                        <a:t>Error</a:t>
                      </a:r>
                      <a:endParaRPr lang="en-US"/>
                    </a:p>
                  </a:txBody>
                  <a:tcPr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A long-term strategic decision made without evaluating actual operational requirements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6949519"/>
                  </a:ext>
                </a:extLst>
              </a:tr>
              <a:tr h="50178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/>
                        <a:t>Operational Reality</a:t>
                      </a:r>
                      <a:endParaRPr lang="en-US"/>
                    </a:p>
                  </a:txBody>
                  <a:tcPr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The BMS system requires updates every 45 days by a certified technician who is not available in the Gulf region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838259"/>
                  </a:ext>
                </a:extLst>
              </a:tr>
              <a:tr h="4557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/>
                        <a:t>Direct Cost</a:t>
                      </a:r>
                      <a:endParaRPr lang="en-US"/>
                    </a:p>
                  </a:txBody>
                  <a:tcPr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18 maintenance trips over two years × 185,000 SAR = 3.33 million SAR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8354170"/>
                  </a:ext>
                </a:extLst>
              </a:tr>
              <a:tr h="5870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/>
                        <a:t>Operational Impact</a:t>
                      </a:r>
                      <a:endParaRPr lang="en-US"/>
                    </a:p>
                  </a:txBody>
                  <a:tcPr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7 failures during updates → air-conditioning shutdown for 4–11 hours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9840992"/>
                  </a:ext>
                </a:extLst>
              </a:tr>
              <a:tr h="5204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/>
                        <a:t>Indirect Loss</a:t>
                      </a:r>
                      <a:endParaRPr lang="en-US"/>
                    </a:p>
                  </a:txBody>
                  <a:tcPr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Staff relocated to work-from-home → productivity loss of 1.9 million SAR per day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7585569"/>
                  </a:ext>
                </a:extLst>
              </a:tr>
              <a:tr h="8326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/>
                        <a:t>Conclusion</a:t>
                      </a:r>
                      <a:endParaRPr lang="en-US"/>
                    </a:p>
                  </a:txBody>
                  <a:tcPr anchor="ctr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A 20-year strategy collapsed in just 26 months due to overlooking operational needs.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75508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7439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DDA408-1C63-9000-1CB6-B352EC08DD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6AC8568-EC18-6B15-1524-A47CF1CF8AC5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1506C21E-76C6-8679-47A6-1614BA957B5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3C05D0C-EB6B-1922-1A62-212AF3514DF4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38AB0E-6CC8-8A06-F212-217EDA8FC17F}"/>
              </a:ext>
            </a:extLst>
          </p:cNvPr>
          <p:cNvSpPr txBox="1"/>
          <p:nvPr/>
        </p:nvSpPr>
        <p:spPr>
          <a:xfrm>
            <a:off x="180431" y="1169142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Capability Maturity Model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" name="Rectangle: Folded Corner 1">
            <a:extLst>
              <a:ext uri="{FF2B5EF4-FFF2-40B4-BE49-F238E27FC236}">
                <a16:creationId xmlns:a16="http://schemas.microsoft.com/office/drawing/2014/main" id="{3502CB46-6592-D890-1F16-93C73A2B84B3}"/>
              </a:ext>
            </a:extLst>
          </p:cNvPr>
          <p:cNvSpPr/>
          <p:nvPr/>
        </p:nvSpPr>
        <p:spPr>
          <a:xfrm>
            <a:off x="610520" y="1672540"/>
            <a:ext cx="10970959" cy="865814"/>
          </a:xfrm>
          <a:prstGeom prst="foldedCorner">
            <a:avLst/>
          </a:prstGeom>
          <a:solidFill>
            <a:srgbClr val="FFFFFF"/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Capability Maturity Model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aims to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Assess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 the development of processes and systems within the organization to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determine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 the current maturity level and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identify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 the steps required for advancement.</a:t>
            </a:r>
            <a:endParaRPr lang="ar-SY" sz="2000" dirty="0">
              <a:solidFill>
                <a:schemeClr val="tx1"/>
              </a:solidFill>
              <a:latin typeface="Alexandria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481B4E-2DF6-0840-7C40-F5B87B66667E}"/>
              </a:ext>
            </a:extLst>
          </p:cNvPr>
          <p:cNvSpPr txBox="1"/>
          <p:nvPr/>
        </p:nvSpPr>
        <p:spPr>
          <a:xfrm>
            <a:off x="3938773" y="2653686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Alexandria"/>
              </a:rPr>
              <a:t>Comparative Table of Maturity Levels: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B892EAE7-83C4-C220-DC0E-6C08831B5F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1695971"/>
              </p:ext>
            </p:extLst>
          </p:nvPr>
        </p:nvGraphicFramePr>
        <p:xfrm>
          <a:off x="180431" y="3034159"/>
          <a:ext cx="11786982" cy="3806902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1562123">
                  <a:extLst>
                    <a:ext uri="{9D8B030D-6E8A-4147-A177-3AD203B41FA5}">
                      <a16:colId xmlns:a16="http://schemas.microsoft.com/office/drawing/2014/main" val="3964933160"/>
                    </a:ext>
                  </a:extLst>
                </a:gridCol>
                <a:gridCol w="5187635">
                  <a:extLst>
                    <a:ext uri="{9D8B030D-6E8A-4147-A177-3AD203B41FA5}">
                      <a16:colId xmlns:a16="http://schemas.microsoft.com/office/drawing/2014/main" val="1797968230"/>
                    </a:ext>
                  </a:extLst>
                </a:gridCol>
                <a:gridCol w="5037224">
                  <a:extLst>
                    <a:ext uri="{9D8B030D-6E8A-4147-A177-3AD203B41FA5}">
                      <a16:colId xmlns:a16="http://schemas.microsoft.com/office/drawing/2014/main" val="2275401340"/>
                    </a:ext>
                  </a:extLst>
                </a:gridCol>
              </a:tblGrid>
              <a:tr h="44179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Level</a:t>
                      </a:r>
                      <a:endParaRPr lang="en-US" sz="2400" dirty="0">
                        <a:latin typeface="Alexandria"/>
                      </a:endParaRPr>
                    </a:p>
                  </a:txBody>
                  <a:tcPr marL="90653" marR="90653" marT="45326" marB="4532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Characteristics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90653" marR="90653" marT="45326" marB="4532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Practical Example in FM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90653" marR="90653" marT="45326" marB="45326" anchor="ctr"/>
                </a:tc>
                <a:extLst>
                  <a:ext uri="{0D108BD9-81ED-4DB2-BD59-A6C34878D82A}">
                    <a16:rowId xmlns:a16="http://schemas.microsoft.com/office/drawing/2014/main" val="2649455231"/>
                  </a:ext>
                </a:extLst>
              </a:tr>
              <a:tr h="67482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1: Initial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90653" marR="90653" marT="45326" marB="4532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Unstructured processes, reactive responses, unpredictable outcomes</a:t>
                      </a:r>
                    </a:p>
                  </a:txBody>
                  <a:tcPr marL="90653" marR="90653" marT="45326" marB="4532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>
                          <a:latin typeface="Alexandria"/>
                        </a:rPr>
                        <a:t>No digital maintenance records; reliance solely on memory</a:t>
                      </a:r>
                    </a:p>
                  </a:txBody>
                  <a:tcPr marL="90653" marR="90653" marT="45326" marB="45326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3932837"/>
                  </a:ext>
                </a:extLst>
              </a:tr>
              <a:tr h="70585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2: Managed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90653" marR="90653" marT="45326" marB="4532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Partially documented processes, still general and predominantly reactive</a:t>
                      </a:r>
                    </a:p>
                  </a:txBody>
                  <a:tcPr marL="90653" marR="90653" marT="45326" marB="4532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Maintenance requests submitted via email with no systematic tracking</a:t>
                      </a:r>
                    </a:p>
                  </a:txBody>
                  <a:tcPr marL="90653" marR="90653" marT="45326" marB="45326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6845607"/>
                  </a:ext>
                </a:extLst>
              </a:tr>
              <a:tr h="70585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3: Defined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90653" marR="90653" marT="45326" marB="4532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Clearly established and integrated processes with a proactive approach</a:t>
                      </a:r>
                    </a:p>
                  </a:txBody>
                  <a:tcPr marL="90653" marR="90653" marT="45326" marB="4532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Implementation of a CMMS with scheduled preventive maintenance based on data</a:t>
                      </a:r>
                    </a:p>
                  </a:txBody>
                  <a:tcPr marL="90653" marR="90653" marT="45326" marB="45326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5162710"/>
                  </a:ext>
                </a:extLst>
              </a:tr>
              <a:tr h="54099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4: Measured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90653" marR="90653" marT="45326" marB="4532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>
                          <a:latin typeface="Alexandria"/>
                        </a:rPr>
                        <a:t>Processes under continuous evaluation with reliable KPIs</a:t>
                      </a:r>
                    </a:p>
                  </a:txBody>
                  <a:tcPr marL="90653" marR="90653" marT="45326" marB="4532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Real-time energy monitoring through sensor-based systems</a:t>
                      </a:r>
                    </a:p>
                  </a:txBody>
                  <a:tcPr marL="90653" marR="90653" marT="45326" marB="45326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3789746"/>
                  </a:ext>
                </a:extLst>
              </a:tr>
              <a:tr h="56386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5: Optimized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90653" marR="90653" marT="45326" marB="4532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Continuous improvement driven by data and technology</a:t>
                      </a:r>
                    </a:p>
                  </a:txBody>
                  <a:tcPr marL="90653" marR="90653" marT="45326" marB="4532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Intelligent systems that automatically adjust maintenance schedules based on fault analytics</a:t>
                      </a:r>
                    </a:p>
                  </a:txBody>
                  <a:tcPr marL="90653" marR="90653" marT="45326" marB="45326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75898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178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93EA66-5A8B-5762-4FD0-3AE51EECEF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4692FB6-23C4-D2CE-4137-61CE2D0E2447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E92E5EB9-ECE0-FF9A-0DA6-BE998AF73D4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C0B2F5-0336-DB08-C2B2-2864ECD6CDE8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F982E3-8323-B9BF-2E00-5CD6BFC98B22}"/>
              </a:ext>
            </a:extLst>
          </p:cNvPr>
          <p:cNvSpPr txBox="1"/>
          <p:nvPr/>
        </p:nvSpPr>
        <p:spPr>
          <a:xfrm>
            <a:off x="180431" y="1169142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Capability Maturity Model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3" name="Rectangle: Beveled 2">
            <a:extLst>
              <a:ext uri="{FF2B5EF4-FFF2-40B4-BE49-F238E27FC236}">
                <a16:creationId xmlns:a16="http://schemas.microsoft.com/office/drawing/2014/main" id="{80ADE5F7-8381-06A8-41AC-A0C26BD0A9EA}"/>
              </a:ext>
            </a:extLst>
          </p:cNvPr>
          <p:cNvSpPr/>
          <p:nvPr/>
        </p:nvSpPr>
        <p:spPr>
          <a:xfrm>
            <a:off x="524114" y="1733006"/>
            <a:ext cx="11143772" cy="1206403"/>
          </a:xfrm>
          <a:prstGeom prst="bevel">
            <a:avLst/>
          </a:prstGeom>
          <a:solidFill>
            <a:schemeClr val="bg1"/>
          </a:solidFill>
          <a:ln w="38100">
            <a:solidFill>
              <a:srgbClr val="FFE1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Every organization has a completely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different maturity level in facility management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, even if they operate in the same sector and the same city.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9" name="Rectangle: Beveled 8">
            <a:extLst>
              <a:ext uri="{FF2B5EF4-FFF2-40B4-BE49-F238E27FC236}">
                <a16:creationId xmlns:a16="http://schemas.microsoft.com/office/drawing/2014/main" id="{C7B95158-39EB-C7F9-5A72-2E2BC1387ADC}"/>
              </a:ext>
            </a:extLst>
          </p:cNvPr>
          <p:cNvSpPr/>
          <p:nvPr/>
        </p:nvSpPr>
        <p:spPr>
          <a:xfrm>
            <a:off x="524114" y="3315390"/>
            <a:ext cx="11143772" cy="1206403"/>
          </a:xfrm>
          <a:prstGeom prst="bevel">
            <a:avLst/>
          </a:prstGeom>
          <a:solidFill>
            <a:schemeClr val="bg1"/>
          </a:solidFill>
          <a:ln w="38100">
            <a:solidFill>
              <a:srgbClr val="FFE1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Each maturity level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requires different interventions—understanding the starting point is essential for developing an effective FM strategy.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0" name="Rectangle: Beveled 9">
            <a:extLst>
              <a:ext uri="{FF2B5EF4-FFF2-40B4-BE49-F238E27FC236}">
                <a16:creationId xmlns:a16="http://schemas.microsoft.com/office/drawing/2014/main" id="{E2896152-3C77-B8BE-809E-D2A9369642F1}"/>
              </a:ext>
            </a:extLst>
          </p:cNvPr>
          <p:cNvSpPr/>
          <p:nvPr/>
        </p:nvSpPr>
        <p:spPr>
          <a:xfrm>
            <a:off x="524114" y="4897774"/>
            <a:ext cx="11143772" cy="1206403"/>
          </a:xfrm>
          <a:prstGeom prst="bevel">
            <a:avLst/>
          </a:prstGeom>
          <a:solidFill>
            <a:schemeClr val="bg1"/>
          </a:solidFill>
          <a:ln w="38100">
            <a:solidFill>
              <a:srgbClr val="FFE1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dirty="0"/>
              <a:t>❌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Assuming that what worked in another company will work for yours is the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biggest mistake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made by many new facility managers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423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0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E27439-94E9-D441-1543-E1BA64D178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857DF03-96BC-BC2C-340D-658AFA45A27A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D4697B9-F34C-3E50-87C5-09F8141836C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19E33B-F14F-8544-9DC7-043E0A16A5DA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4BE8F0-B2C0-7B94-8760-7DCD2A6447BE}"/>
              </a:ext>
            </a:extLst>
          </p:cNvPr>
          <p:cNvSpPr txBox="1"/>
          <p:nvPr/>
        </p:nvSpPr>
        <p:spPr>
          <a:xfrm>
            <a:off x="180431" y="1121844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Strategy Formulation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3" name="Rectangle: Folded Corner 2">
            <a:extLst>
              <a:ext uri="{FF2B5EF4-FFF2-40B4-BE49-F238E27FC236}">
                <a16:creationId xmlns:a16="http://schemas.microsoft.com/office/drawing/2014/main" id="{CBD9CBCB-C2C2-EED5-FFD5-479529F02E0A}"/>
              </a:ext>
            </a:extLst>
          </p:cNvPr>
          <p:cNvSpPr/>
          <p:nvPr/>
        </p:nvSpPr>
        <p:spPr>
          <a:xfrm>
            <a:off x="611441" y="1622980"/>
            <a:ext cx="10970959" cy="1149514"/>
          </a:xfrm>
          <a:prstGeom prst="foldedCorner">
            <a:avLst/>
          </a:prstGeom>
          <a:solidFill>
            <a:srgbClr val="FFFFFF"/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The development of a facility management strategy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begins with a clear understanding of the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organization’s business plan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 and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its space (accommodation) strategy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, as these define the business objectives and the requirements needed to support them. </a:t>
            </a:r>
            <a:endParaRPr kumimoji="0" lang="ar-SY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lexandria"/>
              <a:cs typeface="Arial" panose="020B0604020202020204" pitchFamily="34" charset="0"/>
            </a:endParaRPr>
          </a:p>
        </p:txBody>
      </p:sp>
      <p:sp>
        <p:nvSpPr>
          <p:cNvPr id="2" name="Rectangle: Folded Corner 1">
            <a:extLst>
              <a:ext uri="{FF2B5EF4-FFF2-40B4-BE49-F238E27FC236}">
                <a16:creationId xmlns:a16="http://schemas.microsoft.com/office/drawing/2014/main" id="{D7D44F10-8910-4442-DFD1-B518F14AFF52}"/>
              </a:ext>
            </a:extLst>
          </p:cNvPr>
          <p:cNvSpPr/>
          <p:nvPr/>
        </p:nvSpPr>
        <p:spPr>
          <a:xfrm>
            <a:off x="556413" y="2974074"/>
            <a:ext cx="11025987" cy="857341"/>
          </a:xfrm>
          <a:prstGeom prst="foldedCorner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Effective FM strategy formulation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incorporates an assessment of organizational needs, relevant policies, and the practical constraints imposed by the facility and its spatial configuration.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lexandria"/>
            </a:endParaRPr>
          </a:p>
        </p:txBody>
      </p:sp>
      <p:sp>
        <p:nvSpPr>
          <p:cNvPr id="11" name="Rectangle: Folded Corner 10">
            <a:extLst>
              <a:ext uri="{FF2B5EF4-FFF2-40B4-BE49-F238E27FC236}">
                <a16:creationId xmlns:a16="http://schemas.microsoft.com/office/drawing/2014/main" id="{58C63314-D8D5-57C4-E175-9665FE0B2848}"/>
              </a:ext>
            </a:extLst>
          </p:cNvPr>
          <p:cNvSpPr/>
          <p:nvPr/>
        </p:nvSpPr>
        <p:spPr>
          <a:xfrm>
            <a:off x="611441" y="3996851"/>
            <a:ext cx="11025987" cy="857341"/>
          </a:xfrm>
          <a:prstGeom prst="foldedCorner">
            <a:avLst/>
          </a:prstGeom>
          <a:solidFill>
            <a:srgbClr val="EBFFFF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20000"/>
              </a:lnSpc>
              <a:defRPr/>
            </a:pPr>
            <a:r>
              <a:rPr lang="en-US" sz="2000" b="1" dirty="0">
                <a:solidFill>
                  <a:schemeClr val="tx1"/>
                </a:solidFill>
                <a:latin typeface="Alexandria"/>
              </a:rPr>
              <a:t>This approach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is grounded in established principles of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strategic business planning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and is implemented through </a:t>
            </a:r>
            <a:r>
              <a:rPr lang="en-US" sz="2000" b="1" dirty="0">
                <a:solidFill>
                  <a:srgbClr val="0070C0"/>
                </a:solidFill>
                <a:latin typeface="Alexandria"/>
              </a:rPr>
              <a:t>three interconnected phases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: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lexandria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0AD1DE-04AA-B8C2-70B1-EB949B3B6364}"/>
              </a:ext>
            </a:extLst>
          </p:cNvPr>
          <p:cNvSpPr txBox="1"/>
          <p:nvPr/>
        </p:nvSpPr>
        <p:spPr>
          <a:xfrm>
            <a:off x="611441" y="4988156"/>
            <a:ext cx="2369078" cy="562347"/>
          </a:xfrm>
          <a:prstGeom prst="doubleWave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lvl="0" algn="ctr">
              <a:lnSpc>
                <a:spcPct val="114000"/>
              </a:lnSpc>
              <a:defRPr/>
            </a:pPr>
            <a:r>
              <a:rPr lang="en-US" sz="2000" b="1" dirty="0">
                <a:solidFill>
                  <a:srgbClr val="002060"/>
                </a:solidFill>
                <a:latin typeface="Alexandria"/>
              </a:rPr>
              <a:t>(1) Strategic Analysis</a:t>
            </a:r>
            <a:endParaRPr lang="en-US" sz="2200" dirty="0">
              <a:solidFill>
                <a:srgbClr val="002060"/>
              </a:solidFill>
              <a:latin typeface="Alexandria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A2F47A5-C0F9-C05B-777B-84ACBE237A7E}"/>
              </a:ext>
            </a:extLst>
          </p:cNvPr>
          <p:cNvSpPr txBox="1"/>
          <p:nvPr/>
        </p:nvSpPr>
        <p:spPr>
          <a:xfrm>
            <a:off x="4098259" y="4988155"/>
            <a:ext cx="2939419" cy="562347"/>
          </a:xfrm>
          <a:prstGeom prst="doubleWave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lvl="0" algn="ctr">
              <a:lnSpc>
                <a:spcPct val="114000"/>
              </a:lnSpc>
              <a:defRPr/>
            </a:pPr>
            <a:r>
              <a:rPr lang="en-US" sz="2000" b="1" dirty="0">
                <a:solidFill>
                  <a:srgbClr val="002060"/>
                </a:solidFill>
                <a:latin typeface="Alexandria"/>
              </a:rPr>
              <a:t>(2) Solution Development</a:t>
            </a:r>
            <a:endParaRPr lang="en-US" sz="2200" dirty="0">
              <a:solidFill>
                <a:srgbClr val="002060"/>
              </a:solidFill>
              <a:latin typeface="Alexandria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4F8FC7-8112-903B-A728-5306D3797C37}"/>
              </a:ext>
            </a:extLst>
          </p:cNvPr>
          <p:cNvSpPr txBox="1"/>
          <p:nvPr/>
        </p:nvSpPr>
        <p:spPr>
          <a:xfrm>
            <a:off x="8155419" y="4988155"/>
            <a:ext cx="3227283" cy="562347"/>
          </a:xfrm>
          <a:prstGeom prst="doubleWave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lvl="0" algn="ctr">
              <a:lnSpc>
                <a:spcPct val="114000"/>
              </a:lnSpc>
              <a:defRPr/>
            </a:pPr>
            <a:r>
              <a:rPr lang="en-US" sz="2000" b="1" dirty="0">
                <a:solidFill>
                  <a:srgbClr val="002060"/>
                </a:solidFill>
                <a:latin typeface="Alexandria"/>
              </a:rPr>
              <a:t> (3) Strategy Implementation</a:t>
            </a:r>
            <a:endParaRPr lang="en-US" sz="2200" dirty="0">
              <a:solidFill>
                <a:srgbClr val="002060"/>
              </a:solidFill>
              <a:latin typeface="Alexandria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9BDF664-A366-2653-A705-6DF52DDDD8BD}"/>
              </a:ext>
            </a:extLst>
          </p:cNvPr>
          <p:cNvSpPr txBox="1"/>
          <p:nvPr/>
        </p:nvSpPr>
        <p:spPr>
          <a:xfrm>
            <a:off x="1082565" y="5914502"/>
            <a:ext cx="9443241" cy="70788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Alexandria"/>
              </a:rPr>
              <a:t>These phases align with the framework outlined in </a:t>
            </a:r>
            <a:r>
              <a:rPr lang="en-US" sz="2000" b="1" dirty="0">
                <a:latin typeface="Alexandria"/>
              </a:rPr>
              <a:t>ISO 41014 </a:t>
            </a:r>
            <a:r>
              <a:rPr lang="en-US" sz="2000" dirty="0">
                <a:latin typeface="Alexandria"/>
              </a:rPr>
              <a:t>for developing a </a:t>
            </a:r>
            <a:r>
              <a:rPr lang="en-US" sz="2000" b="1" dirty="0">
                <a:latin typeface="Alexandria"/>
              </a:rPr>
              <a:t>comprehensive and effective facility management strategy</a:t>
            </a:r>
          </a:p>
        </p:txBody>
      </p:sp>
    </p:spTree>
    <p:extLst>
      <p:ext uri="{BB962C8B-B14F-4D97-AF65-F5344CB8AC3E}">
        <p14:creationId xmlns:p14="http://schemas.microsoft.com/office/powerpoint/2010/main" val="2197461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6D94BB-DAE0-7BCA-35A5-DCD22AACAF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CFBCA04-7670-FC36-ED8D-09D84F04A0B7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279EF15-A470-FAAA-59EA-132742B142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61F67A5-0AB7-2D69-58DA-763245378B3D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4DE8FA-1EEB-9BC9-3DDB-0A78D7F056B0}"/>
              </a:ext>
            </a:extLst>
          </p:cNvPr>
          <p:cNvSpPr txBox="1"/>
          <p:nvPr/>
        </p:nvSpPr>
        <p:spPr>
          <a:xfrm>
            <a:off x="180431" y="1074546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Strategy Formulation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779EB27-A764-7ED5-3C46-164DCF42C9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084" y="1625243"/>
            <a:ext cx="11077762" cy="528005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8DB8815-17F0-CB04-FA89-19D57FEC470E}"/>
              </a:ext>
            </a:extLst>
          </p:cNvPr>
          <p:cNvSpPr/>
          <p:nvPr/>
        </p:nvSpPr>
        <p:spPr>
          <a:xfrm>
            <a:off x="1757085" y="5986679"/>
            <a:ext cx="1456973" cy="4308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266A144-AAA4-A940-1B87-E8EE6B96A2B5}"/>
              </a:ext>
            </a:extLst>
          </p:cNvPr>
          <p:cNvSpPr/>
          <p:nvPr/>
        </p:nvSpPr>
        <p:spPr>
          <a:xfrm>
            <a:off x="5297214" y="2853557"/>
            <a:ext cx="1799896" cy="735720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0DE975E-5F34-8E88-DEFA-BC350383D1F5}"/>
              </a:ext>
            </a:extLst>
          </p:cNvPr>
          <p:cNvSpPr/>
          <p:nvPr/>
        </p:nvSpPr>
        <p:spPr>
          <a:xfrm>
            <a:off x="2274198" y="2853558"/>
            <a:ext cx="1456973" cy="735720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49CB7E5F-B897-2A67-B9C1-79399FD7A71C}"/>
              </a:ext>
            </a:extLst>
          </p:cNvPr>
          <p:cNvSpPr/>
          <p:nvPr/>
        </p:nvSpPr>
        <p:spPr>
          <a:xfrm>
            <a:off x="8195438" y="2822025"/>
            <a:ext cx="2130975" cy="735720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640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17" grpId="0" animBg="1"/>
      <p:bldP spid="18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3C9B9F-052C-14EC-FBF3-4FC62E9AE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638D25E-D4B3-4514-9ECD-C4FA895DB020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07839047-CA6F-2B96-23FA-AEEA9E675C6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B991D8-042D-DEE1-FA2B-05E71BD03BE1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FCCB5B-DB8E-B2D4-D3E5-571C059B1DC2}"/>
              </a:ext>
            </a:extLst>
          </p:cNvPr>
          <p:cNvSpPr txBox="1"/>
          <p:nvPr/>
        </p:nvSpPr>
        <p:spPr>
          <a:xfrm>
            <a:off x="180431" y="1074546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Strategy Formulation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2410C7-8492-52C7-C9B2-6AA15865EE44}"/>
              </a:ext>
            </a:extLst>
          </p:cNvPr>
          <p:cNvSpPr txBox="1"/>
          <p:nvPr/>
        </p:nvSpPr>
        <p:spPr>
          <a:xfrm>
            <a:off x="2765992" y="1575681"/>
            <a:ext cx="7723810" cy="430887"/>
          </a:xfrm>
          <a:prstGeom prst="rect">
            <a:avLst/>
          </a:prstGeom>
          <a:solidFill>
            <a:srgbClr val="FEECFB"/>
          </a:solidFill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200" b="1" dirty="0">
                <a:solidFill>
                  <a:prstClr val="black"/>
                </a:solidFill>
                <a:latin typeface="Alexandria"/>
              </a:rPr>
              <a:t>Phase 1: Strategic Analysis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A7AF07-E3E8-A7CB-F9A9-186B832985E7}"/>
              </a:ext>
            </a:extLst>
          </p:cNvPr>
          <p:cNvSpPr txBox="1"/>
          <p:nvPr/>
        </p:nvSpPr>
        <p:spPr>
          <a:xfrm>
            <a:off x="180431" y="2312078"/>
            <a:ext cx="1979874" cy="595089"/>
          </a:xfrm>
          <a:prstGeom prst="ellipse">
            <a:avLst/>
          </a:prstGeom>
          <a:solidFill>
            <a:srgbClr val="EBFFFF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Purpose</a:t>
            </a:r>
          </a:p>
        </p:txBody>
      </p:sp>
      <p:sp>
        <p:nvSpPr>
          <p:cNvPr id="4" name="Rectangle: Folded Corner 3">
            <a:extLst>
              <a:ext uri="{FF2B5EF4-FFF2-40B4-BE49-F238E27FC236}">
                <a16:creationId xmlns:a16="http://schemas.microsoft.com/office/drawing/2014/main" id="{665A2D83-830A-D522-0A92-644FDD5A7BAD}"/>
              </a:ext>
            </a:extLst>
          </p:cNvPr>
          <p:cNvSpPr/>
          <p:nvPr/>
        </p:nvSpPr>
        <p:spPr>
          <a:xfrm>
            <a:off x="2222939" y="2199118"/>
            <a:ext cx="9725996" cy="757943"/>
          </a:xfrm>
          <a:prstGeom prst="foldedCorner">
            <a:avLst/>
          </a:prstGeom>
          <a:solidFill>
            <a:srgbClr val="FFFFFF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14000"/>
              </a:lnSpc>
              <a:defRPr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Understanding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the facility’s current state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 by diagnosing existing facility management operations and assessing their alignment with the organization’s objectives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746B1D7-F3A8-207B-FB34-B020FA38EAB3}"/>
              </a:ext>
            </a:extLst>
          </p:cNvPr>
          <p:cNvSpPr txBox="1"/>
          <p:nvPr/>
        </p:nvSpPr>
        <p:spPr>
          <a:xfrm>
            <a:off x="180431" y="4522373"/>
            <a:ext cx="1979874" cy="1088472"/>
          </a:xfrm>
          <a:prstGeom prst="ellipse">
            <a:avLst/>
          </a:prstGeom>
          <a:solidFill>
            <a:srgbClr val="EBFFFF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lvl="0" algn="ctr">
              <a:lnSpc>
                <a:spcPct val="114000"/>
              </a:lnSpc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Key Activities 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2" name="Arrow: Pentagon 11">
            <a:extLst>
              <a:ext uri="{FF2B5EF4-FFF2-40B4-BE49-F238E27FC236}">
                <a16:creationId xmlns:a16="http://schemas.microsoft.com/office/drawing/2014/main" id="{65E8D3BD-2E44-7BA0-2CF4-9A3D2EDB7365}"/>
              </a:ext>
            </a:extLst>
          </p:cNvPr>
          <p:cNvSpPr/>
          <p:nvPr/>
        </p:nvSpPr>
        <p:spPr>
          <a:xfrm>
            <a:off x="2222939" y="3199396"/>
            <a:ext cx="8466646" cy="543884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b="1" dirty="0">
                <a:solidFill>
                  <a:prstClr val="black"/>
                </a:solidFill>
                <a:latin typeface="Alexandria"/>
              </a:rPr>
              <a:t>(1)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Assess expectations and objectives</a:t>
            </a:r>
          </a:p>
        </p:txBody>
      </p:sp>
      <p:sp>
        <p:nvSpPr>
          <p:cNvPr id="13" name="Arrow: Pentagon 12">
            <a:extLst>
              <a:ext uri="{FF2B5EF4-FFF2-40B4-BE49-F238E27FC236}">
                <a16:creationId xmlns:a16="http://schemas.microsoft.com/office/drawing/2014/main" id="{CBAC78D6-F9EA-A342-CA80-12F0BC5A30B7}"/>
              </a:ext>
            </a:extLst>
          </p:cNvPr>
          <p:cNvSpPr/>
          <p:nvPr/>
        </p:nvSpPr>
        <p:spPr>
          <a:xfrm>
            <a:off x="2222939" y="3978489"/>
            <a:ext cx="8466646" cy="543884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b="1" dirty="0">
                <a:solidFill>
                  <a:prstClr val="black"/>
                </a:solidFill>
                <a:latin typeface="Alexandria"/>
              </a:rPr>
              <a:t>(2)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Portfolio &amp; space audit</a:t>
            </a:r>
          </a:p>
        </p:txBody>
      </p:sp>
      <p:sp>
        <p:nvSpPr>
          <p:cNvPr id="14" name="Arrow: Pentagon 13">
            <a:extLst>
              <a:ext uri="{FF2B5EF4-FFF2-40B4-BE49-F238E27FC236}">
                <a16:creationId xmlns:a16="http://schemas.microsoft.com/office/drawing/2014/main" id="{DEDBE1D9-87AD-8C62-4D21-C9C987B049CA}"/>
              </a:ext>
            </a:extLst>
          </p:cNvPr>
          <p:cNvSpPr/>
          <p:nvPr/>
        </p:nvSpPr>
        <p:spPr>
          <a:xfrm>
            <a:off x="2222939" y="4757582"/>
            <a:ext cx="8466646" cy="543884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b="1" dirty="0">
                <a:solidFill>
                  <a:prstClr val="black"/>
                </a:solidFill>
                <a:latin typeface="Alexandria"/>
              </a:rPr>
              <a:t>(3)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Services audit</a:t>
            </a:r>
          </a:p>
        </p:txBody>
      </p:sp>
      <p:sp>
        <p:nvSpPr>
          <p:cNvPr id="15" name="Arrow: Pentagon 14">
            <a:extLst>
              <a:ext uri="{FF2B5EF4-FFF2-40B4-BE49-F238E27FC236}">
                <a16:creationId xmlns:a16="http://schemas.microsoft.com/office/drawing/2014/main" id="{8D8554C5-2052-2D22-901D-241D47AF6261}"/>
              </a:ext>
            </a:extLst>
          </p:cNvPr>
          <p:cNvSpPr/>
          <p:nvPr/>
        </p:nvSpPr>
        <p:spPr>
          <a:xfrm>
            <a:off x="2222939" y="5519981"/>
            <a:ext cx="8466646" cy="543884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b="1" dirty="0">
                <a:solidFill>
                  <a:prstClr val="black"/>
                </a:solidFill>
                <a:latin typeface="Alexandria"/>
              </a:rPr>
              <a:t>(4)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Resources audit</a:t>
            </a:r>
          </a:p>
        </p:txBody>
      </p:sp>
      <p:sp>
        <p:nvSpPr>
          <p:cNvPr id="19" name="Arrow: Pentagon 18">
            <a:extLst>
              <a:ext uri="{FF2B5EF4-FFF2-40B4-BE49-F238E27FC236}">
                <a16:creationId xmlns:a16="http://schemas.microsoft.com/office/drawing/2014/main" id="{7CB4FE8F-B9E5-80FA-83B0-EB0799506499}"/>
              </a:ext>
            </a:extLst>
          </p:cNvPr>
          <p:cNvSpPr/>
          <p:nvPr/>
        </p:nvSpPr>
        <p:spPr>
          <a:xfrm>
            <a:off x="2259646" y="6244140"/>
            <a:ext cx="8466646" cy="543884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Low"/>
            <a:r>
              <a:rPr lang="en-US" sz="2000" b="1" dirty="0">
                <a:solidFill>
                  <a:prstClr val="black"/>
                </a:solidFill>
                <a:latin typeface="Alexandria"/>
              </a:rPr>
              <a:t>(5)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Market audit</a:t>
            </a:r>
          </a:p>
        </p:txBody>
      </p:sp>
    </p:spTree>
    <p:extLst>
      <p:ext uri="{BB962C8B-B14F-4D97-AF65-F5344CB8AC3E}">
        <p14:creationId xmlns:p14="http://schemas.microsoft.com/office/powerpoint/2010/main" val="1310753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9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BC4B66-C2FF-FEA1-8B2D-B378C60E7B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81F3EAA-C408-5F0A-8ED0-93372C8BB732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14E5A2AC-D41C-E448-7874-EFD67DAE9A9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3C5782-B10C-7715-7EC4-14C107F5A415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686DCB-3EAF-561C-9048-F0ADD891E371}"/>
              </a:ext>
            </a:extLst>
          </p:cNvPr>
          <p:cNvSpPr txBox="1"/>
          <p:nvPr/>
        </p:nvSpPr>
        <p:spPr>
          <a:xfrm>
            <a:off x="180431" y="1074546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Strategy Formulation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B70686-4B7A-0BC0-A30E-7077B34D8507}"/>
              </a:ext>
            </a:extLst>
          </p:cNvPr>
          <p:cNvSpPr txBox="1"/>
          <p:nvPr/>
        </p:nvSpPr>
        <p:spPr>
          <a:xfrm>
            <a:off x="3365082" y="1128163"/>
            <a:ext cx="7723810" cy="430887"/>
          </a:xfrm>
          <a:prstGeom prst="rect">
            <a:avLst/>
          </a:prstGeom>
          <a:solidFill>
            <a:srgbClr val="FEECFB"/>
          </a:solidFill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200" b="1" dirty="0">
                <a:solidFill>
                  <a:prstClr val="black"/>
                </a:solidFill>
                <a:latin typeface="Alexandria"/>
              </a:rPr>
              <a:t>Phase 1: Strategic Analysis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39FFF76-EFAF-7880-49A6-E0866F96C7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9857562"/>
              </p:ext>
            </p:extLst>
          </p:nvPr>
        </p:nvGraphicFramePr>
        <p:xfrm>
          <a:off x="180430" y="1737215"/>
          <a:ext cx="11864425" cy="3560484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1585447">
                  <a:extLst>
                    <a:ext uri="{9D8B030D-6E8A-4147-A177-3AD203B41FA5}">
                      <a16:colId xmlns:a16="http://schemas.microsoft.com/office/drawing/2014/main" val="3343227476"/>
                    </a:ext>
                  </a:extLst>
                </a:gridCol>
                <a:gridCol w="2453197">
                  <a:extLst>
                    <a:ext uri="{9D8B030D-6E8A-4147-A177-3AD203B41FA5}">
                      <a16:colId xmlns:a16="http://schemas.microsoft.com/office/drawing/2014/main" val="1881414281"/>
                    </a:ext>
                  </a:extLst>
                </a:gridCol>
                <a:gridCol w="2701988">
                  <a:extLst>
                    <a:ext uri="{9D8B030D-6E8A-4147-A177-3AD203B41FA5}">
                      <a16:colId xmlns:a16="http://schemas.microsoft.com/office/drawing/2014/main" val="3760955256"/>
                    </a:ext>
                  </a:extLst>
                </a:gridCol>
                <a:gridCol w="2837793">
                  <a:extLst>
                    <a:ext uri="{9D8B030D-6E8A-4147-A177-3AD203B41FA5}">
                      <a16:colId xmlns:a16="http://schemas.microsoft.com/office/drawing/2014/main" val="3717454965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376094416"/>
                    </a:ext>
                  </a:extLst>
                </a:gridCol>
              </a:tblGrid>
              <a:tr h="41020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Activity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Purpose / What It Reveals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Tools &amp; Techniques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Key Points to Check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Practical Example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extLst>
                  <a:ext uri="{0D108BD9-81ED-4DB2-BD59-A6C34878D82A}">
                    <a16:rowId xmlns:a16="http://schemas.microsoft.com/office/drawing/2014/main" val="700640562"/>
                  </a:ext>
                </a:extLst>
              </a:tr>
              <a:tr h="158888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Assessment of Expectations and Objectives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Identify external and internal factors impacting FM strategy and understand organizational expectations and objectives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PESTLE analysis (Political, Economic, Social, Technological, Legal, Environmental) 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SWOT analysis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If…then analysis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Mega trends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Quantitative analysis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Scenario analysis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Political, economic, social, technological, legal, and environmental factors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Strengths, weaknesses, opportunities, and threats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Forecasting potential future scenarios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Analyzing the impact of economic and technological shifts on space and service requirements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03197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8555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161916-F28A-48DD-9E88-E7DA5A3705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2238618-45C3-BDE4-ACD4-41E1F145F7BF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546FF76D-E2CD-BFD9-964E-6E8BAB2150F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37C155-16A0-3E5D-D226-7DD027C82BA9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E55799-6593-6D10-F013-2E3E99A47D71}"/>
              </a:ext>
            </a:extLst>
          </p:cNvPr>
          <p:cNvSpPr txBox="1"/>
          <p:nvPr/>
        </p:nvSpPr>
        <p:spPr>
          <a:xfrm>
            <a:off x="180431" y="1074546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Strategy Formulation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618E6A-34DD-43EC-0E50-11D5E3C6316D}"/>
              </a:ext>
            </a:extLst>
          </p:cNvPr>
          <p:cNvSpPr txBox="1"/>
          <p:nvPr/>
        </p:nvSpPr>
        <p:spPr>
          <a:xfrm>
            <a:off x="3365082" y="1128163"/>
            <a:ext cx="7723810" cy="430887"/>
          </a:xfrm>
          <a:prstGeom prst="rect">
            <a:avLst/>
          </a:prstGeom>
          <a:solidFill>
            <a:srgbClr val="FEECFB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Phase 1: Strategic Analysis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903F095-592D-54DB-5920-8D2018A7D1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9580474"/>
              </p:ext>
            </p:extLst>
          </p:nvPr>
        </p:nvGraphicFramePr>
        <p:xfrm>
          <a:off x="180431" y="1612668"/>
          <a:ext cx="11770937" cy="5154345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1349993">
                  <a:extLst>
                    <a:ext uri="{9D8B030D-6E8A-4147-A177-3AD203B41FA5}">
                      <a16:colId xmlns:a16="http://schemas.microsoft.com/office/drawing/2014/main" val="3343227476"/>
                    </a:ext>
                  </a:extLst>
                </a:gridCol>
                <a:gridCol w="1534250">
                  <a:extLst>
                    <a:ext uri="{9D8B030D-6E8A-4147-A177-3AD203B41FA5}">
                      <a16:colId xmlns:a16="http://schemas.microsoft.com/office/drawing/2014/main" val="433571848"/>
                    </a:ext>
                  </a:extLst>
                </a:gridCol>
                <a:gridCol w="2774652">
                  <a:extLst>
                    <a:ext uri="{9D8B030D-6E8A-4147-A177-3AD203B41FA5}">
                      <a16:colId xmlns:a16="http://schemas.microsoft.com/office/drawing/2014/main" val="3760955256"/>
                    </a:ext>
                  </a:extLst>
                </a:gridCol>
                <a:gridCol w="4074695">
                  <a:extLst>
                    <a:ext uri="{9D8B030D-6E8A-4147-A177-3AD203B41FA5}">
                      <a16:colId xmlns:a16="http://schemas.microsoft.com/office/drawing/2014/main" val="2775337181"/>
                    </a:ext>
                  </a:extLst>
                </a:gridCol>
                <a:gridCol w="2037347">
                  <a:extLst>
                    <a:ext uri="{9D8B030D-6E8A-4147-A177-3AD203B41FA5}">
                      <a16:colId xmlns:a16="http://schemas.microsoft.com/office/drawing/2014/main" val="2376094416"/>
                    </a:ext>
                  </a:extLst>
                </a:gridCol>
              </a:tblGrid>
              <a:tr h="88539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Activity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Purpose / What It Reveals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Tools &amp; Techniques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Key Points to Check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Practical Example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extLst>
                  <a:ext uri="{0D108BD9-81ED-4DB2-BD59-A6C34878D82A}">
                    <a16:rowId xmlns:a16="http://schemas.microsoft.com/office/drawing/2014/main" val="700640562"/>
                  </a:ext>
                </a:extLst>
              </a:tr>
              <a:tr h="183154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Portfolio &amp; Space Audit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Determine used vs. vacant space and evaluate cost versus value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Space analysis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Real estate register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Maintenance plans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Risk</a:t>
                      </a:r>
                      <a:r>
                        <a:rPr lang="ar-SY" sz="1800" dirty="0">
                          <a:latin typeface="Alexandria"/>
                        </a:rPr>
                        <a:t> </a:t>
                      </a:r>
                      <a:r>
                        <a:rPr lang="en-US" sz="1800" dirty="0">
                          <a:latin typeface="Alexandria"/>
                        </a:rPr>
                        <a:t>assessment</a:t>
                      </a:r>
                      <a:r>
                        <a:rPr lang="ar-SY" sz="1800" dirty="0">
                          <a:latin typeface="Alexandria"/>
                        </a:rPr>
                        <a:t> </a:t>
                      </a:r>
                      <a:r>
                        <a:rPr lang="en-US" sz="1800" dirty="0">
                          <a:latin typeface="Alexandria"/>
                        </a:rPr>
                        <a:t>/register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Space utilization and occupancy rates 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Future expansion or downsizing needs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Inclusion and accessibility requirement 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Impact of maintenance on operational continuity 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Cost of space versus its added value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 company found 41% of its offices were vacant after COVID-19 → saved SAR 138 million in 3 years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2629242"/>
                  </a:ext>
                </a:extLst>
              </a:tr>
              <a:tr h="226746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Services Audit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Distinguish core vs. non-core activities and determine if costs are justified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Performance benchmarking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Internal &amp; external service provider audit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External specialist audit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Business process modelling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Policies and procedures 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Service levels and quality 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Cost vs. performance 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Relationship with users 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Use of benchmarking to compare performance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 hospital found catering services cost SAR 42 million annually but could be outsourced for SAR 29 million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13477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5615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B1689-E21A-0E80-9CAE-12A5640A66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A55CE15-50F1-2D8E-F029-F1DDE90B4DAD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BE94E90-1F96-DE2B-7E23-11EDCE195F1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8699B37-EBA7-F83F-F557-724E5B894F0A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908AED-E89B-DC01-7120-13487E5DE9C9}"/>
              </a:ext>
            </a:extLst>
          </p:cNvPr>
          <p:cNvSpPr txBox="1"/>
          <p:nvPr/>
        </p:nvSpPr>
        <p:spPr>
          <a:xfrm>
            <a:off x="180431" y="1074546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Strategy Formulation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41FB961-8DA2-3048-46B6-A93303259B86}"/>
              </a:ext>
            </a:extLst>
          </p:cNvPr>
          <p:cNvSpPr txBox="1"/>
          <p:nvPr/>
        </p:nvSpPr>
        <p:spPr>
          <a:xfrm>
            <a:off x="3365082" y="1128163"/>
            <a:ext cx="7723810" cy="430887"/>
          </a:xfrm>
          <a:prstGeom prst="rect">
            <a:avLst/>
          </a:prstGeom>
          <a:solidFill>
            <a:srgbClr val="FEECFB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Phase 1: Strategic Analysis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02E7739-9711-EFAE-6DDC-C39F7FB60E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3421399"/>
              </p:ext>
            </p:extLst>
          </p:nvPr>
        </p:nvGraphicFramePr>
        <p:xfrm>
          <a:off x="180431" y="1708919"/>
          <a:ext cx="11883232" cy="4973720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1362872">
                  <a:extLst>
                    <a:ext uri="{9D8B030D-6E8A-4147-A177-3AD203B41FA5}">
                      <a16:colId xmlns:a16="http://schemas.microsoft.com/office/drawing/2014/main" val="3343227476"/>
                    </a:ext>
                  </a:extLst>
                </a:gridCol>
                <a:gridCol w="1548886">
                  <a:extLst>
                    <a:ext uri="{9D8B030D-6E8A-4147-A177-3AD203B41FA5}">
                      <a16:colId xmlns:a16="http://schemas.microsoft.com/office/drawing/2014/main" val="433571848"/>
                    </a:ext>
                  </a:extLst>
                </a:gridCol>
                <a:gridCol w="2775927">
                  <a:extLst>
                    <a:ext uri="{9D8B030D-6E8A-4147-A177-3AD203B41FA5}">
                      <a16:colId xmlns:a16="http://schemas.microsoft.com/office/drawing/2014/main" val="3760955256"/>
                    </a:ext>
                  </a:extLst>
                </a:gridCol>
                <a:gridCol w="3580543">
                  <a:extLst>
                    <a:ext uri="{9D8B030D-6E8A-4147-A177-3AD203B41FA5}">
                      <a16:colId xmlns:a16="http://schemas.microsoft.com/office/drawing/2014/main" val="2775337181"/>
                    </a:ext>
                  </a:extLst>
                </a:gridCol>
                <a:gridCol w="2615004">
                  <a:extLst>
                    <a:ext uri="{9D8B030D-6E8A-4147-A177-3AD203B41FA5}">
                      <a16:colId xmlns:a16="http://schemas.microsoft.com/office/drawing/2014/main" val="2376094416"/>
                    </a:ext>
                  </a:extLst>
                </a:gridCol>
              </a:tblGrid>
              <a:tr h="8429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Activity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Purpose / What It Reveals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Tools &amp; Techniques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Key Points to Check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Practical Example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extLst>
                  <a:ext uri="{0D108BD9-81ED-4DB2-BD59-A6C34878D82A}">
                    <a16:rowId xmlns:a16="http://schemas.microsoft.com/office/drawing/2014/main" val="700640562"/>
                  </a:ext>
                </a:extLst>
              </a:tr>
              <a:tr h="165262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Resources Audit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Assess the capability of human resources, providers, and systems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People &amp; skills profiling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Business process modelling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Systems audit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People: measure skills and identify gaps 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Providers: assess capability and contracts 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Systems: evaluate IT, procedures, and tools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 company assessed its in-house operations team and discovered critical skill gaps in HVAC management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9721076"/>
                  </a:ext>
                </a:extLst>
              </a:tr>
              <a:tr h="218844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Market Audit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26372" marR="26372" marT="13186" marB="131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Evaluate competitiveness of prices, identify new technologies and market trends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Real estate and workspace availability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Market trends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Comparison of service prices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Service provider offers 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Market trends and new technologies 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Competition levels and periodic verification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A government entity was paying SAR 24 million for cleaning → after market testing, it dropped to SAR 11 million with the same quality</a:t>
                      </a:r>
                    </a:p>
                  </a:txBody>
                  <a:tcPr marL="26372" marR="26372" marT="13186" marB="13186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181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6107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22FA08-685F-4D7B-75FD-62803F35B2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DDC7600-5524-C352-F416-EFE65F456CAF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E3F6BA9-36E7-7E90-AB8A-68A834A7A20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3F8A9D4-4B1B-4AC9-1EBA-44A6DB88F754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51E696-E263-545F-E119-26A070092669}"/>
              </a:ext>
            </a:extLst>
          </p:cNvPr>
          <p:cNvSpPr txBox="1"/>
          <p:nvPr/>
        </p:nvSpPr>
        <p:spPr>
          <a:xfrm>
            <a:off x="180431" y="1074546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Strategy Formulation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5CF4159-C7FA-9240-FC1D-7610678EDED0}"/>
              </a:ext>
            </a:extLst>
          </p:cNvPr>
          <p:cNvSpPr txBox="1"/>
          <p:nvPr/>
        </p:nvSpPr>
        <p:spPr>
          <a:xfrm>
            <a:off x="2765992" y="1575681"/>
            <a:ext cx="7723810" cy="430887"/>
          </a:xfrm>
          <a:prstGeom prst="rect">
            <a:avLst/>
          </a:prstGeom>
          <a:solidFill>
            <a:srgbClr val="FEECFB"/>
          </a:solidFill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Phase </a:t>
            </a:r>
            <a:r>
              <a:rPr kumimoji="0" lang="ar-SY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2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: </a:t>
            </a:r>
            <a:r>
              <a:rPr lang="en-US" sz="2200" b="1" dirty="0">
                <a:solidFill>
                  <a:prstClr val="black"/>
                </a:solidFill>
                <a:latin typeface="Alexandria"/>
              </a:rPr>
              <a:t>Solution Development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4718DE-20E5-C0E8-0404-FDF0E0BCA982}"/>
              </a:ext>
            </a:extLst>
          </p:cNvPr>
          <p:cNvSpPr txBox="1"/>
          <p:nvPr/>
        </p:nvSpPr>
        <p:spPr>
          <a:xfrm>
            <a:off x="180431" y="2312078"/>
            <a:ext cx="1979874" cy="595089"/>
          </a:xfrm>
          <a:prstGeom prst="ellipse">
            <a:avLst/>
          </a:prstGeom>
          <a:solidFill>
            <a:srgbClr val="EBFFFF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Purpose</a:t>
            </a:r>
          </a:p>
        </p:txBody>
      </p:sp>
      <p:sp>
        <p:nvSpPr>
          <p:cNvPr id="4" name="Rectangle: Folded Corner 3">
            <a:extLst>
              <a:ext uri="{FF2B5EF4-FFF2-40B4-BE49-F238E27FC236}">
                <a16:creationId xmlns:a16="http://schemas.microsoft.com/office/drawing/2014/main" id="{975C617D-7B3B-F595-69D7-9B504E1A1125}"/>
              </a:ext>
            </a:extLst>
          </p:cNvPr>
          <p:cNvSpPr/>
          <p:nvPr/>
        </p:nvSpPr>
        <p:spPr>
          <a:xfrm>
            <a:off x="2222939" y="2221822"/>
            <a:ext cx="9725996" cy="1182434"/>
          </a:xfrm>
          <a:prstGeom prst="foldedCorner">
            <a:avLst/>
          </a:prstGeom>
          <a:solidFill>
            <a:srgbClr val="FFFFFF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14000"/>
              </a:lnSpc>
              <a:spcBef>
                <a:spcPts val="1200"/>
              </a:spcBef>
              <a:defRPr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After collecting data from strategic analysis, the information must be interpreted objectively to allow innovative options to emerge.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This phase aims to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generate the best options, evaluate them, and select the most suitable to meet the facility’s needs.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0EC3B5-37EE-BFAF-292D-159734108C90}"/>
              </a:ext>
            </a:extLst>
          </p:cNvPr>
          <p:cNvSpPr txBox="1"/>
          <p:nvPr/>
        </p:nvSpPr>
        <p:spPr>
          <a:xfrm>
            <a:off x="95547" y="4608451"/>
            <a:ext cx="1979874" cy="1088472"/>
          </a:xfrm>
          <a:prstGeom prst="ellipse">
            <a:avLst/>
          </a:prstGeom>
          <a:solidFill>
            <a:srgbClr val="EBFFFF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Key Activities </a:t>
            </a:r>
          </a:p>
        </p:txBody>
      </p:sp>
      <p:sp>
        <p:nvSpPr>
          <p:cNvPr id="12" name="Arrow: Pentagon 11">
            <a:extLst>
              <a:ext uri="{FF2B5EF4-FFF2-40B4-BE49-F238E27FC236}">
                <a16:creationId xmlns:a16="http://schemas.microsoft.com/office/drawing/2014/main" id="{C3183158-B342-D11C-C3E7-A791030EA4CB}"/>
              </a:ext>
            </a:extLst>
          </p:cNvPr>
          <p:cNvSpPr/>
          <p:nvPr/>
        </p:nvSpPr>
        <p:spPr>
          <a:xfrm>
            <a:off x="2222939" y="3970023"/>
            <a:ext cx="8466646" cy="543884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/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(1)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Define Criteria for evaluation options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3" name="Arrow: Pentagon 12">
            <a:extLst>
              <a:ext uri="{FF2B5EF4-FFF2-40B4-BE49-F238E27FC236}">
                <a16:creationId xmlns:a16="http://schemas.microsoft.com/office/drawing/2014/main" id="{BCB1DFCE-7600-1DB9-2DC1-87C2D6F52306}"/>
              </a:ext>
            </a:extLst>
          </p:cNvPr>
          <p:cNvSpPr/>
          <p:nvPr/>
        </p:nvSpPr>
        <p:spPr>
          <a:xfrm>
            <a:off x="2222939" y="4880745"/>
            <a:ext cx="8466646" cy="543884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/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(2)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Generate Options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4" name="Arrow: Pentagon 13">
            <a:extLst>
              <a:ext uri="{FF2B5EF4-FFF2-40B4-BE49-F238E27FC236}">
                <a16:creationId xmlns:a16="http://schemas.microsoft.com/office/drawing/2014/main" id="{F5CCA7E8-1023-4E5A-537E-95E9EC308279}"/>
              </a:ext>
            </a:extLst>
          </p:cNvPr>
          <p:cNvSpPr/>
          <p:nvPr/>
        </p:nvSpPr>
        <p:spPr>
          <a:xfrm>
            <a:off x="2222939" y="5791467"/>
            <a:ext cx="8466646" cy="543884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/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(3)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Evaluate &amp; Select the preferred Option (s)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8202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1BA83F-1ED7-54B6-7B04-2B81F82C39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A81764E-A739-1A19-8633-140B37318ACC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44B68E7-7921-4641-5565-C175A6F1706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5561231-F5EA-BBA4-A521-1A3F90AE4BCA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7B5161-955F-CB39-F17D-F20357AE5C04}"/>
              </a:ext>
            </a:extLst>
          </p:cNvPr>
          <p:cNvSpPr txBox="1"/>
          <p:nvPr/>
        </p:nvSpPr>
        <p:spPr>
          <a:xfrm>
            <a:off x="180431" y="1074546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Strategy Formulation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155AF5-53EE-0750-A7F9-B1B93B521266}"/>
              </a:ext>
            </a:extLst>
          </p:cNvPr>
          <p:cNvSpPr txBox="1"/>
          <p:nvPr/>
        </p:nvSpPr>
        <p:spPr>
          <a:xfrm>
            <a:off x="3164834" y="1128715"/>
            <a:ext cx="7723810" cy="430887"/>
          </a:xfrm>
          <a:prstGeom prst="rect">
            <a:avLst/>
          </a:prstGeom>
          <a:solidFill>
            <a:srgbClr val="FEECFB"/>
          </a:solidFill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200" b="1" dirty="0">
                <a:solidFill>
                  <a:prstClr val="black"/>
                </a:solidFill>
                <a:latin typeface="Alexandria"/>
              </a:rPr>
              <a:t>Phase 2: Solution Development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EECF129-60C2-7693-F502-241D20D790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7519511"/>
              </p:ext>
            </p:extLst>
          </p:nvPr>
        </p:nvGraphicFramePr>
        <p:xfrm>
          <a:off x="180431" y="1544045"/>
          <a:ext cx="11831140" cy="5289643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1552116">
                  <a:extLst>
                    <a:ext uri="{9D8B030D-6E8A-4147-A177-3AD203B41FA5}">
                      <a16:colId xmlns:a16="http://schemas.microsoft.com/office/drawing/2014/main" val="3216805377"/>
                    </a:ext>
                  </a:extLst>
                </a:gridCol>
                <a:gridCol w="3801979">
                  <a:extLst>
                    <a:ext uri="{9D8B030D-6E8A-4147-A177-3AD203B41FA5}">
                      <a16:colId xmlns:a16="http://schemas.microsoft.com/office/drawing/2014/main" val="1480360111"/>
                    </a:ext>
                  </a:extLst>
                </a:gridCol>
                <a:gridCol w="3519260">
                  <a:extLst>
                    <a:ext uri="{9D8B030D-6E8A-4147-A177-3AD203B41FA5}">
                      <a16:colId xmlns:a16="http://schemas.microsoft.com/office/drawing/2014/main" val="2793922790"/>
                    </a:ext>
                  </a:extLst>
                </a:gridCol>
                <a:gridCol w="2957785">
                  <a:extLst>
                    <a:ext uri="{9D8B030D-6E8A-4147-A177-3AD203B41FA5}">
                      <a16:colId xmlns:a16="http://schemas.microsoft.com/office/drawing/2014/main" val="1611355357"/>
                    </a:ext>
                  </a:extLst>
                </a:gridCol>
              </a:tblGrid>
              <a:tr h="35943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Activity</a:t>
                      </a:r>
                    </a:p>
                  </a:txBody>
                  <a:tcPr marL="58802" marR="58802" marT="29401" marB="2940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Criteria &amp; Objectives</a:t>
                      </a:r>
                    </a:p>
                  </a:txBody>
                  <a:tcPr marL="58802" marR="58802" marT="29401" marB="2940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Tools &amp; Techniques</a:t>
                      </a:r>
                    </a:p>
                  </a:txBody>
                  <a:tcPr marL="58802" marR="58802" marT="29401" marB="2940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Practical Examples</a:t>
                      </a:r>
                    </a:p>
                  </a:txBody>
                  <a:tcPr marL="58802" marR="58802" marT="29401" marB="29401" anchor="ctr"/>
                </a:tc>
                <a:extLst>
                  <a:ext uri="{0D108BD9-81ED-4DB2-BD59-A6C34878D82A}">
                    <a16:rowId xmlns:a16="http://schemas.microsoft.com/office/drawing/2014/main" val="625800279"/>
                  </a:ext>
                </a:extLst>
              </a:tr>
              <a:tr h="162088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Define Criteria</a:t>
                      </a:r>
                    </a:p>
                  </a:txBody>
                  <a:tcPr marL="58802" marR="58802" marT="29401" marB="29401" anchor="ctr"/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None/>
                      </a:pPr>
                      <a:r>
                        <a:rPr lang="en-US" sz="1800" b="0" dirty="0">
                          <a:latin typeface="Alexandria"/>
                        </a:rPr>
                        <a:t>Establish objective criteria to evaluate options: </a:t>
                      </a:r>
                    </a:p>
                    <a:p>
                      <a:pPr algn="justLow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None/>
                      </a:pPr>
                      <a:r>
                        <a:rPr lang="en-US" sz="1800" b="0" i="1" dirty="0">
                          <a:latin typeface="Alexandria"/>
                        </a:rPr>
                        <a:t>user satisfaction, best value, key performance indicators (KPIs)</a:t>
                      </a:r>
                    </a:p>
                  </a:txBody>
                  <a:tcPr marL="58802" marR="58802" marT="29401" marB="29401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b="0" dirty="0">
                          <a:latin typeface="Alexandria"/>
                        </a:rPr>
                        <a:t>Stakeholder meetings</a:t>
                      </a: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b="0" dirty="0">
                          <a:latin typeface="Alexandria"/>
                        </a:rPr>
                        <a:t> Company policy revie</a:t>
                      </a: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b="0" dirty="0">
                          <a:latin typeface="Alexandria"/>
                        </a:rPr>
                        <a:t>User surveys</a:t>
                      </a: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b="0" dirty="0">
                          <a:latin typeface="Alexandria"/>
                        </a:rPr>
                        <a:t>Historical data analysis</a:t>
                      </a:r>
                    </a:p>
                  </a:txBody>
                  <a:tcPr marL="58802" marR="58802" marT="29401" marB="29401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None/>
                      </a:pPr>
                      <a:r>
                        <a:rPr lang="en-US" sz="1800" b="0" dirty="0">
                          <a:latin typeface="Alexandria"/>
                        </a:rPr>
                        <a:t>Evaluating in-house maintenance versus an external provider based on cost, efficiency, and user satisfaction</a:t>
                      </a:r>
                    </a:p>
                  </a:txBody>
                  <a:tcPr marL="58802" marR="58802" marT="29401" marB="2940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2657102"/>
                  </a:ext>
                </a:extLst>
              </a:tr>
              <a:tr h="187729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Generate Options</a:t>
                      </a:r>
                    </a:p>
                  </a:txBody>
                  <a:tcPr marL="58802" marR="58802" marT="29401" marB="29401" anchor="ctr"/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None/>
                      </a:pPr>
                      <a:r>
                        <a:rPr lang="en-US" sz="1800" b="0" dirty="0">
                          <a:latin typeface="Alexandria"/>
                        </a:rPr>
                        <a:t>Develop innovative solutions to meet current and future needs, avoiding early bias</a:t>
                      </a:r>
                    </a:p>
                  </a:txBody>
                  <a:tcPr marL="58802" marR="58802" marT="29401" marB="29401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b="0" dirty="0">
                          <a:latin typeface="Alexandria"/>
                        </a:rPr>
                        <a:t>Stakeholder consultation</a:t>
                      </a: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b="0" dirty="0">
                          <a:latin typeface="Alexandria"/>
                        </a:rPr>
                        <a:t> External experts</a:t>
                      </a: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b="0" dirty="0">
                          <a:latin typeface="Alexandria"/>
                        </a:rPr>
                        <a:t> Creative/out-of-the-box thinking</a:t>
                      </a: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b="0" dirty="0">
                          <a:latin typeface="Alexandria"/>
                        </a:rPr>
                        <a:t> Considering in-house</a:t>
                      </a: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b="0" dirty="0">
                          <a:latin typeface="Alexandria"/>
                        </a:rPr>
                        <a:t> Outsourced, or hybrid solutions</a:t>
                      </a:r>
                    </a:p>
                  </a:txBody>
                  <a:tcPr marL="58802" marR="58802" marT="29401" marB="29401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None/>
                      </a:pPr>
                      <a:r>
                        <a:rPr lang="en-US" sz="1800" b="0" dirty="0">
                          <a:latin typeface="Alexandria"/>
                        </a:rPr>
                        <a:t>Proposing integration of BMS maintenance with mechanical maintenance to reduce failures and improve performance</a:t>
                      </a:r>
                    </a:p>
                  </a:txBody>
                  <a:tcPr marL="58802" marR="58802" marT="29401" marB="2940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4529224"/>
                  </a:ext>
                </a:extLst>
              </a:tr>
              <a:tr h="136447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Evaluate &amp; Select Options</a:t>
                      </a:r>
                    </a:p>
                  </a:txBody>
                  <a:tcPr marL="58802" marR="58802" marT="29401" marB="29401" anchor="ctr"/>
                </a:tc>
                <a:tc>
                  <a:txBody>
                    <a:bodyPr/>
                    <a:lstStyle/>
                    <a:p>
                      <a:pPr algn="justLow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None/>
                      </a:pPr>
                      <a:r>
                        <a:rPr lang="en-US" sz="1800" b="0" dirty="0">
                          <a:latin typeface="Alexandria"/>
                        </a:rPr>
                        <a:t>Apply criteria rigorously to ensure objectivity and select the optimal solutions, which may be hybrid</a:t>
                      </a:r>
                    </a:p>
                  </a:txBody>
                  <a:tcPr marL="58802" marR="58802" marT="29401" marB="29401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b="0" dirty="0">
                          <a:latin typeface="Alexandria"/>
                        </a:rPr>
                        <a:t>Cost–Benefit Analysis (CBA)</a:t>
                      </a: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b="0" dirty="0">
                          <a:latin typeface="Alexandria"/>
                        </a:rPr>
                        <a:t> Life Cycle Costing (LCC)</a:t>
                      </a: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b="0" dirty="0">
                          <a:latin typeface="Alexandria"/>
                        </a:rPr>
                        <a:t>Sensitivity analysis</a:t>
                      </a:r>
                    </a:p>
                    <a:p>
                      <a:pPr marL="285750" indent="-285750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b="0" dirty="0">
                          <a:latin typeface="Alexandria"/>
                        </a:rPr>
                        <a:t> Optimization</a:t>
                      </a:r>
                    </a:p>
                  </a:txBody>
                  <a:tcPr marL="58802" marR="58802" marT="29401" marB="29401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None/>
                      </a:pPr>
                      <a:r>
                        <a:rPr lang="en-US" sz="1800" b="0" dirty="0">
                          <a:latin typeface="Alexandria"/>
                        </a:rPr>
                        <a:t>Selecting a hybrid option that reduces costs and improves operational performance</a:t>
                      </a:r>
                    </a:p>
                  </a:txBody>
                  <a:tcPr marL="58802" marR="58802" marT="29401" marB="2940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83131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137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4EC44A-4CCE-C7FE-F7DE-17B29D4E70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6F5F093-764A-013C-6578-2BB7F3C96CB7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F843ACAE-A742-BDEB-C637-FDAA923AB42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9893E71-DCD7-CD79-52EA-FAEBFC66C4BD}"/>
              </a:ext>
            </a:extLst>
          </p:cNvPr>
          <p:cNvSpPr txBox="1"/>
          <p:nvPr/>
        </p:nvSpPr>
        <p:spPr>
          <a:xfrm>
            <a:off x="4444192" y="573411"/>
            <a:ext cx="46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E7094C-9543-5EB2-8027-BD708375E090}"/>
              </a:ext>
            </a:extLst>
          </p:cNvPr>
          <p:cNvSpPr txBox="1"/>
          <p:nvPr/>
        </p:nvSpPr>
        <p:spPr>
          <a:xfrm>
            <a:off x="180431" y="1074546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Strategy Formulation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0F9B9B-A1BC-97AD-6AC0-8B28C568793F}"/>
              </a:ext>
            </a:extLst>
          </p:cNvPr>
          <p:cNvSpPr txBox="1"/>
          <p:nvPr/>
        </p:nvSpPr>
        <p:spPr>
          <a:xfrm>
            <a:off x="2765992" y="1481777"/>
            <a:ext cx="7723810" cy="430887"/>
          </a:xfrm>
          <a:prstGeom prst="rect">
            <a:avLst/>
          </a:prstGeom>
          <a:solidFill>
            <a:srgbClr val="FEECFB"/>
          </a:solidFill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Phase </a:t>
            </a:r>
            <a:r>
              <a:rPr kumimoji="0" lang="ar-SY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Arial" panose="020B0604020202020204" pitchFamily="34" charset="0"/>
              </a:rPr>
              <a:t>3</a:t>
            </a:r>
            <a:r>
              <a:rPr lang="en-US" sz="2200" b="1" dirty="0">
                <a:solidFill>
                  <a:prstClr val="black"/>
                </a:solidFill>
                <a:latin typeface="Alexandria"/>
              </a:rPr>
              <a:t>: Strategy Implementation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488FCC-C29B-647B-8158-870E205D9339}"/>
              </a:ext>
            </a:extLst>
          </p:cNvPr>
          <p:cNvSpPr txBox="1"/>
          <p:nvPr/>
        </p:nvSpPr>
        <p:spPr>
          <a:xfrm>
            <a:off x="180431" y="2506065"/>
            <a:ext cx="1979874" cy="595089"/>
          </a:xfrm>
          <a:prstGeom prst="ellipse">
            <a:avLst/>
          </a:prstGeom>
          <a:solidFill>
            <a:srgbClr val="EBFFFF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Purpose</a:t>
            </a:r>
          </a:p>
        </p:txBody>
      </p:sp>
      <p:sp>
        <p:nvSpPr>
          <p:cNvPr id="4" name="Rectangle: Folded Corner 3">
            <a:extLst>
              <a:ext uri="{FF2B5EF4-FFF2-40B4-BE49-F238E27FC236}">
                <a16:creationId xmlns:a16="http://schemas.microsoft.com/office/drawing/2014/main" id="{AE0C68CF-6872-6968-D3AE-6265828B3CA9}"/>
              </a:ext>
            </a:extLst>
          </p:cNvPr>
          <p:cNvSpPr/>
          <p:nvPr/>
        </p:nvSpPr>
        <p:spPr>
          <a:xfrm>
            <a:off x="2222939" y="2011624"/>
            <a:ext cx="9725996" cy="1583972"/>
          </a:xfrm>
          <a:prstGeom prst="foldedCorner">
            <a:avLst/>
          </a:prstGeom>
          <a:solidFill>
            <a:srgbClr val="FFFFFF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>
              <a:lnSpc>
                <a:spcPct val="114000"/>
              </a:lnSpc>
              <a:defRPr/>
            </a:pPr>
            <a:endParaRPr lang="ar-SY" sz="2000" b="1" dirty="0">
              <a:solidFill>
                <a:prstClr val="black"/>
              </a:solidFill>
              <a:latin typeface="Alexandria"/>
            </a:endParaRPr>
          </a:p>
          <a:p>
            <a:pPr lvl="0" algn="justLow">
              <a:lnSpc>
                <a:spcPct val="114000"/>
              </a:lnSpc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Ensure effective implementation of the facility management strategy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by translating it into an actionable operational plan, with a focus on efficient change management, staff skills development, optimal resource organization, and effective communication with all relevant stakeholders.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FDDDFA-39FE-72D3-8D44-2DEB925F9A4D}"/>
              </a:ext>
            </a:extLst>
          </p:cNvPr>
          <p:cNvSpPr txBox="1"/>
          <p:nvPr/>
        </p:nvSpPr>
        <p:spPr>
          <a:xfrm>
            <a:off x="180431" y="4781850"/>
            <a:ext cx="1979874" cy="1088472"/>
          </a:xfrm>
          <a:prstGeom prst="ellipse">
            <a:avLst/>
          </a:prstGeom>
          <a:solidFill>
            <a:srgbClr val="EBFFFF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Key Elements </a:t>
            </a:r>
          </a:p>
        </p:txBody>
      </p:sp>
      <p:sp>
        <p:nvSpPr>
          <p:cNvPr id="12" name="Arrow: Pentagon 11">
            <a:extLst>
              <a:ext uri="{FF2B5EF4-FFF2-40B4-BE49-F238E27FC236}">
                <a16:creationId xmlns:a16="http://schemas.microsoft.com/office/drawing/2014/main" id="{838A2D9D-D8A5-D50C-3404-45805A07F3D8}"/>
              </a:ext>
            </a:extLst>
          </p:cNvPr>
          <p:cNvSpPr/>
          <p:nvPr/>
        </p:nvSpPr>
        <p:spPr>
          <a:xfrm>
            <a:off x="2222939" y="3847877"/>
            <a:ext cx="9969061" cy="687441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/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(1)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People and Systems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– Train personnel, enhance skills, and implement continuous monitoring.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3" name="Arrow: Pentagon 12">
            <a:extLst>
              <a:ext uri="{FF2B5EF4-FFF2-40B4-BE49-F238E27FC236}">
                <a16:creationId xmlns:a16="http://schemas.microsoft.com/office/drawing/2014/main" id="{4CA24482-647D-0DD2-55AB-6D252A9E5F2C}"/>
              </a:ext>
            </a:extLst>
          </p:cNvPr>
          <p:cNvSpPr/>
          <p:nvPr/>
        </p:nvSpPr>
        <p:spPr>
          <a:xfrm>
            <a:off x="2231396" y="4688256"/>
            <a:ext cx="9969061" cy="598246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/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(2)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Communication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 – Engage all stakeholders and provide ongoing clarification of new processes.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4" name="Arrow: Pentagon 13">
            <a:extLst>
              <a:ext uri="{FF2B5EF4-FFF2-40B4-BE49-F238E27FC236}">
                <a16:creationId xmlns:a16="http://schemas.microsoft.com/office/drawing/2014/main" id="{1A023DA3-70CA-D82F-7C26-052419951A1D}"/>
              </a:ext>
            </a:extLst>
          </p:cNvPr>
          <p:cNvSpPr/>
          <p:nvPr/>
        </p:nvSpPr>
        <p:spPr>
          <a:xfrm>
            <a:off x="2231396" y="5504618"/>
            <a:ext cx="9969061" cy="598246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/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(3)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Resources Planning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– Plan resources efficiently, utilizing CAFM/IWMS systems to allocate tasks.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9" name="Arrow: Pentagon 8">
            <a:extLst>
              <a:ext uri="{FF2B5EF4-FFF2-40B4-BE49-F238E27FC236}">
                <a16:creationId xmlns:a16="http://schemas.microsoft.com/office/drawing/2014/main" id="{AC3C0AE1-98E0-0BE9-950F-EA09F0C147A5}"/>
              </a:ext>
            </a:extLst>
          </p:cNvPr>
          <p:cNvSpPr/>
          <p:nvPr/>
        </p:nvSpPr>
        <p:spPr>
          <a:xfrm>
            <a:off x="2231396" y="6265990"/>
            <a:ext cx="9969060" cy="592010"/>
          </a:xfrm>
          <a:prstGeom prst="homePlate">
            <a:avLst/>
          </a:prstGeom>
          <a:solidFill>
            <a:srgbClr val="F7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Low"/>
            <a:r>
              <a:rPr lang="en-US" sz="2000" b="1" dirty="0">
                <a:solidFill>
                  <a:prstClr val="black"/>
                </a:solidFill>
                <a:latin typeface="Alexandria"/>
              </a:rPr>
              <a:t>(4) Procurement and Risk Management –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Select service providers, conduct market testing, and manage associated risks.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</a:endParaRPr>
          </a:p>
        </p:txBody>
      </p:sp>
    </p:spTree>
    <p:extLst>
      <p:ext uri="{BB962C8B-B14F-4D97-AF65-F5344CB8AC3E}">
        <p14:creationId xmlns:p14="http://schemas.microsoft.com/office/powerpoint/2010/main" val="1729380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11" grpId="0" animBg="1"/>
      <p:bldP spid="12" grpId="0" animBg="1"/>
      <p:bldP spid="13" grpId="0" animBg="1"/>
      <p:bldP spid="14" grpId="0" animBg="1"/>
      <p:bldP spid="9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23EA13-6B0E-14D9-0694-826A2F221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7279859-E48B-5F5D-EF26-D27C00E24528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3387A01-5815-E46D-6DB0-AEC518C9DA7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25CA6E7-9759-CAB3-542D-E1C75A6A2DBD}"/>
              </a:ext>
            </a:extLst>
          </p:cNvPr>
          <p:cNvSpPr txBox="1"/>
          <p:nvPr/>
        </p:nvSpPr>
        <p:spPr>
          <a:xfrm>
            <a:off x="4352822" y="477159"/>
            <a:ext cx="48024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7CDF44-C13A-EA77-A076-30EAFD81598C}"/>
              </a:ext>
            </a:extLst>
          </p:cNvPr>
          <p:cNvSpPr txBox="1"/>
          <p:nvPr/>
        </p:nvSpPr>
        <p:spPr>
          <a:xfrm>
            <a:off x="180431" y="1074546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Strategy Formulation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DAD010-E4D4-EF73-26A6-CF4C40E77860}"/>
              </a:ext>
            </a:extLst>
          </p:cNvPr>
          <p:cNvSpPr txBox="1"/>
          <p:nvPr/>
        </p:nvSpPr>
        <p:spPr>
          <a:xfrm>
            <a:off x="3164834" y="1032463"/>
            <a:ext cx="7723810" cy="430887"/>
          </a:xfrm>
          <a:prstGeom prst="rect">
            <a:avLst/>
          </a:prstGeom>
          <a:solidFill>
            <a:srgbClr val="FEECFB"/>
          </a:solidFill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Phase </a:t>
            </a:r>
            <a:r>
              <a:rPr kumimoji="0" lang="ar-SY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3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: </a:t>
            </a:r>
            <a:r>
              <a:rPr lang="en-US" sz="2200" b="1" dirty="0">
                <a:solidFill>
                  <a:prstClr val="black"/>
                </a:solidFill>
                <a:latin typeface="Alexandria"/>
              </a:rPr>
              <a:t>Strategy Implementation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64A499A-C983-3928-F5B5-80B3E4D53A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7620338"/>
              </p:ext>
            </p:extLst>
          </p:nvPr>
        </p:nvGraphicFramePr>
        <p:xfrm>
          <a:off x="116262" y="1895978"/>
          <a:ext cx="12011569" cy="4985052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877542">
                  <a:extLst>
                    <a:ext uri="{9D8B030D-6E8A-4147-A177-3AD203B41FA5}">
                      <a16:colId xmlns:a16="http://schemas.microsoft.com/office/drawing/2014/main" val="83388693"/>
                    </a:ext>
                  </a:extLst>
                </a:gridCol>
                <a:gridCol w="1428554">
                  <a:extLst>
                    <a:ext uri="{9D8B030D-6E8A-4147-A177-3AD203B41FA5}">
                      <a16:colId xmlns:a16="http://schemas.microsoft.com/office/drawing/2014/main" val="1303456580"/>
                    </a:ext>
                  </a:extLst>
                </a:gridCol>
                <a:gridCol w="1395663">
                  <a:extLst>
                    <a:ext uri="{9D8B030D-6E8A-4147-A177-3AD203B41FA5}">
                      <a16:colId xmlns:a16="http://schemas.microsoft.com/office/drawing/2014/main" val="3744639036"/>
                    </a:ext>
                  </a:extLst>
                </a:gridCol>
                <a:gridCol w="3930316">
                  <a:extLst>
                    <a:ext uri="{9D8B030D-6E8A-4147-A177-3AD203B41FA5}">
                      <a16:colId xmlns:a16="http://schemas.microsoft.com/office/drawing/2014/main" val="1306700279"/>
                    </a:ext>
                  </a:extLst>
                </a:gridCol>
                <a:gridCol w="2759242">
                  <a:extLst>
                    <a:ext uri="{9D8B030D-6E8A-4147-A177-3AD203B41FA5}">
                      <a16:colId xmlns:a16="http://schemas.microsoft.com/office/drawing/2014/main" val="2009284843"/>
                    </a:ext>
                  </a:extLst>
                </a:gridCol>
                <a:gridCol w="1620252">
                  <a:extLst>
                    <a:ext uri="{9D8B030D-6E8A-4147-A177-3AD203B41FA5}">
                      <a16:colId xmlns:a16="http://schemas.microsoft.com/office/drawing/2014/main" val="3148734055"/>
                    </a:ext>
                  </a:extLst>
                </a:gridCol>
              </a:tblGrid>
              <a:tr h="36385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System</a:t>
                      </a:r>
                    </a:p>
                  </a:txBody>
                  <a:tcPr marL="45326" marR="45326" marT="22663" marB="2266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Meaning</a:t>
                      </a:r>
                    </a:p>
                  </a:txBody>
                  <a:tcPr marL="45326" marR="45326" marT="22663" marB="2266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Core Function</a:t>
                      </a:r>
                    </a:p>
                  </a:txBody>
                  <a:tcPr marL="45326" marR="45326" marT="22663" marB="2266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Key Features</a:t>
                      </a:r>
                    </a:p>
                  </a:txBody>
                  <a:tcPr marL="45326" marR="45326" marT="22663" marB="2266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Benefits</a:t>
                      </a:r>
                    </a:p>
                  </a:txBody>
                  <a:tcPr marL="45326" marR="45326" marT="22663" marB="2266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Real Software / Applications</a:t>
                      </a:r>
                    </a:p>
                  </a:txBody>
                  <a:tcPr marL="45326" marR="45326" marT="22663" marB="22663" anchor="ctr"/>
                </a:tc>
                <a:extLst>
                  <a:ext uri="{0D108BD9-81ED-4DB2-BD59-A6C34878D82A}">
                    <a16:rowId xmlns:a16="http://schemas.microsoft.com/office/drawing/2014/main" val="1767906958"/>
                  </a:ext>
                </a:extLst>
              </a:tr>
              <a:tr h="178046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CAFM</a:t>
                      </a:r>
                    </a:p>
                  </a:txBody>
                  <a:tcPr marL="45326" marR="45326" marT="22663" marB="2266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Computer-Aided Facility Management</a:t>
                      </a:r>
                    </a:p>
                  </a:txBody>
                  <a:tcPr marL="45326" marR="45326" marT="22663" marB="2266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Managing facilities using computer systems</a:t>
                      </a:r>
                    </a:p>
                  </a:txBody>
                  <a:tcPr marL="45326" marR="45326" marT="22663" marB="2266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Asset and equipment tracking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Scheduling preventive and reactive maintenance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Space management and utilization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Performance reporting and KPIs</a:t>
                      </a:r>
                    </a:p>
                  </a:txBody>
                  <a:tcPr marL="45326" marR="45326" marT="22663" marB="2266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Reduces errors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Improves operational efficiency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Saves time and resources</a:t>
                      </a:r>
                    </a:p>
                  </a:txBody>
                  <a:tcPr marL="45326" marR="45326" marT="22663" marB="2266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>
                          <a:latin typeface="Alexandria"/>
                        </a:rPr>
                        <a:t>Archibus, FM:Systems, Planon CAFM, IBM TRIRIGA (partially), Accruent</a:t>
                      </a:r>
                    </a:p>
                  </a:txBody>
                  <a:tcPr marL="45326" marR="45326" marT="22663" marB="2266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4629883"/>
                  </a:ext>
                </a:extLst>
              </a:tr>
              <a:tr h="254966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IWMS</a:t>
                      </a:r>
                    </a:p>
                  </a:txBody>
                  <a:tcPr marL="45326" marR="45326" marT="22663" marB="2266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>
                          <a:latin typeface="Alexandria"/>
                        </a:rPr>
                        <a:t>Integrated Workplace Management System</a:t>
                      </a:r>
                    </a:p>
                  </a:txBody>
                  <a:tcPr marL="45326" marR="45326" marT="22663" marB="2266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>
                          <a:latin typeface="Alexandria"/>
                        </a:rPr>
                        <a:t>Integrated management of workplace and facilities</a:t>
                      </a:r>
                    </a:p>
                  </a:txBody>
                  <a:tcPr marL="45326" marR="45326" marT="22663" marB="2266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Integrates all facility management processes into a single platform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 Supports data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driven decision-making and analytics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Resource planning and project management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Comprehensive performance reporting</a:t>
                      </a:r>
                    </a:p>
                  </a:txBody>
                  <a:tcPr marL="45326" marR="45326" marT="22663" marB="2266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Facilitates long-term strategic planning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Improves space utilization</a:t>
                      </a:r>
                      <a:endParaRPr lang="ar-SY" sz="1800" dirty="0">
                        <a:latin typeface="Alexandria"/>
                      </a:endParaRPr>
                    </a:p>
                    <a:p>
                      <a:pPr marL="285750" indent="-285750" algn="l">
                        <a:lnSpc>
                          <a:spcPct val="10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lang="en-US" sz="1800" dirty="0">
                          <a:latin typeface="Alexandria"/>
                        </a:rPr>
                        <a:t>Reduces operational costs</a:t>
                      </a:r>
                    </a:p>
                  </a:txBody>
                  <a:tcPr marL="45326" marR="45326" marT="22663" marB="2266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dirty="0">
                          <a:latin typeface="Alexandria"/>
                        </a:rPr>
                        <a:t>IBM TRIRIGA, </a:t>
                      </a:r>
                      <a:r>
                        <a:rPr lang="en-US" sz="1800" dirty="0" err="1">
                          <a:latin typeface="Alexandria"/>
                        </a:rPr>
                        <a:t>Planon</a:t>
                      </a:r>
                      <a:r>
                        <a:rPr lang="en-US" sz="1800" dirty="0">
                          <a:latin typeface="Alexandria"/>
                        </a:rPr>
                        <a:t> IWMS, </a:t>
                      </a:r>
                      <a:r>
                        <a:rPr lang="en-US" sz="1800" dirty="0" err="1">
                          <a:latin typeface="Alexandria"/>
                        </a:rPr>
                        <a:t>Archibus</a:t>
                      </a:r>
                      <a:r>
                        <a:rPr lang="en-US" sz="1800" dirty="0">
                          <a:latin typeface="Alexandria"/>
                        </a:rPr>
                        <a:t> IWMS, </a:t>
                      </a:r>
                      <a:r>
                        <a:rPr lang="en-US" sz="1800" dirty="0" err="1">
                          <a:latin typeface="Alexandria"/>
                        </a:rPr>
                        <a:t>FM:Interact</a:t>
                      </a:r>
                      <a:r>
                        <a:rPr lang="en-US" sz="1800" dirty="0">
                          <a:latin typeface="Alexandria"/>
                        </a:rPr>
                        <a:t>, </a:t>
                      </a:r>
                      <a:r>
                        <a:rPr lang="en-US" sz="1800" dirty="0" err="1">
                          <a:latin typeface="Alexandria"/>
                        </a:rPr>
                        <a:t>iOFFICE</a:t>
                      </a:r>
                      <a:endParaRPr lang="en-US" sz="1800" dirty="0">
                        <a:latin typeface="Alexandria"/>
                      </a:endParaRPr>
                    </a:p>
                  </a:txBody>
                  <a:tcPr marL="45326" marR="45326" marT="22663" marB="2266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2070325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DBA4138F-0F8C-6CEA-DFB4-02DDCA068676}"/>
              </a:ext>
            </a:extLst>
          </p:cNvPr>
          <p:cNvSpPr txBox="1"/>
          <p:nvPr/>
        </p:nvSpPr>
        <p:spPr>
          <a:xfrm>
            <a:off x="3047999" y="1507696"/>
            <a:ext cx="709061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Alexandria"/>
              </a:rPr>
              <a:t>Low-cost planning and scheduling software : CAFM vs. IWMS</a:t>
            </a:r>
          </a:p>
        </p:txBody>
      </p:sp>
    </p:spTree>
    <p:extLst>
      <p:ext uri="{BB962C8B-B14F-4D97-AF65-F5344CB8AC3E}">
        <p14:creationId xmlns:p14="http://schemas.microsoft.com/office/powerpoint/2010/main" val="56768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66205F-C5F9-AA0E-1B5E-4AD297D99E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5A51AF7-B952-4E45-23F7-F7161E7385B7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830E8901-FEC6-27C8-BB84-5566D90DFF5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2A75D2A-59A0-5FB2-8FE1-8ADEB2034468}"/>
              </a:ext>
            </a:extLst>
          </p:cNvPr>
          <p:cNvSpPr txBox="1"/>
          <p:nvPr/>
        </p:nvSpPr>
        <p:spPr>
          <a:xfrm>
            <a:off x="4352822" y="477159"/>
            <a:ext cx="48024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Facility Management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57CC20-494E-1F73-ABEB-1CFC9CEFF2BB}"/>
              </a:ext>
            </a:extLst>
          </p:cNvPr>
          <p:cNvSpPr txBox="1"/>
          <p:nvPr/>
        </p:nvSpPr>
        <p:spPr>
          <a:xfrm>
            <a:off x="180431" y="1074546"/>
            <a:ext cx="78054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Strategy Formulation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648A01-71B8-8A3C-4ED1-937D62FB18B6}"/>
              </a:ext>
            </a:extLst>
          </p:cNvPr>
          <p:cNvSpPr txBox="1"/>
          <p:nvPr/>
        </p:nvSpPr>
        <p:spPr>
          <a:xfrm>
            <a:off x="2999873" y="1406079"/>
            <a:ext cx="709061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US" sz="2000" b="1" dirty="0">
                <a:solidFill>
                  <a:prstClr val="black"/>
                </a:solidFill>
                <a:latin typeface="Alexandria"/>
              </a:rPr>
              <a:t> Comparison of Strategy Development Stages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5B67B5C-0B95-E58B-5F4E-D163225793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6429716"/>
              </p:ext>
            </p:extLst>
          </p:nvPr>
        </p:nvGraphicFramePr>
        <p:xfrm>
          <a:off x="481263" y="1905558"/>
          <a:ext cx="11245516" cy="3664755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2953452">
                  <a:extLst>
                    <a:ext uri="{9D8B030D-6E8A-4147-A177-3AD203B41FA5}">
                      <a16:colId xmlns:a16="http://schemas.microsoft.com/office/drawing/2014/main" val="345724352"/>
                    </a:ext>
                  </a:extLst>
                </a:gridCol>
                <a:gridCol w="4197884">
                  <a:extLst>
                    <a:ext uri="{9D8B030D-6E8A-4147-A177-3AD203B41FA5}">
                      <a16:colId xmlns:a16="http://schemas.microsoft.com/office/drawing/2014/main" val="1240114013"/>
                    </a:ext>
                  </a:extLst>
                </a:gridCol>
                <a:gridCol w="4094180">
                  <a:extLst>
                    <a:ext uri="{9D8B030D-6E8A-4147-A177-3AD203B41FA5}">
                      <a16:colId xmlns:a16="http://schemas.microsoft.com/office/drawing/2014/main" val="650781213"/>
                    </a:ext>
                  </a:extLst>
                </a:gridCol>
              </a:tblGrid>
              <a:tr h="4728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Phase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Objective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Outputs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23383131"/>
                  </a:ext>
                </a:extLst>
              </a:tr>
              <a:tr h="118217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Strategic Analysis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latin typeface="Alexandria"/>
                        </a:rPr>
                        <a:t>Understand the current situation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latin typeface="Alexandria"/>
                        </a:rPr>
                        <a:t>A comprehensive overview of assets, services, spaces, and resources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518904"/>
                  </a:ext>
                </a:extLst>
              </a:tr>
              <a:tr h="82752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Solution Development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latin typeface="Alexandria"/>
                        </a:rPr>
                        <a:t>Generate and select the best option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latin typeface="Alexandria"/>
                        </a:rPr>
                        <a:t>An approved FM strategy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4663191"/>
                  </a:ext>
                </a:extLst>
              </a:tr>
              <a:tr h="118217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solidFill>
                            <a:prstClr val="black"/>
                          </a:solidFill>
                          <a:latin typeface="Alexandria"/>
                        </a:rPr>
                        <a:t>Strategy </a:t>
                      </a:r>
                      <a:r>
                        <a:rPr lang="en-US" sz="2000" b="1" dirty="0">
                          <a:latin typeface="Alexandria"/>
                        </a:rPr>
                        <a:t>Implementation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latin typeface="Alexandria"/>
                        </a:rPr>
                        <a:t>Translate the strategy into plans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latin typeface="Alexandria"/>
                        </a:rPr>
                        <a:t>Operational plans + change management + performance monitoring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41461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2908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BD3993-4716-D7BD-C5D2-F7CC84EA50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B2C1642-ADED-89D4-5A7E-C86EB2ACE92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0BE5B7E7-903A-55E0-23D8-34196454F6FB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B28B6BD5-A596-6D5E-D5C3-69C13A010D98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 dirty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C4FA722-F84C-FD91-E5EE-1A60EB22C2E3}"/>
              </a:ext>
            </a:extLst>
          </p:cNvPr>
          <p:cNvSpPr txBox="1"/>
          <p:nvPr/>
        </p:nvSpPr>
        <p:spPr>
          <a:xfrm>
            <a:off x="4630698" y="734217"/>
            <a:ext cx="4660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Summary: Quick Review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DD139CB-1443-D651-501D-81F6258CEC16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C38A4B0-EA66-5226-89D2-D33C6FF76C3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4" name="Plaque 3">
            <a:extLst>
              <a:ext uri="{FF2B5EF4-FFF2-40B4-BE49-F238E27FC236}">
                <a16:creationId xmlns:a16="http://schemas.microsoft.com/office/drawing/2014/main" id="{62A675CF-403D-C9E6-AA52-6F7730BE7E37}"/>
              </a:ext>
            </a:extLst>
          </p:cNvPr>
          <p:cNvSpPr/>
          <p:nvPr/>
        </p:nvSpPr>
        <p:spPr>
          <a:xfrm>
            <a:off x="371813" y="1163723"/>
            <a:ext cx="5678024" cy="697818"/>
          </a:xfrm>
          <a:prstGeom prst="plaque">
            <a:avLst/>
          </a:prstGeom>
          <a:solidFill>
            <a:srgbClr val="FFFF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en-US" sz="2400" b="1" dirty="0">
                <a:solidFill>
                  <a:srgbClr val="002060"/>
                </a:solidFill>
                <a:latin typeface="Alexandria"/>
              </a:rPr>
              <a:t>Core Competence in Facility Management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3A826802-DEE6-7EEC-F43A-645F59B3C28F}"/>
              </a:ext>
            </a:extLst>
          </p:cNvPr>
          <p:cNvGrpSpPr/>
          <p:nvPr/>
        </p:nvGrpSpPr>
        <p:grpSpPr>
          <a:xfrm>
            <a:off x="1177906" y="2068206"/>
            <a:ext cx="4521836" cy="460429"/>
            <a:chOff x="2829430" y="990877"/>
            <a:chExt cx="6265596" cy="2349065"/>
          </a:xfrm>
          <a:solidFill>
            <a:srgbClr val="EBFFFF"/>
          </a:solidFill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521BA068-0B3B-4602-4325-C06E9F8E4AC6}"/>
                </a:ext>
              </a:extLst>
            </p:cNvPr>
            <p:cNvSpPr/>
            <p:nvPr/>
          </p:nvSpPr>
          <p:spPr>
            <a:xfrm>
              <a:off x="2916542" y="1566314"/>
              <a:ext cx="6178484" cy="531606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B648636C-1BCB-78BC-0077-33B09A0037C5}"/>
                </a:ext>
              </a:extLst>
            </p:cNvPr>
            <p:cNvSpPr txBox="1"/>
            <p:nvPr/>
          </p:nvSpPr>
          <p:spPr>
            <a:xfrm>
              <a:off x="2829430" y="990877"/>
              <a:ext cx="6178484" cy="2349065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kumimoji="0" lang="en-US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Concept</a:t>
              </a:r>
              <a:endParaRPr lang="en-US" b="1" kern="1200" dirty="0">
                <a:solidFill>
                  <a:schemeClr val="tx1"/>
                </a:solidFill>
                <a:latin typeface="Alexandria"/>
              </a:endParaRPr>
            </a:p>
          </p:txBody>
        </p:sp>
      </p:grpSp>
      <p:sp>
        <p:nvSpPr>
          <p:cNvPr id="45" name="TextBox 44">
            <a:extLst>
              <a:ext uri="{FF2B5EF4-FFF2-40B4-BE49-F238E27FC236}">
                <a16:creationId xmlns:a16="http://schemas.microsoft.com/office/drawing/2014/main" id="{12BE893F-E07A-29A8-F6EE-DCD685C33189}"/>
              </a:ext>
            </a:extLst>
          </p:cNvPr>
          <p:cNvSpPr txBox="1"/>
          <p:nvPr/>
        </p:nvSpPr>
        <p:spPr>
          <a:xfrm>
            <a:off x="1188721" y="2851430"/>
            <a:ext cx="4511021" cy="449654"/>
          </a:xfrm>
          <a:prstGeom prst="rect">
            <a:avLst/>
          </a:prstGeom>
          <a:solidFill>
            <a:srgbClr val="EBFFFF"/>
          </a:solidFill>
          <a:ln>
            <a:solidFill>
              <a:schemeClr val="accent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5240" tIns="15240" rIns="15240" bIns="15240" numCol="1" spcCol="1270" anchor="ctr" anchorCtr="0">
            <a:noAutofit/>
          </a:bodyPr>
          <a:lstStyle/>
          <a:p>
            <a:pPr algn="ctr">
              <a:defRPr/>
            </a:pPr>
            <a:r>
              <a:rPr lang="en-US" b="1" dirty="0">
                <a:solidFill>
                  <a:schemeClr val="tx1"/>
                </a:solidFill>
                <a:latin typeface="Alexandria"/>
              </a:rPr>
              <a:t>Core Competence in Facility Management</a:t>
            </a:r>
          </a:p>
        </p:txBody>
      </p:sp>
      <p:sp>
        <p:nvSpPr>
          <p:cNvPr id="15" name="Plaque 14">
            <a:extLst>
              <a:ext uri="{FF2B5EF4-FFF2-40B4-BE49-F238E27FC236}">
                <a16:creationId xmlns:a16="http://schemas.microsoft.com/office/drawing/2014/main" id="{9CB22F9A-315A-055F-56A7-8ED1ABDFF769}"/>
              </a:ext>
            </a:extLst>
          </p:cNvPr>
          <p:cNvSpPr/>
          <p:nvPr/>
        </p:nvSpPr>
        <p:spPr>
          <a:xfrm>
            <a:off x="6409280" y="1154248"/>
            <a:ext cx="5678024" cy="738843"/>
          </a:xfrm>
          <a:prstGeom prst="plaque">
            <a:avLst/>
          </a:prstGeom>
          <a:solidFill>
            <a:srgbClr val="FFFF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en-US" sz="2400" b="1" dirty="0">
                <a:solidFill>
                  <a:srgbClr val="002060"/>
                </a:solidFill>
                <a:latin typeface="Alexandria"/>
              </a:rPr>
              <a:t>Facility Handbook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30894F3-4872-5187-AB2D-2BAFF5698455}"/>
              </a:ext>
            </a:extLst>
          </p:cNvPr>
          <p:cNvGrpSpPr/>
          <p:nvPr/>
        </p:nvGrpSpPr>
        <p:grpSpPr>
          <a:xfrm>
            <a:off x="7045149" y="2085528"/>
            <a:ext cx="4521836" cy="332645"/>
            <a:chOff x="2829430" y="990877"/>
            <a:chExt cx="6265596" cy="2192648"/>
          </a:xfrm>
          <a:solidFill>
            <a:srgbClr val="EBFFFF"/>
          </a:solidFill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63DB18D6-4586-13F8-30DE-B64B4A78A374}"/>
                </a:ext>
              </a:extLst>
            </p:cNvPr>
            <p:cNvSpPr/>
            <p:nvPr/>
          </p:nvSpPr>
          <p:spPr>
            <a:xfrm>
              <a:off x="2916542" y="1566314"/>
              <a:ext cx="6178484" cy="531606"/>
            </a:xfrm>
            <a:prstGeom prst="rect">
              <a:avLst/>
            </a:prstGeom>
            <a:solidFill>
              <a:srgbClr val="D5FFD5"/>
            </a:solidFill>
            <a:ln w="12700">
              <a:solidFill>
                <a:srgbClr val="00B050"/>
              </a:solidFill>
            </a:ln>
          </p:spPr>
          <p:txBody>
            <a:bodyPr wrap="square">
              <a:spAutoFit/>
            </a:bodyPr>
            <a:lstStyle/>
            <a:p>
              <a:pPr algn="ctr"/>
              <a:endParaRPr lang="en-US" sz="2000" b="1">
                <a:solidFill>
                  <a:schemeClr val="tx1"/>
                </a:solidFill>
                <a:latin typeface="Alexandria"/>
                <a:cs typeface="Times New Roman" panose="02020603050405020304" pitchFamily="18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3D60542-F968-2706-3284-34BC124616CE}"/>
                </a:ext>
              </a:extLst>
            </p:cNvPr>
            <p:cNvSpPr txBox="1"/>
            <p:nvPr/>
          </p:nvSpPr>
          <p:spPr>
            <a:xfrm>
              <a:off x="2829430" y="990877"/>
              <a:ext cx="6178484" cy="2349065"/>
            </a:xfrm>
            <a:prstGeom prst="rect">
              <a:avLst/>
            </a:prstGeom>
            <a:solidFill>
              <a:srgbClr val="D5FFD5"/>
            </a:solidFill>
            <a:ln w="12700">
              <a:solidFill>
                <a:srgbClr val="00B050"/>
              </a:solidFill>
            </a:ln>
          </p:spPr>
          <p:txBody>
            <a:bodyPr wrap="square">
              <a:spAutoFit/>
            </a:bodyPr>
            <a:lstStyle>
              <a:defPPr>
                <a:defRPr lang="en-US"/>
              </a:defPPr>
              <a:lvl1pPr lvl="0" algn="ctr">
                <a:defRPr sz="2000" b="1">
                  <a:solidFill>
                    <a:schemeClr val="tx1"/>
                  </a:solidFill>
                  <a:latin typeface="Alexandria"/>
                  <a:ea typeface="Calibri" panose="020F0502020204030204" pitchFamily="34" charset="0"/>
                  <a:cs typeface="Times New Roman" panose="02020603050405020304" pitchFamily="18" charset="0"/>
                </a:defRPr>
              </a:lvl1pPr>
              <a:lvl2pPr>
                <a:defRPr>
                  <a:solidFill>
                    <a:schemeClr val="tx1"/>
                  </a:solidFill>
                </a:defRPr>
              </a:lvl2pPr>
              <a:lvl3pPr>
                <a:defRPr>
                  <a:solidFill>
                    <a:schemeClr val="tx1"/>
                  </a:solidFill>
                </a:defRPr>
              </a:lvl3pPr>
              <a:lvl4pPr>
                <a:defRPr>
                  <a:solidFill>
                    <a:schemeClr val="tx1"/>
                  </a:solidFill>
                </a:defRPr>
              </a:lvl4pPr>
              <a:lvl5pPr>
                <a:defRPr>
                  <a:solidFill>
                    <a:schemeClr val="tx1"/>
                  </a:solidFill>
                </a:defRPr>
              </a:lvl5pPr>
              <a:lvl6pPr>
                <a:defRPr>
                  <a:solidFill>
                    <a:schemeClr val="tx1"/>
                  </a:solidFill>
                </a:defRPr>
              </a:lvl6pPr>
              <a:lvl7pPr>
                <a:defRPr>
                  <a:solidFill>
                    <a:schemeClr val="tx1"/>
                  </a:solidFill>
                </a:defRPr>
              </a:lvl7pPr>
              <a:lvl8pPr>
                <a:defRPr>
                  <a:solidFill>
                    <a:schemeClr val="tx1"/>
                  </a:solidFill>
                </a:defRPr>
              </a:lvl8pPr>
              <a:lvl9pPr>
                <a:defRPr>
                  <a:solidFill>
                    <a:schemeClr val="tx1"/>
                  </a:solidFill>
                </a:defRPr>
              </a:lvl9pPr>
            </a:lstStyle>
            <a:p>
              <a:r>
                <a:rPr lang="en-US" dirty="0"/>
                <a:t>Concept</a:t>
              </a: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83AB5BD2-FC32-849B-4132-E48A29C418F7}"/>
              </a:ext>
            </a:extLst>
          </p:cNvPr>
          <p:cNvSpPr txBox="1"/>
          <p:nvPr/>
        </p:nvSpPr>
        <p:spPr>
          <a:xfrm>
            <a:off x="6997120" y="2689458"/>
            <a:ext cx="4506997" cy="707886"/>
          </a:xfrm>
          <a:prstGeom prst="rect">
            <a:avLst/>
          </a:prstGeom>
          <a:solidFill>
            <a:srgbClr val="D5FFD5"/>
          </a:solidFill>
          <a:ln w="12700"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lvl="0" algn="ctr">
              <a:defRPr sz="2000" b="1">
                <a:solidFill>
                  <a:schemeClr val="tx1"/>
                </a:solidFill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r>
              <a:rPr lang="en-US" dirty="0"/>
              <a:t>Stages of Preparing the Facility Handbook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AC0D089-E731-E2AD-67AA-C9BF170EFD82}"/>
              </a:ext>
            </a:extLst>
          </p:cNvPr>
          <p:cNvSpPr txBox="1"/>
          <p:nvPr/>
        </p:nvSpPr>
        <p:spPr>
          <a:xfrm>
            <a:off x="7009689" y="3644899"/>
            <a:ext cx="4511021" cy="400110"/>
          </a:xfrm>
          <a:prstGeom prst="rect">
            <a:avLst/>
          </a:prstGeom>
          <a:solidFill>
            <a:srgbClr val="D5FFD5"/>
          </a:solidFill>
          <a:ln w="12700"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lvl="0" algn="ctr">
              <a:defRPr sz="2000" b="1">
                <a:solidFill>
                  <a:schemeClr val="tx1"/>
                </a:solidFill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r>
              <a:rPr lang="en-US" dirty="0"/>
              <a:t>Requirements for Continuous Updating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7600769-FC29-55B4-3C50-727FE016932C}"/>
              </a:ext>
            </a:extLst>
          </p:cNvPr>
          <p:cNvSpPr txBox="1"/>
          <p:nvPr/>
        </p:nvSpPr>
        <p:spPr>
          <a:xfrm>
            <a:off x="6992781" y="4250705"/>
            <a:ext cx="4511021" cy="400110"/>
          </a:xfrm>
          <a:prstGeom prst="rect">
            <a:avLst/>
          </a:prstGeom>
          <a:solidFill>
            <a:srgbClr val="D5FFD5"/>
          </a:solidFill>
          <a:ln w="12700"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lvl="0" algn="ctr">
              <a:defRPr sz="2000" b="1">
                <a:solidFill>
                  <a:schemeClr val="tx1"/>
                </a:solidFill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r>
              <a:rPr lang="en-US" dirty="0"/>
              <a:t>Core Contents of the Handbook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74BB438-074B-B3E1-86DD-23BBC05A3CB8}"/>
              </a:ext>
            </a:extLst>
          </p:cNvPr>
          <p:cNvSpPr txBox="1"/>
          <p:nvPr/>
        </p:nvSpPr>
        <p:spPr>
          <a:xfrm>
            <a:off x="7009688" y="4892239"/>
            <a:ext cx="4511021" cy="400110"/>
          </a:xfrm>
          <a:prstGeom prst="rect">
            <a:avLst/>
          </a:prstGeom>
          <a:solidFill>
            <a:srgbClr val="D5FFD5"/>
          </a:solidFill>
          <a:ln w="12700"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lvl="0" algn="ctr">
              <a:defRPr sz="2000" b="1">
                <a:solidFill>
                  <a:schemeClr val="tx1"/>
                </a:solidFill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r>
              <a:rPr lang="en-US" dirty="0"/>
              <a:t>Strategic Importance</a:t>
            </a:r>
          </a:p>
        </p:txBody>
      </p:sp>
    </p:spTree>
    <p:extLst>
      <p:ext uri="{BB962C8B-B14F-4D97-AF65-F5344CB8AC3E}">
        <p14:creationId xmlns:p14="http://schemas.microsoft.com/office/powerpoint/2010/main" val="539309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5" grpId="0" animBg="1"/>
      <p:bldP spid="15" grpId="0" animBg="1"/>
      <p:bldP spid="12" grpId="0" animBg="1"/>
      <p:bldP spid="16" grpId="0" animBg="1"/>
      <p:bldP spid="17" grpId="0" animBg="1"/>
      <p:bldP spid="23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D1107D-DE14-E41A-D085-228F3597C1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27321725-4E79-F8D7-89D0-3673C955AD6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43328F26-C189-2BC3-1408-83DC2C5C17EB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20C37252-C03E-CF0D-79EF-9CAD8E0D45B4}"/>
              </a:ext>
            </a:extLst>
          </p:cNvPr>
          <p:cNvSpPr/>
          <p:nvPr/>
        </p:nvSpPr>
        <p:spPr>
          <a:xfrm rot="16200000" flipV="1">
            <a:off x="-1146360" y="4124315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 dirty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08A991C-D88C-4FC6-5B35-0E188C0243CB}"/>
              </a:ext>
            </a:extLst>
          </p:cNvPr>
          <p:cNvSpPr txBox="1"/>
          <p:nvPr/>
        </p:nvSpPr>
        <p:spPr>
          <a:xfrm>
            <a:off x="4630698" y="734217"/>
            <a:ext cx="4660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Summary: Quick Review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5E53FBC-2A67-473B-714D-F8A4B941625D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2C41D4E-8EFA-6B0C-0954-C177E91D5A9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4" name="Plaque 3">
            <a:extLst>
              <a:ext uri="{FF2B5EF4-FFF2-40B4-BE49-F238E27FC236}">
                <a16:creationId xmlns:a16="http://schemas.microsoft.com/office/drawing/2014/main" id="{74CAB490-30D0-E84C-F8DD-8B2010AD38E8}"/>
              </a:ext>
            </a:extLst>
          </p:cNvPr>
          <p:cNvSpPr/>
          <p:nvPr/>
        </p:nvSpPr>
        <p:spPr>
          <a:xfrm>
            <a:off x="435906" y="1216039"/>
            <a:ext cx="5678024" cy="706752"/>
          </a:xfrm>
          <a:prstGeom prst="plaque">
            <a:avLst/>
          </a:prstGeom>
          <a:solidFill>
            <a:srgbClr val="FFFF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en-US" sz="2400" b="1" dirty="0">
                <a:solidFill>
                  <a:srgbClr val="002060"/>
                </a:solidFill>
                <a:latin typeface="Alexandria"/>
              </a:rPr>
              <a:t>Stakeholders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C8C1AC38-6013-2A63-16F6-B834605C4485}"/>
              </a:ext>
            </a:extLst>
          </p:cNvPr>
          <p:cNvGrpSpPr/>
          <p:nvPr/>
        </p:nvGrpSpPr>
        <p:grpSpPr>
          <a:xfrm>
            <a:off x="1368437" y="2018224"/>
            <a:ext cx="4406916" cy="364526"/>
            <a:chOff x="2916542" y="1122538"/>
            <a:chExt cx="6178484" cy="2349065"/>
          </a:xfrm>
          <a:solidFill>
            <a:srgbClr val="FFE1FF"/>
          </a:solidFill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2BBCEAAE-E5DD-5542-937B-F6B9B6EBD96D}"/>
                </a:ext>
              </a:extLst>
            </p:cNvPr>
            <p:cNvSpPr/>
            <p:nvPr/>
          </p:nvSpPr>
          <p:spPr>
            <a:xfrm>
              <a:off x="2916542" y="1566314"/>
              <a:ext cx="6178484" cy="531606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BFA50CBE-FB98-5618-4E71-1BBD6566FAAC}"/>
                </a:ext>
              </a:extLst>
            </p:cNvPr>
            <p:cNvSpPr txBox="1"/>
            <p:nvPr/>
          </p:nvSpPr>
          <p:spPr>
            <a:xfrm>
              <a:off x="2916542" y="1122538"/>
              <a:ext cx="6178484" cy="2349065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kumimoji="0" lang="en-US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Concept</a:t>
              </a:r>
              <a:endParaRPr lang="en-US" b="1" kern="1200" dirty="0">
                <a:solidFill>
                  <a:schemeClr val="tx1"/>
                </a:solidFill>
                <a:latin typeface="Alexandria"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444A3A7-3613-AC85-3D0A-4DAF71B0E122}"/>
              </a:ext>
            </a:extLst>
          </p:cNvPr>
          <p:cNvGrpSpPr/>
          <p:nvPr/>
        </p:nvGrpSpPr>
        <p:grpSpPr>
          <a:xfrm>
            <a:off x="1361191" y="2576125"/>
            <a:ext cx="4506997" cy="620213"/>
            <a:chOff x="2916542" y="1566314"/>
            <a:chExt cx="6178484" cy="718491"/>
          </a:xfrm>
          <a:solidFill>
            <a:srgbClr val="FFE1FF"/>
          </a:solidFill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4C9AB098-3CFE-2186-4891-F8C1BA38FEF2}"/>
                </a:ext>
              </a:extLst>
            </p:cNvPr>
            <p:cNvSpPr/>
            <p:nvPr/>
          </p:nvSpPr>
          <p:spPr>
            <a:xfrm>
              <a:off x="2916542" y="1566314"/>
              <a:ext cx="6178484" cy="531606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DD561BBE-7300-B04C-12BB-A438EF7D8FE8}"/>
                </a:ext>
              </a:extLst>
            </p:cNvPr>
            <p:cNvSpPr txBox="1"/>
            <p:nvPr/>
          </p:nvSpPr>
          <p:spPr>
            <a:xfrm>
              <a:off x="2916542" y="1566314"/>
              <a:ext cx="6178484" cy="718491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kumimoji="0" lang="en-US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Responsibility Assignment Matrices: RACI &amp; RASCI</a:t>
              </a:r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B0499D45-6D7D-A3C6-6BD6-6418BD32C743}"/>
              </a:ext>
            </a:extLst>
          </p:cNvPr>
          <p:cNvGrpSpPr/>
          <p:nvPr/>
        </p:nvGrpSpPr>
        <p:grpSpPr>
          <a:xfrm>
            <a:off x="1390175" y="3319826"/>
            <a:ext cx="4511021" cy="535753"/>
            <a:chOff x="2123457" y="1567959"/>
            <a:chExt cx="7764651" cy="669680"/>
          </a:xfrm>
          <a:solidFill>
            <a:srgbClr val="FFE1FF"/>
          </a:solidFill>
        </p:grpSpPr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12F0154D-7514-3B71-5C77-346F86C16ABA}"/>
                </a:ext>
              </a:extLst>
            </p:cNvPr>
            <p:cNvSpPr/>
            <p:nvPr/>
          </p:nvSpPr>
          <p:spPr>
            <a:xfrm>
              <a:off x="2123457" y="1567959"/>
              <a:ext cx="7764651" cy="654014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47DDFD80-277F-C867-1743-DA0607879827}"/>
                </a:ext>
              </a:extLst>
            </p:cNvPr>
            <p:cNvSpPr txBox="1"/>
            <p:nvPr/>
          </p:nvSpPr>
          <p:spPr>
            <a:xfrm>
              <a:off x="2123457" y="1583625"/>
              <a:ext cx="7764651" cy="654014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marR="0" lvl="0" indent="0" algn="ctr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Stakeholder Assessment Criteria</a:t>
              </a:r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FD17FE8C-2E5F-6BCD-D92F-31E4F3001C09}"/>
              </a:ext>
            </a:extLst>
          </p:cNvPr>
          <p:cNvGrpSpPr/>
          <p:nvPr/>
        </p:nvGrpSpPr>
        <p:grpSpPr>
          <a:xfrm>
            <a:off x="1368437" y="4069815"/>
            <a:ext cx="4511021" cy="535753"/>
            <a:chOff x="2123457" y="1567959"/>
            <a:chExt cx="7764651" cy="669680"/>
          </a:xfrm>
          <a:solidFill>
            <a:srgbClr val="FFE1FF"/>
          </a:solidFill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0F127CCA-1B0B-CE6F-C706-253122932AD9}"/>
                </a:ext>
              </a:extLst>
            </p:cNvPr>
            <p:cNvSpPr/>
            <p:nvPr/>
          </p:nvSpPr>
          <p:spPr>
            <a:xfrm>
              <a:off x="2123457" y="1567959"/>
              <a:ext cx="7764651" cy="654014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1A416207-8E96-9D08-3514-E9A44956D1E6}"/>
                </a:ext>
              </a:extLst>
            </p:cNvPr>
            <p:cNvSpPr txBox="1"/>
            <p:nvPr/>
          </p:nvSpPr>
          <p:spPr>
            <a:xfrm>
              <a:off x="2123457" y="1583625"/>
              <a:ext cx="7764651" cy="654014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marR="0" lvl="0" indent="0" algn="ctr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Stakeholder Impact Assessment</a:t>
              </a:r>
            </a:p>
          </p:txBody>
        </p:sp>
      </p:grpSp>
      <p:sp>
        <p:nvSpPr>
          <p:cNvPr id="15" name="Plaque 14">
            <a:extLst>
              <a:ext uri="{FF2B5EF4-FFF2-40B4-BE49-F238E27FC236}">
                <a16:creationId xmlns:a16="http://schemas.microsoft.com/office/drawing/2014/main" id="{316F1037-9A46-D717-4B1E-267A7D748E07}"/>
              </a:ext>
            </a:extLst>
          </p:cNvPr>
          <p:cNvSpPr/>
          <p:nvPr/>
        </p:nvSpPr>
        <p:spPr>
          <a:xfrm>
            <a:off x="6452950" y="1205968"/>
            <a:ext cx="5678024" cy="679426"/>
          </a:xfrm>
          <a:prstGeom prst="plaque">
            <a:avLst/>
          </a:prstGeom>
          <a:solidFill>
            <a:srgbClr val="FFFF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en-US" sz="2400" b="1" dirty="0">
                <a:solidFill>
                  <a:srgbClr val="002060"/>
                </a:solidFill>
                <a:latin typeface="Alexandria"/>
              </a:rPr>
              <a:t>Facility Management Strategy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9E83B74-8EFF-2ABB-D1AF-9CC15A63FE9B}"/>
              </a:ext>
            </a:extLst>
          </p:cNvPr>
          <p:cNvSpPr txBox="1"/>
          <p:nvPr/>
        </p:nvSpPr>
        <p:spPr>
          <a:xfrm>
            <a:off x="7573533" y="1971298"/>
            <a:ext cx="4514606" cy="369332"/>
          </a:xfrm>
          <a:prstGeom prst="rect">
            <a:avLst/>
          </a:prstGeom>
          <a:solidFill>
            <a:srgbClr val="F9D9BF"/>
          </a:solidFill>
          <a:ln w="1270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en-US" b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Concept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05B6FC-7ECE-E9B7-CAF8-F8599290D723}"/>
              </a:ext>
            </a:extLst>
          </p:cNvPr>
          <p:cNvSpPr txBox="1"/>
          <p:nvPr/>
        </p:nvSpPr>
        <p:spPr>
          <a:xfrm>
            <a:off x="7654657" y="2484653"/>
            <a:ext cx="4433482" cy="369332"/>
          </a:xfrm>
          <a:prstGeom prst="rect">
            <a:avLst/>
          </a:prstGeom>
          <a:solidFill>
            <a:srgbClr val="F9D9BF"/>
          </a:solidFill>
          <a:ln w="1270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en-US" b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Business Context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31E11D0-80F7-75BC-AEA9-FDC090F112FD}"/>
              </a:ext>
            </a:extLst>
          </p:cNvPr>
          <p:cNvSpPr txBox="1"/>
          <p:nvPr/>
        </p:nvSpPr>
        <p:spPr>
          <a:xfrm>
            <a:off x="7676072" y="3062464"/>
            <a:ext cx="4433483" cy="369332"/>
          </a:xfrm>
          <a:prstGeom prst="rect">
            <a:avLst/>
          </a:prstGeom>
          <a:solidFill>
            <a:srgbClr val="F9D9BF"/>
          </a:solidFill>
          <a:ln w="1270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en-US" b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Business Drivers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2400E4A-7519-9142-8762-6EDF1D88C3AF}"/>
              </a:ext>
            </a:extLst>
          </p:cNvPr>
          <p:cNvSpPr txBox="1"/>
          <p:nvPr/>
        </p:nvSpPr>
        <p:spPr>
          <a:xfrm>
            <a:off x="7633239" y="3640948"/>
            <a:ext cx="4476317" cy="369332"/>
          </a:xfrm>
          <a:prstGeom prst="rect">
            <a:avLst/>
          </a:prstGeom>
          <a:solidFill>
            <a:srgbClr val="F9D9BF"/>
          </a:solidFill>
          <a:ln w="1270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en-US" b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Constraints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730862-2E9B-B197-8B95-B47B9DBA9A81}"/>
              </a:ext>
            </a:extLst>
          </p:cNvPr>
          <p:cNvSpPr txBox="1"/>
          <p:nvPr/>
        </p:nvSpPr>
        <p:spPr>
          <a:xfrm>
            <a:off x="7633239" y="4274915"/>
            <a:ext cx="4476317" cy="369332"/>
          </a:xfrm>
          <a:prstGeom prst="rect">
            <a:avLst/>
          </a:prstGeom>
          <a:solidFill>
            <a:srgbClr val="F9D9BF"/>
          </a:solidFill>
          <a:ln w="1270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en-US" b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Organizational Management Levels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E7C5D4-25FE-A639-C866-45861E485AE5}"/>
              </a:ext>
            </a:extLst>
          </p:cNvPr>
          <p:cNvSpPr txBox="1"/>
          <p:nvPr/>
        </p:nvSpPr>
        <p:spPr>
          <a:xfrm>
            <a:off x="7633239" y="4937173"/>
            <a:ext cx="4476317" cy="369332"/>
          </a:xfrm>
          <a:prstGeom prst="rect">
            <a:avLst/>
          </a:prstGeom>
          <a:solidFill>
            <a:srgbClr val="F9D9BF"/>
          </a:solidFill>
          <a:ln w="1270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en-US" b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Capability Maturity Model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5C73DA-DAF7-EE56-ACF7-9E00454D9B98}"/>
              </a:ext>
            </a:extLst>
          </p:cNvPr>
          <p:cNvSpPr txBox="1"/>
          <p:nvPr/>
        </p:nvSpPr>
        <p:spPr>
          <a:xfrm>
            <a:off x="7633238" y="5599431"/>
            <a:ext cx="4476317" cy="369332"/>
          </a:xfrm>
          <a:prstGeom prst="rect">
            <a:avLst/>
          </a:prstGeom>
          <a:solidFill>
            <a:srgbClr val="F9D9BF"/>
          </a:solidFill>
          <a:ln w="1270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en-US" b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Strategy Formulation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B537EC6-6A19-C195-B343-39A456811F96}"/>
              </a:ext>
            </a:extLst>
          </p:cNvPr>
          <p:cNvGrpSpPr/>
          <p:nvPr/>
        </p:nvGrpSpPr>
        <p:grpSpPr>
          <a:xfrm>
            <a:off x="1368437" y="4783633"/>
            <a:ext cx="4511021" cy="535753"/>
            <a:chOff x="2123457" y="1567959"/>
            <a:chExt cx="7764651" cy="669680"/>
          </a:xfrm>
          <a:solidFill>
            <a:srgbClr val="FFE1FF"/>
          </a:solidFill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2E85729-00DE-5C02-B4CE-C9CC815BCA3D}"/>
                </a:ext>
              </a:extLst>
            </p:cNvPr>
            <p:cNvSpPr/>
            <p:nvPr/>
          </p:nvSpPr>
          <p:spPr>
            <a:xfrm>
              <a:off x="2123457" y="1567959"/>
              <a:ext cx="7764651" cy="654014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275E56C3-C852-C058-B2AE-D88DA846F763}"/>
                </a:ext>
              </a:extLst>
            </p:cNvPr>
            <p:cNvSpPr txBox="1"/>
            <p:nvPr/>
          </p:nvSpPr>
          <p:spPr>
            <a:xfrm>
              <a:off x="2123457" y="1583625"/>
              <a:ext cx="7764651" cy="654014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marR="0" lvl="0" indent="0" algn="ctr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Stakeholder Classification by Power and Interest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ACBF1EA-643B-3E89-D2C6-206F612D0783}"/>
              </a:ext>
            </a:extLst>
          </p:cNvPr>
          <p:cNvGrpSpPr/>
          <p:nvPr/>
        </p:nvGrpSpPr>
        <p:grpSpPr>
          <a:xfrm>
            <a:off x="1357167" y="5569772"/>
            <a:ext cx="4511021" cy="535753"/>
            <a:chOff x="2123457" y="1567959"/>
            <a:chExt cx="7764651" cy="669680"/>
          </a:xfrm>
          <a:solidFill>
            <a:srgbClr val="FFE1FF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45E7247-79EF-5AC2-D6B9-D21F24228497}"/>
                </a:ext>
              </a:extLst>
            </p:cNvPr>
            <p:cNvSpPr/>
            <p:nvPr/>
          </p:nvSpPr>
          <p:spPr>
            <a:xfrm>
              <a:off x="2123457" y="1567959"/>
              <a:ext cx="7764651" cy="654014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DE5E420F-A33B-B0CB-471F-6712FC9FE8BF}"/>
                </a:ext>
              </a:extLst>
            </p:cNvPr>
            <p:cNvSpPr txBox="1"/>
            <p:nvPr/>
          </p:nvSpPr>
          <p:spPr>
            <a:xfrm>
              <a:off x="2123457" y="1583625"/>
              <a:ext cx="7764651" cy="654014"/>
            </a:xfrm>
            <a:prstGeom prst="rect">
              <a:avLst/>
            </a:prstGeom>
            <a:grpFill/>
            <a:ln>
              <a:solidFill>
                <a:srgbClr val="FF66FF"/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marR="0" lvl="0" indent="0" algn="ctr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Stakeholder Impact Assessment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5179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22" grpId="0" animBg="1"/>
      <p:bldP spid="12" grpId="0" animBg="1"/>
      <p:bldP spid="16" grpId="0" animBg="1"/>
      <p:bldP spid="17" grpId="0" animBg="1"/>
      <p:bldP spid="10" grpId="0" animBg="1"/>
      <p:bldP spid="11" grpId="0" animBg="1"/>
      <p:bldP spid="13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ca13214-df29-4e3c-a050-857c0bf7bd8e">
      <Terms xmlns="http://schemas.microsoft.com/office/infopath/2007/PartnerControls"/>
    </lcf76f155ced4ddcb4097134ff3c332f>
    <TaxCatchAll xmlns="688354b5-287c-4cda-825e-1d7935aea40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69378573D04C4981F1C0E645EFE562" ma:contentTypeVersion="15" ma:contentTypeDescription="Create a new document." ma:contentTypeScope="" ma:versionID="2e1979ed7a40a032d8738234fb7d5638">
  <xsd:schema xmlns:xsd="http://www.w3.org/2001/XMLSchema" xmlns:xs="http://www.w3.org/2001/XMLSchema" xmlns:p="http://schemas.microsoft.com/office/2006/metadata/properties" xmlns:ns2="aca13214-df29-4e3c-a050-857c0bf7bd8e" xmlns:ns3="688354b5-287c-4cda-825e-1d7935aea40e" targetNamespace="http://schemas.microsoft.com/office/2006/metadata/properties" ma:root="true" ma:fieldsID="c2fc5af8d57f54d914d942766a1048b8" ns2:_="" ns3:_="">
    <xsd:import namespace="aca13214-df29-4e3c-a050-857c0bf7bd8e"/>
    <xsd:import namespace="688354b5-287c-4cda-825e-1d7935aea40e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SearchProperties" minOccurs="0"/>
                <xsd:element ref="ns2:MediaServiceLocation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a13214-df29-4e3c-a050-857c0bf7bd8e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8354b5-287c-4cda-825e-1d7935aea40e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772eb0a4-9da0-4036-9770-4dcdef9fdc33}" ma:internalName="TaxCatchAll" ma:showField="CatchAllData" ma:web="688354b5-287c-4cda-825e-1d7935aea4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CC9A911-23AF-4D6B-960B-1A780C58D828}">
  <ds:schemaRefs>
    <ds:schemaRef ds:uri="http://purl.org/dc/elements/1.1/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688354b5-287c-4cda-825e-1d7935aea40e"/>
    <ds:schemaRef ds:uri="aca13214-df29-4e3c-a050-857c0bf7bd8e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01F37DF6-44CB-4806-BC5F-3CBF13C386BC}">
  <ds:schemaRefs>
    <ds:schemaRef ds:uri="688354b5-287c-4cda-825e-1d7935aea40e"/>
    <ds:schemaRef ds:uri="aca13214-df29-4e3c-a050-857c0bf7bd8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18522</TotalTime>
  <Words>4998</Words>
  <Application>Microsoft Office PowerPoint</Application>
  <PresentationFormat>Widescreen</PresentationFormat>
  <Paragraphs>790</Paragraphs>
  <Slides>51</Slides>
  <Notes>50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51</vt:i4>
      </vt:variant>
    </vt:vector>
  </HeadingPairs>
  <TitlesOfParts>
    <vt:vector size="58" baseType="lpstr">
      <vt:lpstr>Alexandria</vt:lpstr>
      <vt:lpstr>Arial</vt:lpstr>
      <vt:lpstr>Calibri</vt:lpstr>
      <vt:lpstr>Calibri Light</vt:lpstr>
      <vt:lpstr>Wingdings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Weam Agha</cp:lastModifiedBy>
  <cp:revision>122</cp:revision>
  <dcterms:created xsi:type="dcterms:W3CDTF">2023-04-29T09:08:00Z</dcterms:created>
  <dcterms:modified xsi:type="dcterms:W3CDTF">2025-11-25T06:36:25Z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0x010100DC69378573D04C4981F1C0E645EFE562</vt:lpwstr>
  </property>
  <property fmtid="{D5CDD505-2E9C-101B-9397-08002B2CF9AE}" pid="5" name="MediaServiceImageTags">
    <vt:lpwstr/>
  </property>
</Properties>
</file>