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41"/>
  </p:notesMasterIdLst>
  <p:sldIdLst>
    <p:sldId id="260" r:id="rId2"/>
    <p:sldId id="256" r:id="rId3"/>
    <p:sldId id="258" r:id="rId4"/>
    <p:sldId id="257" r:id="rId5"/>
    <p:sldId id="262" r:id="rId6"/>
    <p:sldId id="263" r:id="rId7"/>
    <p:sldId id="298" r:id="rId8"/>
    <p:sldId id="265" r:id="rId9"/>
    <p:sldId id="266" r:id="rId10"/>
    <p:sldId id="264" r:id="rId11"/>
    <p:sldId id="295" r:id="rId12"/>
    <p:sldId id="271" r:id="rId13"/>
    <p:sldId id="267" r:id="rId14"/>
    <p:sldId id="268" r:id="rId15"/>
    <p:sldId id="259" r:id="rId16"/>
    <p:sldId id="272" r:id="rId17"/>
    <p:sldId id="273" r:id="rId18"/>
    <p:sldId id="293" r:id="rId19"/>
    <p:sldId id="275" r:id="rId20"/>
    <p:sldId id="276" r:id="rId21"/>
    <p:sldId id="290" r:id="rId22"/>
    <p:sldId id="279" r:id="rId23"/>
    <p:sldId id="291" r:id="rId24"/>
    <p:sldId id="292" r:id="rId25"/>
    <p:sldId id="278" r:id="rId26"/>
    <p:sldId id="277" r:id="rId27"/>
    <p:sldId id="299" r:id="rId28"/>
    <p:sldId id="280" r:id="rId29"/>
    <p:sldId id="297" r:id="rId30"/>
    <p:sldId id="283" r:id="rId31"/>
    <p:sldId id="281" r:id="rId32"/>
    <p:sldId id="274" r:id="rId33"/>
    <p:sldId id="284" r:id="rId34"/>
    <p:sldId id="285" r:id="rId35"/>
    <p:sldId id="294" r:id="rId36"/>
    <p:sldId id="286" r:id="rId37"/>
    <p:sldId id="287" r:id="rId38"/>
    <p:sldId id="288" r:id="rId39"/>
    <p:sldId id="289" r:id="rId40"/>
  </p:sldIdLst>
  <p:sldSz cx="12192000" cy="6858000"/>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926" autoAdjust="0"/>
    <p:restoredTop sz="94660"/>
  </p:normalViewPr>
  <p:slideViewPr>
    <p:cSldViewPr snapToGrid="0" showGuides="1">
      <p:cViewPr varScale="1">
        <p:scale>
          <a:sx n="101" d="100"/>
          <a:sy n="101" d="100"/>
        </p:scale>
        <p:origin x="906" y="13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FB8103ED-FDDE-404D-9464-A34C55036CD6}" type="datetimeFigureOut">
              <a:rPr lang="ar-SA" smtClean="0"/>
              <a:t>04/12/45</a:t>
            </a:fld>
            <a:endParaRPr lang="ar-SA"/>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89A3B53B-0D27-4BD9-9DC1-AFC5619664DA}" type="slidenum">
              <a:rPr lang="ar-SA" smtClean="0"/>
              <a:t>‹#›</a:t>
            </a:fld>
            <a:endParaRPr lang="ar-SA"/>
          </a:p>
        </p:txBody>
      </p:sp>
    </p:spTree>
    <p:extLst>
      <p:ext uri="{BB962C8B-B14F-4D97-AF65-F5344CB8AC3E}">
        <p14:creationId xmlns:p14="http://schemas.microsoft.com/office/powerpoint/2010/main" val="4203809255"/>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1</a:t>
            </a:fld>
            <a:endParaRPr lang="ar-SA" dirty="0"/>
          </a:p>
        </p:txBody>
      </p:sp>
    </p:spTree>
    <p:extLst>
      <p:ext uri="{BB962C8B-B14F-4D97-AF65-F5344CB8AC3E}">
        <p14:creationId xmlns:p14="http://schemas.microsoft.com/office/powerpoint/2010/main" val="23956425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2</a:t>
            </a:fld>
            <a:endParaRPr lang="ar-SA" dirty="0"/>
          </a:p>
        </p:txBody>
      </p:sp>
    </p:spTree>
    <p:extLst>
      <p:ext uri="{BB962C8B-B14F-4D97-AF65-F5344CB8AC3E}">
        <p14:creationId xmlns:p14="http://schemas.microsoft.com/office/powerpoint/2010/main" val="32050496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3</a:t>
            </a:fld>
            <a:endParaRPr lang="ar-SA" dirty="0"/>
          </a:p>
        </p:txBody>
      </p:sp>
    </p:spTree>
    <p:extLst>
      <p:ext uri="{BB962C8B-B14F-4D97-AF65-F5344CB8AC3E}">
        <p14:creationId xmlns:p14="http://schemas.microsoft.com/office/powerpoint/2010/main" val="7885241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4</a:t>
            </a:fld>
            <a:endParaRPr lang="ar-SA" dirty="0"/>
          </a:p>
        </p:txBody>
      </p:sp>
    </p:spTree>
    <p:extLst>
      <p:ext uri="{BB962C8B-B14F-4D97-AF65-F5344CB8AC3E}">
        <p14:creationId xmlns:p14="http://schemas.microsoft.com/office/powerpoint/2010/main" val="34577017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5</a:t>
            </a:fld>
            <a:endParaRPr lang="ar-SA" dirty="0"/>
          </a:p>
        </p:txBody>
      </p:sp>
    </p:spTree>
    <p:extLst>
      <p:ext uri="{BB962C8B-B14F-4D97-AF65-F5344CB8AC3E}">
        <p14:creationId xmlns:p14="http://schemas.microsoft.com/office/powerpoint/2010/main" val="40976244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6</a:t>
            </a:fld>
            <a:endParaRPr lang="ar-SA" dirty="0"/>
          </a:p>
        </p:txBody>
      </p:sp>
    </p:spTree>
    <p:extLst>
      <p:ext uri="{BB962C8B-B14F-4D97-AF65-F5344CB8AC3E}">
        <p14:creationId xmlns:p14="http://schemas.microsoft.com/office/powerpoint/2010/main" val="37459453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7</a:t>
            </a:fld>
            <a:endParaRPr lang="ar-SA" dirty="0"/>
          </a:p>
        </p:txBody>
      </p:sp>
    </p:spTree>
    <p:extLst>
      <p:ext uri="{BB962C8B-B14F-4D97-AF65-F5344CB8AC3E}">
        <p14:creationId xmlns:p14="http://schemas.microsoft.com/office/powerpoint/2010/main" val="25115061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8</a:t>
            </a:fld>
            <a:endParaRPr lang="ar-SA" dirty="0"/>
          </a:p>
        </p:txBody>
      </p:sp>
    </p:spTree>
    <p:extLst>
      <p:ext uri="{BB962C8B-B14F-4D97-AF65-F5344CB8AC3E}">
        <p14:creationId xmlns:p14="http://schemas.microsoft.com/office/powerpoint/2010/main" val="12744449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9</a:t>
            </a:fld>
            <a:endParaRPr lang="ar-SA" dirty="0"/>
          </a:p>
        </p:txBody>
      </p:sp>
    </p:spTree>
    <p:extLst>
      <p:ext uri="{BB962C8B-B14F-4D97-AF65-F5344CB8AC3E}">
        <p14:creationId xmlns:p14="http://schemas.microsoft.com/office/powerpoint/2010/main" val="11955298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10</a:t>
            </a:fld>
            <a:endParaRPr lang="ar-SA" dirty="0"/>
          </a:p>
        </p:txBody>
      </p:sp>
    </p:spTree>
    <p:extLst>
      <p:ext uri="{BB962C8B-B14F-4D97-AF65-F5344CB8AC3E}">
        <p14:creationId xmlns:p14="http://schemas.microsoft.com/office/powerpoint/2010/main" val="39584412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11</a:t>
            </a:fld>
            <a:endParaRPr lang="ar-SA" dirty="0"/>
          </a:p>
        </p:txBody>
      </p:sp>
    </p:spTree>
    <p:extLst>
      <p:ext uri="{BB962C8B-B14F-4D97-AF65-F5344CB8AC3E}">
        <p14:creationId xmlns:p14="http://schemas.microsoft.com/office/powerpoint/2010/main" val="16724915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12</a:t>
            </a:fld>
            <a:endParaRPr lang="ar-SA" dirty="0"/>
          </a:p>
        </p:txBody>
      </p:sp>
    </p:spTree>
    <p:extLst>
      <p:ext uri="{BB962C8B-B14F-4D97-AF65-F5344CB8AC3E}">
        <p14:creationId xmlns:p14="http://schemas.microsoft.com/office/powerpoint/2010/main" val="8397711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13</a:t>
            </a:fld>
            <a:endParaRPr lang="ar-SA" dirty="0"/>
          </a:p>
        </p:txBody>
      </p:sp>
    </p:spTree>
    <p:extLst>
      <p:ext uri="{BB962C8B-B14F-4D97-AF65-F5344CB8AC3E}">
        <p14:creationId xmlns:p14="http://schemas.microsoft.com/office/powerpoint/2010/main" val="9132945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14</a:t>
            </a:fld>
            <a:endParaRPr lang="ar-SA" dirty="0"/>
          </a:p>
        </p:txBody>
      </p:sp>
    </p:spTree>
    <p:extLst>
      <p:ext uri="{BB962C8B-B14F-4D97-AF65-F5344CB8AC3E}">
        <p14:creationId xmlns:p14="http://schemas.microsoft.com/office/powerpoint/2010/main" val="299162293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15</a:t>
            </a:fld>
            <a:endParaRPr lang="ar-SA" dirty="0"/>
          </a:p>
        </p:txBody>
      </p:sp>
    </p:spTree>
    <p:extLst>
      <p:ext uri="{BB962C8B-B14F-4D97-AF65-F5344CB8AC3E}">
        <p14:creationId xmlns:p14="http://schemas.microsoft.com/office/powerpoint/2010/main" val="32267898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16</a:t>
            </a:fld>
            <a:endParaRPr lang="ar-SA" dirty="0"/>
          </a:p>
        </p:txBody>
      </p:sp>
    </p:spTree>
    <p:extLst>
      <p:ext uri="{BB962C8B-B14F-4D97-AF65-F5344CB8AC3E}">
        <p14:creationId xmlns:p14="http://schemas.microsoft.com/office/powerpoint/2010/main" val="262502607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17</a:t>
            </a:fld>
            <a:endParaRPr lang="ar-SA" dirty="0"/>
          </a:p>
        </p:txBody>
      </p:sp>
    </p:spTree>
    <p:extLst>
      <p:ext uri="{BB962C8B-B14F-4D97-AF65-F5344CB8AC3E}">
        <p14:creationId xmlns:p14="http://schemas.microsoft.com/office/powerpoint/2010/main" val="29949833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18</a:t>
            </a:fld>
            <a:endParaRPr lang="ar-SA" dirty="0"/>
          </a:p>
        </p:txBody>
      </p:sp>
    </p:spTree>
    <p:extLst>
      <p:ext uri="{BB962C8B-B14F-4D97-AF65-F5344CB8AC3E}">
        <p14:creationId xmlns:p14="http://schemas.microsoft.com/office/powerpoint/2010/main" val="27082262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19</a:t>
            </a:fld>
            <a:endParaRPr lang="ar-SA" dirty="0"/>
          </a:p>
        </p:txBody>
      </p:sp>
    </p:spTree>
    <p:extLst>
      <p:ext uri="{BB962C8B-B14F-4D97-AF65-F5344CB8AC3E}">
        <p14:creationId xmlns:p14="http://schemas.microsoft.com/office/powerpoint/2010/main" val="17123611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20</a:t>
            </a:fld>
            <a:endParaRPr lang="ar-SA" dirty="0"/>
          </a:p>
        </p:txBody>
      </p:sp>
    </p:spTree>
    <p:extLst>
      <p:ext uri="{BB962C8B-B14F-4D97-AF65-F5344CB8AC3E}">
        <p14:creationId xmlns:p14="http://schemas.microsoft.com/office/powerpoint/2010/main" val="23769236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21</a:t>
            </a:fld>
            <a:endParaRPr lang="ar-SA" dirty="0"/>
          </a:p>
        </p:txBody>
      </p:sp>
    </p:spTree>
    <p:extLst>
      <p:ext uri="{BB962C8B-B14F-4D97-AF65-F5344CB8AC3E}">
        <p14:creationId xmlns:p14="http://schemas.microsoft.com/office/powerpoint/2010/main" val="30815781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22</a:t>
            </a:fld>
            <a:endParaRPr lang="ar-SA" dirty="0"/>
          </a:p>
        </p:txBody>
      </p:sp>
    </p:spTree>
    <p:extLst>
      <p:ext uri="{BB962C8B-B14F-4D97-AF65-F5344CB8AC3E}">
        <p14:creationId xmlns:p14="http://schemas.microsoft.com/office/powerpoint/2010/main" val="191471381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23</a:t>
            </a:fld>
            <a:endParaRPr lang="ar-SA" dirty="0"/>
          </a:p>
        </p:txBody>
      </p:sp>
    </p:spTree>
    <p:extLst>
      <p:ext uri="{BB962C8B-B14F-4D97-AF65-F5344CB8AC3E}">
        <p14:creationId xmlns:p14="http://schemas.microsoft.com/office/powerpoint/2010/main" val="42028425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24</a:t>
            </a:fld>
            <a:endParaRPr lang="ar-SA" dirty="0"/>
          </a:p>
        </p:txBody>
      </p:sp>
    </p:spTree>
    <p:extLst>
      <p:ext uri="{BB962C8B-B14F-4D97-AF65-F5344CB8AC3E}">
        <p14:creationId xmlns:p14="http://schemas.microsoft.com/office/powerpoint/2010/main" val="191732738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25</a:t>
            </a:fld>
            <a:endParaRPr lang="ar-SA" dirty="0"/>
          </a:p>
        </p:txBody>
      </p:sp>
    </p:spTree>
    <p:extLst>
      <p:ext uri="{BB962C8B-B14F-4D97-AF65-F5344CB8AC3E}">
        <p14:creationId xmlns:p14="http://schemas.microsoft.com/office/powerpoint/2010/main" val="151194899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26</a:t>
            </a:fld>
            <a:endParaRPr lang="ar-SA" dirty="0"/>
          </a:p>
        </p:txBody>
      </p:sp>
    </p:spTree>
    <p:extLst>
      <p:ext uri="{BB962C8B-B14F-4D97-AF65-F5344CB8AC3E}">
        <p14:creationId xmlns:p14="http://schemas.microsoft.com/office/powerpoint/2010/main" val="366635183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27</a:t>
            </a:fld>
            <a:endParaRPr lang="ar-SA" dirty="0"/>
          </a:p>
        </p:txBody>
      </p:sp>
    </p:spTree>
    <p:extLst>
      <p:ext uri="{BB962C8B-B14F-4D97-AF65-F5344CB8AC3E}">
        <p14:creationId xmlns:p14="http://schemas.microsoft.com/office/powerpoint/2010/main" val="185320030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28</a:t>
            </a:fld>
            <a:endParaRPr lang="ar-SA" dirty="0"/>
          </a:p>
        </p:txBody>
      </p:sp>
    </p:spTree>
    <p:extLst>
      <p:ext uri="{BB962C8B-B14F-4D97-AF65-F5344CB8AC3E}">
        <p14:creationId xmlns:p14="http://schemas.microsoft.com/office/powerpoint/2010/main" val="21981788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29</a:t>
            </a:fld>
            <a:endParaRPr lang="ar-SA" dirty="0"/>
          </a:p>
        </p:txBody>
      </p:sp>
    </p:spTree>
    <p:extLst>
      <p:ext uri="{BB962C8B-B14F-4D97-AF65-F5344CB8AC3E}">
        <p14:creationId xmlns:p14="http://schemas.microsoft.com/office/powerpoint/2010/main" val="131070582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30</a:t>
            </a:fld>
            <a:endParaRPr lang="ar-SA" dirty="0"/>
          </a:p>
        </p:txBody>
      </p:sp>
    </p:spTree>
    <p:extLst>
      <p:ext uri="{BB962C8B-B14F-4D97-AF65-F5344CB8AC3E}">
        <p14:creationId xmlns:p14="http://schemas.microsoft.com/office/powerpoint/2010/main" val="307535390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31</a:t>
            </a:fld>
            <a:endParaRPr lang="ar-SA" dirty="0"/>
          </a:p>
        </p:txBody>
      </p:sp>
    </p:spTree>
    <p:extLst>
      <p:ext uri="{BB962C8B-B14F-4D97-AF65-F5344CB8AC3E}">
        <p14:creationId xmlns:p14="http://schemas.microsoft.com/office/powerpoint/2010/main" val="990250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32</a:t>
            </a:fld>
            <a:endParaRPr lang="ar-SA" dirty="0"/>
          </a:p>
        </p:txBody>
      </p:sp>
    </p:spTree>
    <p:extLst>
      <p:ext uri="{BB962C8B-B14F-4D97-AF65-F5344CB8AC3E}">
        <p14:creationId xmlns:p14="http://schemas.microsoft.com/office/powerpoint/2010/main" val="29182327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33</a:t>
            </a:fld>
            <a:endParaRPr lang="ar-SA" dirty="0"/>
          </a:p>
        </p:txBody>
      </p:sp>
    </p:spTree>
    <p:extLst>
      <p:ext uri="{BB962C8B-B14F-4D97-AF65-F5344CB8AC3E}">
        <p14:creationId xmlns:p14="http://schemas.microsoft.com/office/powerpoint/2010/main" val="234931044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34</a:t>
            </a:fld>
            <a:endParaRPr lang="ar-SA" dirty="0"/>
          </a:p>
        </p:txBody>
      </p:sp>
    </p:spTree>
    <p:extLst>
      <p:ext uri="{BB962C8B-B14F-4D97-AF65-F5344CB8AC3E}">
        <p14:creationId xmlns:p14="http://schemas.microsoft.com/office/powerpoint/2010/main" val="339138938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35</a:t>
            </a:fld>
            <a:endParaRPr lang="ar-SA" dirty="0"/>
          </a:p>
        </p:txBody>
      </p:sp>
    </p:spTree>
    <p:extLst>
      <p:ext uri="{BB962C8B-B14F-4D97-AF65-F5344CB8AC3E}">
        <p14:creationId xmlns:p14="http://schemas.microsoft.com/office/powerpoint/2010/main" val="61512287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36</a:t>
            </a:fld>
            <a:endParaRPr lang="ar-SA" dirty="0"/>
          </a:p>
        </p:txBody>
      </p:sp>
    </p:spTree>
    <p:extLst>
      <p:ext uri="{BB962C8B-B14F-4D97-AF65-F5344CB8AC3E}">
        <p14:creationId xmlns:p14="http://schemas.microsoft.com/office/powerpoint/2010/main" val="266010074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37</a:t>
            </a:fld>
            <a:endParaRPr lang="ar-SA" dirty="0"/>
          </a:p>
        </p:txBody>
      </p:sp>
    </p:spTree>
    <p:extLst>
      <p:ext uri="{BB962C8B-B14F-4D97-AF65-F5344CB8AC3E}">
        <p14:creationId xmlns:p14="http://schemas.microsoft.com/office/powerpoint/2010/main" val="77119185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38</a:t>
            </a:fld>
            <a:endParaRPr lang="ar-SA" dirty="0"/>
          </a:p>
        </p:txBody>
      </p:sp>
    </p:spTree>
    <p:extLst>
      <p:ext uri="{BB962C8B-B14F-4D97-AF65-F5344CB8AC3E}">
        <p14:creationId xmlns:p14="http://schemas.microsoft.com/office/powerpoint/2010/main" val="142199943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39</a:t>
            </a:fld>
            <a:endParaRPr lang="ar-SA" dirty="0"/>
          </a:p>
        </p:txBody>
      </p:sp>
    </p:spTree>
    <p:extLst>
      <p:ext uri="{BB962C8B-B14F-4D97-AF65-F5344CB8AC3E}">
        <p14:creationId xmlns:p14="http://schemas.microsoft.com/office/powerpoint/2010/main" val="24070971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084516EE-382C-6818-3314-376548F8EF61}"/>
              </a:ext>
            </a:extLst>
          </p:cNvPr>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عنوان الشكل الرئيسي</a:t>
            </a:r>
          </a:p>
        </p:txBody>
      </p:sp>
      <p:sp>
        <p:nvSpPr>
          <p:cNvPr id="3" name="عنوان فرعي 2">
            <a:extLst>
              <a:ext uri="{FF2B5EF4-FFF2-40B4-BE49-F238E27FC236}">
                <a16:creationId xmlns:a16="http://schemas.microsoft.com/office/drawing/2014/main" id="{27E6C4BB-92E8-52B5-8CC3-3592284C7CC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p>
        </p:txBody>
      </p:sp>
      <p:sp>
        <p:nvSpPr>
          <p:cNvPr id="4" name="عنصر نائب للتاريخ 3">
            <a:extLst>
              <a:ext uri="{FF2B5EF4-FFF2-40B4-BE49-F238E27FC236}">
                <a16:creationId xmlns:a16="http://schemas.microsoft.com/office/drawing/2014/main" id="{647BE334-A756-E693-C7F0-C86C16F204FF}"/>
              </a:ext>
            </a:extLst>
          </p:cNvPr>
          <p:cNvSpPr>
            <a:spLocks noGrp="1"/>
          </p:cNvSpPr>
          <p:nvPr>
            <p:ph type="dt" sz="half" idx="10"/>
          </p:nvPr>
        </p:nvSpPr>
        <p:spPr/>
        <p:txBody>
          <a:bodyPr/>
          <a:lstStyle/>
          <a:p>
            <a:fld id="{C6A1A145-5089-46F3-BBCF-B46DEFF64B1C}" type="datetimeFigureOut">
              <a:rPr lang="ar-SA" smtClean="0"/>
              <a:t>04/12/45</a:t>
            </a:fld>
            <a:endParaRPr lang="ar-SA"/>
          </a:p>
        </p:txBody>
      </p:sp>
      <p:sp>
        <p:nvSpPr>
          <p:cNvPr id="5" name="عنصر نائب للتذييل 4">
            <a:extLst>
              <a:ext uri="{FF2B5EF4-FFF2-40B4-BE49-F238E27FC236}">
                <a16:creationId xmlns:a16="http://schemas.microsoft.com/office/drawing/2014/main" id="{75AA4037-6CC7-FC32-D3F4-FB9540E13E97}"/>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E41E4DDA-4248-8942-F646-202B540CC734}"/>
              </a:ext>
            </a:extLst>
          </p:cNvPr>
          <p:cNvSpPr>
            <a:spLocks noGrp="1"/>
          </p:cNvSpPr>
          <p:nvPr>
            <p:ph type="sldNum" sz="quarter" idx="12"/>
          </p:nvPr>
        </p:nvSpPr>
        <p:spPr/>
        <p:txBody>
          <a:bodyPr/>
          <a:lstStyle/>
          <a:p>
            <a:fld id="{2FB7B70C-DAAD-4148-B88B-D471DF51953E}" type="slidenum">
              <a:rPr lang="ar-SA" smtClean="0"/>
              <a:t>‹#›</a:t>
            </a:fld>
            <a:endParaRPr lang="ar-SA"/>
          </a:p>
        </p:txBody>
      </p:sp>
    </p:spTree>
    <p:extLst>
      <p:ext uri="{BB962C8B-B14F-4D97-AF65-F5344CB8AC3E}">
        <p14:creationId xmlns:p14="http://schemas.microsoft.com/office/powerpoint/2010/main" val="14311484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0F57150-20C0-B764-00FB-F85344EB4ABA}"/>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7F956F38-6721-A1C7-5285-7A5848811CC3}"/>
              </a:ext>
            </a:extLst>
          </p:cNvPr>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A6E84FCD-EA6F-005E-AB61-F51630095BD5}"/>
              </a:ext>
            </a:extLst>
          </p:cNvPr>
          <p:cNvSpPr>
            <a:spLocks noGrp="1"/>
          </p:cNvSpPr>
          <p:nvPr>
            <p:ph type="dt" sz="half" idx="10"/>
          </p:nvPr>
        </p:nvSpPr>
        <p:spPr/>
        <p:txBody>
          <a:bodyPr/>
          <a:lstStyle/>
          <a:p>
            <a:fld id="{C6A1A145-5089-46F3-BBCF-B46DEFF64B1C}" type="datetimeFigureOut">
              <a:rPr lang="ar-SA" smtClean="0"/>
              <a:t>04/12/45</a:t>
            </a:fld>
            <a:endParaRPr lang="ar-SA"/>
          </a:p>
        </p:txBody>
      </p:sp>
      <p:sp>
        <p:nvSpPr>
          <p:cNvPr id="5" name="عنصر نائب للتذييل 4">
            <a:extLst>
              <a:ext uri="{FF2B5EF4-FFF2-40B4-BE49-F238E27FC236}">
                <a16:creationId xmlns:a16="http://schemas.microsoft.com/office/drawing/2014/main" id="{392033FD-6126-E2AF-3A96-7026E1DB0103}"/>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B633A50A-0370-E233-197E-618862368C7D}"/>
              </a:ext>
            </a:extLst>
          </p:cNvPr>
          <p:cNvSpPr>
            <a:spLocks noGrp="1"/>
          </p:cNvSpPr>
          <p:nvPr>
            <p:ph type="sldNum" sz="quarter" idx="12"/>
          </p:nvPr>
        </p:nvSpPr>
        <p:spPr/>
        <p:txBody>
          <a:bodyPr/>
          <a:lstStyle/>
          <a:p>
            <a:fld id="{2FB7B70C-DAAD-4148-B88B-D471DF51953E}" type="slidenum">
              <a:rPr lang="ar-SA" smtClean="0"/>
              <a:t>‹#›</a:t>
            </a:fld>
            <a:endParaRPr lang="ar-SA"/>
          </a:p>
        </p:txBody>
      </p:sp>
    </p:spTree>
    <p:extLst>
      <p:ext uri="{BB962C8B-B14F-4D97-AF65-F5344CB8AC3E}">
        <p14:creationId xmlns:p14="http://schemas.microsoft.com/office/powerpoint/2010/main" val="27311965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340E50E1-3ACE-7286-FD5D-E2B7D321E97C}"/>
              </a:ext>
            </a:extLst>
          </p:cNvPr>
          <p:cNvSpPr>
            <a:spLocks noGrp="1"/>
          </p:cNvSpPr>
          <p:nvPr>
            <p:ph type="title"/>
          </p:nvPr>
        </p:nvSpPr>
        <p:spPr>
          <a:xfrm>
            <a:off x="831850" y="1709738"/>
            <a:ext cx="10515600" cy="2852737"/>
          </a:xfrm>
        </p:spPr>
        <p:txBody>
          <a:bodyPr anchor="b"/>
          <a:lstStyle>
            <a:lvl1pPr>
              <a:defRPr sz="6000"/>
            </a:lvl1p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81D834BB-88E1-7F31-D371-B50056668F7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id="{140F91A8-C8B0-FD13-CB30-2474C8274FEB}"/>
              </a:ext>
            </a:extLst>
          </p:cNvPr>
          <p:cNvSpPr>
            <a:spLocks noGrp="1"/>
          </p:cNvSpPr>
          <p:nvPr>
            <p:ph type="dt" sz="half" idx="10"/>
          </p:nvPr>
        </p:nvSpPr>
        <p:spPr/>
        <p:txBody>
          <a:bodyPr/>
          <a:lstStyle/>
          <a:p>
            <a:fld id="{C6A1A145-5089-46F3-BBCF-B46DEFF64B1C}" type="datetimeFigureOut">
              <a:rPr lang="ar-SA" smtClean="0"/>
              <a:t>04/12/45</a:t>
            </a:fld>
            <a:endParaRPr lang="ar-SA"/>
          </a:p>
        </p:txBody>
      </p:sp>
      <p:sp>
        <p:nvSpPr>
          <p:cNvPr id="5" name="عنصر نائب للتذييل 4">
            <a:extLst>
              <a:ext uri="{FF2B5EF4-FFF2-40B4-BE49-F238E27FC236}">
                <a16:creationId xmlns:a16="http://schemas.microsoft.com/office/drawing/2014/main" id="{17B0AA85-E7A4-0865-D41E-2496418E3411}"/>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DA6BB6B2-C28A-8596-ACCF-77606546F7E1}"/>
              </a:ext>
            </a:extLst>
          </p:cNvPr>
          <p:cNvSpPr>
            <a:spLocks noGrp="1"/>
          </p:cNvSpPr>
          <p:nvPr>
            <p:ph type="sldNum" sz="quarter" idx="12"/>
          </p:nvPr>
        </p:nvSpPr>
        <p:spPr/>
        <p:txBody>
          <a:bodyPr/>
          <a:lstStyle/>
          <a:p>
            <a:fld id="{2FB7B70C-DAAD-4148-B88B-D471DF51953E}" type="slidenum">
              <a:rPr lang="ar-SA" smtClean="0"/>
              <a:t>‹#›</a:t>
            </a:fld>
            <a:endParaRPr lang="ar-SA"/>
          </a:p>
        </p:txBody>
      </p:sp>
    </p:spTree>
    <p:extLst>
      <p:ext uri="{BB962C8B-B14F-4D97-AF65-F5344CB8AC3E}">
        <p14:creationId xmlns:p14="http://schemas.microsoft.com/office/powerpoint/2010/main" val="20258507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362F90A-44FE-67E9-0189-F8E29DDBBD43}"/>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413DA0DF-20E0-43D1-73DB-F11039FA3888}"/>
              </a:ext>
            </a:extLst>
          </p:cNvPr>
          <p:cNvSpPr>
            <a:spLocks noGrp="1"/>
          </p:cNvSpPr>
          <p:nvPr>
            <p:ph sz="half" idx="1"/>
          </p:nvPr>
        </p:nvSpPr>
        <p:spPr>
          <a:xfrm>
            <a:off x="838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a:extLst>
              <a:ext uri="{FF2B5EF4-FFF2-40B4-BE49-F238E27FC236}">
                <a16:creationId xmlns:a16="http://schemas.microsoft.com/office/drawing/2014/main" id="{70828922-1205-97DB-5606-A88A634A2578}"/>
              </a:ext>
            </a:extLst>
          </p:cNvPr>
          <p:cNvSpPr>
            <a:spLocks noGrp="1"/>
          </p:cNvSpPr>
          <p:nvPr>
            <p:ph sz="half" idx="2"/>
          </p:nvPr>
        </p:nvSpPr>
        <p:spPr>
          <a:xfrm>
            <a:off x="6172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a:extLst>
              <a:ext uri="{FF2B5EF4-FFF2-40B4-BE49-F238E27FC236}">
                <a16:creationId xmlns:a16="http://schemas.microsoft.com/office/drawing/2014/main" id="{F930B471-90C9-28C3-E149-B52B706128E5}"/>
              </a:ext>
            </a:extLst>
          </p:cNvPr>
          <p:cNvSpPr>
            <a:spLocks noGrp="1"/>
          </p:cNvSpPr>
          <p:nvPr>
            <p:ph type="dt" sz="half" idx="10"/>
          </p:nvPr>
        </p:nvSpPr>
        <p:spPr/>
        <p:txBody>
          <a:bodyPr/>
          <a:lstStyle/>
          <a:p>
            <a:fld id="{C6A1A145-5089-46F3-BBCF-B46DEFF64B1C}" type="datetimeFigureOut">
              <a:rPr lang="ar-SA" smtClean="0"/>
              <a:t>04/12/45</a:t>
            </a:fld>
            <a:endParaRPr lang="ar-SA"/>
          </a:p>
        </p:txBody>
      </p:sp>
      <p:sp>
        <p:nvSpPr>
          <p:cNvPr id="6" name="عنصر نائب للتذييل 5">
            <a:extLst>
              <a:ext uri="{FF2B5EF4-FFF2-40B4-BE49-F238E27FC236}">
                <a16:creationId xmlns:a16="http://schemas.microsoft.com/office/drawing/2014/main" id="{31E94610-1C71-7B72-3847-66CBDFC1DFCF}"/>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43D46E6A-C3CE-EFBA-E575-B3DC14BB4BF3}"/>
              </a:ext>
            </a:extLst>
          </p:cNvPr>
          <p:cNvSpPr>
            <a:spLocks noGrp="1"/>
          </p:cNvSpPr>
          <p:nvPr>
            <p:ph type="sldNum" sz="quarter" idx="12"/>
          </p:nvPr>
        </p:nvSpPr>
        <p:spPr/>
        <p:txBody>
          <a:bodyPr/>
          <a:lstStyle/>
          <a:p>
            <a:fld id="{2FB7B70C-DAAD-4148-B88B-D471DF51953E}" type="slidenum">
              <a:rPr lang="ar-SA" smtClean="0"/>
              <a:t>‹#›</a:t>
            </a:fld>
            <a:endParaRPr lang="ar-SA"/>
          </a:p>
        </p:txBody>
      </p:sp>
    </p:spTree>
    <p:extLst>
      <p:ext uri="{BB962C8B-B14F-4D97-AF65-F5344CB8AC3E}">
        <p14:creationId xmlns:p14="http://schemas.microsoft.com/office/powerpoint/2010/main" val="15595736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3841C27-EBA8-4634-639C-9DB551DFA0BF}"/>
              </a:ext>
            </a:extLst>
          </p:cNvPr>
          <p:cNvSpPr>
            <a:spLocks noGrp="1"/>
          </p:cNvSpPr>
          <p:nvPr>
            <p:ph type="title"/>
          </p:nvPr>
        </p:nvSpPr>
        <p:spPr>
          <a:xfrm>
            <a:off x="839788" y="365125"/>
            <a:ext cx="10515600" cy="1325563"/>
          </a:xfrm>
        </p:spPr>
        <p:txBody>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82C8568C-4798-9211-5E7F-D4AF1BB0FF3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A052F3B1-4C4E-06D7-57B4-9BFE5CAC3538}"/>
              </a:ext>
            </a:extLst>
          </p:cNvPr>
          <p:cNvSpPr>
            <a:spLocks noGrp="1"/>
          </p:cNvSpPr>
          <p:nvPr>
            <p:ph sz="half" idx="2"/>
          </p:nvPr>
        </p:nvSpPr>
        <p:spPr>
          <a:xfrm>
            <a:off x="839788" y="2505075"/>
            <a:ext cx="515778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a:extLst>
              <a:ext uri="{FF2B5EF4-FFF2-40B4-BE49-F238E27FC236}">
                <a16:creationId xmlns:a16="http://schemas.microsoft.com/office/drawing/2014/main" id="{3FEC1C6A-947E-FA6D-102F-9F863A5282D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id="{0464B4AD-8901-AB7C-9F4A-50D7300937F0}"/>
              </a:ext>
            </a:extLst>
          </p:cNvPr>
          <p:cNvSpPr>
            <a:spLocks noGrp="1"/>
          </p:cNvSpPr>
          <p:nvPr>
            <p:ph sz="quarter" idx="4"/>
          </p:nvPr>
        </p:nvSpPr>
        <p:spPr>
          <a:xfrm>
            <a:off x="6172200" y="2505075"/>
            <a:ext cx="51831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a:extLst>
              <a:ext uri="{FF2B5EF4-FFF2-40B4-BE49-F238E27FC236}">
                <a16:creationId xmlns:a16="http://schemas.microsoft.com/office/drawing/2014/main" id="{AA3219A7-5F46-B7D3-4F67-3A82868152E1}"/>
              </a:ext>
            </a:extLst>
          </p:cNvPr>
          <p:cNvSpPr>
            <a:spLocks noGrp="1"/>
          </p:cNvSpPr>
          <p:nvPr>
            <p:ph type="dt" sz="half" idx="10"/>
          </p:nvPr>
        </p:nvSpPr>
        <p:spPr/>
        <p:txBody>
          <a:bodyPr/>
          <a:lstStyle/>
          <a:p>
            <a:fld id="{C6A1A145-5089-46F3-BBCF-B46DEFF64B1C}" type="datetimeFigureOut">
              <a:rPr lang="ar-SA" smtClean="0"/>
              <a:t>04/12/45</a:t>
            </a:fld>
            <a:endParaRPr lang="ar-SA"/>
          </a:p>
        </p:txBody>
      </p:sp>
      <p:sp>
        <p:nvSpPr>
          <p:cNvPr id="8" name="عنصر نائب للتذييل 7">
            <a:extLst>
              <a:ext uri="{FF2B5EF4-FFF2-40B4-BE49-F238E27FC236}">
                <a16:creationId xmlns:a16="http://schemas.microsoft.com/office/drawing/2014/main" id="{88F44A63-5365-4491-CC12-37BD90E25600}"/>
              </a:ext>
            </a:extLst>
          </p:cNvPr>
          <p:cNvSpPr>
            <a:spLocks noGrp="1"/>
          </p:cNvSpPr>
          <p:nvPr>
            <p:ph type="ftr" sz="quarter" idx="11"/>
          </p:nvPr>
        </p:nvSpPr>
        <p:spPr/>
        <p:txBody>
          <a:bodyPr/>
          <a:lstStyle/>
          <a:p>
            <a:endParaRPr lang="ar-SA"/>
          </a:p>
        </p:txBody>
      </p:sp>
      <p:sp>
        <p:nvSpPr>
          <p:cNvPr id="9" name="عنصر نائب لرقم الشريحة 8">
            <a:extLst>
              <a:ext uri="{FF2B5EF4-FFF2-40B4-BE49-F238E27FC236}">
                <a16:creationId xmlns:a16="http://schemas.microsoft.com/office/drawing/2014/main" id="{C3BB6CFC-4A39-7BED-6CF1-3A4A43D46957}"/>
              </a:ext>
            </a:extLst>
          </p:cNvPr>
          <p:cNvSpPr>
            <a:spLocks noGrp="1"/>
          </p:cNvSpPr>
          <p:nvPr>
            <p:ph type="sldNum" sz="quarter" idx="12"/>
          </p:nvPr>
        </p:nvSpPr>
        <p:spPr/>
        <p:txBody>
          <a:bodyPr/>
          <a:lstStyle/>
          <a:p>
            <a:fld id="{2FB7B70C-DAAD-4148-B88B-D471DF51953E}" type="slidenum">
              <a:rPr lang="ar-SA" smtClean="0"/>
              <a:t>‹#›</a:t>
            </a:fld>
            <a:endParaRPr lang="ar-SA"/>
          </a:p>
        </p:txBody>
      </p:sp>
    </p:spTree>
    <p:extLst>
      <p:ext uri="{BB962C8B-B14F-4D97-AF65-F5344CB8AC3E}">
        <p14:creationId xmlns:p14="http://schemas.microsoft.com/office/powerpoint/2010/main" val="25819315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9FF9C00-0C52-EF11-78B4-CEFB5BB4C3B5}"/>
              </a:ext>
            </a:extLst>
          </p:cNvPr>
          <p:cNvSpPr>
            <a:spLocks noGrp="1"/>
          </p:cNvSpPr>
          <p:nvPr>
            <p:ph type="title"/>
          </p:nvPr>
        </p:nvSpPr>
        <p:spPr/>
        <p:txBody>
          <a:bodyPr/>
          <a:lstStyle/>
          <a:p>
            <a:r>
              <a:rPr lang="ar-SA"/>
              <a:t>انقر لتحرير نمط عنوان الشكل الرئيسي</a:t>
            </a:r>
          </a:p>
        </p:txBody>
      </p:sp>
      <p:sp>
        <p:nvSpPr>
          <p:cNvPr id="3" name="عنصر نائب للتاريخ 2">
            <a:extLst>
              <a:ext uri="{FF2B5EF4-FFF2-40B4-BE49-F238E27FC236}">
                <a16:creationId xmlns:a16="http://schemas.microsoft.com/office/drawing/2014/main" id="{FA1C57C1-DDA1-B9F0-342C-4EE416954C35}"/>
              </a:ext>
            </a:extLst>
          </p:cNvPr>
          <p:cNvSpPr>
            <a:spLocks noGrp="1"/>
          </p:cNvSpPr>
          <p:nvPr>
            <p:ph type="dt" sz="half" idx="10"/>
          </p:nvPr>
        </p:nvSpPr>
        <p:spPr/>
        <p:txBody>
          <a:bodyPr/>
          <a:lstStyle/>
          <a:p>
            <a:fld id="{C6A1A145-5089-46F3-BBCF-B46DEFF64B1C}" type="datetimeFigureOut">
              <a:rPr lang="ar-SA" smtClean="0"/>
              <a:t>04/12/45</a:t>
            </a:fld>
            <a:endParaRPr lang="ar-SA"/>
          </a:p>
        </p:txBody>
      </p:sp>
      <p:sp>
        <p:nvSpPr>
          <p:cNvPr id="4" name="عنصر نائب للتذييل 3">
            <a:extLst>
              <a:ext uri="{FF2B5EF4-FFF2-40B4-BE49-F238E27FC236}">
                <a16:creationId xmlns:a16="http://schemas.microsoft.com/office/drawing/2014/main" id="{8E937C53-7FCE-69DD-B96E-46A84401FC99}"/>
              </a:ext>
            </a:extLst>
          </p:cNvPr>
          <p:cNvSpPr>
            <a:spLocks noGrp="1"/>
          </p:cNvSpPr>
          <p:nvPr>
            <p:ph type="ftr" sz="quarter" idx="11"/>
          </p:nvPr>
        </p:nvSpPr>
        <p:spPr/>
        <p:txBody>
          <a:bodyPr/>
          <a:lstStyle/>
          <a:p>
            <a:endParaRPr lang="ar-SA"/>
          </a:p>
        </p:txBody>
      </p:sp>
      <p:sp>
        <p:nvSpPr>
          <p:cNvPr id="5" name="عنصر نائب لرقم الشريحة 4">
            <a:extLst>
              <a:ext uri="{FF2B5EF4-FFF2-40B4-BE49-F238E27FC236}">
                <a16:creationId xmlns:a16="http://schemas.microsoft.com/office/drawing/2014/main" id="{90FD7A62-56FA-D020-178C-C1952052EB34}"/>
              </a:ext>
            </a:extLst>
          </p:cNvPr>
          <p:cNvSpPr>
            <a:spLocks noGrp="1"/>
          </p:cNvSpPr>
          <p:nvPr>
            <p:ph type="sldNum" sz="quarter" idx="12"/>
          </p:nvPr>
        </p:nvSpPr>
        <p:spPr/>
        <p:txBody>
          <a:bodyPr/>
          <a:lstStyle/>
          <a:p>
            <a:fld id="{2FB7B70C-DAAD-4148-B88B-D471DF51953E}" type="slidenum">
              <a:rPr lang="ar-SA" smtClean="0"/>
              <a:t>‹#›</a:t>
            </a:fld>
            <a:endParaRPr lang="ar-SA"/>
          </a:p>
        </p:txBody>
      </p:sp>
    </p:spTree>
    <p:extLst>
      <p:ext uri="{BB962C8B-B14F-4D97-AF65-F5344CB8AC3E}">
        <p14:creationId xmlns:p14="http://schemas.microsoft.com/office/powerpoint/2010/main" val="17216684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F1D80EE8-5D78-9B98-CD9C-D20CA8F8C596}"/>
              </a:ext>
            </a:extLst>
          </p:cNvPr>
          <p:cNvSpPr>
            <a:spLocks noGrp="1"/>
          </p:cNvSpPr>
          <p:nvPr>
            <p:ph type="dt" sz="half" idx="10"/>
          </p:nvPr>
        </p:nvSpPr>
        <p:spPr/>
        <p:txBody>
          <a:bodyPr/>
          <a:lstStyle/>
          <a:p>
            <a:fld id="{C6A1A145-5089-46F3-BBCF-B46DEFF64B1C}" type="datetimeFigureOut">
              <a:rPr lang="ar-SA" smtClean="0"/>
              <a:t>04/12/45</a:t>
            </a:fld>
            <a:endParaRPr lang="ar-SA"/>
          </a:p>
        </p:txBody>
      </p:sp>
      <p:sp>
        <p:nvSpPr>
          <p:cNvPr id="3" name="عنصر نائب للتذييل 2">
            <a:extLst>
              <a:ext uri="{FF2B5EF4-FFF2-40B4-BE49-F238E27FC236}">
                <a16:creationId xmlns:a16="http://schemas.microsoft.com/office/drawing/2014/main" id="{83B4D0A5-9D78-FD8D-20F5-7D3F59CB0C73}"/>
              </a:ext>
            </a:extLst>
          </p:cNvPr>
          <p:cNvSpPr>
            <a:spLocks noGrp="1"/>
          </p:cNvSpPr>
          <p:nvPr>
            <p:ph type="ftr" sz="quarter" idx="11"/>
          </p:nvPr>
        </p:nvSpPr>
        <p:spPr/>
        <p:txBody>
          <a:bodyPr/>
          <a:lstStyle/>
          <a:p>
            <a:endParaRPr lang="ar-SA"/>
          </a:p>
        </p:txBody>
      </p:sp>
      <p:sp>
        <p:nvSpPr>
          <p:cNvPr id="4" name="عنصر نائب لرقم الشريحة 3">
            <a:extLst>
              <a:ext uri="{FF2B5EF4-FFF2-40B4-BE49-F238E27FC236}">
                <a16:creationId xmlns:a16="http://schemas.microsoft.com/office/drawing/2014/main" id="{23BA6D7D-B9D9-9E53-FD1C-2A0062AF4B9A}"/>
              </a:ext>
            </a:extLst>
          </p:cNvPr>
          <p:cNvSpPr>
            <a:spLocks noGrp="1"/>
          </p:cNvSpPr>
          <p:nvPr>
            <p:ph type="sldNum" sz="quarter" idx="12"/>
          </p:nvPr>
        </p:nvSpPr>
        <p:spPr/>
        <p:txBody>
          <a:bodyPr/>
          <a:lstStyle/>
          <a:p>
            <a:fld id="{2FB7B70C-DAAD-4148-B88B-D471DF51953E}" type="slidenum">
              <a:rPr lang="ar-SA" smtClean="0"/>
              <a:t>‹#›</a:t>
            </a:fld>
            <a:endParaRPr lang="ar-SA"/>
          </a:p>
        </p:txBody>
      </p:sp>
    </p:spTree>
    <p:extLst>
      <p:ext uri="{BB962C8B-B14F-4D97-AF65-F5344CB8AC3E}">
        <p14:creationId xmlns:p14="http://schemas.microsoft.com/office/powerpoint/2010/main" val="25324772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0BB072D-E1DE-B33A-2042-22A5AE4FE374}"/>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D482432D-5103-B476-12A3-7D6B9B1D266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a:extLst>
              <a:ext uri="{FF2B5EF4-FFF2-40B4-BE49-F238E27FC236}">
                <a16:creationId xmlns:a16="http://schemas.microsoft.com/office/drawing/2014/main" id="{AFB03806-7421-156D-84CF-C2F711B388D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E94C0A51-47B8-9B14-0D18-AB6D2703B70E}"/>
              </a:ext>
            </a:extLst>
          </p:cNvPr>
          <p:cNvSpPr>
            <a:spLocks noGrp="1"/>
          </p:cNvSpPr>
          <p:nvPr>
            <p:ph type="dt" sz="half" idx="10"/>
          </p:nvPr>
        </p:nvSpPr>
        <p:spPr/>
        <p:txBody>
          <a:bodyPr/>
          <a:lstStyle/>
          <a:p>
            <a:fld id="{C6A1A145-5089-46F3-BBCF-B46DEFF64B1C}" type="datetimeFigureOut">
              <a:rPr lang="ar-SA" smtClean="0"/>
              <a:t>04/12/45</a:t>
            </a:fld>
            <a:endParaRPr lang="ar-SA"/>
          </a:p>
        </p:txBody>
      </p:sp>
      <p:sp>
        <p:nvSpPr>
          <p:cNvPr id="6" name="عنصر نائب للتذييل 5">
            <a:extLst>
              <a:ext uri="{FF2B5EF4-FFF2-40B4-BE49-F238E27FC236}">
                <a16:creationId xmlns:a16="http://schemas.microsoft.com/office/drawing/2014/main" id="{356CA794-BE0C-FBC7-2A41-1121C2765AC9}"/>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0A90FC15-652E-2DBA-38D4-12C3A42128E7}"/>
              </a:ext>
            </a:extLst>
          </p:cNvPr>
          <p:cNvSpPr>
            <a:spLocks noGrp="1"/>
          </p:cNvSpPr>
          <p:nvPr>
            <p:ph type="sldNum" sz="quarter" idx="12"/>
          </p:nvPr>
        </p:nvSpPr>
        <p:spPr/>
        <p:txBody>
          <a:bodyPr/>
          <a:lstStyle/>
          <a:p>
            <a:fld id="{2FB7B70C-DAAD-4148-B88B-D471DF51953E}" type="slidenum">
              <a:rPr lang="ar-SA" smtClean="0"/>
              <a:t>‹#›</a:t>
            </a:fld>
            <a:endParaRPr lang="ar-SA"/>
          </a:p>
        </p:txBody>
      </p:sp>
    </p:spTree>
    <p:extLst>
      <p:ext uri="{BB962C8B-B14F-4D97-AF65-F5344CB8AC3E}">
        <p14:creationId xmlns:p14="http://schemas.microsoft.com/office/powerpoint/2010/main" val="29618709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C79FCE2-DC24-ADA2-699F-CCF4E4EF747C}"/>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p>
        </p:txBody>
      </p:sp>
      <p:sp>
        <p:nvSpPr>
          <p:cNvPr id="3" name="عنصر نائب للصورة 2">
            <a:extLst>
              <a:ext uri="{FF2B5EF4-FFF2-40B4-BE49-F238E27FC236}">
                <a16:creationId xmlns:a16="http://schemas.microsoft.com/office/drawing/2014/main" id="{C601E185-C4E2-3B2D-E4CF-95C7325D712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a:extLst>
              <a:ext uri="{FF2B5EF4-FFF2-40B4-BE49-F238E27FC236}">
                <a16:creationId xmlns:a16="http://schemas.microsoft.com/office/drawing/2014/main" id="{DFB555F0-4661-AB6A-A225-1652EA56F54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B08F16C7-2E85-FAF3-E201-601007F2DA41}"/>
              </a:ext>
            </a:extLst>
          </p:cNvPr>
          <p:cNvSpPr>
            <a:spLocks noGrp="1"/>
          </p:cNvSpPr>
          <p:nvPr>
            <p:ph type="dt" sz="half" idx="10"/>
          </p:nvPr>
        </p:nvSpPr>
        <p:spPr/>
        <p:txBody>
          <a:bodyPr/>
          <a:lstStyle/>
          <a:p>
            <a:fld id="{C6A1A145-5089-46F3-BBCF-B46DEFF64B1C}" type="datetimeFigureOut">
              <a:rPr lang="ar-SA" smtClean="0"/>
              <a:t>04/12/45</a:t>
            </a:fld>
            <a:endParaRPr lang="ar-SA"/>
          </a:p>
        </p:txBody>
      </p:sp>
      <p:sp>
        <p:nvSpPr>
          <p:cNvPr id="6" name="عنصر نائب للتذييل 5">
            <a:extLst>
              <a:ext uri="{FF2B5EF4-FFF2-40B4-BE49-F238E27FC236}">
                <a16:creationId xmlns:a16="http://schemas.microsoft.com/office/drawing/2014/main" id="{93F8A54F-B7EF-A671-09E4-CC971E7BF59A}"/>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A00CBD43-9077-9B60-EC55-8A1148840098}"/>
              </a:ext>
            </a:extLst>
          </p:cNvPr>
          <p:cNvSpPr>
            <a:spLocks noGrp="1"/>
          </p:cNvSpPr>
          <p:nvPr>
            <p:ph type="sldNum" sz="quarter" idx="12"/>
          </p:nvPr>
        </p:nvSpPr>
        <p:spPr/>
        <p:txBody>
          <a:bodyPr/>
          <a:lstStyle/>
          <a:p>
            <a:fld id="{2FB7B70C-DAAD-4148-B88B-D471DF51953E}" type="slidenum">
              <a:rPr lang="ar-SA" smtClean="0"/>
              <a:t>‹#›</a:t>
            </a:fld>
            <a:endParaRPr lang="ar-SA"/>
          </a:p>
        </p:txBody>
      </p:sp>
    </p:spTree>
    <p:extLst>
      <p:ext uri="{BB962C8B-B14F-4D97-AF65-F5344CB8AC3E}">
        <p14:creationId xmlns:p14="http://schemas.microsoft.com/office/powerpoint/2010/main" val="29007057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0E8D4C6-4C07-6170-6BFD-D99E91556856}"/>
              </a:ext>
            </a:extLst>
          </p:cNvPr>
          <p:cNvSpPr>
            <a:spLocks noGrp="1"/>
          </p:cNvSpPr>
          <p:nvPr>
            <p:ph type="title"/>
          </p:nvPr>
        </p:nvSpPr>
        <p:spPr/>
        <p:txBody>
          <a:bodyPr/>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5CB1D16B-ED8C-1D36-B5EE-CFEECF4C0D59}"/>
              </a:ext>
            </a:extLst>
          </p:cNvPr>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BF4E0302-C81B-D293-F189-FF6446393898}"/>
              </a:ext>
            </a:extLst>
          </p:cNvPr>
          <p:cNvSpPr>
            <a:spLocks noGrp="1"/>
          </p:cNvSpPr>
          <p:nvPr>
            <p:ph type="dt" sz="half" idx="10"/>
          </p:nvPr>
        </p:nvSpPr>
        <p:spPr/>
        <p:txBody>
          <a:bodyPr/>
          <a:lstStyle/>
          <a:p>
            <a:fld id="{C6A1A145-5089-46F3-BBCF-B46DEFF64B1C}" type="datetimeFigureOut">
              <a:rPr lang="ar-SA" smtClean="0"/>
              <a:t>04/12/45</a:t>
            </a:fld>
            <a:endParaRPr lang="ar-SA"/>
          </a:p>
        </p:txBody>
      </p:sp>
      <p:sp>
        <p:nvSpPr>
          <p:cNvPr id="5" name="عنصر نائب للتذييل 4">
            <a:extLst>
              <a:ext uri="{FF2B5EF4-FFF2-40B4-BE49-F238E27FC236}">
                <a16:creationId xmlns:a16="http://schemas.microsoft.com/office/drawing/2014/main" id="{01651ABD-64CC-861E-B25D-9E5BE9D5DC66}"/>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62CD274F-F26C-C441-B7E0-2900F7CE3955}"/>
              </a:ext>
            </a:extLst>
          </p:cNvPr>
          <p:cNvSpPr>
            <a:spLocks noGrp="1"/>
          </p:cNvSpPr>
          <p:nvPr>
            <p:ph type="sldNum" sz="quarter" idx="12"/>
          </p:nvPr>
        </p:nvSpPr>
        <p:spPr/>
        <p:txBody>
          <a:bodyPr/>
          <a:lstStyle/>
          <a:p>
            <a:fld id="{2FB7B70C-DAAD-4148-B88B-D471DF51953E}" type="slidenum">
              <a:rPr lang="ar-SA" smtClean="0"/>
              <a:t>‹#›</a:t>
            </a:fld>
            <a:endParaRPr lang="ar-SA"/>
          </a:p>
        </p:txBody>
      </p:sp>
    </p:spTree>
    <p:extLst>
      <p:ext uri="{BB962C8B-B14F-4D97-AF65-F5344CB8AC3E}">
        <p14:creationId xmlns:p14="http://schemas.microsoft.com/office/powerpoint/2010/main" val="11414003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id="{AE466FD5-9634-0B9E-4F20-58C820EC8C87}"/>
              </a:ext>
            </a:extLst>
          </p:cNvPr>
          <p:cNvSpPr>
            <a:spLocks noGrp="1"/>
          </p:cNvSpPr>
          <p:nvPr>
            <p:ph type="title" orient="vert"/>
          </p:nvPr>
        </p:nvSpPr>
        <p:spPr>
          <a:xfrm>
            <a:off x="8724900" y="365125"/>
            <a:ext cx="2628900" cy="5811838"/>
          </a:xfrm>
        </p:spPr>
        <p:txBody>
          <a:bodyPr vert="eaVert"/>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3E933947-8813-2A7F-E8C2-46C467E55E08}"/>
              </a:ext>
            </a:extLst>
          </p:cNvPr>
          <p:cNvSpPr>
            <a:spLocks noGrp="1"/>
          </p:cNvSpPr>
          <p:nvPr>
            <p:ph type="body" orient="vert" idx="1"/>
          </p:nvPr>
        </p:nvSpPr>
        <p:spPr>
          <a:xfrm>
            <a:off x="838200" y="365125"/>
            <a:ext cx="7734300"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08A09221-CA9D-8075-49DE-AF994CEBD362}"/>
              </a:ext>
            </a:extLst>
          </p:cNvPr>
          <p:cNvSpPr>
            <a:spLocks noGrp="1"/>
          </p:cNvSpPr>
          <p:nvPr>
            <p:ph type="dt" sz="half" idx="10"/>
          </p:nvPr>
        </p:nvSpPr>
        <p:spPr/>
        <p:txBody>
          <a:bodyPr/>
          <a:lstStyle/>
          <a:p>
            <a:fld id="{C6A1A145-5089-46F3-BBCF-B46DEFF64B1C}" type="datetimeFigureOut">
              <a:rPr lang="ar-SA" smtClean="0"/>
              <a:t>04/12/45</a:t>
            </a:fld>
            <a:endParaRPr lang="ar-SA"/>
          </a:p>
        </p:txBody>
      </p:sp>
      <p:sp>
        <p:nvSpPr>
          <p:cNvPr id="5" name="عنصر نائب للتذييل 4">
            <a:extLst>
              <a:ext uri="{FF2B5EF4-FFF2-40B4-BE49-F238E27FC236}">
                <a16:creationId xmlns:a16="http://schemas.microsoft.com/office/drawing/2014/main" id="{9B691141-56D9-779A-F640-54BC0EEF3D27}"/>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6A74BF36-02E1-5D1C-5980-AEF417E0F29C}"/>
              </a:ext>
            </a:extLst>
          </p:cNvPr>
          <p:cNvSpPr>
            <a:spLocks noGrp="1"/>
          </p:cNvSpPr>
          <p:nvPr>
            <p:ph type="sldNum" sz="quarter" idx="12"/>
          </p:nvPr>
        </p:nvSpPr>
        <p:spPr/>
        <p:txBody>
          <a:bodyPr/>
          <a:lstStyle/>
          <a:p>
            <a:fld id="{2FB7B70C-DAAD-4148-B88B-D471DF51953E}" type="slidenum">
              <a:rPr lang="ar-SA" smtClean="0"/>
              <a:t>‹#›</a:t>
            </a:fld>
            <a:endParaRPr lang="ar-SA"/>
          </a:p>
        </p:txBody>
      </p:sp>
    </p:spTree>
    <p:extLst>
      <p:ext uri="{BB962C8B-B14F-4D97-AF65-F5344CB8AC3E}">
        <p14:creationId xmlns:p14="http://schemas.microsoft.com/office/powerpoint/2010/main" val="38931573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عنوان 1">
            <a:extLst>
              <a:ext uri="{FF2B5EF4-FFF2-40B4-BE49-F238E27FC236}">
                <a16:creationId xmlns:a16="http://schemas.microsoft.com/office/drawing/2014/main" id="{690FA7A9-08E2-8B43-0795-3C952A3589B6}"/>
              </a:ext>
            </a:extLst>
          </p:cNvPr>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68ED91C4-560E-5546-DC64-9109657C8021}"/>
              </a:ext>
            </a:extLst>
          </p:cNvPr>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5F864E95-3F34-4601-155D-EC74A620F5DC}"/>
              </a:ext>
            </a:extLst>
          </p:cNvPr>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C6A1A145-5089-46F3-BBCF-B46DEFF64B1C}" type="datetimeFigureOut">
              <a:rPr lang="ar-SA" smtClean="0"/>
              <a:t>04/12/45</a:t>
            </a:fld>
            <a:endParaRPr lang="ar-SA"/>
          </a:p>
        </p:txBody>
      </p:sp>
      <p:sp>
        <p:nvSpPr>
          <p:cNvPr id="5" name="عنصر نائب للتذييل 4">
            <a:extLst>
              <a:ext uri="{FF2B5EF4-FFF2-40B4-BE49-F238E27FC236}">
                <a16:creationId xmlns:a16="http://schemas.microsoft.com/office/drawing/2014/main" id="{44D4DA58-3369-090A-4D21-626955CDD71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a:extLst>
              <a:ext uri="{FF2B5EF4-FFF2-40B4-BE49-F238E27FC236}">
                <a16:creationId xmlns:a16="http://schemas.microsoft.com/office/drawing/2014/main" id="{272996B0-F0B9-C4F5-9169-21E07DD34BC6}"/>
              </a:ext>
            </a:extLst>
          </p:cNvPr>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2FB7B70C-DAAD-4148-B88B-D471DF51953E}" type="slidenum">
              <a:rPr lang="ar-SA" smtClean="0"/>
              <a:t>‹#›</a:t>
            </a:fld>
            <a:endParaRPr lang="ar-SA"/>
          </a:p>
        </p:txBody>
      </p:sp>
    </p:spTree>
    <p:extLst>
      <p:ext uri="{BB962C8B-B14F-4D97-AF65-F5344CB8AC3E}">
        <p14:creationId xmlns:p14="http://schemas.microsoft.com/office/powerpoint/2010/main" val="26270712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4.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5.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6.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7.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8.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jpg"/><Relationship Id="rId7" Type="http://schemas.openxmlformats.org/officeDocument/2006/relationships/image" Target="../media/image14.png"/><Relationship Id="rId2" Type="http://schemas.openxmlformats.org/officeDocument/2006/relationships/notesSlide" Target="../notesSlides/notesSlide39.xml"/><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jpeg"/><Relationship Id="rId9"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Oval 17">
            <a:extLst>
              <a:ext uri="{FF2B5EF4-FFF2-40B4-BE49-F238E27FC236}">
                <a16:creationId xmlns:a16="http://schemas.microsoft.com/office/drawing/2014/main" id="{B28AC7F8-7404-20E4-227A-4CD6FA396B53}"/>
              </a:ext>
            </a:extLst>
          </p:cNvPr>
          <p:cNvSpPr/>
          <p:nvPr/>
        </p:nvSpPr>
        <p:spPr>
          <a:xfrm>
            <a:off x="6054429" y="-720725"/>
            <a:ext cx="7782357" cy="7578725"/>
          </a:xfrm>
          <a:prstGeom prst="ellipse">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9">
            <a:extLst>
              <a:ext uri="{FF2B5EF4-FFF2-40B4-BE49-F238E27FC236}">
                <a16:creationId xmlns:a16="http://schemas.microsoft.com/office/drawing/2014/main" id="{2DF5013C-877B-A37A-50F3-A2DF5B898105}"/>
              </a:ext>
            </a:extLst>
          </p:cNvPr>
          <p:cNvSpPr txBox="1"/>
          <p:nvPr/>
        </p:nvSpPr>
        <p:spPr>
          <a:xfrm>
            <a:off x="541009" y="3937898"/>
            <a:ext cx="5216525" cy="398780"/>
          </a:xfrm>
          <a:prstGeom prst="rect">
            <a:avLst/>
          </a:prstGeom>
          <a:noFill/>
        </p:spPr>
        <p:txBody>
          <a:bodyPr wrap="square" rtlCol="0">
            <a:spAutoFit/>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kumimoji="0" lang="ar-SA"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Prepared by Dr. Sulaiman Al-luhaidan</a:t>
            </a:r>
          </a:p>
        </p:txBody>
      </p:sp>
      <p:sp>
        <p:nvSpPr>
          <p:cNvPr id="4" name="TextBox 30">
            <a:extLst>
              <a:ext uri="{FF2B5EF4-FFF2-40B4-BE49-F238E27FC236}">
                <a16:creationId xmlns:a16="http://schemas.microsoft.com/office/drawing/2014/main" id="{C32CE966-85C6-A2A8-95D1-3EF655CDC547}"/>
              </a:ext>
            </a:extLst>
          </p:cNvPr>
          <p:cNvSpPr txBox="1"/>
          <p:nvPr/>
        </p:nvSpPr>
        <p:spPr>
          <a:xfrm>
            <a:off x="1538794" y="2424037"/>
            <a:ext cx="3098925" cy="1323439"/>
          </a:xfrm>
          <a:prstGeom prst="rect">
            <a:avLst/>
          </a:prstGeom>
          <a:noFill/>
        </p:spPr>
        <p:txBody>
          <a:bodyPr wrap="non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القيادة</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Leadership</a:t>
            </a:r>
          </a:p>
        </p:txBody>
      </p:sp>
      <p:sp>
        <p:nvSpPr>
          <p:cNvPr id="5" name="Rectangle: Rounded Corners 33">
            <a:extLst>
              <a:ext uri="{FF2B5EF4-FFF2-40B4-BE49-F238E27FC236}">
                <a16:creationId xmlns:a16="http://schemas.microsoft.com/office/drawing/2014/main" id="{FCD0147D-E005-4C59-B894-FD005FDBCE6C}"/>
              </a:ext>
            </a:extLst>
          </p:cNvPr>
          <p:cNvSpPr/>
          <p:nvPr/>
        </p:nvSpPr>
        <p:spPr>
          <a:xfrm>
            <a:off x="337633" y="5929382"/>
            <a:ext cx="3516608" cy="529167"/>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1" i="0" u="none" strike="noStrike" kern="0" cap="none" spc="0" normalizeH="0" baseline="0" noProof="0" dirty="0" err="1">
                <a:ln>
                  <a:noFill/>
                </a:ln>
                <a:solidFill>
                  <a:prstClr val="white"/>
                </a:solidFill>
                <a:effectLst/>
                <a:uLnTx/>
                <a:uFillTx/>
                <a:latin typeface="Alexandria" charset="0"/>
                <a:ea typeface="+mn-ea"/>
                <a:cs typeface="Alexandria" charset="0"/>
              </a:rPr>
              <a:t>Lecture</a:t>
            </a:r>
            <a:r>
              <a:rPr kumimoji="0" lang="ar-SA" sz="2800" b="1" i="0" u="none" strike="noStrike" kern="0" cap="none" spc="0" normalizeH="0" baseline="0" noProof="0" dirty="0">
                <a:ln>
                  <a:noFill/>
                </a:ln>
                <a:solidFill>
                  <a:prstClr val="white"/>
                </a:solidFill>
                <a:effectLst/>
                <a:uLnTx/>
                <a:uFillTx/>
                <a:latin typeface="Alexandria" charset="0"/>
                <a:ea typeface="+mn-ea"/>
                <a:cs typeface="Alexandria" charset="0"/>
              </a:rPr>
              <a:t> </a:t>
            </a:r>
            <a:r>
              <a:rPr kumimoji="0" lang="en-US" sz="2800" b="1" i="0" u="none" strike="noStrike" kern="0" cap="none" spc="0" normalizeH="0" baseline="0" noProof="0" dirty="0">
                <a:ln>
                  <a:noFill/>
                </a:ln>
                <a:solidFill>
                  <a:prstClr val="white"/>
                </a:solidFill>
                <a:effectLst/>
                <a:uLnTx/>
                <a:uFillTx/>
                <a:latin typeface="Alexandria" charset="0"/>
                <a:ea typeface="+mn-ea"/>
                <a:cs typeface="Alexandria" charset="0"/>
              </a:rPr>
              <a:t>3</a:t>
            </a:r>
            <a:endParaRPr kumimoji="0" lang="ar-SA" sz="2800" b="1" i="0" u="none" strike="noStrike" kern="0" cap="none" spc="0" normalizeH="0" baseline="0" noProof="0" dirty="0">
              <a:ln>
                <a:noFill/>
              </a:ln>
              <a:solidFill>
                <a:prstClr val="white"/>
              </a:solidFill>
              <a:effectLst/>
              <a:uLnTx/>
              <a:uFillTx/>
              <a:latin typeface="Alexandria" charset="0"/>
              <a:ea typeface="+mn-ea"/>
              <a:cs typeface="Alexandria" charset="0"/>
            </a:endParaRPr>
          </a:p>
        </p:txBody>
      </p:sp>
      <p:sp>
        <p:nvSpPr>
          <p:cNvPr id="6" name="TextBox 45">
            <a:extLst>
              <a:ext uri="{FF2B5EF4-FFF2-40B4-BE49-F238E27FC236}">
                <a16:creationId xmlns:a16="http://schemas.microsoft.com/office/drawing/2014/main" id="{DEDCACDC-A1F5-AEDC-601E-D5B7521171AE}"/>
              </a:ext>
            </a:extLst>
          </p:cNvPr>
          <p:cNvSpPr txBox="1"/>
          <p:nvPr/>
        </p:nvSpPr>
        <p:spPr>
          <a:xfrm>
            <a:off x="147087" y="5104240"/>
            <a:ext cx="3571812" cy="707886"/>
          </a:xfrm>
          <a:prstGeom prst="rect">
            <a:avLst/>
          </a:prstGeom>
          <a:noFill/>
        </p:spPr>
        <p:txBody>
          <a:bodyPr wrap="none" rtlCol="0">
            <a:spAutoFit/>
          </a:bodyPr>
          <a:lstStyle/>
          <a:p>
            <a:pPr algn="l"/>
            <a:r>
              <a:rPr lang="ar-SA" sz="2000" dirty="0">
                <a:latin typeface="Alexandria" pitchFamily="2" charset="-78"/>
                <a:cs typeface="Alexandria" pitchFamily="2" charset="-78"/>
              </a:rPr>
              <a:t>PRL 627</a:t>
            </a:r>
          </a:p>
          <a:p>
            <a:pPr algn="l"/>
            <a:r>
              <a:rPr lang="ar-SA" sz="2000" dirty="0" err="1">
                <a:latin typeface="Alexandria" pitchFamily="2" charset="-78"/>
                <a:cs typeface="Alexandria" pitchFamily="2" charset="-78"/>
              </a:rPr>
              <a:t>Public</a:t>
            </a:r>
            <a:r>
              <a:rPr lang="ar-SA" sz="2000" dirty="0">
                <a:latin typeface="Alexandria" pitchFamily="2" charset="-78"/>
                <a:cs typeface="Alexandria" pitchFamily="2" charset="-78"/>
              </a:rPr>
              <a:t> </a:t>
            </a:r>
            <a:r>
              <a:rPr lang="ar-SA" sz="2000" dirty="0" err="1">
                <a:latin typeface="Alexandria" pitchFamily="2" charset="-78"/>
                <a:cs typeface="Alexandria" pitchFamily="2" charset="-78"/>
              </a:rPr>
              <a:t>Relations</a:t>
            </a:r>
            <a:r>
              <a:rPr lang="ar-SA" sz="2000" dirty="0">
                <a:latin typeface="Alexandria" pitchFamily="2" charset="-78"/>
                <a:cs typeface="Alexandria" pitchFamily="2" charset="-78"/>
              </a:rPr>
              <a:t> (</a:t>
            </a:r>
            <a:r>
              <a:rPr lang="ar-SA" sz="2000" dirty="0" err="1">
                <a:latin typeface="Alexandria" pitchFamily="2" charset="-78"/>
                <a:cs typeface="Alexandria" pitchFamily="2" charset="-78"/>
              </a:rPr>
              <a:t>part</a:t>
            </a:r>
            <a:r>
              <a:rPr lang="ar-SA" sz="2000" dirty="0">
                <a:latin typeface="Alexandria" pitchFamily="2" charset="-78"/>
                <a:cs typeface="Alexandria" pitchFamily="2" charset="-78"/>
              </a:rPr>
              <a:t> </a:t>
            </a:r>
            <a:r>
              <a:rPr lang="ar-SA" sz="2000" dirty="0" err="1">
                <a:latin typeface="Alexandria" pitchFamily="2" charset="-78"/>
                <a:cs typeface="Alexandria" pitchFamily="2" charset="-78"/>
              </a:rPr>
              <a:t>two</a:t>
            </a:r>
            <a:r>
              <a:rPr lang="ar-SA" sz="2000" dirty="0">
                <a:latin typeface="Alexandria" pitchFamily="2" charset="-78"/>
                <a:cs typeface="Alexandria" pitchFamily="2" charset="-78"/>
              </a:rPr>
              <a:t>)</a:t>
            </a:r>
          </a:p>
        </p:txBody>
      </p:sp>
      <p:sp>
        <p:nvSpPr>
          <p:cNvPr id="7" name="Oval 13">
            <a:extLst>
              <a:ext uri="{FF2B5EF4-FFF2-40B4-BE49-F238E27FC236}">
                <a16:creationId xmlns:a16="http://schemas.microsoft.com/office/drawing/2014/main" id="{A2C27BD8-8908-387F-51DD-83DFB4887281}"/>
              </a:ext>
            </a:extLst>
          </p:cNvPr>
          <p:cNvSpPr/>
          <p:nvPr/>
        </p:nvSpPr>
        <p:spPr>
          <a:xfrm>
            <a:off x="6200343" y="-320675"/>
            <a:ext cx="7410450" cy="7410450"/>
          </a:xfrm>
          <a:prstGeom prst="ellipse">
            <a:avLst/>
          </a:prstGeom>
          <a:blipFill>
            <a:blip r:embed="rId4"/>
            <a:stretch>
              <a:fillRect t="-1000"/>
            </a:stretch>
          </a:blipFill>
          <a:ln w="12700" cap="flat" cmpd="sng" algn="ctr">
            <a:solidFill>
              <a:srgbClr val="4472C4">
                <a:shade val="15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pic>
        <p:nvPicPr>
          <p:cNvPr id="8" name="Graphic 21">
            <a:extLst>
              <a:ext uri="{FF2B5EF4-FFF2-40B4-BE49-F238E27FC236}">
                <a16:creationId xmlns:a16="http://schemas.microsoft.com/office/drawing/2014/main" id="{88EDDBFE-3842-B91F-E301-9673F227B0C1}"/>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34385688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4" name="Rectangle 5">
            <a:extLst>
              <a:ext uri="{FF2B5EF4-FFF2-40B4-BE49-F238E27FC236}">
                <a16:creationId xmlns:a16="http://schemas.microsoft.com/office/drawing/2014/main" id="{BEC4466B-28E2-0438-3D78-44AACCD79653}"/>
              </a:ext>
            </a:extLst>
          </p:cNvPr>
          <p:cNvSpPr/>
          <p:nvPr/>
        </p:nvSpPr>
        <p:spPr>
          <a:xfrm>
            <a:off x="0" y="500900"/>
            <a:ext cx="923734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dirty="0"/>
          </a:p>
        </p:txBody>
      </p:sp>
      <p:pic>
        <p:nvPicPr>
          <p:cNvPr id="5" name="Graphic 21">
            <a:extLst>
              <a:ext uri="{FF2B5EF4-FFF2-40B4-BE49-F238E27FC236}">
                <a16:creationId xmlns:a16="http://schemas.microsoft.com/office/drawing/2014/main" id="{034DEF5E-936D-D19C-0A51-1826E5F21B7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7345" y="-111107"/>
            <a:ext cx="2954655" cy="1379622"/>
          </a:xfrm>
          <a:prstGeom prst="rect">
            <a:avLst/>
          </a:prstGeom>
        </p:spPr>
      </p:pic>
      <p:pic>
        <p:nvPicPr>
          <p:cNvPr id="6" name="Picture Placeholder 3">
            <a:extLst>
              <a:ext uri="{FF2B5EF4-FFF2-40B4-BE49-F238E27FC236}">
                <a16:creationId xmlns:a16="http://schemas.microsoft.com/office/drawing/2014/main" id="{F36103A8-856F-D0BD-8A95-615FA1BF0218}"/>
              </a:ext>
            </a:extLst>
          </p:cNvPr>
          <p:cNvPicPr>
            <a:picLocks noChangeAspect="1"/>
          </p:cNvPicPr>
          <p:nvPr/>
        </p:nvPicPr>
        <p:blipFill>
          <a:blip r:embed="rId5" cstate="print">
            <a:extLst>
              <a:ext uri="{28A0092B-C50C-407E-A947-70E740481C1C}">
                <a14:useLocalDpi xmlns:a14="http://schemas.microsoft.com/office/drawing/2010/main" val="0"/>
              </a:ext>
            </a:extLst>
          </a:blip>
          <a:srcRect t="8679" b="8679"/>
          <a:stretch>
            <a:fillRect/>
          </a:stretch>
        </p:blipFill>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ysClr val="window" lastClr="FFFFFF">
              <a:lumMod val="85000"/>
              <a:alpha val="50000"/>
            </a:sysClr>
          </a:solidFill>
        </p:spPr>
      </p:pic>
      <p:sp>
        <p:nvSpPr>
          <p:cNvPr id="7" name="Rectangle 10">
            <a:extLst>
              <a:ext uri="{FF2B5EF4-FFF2-40B4-BE49-F238E27FC236}">
                <a16:creationId xmlns:a16="http://schemas.microsoft.com/office/drawing/2014/main" id="{518CB153-F657-C901-4D97-867D0E8DDC2B}"/>
              </a:ext>
            </a:extLst>
          </p:cNvPr>
          <p:cNvSpPr/>
          <p:nvPr/>
        </p:nvSpPr>
        <p:spPr>
          <a:xfrm>
            <a:off x="4951095" y="1117694"/>
            <a:ext cx="1116793" cy="96256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100" b="0" i="0" u="none" strike="noStrike" kern="0" cap="none" spc="0" normalizeH="0" baseline="0" noProof="0" dirty="0">
              <a:ln>
                <a:noFill/>
              </a:ln>
              <a:solidFill>
                <a:srgbClr val="00B0F0"/>
              </a:solidFill>
              <a:effectLst/>
              <a:uLnTx/>
              <a:uFillTx/>
              <a:latin typeface="Calibri"/>
              <a:ea typeface="Roboto Light" panose="02000000000000000000" pitchFamily="2" charset="0"/>
              <a:cs typeface="+mn-cs"/>
            </a:endParaRPr>
          </a:p>
        </p:txBody>
      </p:sp>
      <p:sp>
        <p:nvSpPr>
          <p:cNvPr id="8" name="TextBox 40">
            <a:extLst>
              <a:ext uri="{FF2B5EF4-FFF2-40B4-BE49-F238E27FC236}">
                <a16:creationId xmlns:a16="http://schemas.microsoft.com/office/drawing/2014/main" id="{5F893554-23BB-8896-0F8E-9F59F547F412}"/>
              </a:ext>
            </a:extLst>
          </p:cNvPr>
          <p:cNvSpPr txBox="1"/>
          <p:nvPr/>
        </p:nvSpPr>
        <p:spPr>
          <a:xfrm>
            <a:off x="7488526" y="1276857"/>
            <a:ext cx="2085827" cy="400110"/>
          </a:xfrm>
          <a:prstGeom prst="rect">
            <a:avLst/>
          </a:prstGeom>
          <a:noFill/>
        </p:spPr>
        <p:txBody>
          <a:bodyPr wrap="none" rtlCol="0">
            <a:spAutoFit/>
          </a:bodyPr>
          <a:lstStyle/>
          <a:p>
            <a:pPr algn="l" rtl="0"/>
            <a:r>
              <a:rPr lang="ar-SA" sz="2000" b="1" dirty="0">
                <a:solidFill>
                  <a:srgbClr val="00B0F0"/>
                </a:solidFill>
                <a:latin typeface="Alexandria" pitchFamily="2" charset="-78"/>
                <a:cs typeface="Alexandria" pitchFamily="2" charset="-78"/>
              </a:rPr>
              <a:t>نظريات القيادة </a:t>
            </a:r>
          </a:p>
        </p:txBody>
      </p:sp>
      <p:sp>
        <p:nvSpPr>
          <p:cNvPr id="9" name="TextBox 41">
            <a:extLst>
              <a:ext uri="{FF2B5EF4-FFF2-40B4-BE49-F238E27FC236}">
                <a16:creationId xmlns:a16="http://schemas.microsoft.com/office/drawing/2014/main" id="{21F9FADA-1D1E-9537-FC52-E78B043CC28E}"/>
              </a:ext>
            </a:extLst>
          </p:cNvPr>
          <p:cNvSpPr txBox="1"/>
          <p:nvPr/>
        </p:nvSpPr>
        <p:spPr>
          <a:xfrm>
            <a:off x="5071247" y="1139330"/>
            <a:ext cx="917148" cy="338554"/>
          </a:xfrm>
          <a:prstGeom prst="rect">
            <a:avLst/>
          </a:prstGeom>
          <a:noFill/>
        </p:spPr>
        <p:txBody>
          <a:bodyPr wrap="square" rtlCol="0">
            <a:spAutoFit/>
          </a:bodyPr>
          <a:lstStyle/>
          <a:p>
            <a:pPr algn="ctr" rtl="0"/>
            <a:r>
              <a:rPr lang="ar-SA" sz="1600" dirty="0">
                <a:solidFill>
                  <a:prstClr val="white"/>
                </a:solidFill>
                <a:latin typeface="Times New Roman" panose="02020603050405020304" pitchFamily="18" charset="0"/>
                <a:cs typeface="Times New Roman" panose="02020603050405020304" pitchFamily="18" charset="0"/>
              </a:rPr>
              <a:t>Chapter</a:t>
            </a:r>
          </a:p>
        </p:txBody>
      </p:sp>
      <p:sp>
        <p:nvSpPr>
          <p:cNvPr id="10" name="TextBox 42">
            <a:extLst>
              <a:ext uri="{FF2B5EF4-FFF2-40B4-BE49-F238E27FC236}">
                <a16:creationId xmlns:a16="http://schemas.microsoft.com/office/drawing/2014/main" id="{FA3B6658-FE90-BCA5-9D7E-33BFCC8EED06}"/>
              </a:ext>
            </a:extLst>
          </p:cNvPr>
          <p:cNvSpPr txBox="1"/>
          <p:nvPr/>
        </p:nvSpPr>
        <p:spPr>
          <a:xfrm>
            <a:off x="5056021" y="1354195"/>
            <a:ext cx="942618" cy="830997"/>
          </a:xfrm>
          <a:prstGeom prst="rect">
            <a:avLst/>
          </a:prstGeom>
          <a:noFill/>
        </p:spPr>
        <p:txBody>
          <a:bodyPr wrap="square" rtlCol="0">
            <a:spAutoFit/>
          </a:bodyPr>
          <a:lstStyle/>
          <a:p>
            <a:pPr algn="ctr" rtl="0"/>
            <a:r>
              <a:rPr lang="en-US" sz="4800" b="1" dirty="0">
                <a:solidFill>
                  <a:prstClr val="white"/>
                </a:solidFill>
                <a:latin typeface="Times New Roman" panose="02020603050405020304" pitchFamily="18" charset="0"/>
                <a:cs typeface="Times New Roman" panose="02020603050405020304" pitchFamily="18" charset="0"/>
              </a:rPr>
              <a:t>3</a:t>
            </a:r>
            <a:endParaRPr lang="ar-SA" sz="1400" b="1" dirty="0">
              <a:solidFill>
                <a:prstClr val="white"/>
              </a:solidFill>
              <a:latin typeface="Times New Roman" panose="02020603050405020304" pitchFamily="18" charset="0"/>
              <a:cs typeface="Times New Roman" panose="02020603050405020304" pitchFamily="18" charset="0"/>
            </a:endParaRPr>
          </a:p>
        </p:txBody>
      </p:sp>
      <p:sp>
        <p:nvSpPr>
          <p:cNvPr id="11" name="TextBox 1">
            <a:extLst>
              <a:ext uri="{FF2B5EF4-FFF2-40B4-BE49-F238E27FC236}">
                <a16:creationId xmlns:a16="http://schemas.microsoft.com/office/drawing/2014/main" id="{9197C47C-6F94-F5A0-8D23-A5FD786AE1E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www.midocean.ae</a:t>
            </a:r>
          </a:p>
        </p:txBody>
      </p:sp>
      <p:sp>
        <p:nvSpPr>
          <p:cNvPr id="12" name="TextBox 40">
            <a:extLst>
              <a:ext uri="{FF2B5EF4-FFF2-40B4-BE49-F238E27FC236}">
                <a16:creationId xmlns:a16="http://schemas.microsoft.com/office/drawing/2014/main" id="{06C3E552-9872-2F93-4CB2-8CDC7A5233A1}"/>
              </a:ext>
            </a:extLst>
          </p:cNvPr>
          <p:cNvSpPr txBox="1"/>
          <p:nvPr/>
        </p:nvSpPr>
        <p:spPr>
          <a:xfrm>
            <a:off x="7298069" y="1276857"/>
            <a:ext cx="340158" cy="400110"/>
          </a:xfrm>
          <a:prstGeom prst="rect">
            <a:avLst/>
          </a:prstGeom>
          <a:noFill/>
        </p:spPr>
        <p:txBody>
          <a:bodyPr wrap="none" rtlCol="0">
            <a:spAutoFit/>
          </a:bodyPr>
          <a:lstStyle/>
          <a:p>
            <a:pPr algn="l" rtl="0"/>
            <a:r>
              <a:rPr lang="ar-SA" sz="2000" b="1" dirty="0">
                <a:solidFill>
                  <a:srgbClr val="00B0F0"/>
                </a:solidFill>
                <a:latin typeface="Alexandria" pitchFamily="2" charset="-78"/>
                <a:cs typeface="Alexandria" pitchFamily="2" charset="-78"/>
              </a:rPr>
              <a:t>2</a:t>
            </a:r>
          </a:p>
        </p:txBody>
      </p:sp>
    </p:spTree>
    <p:extLst>
      <p:ext uri="{BB962C8B-B14F-4D97-AF65-F5344CB8AC3E}">
        <p14:creationId xmlns:p14="http://schemas.microsoft.com/office/powerpoint/2010/main" val="26769147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1000"/>
            <a:lum/>
          </a:blip>
          <a:srcRect/>
          <a:stretch>
            <a:fillRect t="-9000" b="-9000"/>
          </a:stretch>
        </a:blipFill>
        <a:effectLst/>
      </p:bgPr>
    </p:bg>
    <p:spTree>
      <p:nvGrpSpPr>
        <p:cNvPr id="1" name=""/>
        <p:cNvGrpSpPr/>
        <p:nvPr/>
      </p:nvGrpSpPr>
      <p:grpSpPr>
        <a:xfrm>
          <a:off x="0" y="0"/>
          <a:ext cx="0" cy="0"/>
          <a:chOff x="0" y="0"/>
          <a:chExt cx="0" cy="0"/>
        </a:xfrm>
      </p:grpSpPr>
      <p:pic>
        <p:nvPicPr>
          <p:cNvPr id="2" name="Picture Placeholder 4">
            <a:extLst>
              <a:ext uri="{FF2B5EF4-FFF2-40B4-BE49-F238E27FC236}">
                <a16:creationId xmlns:a16="http://schemas.microsoft.com/office/drawing/2014/main" id="{E0EC59CB-7239-8CD5-8E63-F5E537EF1C7C}"/>
              </a:ext>
            </a:extLst>
          </p:cNvPr>
          <p:cNvPicPr>
            <a:picLocks noChangeAspect="1"/>
          </p:cNvPicPr>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a:prstGeom prst="rect">
            <a:avLst/>
          </a:prstGeom>
        </p:spPr>
      </p:pic>
      <p:sp>
        <p:nvSpPr>
          <p:cNvPr id="3" name="Right Triangle 1">
            <a:extLst>
              <a:ext uri="{FF2B5EF4-FFF2-40B4-BE49-F238E27FC236}">
                <a16:creationId xmlns:a16="http://schemas.microsoft.com/office/drawing/2014/main" id="{84BD36EF-7BA7-E1F7-C165-23DE8C0E5D2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dirty="0"/>
          </a:p>
        </p:txBody>
      </p:sp>
      <p:sp>
        <p:nvSpPr>
          <p:cNvPr id="4" name="Parallelogram 7">
            <a:extLst>
              <a:ext uri="{FF2B5EF4-FFF2-40B4-BE49-F238E27FC236}">
                <a16:creationId xmlns:a16="http://schemas.microsoft.com/office/drawing/2014/main" id="{99193538-62B5-F766-A3CF-93AE4C0F5346}"/>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dirty="0">
              <a:solidFill>
                <a:srgbClr val="669BBC"/>
              </a:solidFill>
            </a:endParaRPr>
          </a:p>
        </p:txBody>
      </p:sp>
      <p:sp>
        <p:nvSpPr>
          <p:cNvPr id="5" name="TextBox 24">
            <a:extLst>
              <a:ext uri="{FF2B5EF4-FFF2-40B4-BE49-F238E27FC236}">
                <a16:creationId xmlns:a16="http://schemas.microsoft.com/office/drawing/2014/main" id="{B14AA677-B061-DAF3-9576-BBC2828EB786}"/>
              </a:ext>
            </a:extLst>
          </p:cNvPr>
          <p:cNvSpPr txBox="1"/>
          <p:nvPr/>
        </p:nvSpPr>
        <p:spPr>
          <a:xfrm>
            <a:off x="6115630" y="1103329"/>
            <a:ext cx="4113898" cy="400110"/>
          </a:xfrm>
          <a:prstGeom prst="rect">
            <a:avLst/>
          </a:prstGeom>
          <a:noFill/>
        </p:spPr>
        <p:txBody>
          <a:bodyPr wrap="square" rtlCol="0">
            <a:spAutoFit/>
          </a:bodyPr>
          <a:lstStyle/>
          <a:p>
            <a:pPr algn="ctr"/>
            <a:r>
              <a:rPr lang="ar-SA" sz="2000" b="1" dirty="0">
                <a:solidFill>
                  <a:srgbClr val="00B0F0"/>
                </a:solidFill>
                <a:latin typeface="Alexandria" pitchFamily="2" charset="-78"/>
                <a:cs typeface="Alexandria" pitchFamily="2" charset="-78"/>
              </a:rPr>
              <a:t>محتويات المحاضرة</a:t>
            </a:r>
          </a:p>
        </p:txBody>
      </p:sp>
      <p:sp>
        <p:nvSpPr>
          <p:cNvPr id="6" name="Rectangle 27">
            <a:extLst>
              <a:ext uri="{FF2B5EF4-FFF2-40B4-BE49-F238E27FC236}">
                <a16:creationId xmlns:a16="http://schemas.microsoft.com/office/drawing/2014/main" id="{036D0E35-C2BA-9441-03E0-E044BBC6B1C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dirty="0"/>
          </a:p>
        </p:txBody>
      </p:sp>
      <p:sp>
        <p:nvSpPr>
          <p:cNvPr id="7" name="TextBox 30">
            <a:extLst>
              <a:ext uri="{FF2B5EF4-FFF2-40B4-BE49-F238E27FC236}">
                <a16:creationId xmlns:a16="http://schemas.microsoft.com/office/drawing/2014/main" id="{1F98EBAC-6803-EAD5-54EA-E823EB83179A}"/>
              </a:ext>
            </a:extLst>
          </p:cNvPr>
          <p:cNvSpPr txBox="1"/>
          <p:nvPr/>
        </p:nvSpPr>
        <p:spPr>
          <a:xfrm>
            <a:off x="6115630" y="1590210"/>
            <a:ext cx="5620141" cy="4297971"/>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مراجعة المحاضرة السابقة.</a:t>
            </a:r>
          </a:p>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النظرية الموقفية:</a:t>
            </a:r>
          </a:p>
          <a:p>
            <a:pPr marL="717550" indent="-179388" algn="r" rtl="1">
              <a:lnSpc>
                <a:spcPct val="150000"/>
              </a:lnSpc>
              <a:buFont typeface="Wingdings" panose="05000000000000000000" pitchFamily="2" charset="2"/>
              <a:buChar char="§"/>
            </a:pPr>
            <a:r>
              <a:rPr lang="ar-SA" sz="1400" dirty="0">
                <a:latin typeface="Alexandria" pitchFamily="2" charset="-78"/>
                <a:cs typeface="Alexandria" pitchFamily="2" charset="-78"/>
              </a:rPr>
              <a:t>النظرية الموقفية </a:t>
            </a:r>
            <a:r>
              <a:rPr lang="ar-SA" sz="1400" dirty="0" err="1">
                <a:latin typeface="Alexandria" pitchFamily="2" charset="-78"/>
                <a:cs typeface="Alexandria" pitchFamily="2" charset="-78"/>
              </a:rPr>
              <a:t>لفيدلر</a:t>
            </a:r>
            <a:endParaRPr lang="ar-SA" sz="1400" dirty="0">
              <a:latin typeface="Alexandria" pitchFamily="2" charset="-78"/>
              <a:cs typeface="Alexandria" pitchFamily="2" charset="-78"/>
            </a:endParaRPr>
          </a:p>
          <a:p>
            <a:pPr marL="717550" indent="-179388" algn="r" rtl="1">
              <a:lnSpc>
                <a:spcPct val="150000"/>
              </a:lnSpc>
              <a:buFont typeface="Wingdings" panose="05000000000000000000" pitchFamily="2" charset="2"/>
              <a:buChar char="§"/>
            </a:pPr>
            <a:r>
              <a:rPr lang="ar-SA" sz="1400" dirty="0">
                <a:latin typeface="Alexandria" pitchFamily="2" charset="-78"/>
                <a:cs typeface="Alexandria" pitchFamily="2" charset="-78"/>
              </a:rPr>
              <a:t>نظرية المسار أو الهدف</a:t>
            </a:r>
          </a:p>
          <a:p>
            <a:pPr marL="717550" indent="-179388" algn="r" rtl="1">
              <a:lnSpc>
                <a:spcPct val="150000"/>
              </a:lnSpc>
              <a:buFont typeface="Wingdings" panose="05000000000000000000" pitchFamily="2" charset="2"/>
              <a:buChar char="§"/>
            </a:pPr>
            <a:r>
              <a:rPr lang="ar-SA" sz="1400" dirty="0">
                <a:latin typeface="Alexandria" pitchFamily="2" charset="-78"/>
                <a:cs typeface="Alexandria" pitchFamily="2" charset="-78"/>
              </a:rPr>
              <a:t>النظرية الموقفية </a:t>
            </a:r>
            <a:r>
              <a:rPr lang="ar-SA" sz="1400" dirty="0" err="1">
                <a:latin typeface="Alexandria" pitchFamily="2" charset="-78"/>
                <a:cs typeface="Alexandria" pitchFamily="2" charset="-78"/>
              </a:rPr>
              <a:t>لهيرسي</a:t>
            </a:r>
            <a:r>
              <a:rPr lang="ar-SA" sz="1400" dirty="0">
                <a:latin typeface="Alexandria" pitchFamily="2" charset="-78"/>
                <a:cs typeface="Alexandria" pitchFamily="2" charset="-78"/>
              </a:rPr>
              <a:t> وبلانشارد</a:t>
            </a:r>
          </a:p>
          <a:p>
            <a:pPr marL="717550" indent="-179388" algn="r" rtl="1">
              <a:lnSpc>
                <a:spcPct val="150000"/>
              </a:lnSpc>
              <a:spcAft>
                <a:spcPts val="600"/>
              </a:spcAft>
              <a:buFont typeface="Wingdings" panose="05000000000000000000" pitchFamily="2" charset="2"/>
              <a:buChar char="§"/>
            </a:pPr>
            <a:r>
              <a:rPr lang="ar-SA" sz="1400" dirty="0">
                <a:latin typeface="Alexandria" pitchFamily="2" charset="-78"/>
                <a:cs typeface="Alexandria" pitchFamily="2" charset="-78"/>
              </a:rPr>
              <a:t>الأسس التي تقوم عليها النظرية الموقفية</a:t>
            </a:r>
            <a:endParaRPr lang="ar-SA" sz="16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الاتجاهات النظرية الحديثة في القيادة:</a:t>
            </a:r>
          </a:p>
          <a:p>
            <a:pPr marL="717550" indent="-179388">
              <a:lnSpc>
                <a:spcPct val="150000"/>
              </a:lnSpc>
              <a:buFont typeface="Wingdings" panose="05000000000000000000" pitchFamily="2" charset="2"/>
              <a:buChar char="§"/>
            </a:pPr>
            <a:r>
              <a:rPr lang="ar-SA" sz="1400" dirty="0">
                <a:latin typeface="Alexandria" pitchFamily="2" charset="-78"/>
                <a:cs typeface="Alexandria" pitchFamily="2" charset="-78"/>
              </a:rPr>
              <a:t>القيادة التبادلية</a:t>
            </a:r>
          </a:p>
          <a:p>
            <a:pPr marL="717550" indent="-179388">
              <a:lnSpc>
                <a:spcPct val="150000"/>
              </a:lnSpc>
              <a:buFont typeface="Wingdings" panose="05000000000000000000" pitchFamily="2" charset="2"/>
              <a:buChar char="§"/>
            </a:pPr>
            <a:r>
              <a:rPr lang="ar-SA" sz="1400" dirty="0">
                <a:latin typeface="Alexandria" pitchFamily="2" charset="-78"/>
                <a:cs typeface="Alexandria" pitchFamily="2" charset="-78"/>
              </a:rPr>
              <a:t>النظرية </a:t>
            </a:r>
            <a:r>
              <a:rPr lang="ar-SA" sz="1400" dirty="0" err="1">
                <a:latin typeface="Alexandria" pitchFamily="2" charset="-78"/>
                <a:cs typeface="Alexandria" pitchFamily="2" charset="-78"/>
              </a:rPr>
              <a:t>الكارزماتية</a:t>
            </a:r>
            <a:endParaRPr lang="ar-SA" sz="1400" dirty="0">
              <a:latin typeface="Alexandria" pitchFamily="2" charset="-78"/>
              <a:cs typeface="Alexandria" pitchFamily="2" charset="-78"/>
            </a:endParaRPr>
          </a:p>
          <a:p>
            <a:pPr marL="717550" indent="-179388">
              <a:lnSpc>
                <a:spcPct val="150000"/>
              </a:lnSpc>
              <a:spcAft>
                <a:spcPts val="600"/>
              </a:spcAft>
              <a:buFont typeface="Wingdings" panose="05000000000000000000" pitchFamily="2" charset="2"/>
              <a:buChar char="§"/>
            </a:pPr>
            <a:r>
              <a:rPr lang="ar-SA" sz="1400" dirty="0">
                <a:latin typeface="Alexandria" pitchFamily="2" charset="-78"/>
                <a:cs typeface="Alexandria" pitchFamily="2" charset="-78"/>
              </a:rPr>
              <a:t>النظرية التحويلية</a:t>
            </a:r>
          </a:p>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ما نستنتجه من نظريات القيادة.</a:t>
            </a:r>
          </a:p>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ملخص المحاضرة</a:t>
            </a:r>
          </a:p>
        </p:txBody>
      </p:sp>
      <p:sp>
        <p:nvSpPr>
          <p:cNvPr id="8" name="Rectangle 31">
            <a:extLst>
              <a:ext uri="{FF2B5EF4-FFF2-40B4-BE49-F238E27FC236}">
                <a16:creationId xmlns:a16="http://schemas.microsoft.com/office/drawing/2014/main" id="{88BF695B-E468-85F3-3F92-AD14CE7891D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sz="1400" dirty="0">
              <a:ea typeface="Roboto Light" panose="02000000000000000000" pitchFamily="2" charset="0"/>
            </a:endParaRPr>
          </a:p>
        </p:txBody>
      </p:sp>
      <p:sp>
        <p:nvSpPr>
          <p:cNvPr id="9" name="TextBox 32">
            <a:extLst>
              <a:ext uri="{FF2B5EF4-FFF2-40B4-BE49-F238E27FC236}">
                <a16:creationId xmlns:a16="http://schemas.microsoft.com/office/drawing/2014/main" id="{A50EB1AA-AEDF-DAFF-DFEC-85E536DD65B6}"/>
              </a:ext>
            </a:extLst>
          </p:cNvPr>
          <p:cNvSpPr txBox="1"/>
          <p:nvPr/>
        </p:nvSpPr>
        <p:spPr>
          <a:xfrm>
            <a:off x="3437433" y="1329617"/>
            <a:ext cx="1091009" cy="400110"/>
          </a:xfrm>
          <a:prstGeom prst="rect">
            <a:avLst/>
          </a:prstGeom>
          <a:noFill/>
        </p:spPr>
        <p:txBody>
          <a:bodyPr wrap="square" rtlCol="0">
            <a:spAutoFit/>
          </a:bodyPr>
          <a:lstStyle/>
          <a:p>
            <a:pPr algn="ctr"/>
            <a:r>
              <a:rPr lang="ar-SA" sz="2000" dirty="0">
                <a:solidFill>
                  <a:schemeClr val="bg1"/>
                </a:solidFill>
                <a:latin typeface="Times New Roman" panose="02020603050405020304" pitchFamily="18" charset="0"/>
                <a:cs typeface="Times New Roman" panose="02020603050405020304" pitchFamily="18" charset="0"/>
              </a:rPr>
              <a:t>Chapter</a:t>
            </a:r>
            <a:endParaRPr lang="ar-SA" sz="2800" dirty="0">
              <a:solidFill>
                <a:schemeClr val="bg1"/>
              </a:solidFill>
              <a:latin typeface="Times New Roman" panose="02020603050405020304" pitchFamily="18" charset="0"/>
              <a:cs typeface="Times New Roman" panose="02020603050405020304" pitchFamily="18" charset="0"/>
            </a:endParaRPr>
          </a:p>
        </p:txBody>
      </p:sp>
      <p:sp>
        <p:nvSpPr>
          <p:cNvPr id="10" name="TextBox 33">
            <a:extLst>
              <a:ext uri="{FF2B5EF4-FFF2-40B4-BE49-F238E27FC236}">
                <a16:creationId xmlns:a16="http://schemas.microsoft.com/office/drawing/2014/main" id="{2DA1D012-8241-2FE6-4208-B50AD2102419}"/>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ar-SA" sz="1200" b="1" dirty="0">
              <a:solidFill>
                <a:schemeClr val="bg1"/>
              </a:solidFill>
              <a:latin typeface="Times New Roman" panose="02020603050405020304" pitchFamily="18" charset="0"/>
              <a:cs typeface="Times New Roman" panose="02020603050405020304" pitchFamily="18" charset="0"/>
            </a:endParaRPr>
          </a:p>
        </p:txBody>
      </p:sp>
      <p:sp>
        <p:nvSpPr>
          <p:cNvPr id="11" name="TextBox 2">
            <a:extLst>
              <a:ext uri="{FF2B5EF4-FFF2-40B4-BE49-F238E27FC236}">
                <a16:creationId xmlns:a16="http://schemas.microsoft.com/office/drawing/2014/main" id="{4163F347-CECD-357C-6AED-BAF2FD310FBE}"/>
              </a:ext>
            </a:extLst>
          </p:cNvPr>
          <p:cNvSpPr txBox="1"/>
          <p:nvPr/>
        </p:nvSpPr>
        <p:spPr>
          <a:xfrm>
            <a:off x="9264625" y="6292631"/>
            <a:ext cx="2616200" cy="400110"/>
          </a:xfrm>
          <a:prstGeom prst="rect">
            <a:avLst/>
          </a:prstGeom>
          <a:noFill/>
        </p:spPr>
        <p:txBody>
          <a:bodyPr wrap="square" rtlCol="0">
            <a:spAutoFit/>
          </a:bodyPr>
          <a:lstStyle/>
          <a:p>
            <a:pPr algn="ctr"/>
            <a:r>
              <a:rPr lang="ar-SA" sz="2000" b="1" dirty="0"/>
              <a:t>www.midocean.ae</a:t>
            </a:r>
          </a:p>
        </p:txBody>
      </p:sp>
      <p:pic>
        <p:nvPicPr>
          <p:cNvPr id="12" name="Graphic 21">
            <a:extLst>
              <a:ext uri="{FF2B5EF4-FFF2-40B4-BE49-F238E27FC236}">
                <a16:creationId xmlns:a16="http://schemas.microsoft.com/office/drawing/2014/main" id="{09E3C550-9635-4B7E-19E8-51465516BDF7}"/>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667544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TextBox 2">
            <a:extLst>
              <a:ext uri="{FF2B5EF4-FFF2-40B4-BE49-F238E27FC236}">
                <a16:creationId xmlns:a16="http://schemas.microsoft.com/office/drawing/2014/main" id="{5DDB5CAA-6F44-E18A-6D68-DC1B9D31A393}"/>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مراجعة المحاضرة السابقة</a:t>
            </a:r>
          </a:p>
        </p:txBody>
      </p:sp>
      <p:sp>
        <p:nvSpPr>
          <p:cNvPr id="3" name="TextBox 3">
            <a:extLst>
              <a:ext uri="{FF2B5EF4-FFF2-40B4-BE49-F238E27FC236}">
                <a16:creationId xmlns:a16="http://schemas.microsoft.com/office/drawing/2014/main" id="{27F04561-4F2B-AEAE-0B18-0583392E99B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www.midocean.ae</a:t>
            </a:r>
          </a:p>
        </p:txBody>
      </p:sp>
      <p:pic>
        <p:nvPicPr>
          <p:cNvPr id="4" name="Graphic 21">
            <a:extLst>
              <a:ext uri="{FF2B5EF4-FFF2-40B4-BE49-F238E27FC236}">
                <a16:creationId xmlns:a16="http://schemas.microsoft.com/office/drawing/2014/main" id="{F3CE6C39-3148-7979-5414-CF70A0CC257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Rectangle: Rounded Corners 24">
            <a:extLst>
              <a:ext uri="{FF2B5EF4-FFF2-40B4-BE49-F238E27FC236}">
                <a16:creationId xmlns:a16="http://schemas.microsoft.com/office/drawing/2014/main" id="{C00E40D5-EE40-5A4C-25D1-6D00EA9BB2ED}"/>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a:t>
            </a: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6" name="Rectangle 4">
            <a:extLst>
              <a:ext uri="{FF2B5EF4-FFF2-40B4-BE49-F238E27FC236}">
                <a16:creationId xmlns:a16="http://schemas.microsoft.com/office/drawing/2014/main" id="{93EDC43F-F53E-220E-FD38-9AB4A169ED72}"/>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7" name="TextBox 5">
            <a:extLst>
              <a:ext uri="{FF2B5EF4-FFF2-40B4-BE49-F238E27FC236}">
                <a16:creationId xmlns:a16="http://schemas.microsoft.com/office/drawing/2014/main" id="{9D3184A8-3061-3785-0657-EDC33FA0CF5F}"/>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8" name="TextBox 9">
            <a:extLst>
              <a:ext uri="{FF2B5EF4-FFF2-40B4-BE49-F238E27FC236}">
                <a16:creationId xmlns:a16="http://schemas.microsoft.com/office/drawing/2014/main" id="{106D8E49-4565-721C-C63B-923F8CC90793}"/>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pic>
        <p:nvPicPr>
          <p:cNvPr id="31" name="صورة 30">
            <a:extLst>
              <a:ext uri="{FF2B5EF4-FFF2-40B4-BE49-F238E27FC236}">
                <a16:creationId xmlns:a16="http://schemas.microsoft.com/office/drawing/2014/main" id="{9BD7B028-7FB1-D704-8FFB-FDFADF59BB0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44484" y="2039431"/>
            <a:ext cx="9330328" cy="2928352"/>
          </a:xfrm>
          <a:prstGeom prst="rect">
            <a:avLst/>
          </a:prstGeom>
        </p:spPr>
      </p:pic>
      <p:sp>
        <p:nvSpPr>
          <p:cNvPr id="32" name="مربع نص 31">
            <a:extLst>
              <a:ext uri="{FF2B5EF4-FFF2-40B4-BE49-F238E27FC236}">
                <a16:creationId xmlns:a16="http://schemas.microsoft.com/office/drawing/2014/main" id="{0AA3D85B-6D51-AC70-5D98-07A9A709F232}"/>
              </a:ext>
            </a:extLst>
          </p:cNvPr>
          <p:cNvSpPr txBox="1"/>
          <p:nvPr/>
        </p:nvSpPr>
        <p:spPr>
          <a:xfrm>
            <a:off x="5401603" y="2181383"/>
            <a:ext cx="1422274" cy="338106"/>
          </a:xfrm>
          <a:prstGeom prst="rect">
            <a:avLst/>
          </a:prstGeom>
          <a:noFill/>
        </p:spPr>
        <p:txBody>
          <a:bodyPr wrap="square">
            <a:spAutoFit/>
          </a:bodyPr>
          <a:lstStyle/>
          <a:p>
            <a:pPr algn="r" rtl="1">
              <a:lnSpc>
                <a:spcPct val="150000"/>
              </a:lnSpc>
            </a:pPr>
            <a:r>
              <a:rPr lang="ar-SA" sz="1200" b="1" dirty="0">
                <a:solidFill>
                  <a:schemeClr val="bg1"/>
                </a:solidFill>
                <a:latin typeface="Alexandria" pitchFamily="2" charset="-78"/>
                <a:cs typeface="Alexandria" pitchFamily="2" charset="-78"/>
              </a:rPr>
              <a:t>نظريات القيادة 1</a:t>
            </a:r>
          </a:p>
        </p:txBody>
      </p:sp>
      <p:sp>
        <p:nvSpPr>
          <p:cNvPr id="33" name="مربع نص 32">
            <a:extLst>
              <a:ext uri="{FF2B5EF4-FFF2-40B4-BE49-F238E27FC236}">
                <a16:creationId xmlns:a16="http://schemas.microsoft.com/office/drawing/2014/main" id="{A5842982-422A-9535-4ABB-BE0A81A6CE32}"/>
              </a:ext>
            </a:extLst>
          </p:cNvPr>
          <p:cNvSpPr txBox="1"/>
          <p:nvPr/>
        </p:nvSpPr>
        <p:spPr>
          <a:xfrm>
            <a:off x="8851080" y="2807731"/>
            <a:ext cx="1960356" cy="338106"/>
          </a:xfrm>
          <a:prstGeom prst="rect">
            <a:avLst/>
          </a:prstGeom>
          <a:noFill/>
        </p:spPr>
        <p:txBody>
          <a:bodyPr wrap="square">
            <a:spAutoFit/>
          </a:bodyPr>
          <a:lstStyle/>
          <a:p>
            <a:pPr algn="r" rtl="1">
              <a:lnSpc>
                <a:spcPct val="150000"/>
              </a:lnSpc>
            </a:pPr>
            <a:r>
              <a:rPr lang="ar-SA" sz="1200" b="1" dirty="0">
                <a:solidFill>
                  <a:srgbClr val="00B0F0"/>
                </a:solidFill>
                <a:latin typeface="Alexandria" pitchFamily="2" charset="-78"/>
                <a:cs typeface="Alexandria" pitchFamily="2" charset="-78"/>
              </a:rPr>
              <a:t>أهمية نظريات القيادة</a:t>
            </a:r>
          </a:p>
        </p:txBody>
      </p:sp>
      <p:sp>
        <p:nvSpPr>
          <p:cNvPr id="34" name="مربع نص 33">
            <a:extLst>
              <a:ext uri="{FF2B5EF4-FFF2-40B4-BE49-F238E27FC236}">
                <a16:creationId xmlns:a16="http://schemas.microsoft.com/office/drawing/2014/main" id="{EBB776A0-7A2B-AF67-5726-DB80D6FB8E83}"/>
              </a:ext>
            </a:extLst>
          </p:cNvPr>
          <p:cNvSpPr txBox="1"/>
          <p:nvPr/>
        </p:nvSpPr>
        <p:spPr>
          <a:xfrm>
            <a:off x="6426315" y="3136312"/>
            <a:ext cx="4964232" cy="769441"/>
          </a:xfrm>
          <a:prstGeom prst="rect">
            <a:avLst/>
          </a:prstGeom>
          <a:noFill/>
        </p:spPr>
        <p:txBody>
          <a:bodyPr wrap="square" rtlCol="1">
            <a:spAutoFit/>
          </a:bodyPr>
          <a:lstStyle/>
          <a:p>
            <a:pPr algn="justLow"/>
            <a:r>
              <a:rPr lang="ar-SA" sz="1100" dirty="0">
                <a:latin typeface="Alexandria" pitchFamily="2" charset="-78"/>
                <a:cs typeface="Alexandria" pitchFamily="2" charset="-78"/>
              </a:rPr>
              <a:t> نظراً لأهمية القيادة من حيث موقعها وفاعليتها والنتائج المترتبة على نجاحها أو فشلها فقد تعددت مفاهيمها وكان للزاوية التي ينظر منها كل باحث للقيادة دور في تعدد المفاهيم فنظرة عالم النفس تختلف عن الإداري وعن نظرة الاجتماعي وعن نظرة القائد العسكري.</a:t>
            </a:r>
          </a:p>
        </p:txBody>
      </p:sp>
      <p:sp>
        <p:nvSpPr>
          <p:cNvPr id="35" name="مربع نص 34">
            <a:extLst>
              <a:ext uri="{FF2B5EF4-FFF2-40B4-BE49-F238E27FC236}">
                <a16:creationId xmlns:a16="http://schemas.microsoft.com/office/drawing/2014/main" id="{FF80C22C-2FD3-F220-C89B-C4E019D99F5C}"/>
              </a:ext>
            </a:extLst>
          </p:cNvPr>
          <p:cNvSpPr txBox="1"/>
          <p:nvPr/>
        </p:nvSpPr>
        <p:spPr>
          <a:xfrm>
            <a:off x="1556085" y="2781151"/>
            <a:ext cx="1538772" cy="338106"/>
          </a:xfrm>
          <a:prstGeom prst="rect">
            <a:avLst/>
          </a:prstGeom>
          <a:noFill/>
        </p:spPr>
        <p:txBody>
          <a:bodyPr wrap="square">
            <a:spAutoFit/>
          </a:bodyPr>
          <a:lstStyle/>
          <a:p>
            <a:pPr algn="r" rtl="1">
              <a:lnSpc>
                <a:spcPct val="150000"/>
              </a:lnSpc>
            </a:pPr>
            <a:r>
              <a:rPr lang="ar-SA" sz="1200" b="1" dirty="0">
                <a:solidFill>
                  <a:srgbClr val="00B0F0"/>
                </a:solidFill>
                <a:latin typeface="Alexandria" pitchFamily="2" charset="-78"/>
                <a:cs typeface="Alexandria" pitchFamily="2" charset="-78"/>
              </a:rPr>
              <a:t>المدرسة التقليدية</a:t>
            </a:r>
          </a:p>
        </p:txBody>
      </p:sp>
      <p:sp>
        <p:nvSpPr>
          <p:cNvPr id="36" name="مربع نص 35">
            <a:extLst>
              <a:ext uri="{FF2B5EF4-FFF2-40B4-BE49-F238E27FC236}">
                <a16:creationId xmlns:a16="http://schemas.microsoft.com/office/drawing/2014/main" id="{FF59D46F-7A8C-CE59-63D5-D8BA4FE94811}"/>
              </a:ext>
            </a:extLst>
          </p:cNvPr>
          <p:cNvSpPr txBox="1"/>
          <p:nvPr/>
        </p:nvSpPr>
        <p:spPr>
          <a:xfrm>
            <a:off x="617279" y="3109732"/>
            <a:ext cx="4924779" cy="600164"/>
          </a:xfrm>
          <a:prstGeom prst="rect">
            <a:avLst/>
          </a:prstGeom>
          <a:noFill/>
        </p:spPr>
        <p:txBody>
          <a:bodyPr wrap="square" rtlCol="1">
            <a:spAutoFit/>
          </a:bodyPr>
          <a:lstStyle/>
          <a:p>
            <a:pPr algn="justLow"/>
            <a:r>
              <a:rPr lang="ar-SA" sz="1100" dirty="0">
                <a:latin typeface="Alexandria" pitchFamily="2" charset="-78"/>
                <a:cs typeface="Alexandria" pitchFamily="2" charset="-78"/>
              </a:rPr>
              <a:t>تأتي هذه المدرسة من مدة كان ينظر فيها إلى القادة على أنهم أفراد يتمتعون بصفات فطرية تجعلهم مميزين هذه الفكرة مفادها أن القادة لا يصنعون بل يولدون. تعتمد المدرسة التقليدية في القيادة على نظريتين رئيستين هما:</a:t>
            </a:r>
          </a:p>
        </p:txBody>
      </p:sp>
      <p:sp>
        <p:nvSpPr>
          <p:cNvPr id="37" name="مربع نص 36">
            <a:extLst>
              <a:ext uri="{FF2B5EF4-FFF2-40B4-BE49-F238E27FC236}">
                <a16:creationId xmlns:a16="http://schemas.microsoft.com/office/drawing/2014/main" id="{36EFBFE1-98A7-0098-2ADB-89DCB312FF0C}"/>
              </a:ext>
            </a:extLst>
          </p:cNvPr>
          <p:cNvSpPr txBox="1"/>
          <p:nvPr/>
        </p:nvSpPr>
        <p:spPr>
          <a:xfrm>
            <a:off x="1709489" y="3762696"/>
            <a:ext cx="2659988" cy="261610"/>
          </a:xfrm>
          <a:prstGeom prst="rect">
            <a:avLst/>
          </a:prstGeom>
          <a:noFill/>
        </p:spPr>
        <p:txBody>
          <a:bodyPr wrap="square" rtlCol="1">
            <a:spAutoFit/>
          </a:bodyPr>
          <a:lstStyle/>
          <a:p>
            <a:r>
              <a:rPr lang="ar-SA" sz="1100" dirty="0">
                <a:solidFill>
                  <a:srgbClr val="00B0F0"/>
                </a:solidFill>
                <a:latin typeface="Alexandria" pitchFamily="2" charset="-78"/>
                <a:cs typeface="Alexandria" pitchFamily="2" charset="-78"/>
              </a:rPr>
              <a:t>نظرية الرجل العظيم ، نظرية السمات</a:t>
            </a:r>
          </a:p>
        </p:txBody>
      </p:sp>
      <p:sp>
        <p:nvSpPr>
          <p:cNvPr id="38" name="مربع نص 37">
            <a:extLst>
              <a:ext uri="{FF2B5EF4-FFF2-40B4-BE49-F238E27FC236}">
                <a16:creationId xmlns:a16="http://schemas.microsoft.com/office/drawing/2014/main" id="{C320FD6C-F7AB-4EB2-3B6C-7CD05F0B7ECC}"/>
              </a:ext>
            </a:extLst>
          </p:cNvPr>
          <p:cNvSpPr txBox="1"/>
          <p:nvPr/>
        </p:nvSpPr>
        <p:spPr>
          <a:xfrm>
            <a:off x="1483890" y="4058308"/>
            <a:ext cx="3254801" cy="261610"/>
          </a:xfrm>
          <a:prstGeom prst="rect">
            <a:avLst/>
          </a:prstGeom>
          <a:noFill/>
        </p:spPr>
        <p:txBody>
          <a:bodyPr wrap="square" rtlCol="1">
            <a:spAutoFit/>
          </a:bodyPr>
          <a:lstStyle/>
          <a:p>
            <a:pPr algn="ctr"/>
            <a:r>
              <a:rPr lang="ar-SA" sz="1100" dirty="0">
                <a:latin typeface="Alexandria" pitchFamily="2" charset="-78"/>
                <a:cs typeface="Alexandria" pitchFamily="2" charset="-78"/>
              </a:rPr>
              <a:t>نماذج لقادة عظماء درستهم المدرسة التقليدية.</a:t>
            </a:r>
          </a:p>
        </p:txBody>
      </p:sp>
      <p:sp>
        <p:nvSpPr>
          <p:cNvPr id="39" name="مربع نص 38">
            <a:extLst>
              <a:ext uri="{FF2B5EF4-FFF2-40B4-BE49-F238E27FC236}">
                <a16:creationId xmlns:a16="http://schemas.microsoft.com/office/drawing/2014/main" id="{E52D27FB-D1A1-1AEE-9F40-77BC6808F5B6}"/>
              </a:ext>
            </a:extLst>
          </p:cNvPr>
          <p:cNvSpPr txBox="1"/>
          <p:nvPr/>
        </p:nvSpPr>
        <p:spPr>
          <a:xfrm>
            <a:off x="9168372" y="4793206"/>
            <a:ext cx="1506055" cy="338106"/>
          </a:xfrm>
          <a:prstGeom prst="rect">
            <a:avLst/>
          </a:prstGeom>
          <a:noFill/>
        </p:spPr>
        <p:txBody>
          <a:bodyPr wrap="square">
            <a:spAutoFit/>
          </a:bodyPr>
          <a:lstStyle/>
          <a:p>
            <a:pPr algn="r" rtl="1">
              <a:lnSpc>
                <a:spcPct val="150000"/>
              </a:lnSpc>
            </a:pPr>
            <a:r>
              <a:rPr lang="ar-SA" sz="1200" b="1" dirty="0">
                <a:solidFill>
                  <a:srgbClr val="00B0F0"/>
                </a:solidFill>
                <a:latin typeface="Alexandria" pitchFamily="2" charset="-78"/>
                <a:cs typeface="Alexandria" pitchFamily="2" charset="-78"/>
              </a:rPr>
              <a:t>النظرية السلوكية</a:t>
            </a:r>
          </a:p>
        </p:txBody>
      </p:sp>
      <p:sp>
        <p:nvSpPr>
          <p:cNvPr id="40" name="مربع نص 39">
            <a:extLst>
              <a:ext uri="{FF2B5EF4-FFF2-40B4-BE49-F238E27FC236}">
                <a16:creationId xmlns:a16="http://schemas.microsoft.com/office/drawing/2014/main" id="{6F69E9D7-2DAE-96DD-0102-DC17FB8A90E2}"/>
              </a:ext>
            </a:extLst>
          </p:cNvPr>
          <p:cNvSpPr txBox="1"/>
          <p:nvPr/>
        </p:nvSpPr>
        <p:spPr>
          <a:xfrm>
            <a:off x="7627369" y="5121787"/>
            <a:ext cx="3802631" cy="261610"/>
          </a:xfrm>
          <a:prstGeom prst="rect">
            <a:avLst/>
          </a:prstGeom>
          <a:noFill/>
        </p:spPr>
        <p:txBody>
          <a:bodyPr wrap="square" rtlCol="1">
            <a:spAutoFit/>
          </a:bodyPr>
          <a:lstStyle/>
          <a:p>
            <a:r>
              <a:rPr lang="ar-SA" sz="1100" dirty="0">
                <a:latin typeface="Alexandria" pitchFamily="2" charset="-78"/>
                <a:cs typeface="Alexandria" pitchFamily="2" charset="-78"/>
              </a:rPr>
              <a:t>بنيت على محورين الاهتمام بالعمل والاهتمام بالعاملين.</a:t>
            </a:r>
          </a:p>
        </p:txBody>
      </p:sp>
      <p:sp>
        <p:nvSpPr>
          <p:cNvPr id="41" name="مربع نص 40">
            <a:extLst>
              <a:ext uri="{FF2B5EF4-FFF2-40B4-BE49-F238E27FC236}">
                <a16:creationId xmlns:a16="http://schemas.microsoft.com/office/drawing/2014/main" id="{8E3AF7DA-BCA4-322E-9259-739E1CF53525}"/>
              </a:ext>
            </a:extLst>
          </p:cNvPr>
          <p:cNvSpPr txBox="1"/>
          <p:nvPr/>
        </p:nvSpPr>
        <p:spPr>
          <a:xfrm>
            <a:off x="8686987" y="5336762"/>
            <a:ext cx="2472901" cy="261610"/>
          </a:xfrm>
          <a:prstGeom prst="rect">
            <a:avLst/>
          </a:prstGeom>
          <a:noFill/>
        </p:spPr>
        <p:txBody>
          <a:bodyPr wrap="square" rtlCol="1">
            <a:spAutoFit/>
          </a:bodyPr>
          <a:lstStyle/>
          <a:p>
            <a:r>
              <a:rPr lang="ar-SA" sz="1100" dirty="0">
                <a:solidFill>
                  <a:srgbClr val="00B0F0"/>
                </a:solidFill>
                <a:latin typeface="Alexandria" pitchFamily="2" charset="-78"/>
                <a:cs typeface="Alexandria" pitchFamily="2" charset="-78"/>
              </a:rPr>
              <a:t>نظرية الشبكة الإدارية ، نظرية X &amp; Y</a:t>
            </a:r>
          </a:p>
        </p:txBody>
      </p:sp>
      <p:sp>
        <p:nvSpPr>
          <p:cNvPr id="42" name="مربع نص 41">
            <a:extLst>
              <a:ext uri="{FF2B5EF4-FFF2-40B4-BE49-F238E27FC236}">
                <a16:creationId xmlns:a16="http://schemas.microsoft.com/office/drawing/2014/main" id="{62DA0A2B-DBA1-0E31-63CC-4AC094B7DA6E}"/>
              </a:ext>
            </a:extLst>
          </p:cNvPr>
          <p:cNvSpPr txBox="1"/>
          <p:nvPr/>
        </p:nvSpPr>
        <p:spPr>
          <a:xfrm>
            <a:off x="8051449" y="5540448"/>
            <a:ext cx="3254801" cy="261610"/>
          </a:xfrm>
          <a:prstGeom prst="rect">
            <a:avLst/>
          </a:prstGeom>
          <a:noFill/>
        </p:spPr>
        <p:txBody>
          <a:bodyPr wrap="square" rtlCol="1">
            <a:spAutoFit/>
          </a:bodyPr>
          <a:lstStyle/>
          <a:p>
            <a:r>
              <a:rPr lang="ar-SA" sz="1100" dirty="0">
                <a:latin typeface="Alexandria" pitchFamily="2" charset="-78"/>
                <a:cs typeface="Alexandria" pitchFamily="2" charset="-78"/>
              </a:rPr>
              <a:t>نماذج لقادة عظماء درستهم المدرسة السلوكية.</a:t>
            </a:r>
          </a:p>
        </p:txBody>
      </p:sp>
      <p:sp>
        <p:nvSpPr>
          <p:cNvPr id="43" name="مربع نص 42">
            <a:extLst>
              <a:ext uri="{FF2B5EF4-FFF2-40B4-BE49-F238E27FC236}">
                <a16:creationId xmlns:a16="http://schemas.microsoft.com/office/drawing/2014/main" id="{2C5266EE-03B3-E12D-6540-D54450FA05F3}"/>
              </a:ext>
            </a:extLst>
          </p:cNvPr>
          <p:cNvSpPr txBox="1"/>
          <p:nvPr/>
        </p:nvSpPr>
        <p:spPr>
          <a:xfrm>
            <a:off x="1386139" y="4807377"/>
            <a:ext cx="1806494" cy="338106"/>
          </a:xfrm>
          <a:prstGeom prst="rect">
            <a:avLst/>
          </a:prstGeom>
          <a:noFill/>
        </p:spPr>
        <p:txBody>
          <a:bodyPr wrap="square">
            <a:spAutoFit/>
          </a:bodyPr>
          <a:lstStyle/>
          <a:p>
            <a:pPr algn="r" rtl="1">
              <a:lnSpc>
                <a:spcPct val="150000"/>
              </a:lnSpc>
            </a:pPr>
            <a:r>
              <a:rPr lang="ar-SA" sz="1200" b="1" dirty="0">
                <a:solidFill>
                  <a:srgbClr val="00B0F0"/>
                </a:solidFill>
                <a:latin typeface="Alexandria" pitchFamily="2" charset="-78"/>
                <a:cs typeface="Alexandria" pitchFamily="2" charset="-78"/>
              </a:rPr>
              <a:t>نظرية الأبعاد الثلاثة</a:t>
            </a:r>
          </a:p>
        </p:txBody>
      </p:sp>
      <p:sp>
        <p:nvSpPr>
          <p:cNvPr id="44" name="مربع نص 43">
            <a:extLst>
              <a:ext uri="{FF2B5EF4-FFF2-40B4-BE49-F238E27FC236}">
                <a16:creationId xmlns:a16="http://schemas.microsoft.com/office/drawing/2014/main" id="{C1326A35-8D61-E6B2-4857-65241B3C693A}"/>
              </a:ext>
            </a:extLst>
          </p:cNvPr>
          <p:cNvSpPr txBox="1"/>
          <p:nvPr/>
        </p:nvSpPr>
        <p:spPr>
          <a:xfrm>
            <a:off x="617280" y="5121787"/>
            <a:ext cx="4924779" cy="430887"/>
          </a:xfrm>
          <a:prstGeom prst="rect">
            <a:avLst/>
          </a:prstGeom>
          <a:noFill/>
        </p:spPr>
        <p:txBody>
          <a:bodyPr wrap="square" rtlCol="1">
            <a:spAutoFit/>
          </a:bodyPr>
          <a:lstStyle/>
          <a:p>
            <a:pPr algn="justLow"/>
            <a:r>
              <a:rPr lang="ar-SA" sz="1100" dirty="0">
                <a:latin typeface="Alexandria" pitchFamily="2" charset="-78"/>
                <a:cs typeface="Alexandria" pitchFamily="2" charset="-78"/>
              </a:rPr>
              <a:t> هذه النظرية لوليم ريدن حيث يرى ريدن أن هناك مؤثرات ظاهرية للقائد الإداري تجعله يتبنى مفهوم كفاءة القيادة أو التأثير الإداري أكثر فعالية من القيادة.</a:t>
            </a:r>
          </a:p>
        </p:txBody>
      </p:sp>
      <p:sp>
        <p:nvSpPr>
          <p:cNvPr id="45" name="مربع نص 44">
            <a:extLst>
              <a:ext uri="{FF2B5EF4-FFF2-40B4-BE49-F238E27FC236}">
                <a16:creationId xmlns:a16="http://schemas.microsoft.com/office/drawing/2014/main" id="{4CD536EC-7633-F61A-8454-CBEE628D9F17}"/>
              </a:ext>
            </a:extLst>
          </p:cNvPr>
          <p:cNvSpPr txBox="1"/>
          <p:nvPr/>
        </p:nvSpPr>
        <p:spPr>
          <a:xfrm>
            <a:off x="762000" y="5536199"/>
            <a:ext cx="4096137" cy="261610"/>
          </a:xfrm>
          <a:prstGeom prst="rect">
            <a:avLst/>
          </a:prstGeom>
          <a:noFill/>
        </p:spPr>
        <p:txBody>
          <a:bodyPr wrap="square" rtlCol="1">
            <a:spAutoFit/>
          </a:bodyPr>
          <a:lstStyle/>
          <a:p>
            <a:r>
              <a:rPr lang="ar-SA" sz="1100" dirty="0">
                <a:solidFill>
                  <a:srgbClr val="00B0F0"/>
                </a:solidFill>
                <a:latin typeface="Alexandria" pitchFamily="2" charset="-78"/>
                <a:cs typeface="Alexandria" pitchFamily="2" charset="-78"/>
              </a:rPr>
              <a:t>الأبعاد الثلاثة ، الأنماط الأساسية للقيادة ، الانتقادات الرئيسية</a:t>
            </a:r>
          </a:p>
        </p:txBody>
      </p:sp>
      <p:sp>
        <p:nvSpPr>
          <p:cNvPr id="46" name="مربع نص 45">
            <a:extLst>
              <a:ext uri="{FF2B5EF4-FFF2-40B4-BE49-F238E27FC236}">
                <a16:creationId xmlns:a16="http://schemas.microsoft.com/office/drawing/2014/main" id="{7D7609BC-E3EF-CF3B-07F0-BADD29E7C9E7}"/>
              </a:ext>
            </a:extLst>
          </p:cNvPr>
          <p:cNvSpPr txBox="1"/>
          <p:nvPr/>
        </p:nvSpPr>
        <p:spPr>
          <a:xfrm>
            <a:off x="1263664" y="5770626"/>
            <a:ext cx="3254801" cy="261610"/>
          </a:xfrm>
          <a:prstGeom prst="rect">
            <a:avLst/>
          </a:prstGeom>
          <a:noFill/>
        </p:spPr>
        <p:txBody>
          <a:bodyPr wrap="square" rtlCol="1">
            <a:spAutoFit/>
          </a:bodyPr>
          <a:lstStyle/>
          <a:p>
            <a:pPr algn="ctr"/>
            <a:r>
              <a:rPr lang="ar-SA" sz="1100" dirty="0">
                <a:latin typeface="Alexandria" pitchFamily="2" charset="-78"/>
                <a:cs typeface="Alexandria" pitchFamily="2" charset="-78"/>
              </a:rPr>
              <a:t>نماذج لقادة عظماء نظرية الأبعاد الثلاثة.</a:t>
            </a:r>
          </a:p>
        </p:txBody>
      </p:sp>
    </p:spTree>
    <p:extLst>
      <p:ext uri="{BB962C8B-B14F-4D97-AF65-F5344CB8AC3E}">
        <p14:creationId xmlns:p14="http://schemas.microsoft.com/office/powerpoint/2010/main" val="30061259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1612531-A501-ECD3-C074-C86ACFC48703}"/>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dirty="0"/>
          </a:p>
        </p:txBody>
      </p:sp>
      <p:sp>
        <p:nvSpPr>
          <p:cNvPr id="3" name="Rectangle 17">
            <a:extLst>
              <a:ext uri="{FF2B5EF4-FFF2-40B4-BE49-F238E27FC236}">
                <a16:creationId xmlns:a16="http://schemas.microsoft.com/office/drawing/2014/main" id="{B883EA24-0B7E-2E7A-5D54-D1A7D17E3295}"/>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sz="1400" dirty="0">
              <a:ea typeface="Roboto Light" panose="02000000000000000000" pitchFamily="2" charset="0"/>
            </a:endParaRPr>
          </a:p>
        </p:txBody>
      </p:sp>
      <p:sp>
        <p:nvSpPr>
          <p:cNvPr id="4" name="TextBox 18">
            <a:extLst>
              <a:ext uri="{FF2B5EF4-FFF2-40B4-BE49-F238E27FC236}">
                <a16:creationId xmlns:a16="http://schemas.microsoft.com/office/drawing/2014/main" id="{7DE8DAA7-4C77-845A-7B83-644F692B38D2}"/>
              </a:ext>
            </a:extLst>
          </p:cNvPr>
          <p:cNvSpPr txBox="1"/>
          <p:nvPr/>
        </p:nvSpPr>
        <p:spPr>
          <a:xfrm>
            <a:off x="2669208" y="1273443"/>
            <a:ext cx="1091009" cy="400110"/>
          </a:xfrm>
          <a:prstGeom prst="rect">
            <a:avLst/>
          </a:prstGeom>
          <a:noFill/>
        </p:spPr>
        <p:txBody>
          <a:bodyPr wrap="square" rtlCol="0">
            <a:spAutoFit/>
          </a:bodyPr>
          <a:lstStyle/>
          <a:p>
            <a:pPr algn="ctr"/>
            <a:r>
              <a:rPr lang="ar-SA" sz="2000" dirty="0">
                <a:solidFill>
                  <a:schemeClr val="bg1"/>
                </a:solidFill>
                <a:latin typeface="Times New Roman" panose="02020603050405020304" pitchFamily="18" charset="0"/>
                <a:cs typeface="Times New Roman" panose="02020603050405020304" pitchFamily="18" charset="0"/>
              </a:rPr>
              <a:t>Chapter</a:t>
            </a:r>
            <a:endParaRPr lang="ar-SA"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8A93728C-F17F-7802-06D6-B8E5DA819230}"/>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ar-SA"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F1AC61F9-AD20-227E-119C-691D093B0AB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dirty="0"/>
          </a:p>
        </p:txBody>
      </p:sp>
      <p:sp>
        <p:nvSpPr>
          <p:cNvPr id="7" name="TextBox 2">
            <a:extLst>
              <a:ext uri="{FF2B5EF4-FFF2-40B4-BE49-F238E27FC236}">
                <a16:creationId xmlns:a16="http://schemas.microsoft.com/office/drawing/2014/main" id="{64BA8C59-288F-A116-7324-09C3FD48C7E5}"/>
              </a:ext>
            </a:extLst>
          </p:cNvPr>
          <p:cNvSpPr txBox="1"/>
          <p:nvPr/>
        </p:nvSpPr>
        <p:spPr>
          <a:xfrm>
            <a:off x="9283700" y="279400"/>
            <a:ext cx="2616200" cy="400110"/>
          </a:xfrm>
          <a:prstGeom prst="rect">
            <a:avLst/>
          </a:prstGeom>
          <a:noFill/>
        </p:spPr>
        <p:txBody>
          <a:bodyPr wrap="square" rtlCol="0">
            <a:spAutoFit/>
          </a:bodyPr>
          <a:lstStyle/>
          <a:p>
            <a:pPr algn="ctr"/>
            <a:r>
              <a:rPr lang="ar-SA" sz="2000" b="1" dirty="0"/>
              <a:t>www.midocean.ae</a:t>
            </a:r>
          </a:p>
        </p:txBody>
      </p:sp>
      <p:pic>
        <p:nvPicPr>
          <p:cNvPr id="8" name="Graphic 21">
            <a:extLst>
              <a:ext uri="{FF2B5EF4-FFF2-40B4-BE49-F238E27FC236}">
                <a16:creationId xmlns:a16="http://schemas.microsoft.com/office/drawing/2014/main" id="{357D74B5-5895-B970-6D84-1D4BFF86E9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CD929452-F0F5-7F47-815B-B9CD9B11B0B6}"/>
              </a:ext>
            </a:extLst>
          </p:cNvPr>
          <p:cNvSpPr txBox="1"/>
          <p:nvPr/>
        </p:nvSpPr>
        <p:spPr>
          <a:xfrm>
            <a:off x="1728534" y="2864161"/>
            <a:ext cx="2899735" cy="400110"/>
          </a:xfrm>
          <a:prstGeom prst="rect">
            <a:avLst/>
          </a:prstGeom>
          <a:noFill/>
        </p:spPr>
        <p:txBody>
          <a:bodyPr wrap="square" rtlCol="0">
            <a:spAutoFit/>
          </a:bodyPr>
          <a:lstStyle/>
          <a:p>
            <a:pPr algn="ctr" rtl="0"/>
            <a:r>
              <a:rPr lang="ar-SA" sz="2000" b="1" dirty="0">
                <a:solidFill>
                  <a:srgbClr val="00B0F0"/>
                </a:solidFill>
                <a:latin typeface="Alexandria" pitchFamily="2" charset="-78"/>
                <a:cs typeface="Alexandria" pitchFamily="2" charset="-78"/>
              </a:rPr>
              <a:t>النظرية الموقفية</a:t>
            </a:r>
          </a:p>
        </p:txBody>
      </p:sp>
      <p:pic>
        <p:nvPicPr>
          <p:cNvPr id="10" name="صورة 9">
            <a:extLst>
              <a:ext uri="{FF2B5EF4-FFF2-40B4-BE49-F238E27FC236}">
                <a16:creationId xmlns:a16="http://schemas.microsoft.com/office/drawing/2014/main" id="{EE2A72C4-B850-847A-3F18-0F9136662FC5}"/>
              </a:ext>
            </a:extLst>
          </p:cNvPr>
          <p:cNvPicPr>
            <a:picLocks noChangeAspect="1"/>
          </p:cNvPicPr>
          <p:nvPr/>
        </p:nvPicPr>
        <p:blipFill rotWithShape="1">
          <a:blip r:embed="rId5">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8467510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91357048-43B3-8994-D296-4DB1690E2D2D}"/>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60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ظهرت هذه النظرية منذ بداية السبعينات، بعد أن تعددت الدراسات والأبحاث في هذا المجال، وقد أكدت هذه الدراسات أهمية:</a:t>
            </a:r>
          </a:p>
          <a:p>
            <a:pPr marL="1077913" marR="0" lvl="0" indent="-180975" algn="justLow" defTabSz="914400" eaLnBrk="1" fontAlgn="auto" latinLnBrk="0" hangingPunct="1">
              <a:spcBef>
                <a:spcPts val="0"/>
              </a:spcBef>
              <a:spcAft>
                <a:spcPts val="600"/>
              </a:spcAft>
              <a:buClrTx/>
              <a:buSzTx/>
              <a:buFont typeface="+mj-lt"/>
              <a:buAutoNum type="arabicPeriod"/>
              <a:tabLst/>
              <a:defRPr/>
            </a:pPr>
            <a:r>
              <a:rPr kumimoji="0" lang="ar-SA" sz="1600" i="0" u="none" strike="noStrike" kern="0" cap="none" spc="0" normalizeH="0" baseline="0" noProof="0" dirty="0">
                <a:ln>
                  <a:noFill/>
                </a:ln>
                <a:solidFill>
                  <a:prstClr val="black"/>
                </a:solidFill>
                <a:effectLst/>
                <a:uLnTx/>
                <a:uFillTx/>
                <a:latin typeface="Alexandria" charset="0"/>
                <a:ea typeface="+mn-ea"/>
                <a:cs typeface="Alexandria" charset="0"/>
              </a:rPr>
              <a:t>المتغيرات البيئية.</a:t>
            </a:r>
          </a:p>
          <a:p>
            <a:pPr marL="1077913" marR="0" lvl="0" indent="-180975" algn="justLow" defTabSz="914400" eaLnBrk="1" fontAlgn="auto" latinLnBrk="0" hangingPunct="1">
              <a:spcBef>
                <a:spcPts val="0"/>
              </a:spcBef>
              <a:spcAft>
                <a:spcPts val="600"/>
              </a:spcAft>
              <a:buClrTx/>
              <a:buSzTx/>
              <a:buFont typeface="+mj-lt"/>
              <a:buAutoNum type="arabicPeriod"/>
              <a:tabLst/>
              <a:defRPr/>
            </a:pPr>
            <a:r>
              <a:rPr kumimoji="0" lang="ar-SA" sz="1600" i="0" u="none" strike="noStrike" kern="0" cap="none" spc="0" normalizeH="0" baseline="0" noProof="0" dirty="0">
                <a:ln>
                  <a:noFill/>
                </a:ln>
                <a:solidFill>
                  <a:prstClr val="black"/>
                </a:solidFill>
                <a:effectLst/>
                <a:uLnTx/>
                <a:uFillTx/>
                <a:latin typeface="Alexandria" charset="0"/>
                <a:ea typeface="+mn-ea"/>
                <a:cs typeface="Alexandria" charset="0"/>
              </a:rPr>
              <a:t> التكنولوجيا.</a:t>
            </a:r>
          </a:p>
          <a:p>
            <a:pPr marL="1077913" marR="0" lvl="0" indent="-180975" algn="justLow" defTabSz="914400" eaLnBrk="1" fontAlgn="auto" latinLnBrk="0" hangingPunct="1">
              <a:lnSpc>
                <a:spcPct val="150000"/>
              </a:lnSpc>
              <a:spcBef>
                <a:spcPts val="0"/>
              </a:spcBef>
              <a:spcAft>
                <a:spcPts val="600"/>
              </a:spcAft>
              <a:buClrTx/>
              <a:buSzTx/>
              <a:buFont typeface="+mj-lt"/>
              <a:buAutoNum type="arabicPeriod"/>
              <a:tabLst/>
              <a:defRPr/>
            </a:pPr>
            <a:r>
              <a:rPr kumimoji="0" lang="ar-SA" sz="1600" i="0" u="none" strike="noStrike" kern="0" cap="none" spc="0" normalizeH="0" baseline="0" noProof="0" dirty="0">
                <a:ln>
                  <a:noFill/>
                </a:ln>
                <a:solidFill>
                  <a:prstClr val="black"/>
                </a:solidFill>
                <a:effectLst/>
                <a:uLnTx/>
                <a:uFillTx/>
                <a:latin typeface="Alexandria" charset="0"/>
                <a:ea typeface="+mn-ea"/>
                <a:cs typeface="Alexandria" charset="0"/>
              </a:rPr>
              <a:t> القيم الاجتماعية.</a:t>
            </a: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وأثرها على طبيعة التنظيم الإداري وأسلوب العمل</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المتبع في المنظمة ودعت لوجوب تطبيق المبادئ والمفاهيم الإدارية بشكل يتلاءم مع الظروف التي تمر بها المنظمة.</a:t>
            </a: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0C66062A-4317-1540-4761-6C3CAD0DCC46}"/>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النظرية الموقفية</a:t>
            </a:r>
          </a:p>
        </p:txBody>
      </p:sp>
      <p:sp>
        <p:nvSpPr>
          <p:cNvPr id="4" name="Rectangle 4">
            <a:extLst>
              <a:ext uri="{FF2B5EF4-FFF2-40B4-BE49-F238E27FC236}">
                <a16:creationId xmlns:a16="http://schemas.microsoft.com/office/drawing/2014/main" id="{B444F156-10B8-1675-2602-B4BEE550E9C4}"/>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EDF0BED3-1EAB-60D3-B96A-A64C09DAD875}"/>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90A7AE64-A9D4-DE02-B344-47F81A04B0A2}"/>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5F2AA713-FE06-2282-0DDA-6976967B13D6}"/>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0AC38F7E-0B29-98EE-9F28-51E47C491B2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247183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91357048-43B3-8994-D296-4DB1690E2D2D}"/>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68288" marR="0" lvl="0" defTabSz="914400" eaLnBrk="1" fontAlgn="auto" latinLnBrk="0" hangingPunct="1">
              <a:lnSpc>
                <a:spcPct val="150000"/>
              </a:lnSpc>
              <a:spcBef>
                <a:spcPts val="0"/>
              </a:spcBef>
              <a:spcAft>
                <a:spcPts val="0"/>
              </a:spcAft>
              <a:buClrTx/>
              <a:buSzTx/>
              <a:buFontTx/>
              <a:buNone/>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وهذا يعني أنه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ليس هنالك منهج إداري يصلح لكافة أنواع المنظمات</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أو حتى لنفس المنظمة في مراحل تطورها المختلفة، وإنما يجب أن تختار المنهج والأسلوب الذي يتلاءم مع طبيعة المرحلة أو الحالة التي تمر بها المنظمة.</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algn="justLow">
              <a:lnSpc>
                <a:spcPct val="150000"/>
              </a:lnSpc>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فهذه النظرية تهمل فكرة وجود طريقة واحدة مثلى لتأدية العمل الإداري في التخطيط والتنظيم والرقابة، وتؤكد أن ما يمكن اعتباره أفضل طريقة للعمل في أحد المنظمات قد لا يكون ناجحاً في المنظمات الأخرى، أي أن:</a:t>
            </a:r>
          </a:p>
          <a:p>
            <a:pPr marL="282575" algn="justLow">
              <a:lnSpc>
                <a:spcPct val="150000"/>
              </a:lnSpc>
              <a:defRPr/>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تتم</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ممارسة العملية الإدارية اعتماداً على حالة وظروف المنظمة</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ومن أشهر رواد هذه النظرية جين ويدورد التي استطاعت بأفكارها أن تلهم الكثير من الباحثين الذين سارعوا إلى تفنيد هذا الاتجاه، وبدأت بالفعل مدرسة جديدة ونظرية حديثة في الإدارة.</a:t>
            </a:r>
            <a:endParaRPr lang="ar-SA" sz="1600" kern="0" dirty="0">
              <a:solidFill>
                <a:prstClr val="black"/>
              </a:solidFill>
              <a:latin typeface="Alexandria" charset="0"/>
              <a:cs typeface="Alexandria" charset="0"/>
            </a:endParaRPr>
          </a:p>
        </p:txBody>
      </p:sp>
      <p:sp>
        <p:nvSpPr>
          <p:cNvPr id="3" name="TextBox 2">
            <a:extLst>
              <a:ext uri="{FF2B5EF4-FFF2-40B4-BE49-F238E27FC236}">
                <a16:creationId xmlns:a16="http://schemas.microsoft.com/office/drawing/2014/main" id="{0C66062A-4317-1540-4761-6C3CAD0DCC46}"/>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النظرية الموقفية</a:t>
            </a:r>
          </a:p>
        </p:txBody>
      </p:sp>
      <p:sp>
        <p:nvSpPr>
          <p:cNvPr id="4" name="Rectangle 4">
            <a:extLst>
              <a:ext uri="{FF2B5EF4-FFF2-40B4-BE49-F238E27FC236}">
                <a16:creationId xmlns:a16="http://schemas.microsoft.com/office/drawing/2014/main" id="{B444F156-10B8-1675-2602-B4BEE550E9C4}"/>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EDF0BED3-1EAB-60D3-B96A-A64C09DAD875}"/>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90A7AE64-A9D4-DE02-B344-47F81A04B0A2}"/>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5F2AA713-FE06-2282-0DDA-6976967B13D6}"/>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0AC38F7E-0B29-98EE-9F28-51E47C491B2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856873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562F98D-E90D-3243-7F34-A1FD6AC727CC}"/>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وفي الواقع إن معظم المديرين الذين يمارسون ويطبقون هذه النظرية يأخذون في اعتبارهم الظروف الحالية عند تأديتهم لواجباتهم الإدارية. ولكن من المحتمل أن يهملوا بعض العوامل الموقفية. ولذا عليهم اكتشاف هذه العوامل المهملة، وآخذها بالاعتبار.</a:t>
            </a: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lvl="0" algn="justLow">
              <a:lnSpc>
                <a:spcPct val="150000"/>
              </a:lnSpc>
              <a:defRPr/>
            </a:pPr>
            <a:r>
              <a:rPr lang="ar-SA" sz="1600" kern="0" dirty="0">
                <a:solidFill>
                  <a:prstClr val="black"/>
                </a:solidFill>
                <a:latin typeface="Alexandria" charset="0"/>
                <a:cs typeface="Alexandria" charset="0"/>
              </a:rPr>
              <a:t>أي أن زيادة معرفة القائد بالظروف النفسية والاجتماعية والفنية للمواقف المختلفة،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فإن كفاءة الإدارة ستزداد وسيكون المدير أكثر قدرة على القيام بعمله الإداري بدرجة أفضل</a:t>
            </a:r>
            <a:r>
              <a:rPr lang="ar-SA" sz="1600" kern="0" dirty="0">
                <a:solidFill>
                  <a:prstClr val="black"/>
                </a:solidFill>
                <a:latin typeface="Alexandria" charset="0"/>
                <a:cs typeface="Alexandria" charset="0"/>
              </a:rPr>
              <a:t>.</a:t>
            </a: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lvl="0" algn="justLow">
              <a:lnSpc>
                <a:spcPct val="150000"/>
              </a:lnSpc>
              <a:defRPr/>
            </a:pPr>
            <a:endParaRPr lang="ar-SA" sz="1600" kern="0" dirty="0">
              <a:solidFill>
                <a:prstClr val="black"/>
              </a:solidFill>
              <a:latin typeface="Alexandria" charset="0"/>
              <a:cs typeface="Alexandria" charset="0"/>
            </a:endParaRPr>
          </a:p>
          <a:p>
            <a:pPr marL="282575" lvl="0" algn="justLow">
              <a:lnSpc>
                <a:spcPct val="150000"/>
              </a:lnSpc>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وهنا ندرك أن النظرية الموقفية تقدم الكثير للإدارة سواء من الناحية العملية أو النظرية.</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0B1505EF-9988-9333-6DCC-0F785C428250}"/>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النظرية الموقفية</a:t>
            </a:r>
          </a:p>
        </p:txBody>
      </p:sp>
      <p:sp>
        <p:nvSpPr>
          <p:cNvPr id="4" name="Rectangle 4">
            <a:extLst>
              <a:ext uri="{FF2B5EF4-FFF2-40B4-BE49-F238E27FC236}">
                <a16:creationId xmlns:a16="http://schemas.microsoft.com/office/drawing/2014/main" id="{BC095670-98DC-15B5-347E-EAD666DF66A3}"/>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300A0E8-BAA2-B2C4-7FE3-736E8932115F}"/>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3EEFE0F-E3EC-0534-2062-4D5CD366C61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B820F7A2-8CF2-2374-18FC-8D0879A0C74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E72D1F22-AE9F-91D9-30FC-34268D9F443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136091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F385383-B822-8D56-6A66-A79E21C71E66}"/>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وتؤكد النظرية الموقفية أن </a:t>
            </a: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القائد الذي يصلح لقيادة مرحله ما، حسب ظرف ما قد لا يصلح لظرف أو مرحله أخرى</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فالقائد الفعال يستطيع أن يشكل نفسه حسب صفات من أمامه من طاقات وقدرات فيوجهها نحو الهدف.</a:t>
            </a:r>
          </a:p>
          <a:p>
            <a:pPr marL="282575" marR="0" lvl="0" algn="justLow" defTabSz="914400" eaLnBrk="1" fontAlgn="auto" latinLnBrk="0" hangingPunct="1">
              <a:lnSpc>
                <a:spcPct val="150000"/>
              </a:lnSpc>
              <a:spcBef>
                <a:spcPts val="0"/>
              </a:spcBef>
              <a:spcAft>
                <a:spcPts val="0"/>
              </a:spcAft>
              <a:buClrTx/>
              <a:buSzTx/>
              <a:tabLst/>
              <a:defRPr/>
            </a:pPr>
            <a:r>
              <a:rPr lang="ar-SA" sz="1600" kern="0" dirty="0">
                <a:solidFill>
                  <a:prstClr val="black"/>
                </a:solidFill>
                <a:latin typeface="Alexandria" charset="0"/>
                <a:cs typeface="Alexandria" charset="0"/>
              </a:rPr>
              <a:t>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وترى هذه النظرية أن أي فرد سوي عادي يمكن أن يصبح قائداً إذا ما وجد نفسه في موقف أو أزمة تستدعي الحل واستطاع أن يتعامل معها ويقدم حلول مقبولة، وليس بالضرورة أن يكون هؤلاء الأشخاص استثنائيين في قدراتهم.</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ومن هنا قامت النظريات الموقفية على أساس أنه لا يوجد نمط ملائم لكل المواقف والظروف، بل أن النمط المناسب يعتمد على الموقف الحالي إذ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ترى هذه النظريات أن احتمال بروز شخص معين في جماعة كقائد هو محصلة موقف كامل.</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6C9F9EC0-F014-1EE5-B58F-32FE84966C81}"/>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النظرية الموقفية</a:t>
            </a:r>
          </a:p>
        </p:txBody>
      </p:sp>
      <p:sp>
        <p:nvSpPr>
          <p:cNvPr id="4" name="Rectangle 4">
            <a:extLst>
              <a:ext uri="{FF2B5EF4-FFF2-40B4-BE49-F238E27FC236}">
                <a16:creationId xmlns:a16="http://schemas.microsoft.com/office/drawing/2014/main" id="{CC2EF33A-3A22-CDAC-ADC8-6B0519517FA9}"/>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EC5B2E87-7BB6-A287-7D05-6548D2FC7050}"/>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03ECBD44-FB6D-ECB4-AC8C-ECC8FB8A68DF}"/>
              </a:ext>
            </a:extLst>
          </p:cNvPr>
          <p:cNvSpPr txBox="1"/>
          <p:nvPr/>
        </p:nvSpPr>
        <p:spPr>
          <a:xfrm>
            <a:off x="1214179" y="1231789"/>
            <a:ext cx="966228" cy="923330"/>
          </a:xfrm>
          <a:prstGeom prst="rect">
            <a:avLst/>
          </a:prstGeom>
          <a:noFill/>
        </p:spPr>
        <p:txBody>
          <a:bodyPr wrap="square" rtlCol="0">
            <a:spAutoFit/>
          </a:bodyPr>
          <a:lstStyle/>
          <a:p>
            <a:pPr algn="ctr" rtl="0"/>
            <a:r>
              <a:rPr lang="ar-SA"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533ABCCE-9A60-A326-81CA-B6C6B0CEB0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BC3747C2-CA60-C295-9252-0B046442E2E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328865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F385383-B822-8D56-6A66-A79E21C71E66}"/>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kumimoji="0" lang="ar-SA" b="0" i="0" u="none" strike="noStrike" kern="0" cap="none" spc="0" normalizeH="0" baseline="0" noProof="0" dirty="0">
                <a:ln>
                  <a:noFill/>
                </a:ln>
                <a:solidFill>
                  <a:srgbClr val="00B0F0"/>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effectLst/>
                <a:uLnTx/>
                <a:uFillTx/>
                <a:latin typeface="Alexandria" charset="0"/>
                <a:ea typeface="+mn-ea"/>
                <a:cs typeface="Alexandria" charset="0"/>
              </a:rPr>
              <a:t>    وهذا يعني أن الفكرة الجوهرية للنظريات الموقفية أنها ترى بأن فاعلية القيادة تتأثر بشخصية القائد وأسلوبه وطبيعة التابعين والموقف السائد إذ يشكل الموقف تأثيرا على قدرة القائد في إنجاز ما هو مطلوب، وقد عبر رواد النظريات الموقفية عن مبادئهم بعدة نماذج وهي على النحو التالي:</a:t>
            </a: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6C9F9EC0-F014-1EE5-B58F-32FE84966C81}"/>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النظرية الموقفية</a:t>
            </a:r>
          </a:p>
        </p:txBody>
      </p:sp>
      <p:sp>
        <p:nvSpPr>
          <p:cNvPr id="4" name="Rectangle 4">
            <a:extLst>
              <a:ext uri="{FF2B5EF4-FFF2-40B4-BE49-F238E27FC236}">
                <a16:creationId xmlns:a16="http://schemas.microsoft.com/office/drawing/2014/main" id="{CC2EF33A-3A22-CDAC-ADC8-6B0519517FA9}"/>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EC5B2E87-7BB6-A287-7D05-6548D2FC7050}"/>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03ECBD44-FB6D-ECB4-AC8C-ECC8FB8A68DF}"/>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533ABCCE-9A60-A326-81CA-B6C6B0CEB0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BC3747C2-CA60-C295-9252-0B046442E2E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0473FA40-EBF4-5523-042A-CF266C298209}"/>
              </a:ext>
            </a:extLst>
          </p:cNvPr>
          <p:cNvSpPr/>
          <p:nvPr/>
        </p:nvSpPr>
        <p:spPr>
          <a:xfrm>
            <a:off x="7413674" y="4062332"/>
            <a:ext cx="3777126"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النظرية الموقفية لفيدلر</a:t>
            </a:r>
          </a:p>
        </p:txBody>
      </p:sp>
      <p:sp>
        <p:nvSpPr>
          <p:cNvPr id="12" name="Round Diagonal Corner Rectangle 17">
            <a:extLst>
              <a:ext uri="{FF2B5EF4-FFF2-40B4-BE49-F238E27FC236}">
                <a16:creationId xmlns:a16="http://schemas.microsoft.com/office/drawing/2014/main" id="{485B2731-D0ED-6597-4B76-187FDBC3CA91}"/>
              </a:ext>
            </a:extLst>
          </p:cNvPr>
          <p:cNvSpPr/>
          <p:nvPr/>
        </p:nvSpPr>
        <p:spPr>
          <a:xfrm>
            <a:off x="4213275" y="4652000"/>
            <a:ext cx="3777126"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نظرية المسار أو الهدف</a:t>
            </a:r>
          </a:p>
        </p:txBody>
      </p:sp>
      <p:sp>
        <p:nvSpPr>
          <p:cNvPr id="13" name="Round Diagonal Corner Rectangle 17">
            <a:extLst>
              <a:ext uri="{FF2B5EF4-FFF2-40B4-BE49-F238E27FC236}">
                <a16:creationId xmlns:a16="http://schemas.microsoft.com/office/drawing/2014/main" id="{41C1BF12-2427-183D-B275-CCBBD5F3AC6E}"/>
              </a:ext>
            </a:extLst>
          </p:cNvPr>
          <p:cNvSpPr/>
          <p:nvPr/>
        </p:nvSpPr>
        <p:spPr>
          <a:xfrm>
            <a:off x="844016" y="5251849"/>
            <a:ext cx="3777126"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النظرية الموقفية لهيرسي وبلانشارد.</a:t>
            </a:r>
          </a:p>
        </p:txBody>
      </p:sp>
    </p:spTree>
    <p:extLst>
      <p:ext uri="{BB962C8B-B14F-4D97-AF65-F5344CB8AC3E}">
        <p14:creationId xmlns:p14="http://schemas.microsoft.com/office/powerpoint/2010/main" val="42393325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F385383-B822-8D56-6A66-A79E21C71E66}"/>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kumimoji="0" lang="ar-SA" b="0" i="0" u="none" strike="noStrike" kern="0" cap="none" spc="0" normalizeH="0" baseline="0" noProof="0" dirty="0">
                <a:ln>
                  <a:noFill/>
                </a:ln>
                <a:solidFill>
                  <a:srgbClr val="00B0F0"/>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kumimoji="0" lang="ar-SA" i="0" u="none" strike="noStrike" kern="0" cap="none" spc="0" normalizeH="0" baseline="0" noProof="0" dirty="0">
                <a:ln>
                  <a:noFill/>
                </a:ln>
                <a:solidFill>
                  <a:srgbClr val="00B0F0"/>
                </a:solidFill>
                <a:effectLst/>
                <a:uLnTx/>
                <a:uFillTx/>
                <a:latin typeface="Alexandria" charset="0"/>
                <a:ea typeface="+mn-ea"/>
                <a:cs typeface="Alexandria" charset="0"/>
              </a:rPr>
              <a:t> 1. النظرية الموقفية لفيدلر</a:t>
            </a:r>
            <a:endParaRPr kumimoji="0" lang="ar-SA" sz="1600"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effectLst/>
                <a:uLnTx/>
                <a:uFillTx/>
                <a:latin typeface="Alexandria" charset="0"/>
                <a:ea typeface="+mn-ea"/>
                <a:cs typeface="Alexandria" charset="0"/>
              </a:rPr>
              <a:t>     ترجع هذه النظرية إلى العالم الأمريكي "</a:t>
            </a:r>
            <a:r>
              <a:rPr kumimoji="0" lang="ar-SA" sz="1600" b="0" i="0" u="none" strike="noStrike" kern="0" cap="none" spc="0" normalizeH="0" baseline="0" noProof="0" dirty="0" err="1">
                <a:ln>
                  <a:noFill/>
                </a:ln>
                <a:effectLst/>
                <a:uLnTx/>
                <a:uFillTx/>
                <a:latin typeface="Alexandria" charset="0"/>
                <a:ea typeface="+mn-ea"/>
                <a:cs typeface="Alexandria" charset="0"/>
              </a:rPr>
              <a:t>فيدلر</a:t>
            </a:r>
            <a:r>
              <a:rPr kumimoji="0" lang="ar-SA" sz="1600" b="0" i="0" u="none" strike="noStrike" kern="0" cap="none" spc="0" normalizeH="0" baseline="0" noProof="0" dirty="0">
                <a:ln>
                  <a:noFill/>
                </a:ln>
                <a:effectLst/>
                <a:uLnTx/>
                <a:uFillTx/>
                <a:latin typeface="Alexandria" charset="0"/>
                <a:ea typeface="+mn-ea"/>
                <a:cs typeface="Alexandria" charset="0"/>
              </a:rPr>
              <a:t>" ، وتعد من أكثر النظريات انتشارا، حيث يرى أن فاعلية القيادة تتوقف على قدرة القائد على المواءمة بين السمات القيادية وعوامل الموقف التي تؤثر في سلوك القائد أو النمط القيادي المناسب وقد حدد ثلاثة عوامل موقفيه هي:</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6C9F9EC0-F014-1EE5-B58F-32FE84966C81}"/>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النظرية الموقفية</a:t>
            </a:r>
          </a:p>
        </p:txBody>
      </p:sp>
      <p:sp>
        <p:nvSpPr>
          <p:cNvPr id="4" name="Rectangle 4">
            <a:extLst>
              <a:ext uri="{FF2B5EF4-FFF2-40B4-BE49-F238E27FC236}">
                <a16:creationId xmlns:a16="http://schemas.microsoft.com/office/drawing/2014/main" id="{CC2EF33A-3A22-CDAC-ADC8-6B0519517FA9}"/>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EC5B2E87-7BB6-A287-7D05-6548D2FC7050}"/>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03ECBD44-FB6D-ECB4-AC8C-ECC8FB8A68DF}"/>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533ABCCE-9A60-A326-81CA-B6C6B0CEB0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BC3747C2-CA60-C295-9252-0B046442E2E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0473FA40-EBF4-5523-042A-CF266C298209}"/>
              </a:ext>
            </a:extLst>
          </p:cNvPr>
          <p:cNvSpPr/>
          <p:nvPr/>
        </p:nvSpPr>
        <p:spPr>
          <a:xfrm>
            <a:off x="7413674" y="4062332"/>
            <a:ext cx="3777126"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علاقة القائد بأعضاء الجماعة.</a:t>
            </a:r>
          </a:p>
        </p:txBody>
      </p:sp>
      <p:sp>
        <p:nvSpPr>
          <p:cNvPr id="12" name="Round Diagonal Corner Rectangle 17">
            <a:extLst>
              <a:ext uri="{FF2B5EF4-FFF2-40B4-BE49-F238E27FC236}">
                <a16:creationId xmlns:a16="http://schemas.microsoft.com/office/drawing/2014/main" id="{485B2731-D0ED-6597-4B76-187FDBC3CA91}"/>
              </a:ext>
            </a:extLst>
          </p:cNvPr>
          <p:cNvSpPr/>
          <p:nvPr/>
        </p:nvSpPr>
        <p:spPr>
          <a:xfrm>
            <a:off x="4213275" y="4652000"/>
            <a:ext cx="3777126"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درجة هيكلة المهمة المطلوب أداؤها.</a:t>
            </a:r>
          </a:p>
        </p:txBody>
      </p:sp>
      <p:sp>
        <p:nvSpPr>
          <p:cNvPr id="13" name="Round Diagonal Corner Rectangle 17">
            <a:extLst>
              <a:ext uri="{FF2B5EF4-FFF2-40B4-BE49-F238E27FC236}">
                <a16:creationId xmlns:a16="http://schemas.microsoft.com/office/drawing/2014/main" id="{41C1BF12-2427-183D-B275-CCBBD5F3AC6E}"/>
              </a:ext>
            </a:extLst>
          </p:cNvPr>
          <p:cNvSpPr/>
          <p:nvPr/>
        </p:nvSpPr>
        <p:spPr>
          <a:xfrm>
            <a:off x="844016" y="5251849"/>
            <a:ext cx="3777126"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قوة المركز الوظيفي.</a:t>
            </a:r>
          </a:p>
        </p:txBody>
      </p:sp>
    </p:spTree>
    <p:extLst>
      <p:ext uri="{BB962C8B-B14F-4D97-AF65-F5344CB8AC3E}">
        <p14:creationId xmlns:p14="http://schemas.microsoft.com/office/powerpoint/2010/main" val="25113666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F385383-B822-8D56-6A66-A79E21C71E66}"/>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b="0" i="0" u="none" strike="noStrike" kern="0" cap="none" spc="0" normalizeH="0" baseline="0" noProof="0" dirty="0">
                <a:ln>
                  <a:noFill/>
                </a:ln>
                <a:solidFill>
                  <a:srgbClr val="00B0F0"/>
                </a:solidFill>
                <a:effectLst/>
                <a:uLnTx/>
                <a:uFillTx/>
                <a:latin typeface="Alexandria" charset="0"/>
                <a:ea typeface="+mn-ea"/>
                <a:cs typeface="Alexandria" charset="0"/>
              </a:rPr>
              <a:t>   1. النظرية الموقفية لفيدلر</a:t>
            </a: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effectLst/>
                <a:uLnTx/>
                <a:uFillTx/>
                <a:latin typeface="Alexandria" charset="0"/>
                <a:ea typeface="+mn-ea"/>
                <a:cs typeface="Alexandria" charset="0"/>
              </a:rPr>
              <a:t> كما أن قياس السلوك القيادي يكون من خلال نمطيين قياديين هما:</a:t>
            </a: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6C9F9EC0-F014-1EE5-B58F-32FE84966C81}"/>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النظرية الموقفية</a:t>
            </a:r>
          </a:p>
        </p:txBody>
      </p:sp>
      <p:sp>
        <p:nvSpPr>
          <p:cNvPr id="4" name="Rectangle 4">
            <a:extLst>
              <a:ext uri="{FF2B5EF4-FFF2-40B4-BE49-F238E27FC236}">
                <a16:creationId xmlns:a16="http://schemas.microsoft.com/office/drawing/2014/main" id="{CC2EF33A-3A22-CDAC-ADC8-6B0519517FA9}"/>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EC5B2E87-7BB6-A287-7D05-6548D2FC7050}"/>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03ECBD44-FB6D-ECB4-AC8C-ECC8FB8A68DF}"/>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533ABCCE-9A60-A326-81CA-B6C6B0CEB0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BC3747C2-CA60-C295-9252-0B046442E2E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0473FA40-EBF4-5523-042A-CF266C298209}"/>
              </a:ext>
            </a:extLst>
          </p:cNvPr>
          <p:cNvSpPr/>
          <p:nvPr/>
        </p:nvSpPr>
        <p:spPr>
          <a:xfrm>
            <a:off x="8125164" y="3279189"/>
            <a:ext cx="274070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1- الموجه نحو المهمات</a:t>
            </a:r>
          </a:p>
        </p:txBody>
      </p:sp>
      <p:sp>
        <p:nvSpPr>
          <p:cNvPr id="12" name="Round Diagonal Corner Rectangle 17">
            <a:extLst>
              <a:ext uri="{FF2B5EF4-FFF2-40B4-BE49-F238E27FC236}">
                <a16:creationId xmlns:a16="http://schemas.microsoft.com/office/drawing/2014/main" id="{485B2731-D0ED-6597-4B76-187FDBC3CA91}"/>
              </a:ext>
            </a:extLst>
          </p:cNvPr>
          <p:cNvSpPr/>
          <p:nvPr/>
        </p:nvSpPr>
        <p:spPr>
          <a:xfrm>
            <a:off x="8125162" y="4005724"/>
            <a:ext cx="2740709"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2- الموجه نحو العلاقات</a:t>
            </a:r>
          </a:p>
        </p:txBody>
      </p:sp>
      <p:sp>
        <p:nvSpPr>
          <p:cNvPr id="10" name="TextBox 127">
            <a:extLst>
              <a:ext uri="{FF2B5EF4-FFF2-40B4-BE49-F238E27FC236}">
                <a16:creationId xmlns:a16="http://schemas.microsoft.com/office/drawing/2014/main" id="{BFAF2493-B795-0436-7CCB-CEE85D19B9CD}"/>
              </a:ext>
            </a:extLst>
          </p:cNvPr>
          <p:cNvSpPr txBox="1"/>
          <p:nvPr/>
        </p:nvSpPr>
        <p:spPr>
          <a:xfrm>
            <a:off x="2542757" y="3387606"/>
            <a:ext cx="5305595" cy="246221"/>
          </a:xfrm>
          <a:prstGeom prst="rect">
            <a:avLst/>
          </a:prstGeom>
          <a:noFill/>
          <a:ln>
            <a:noFill/>
          </a:ln>
        </p:spPr>
        <p:txBody>
          <a:bodyPr wrap="square" lIns="0" tIns="0" rIns="0" bIns="0" anchor="t">
            <a:spAutoFit/>
          </a:bodyPr>
          <a:lstStyle/>
          <a:p>
            <a:pPr algn="justLow" rtl="1">
              <a:defRPr lang="en-US"/>
            </a:pPr>
            <a:r>
              <a:rPr lang="ar-SA" sz="1600" dirty="0">
                <a:latin typeface="Alexandria" charset="0"/>
                <a:cs typeface="Alexandria" charset="0"/>
              </a:rPr>
              <a:t>يركز النمط القيادي الأول على إنجاز الأعمال ونتائج الأداء. </a:t>
            </a:r>
          </a:p>
        </p:txBody>
      </p:sp>
      <p:sp>
        <p:nvSpPr>
          <p:cNvPr id="11" name="TextBox 127">
            <a:extLst>
              <a:ext uri="{FF2B5EF4-FFF2-40B4-BE49-F238E27FC236}">
                <a16:creationId xmlns:a16="http://schemas.microsoft.com/office/drawing/2014/main" id="{A1E04EF8-E1D3-01DC-5537-8A6A52CBD758}"/>
              </a:ext>
            </a:extLst>
          </p:cNvPr>
          <p:cNvSpPr txBox="1"/>
          <p:nvPr/>
        </p:nvSpPr>
        <p:spPr>
          <a:xfrm>
            <a:off x="1670560" y="4082116"/>
            <a:ext cx="6177792" cy="246221"/>
          </a:xfrm>
          <a:prstGeom prst="rect">
            <a:avLst/>
          </a:prstGeom>
          <a:noFill/>
          <a:ln>
            <a:noFill/>
          </a:ln>
        </p:spPr>
        <p:txBody>
          <a:bodyPr wrap="square" lIns="0" tIns="0" rIns="0" bIns="0" anchor="t">
            <a:spAutoFit/>
          </a:bodyPr>
          <a:lstStyle/>
          <a:p>
            <a:pPr algn="justLow" rtl="1">
              <a:defRPr lang="en-US"/>
            </a:pPr>
            <a:r>
              <a:rPr lang="ar-SA" sz="1600" dirty="0">
                <a:latin typeface="Alexandria" charset="0"/>
                <a:cs typeface="Alexandria" charset="0"/>
              </a:rPr>
              <a:t>يركز على المحافظة على العلاقات الداخلية الجيدة بين أفراد الجماعة.</a:t>
            </a:r>
          </a:p>
        </p:txBody>
      </p:sp>
      <p:sp>
        <p:nvSpPr>
          <p:cNvPr id="14" name="TextBox 127">
            <a:extLst>
              <a:ext uri="{FF2B5EF4-FFF2-40B4-BE49-F238E27FC236}">
                <a16:creationId xmlns:a16="http://schemas.microsoft.com/office/drawing/2014/main" id="{96424AC3-67CE-6141-F54F-D9937C6F2ECB}"/>
              </a:ext>
            </a:extLst>
          </p:cNvPr>
          <p:cNvSpPr txBox="1"/>
          <p:nvPr/>
        </p:nvSpPr>
        <p:spPr>
          <a:xfrm>
            <a:off x="942308" y="5055706"/>
            <a:ext cx="10019831" cy="327654"/>
          </a:xfrm>
          <a:prstGeom prst="rect">
            <a:avLst/>
          </a:prstGeom>
          <a:noFill/>
          <a:ln>
            <a:noFill/>
          </a:ln>
        </p:spPr>
        <p:txBody>
          <a:bodyPr wrap="square" lIns="0" tIns="0" rIns="0" bIns="0" anchor="t">
            <a:spAutoFit/>
          </a:bodyPr>
          <a:lstStyle/>
          <a:p>
            <a:pPr algn="justLow" rtl="1">
              <a:lnSpc>
                <a:spcPct val="150000"/>
              </a:lnSpc>
              <a:defRPr lang="en-US"/>
            </a:pPr>
            <a:r>
              <a:rPr lang="ar-SA" sz="1600" dirty="0">
                <a:latin typeface="Alexandria" charset="0"/>
                <a:cs typeface="Alexandria" charset="0"/>
              </a:rPr>
              <a:t>قد وصف "فيدلر" نموذجه بالتعقيد وبين أن ارتفاع المقياس يعني زيادة حالة التعقيد المعرفي والعكس صحيح.</a:t>
            </a:r>
          </a:p>
        </p:txBody>
      </p:sp>
    </p:spTree>
    <p:extLst>
      <p:ext uri="{BB962C8B-B14F-4D97-AF65-F5344CB8AC3E}">
        <p14:creationId xmlns:p14="http://schemas.microsoft.com/office/powerpoint/2010/main" val="22711844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B69F1C9E-707D-A714-1C42-F882818BAA98}"/>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kumimoji="0" lang="ar-SA" b="0" i="0" u="none" strike="noStrike" kern="0" cap="none" spc="0" normalizeH="0" baseline="0" noProof="0" dirty="0">
                <a:ln>
                  <a:noFill/>
                </a:ln>
                <a:solidFill>
                  <a:srgbClr val="00B0F0"/>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kumimoji="0" lang="ar-SA" b="0"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b="0" i="0" u="none" strike="noStrike" kern="0" cap="none" spc="0" normalizeH="0" baseline="0" noProof="0" dirty="0">
                <a:ln>
                  <a:noFill/>
                </a:ln>
                <a:solidFill>
                  <a:srgbClr val="00B0F0"/>
                </a:solidFill>
                <a:effectLst/>
                <a:uLnTx/>
                <a:uFillTx/>
                <a:latin typeface="Alexandria" charset="0"/>
                <a:ea typeface="+mn-ea"/>
                <a:cs typeface="Alexandria" charset="0"/>
              </a:rPr>
              <a:t> 2. نظرية المسار أو الهدف</a:t>
            </a:r>
            <a:endPar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effectLst/>
                <a:uLnTx/>
                <a:uFillTx/>
                <a:latin typeface="Alexandria" charset="0"/>
                <a:ea typeface="+mn-ea"/>
                <a:cs typeface="Alexandria" charset="0"/>
              </a:rPr>
              <a:t>     تعد نظرية المسار والهدف التي طورها العالم" روبرت هاوس ۱۹۷۱ من النظريات التي لاقت دعما وقبولا بشكل واسع من قبل العديد من الباحثين. وركزت النظرية على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كيفية تأثير القائد على التابعين من خلال مساعدتهم في تحديد أهدافهم ورسم المسارات المؤدية لتحقيق هذه الأهداف</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600" kern="0" dirty="0">
                <a:latin typeface="Alexandria" charset="0"/>
                <a:cs typeface="Alexandria" charset="0"/>
              </a:rPr>
              <a:t>ف</a:t>
            </a:r>
            <a:r>
              <a:rPr kumimoji="0" lang="ar-SA" sz="1600" b="0" i="0" u="none" strike="noStrike" kern="0" cap="none" spc="0" normalizeH="0" baseline="0" noProof="0" dirty="0">
                <a:ln>
                  <a:noFill/>
                </a:ln>
                <a:effectLst/>
                <a:uLnTx/>
                <a:uFillTx/>
                <a:latin typeface="Alexandria" charset="0"/>
                <a:ea typeface="+mn-ea"/>
                <a:cs typeface="Alexandria" charset="0"/>
              </a:rPr>
              <a:t>أكدت النظرية على دور القائد في مساعدة التابعين على تحقيق أهدافهم </a:t>
            </a:r>
            <a:r>
              <a:rPr kumimoji="0" lang="ar-SA" sz="1600" i="0" u="none" strike="noStrike" kern="0" cap="none" spc="0" normalizeH="0" baseline="0" noProof="0" dirty="0">
                <a:ln>
                  <a:noFill/>
                </a:ln>
                <a:solidFill>
                  <a:srgbClr val="00B0F0"/>
                </a:solidFill>
                <a:effectLst/>
                <a:uLnTx/>
                <a:uFillTx/>
                <a:latin typeface="Alexandria" charset="0"/>
                <a:ea typeface="+mn-ea"/>
                <a:cs typeface="Alexandria" charset="0"/>
              </a:rPr>
              <a:t>والتأكد من توافق الأهداف الفردية مع أهداف الجماعة وأهداف المنظمة في المواقف المختلفة</a:t>
            </a:r>
            <a:r>
              <a:rPr kumimoji="0" lang="ar-SA" sz="1600" b="0" i="0" u="none" strike="noStrike" kern="0" cap="none" spc="0" normalizeH="0" baseline="0" noProof="0" dirty="0">
                <a:ln>
                  <a:noFill/>
                </a:ln>
                <a:effectLst/>
                <a:uLnTx/>
                <a:uFillTx/>
                <a:latin typeface="Alexandria" charset="0"/>
                <a:ea typeface="+mn-ea"/>
                <a:cs typeface="Alexandria" charset="0"/>
              </a:rPr>
              <a:t>، وقد حددت النظرية أربع سلوكيات يمارسها القائد مبينة على النحو التالي:</a:t>
            </a: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B70CDDC-9BD1-9A80-1CB8-762F019739AF}"/>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النظرية الموقفية</a:t>
            </a:r>
          </a:p>
        </p:txBody>
      </p:sp>
      <p:sp>
        <p:nvSpPr>
          <p:cNvPr id="4" name="Rectangle 4">
            <a:extLst>
              <a:ext uri="{FF2B5EF4-FFF2-40B4-BE49-F238E27FC236}">
                <a16:creationId xmlns:a16="http://schemas.microsoft.com/office/drawing/2014/main" id="{EAB8CA38-4AD9-5432-9CB7-A549E8EBEFA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F8610F8-38AD-B462-0460-3554335133CB}"/>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87361788-DCE1-D6C2-E21B-18AAE688B5C3}"/>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D824FDFF-6994-8D4A-BCC0-FA6DB4AC114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2D51F745-5410-BF10-D31A-E2ACB636A25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50962789-78D9-59E8-8B61-65C8B73D54BC}"/>
              </a:ext>
            </a:extLst>
          </p:cNvPr>
          <p:cNvSpPr/>
          <p:nvPr/>
        </p:nvSpPr>
        <p:spPr>
          <a:xfrm>
            <a:off x="8654959" y="5394683"/>
            <a:ext cx="2595439"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قائد الموجه</a:t>
            </a:r>
          </a:p>
        </p:txBody>
      </p:sp>
      <p:sp>
        <p:nvSpPr>
          <p:cNvPr id="12" name="Round Diagonal Corner Rectangle 17">
            <a:extLst>
              <a:ext uri="{FF2B5EF4-FFF2-40B4-BE49-F238E27FC236}">
                <a16:creationId xmlns:a16="http://schemas.microsoft.com/office/drawing/2014/main" id="{2E3D41C9-C464-58FF-2485-B74E1D191319}"/>
              </a:ext>
            </a:extLst>
          </p:cNvPr>
          <p:cNvSpPr/>
          <p:nvPr/>
        </p:nvSpPr>
        <p:spPr>
          <a:xfrm>
            <a:off x="6010234" y="5394683"/>
            <a:ext cx="2595439"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قائد الداعم</a:t>
            </a:r>
          </a:p>
        </p:txBody>
      </p:sp>
      <p:sp>
        <p:nvSpPr>
          <p:cNvPr id="13" name="Round Diagonal Corner Rectangle 17">
            <a:extLst>
              <a:ext uri="{FF2B5EF4-FFF2-40B4-BE49-F238E27FC236}">
                <a16:creationId xmlns:a16="http://schemas.microsoft.com/office/drawing/2014/main" id="{414FE576-2EDE-3BB1-456E-FE1510C7FD7C}"/>
              </a:ext>
            </a:extLst>
          </p:cNvPr>
          <p:cNvSpPr/>
          <p:nvPr/>
        </p:nvSpPr>
        <p:spPr>
          <a:xfrm>
            <a:off x="3365509" y="5394683"/>
            <a:ext cx="2595439"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قائد المشارك</a:t>
            </a:r>
          </a:p>
        </p:txBody>
      </p:sp>
      <p:sp>
        <p:nvSpPr>
          <p:cNvPr id="14" name="Round Diagonal Corner Rectangle 17">
            <a:extLst>
              <a:ext uri="{FF2B5EF4-FFF2-40B4-BE49-F238E27FC236}">
                <a16:creationId xmlns:a16="http://schemas.microsoft.com/office/drawing/2014/main" id="{F6A49180-96CE-EF4F-66DE-2CE7008DDA88}"/>
              </a:ext>
            </a:extLst>
          </p:cNvPr>
          <p:cNvSpPr/>
          <p:nvPr/>
        </p:nvSpPr>
        <p:spPr>
          <a:xfrm>
            <a:off x="720784" y="5394683"/>
            <a:ext cx="2595439"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قائد يركز على الإنجاز</a:t>
            </a:r>
          </a:p>
        </p:txBody>
      </p:sp>
    </p:spTree>
    <p:extLst>
      <p:ext uri="{BB962C8B-B14F-4D97-AF65-F5344CB8AC3E}">
        <p14:creationId xmlns:p14="http://schemas.microsoft.com/office/powerpoint/2010/main" val="28497145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6B82FA6F-0F68-9B83-67E6-2F5928FA5F9F}"/>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kumimoji="0" lang="ar-SA" b="0" i="0" u="none" strike="noStrike" kern="0" cap="none" spc="0" normalizeH="0" baseline="0" noProof="0" dirty="0">
                <a:ln>
                  <a:noFill/>
                </a:ln>
                <a:solidFill>
                  <a:srgbClr val="00B0F0"/>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kumimoji="0" lang="ar-SA" b="0"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b="0" i="0" u="none" strike="noStrike" kern="0" cap="none" spc="0" normalizeH="0" baseline="0" noProof="0" dirty="0">
                <a:ln>
                  <a:noFill/>
                </a:ln>
                <a:solidFill>
                  <a:srgbClr val="00B0F0"/>
                </a:solidFill>
                <a:effectLst/>
                <a:uLnTx/>
                <a:uFillTx/>
                <a:latin typeface="Alexandria" charset="0"/>
                <a:ea typeface="+mn-ea"/>
                <a:cs typeface="Alexandria" charset="0"/>
              </a:rPr>
              <a:t> 2. نظرية المسار أو الهدف</a:t>
            </a:r>
            <a:endPar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effectLst/>
                <a:uLnTx/>
                <a:uFillTx/>
                <a:latin typeface="Alexandria" charset="0"/>
                <a:ea typeface="+mn-ea"/>
                <a:cs typeface="Alexandria" charset="0"/>
              </a:rPr>
              <a:t>     وبينت النظرية أن </a:t>
            </a:r>
            <a:r>
              <a:rPr kumimoji="0" lang="ar-SA" sz="1600" b="1" i="0" u="none" strike="noStrike" kern="0" cap="none" spc="0" normalizeH="0" baseline="0" noProof="0" dirty="0">
                <a:ln>
                  <a:noFill/>
                </a:ln>
                <a:effectLst/>
                <a:uLnTx/>
                <a:uFillTx/>
                <a:latin typeface="Alexandria" charset="0"/>
                <a:ea typeface="+mn-ea"/>
                <a:cs typeface="Alexandria" charset="0"/>
              </a:rPr>
              <a:t>هناك متغيرين مهمين يحددان أكثر الأنماط القيادية فاعلية </a:t>
            </a:r>
            <a:r>
              <a:rPr kumimoji="0" lang="ar-SA" sz="1600" b="0" i="0" u="none" strike="noStrike" kern="0" cap="none" spc="0" normalizeH="0" baseline="0" noProof="0" dirty="0">
                <a:ln>
                  <a:noFill/>
                </a:ln>
                <a:effectLst/>
                <a:uLnTx/>
                <a:uFillTx/>
                <a:latin typeface="Alexandria" charset="0"/>
                <a:ea typeface="+mn-ea"/>
                <a:cs typeface="Alexandria" charset="0"/>
              </a:rPr>
              <a:t>في ظل الموقف الحالي </a:t>
            </a: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09A5E35F-0CE1-F05A-1602-5097FADDB51D}"/>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النظرية الموقفية</a:t>
            </a:r>
          </a:p>
        </p:txBody>
      </p:sp>
      <p:sp>
        <p:nvSpPr>
          <p:cNvPr id="4" name="Rectangle 4">
            <a:extLst>
              <a:ext uri="{FF2B5EF4-FFF2-40B4-BE49-F238E27FC236}">
                <a16:creationId xmlns:a16="http://schemas.microsoft.com/office/drawing/2014/main" id="{2B601DE6-E7DE-14D2-26E8-73FFACC80D24}"/>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C66D71E2-0898-15D9-B4AE-ECF033A7828B}"/>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224DE201-FA50-CCCB-963D-F9A5E9E3BCFF}"/>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FB6F8057-25F9-2BDB-BA11-1A0E1F6CDDB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6C72FFAA-8E15-BB22-1EB9-184D1DC0C94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Freeform 74">
            <a:extLst>
              <a:ext uri="{FF2B5EF4-FFF2-40B4-BE49-F238E27FC236}">
                <a16:creationId xmlns:a16="http://schemas.microsoft.com/office/drawing/2014/main" id="{69A9A52C-9FD5-F4D0-786C-9FD5BE26C470}"/>
              </a:ext>
            </a:extLst>
          </p:cNvPr>
          <p:cNvSpPr/>
          <p:nvPr/>
        </p:nvSpPr>
        <p:spPr>
          <a:xfrm flipH="1" flipV="1">
            <a:off x="1901667" y="4164258"/>
            <a:ext cx="4270594" cy="1429191"/>
          </a:xfrm>
          <a:custGeom>
            <a:avLst/>
            <a:gdLst>
              <a:gd name="connsiteX0" fmla="*/ 0 w 3505200"/>
              <a:gd name="connsiteY0" fmla="*/ 1600200 h 1600200"/>
              <a:gd name="connsiteX1" fmla="*/ 914402 w 3505200"/>
              <a:gd name="connsiteY1" fmla="*/ 0 h 1600200"/>
              <a:gd name="connsiteX2" fmla="*/ 2590798 w 3505200"/>
              <a:gd name="connsiteY2" fmla="*/ 0 h 1600200"/>
              <a:gd name="connsiteX3" fmla="*/ 3505200 w 3505200"/>
              <a:gd name="connsiteY3" fmla="*/ 1600200 h 1600200"/>
              <a:gd name="connsiteX4" fmla="*/ 0 w 3505200"/>
              <a:gd name="connsiteY4" fmla="*/ 1600200 h 1600200"/>
              <a:gd name="connsiteX0" fmla="*/ 0 w 3505200"/>
              <a:gd name="connsiteY0" fmla="*/ 1600200 h 1600200"/>
              <a:gd name="connsiteX1" fmla="*/ 914402 w 3505200"/>
              <a:gd name="connsiteY1" fmla="*/ 0 h 1600200"/>
              <a:gd name="connsiteX2" fmla="*/ 2590798 w 3505200"/>
              <a:gd name="connsiteY2" fmla="*/ 0 h 1600200"/>
              <a:gd name="connsiteX3" fmla="*/ 3505200 w 3505200"/>
              <a:gd name="connsiteY3" fmla="*/ 1600200 h 1600200"/>
              <a:gd name="connsiteX4" fmla="*/ 2590800 w 3505200"/>
              <a:gd name="connsiteY4" fmla="*/ 1600200 h 1600200"/>
              <a:gd name="connsiteX5" fmla="*/ 0 w 3505200"/>
              <a:gd name="connsiteY5" fmla="*/ 1600200 h 1600200"/>
              <a:gd name="connsiteX0" fmla="*/ 0 w 2590800"/>
              <a:gd name="connsiteY0" fmla="*/ 1600200 h 1600200"/>
              <a:gd name="connsiteX1" fmla="*/ 914402 w 2590800"/>
              <a:gd name="connsiteY1" fmla="*/ 0 h 1600200"/>
              <a:gd name="connsiteX2" fmla="*/ 2590798 w 2590800"/>
              <a:gd name="connsiteY2" fmla="*/ 0 h 1600200"/>
              <a:gd name="connsiteX3" fmla="*/ 2590800 w 2590800"/>
              <a:gd name="connsiteY3" fmla="*/ 1600200 h 1600200"/>
              <a:gd name="connsiteX4" fmla="*/ 0 w 2590800"/>
              <a:gd name="connsiteY4" fmla="*/ 1600200 h 1600200"/>
              <a:gd name="connsiteX0" fmla="*/ 0 w 2590800"/>
              <a:gd name="connsiteY0" fmla="*/ 1600200 h 1600200"/>
              <a:gd name="connsiteX1" fmla="*/ 544288 w 2590800"/>
              <a:gd name="connsiteY1" fmla="*/ 0 h 1600200"/>
              <a:gd name="connsiteX2" fmla="*/ 2590798 w 2590800"/>
              <a:gd name="connsiteY2" fmla="*/ 0 h 1600200"/>
              <a:gd name="connsiteX3" fmla="*/ 2590800 w 2590800"/>
              <a:gd name="connsiteY3" fmla="*/ 1600200 h 1600200"/>
              <a:gd name="connsiteX4" fmla="*/ 0 w 2590800"/>
              <a:gd name="connsiteY4" fmla="*/ 1600200 h 1600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90800" h="1600200">
                <a:moveTo>
                  <a:pt x="0" y="1600200"/>
                </a:moveTo>
                <a:lnTo>
                  <a:pt x="544288" y="0"/>
                </a:lnTo>
                <a:lnTo>
                  <a:pt x="2590798" y="0"/>
                </a:lnTo>
                <a:cubicBezTo>
                  <a:pt x="2590799" y="533400"/>
                  <a:pt x="2590799" y="1066800"/>
                  <a:pt x="2590800" y="1600200"/>
                </a:cubicBezTo>
                <a:lnTo>
                  <a:pt x="0" y="1600200"/>
                </a:lnTo>
                <a:close/>
              </a:path>
            </a:pathLst>
          </a:custGeom>
          <a:solidFill>
            <a:srgbClr val="00B0F0"/>
          </a:solidFill>
          <a:ln w="12700">
            <a:solidFill>
              <a:schemeClr val="tx1">
                <a:lumMod val="65000"/>
                <a:lumOff val="3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42676" rtl="1">
              <a:defRPr/>
            </a:pPr>
            <a:endParaRPr lang="ar-SA" sz="1462" dirty="0">
              <a:solidFill>
                <a:schemeClr val="tx1"/>
              </a:solidFill>
              <a:latin typeface="Alexandria" pitchFamily="2" charset="-78"/>
              <a:cs typeface="Alexandria" pitchFamily="2" charset="-78"/>
            </a:endParaRPr>
          </a:p>
        </p:txBody>
      </p:sp>
      <p:sp>
        <p:nvSpPr>
          <p:cNvPr id="14" name="Freeform 77">
            <a:extLst>
              <a:ext uri="{FF2B5EF4-FFF2-40B4-BE49-F238E27FC236}">
                <a16:creationId xmlns:a16="http://schemas.microsoft.com/office/drawing/2014/main" id="{EA4ADC10-4D45-2B17-7BA0-F311EBCE00E3}"/>
              </a:ext>
            </a:extLst>
          </p:cNvPr>
          <p:cNvSpPr/>
          <p:nvPr/>
        </p:nvSpPr>
        <p:spPr>
          <a:xfrm>
            <a:off x="6096000" y="3429000"/>
            <a:ext cx="4270594" cy="1429186"/>
          </a:xfrm>
          <a:custGeom>
            <a:avLst/>
            <a:gdLst>
              <a:gd name="connsiteX0" fmla="*/ 0 w 3505200"/>
              <a:gd name="connsiteY0" fmla="*/ 1600200 h 1600200"/>
              <a:gd name="connsiteX1" fmla="*/ 914402 w 3505200"/>
              <a:gd name="connsiteY1" fmla="*/ 0 h 1600200"/>
              <a:gd name="connsiteX2" fmla="*/ 2590798 w 3505200"/>
              <a:gd name="connsiteY2" fmla="*/ 0 h 1600200"/>
              <a:gd name="connsiteX3" fmla="*/ 3505200 w 3505200"/>
              <a:gd name="connsiteY3" fmla="*/ 1600200 h 1600200"/>
              <a:gd name="connsiteX4" fmla="*/ 0 w 3505200"/>
              <a:gd name="connsiteY4" fmla="*/ 1600200 h 1600200"/>
              <a:gd name="connsiteX0" fmla="*/ 0 w 3505200"/>
              <a:gd name="connsiteY0" fmla="*/ 1600200 h 1600200"/>
              <a:gd name="connsiteX1" fmla="*/ 914402 w 3505200"/>
              <a:gd name="connsiteY1" fmla="*/ 0 h 1600200"/>
              <a:gd name="connsiteX2" fmla="*/ 2590798 w 3505200"/>
              <a:gd name="connsiteY2" fmla="*/ 0 h 1600200"/>
              <a:gd name="connsiteX3" fmla="*/ 3505200 w 3505200"/>
              <a:gd name="connsiteY3" fmla="*/ 1600200 h 1600200"/>
              <a:gd name="connsiteX4" fmla="*/ 2590800 w 3505200"/>
              <a:gd name="connsiteY4" fmla="*/ 1600200 h 1600200"/>
              <a:gd name="connsiteX5" fmla="*/ 0 w 3505200"/>
              <a:gd name="connsiteY5" fmla="*/ 1600200 h 1600200"/>
              <a:gd name="connsiteX0" fmla="*/ 0 w 2590800"/>
              <a:gd name="connsiteY0" fmla="*/ 1600200 h 1600200"/>
              <a:gd name="connsiteX1" fmla="*/ 914402 w 2590800"/>
              <a:gd name="connsiteY1" fmla="*/ 0 h 1600200"/>
              <a:gd name="connsiteX2" fmla="*/ 2590798 w 2590800"/>
              <a:gd name="connsiteY2" fmla="*/ 0 h 1600200"/>
              <a:gd name="connsiteX3" fmla="*/ 2590800 w 2590800"/>
              <a:gd name="connsiteY3" fmla="*/ 1600200 h 1600200"/>
              <a:gd name="connsiteX4" fmla="*/ 0 w 2590800"/>
              <a:gd name="connsiteY4" fmla="*/ 1600200 h 1600200"/>
              <a:gd name="connsiteX0" fmla="*/ 0 w 2590800"/>
              <a:gd name="connsiteY0" fmla="*/ 1600200 h 1600200"/>
              <a:gd name="connsiteX1" fmla="*/ 544288 w 2590800"/>
              <a:gd name="connsiteY1" fmla="*/ 0 h 1600200"/>
              <a:gd name="connsiteX2" fmla="*/ 2590798 w 2590800"/>
              <a:gd name="connsiteY2" fmla="*/ 0 h 1600200"/>
              <a:gd name="connsiteX3" fmla="*/ 2590800 w 2590800"/>
              <a:gd name="connsiteY3" fmla="*/ 1600200 h 1600200"/>
              <a:gd name="connsiteX4" fmla="*/ 0 w 2590800"/>
              <a:gd name="connsiteY4" fmla="*/ 1600200 h 1600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90800" h="1600200">
                <a:moveTo>
                  <a:pt x="0" y="1600200"/>
                </a:moveTo>
                <a:lnTo>
                  <a:pt x="544288" y="0"/>
                </a:lnTo>
                <a:lnTo>
                  <a:pt x="2590798" y="0"/>
                </a:lnTo>
                <a:cubicBezTo>
                  <a:pt x="2590799" y="533400"/>
                  <a:pt x="2590799" y="1066800"/>
                  <a:pt x="2590800" y="1600200"/>
                </a:cubicBezTo>
                <a:lnTo>
                  <a:pt x="0" y="1600200"/>
                </a:lnTo>
                <a:close/>
              </a:path>
            </a:pathLst>
          </a:custGeom>
          <a:solidFill>
            <a:srgbClr val="F58221"/>
          </a:solidFill>
          <a:ln>
            <a:solidFill>
              <a:schemeClr val="accent3">
                <a:lumMod val="50000"/>
              </a:schemeClr>
            </a:solidFill>
          </a:ln>
          <a:effectLst>
            <a:outerShdw blurRad="50800" dist="38100" dir="2700000" algn="tl"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rtlCol="0" anchor="ctr"/>
          <a:lstStyle/>
          <a:p>
            <a:pPr algn="ctr" defTabSz="742676" rtl="1">
              <a:defRPr/>
            </a:pPr>
            <a:endParaRPr lang="ar-SA" sz="1462" dirty="0">
              <a:solidFill>
                <a:schemeClr val="tx1"/>
              </a:solidFill>
              <a:latin typeface="Alexandria" pitchFamily="2" charset="-78"/>
              <a:cs typeface="Alexandria" pitchFamily="2" charset="-78"/>
            </a:endParaRPr>
          </a:p>
        </p:txBody>
      </p:sp>
      <p:sp>
        <p:nvSpPr>
          <p:cNvPr id="15" name="TextBox 79">
            <a:extLst>
              <a:ext uri="{FF2B5EF4-FFF2-40B4-BE49-F238E27FC236}">
                <a16:creationId xmlns:a16="http://schemas.microsoft.com/office/drawing/2014/main" id="{C98D7A16-2D3B-335D-64AF-636E24688904}"/>
              </a:ext>
            </a:extLst>
          </p:cNvPr>
          <p:cNvSpPr txBox="1"/>
          <p:nvPr/>
        </p:nvSpPr>
        <p:spPr>
          <a:xfrm flipH="1">
            <a:off x="9764309" y="3549411"/>
            <a:ext cx="434734" cy="1092287"/>
          </a:xfrm>
          <a:prstGeom prst="rect">
            <a:avLst/>
          </a:prstGeom>
          <a:noFill/>
        </p:spPr>
        <p:txBody>
          <a:bodyPr wrap="none" rtlCol="0">
            <a:spAutoFit/>
          </a:bodyPr>
          <a:lstStyle/>
          <a:p>
            <a:pPr algn="r" defTabSz="742676" rtl="1">
              <a:defRPr/>
            </a:pPr>
            <a:r>
              <a:rPr lang="ar-SA" sz="6498" dirty="0">
                <a:solidFill>
                  <a:schemeClr val="bg1"/>
                </a:solidFill>
                <a:latin typeface="Alexandria" pitchFamily="2" charset="-78"/>
                <a:cs typeface="Alexandria" pitchFamily="2" charset="-78"/>
              </a:rPr>
              <a:t>1</a:t>
            </a:r>
          </a:p>
        </p:txBody>
      </p:sp>
      <p:cxnSp>
        <p:nvCxnSpPr>
          <p:cNvPr id="16" name="Straight Connector 80">
            <a:extLst>
              <a:ext uri="{FF2B5EF4-FFF2-40B4-BE49-F238E27FC236}">
                <a16:creationId xmlns:a16="http://schemas.microsoft.com/office/drawing/2014/main" id="{80893B09-9B6F-D428-AE52-42BFA6D28076}"/>
              </a:ext>
            </a:extLst>
          </p:cNvPr>
          <p:cNvCxnSpPr/>
          <p:nvPr/>
        </p:nvCxnSpPr>
        <p:spPr>
          <a:xfrm rot="16200000" flipH="1">
            <a:off x="8803260" y="4060985"/>
            <a:ext cx="1143892" cy="158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7" name="TextBox 81">
            <a:extLst>
              <a:ext uri="{FF2B5EF4-FFF2-40B4-BE49-F238E27FC236}">
                <a16:creationId xmlns:a16="http://schemas.microsoft.com/office/drawing/2014/main" id="{53FCC10C-0269-57B1-BC66-7591A9718F72}"/>
              </a:ext>
            </a:extLst>
          </p:cNvPr>
          <p:cNvSpPr txBox="1"/>
          <p:nvPr/>
        </p:nvSpPr>
        <p:spPr>
          <a:xfrm flipH="1">
            <a:off x="2195511" y="4392279"/>
            <a:ext cx="606255" cy="1092287"/>
          </a:xfrm>
          <a:prstGeom prst="rect">
            <a:avLst/>
          </a:prstGeom>
          <a:noFill/>
        </p:spPr>
        <p:txBody>
          <a:bodyPr wrap="none" rtlCol="0">
            <a:spAutoFit/>
          </a:bodyPr>
          <a:lstStyle/>
          <a:p>
            <a:pPr algn="r" defTabSz="742676" rtl="1">
              <a:defRPr/>
            </a:pPr>
            <a:r>
              <a:rPr lang="ar-SA" sz="6498" dirty="0">
                <a:solidFill>
                  <a:schemeClr val="bg1"/>
                </a:solidFill>
                <a:latin typeface="Alexandria" pitchFamily="2" charset="-78"/>
                <a:cs typeface="Alexandria" pitchFamily="2" charset="-78"/>
              </a:rPr>
              <a:t>2</a:t>
            </a:r>
          </a:p>
        </p:txBody>
      </p:sp>
      <p:cxnSp>
        <p:nvCxnSpPr>
          <p:cNvPr id="18" name="Straight Connector 82">
            <a:extLst>
              <a:ext uri="{FF2B5EF4-FFF2-40B4-BE49-F238E27FC236}">
                <a16:creationId xmlns:a16="http://schemas.microsoft.com/office/drawing/2014/main" id="{ED639E7E-D567-01BA-D477-29066E6F2FD5}"/>
              </a:ext>
            </a:extLst>
          </p:cNvPr>
          <p:cNvCxnSpPr/>
          <p:nvPr/>
        </p:nvCxnSpPr>
        <p:spPr>
          <a:xfrm rot="16200000" flipH="1">
            <a:off x="2396575" y="4903226"/>
            <a:ext cx="1143892" cy="158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TextBox 127">
            <a:extLst>
              <a:ext uri="{FF2B5EF4-FFF2-40B4-BE49-F238E27FC236}">
                <a16:creationId xmlns:a16="http://schemas.microsoft.com/office/drawing/2014/main" id="{BA03FE88-367F-9233-C2AB-1F820B6EA49C}"/>
              </a:ext>
            </a:extLst>
          </p:cNvPr>
          <p:cNvSpPr txBox="1"/>
          <p:nvPr/>
        </p:nvSpPr>
        <p:spPr>
          <a:xfrm>
            <a:off x="7326595" y="3827457"/>
            <a:ext cx="1809404" cy="492443"/>
          </a:xfrm>
          <a:prstGeom prst="rect">
            <a:avLst/>
          </a:prstGeom>
          <a:noFill/>
          <a:ln>
            <a:noFill/>
          </a:ln>
        </p:spPr>
        <p:txBody>
          <a:bodyPr wrap="square" lIns="0" tIns="0" rIns="0" bIns="0" anchor="t">
            <a:spAutoFit/>
          </a:bodyPr>
          <a:lstStyle/>
          <a:p>
            <a:pPr algn="justLow" rtl="1">
              <a:defRPr lang="en-US"/>
            </a:pPr>
            <a:r>
              <a:rPr lang="ar-SA" sz="1600" dirty="0">
                <a:solidFill>
                  <a:schemeClr val="bg1"/>
                </a:solidFill>
                <a:latin typeface="Alexandria" pitchFamily="2" charset="-78"/>
                <a:cs typeface="Alexandria" pitchFamily="2" charset="-78"/>
              </a:rPr>
              <a:t>الظروف البيئية المحيطة بالموقف</a:t>
            </a:r>
          </a:p>
        </p:txBody>
      </p:sp>
      <p:sp>
        <p:nvSpPr>
          <p:cNvPr id="20" name="TextBox 127">
            <a:extLst>
              <a:ext uri="{FF2B5EF4-FFF2-40B4-BE49-F238E27FC236}">
                <a16:creationId xmlns:a16="http://schemas.microsoft.com/office/drawing/2014/main" id="{522E2D39-7A73-2D86-AF15-72376371E0AF}"/>
              </a:ext>
            </a:extLst>
          </p:cNvPr>
          <p:cNvSpPr txBox="1"/>
          <p:nvPr/>
        </p:nvSpPr>
        <p:spPr>
          <a:xfrm>
            <a:off x="3176260" y="4648215"/>
            <a:ext cx="1809404" cy="492443"/>
          </a:xfrm>
          <a:prstGeom prst="rect">
            <a:avLst/>
          </a:prstGeom>
          <a:noFill/>
          <a:ln>
            <a:noFill/>
          </a:ln>
        </p:spPr>
        <p:txBody>
          <a:bodyPr wrap="square" lIns="0" tIns="0" rIns="0" bIns="0" anchor="t">
            <a:spAutoFit/>
          </a:bodyPr>
          <a:lstStyle/>
          <a:p>
            <a:pPr algn="l" rtl="1">
              <a:defRPr lang="en-US"/>
            </a:pPr>
            <a:r>
              <a:rPr lang="ar-SA" sz="1600" dirty="0">
                <a:solidFill>
                  <a:schemeClr val="bg1"/>
                </a:solidFill>
                <a:latin typeface="Alexandria" pitchFamily="2" charset="-78"/>
                <a:cs typeface="Alexandria" pitchFamily="2" charset="-78"/>
              </a:rPr>
              <a:t>الخصائص الشخصية للتابعين</a:t>
            </a:r>
          </a:p>
        </p:txBody>
      </p:sp>
    </p:spTree>
    <p:extLst>
      <p:ext uri="{BB962C8B-B14F-4D97-AF65-F5344CB8AC3E}">
        <p14:creationId xmlns:p14="http://schemas.microsoft.com/office/powerpoint/2010/main" val="422040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4C035D71-D1D0-0C30-AEFA-3A2FF433EC5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kumimoji="0" lang="ar-SA" b="0" i="0" u="none" strike="noStrike" kern="0" cap="none" spc="0" normalizeH="0" baseline="0" noProof="0" dirty="0">
                <a:ln>
                  <a:noFill/>
                </a:ln>
                <a:solidFill>
                  <a:srgbClr val="00B0F0"/>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kumimoji="0" lang="ar-SA" b="0"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b="0"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b="0" i="0" u="none" strike="noStrike" kern="0" cap="none" spc="0" normalizeH="0" baseline="0" noProof="0" dirty="0">
                <a:ln>
                  <a:noFill/>
                </a:ln>
                <a:solidFill>
                  <a:srgbClr val="00B0F0"/>
                </a:solidFill>
                <a:effectLst/>
                <a:uLnTx/>
                <a:uFillTx/>
                <a:latin typeface="Alexandria" charset="0"/>
                <a:ea typeface="+mn-ea"/>
                <a:cs typeface="Alexandria" charset="0"/>
              </a:rPr>
              <a:t> 3. النظرية الموقفية </a:t>
            </a:r>
            <a:r>
              <a:rPr kumimoji="0" lang="ar-SA" b="0" i="0" u="none" strike="noStrike" kern="0" cap="none" spc="0" normalizeH="0" baseline="0" noProof="0" dirty="0" err="1">
                <a:ln>
                  <a:noFill/>
                </a:ln>
                <a:solidFill>
                  <a:srgbClr val="00B0F0"/>
                </a:solidFill>
                <a:effectLst/>
                <a:uLnTx/>
                <a:uFillTx/>
                <a:latin typeface="Alexandria" charset="0"/>
                <a:ea typeface="+mn-ea"/>
                <a:cs typeface="Alexandria" charset="0"/>
              </a:rPr>
              <a:t>لهيرسي</a:t>
            </a:r>
            <a:r>
              <a:rPr kumimoji="0" lang="ar-SA" b="0" i="0" u="none" strike="noStrike" kern="0" cap="none" spc="0" normalizeH="0" baseline="0" noProof="0" dirty="0">
                <a:ln>
                  <a:noFill/>
                </a:ln>
                <a:solidFill>
                  <a:srgbClr val="00B0F0"/>
                </a:solidFill>
                <a:effectLst/>
                <a:uLnTx/>
                <a:uFillTx/>
                <a:latin typeface="Alexandria" charset="0"/>
                <a:ea typeface="+mn-ea"/>
                <a:cs typeface="Alexandria" charset="0"/>
              </a:rPr>
              <a:t> وبلانشارد</a:t>
            </a:r>
            <a:endPar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effectLst/>
                <a:uLnTx/>
                <a:uFillTx/>
                <a:latin typeface="Alexandria" charset="0"/>
                <a:ea typeface="+mn-ea"/>
                <a:cs typeface="Alexandria" charset="0"/>
              </a:rPr>
              <a:t> ركزت هذه النظرية بشكل أساسي على خصائص التابعين أن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فاعلية القيادة تختلف تبعا لدرجة النضج عند التابعين</a:t>
            </a:r>
            <a:r>
              <a:rPr lang="ar-SA" sz="1600" kern="0" dirty="0">
                <a:solidFill>
                  <a:srgbClr val="00B0F0"/>
                </a:solidFill>
                <a:latin typeface="Alexandria" charset="0"/>
                <a:cs typeface="Alexandria" charset="0"/>
              </a:rPr>
              <a:t>.</a:t>
            </a: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1" i="0" u="none" strike="noStrike" kern="0" cap="none" spc="0" normalizeH="0" baseline="0" noProof="0" dirty="0">
                <a:ln>
                  <a:noFill/>
                </a:ln>
                <a:effectLst/>
                <a:uLnTx/>
                <a:uFillTx/>
                <a:latin typeface="Alexandria" charset="0"/>
                <a:ea typeface="+mn-ea"/>
                <a:cs typeface="Alexandria" charset="0"/>
              </a:rPr>
              <a:t>ويقصد بدرجة النضج:</a:t>
            </a: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effectLst/>
                <a:uLnTx/>
                <a:uFillTx/>
                <a:latin typeface="Alexandria" charset="0"/>
                <a:ea typeface="+mn-ea"/>
                <a:cs typeface="Alexandria" charset="0"/>
              </a:rPr>
              <a:t>"قدرة التابعين على صياغة أهداف واقعية ومدى الرغبة والاستعداد لتحمل المسؤولية ومدى القدرة والخبرة والمهارة التي يملكونها لتأدية المهمات الموكلة إليهم".</a:t>
            </a: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effectLst/>
              <a:uLnTx/>
              <a:uFillTx/>
              <a:latin typeface="Alexandria" charset="0"/>
              <a:ea typeface="+mn-ea"/>
              <a:cs typeface="Alexandria" charset="0"/>
            </a:endParaRPr>
          </a:p>
          <a:p>
            <a:pPr marL="282575" lvl="0" algn="justLow">
              <a:lnSpc>
                <a:spcPct val="150000"/>
              </a:lnSpc>
              <a:defRPr/>
            </a:pPr>
            <a:r>
              <a:rPr kumimoji="0" lang="ar-SA" sz="1600" b="0" i="0" u="none" strike="noStrike" kern="0" cap="none" spc="0" normalizeH="0" baseline="0" noProof="0" dirty="0">
                <a:ln>
                  <a:noFill/>
                </a:ln>
                <a:effectLst/>
                <a:uLnTx/>
                <a:uFillTx/>
                <a:latin typeface="Alexandria" charset="0"/>
                <a:ea typeface="+mn-ea"/>
                <a:cs typeface="Alexandria" charset="0"/>
              </a:rPr>
              <a:t>وأكدت على أن يقيم </a:t>
            </a:r>
            <a:r>
              <a:rPr lang="ar-SA" sz="1600" kern="0" dirty="0">
                <a:latin typeface="Alexandria" charset="0"/>
                <a:cs typeface="Alexandria" charset="0"/>
              </a:rPr>
              <a:t>القائد</a:t>
            </a:r>
            <a:r>
              <a:rPr kumimoji="0" lang="ar-SA" sz="1600" b="0" i="0" u="none" strike="noStrike" kern="0" cap="none" spc="0" normalizeH="0" baseline="0" noProof="0" dirty="0">
                <a:ln>
                  <a:noFill/>
                </a:ln>
                <a:effectLst/>
                <a:uLnTx/>
                <a:uFillTx/>
                <a:latin typeface="Alexandria" charset="0"/>
                <a:ea typeface="+mn-ea"/>
                <a:cs typeface="Alexandria" charset="0"/>
              </a:rPr>
              <a:t> خصائص تابعيه باستمرار </a:t>
            </a:r>
            <a:r>
              <a:rPr lang="ar-SA" sz="1600" kern="0" dirty="0">
                <a:latin typeface="Alexandria" charset="0"/>
                <a:cs typeface="Alexandria" charset="0"/>
              </a:rPr>
              <a:t>ثم </a:t>
            </a:r>
            <a:r>
              <a:rPr kumimoji="0" lang="ar-SA" sz="1600" b="0" i="0" u="none" strike="noStrike" kern="0" cap="none" spc="0" normalizeH="0" baseline="0" noProof="0" dirty="0">
                <a:ln>
                  <a:noFill/>
                </a:ln>
                <a:effectLst/>
                <a:uLnTx/>
                <a:uFillTx/>
                <a:latin typeface="Alexandria" charset="0"/>
                <a:ea typeface="+mn-ea"/>
                <a:cs typeface="Alexandria" charset="0"/>
              </a:rPr>
              <a:t>يختار النمط القيادي الأكثر ملائمة لتلك الخصائص.</a:t>
            </a:r>
          </a:p>
          <a:p>
            <a:pPr marL="282575" lvl="0" algn="justLow">
              <a:lnSpc>
                <a:spcPct val="150000"/>
              </a:lnSpc>
              <a:defRPr/>
            </a:pPr>
            <a:r>
              <a:rPr kumimoji="0" lang="ar-SA" sz="1600" b="0" i="0" u="none" strike="noStrike" kern="0" cap="none" spc="0" normalizeH="0" baseline="0" noProof="0" dirty="0">
                <a:ln>
                  <a:noFill/>
                </a:ln>
                <a:effectLst/>
                <a:uLnTx/>
                <a:uFillTx/>
                <a:latin typeface="Alexandria" charset="0"/>
                <a:ea typeface="+mn-ea"/>
                <a:cs typeface="Alexandria" charset="0"/>
              </a:rPr>
              <a:t>كما أن القائد يسمح للتابعين بحرية اتخاذ القرارات من خلال تفويضهم.</a:t>
            </a: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1B334303-B30B-0B51-CB3F-DC52F7A9CE78}"/>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النظرية الموقفية</a:t>
            </a:r>
          </a:p>
        </p:txBody>
      </p:sp>
      <p:sp>
        <p:nvSpPr>
          <p:cNvPr id="4" name="Rectangle 4">
            <a:extLst>
              <a:ext uri="{FF2B5EF4-FFF2-40B4-BE49-F238E27FC236}">
                <a16:creationId xmlns:a16="http://schemas.microsoft.com/office/drawing/2014/main" id="{E40A5FE1-7A19-D35C-F9E8-8872408426B2}"/>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8A85B11C-255A-06DC-B747-72F3FFF91B6C}"/>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1660DCC8-E284-7F2C-69CF-6B4AF049F193}"/>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BC6547E9-1312-6AF2-5A63-0174068B258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35292136-69FD-B206-E11E-9654D5EDC49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341361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8E18DF4F-4B87-8C3A-D9EB-D33552AF906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kumimoji="0" lang="ar-SA" b="0" i="0" u="none" strike="noStrike" kern="0" cap="none" spc="0" normalizeH="0" baseline="0" noProof="0" dirty="0">
                <a:ln>
                  <a:noFill/>
                </a:ln>
                <a:solidFill>
                  <a:srgbClr val="00B0F0"/>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kumimoji="0" lang="ar-SA" b="0"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b="0"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b="0" i="0" u="none" strike="noStrike" kern="0" cap="none" spc="0" normalizeH="0" baseline="0" noProof="0" dirty="0">
                <a:ln>
                  <a:noFill/>
                </a:ln>
                <a:solidFill>
                  <a:srgbClr val="00B0F0"/>
                </a:solidFill>
                <a:effectLst/>
                <a:uLnTx/>
                <a:uFillTx/>
                <a:latin typeface="Alexandria" charset="0"/>
                <a:ea typeface="+mn-ea"/>
                <a:cs typeface="Alexandria" charset="0"/>
              </a:rPr>
              <a:t> 3. النظرية الموقفية لهيرسي وبلانشارد</a:t>
            </a: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effectLst/>
                <a:uLnTx/>
                <a:uFillTx/>
                <a:latin typeface="Alexandria" charset="0"/>
                <a:ea typeface="+mn-ea"/>
                <a:cs typeface="Alexandria" charset="0"/>
              </a:rPr>
              <a:t>ويلجأ القائد للإقناع إذا تبين له قدرة العاملين وغياب الرغبة والثقة بالنفس أو كما هو موضح في الشكل التالي:</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19FA07DB-ED04-7442-01FB-CEB48CAAD2CB}"/>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النظرية الموقفية</a:t>
            </a:r>
          </a:p>
        </p:txBody>
      </p:sp>
      <p:sp>
        <p:nvSpPr>
          <p:cNvPr id="4" name="Rectangle 4">
            <a:extLst>
              <a:ext uri="{FF2B5EF4-FFF2-40B4-BE49-F238E27FC236}">
                <a16:creationId xmlns:a16="http://schemas.microsoft.com/office/drawing/2014/main" id="{1D2FF638-CC90-58F6-B6A1-F5374E6B6784}"/>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906BD60-8D17-9105-8D88-6E5D146B2FA1}"/>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311F166-629A-7B05-5A20-D2298D28615D}"/>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54002AC8-8765-7634-7675-1661F9CF8B11}"/>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A7EB4A58-4945-8B12-D34F-64EA44EDEAC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 name="صورة 9">
            <a:extLst>
              <a:ext uri="{FF2B5EF4-FFF2-40B4-BE49-F238E27FC236}">
                <a16:creationId xmlns:a16="http://schemas.microsoft.com/office/drawing/2014/main" id="{B1CC98E3-6DB9-79A2-390F-62E28C67E492}"/>
              </a:ext>
            </a:extLst>
          </p:cNvPr>
          <p:cNvPicPr>
            <a:picLocks noChangeAspect="1"/>
          </p:cNvPicPr>
          <p:nvPr/>
        </p:nvPicPr>
        <p:blipFill rotWithShape="1">
          <a:blip r:embed="rId5"/>
          <a:srcRect l="16500" t="35147" r="40000" b="32442"/>
          <a:stretch/>
        </p:blipFill>
        <p:spPr>
          <a:xfrm>
            <a:off x="3231051" y="3429000"/>
            <a:ext cx="5729898" cy="2400215"/>
          </a:xfrm>
          <a:prstGeom prst="rect">
            <a:avLst/>
          </a:prstGeom>
          <a:ln w="28575">
            <a:solidFill>
              <a:srgbClr val="00B0F0"/>
            </a:solidFill>
            <a:prstDash val="dashDot"/>
          </a:ln>
        </p:spPr>
      </p:pic>
    </p:spTree>
    <p:extLst>
      <p:ext uri="{BB962C8B-B14F-4D97-AF65-F5344CB8AC3E}">
        <p14:creationId xmlns:p14="http://schemas.microsoft.com/office/powerpoint/2010/main" val="24505393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31FC83BA-7547-6684-96BB-6BC742228946}"/>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F2B9ADB-BDD9-624F-E375-8B7A2A6DC906}"/>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الأسس التي تقوم عليها النظريات الموقفية</a:t>
            </a:r>
          </a:p>
        </p:txBody>
      </p:sp>
      <p:sp>
        <p:nvSpPr>
          <p:cNvPr id="4" name="Rectangle 4">
            <a:extLst>
              <a:ext uri="{FF2B5EF4-FFF2-40B4-BE49-F238E27FC236}">
                <a16:creationId xmlns:a16="http://schemas.microsoft.com/office/drawing/2014/main" id="{2AC7A30F-24C9-277D-9822-26ADB1D0966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05F7CA72-716F-9BB3-3561-7493599BBFCF}"/>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28A1A3F0-9B1F-2205-DC11-5E72FD3A25DA}"/>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8C8F8120-B6F3-2AD2-CA4F-A31AEE2AABB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251AA5B3-ECE9-0C4C-7497-5AA6ADF4C13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34">
            <a:extLst>
              <a:ext uri="{FF2B5EF4-FFF2-40B4-BE49-F238E27FC236}">
                <a16:creationId xmlns:a16="http://schemas.microsoft.com/office/drawing/2014/main" id="{5FD14E23-94BB-CFDD-A863-77E04C0A7745}"/>
              </a:ext>
            </a:extLst>
          </p:cNvPr>
          <p:cNvSpPr/>
          <p:nvPr/>
        </p:nvSpPr>
        <p:spPr>
          <a:xfrm>
            <a:off x="2558349" y="1859476"/>
            <a:ext cx="7933052" cy="727974"/>
          </a:xfrm>
          <a:prstGeom prst="round2DiagRect">
            <a:avLst>
              <a:gd name="adj1" fmla="val 50000"/>
              <a:gd name="adj2" fmla="val 0"/>
            </a:avLst>
          </a:prstGeom>
          <a:solidFill>
            <a:srgbClr val="F5822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sz="1400" dirty="0">
                <a:latin typeface="Alexandria" charset="0"/>
                <a:cs typeface="Alexandria" charset="0"/>
              </a:rPr>
              <a:t>ليس هناك طريقة واحدة يمكن إتباعها في الإدارة.</a:t>
            </a:r>
            <a:endParaRPr lang="ar-SA" sz="1400" dirty="0">
              <a:solidFill>
                <a:srgbClr val="FFFFFF"/>
              </a:solidFill>
            </a:endParaRPr>
          </a:p>
        </p:txBody>
      </p:sp>
      <p:sp>
        <p:nvSpPr>
          <p:cNvPr id="10" name="Round Diagonal Corner Rectangle 36">
            <a:extLst>
              <a:ext uri="{FF2B5EF4-FFF2-40B4-BE49-F238E27FC236}">
                <a16:creationId xmlns:a16="http://schemas.microsoft.com/office/drawing/2014/main" id="{55A4407A-DA27-6454-20B8-AA1258DE12E5}"/>
              </a:ext>
            </a:extLst>
          </p:cNvPr>
          <p:cNvSpPr/>
          <p:nvPr/>
        </p:nvSpPr>
        <p:spPr>
          <a:xfrm>
            <a:off x="2558347" y="2714204"/>
            <a:ext cx="7933052" cy="727974"/>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sz="1400" dirty="0">
                <a:solidFill>
                  <a:prstClr val="white"/>
                </a:solidFill>
                <a:latin typeface="Alexandria" charset="0"/>
                <a:cs typeface="Alexandria" charset="0"/>
              </a:rPr>
              <a:t>أن الممارسات الإدارية يجب أن تتماشى مع المهام المختلفة التي يقوم بها الأفراد مع البيئة الخارجية، ومع حاجات الأفراد في المنظمة.</a:t>
            </a:r>
            <a:endParaRPr lang="ar-SA" sz="1400" dirty="0">
              <a:solidFill>
                <a:srgbClr val="FFFFFF"/>
              </a:solidFill>
            </a:endParaRPr>
          </a:p>
        </p:txBody>
      </p:sp>
      <p:sp>
        <p:nvSpPr>
          <p:cNvPr id="11" name="Round Diagonal Corner Rectangle 39">
            <a:extLst>
              <a:ext uri="{FF2B5EF4-FFF2-40B4-BE49-F238E27FC236}">
                <a16:creationId xmlns:a16="http://schemas.microsoft.com/office/drawing/2014/main" id="{82BBF127-904B-DE58-F0C1-7762B84FBAD3}"/>
              </a:ext>
            </a:extLst>
          </p:cNvPr>
          <p:cNvSpPr/>
          <p:nvPr/>
        </p:nvSpPr>
        <p:spPr>
          <a:xfrm>
            <a:off x="2565755" y="3534382"/>
            <a:ext cx="7925642" cy="727974"/>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sz="1400" dirty="0">
                <a:solidFill>
                  <a:prstClr val="white"/>
                </a:solidFill>
                <a:latin typeface="Alexandria" charset="0"/>
                <a:cs typeface="Alexandria" charset="0"/>
              </a:rPr>
              <a:t>أن القيادة تمثل تحدياً لقدرة المديرين التحليلية والقدرة على رؤية الذات والبيئة بأنواع مختلفة من الظروف والمواقف وهذا هو الطريق نحو تطوير وتنمية الشخصيات.</a:t>
            </a:r>
            <a:endParaRPr lang="ar-SA" sz="1400" dirty="0">
              <a:solidFill>
                <a:srgbClr val="FFFFFF"/>
              </a:solidFill>
            </a:endParaRPr>
          </a:p>
        </p:txBody>
      </p:sp>
      <p:sp>
        <p:nvSpPr>
          <p:cNvPr id="12" name="Round Diagonal Corner Rectangle 42">
            <a:extLst>
              <a:ext uri="{FF2B5EF4-FFF2-40B4-BE49-F238E27FC236}">
                <a16:creationId xmlns:a16="http://schemas.microsoft.com/office/drawing/2014/main" id="{23F0C017-CA4B-B874-BBFF-9F556D28D903}"/>
              </a:ext>
            </a:extLst>
          </p:cNvPr>
          <p:cNvSpPr/>
          <p:nvPr/>
        </p:nvSpPr>
        <p:spPr>
          <a:xfrm>
            <a:off x="2565757" y="4354561"/>
            <a:ext cx="7925642" cy="727974"/>
          </a:xfrm>
          <a:prstGeom prst="round2DiagRect">
            <a:avLst>
              <a:gd name="adj1" fmla="val 50000"/>
              <a:gd name="adj2" fmla="val 0"/>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sz="1400" dirty="0">
                <a:solidFill>
                  <a:srgbClr val="203E5F"/>
                </a:solidFill>
                <a:latin typeface="Alexandria" charset="0"/>
                <a:cs typeface="Alexandria" charset="0"/>
              </a:rPr>
              <a:t>أن التنظيم نظام مفتوح يتكون من نظم فرعية مختلفة يتفاعل بعضها مع بعض، وترتبط مع البيئة الخارجية بعلاقات متشابكة.</a:t>
            </a:r>
            <a:endParaRPr lang="ar-SA" sz="1400" dirty="0">
              <a:solidFill>
                <a:srgbClr val="203E5F"/>
              </a:solidFill>
            </a:endParaRPr>
          </a:p>
        </p:txBody>
      </p:sp>
      <p:sp>
        <p:nvSpPr>
          <p:cNvPr id="13" name="Round Diagonal Corner Rectangle 44">
            <a:extLst>
              <a:ext uri="{FF2B5EF4-FFF2-40B4-BE49-F238E27FC236}">
                <a16:creationId xmlns:a16="http://schemas.microsoft.com/office/drawing/2014/main" id="{C94CE08F-DC4E-4696-8E52-662A45793E3C}"/>
              </a:ext>
            </a:extLst>
          </p:cNvPr>
          <p:cNvSpPr/>
          <p:nvPr/>
        </p:nvSpPr>
        <p:spPr>
          <a:xfrm>
            <a:off x="2558347" y="5138941"/>
            <a:ext cx="7933050" cy="727974"/>
          </a:xfrm>
          <a:prstGeom prst="round2DiagRect">
            <a:avLst>
              <a:gd name="adj1" fmla="val 50000"/>
              <a:gd name="adj2" fmla="val 0"/>
            </a:avLst>
          </a:prstGeom>
          <a:solidFill>
            <a:srgbClr val="FEEFC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sz="1400" dirty="0">
                <a:solidFill>
                  <a:srgbClr val="203E5F"/>
                </a:solidFill>
                <a:latin typeface="Alexandria" charset="0"/>
                <a:cs typeface="Alexandria" charset="0"/>
              </a:rPr>
              <a:t>يتكون التنظيم من ثلاثة نظم فرعية هي: النظام الفرعي الفني أي إنتاج سلع وخدمات التنظيم، النظام الفرعي التنظيمي أي تنسيق العلاقات الداخلية للتنظيم، النظام الفرعي المؤسسي أي تنسيق العلاقات الخارجية مع البيئة.</a:t>
            </a:r>
            <a:endParaRPr lang="ar-SA" sz="1400" dirty="0">
              <a:solidFill>
                <a:srgbClr val="203E5F"/>
              </a:solidFill>
            </a:endParaRPr>
          </a:p>
        </p:txBody>
      </p:sp>
      <p:sp>
        <p:nvSpPr>
          <p:cNvPr id="14" name="Text Box 2248">
            <a:extLst>
              <a:ext uri="{FF2B5EF4-FFF2-40B4-BE49-F238E27FC236}">
                <a16:creationId xmlns:a16="http://schemas.microsoft.com/office/drawing/2014/main" id="{8A6A1508-4C84-44F2-A4EF-70B9C94B86A0}"/>
              </a:ext>
            </a:extLst>
          </p:cNvPr>
          <p:cNvSpPr txBox="1">
            <a:spLocks noChangeArrowheads="1"/>
          </p:cNvSpPr>
          <p:nvPr/>
        </p:nvSpPr>
        <p:spPr bwMode="auto">
          <a:xfrm>
            <a:off x="10575852" y="5157817"/>
            <a:ext cx="642258" cy="43088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ar-SA" sz="2800" b="1" dirty="0">
                <a:latin typeface="Alexandria" pitchFamily="2" charset="-78"/>
                <a:cs typeface="Alexandria" pitchFamily="2" charset="-78"/>
              </a:rPr>
              <a:t>05</a:t>
            </a:r>
          </a:p>
        </p:txBody>
      </p:sp>
      <p:sp>
        <p:nvSpPr>
          <p:cNvPr id="15" name="Text Box 2248">
            <a:extLst>
              <a:ext uri="{FF2B5EF4-FFF2-40B4-BE49-F238E27FC236}">
                <a16:creationId xmlns:a16="http://schemas.microsoft.com/office/drawing/2014/main" id="{CE9B9C44-D7AA-8285-4603-0BC7574BCDA0}"/>
              </a:ext>
            </a:extLst>
          </p:cNvPr>
          <p:cNvSpPr txBox="1">
            <a:spLocks noChangeArrowheads="1"/>
          </p:cNvSpPr>
          <p:nvPr/>
        </p:nvSpPr>
        <p:spPr bwMode="auto">
          <a:xfrm>
            <a:off x="10575852" y="3612254"/>
            <a:ext cx="642563" cy="43088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ar-SA" sz="2800" b="1" dirty="0">
                <a:latin typeface="Alexandria" pitchFamily="2" charset="-78"/>
                <a:cs typeface="Alexandria" pitchFamily="2" charset="-78"/>
              </a:rPr>
              <a:t>03</a:t>
            </a:r>
          </a:p>
        </p:txBody>
      </p:sp>
      <p:sp>
        <p:nvSpPr>
          <p:cNvPr id="16" name="Text Box 2248">
            <a:extLst>
              <a:ext uri="{FF2B5EF4-FFF2-40B4-BE49-F238E27FC236}">
                <a16:creationId xmlns:a16="http://schemas.microsoft.com/office/drawing/2014/main" id="{43884480-D7A6-A1E3-AF4D-9FCEED182C52}"/>
              </a:ext>
            </a:extLst>
          </p:cNvPr>
          <p:cNvSpPr txBox="1">
            <a:spLocks noChangeArrowheads="1"/>
          </p:cNvSpPr>
          <p:nvPr/>
        </p:nvSpPr>
        <p:spPr bwMode="auto">
          <a:xfrm>
            <a:off x="10653711" y="2799971"/>
            <a:ext cx="486537" cy="43088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ar-SA" sz="2800" b="1" dirty="0">
                <a:latin typeface="Alexandria" pitchFamily="2" charset="-78"/>
                <a:cs typeface="Alexandria" pitchFamily="2" charset="-78"/>
              </a:rPr>
              <a:t>02</a:t>
            </a:r>
          </a:p>
        </p:txBody>
      </p:sp>
      <p:sp>
        <p:nvSpPr>
          <p:cNvPr id="17" name="Text Box 2248">
            <a:extLst>
              <a:ext uri="{FF2B5EF4-FFF2-40B4-BE49-F238E27FC236}">
                <a16:creationId xmlns:a16="http://schemas.microsoft.com/office/drawing/2014/main" id="{24B86472-9971-72B7-DEF8-ADA5072ED778}"/>
              </a:ext>
            </a:extLst>
          </p:cNvPr>
          <p:cNvSpPr txBox="1">
            <a:spLocks noChangeArrowheads="1"/>
          </p:cNvSpPr>
          <p:nvPr/>
        </p:nvSpPr>
        <p:spPr bwMode="auto">
          <a:xfrm>
            <a:off x="10575851" y="1966236"/>
            <a:ext cx="642564" cy="43088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ar-SA" sz="2800" b="1" dirty="0">
                <a:latin typeface="Alexandria" pitchFamily="2" charset="-78"/>
                <a:cs typeface="Alexandria" pitchFamily="2" charset="-78"/>
              </a:rPr>
              <a:t>01</a:t>
            </a:r>
          </a:p>
        </p:txBody>
      </p:sp>
      <p:sp>
        <p:nvSpPr>
          <p:cNvPr id="18" name="Text Box 2248">
            <a:extLst>
              <a:ext uri="{FF2B5EF4-FFF2-40B4-BE49-F238E27FC236}">
                <a16:creationId xmlns:a16="http://schemas.microsoft.com/office/drawing/2014/main" id="{008119D0-37C0-7295-BB47-9928ABE20D69}"/>
              </a:ext>
            </a:extLst>
          </p:cNvPr>
          <p:cNvSpPr txBox="1">
            <a:spLocks noChangeArrowheads="1"/>
          </p:cNvSpPr>
          <p:nvPr/>
        </p:nvSpPr>
        <p:spPr bwMode="auto">
          <a:xfrm>
            <a:off x="10575851" y="4416745"/>
            <a:ext cx="642259" cy="43088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ar-SA" sz="2800" b="1" dirty="0">
                <a:latin typeface="Alexandria" pitchFamily="2" charset="-78"/>
                <a:cs typeface="Alexandria" pitchFamily="2" charset="-78"/>
              </a:rPr>
              <a:t>04</a:t>
            </a:r>
          </a:p>
        </p:txBody>
      </p:sp>
    </p:spTree>
    <p:extLst>
      <p:ext uri="{BB962C8B-B14F-4D97-AF65-F5344CB8AC3E}">
        <p14:creationId xmlns:p14="http://schemas.microsoft.com/office/powerpoint/2010/main" val="41449418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1612531-A501-ECD3-C074-C86ACFC48703}"/>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dirty="0"/>
          </a:p>
        </p:txBody>
      </p:sp>
      <p:sp>
        <p:nvSpPr>
          <p:cNvPr id="3" name="Rectangle 17">
            <a:extLst>
              <a:ext uri="{FF2B5EF4-FFF2-40B4-BE49-F238E27FC236}">
                <a16:creationId xmlns:a16="http://schemas.microsoft.com/office/drawing/2014/main" id="{B883EA24-0B7E-2E7A-5D54-D1A7D17E3295}"/>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sz="1400" dirty="0">
              <a:ea typeface="Roboto Light" panose="02000000000000000000" pitchFamily="2" charset="0"/>
            </a:endParaRPr>
          </a:p>
        </p:txBody>
      </p:sp>
      <p:sp>
        <p:nvSpPr>
          <p:cNvPr id="4" name="TextBox 18">
            <a:extLst>
              <a:ext uri="{FF2B5EF4-FFF2-40B4-BE49-F238E27FC236}">
                <a16:creationId xmlns:a16="http://schemas.microsoft.com/office/drawing/2014/main" id="{7DE8DAA7-4C77-845A-7B83-644F692B38D2}"/>
              </a:ext>
            </a:extLst>
          </p:cNvPr>
          <p:cNvSpPr txBox="1"/>
          <p:nvPr/>
        </p:nvSpPr>
        <p:spPr>
          <a:xfrm>
            <a:off x="2669208" y="1273443"/>
            <a:ext cx="1091009" cy="400110"/>
          </a:xfrm>
          <a:prstGeom prst="rect">
            <a:avLst/>
          </a:prstGeom>
          <a:noFill/>
        </p:spPr>
        <p:txBody>
          <a:bodyPr wrap="square" rtlCol="0">
            <a:spAutoFit/>
          </a:bodyPr>
          <a:lstStyle/>
          <a:p>
            <a:pPr algn="ctr"/>
            <a:r>
              <a:rPr lang="ar-SA" sz="2000" dirty="0">
                <a:solidFill>
                  <a:schemeClr val="bg1"/>
                </a:solidFill>
                <a:latin typeface="Times New Roman" panose="02020603050405020304" pitchFamily="18" charset="0"/>
                <a:cs typeface="Times New Roman" panose="02020603050405020304" pitchFamily="18" charset="0"/>
              </a:rPr>
              <a:t>Chapter</a:t>
            </a:r>
            <a:endParaRPr lang="ar-SA"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8A93728C-F17F-7802-06D6-B8E5DA819230}"/>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ar-SA"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F1AC61F9-AD20-227E-119C-691D093B0AB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dirty="0"/>
          </a:p>
        </p:txBody>
      </p:sp>
      <p:sp>
        <p:nvSpPr>
          <p:cNvPr id="7" name="TextBox 2">
            <a:extLst>
              <a:ext uri="{FF2B5EF4-FFF2-40B4-BE49-F238E27FC236}">
                <a16:creationId xmlns:a16="http://schemas.microsoft.com/office/drawing/2014/main" id="{64BA8C59-288F-A116-7324-09C3FD48C7E5}"/>
              </a:ext>
            </a:extLst>
          </p:cNvPr>
          <p:cNvSpPr txBox="1"/>
          <p:nvPr/>
        </p:nvSpPr>
        <p:spPr>
          <a:xfrm>
            <a:off x="9283700" y="279400"/>
            <a:ext cx="2616200" cy="400110"/>
          </a:xfrm>
          <a:prstGeom prst="rect">
            <a:avLst/>
          </a:prstGeom>
          <a:noFill/>
        </p:spPr>
        <p:txBody>
          <a:bodyPr wrap="square" rtlCol="0">
            <a:spAutoFit/>
          </a:bodyPr>
          <a:lstStyle/>
          <a:p>
            <a:pPr algn="ctr"/>
            <a:r>
              <a:rPr lang="ar-SA" sz="2000" b="1" dirty="0"/>
              <a:t>www.midocean.ae</a:t>
            </a:r>
          </a:p>
        </p:txBody>
      </p:sp>
      <p:pic>
        <p:nvPicPr>
          <p:cNvPr id="8" name="Graphic 21">
            <a:extLst>
              <a:ext uri="{FF2B5EF4-FFF2-40B4-BE49-F238E27FC236}">
                <a16:creationId xmlns:a16="http://schemas.microsoft.com/office/drawing/2014/main" id="{357D74B5-5895-B970-6D84-1D4BFF86E9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CD929452-F0F5-7F47-815B-B9CD9B11B0B6}"/>
              </a:ext>
            </a:extLst>
          </p:cNvPr>
          <p:cNvSpPr txBox="1"/>
          <p:nvPr/>
        </p:nvSpPr>
        <p:spPr>
          <a:xfrm>
            <a:off x="1728534" y="2864161"/>
            <a:ext cx="2899735" cy="707886"/>
          </a:xfrm>
          <a:prstGeom prst="rect">
            <a:avLst/>
          </a:prstGeom>
          <a:noFill/>
        </p:spPr>
        <p:txBody>
          <a:bodyPr wrap="square" rtlCol="0">
            <a:spAutoFit/>
          </a:bodyPr>
          <a:lstStyle/>
          <a:p>
            <a:pPr algn="ctr" rtl="0"/>
            <a:r>
              <a:rPr lang="ar-SA" sz="2000" b="1" dirty="0">
                <a:solidFill>
                  <a:srgbClr val="00B0F0"/>
                </a:solidFill>
                <a:latin typeface="Alexandria" pitchFamily="2" charset="-78"/>
                <a:cs typeface="Alexandria" pitchFamily="2" charset="-78"/>
              </a:rPr>
              <a:t>الاتجاهات النظرية الحديثة في القيادة</a:t>
            </a:r>
          </a:p>
        </p:txBody>
      </p:sp>
      <p:pic>
        <p:nvPicPr>
          <p:cNvPr id="10" name="صورة 9">
            <a:extLst>
              <a:ext uri="{FF2B5EF4-FFF2-40B4-BE49-F238E27FC236}">
                <a16:creationId xmlns:a16="http://schemas.microsoft.com/office/drawing/2014/main" id="{EE2A72C4-B850-847A-3F18-0F9136662FC5}"/>
              </a:ext>
            </a:extLst>
          </p:cNvPr>
          <p:cNvPicPr>
            <a:picLocks noChangeAspect="1"/>
          </p:cNvPicPr>
          <p:nvPr/>
        </p:nvPicPr>
        <p:blipFill rotWithShape="1">
          <a:blip r:embed="rId5">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21213588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89CD927F-19F2-4D13-98CE-6DC4827090B9}"/>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تعددت المداخل والنظريات </a:t>
            </a:r>
            <a:r>
              <a:rPr lang="ar-SA" sz="1600" kern="0" dirty="0">
                <a:solidFill>
                  <a:prstClr val="black"/>
                </a:solidFill>
                <a:latin typeface="Alexandria" charset="0"/>
                <a:cs typeface="Alexandria" charset="0"/>
              </a:rPr>
              <a:t>في علم</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القيادة الإدارية وتنقلت عبر الزمن من المدرسة التقليدية إلى المدرسة السلوكية وصولاً إلى النظريات الموقفية</a:t>
            </a:r>
            <a:r>
              <a:rPr lang="ar-SA" sz="1600" kern="0" dirty="0">
                <a:solidFill>
                  <a:prstClr val="black"/>
                </a:solidFill>
                <a:latin typeface="Alexandria" charset="0"/>
                <a:cs typeface="Alexandria" charset="0"/>
              </a:rPr>
              <a:t>.</a:t>
            </a: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لكن بيئة الأعمال المتغيرة وتعقيد العمليات والتراكيب التنظيمية الجديدة للمنظمات وما رافق ذلك من أفكار واتجاهات فلسفية فرض نظرة متجددة للقيادة الإدارية في منظمات الأعمال.</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ولذلك فمنذ السبعينات من القرن الماضي وضع  العديد من علماء القيادة ومنهم "بيرنز" أساساً لنظريات حديثة احتلت حيزا كبيرا من اهتمام الباحثين منذ ذلك الحين. و</a:t>
            </a:r>
            <a:r>
              <a:rPr kumimoji="0" lang="ar-SA" sz="1600" b="0" i="0" u="none" strike="noStrike" kern="0" cap="none" spc="0" normalizeH="0" baseline="0" noProof="0" dirty="0">
                <a:ln>
                  <a:noFill/>
                </a:ln>
                <a:effectLst/>
                <a:uLnTx/>
                <a:uFillTx/>
                <a:latin typeface="Alexandria" charset="0"/>
                <a:ea typeface="+mn-ea"/>
                <a:cs typeface="Alexandria" charset="0"/>
              </a:rPr>
              <a:t>تم استخدامها عالميا وعلى نطاق واسع، وأهمها</a:t>
            </a: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A84A9A3-52FA-A2EC-E8D7-F67BFEB7338F}"/>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الاتجاهات النظرية الحديثة في القيادة</a:t>
            </a:r>
          </a:p>
        </p:txBody>
      </p:sp>
      <p:sp>
        <p:nvSpPr>
          <p:cNvPr id="4" name="Rectangle 4">
            <a:extLst>
              <a:ext uri="{FF2B5EF4-FFF2-40B4-BE49-F238E27FC236}">
                <a16:creationId xmlns:a16="http://schemas.microsoft.com/office/drawing/2014/main" id="{4DC711BE-16C7-F161-BE8E-083BE7DE807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C2731CC8-3B9E-092D-9AE1-BF7819B325C5}"/>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5C827327-7D1D-A64B-E11B-147A3C158F43}"/>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77BF2EA7-3B19-A161-705C-3F22B7108F3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B5C304A1-F00C-5ECB-7558-3E272C3C79E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4EBD9CE4-F498-937D-F54B-710AC2E1A071}"/>
              </a:ext>
            </a:extLst>
          </p:cNvPr>
          <p:cNvSpPr/>
          <p:nvPr/>
        </p:nvSpPr>
        <p:spPr>
          <a:xfrm>
            <a:off x="8253506" y="5394683"/>
            <a:ext cx="279206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القيادة التبادلية</a:t>
            </a:r>
          </a:p>
        </p:txBody>
      </p:sp>
      <p:sp>
        <p:nvSpPr>
          <p:cNvPr id="12" name="Round Diagonal Corner Rectangle 17">
            <a:extLst>
              <a:ext uri="{FF2B5EF4-FFF2-40B4-BE49-F238E27FC236}">
                <a16:creationId xmlns:a16="http://schemas.microsoft.com/office/drawing/2014/main" id="{FFDC3FAE-E17D-2B63-466A-4F8A0F2D3EC6}"/>
              </a:ext>
            </a:extLst>
          </p:cNvPr>
          <p:cNvSpPr/>
          <p:nvPr/>
        </p:nvSpPr>
        <p:spPr>
          <a:xfrm>
            <a:off x="1024965" y="5394683"/>
            <a:ext cx="279206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القيادة التحويلية</a:t>
            </a:r>
          </a:p>
        </p:txBody>
      </p:sp>
      <p:sp>
        <p:nvSpPr>
          <p:cNvPr id="13" name="Round Diagonal Corner Rectangle 17">
            <a:extLst>
              <a:ext uri="{FF2B5EF4-FFF2-40B4-BE49-F238E27FC236}">
                <a16:creationId xmlns:a16="http://schemas.microsoft.com/office/drawing/2014/main" id="{5B5DECAF-95AB-7EF2-F678-B7F1A35E804F}"/>
              </a:ext>
            </a:extLst>
          </p:cNvPr>
          <p:cNvSpPr/>
          <p:nvPr/>
        </p:nvSpPr>
        <p:spPr>
          <a:xfrm>
            <a:off x="4621630" y="5394683"/>
            <a:ext cx="279206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القيادة الكاريزمية</a:t>
            </a:r>
          </a:p>
        </p:txBody>
      </p:sp>
    </p:spTree>
    <p:extLst>
      <p:ext uri="{BB962C8B-B14F-4D97-AF65-F5344CB8AC3E}">
        <p14:creationId xmlns:p14="http://schemas.microsoft.com/office/powerpoint/2010/main" val="38051407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926A136E-A8EB-B78F-31E0-C8D43EE1701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i="0" u="none" strike="noStrike" kern="0" cap="none" spc="0" normalizeH="0" baseline="0" noProof="0" dirty="0">
                <a:ln>
                  <a:noFill/>
                </a:ln>
                <a:solidFill>
                  <a:srgbClr val="00B0F0"/>
                </a:solidFill>
                <a:effectLst/>
                <a:uLnTx/>
                <a:uFillTx/>
                <a:latin typeface="Alexandria" charset="0"/>
                <a:ea typeface="+mn-ea"/>
                <a:cs typeface="Alexandria" charset="0"/>
              </a:rPr>
              <a:t>أصل</a:t>
            </a:r>
            <a:r>
              <a:rPr kumimoji="0" lang="ar-SA" sz="160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i="0" u="none" strike="noStrike" kern="0" cap="none" spc="0" normalizeH="0" baseline="0" noProof="0" dirty="0">
                <a:ln>
                  <a:noFill/>
                </a:ln>
                <a:solidFill>
                  <a:srgbClr val="00B0F0"/>
                </a:solidFill>
                <a:effectLst/>
                <a:uLnTx/>
                <a:uFillTx/>
                <a:latin typeface="Alexandria" charset="0"/>
                <a:ea typeface="+mn-ea"/>
                <a:cs typeface="Alexandria" charset="0"/>
              </a:rPr>
              <a:t>وظيفة القائد الإداري هو قيامه بتحفيز العاملين لإنجاز ما هو مطلوب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منهم</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من خلال توفير:</a:t>
            </a:r>
          </a:p>
          <a:p>
            <a:pPr marL="1239838" marR="0" lvl="0" indent="-342900" algn="justLow" defTabSz="914400" eaLnBrk="1" fontAlgn="auto" latinLnBrk="0" hangingPunct="1">
              <a:lnSpc>
                <a:spcPct val="150000"/>
              </a:lnSpc>
              <a:spcBef>
                <a:spcPts val="0"/>
              </a:spcBef>
              <a:spcAft>
                <a:spcPts val="0"/>
              </a:spcAft>
              <a:buClrTx/>
              <a:buSzTx/>
              <a:buFont typeface="+mj-lt"/>
              <a:buAutoNum type="arabicPeriod"/>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متطلبات ذلك الإنجاز.</a:t>
            </a:r>
          </a:p>
          <a:p>
            <a:pPr marL="1239838" marR="0" lvl="0" indent="-342900" algn="justLow" defTabSz="914400" eaLnBrk="1" fontAlgn="auto" latinLnBrk="0" hangingPunct="1">
              <a:lnSpc>
                <a:spcPct val="150000"/>
              </a:lnSpc>
              <a:spcBef>
                <a:spcPts val="0"/>
              </a:spcBef>
              <a:spcAft>
                <a:spcPts val="600"/>
              </a:spcAft>
              <a:buClrTx/>
              <a:buSzTx/>
              <a:buFont typeface="+mj-lt"/>
              <a:buAutoNum type="arabicPeriod"/>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مقابل لجهودهم التي يبذلونها لتحقيق هذا الإنجاز.</a:t>
            </a:r>
          </a:p>
          <a:p>
            <a:pPr marL="282575" marR="0" lvl="0" algn="justLow" defTabSz="914400" eaLnBrk="1" fontAlgn="auto" latinLnBrk="0" hangingPunct="1">
              <a:lnSpc>
                <a:spcPct val="20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فالتبا</a:t>
            </a:r>
            <a:r>
              <a:rPr lang="ar-SA" sz="1600" kern="0" dirty="0">
                <a:solidFill>
                  <a:prstClr val="black"/>
                </a:solidFill>
                <a:latin typeface="Alexandria" charset="0"/>
                <a:cs typeface="Alexandria" charset="0"/>
              </a:rPr>
              <a:t>دل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بين </a:t>
            </a: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الجهد والمقابل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الذي يعطى </a:t>
            </a:r>
            <a:r>
              <a:rPr lang="ar-SA" sz="1600" kern="0" dirty="0">
                <a:solidFill>
                  <a:prstClr val="black"/>
                </a:solidFill>
                <a:latin typeface="Alexandria" charset="0"/>
                <a:cs typeface="Alexandria" charset="0"/>
              </a:rPr>
              <a:t>ل</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لعاملين هو الأساس</a:t>
            </a:r>
            <a:r>
              <a:rPr lang="ar-SA" sz="1600" kern="0" noProof="0" dirty="0">
                <a:solidFill>
                  <a:prstClr val="black"/>
                </a:solidFill>
                <a:latin typeface="Alexandria" charset="0"/>
                <a:cs typeface="Alexandria" charset="0"/>
              </a:rPr>
              <a:t> الذي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تقوم عليه نظرية القيادة التبادلية. </a:t>
            </a:r>
          </a:p>
          <a:p>
            <a:pPr marL="282575" marR="0" lvl="0" algn="justLow" defTabSz="914400" eaLnBrk="1" fontAlgn="auto" latinLnBrk="0" hangingPunct="1">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600" kern="0" dirty="0">
                <a:solidFill>
                  <a:prstClr val="black"/>
                </a:solidFill>
                <a:latin typeface="Alexandria" charset="0"/>
                <a:cs typeface="Alexandria" charset="0"/>
              </a:rPr>
              <a:t>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وفيما عدا نظريات المدرسة التقليدية فإن النظريات السلوكية والموقفية تقوم بشكل أو بآخر على أساس هذا التبادل. فهناك من يعطي وهناك من يأخذ ويحصل على مقابل له.</a:t>
            </a:r>
          </a:p>
          <a:p>
            <a:pPr marL="282575" marR="0" lvl="0" algn="justLow" defTabSz="914400" eaLnBrk="1" fontAlgn="auto" latinLnBrk="0" hangingPunct="1">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CE8AFB51-90B3-5575-D427-9747BB451A06}"/>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الاتجاهات النظرية الحديثة في القيادة</a:t>
            </a:r>
          </a:p>
        </p:txBody>
      </p:sp>
      <p:sp>
        <p:nvSpPr>
          <p:cNvPr id="4" name="Rectangle 4">
            <a:extLst>
              <a:ext uri="{FF2B5EF4-FFF2-40B4-BE49-F238E27FC236}">
                <a16:creationId xmlns:a16="http://schemas.microsoft.com/office/drawing/2014/main" id="{C7B4691A-1BCE-ED19-B631-C831DE245C54}"/>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AF5578AD-B177-3962-2CCD-2633315CDDB3}"/>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19065DA6-EB72-005A-F360-814B6924CAC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1359A9CF-CFCB-BBBB-C9E1-7912EBC0046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4A140B36-E3CA-A681-030F-4D14F6EE96D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F3F6A8C5-C3D2-D101-4090-251EA37F2857}"/>
              </a:ext>
            </a:extLst>
          </p:cNvPr>
          <p:cNvSpPr/>
          <p:nvPr/>
        </p:nvSpPr>
        <p:spPr>
          <a:xfrm>
            <a:off x="8125164" y="2155119"/>
            <a:ext cx="274070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1- القيادة التبادلية</a:t>
            </a:r>
          </a:p>
        </p:txBody>
      </p:sp>
    </p:spTree>
    <p:extLst>
      <p:ext uri="{BB962C8B-B14F-4D97-AF65-F5344CB8AC3E}">
        <p14:creationId xmlns:p14="http://schemas.microsoft.com/office/powerpoint/2010/main" val="2728536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926A136E-A8EB-B78F-31E0-C8D43EE1701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algn="justLow">
              <a:lnSpc>
                <a:spcPct val="150000"/>
              </a:lnSpc>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وتقوم القيادة التبادلية أيضاً على مفهوم </a:t>
            </a:r>
            <a:r>
              <a:rPr kumimoji="0" lang="ar-SA" sz="1600" i="0" u="none" strike="noStrike" kern="0" cap="none" spc="0" normalizeH="0" baseline="0" noProof="0" dirty="0">
                <a:ln>
                  <a:noFill/>
                </a:ln>
                <a:solidFill>
                  <a:srgbClr val="00B0F0"/>
                </a:solidFill>
                <a:effectLst/>
                <a:uLnTx/>
                <a:uFillTx/>
                <a:latin typeface="Alexandria" charset="0"/>
                <a:ea typeface="+mn-ea"/>
                <a:cs typeface="Alexandria" charset="0"/>
              </a:rPr>
              <a:t>بناء العلاقة بين الرئيس والمرؤوسين على أساس الثواب والعقاب</a:t>
            </a:r>
            <a:r>
              <a:rPr kumimoji="0" lang="ar-SA" sz="160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algn="justLow">
              <a:lnSpc>
                <a:spcPct val="150000"/>
              </a:lnSpc>
              <a:defRPr/>
            </a:pPr>
            <a:r>
              <a:rPr lang="ar-SA" sz="1600" kern="0" dirty="0">
                <a:solidFill>
                  <a:prstClr val="black"/>
                </a:solidFill>
                <a:latin typeface="Alexandria" charset="0"/>
                <a:cs typeface="Alexandria" charset="0"/>
              </a:rPr>
              <a:t>فالثواب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والمكافأة تكون مقابل العمل والإنتاج بينما يأتي العقاب مقابلاً لعدم العمل وانخفاض الإنتاج. كما يقوم القائد بتوجيه العاملين وإصدار الأوامر مع السماح لهم بالحرية في العمل أحيانا إذا استمر أداءهم له بشكل جيد ولفترة مناسبة.</a:t>
            </a:r>
          </a:p>
          <a:p>
            <a:pPr marL="282575" algn="justLow">
              <a:lnSpc>
                <a:spcPct val="150000"/>
              </a:lnSpc>
              <a:defRPr/>
            </a:pPr>
            <a:endParaRPr lang="ar-SA" sz="1600" kern="0" dirty="0">
              <a:solidFill>
                <a:prstClr val="black"/>
              </a:solidFill>
              <a:latin typeface="Alexandria" charset="0"/>
              <a:cs typeface="Alexandria" charset="0"/>
            </a:endParaRPr>
          </a:p>
          <a:p>
            <a:pPr marL="282575" algn="justLow">
              <a:lnSpc>
                <a:spcPct val="150000"/>
              </a:lnSpc>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هذا النمط القيادي </a:t>
            </a:r>
            <a:r>
              <a:rPr lang="ar-SA" sz="1600" kern="0" dirty="0">
                <a:solidFill>
                  <a:prstClr val="black"/>
                </a:solidFill>
                <a:latin typeface="Alexandria" charset="0"/>
                <a:cs typeface="Alexandria" charset="0"/>
              </a:rPr>
              <a:t>يكون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واضحاً في الكثير من المنظمات التي تمتاز بيئة أعمالها بالاستقرار أو الاستقرار النسبي. فالمشاكل والمتطلبات واضحة ومحددة المعالم. ومما لا شك فيه هو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قصور مثل هذا النط عن مواكبة التطورات والتعقيدات</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المستمدة من بيئة الأعمال لمعظم منظمات الأعمال إن لم يكن جميعها.</a:t>
            </a: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CE8AFB51-90B3-5575-D427-9747BB451A06}"/>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الاتجاهات النظرية الحديثة في القيادة</a:t>
            </a:r>
          </a:p>
        </p:txBody>
      </p:sp>
      <p:sp>
        <p:nvSpPr>
          <p:cNvPr id="4" name="Rectangle 4">
            <a:extLst>
              <a:ext uri="{FF2B5EF4-FFF2-40B4-BE49-F238E27FC236}">
                <a16:creationId xmlns:a16="http://schemas.microsoft.com/office/drawing/2014/main" id="{C7B4691A-1BCE-ED19-B631-C831DE245C54}"/>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AF5578AD-B177-3962-2CCD-2633315CDDB3}"/>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19065DA6-EB72-005A-F360-814B6924CAC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1359A9CF-CFCB-BBBB-C9E1-7912EBC0046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4A140B36-E3CA-A681-030F-4D14F6EE96D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F3F6A8C5-C3D2-D101-4090-251EA37F2857}"/>
              </a:ext>
            </a:extLst>
          </p:cNvPr>
          <p:cNvSpPr/>
          <p:nvPr/>
        </p:nvSpPr>
        <p:spPr>
          <a:xfrm>
            <a:off x="8125164" y="2155119"/>
            <a:ext cx="274070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1- القيادة التبادلية</a:t>
            </a:r>
          </a:p>
        </p:txBody>
      </p:sp>
    </p:spTree>
    <p:extLst>
      <p:ext uri="{BB962C8B-B14F-4D97-AF65-F5344CB8AC3E}">
        <p14:creationId xmlns:p14="http://schemas.microsoft.com/office/powerpoint/2010/main" val="10785422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3AFDD4B6-8F05-4BFA-76A0-4B56FA7312DF}"/>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القائد وفقاً لهذه النظرية لديه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القدرة على تحفيز العاملين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للحصول منهم على آداء يتجاوز أو يفوق ما هو متوقع. كما أن القائد من هذا النمط لديه قدرة على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الإيحاء والإلهام</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للعاملين بحيث يستخدموا أقصى طاقة لديهم ويلتزمون تماماً تجاه المنظمة التي يعملون فيها متجاوزين مصالحهم الخاصة ومضحين من أجل صالح المنظمة.</a:t>
            </a:r>
          </a:p>
          <a:p>
            <a:pPr marL="282575" lvl="0" algn="justLow">
              <a:lnSpc>
                <a:spcPct val="150000"/>
              </a:lnSpc>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ف</a:t>
            </a:r>
            <a:r>
              <a:rPr lang="ar-SA" sz="1600" kern="0" dirty="0">
                <a:solidFill>
                  <a:prstClr val="black"/>
                </a:solidFill>
                <a:latin typeface="Alexandria" charset="0"/>
                <a:cs typeface="Alexandria" charset="0"/>
              </a:rPr>
              <a:t>هذه النظرية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تؤكد على أن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القائد يستطيع كسب التابعين له بسلطة الشخصية والجاذبية وليس بسلطة المركز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a:t>
            </a:r>
          </a:p>
          <a:p>
            <a:pPr marL="282575" lvl="0" algn="justLow">
              <a:defRPr/>
            </a:pPr>
            <a:endParaRPr lang="ar-SA" sz="1600" kern="0" dirty="0">
              <a:solidFill>
                <a:prstClr val="black"/>
              </a:solidFill>
              <a:latin typeface="Alexandria" charset="0"/>
              <a:cs typeface="Alexandria" charset="0"/>
            </a:endParaRPr>
          </a:p>
          <a:p>
            <a:pPr marL="282575" lvl="0" algn="justLow">
              <a:lnSpc>
                <a:spcPct val="150000"/>
              </a:lnSpc>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وقد حدد روبرت هاوس في نموذجه القيادة الكاريزمية صفات القائد وقدرته على التأثير عبر الشخصية وجمعها بثلاث فئات وهي :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الصفات الشخصية والسلوك والمؤثرات الموقفية</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ومثال للشخصية الكاريزمية اختار شخصية غاندي الذي استطاع التأثير في أمة وهو ليس غنياً ولا يملك سلطة موروثة.</a:t>
            </a: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9E78DF7-0B85-089F-7629-3A364046E7EC}"/>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الاتجاهات النظرية الحديثة في القيادة</a:t>
            </a:r>
          </a:p>
        </p:txBody>
      </p:sp>
      <p:sp>
        <p:nvSpPr>
          <p:cNvPr id="4" name="Rectangle 4">
            <a:extLst>
              <a:ext uri="{FF2B5EF4-FFF2-40B4-BE49-F238E27FC236}">
                <a16:creationId xmlns:a16="http://schemas.microsoft.com/office/drawing/2014/main" id="{A74FD06B-B6F1-7B58-EB32-2B31E27767FA}"/>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6CFDC036-FAD8-4C50-0B4A-043017BE2953}"/>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5F02F40F-C872-EF49-9E1A-55AFE1CC4B5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C98B73D9-74DD-654E-1CBD-329968509CF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6F1AB56-FDD0-800B-E1AA-7FD6393BD65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6586F1BE-9930-08EF-30C5-E18B46F3426B}"/>
              </a:ext>
            </a:extLst>
          </p:cNvPr>
          <p:cNvSpPr/>
          <p:nvPr/>
        </p:nvSpPr>
        <p:spPr>
          <a:xfrm>
            <a:off x="8125164" y="2155119"/>
            <a:ext cx="274070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2- القيادة الكاريزمية</a:t>
            </a:r>
          </a:p>
        </p:txBody>
      </p:sp>
    </p:spTree>
    <p:extLst>
      <p:ext uri="{BB962C8B-B14F-4D97-AF65-F5344CB8AC3E}">
        <p14:creationId xmlns:p14="http://schemas.microsoft.com/office/powerpoint/2010/main" val="11082829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3AFDD4B6-8F05-4BFA-76A0-4B56FA7312DF}"/>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600"/>
              </a:spcAft>
              <a:buClrTx/>
              <a:buSzTx/>
              <a:tabLst/>
              <a:defRPr/>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ويأتي الأثر الكاريزمي للقائد من:</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
              <a:tabLst/>
              <a:defRPr/>
            </a:pPr>
            <a:r>
              <a:rPr lang="ar-SA" sz="1600" kern="0" dirty="0">
                <a:solidFill>
                  <a:prstClr val="black"/>
                </a:solidFill>
                <a:latin typeface="Alexandria" charset="0"/>
                <a:cs typeface="Alexandria" charset="0"/>
              </a:rPr>
              <a:t>صياغة رؤية شامخة لمستقبل طموح يكون الأفراد سعداء بالانتساب إليه.</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
              <a:tabLst/>
              <a:defRPr/>
            </a:pPr>
            <a:r>
              <a:rPr lang="ar-SA" sz="1600" kern="0" dirty="0">
                <a:solidFill>
                  <a:prstClr val="black"/>
                </a:solidFill>
                <a:latin typeface="Alexandria" charset="0"/>
                <a:cs typeface="Alexandria" charset="0"/>
              </a:rPr>
              <a:t>بناء نظام قيمي متكامل يعرف كل عضو في المنظمة موقفه فيه.</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
              <a:tabLst/>
              <a:defRPr/>
            </a:pPr>
            <a:r>
              <a:rPr lang="ar-SA" sz="1600" kern="0" dirty="0">
                <a:solidFill>
                  <a:prstClr val="black"/>
                </a:solidFill>
                <a:latin typeface="Alexandria" charset="0"/>
                <a:cs typeface="Alexandria" charset="0"/>
              </a:rPr>
              <a:t>كسب ثقة العاملين وودهم وبالتالي إخلاصهم في العمل بشكل دائم.</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
              <a:tabLst/>
              <a:defRPr/>
            </a:pPr>
            <a:r>
              <a:rPr lang="ar-SA" sz="1600" kern="0" dirty="0">
                <a:solidFill>
                  <a:prstClr val="black"/>
                </a:solidFill>
                <a:latin typeface="Alexandria" charset="0"/>
                <a:cs typeface="Alexandria" charset="0"/>
              </a:rPr>
              <a:t>ذو شخصية قوية ومحبوبة وينظر إليه كبطل، فتأثيره العاطفي على المرؤوسين كبير.</a:t>
            </a:r>
          </a:p>
          <a:p>
            <a:pPr marL="568325" lvl="0" indent="-285750" algn="justLow">
              <a:lnSpc>
                <a:spcPct val="150000"/>
              </a:lnSpc>
              <a:buFont typeface="Wingdings" panose="05000000000000000000" pitchFamily="2" charset="2"/>
              <a:buChar char="§"/>
              <a:defRPr/>
            </a:pPr>
            <a:r>
              <a:rPr lang="ar-SA" sz="1600" kern="0" dirty="0">
                <a:solidFill>
                  <a:prstClr val="black"/>
                </a:solidFill>
                <a:latin typeface="Alexandria" charset="0"/>
                <a:cs typeface="Alexandria" charset="0"/>
              </a:rPr>
              <a:t>قادر على توضيح الرؤية القيادية التي تخاطب قلوب وأحاسيس العاملين جاعلة منهم جزاءاً أساسياً من بناء كبير يتجاوز حدودهم الذاتية. ويستطيع تحفيزهم لمساعدته في إنجازها.</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9E78DF7-0B85-089F-7629-3A364046E7EC}"/>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الاتجاهات النظرية الحديثة في القيادة</a:t>
            </a:r>
          </a:p>
        </p:txBody>
      </p:sp>
      <p:sp>
        <p:nvSpPr>
          <p:cNvPr id="4" name="Rectangle 4">
            <a:extLst>
              <a:ext uri="{FF2B5EF4-FFF2-40B4-BE49-F238E27FC236}">
                <a16:creationId xmlns:a16="http://schemas.microsoft.com/office/drawing/2014/main" id="{A74FD06B-B6F1-7B58-EB32-2B31E27767FA}"/>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6CFDC036-FAD8-4C50-0B4A-043017BE2953}"/>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5F02F40F-C872-EF49-9E1A-55AFE1CC4B5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C98B73D9-74DD-654E-1CBD-329968509CF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6F1AB56-FDD0-800B-E1AA-7FD6393BD65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6586F1BE-9930-08EF-30C5-E18B46F3426B}"/>
              </a:ext>
            </a:extLst>
          </p:cNvPr>
          <p:cNvSpPr/>
          <p:nvPr/>
        </p:nvSpPr>
        <p:spPr>
          <a:xfrm>
            <a:off x="8125164" y="2155119"/>
            <a:ext cx="274070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2- القيادة الكاريزمية</a:t>
            </a:r>
          </a:p>
        </p:txBody>
      </p:sp>
    </p:spTree>
    <p:extLst>
      <p:ext uri="{BB962C8B-B14F-4D97-AF65-F5344CB8AC3E}">
        <p14:creationId xmlns:p14="http://schemas.microsoft.com/office/powerpoint/2010/main" val="29909292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3AFDD4B6-8F05-4BFA-76A0-4B56FA7312DF}"/>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600" kern="0" dirty="0">
                <a:solidFill>
                  <a:prstClr val="black"/>
                </a:solidFill>
                <a:latin typeface="Alexandria" charset="0"/>
                <a:cs typeface="Alexandria" charset="0"/>
              </a:rPr>
              <a:t>من المفيد إجمال الصفات الكاريزمية التي أجمع عليها الباحثون، في الآتي:</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6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6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6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6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9E78DF7-0B85-089F-7629-3A364046E7EC}"/>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الاتجاهات النظرية الحديثة في القيادة</a:t>
            </a:r>
          </a:p>
        </p:txBody>
      </p:sp>
      <p:sp>
        <p:nvSpPr>
          <p:cNvPr id="4" name="Rectangle 4">
            <a:extLst>
              <a:ext uri="{FF2B5EF4-FFF2-40B4-BE49-F238E27FC236}">
                <a16:creationId xmlns:a16="http://schemas.microsoft.com/office/drawing/2014/main" id="{A74FD06B-B6F1-7B58-EB32-2B31E27767FA}"/>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6CFDC036-FAD8-4C50-0B4A-043017BE2953}"/>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5F02F40F-C872-EF49-9E1A-55AFE1CC4B5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C98B73D9-74DD-654E-1CBD-329968509CF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6F1AB56-FDD0-800B-E1AA-7FD6393BD65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6586F1BE-9930-08EF-30C5-E18B46F3426B}"/>
              </a:ext>
            </a:extLst>
          </p:cNvPr>
          <p:cNvSpPr/>
          <p:nvPr/>
        </p:nvSpPr>
        <p:spPr>
          <a:xfrm>
            <a:off x="8125164" y="2155119"/>
            <a:ext cx="274070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2- القيادة الكاريزمية</a:t>
            </a:r>
          </a:p>
        </p:txBody>
      </p:sp>
      <p:grpSp>
        <p:nvGrpSpPr>
          <p:cNvPr id="10" name="مجموعة 9">
            <a:extLst>
              <a:ext uri="{FF2B5EF4-FFF2-40B4-BE49-F238E27FC236}">
                <a16:creationId xmlns:a16="http://schemas.microsoft.com/office/drawing/2014/main" id="{691C325E-5C74-51EF-D334-049FF1EFD6F7}"/>
              </a:ext>
            </a:extLst>
          </p:cNvPr>
          <p:cNvGrpSpPr/>
          <p:nvPr/>
        </p:nvGrpSpPr>
        <p:grpSpPr>
          <a:xfrm>
            <a:off x="8532144" y="3667728"/>
            <a:ext cx="1705012" cy="2265871"/>
            <a:chOff x="9721778" y="842765"/>
            <a:chExt cx="1705012" cy="2854800"/>
          </a:xfrm>
          <a:solidFill>
            <a:schemeClr val="accent4">
              <a:lumMod val="40000"/>
              <a:lumOff val="60000"/>
            </a:schemeClr>
          </a:solidFill>
        </p:grpSpPr>
        <p:sp>
          <p:nvSpPr>
            <p:cNvPr id="11" name="مستطيل 10">
              <a:extLst>
                <a:ext uri="{FF2B5EF4-FFF2-40B4-BE49-F238E27FC236}">
                  <a16:creationId xmlns:a16="http://schemas.microsoft.com/office/drawing/2014/main" id="{E85FA845-5D69-F7A2-580D-CFABE3C00D10}"/>
                </a:ext>
              </a:extLst>
            </p:cNvPr>
            <p:cNvSpPr/>
            <p:nvPr/>
          </p:nvSpPr>
          <p:spPr>
            <a:xfrm>
              <a:off x="9721778" y="842765"/>
              <a:ext cx="1705012" cy="2854800"/>
            </a:xfrm>
            <a:prstGeom prst="rect">
              <a:avLst/>
            </a:prstGeom>
            <a:grpFill/>
            <a:ln>
              <a:solidFill>
                <a:schemeClr val="tx1"/>
              </a:solidFill>
              <a:prstDash val="lgDash"/>
            </a:ln>
          </p:spPr>
          <p:style>
            <a:lnRef idx="2">
              <a:schemeClr val="accent2">
                <a:tint val="40000"/>
                <a:alpha val="90000"/>
                <a:hueOff val="0"/>
                <a:satOff val="0"/>
                <a:lumOff val="0"/>
                <a:alphaOff val="0"/>
              </a:schemeClr>
            </a:lnRef>
            <a:fillRef idx="1">
              <a:schemeClr val="accent2">
                <a:tint val="40000"/>
                <a:alpha val="90000"/>
                <a:hueOff val="0"/>
                <a:satOff val="0"/>
                <a:lumOff val="0"/>
                <a:alphaOff val="0"/>
              </a:schemeClr>
            </a:fillRef>
            <a:effectRef idx="0">
              <a:schemeClr val="accent2">
                <a:tint val="40000"/>
                <a:alpha val="90000"/>
                <a:hueOff val="0"/>
                <a:satOff val="0"/>
                <a:lumOff val="0"/>
                <a:alphaOff val="0"/>
              </a:schemeClr>
            </a:effectRef>
            <a:fontRef idx="minor">
              <a:schemeClr val="dk1">
                <a:hueOff val="0"/>
                <a:satOff val="0"/>
                <a:lumOff val="0"/>
                <a:alphaOff val="0"/>
              </a:schemeClr>
            </a:fontRef>
          </p:style>
          <p:txBody>
            <a:bodyPr/>
            <a:lstStyle/>
            <a:p>
              <a:pPr algn="justLow"/>
              <a:endParaRPr lang="ar-SA" sz="1600" dirty="0"/>
            </a:p>
          </p:txBody>
        </p:sp>
        <p:sp>
          <p:nvSpPr>
            <p:cNvPr id="12" name="مربع نص 11">
              <a:extLst>
                <a:ext uri="{FF2B5EF4-FFF2-40B4-BE49-F238E27FC236}">
                  <a16:creationId xmlns:a16="http://schemas.microsoft.com/office/drawing/2014/main" id="{90ED218A-EB21-9C41-1762-3DD2A9A0BFCC}"/>
                </a:ext>
              </a:extLst>
            </p:cNvPr>
            <p:cNvSpPr txBox="1"/>
            <p:nvPr/>
          </p:nvSpPr>
          <p:spPr>
            <a:xfrm>
              <a:off x="9721778" y="842765"/>
              <a:ext cx="1705012" cy="2854800"/>
            </a:xfrm>
            <a:prstGeom prst="rect">
              <a:avLst/>
            </a:prstGeom>
            <a:grpFill/>
            <a:ln>
              <a:solidFill>
                <a:schemeClr val="tx1"/>
              </a:solidFill>
              <a:prstDash val="lgDash"/>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marL="171450" indent="-171450" algn="justLow" rtl="1">
                <a:lnSpc>
                  <a:spcPct val="150000"/>
                </a:lnSpc>
                <a:buFont typeface="Arial" panose="020B0604020202020204" pitchFamily="34" charset="0"/>
                <a:buChar char="•"/>
                <a:defRPr lang="en-US"/>
              </a:pPr>
              <a:r>
                <a:rPr lang="ar-SA" sz="1600" dirty="0">
                  <a:latin typeface="Alexandria" charset="0"/>
                  <a:cs typeface="Alexandria" charset="0"/>
                </a:rPr>
                <a:t>ثقة عالية بالنفس.</a:t>
              </a:r>
            </a:p>
            <a:p>
              <a:pPr marL="171450" indent="-171450" algn="justLow" rtl="1">
                <a:lnSpc>
                  <a:spcPct val="150000"/>
                </a:lnSpc>
                <a:buFont typeface="Arial" panose="020B0604020202020204" pitchFamily="34" charset="0"/>
                <a:buChar char="•"/>
                <a:defRPr lang="en-US"/>
              </a:pPr>
              <a:r>
                <a:rPr lang="ar-SA" sz="1600" dirty="0">
                  <a:latin typeface="Alexandria" charset="0"/>
                  <a:cs typeface="Alexandria" charset="0"/>
                </a:rPr>
                <a:t>سلوك غير معتاد وخارق.</a:t>
              </a:r>
            </a:p>
          </p:txBody>
        </p:sp>
      </p:grpSp>
      <p:grpSp>
        <p:nvGrpSpPr>
          <p:cNvPr id="13" name="مجموعة 12">
            <a:extLst>
              <a:ext uri="{FF2B5EF4-FFF2-40B4-BE49-F238E27FC236}">
                <a16:creationId xmlns:a16="http://schemas.microsoft.com/office/drawing/2014/main" id="{CC774A51-DF00-B3B2-ABBB-709F1525F31F}"/>
              </a:ext>
            </a:extLst>
          </p:cNvPr>
          <p:cNvGrpSpPr/>
          <p:nvPr/>
        </p:nvGrpSpPr>
        <p:grpSpPr>
          <a:xfrm>
            <a:off x="6420152" y="3667726"/>
            <a:ext cx="1705012" cy="2265873"/>
            <a:chOff x="9721778" y="842765"/>
            <a:chExt cx="1705012" cy="2854800"/>
          </a:xfrm>
          <a:solidFill>
            <a:schemeClr val="accent4">
              <a:lumMod val="40000"/>
              <a:lumOff val="60000"/>
            </a:schemeClr>
          </a:solidFill>
        </p:grpSpPr>
        <p:sp>
          <p:nvSpPr>
            <p:cNvPr id="14" name="مستطيل 13">
              <a:extLst>
                <a:ext uri="{FF2B5EF4-FFF2-40B4-BE49-F238E27FC236}">
                  <a16:creationId xmlns:a16="http://schemas.microsoft.com/office/drawing/2014/main" id="{D8D15348-6DB6-5CF8-43E9-E6879DC0A701}"/>
                </a:ext>
              </a:extLst>
            </p:cNvPr>
            <p:cNvSpPr/>
            <p:nvPr/>
          </p:nvSpPr>
          <p:spPr>
            <a:xfrm>
              <a:off x="9721778" y="842765"/>
              <a:ext cx="1705012" cy="2854800"/>
            </a:xfrm>
            <a:prstGeom prst="rect">
              <a:avLst/>
            </a:prstGeom>
            <a:grpFill/>
            <a:ln>
              <a:solidFill>
                <a:schemeClr val="tx1"/>
              </a:solidFill>
              <a:prstDash val="lgDash"/>
            </a:ln>
          </p:spPr>
          <p:style>
            <a:lnRef idx="2">
              <a:schemeClr val="accent2">
                <a:tint val="40000"/>
                <a:alpha val="90000"/>
                <a:hueOff val="0"/>
                <a:satOff val="0"/>
                <a:lumOff val="0"/>
                <a:alphaOff val="0"/>
              </a:schemeClr>
            </a:lnRef>
            <a:fillRef idx="1">
              <a:schemeClr val="accent2">
                <a:tint val="40000"/>
                <a:alpha val="90000"/>
                <a:hueOff val="0"/>
                <a:satOff val="0"/>
                <a:lumOff val="0"/>
                <a:alphaOff val="0"/>
              </a:schemeClr>
            </a:fillRef>
            <a:effectRef idx="0">
              <a:schemeClr val="accent2">
                <a:tint val="40000"/>
                <a:alpha val="90000"/>
                <a:hueOff val="0"/>
                <a:satOff val="0"/>
                <a:lumOff val="0"/>
                <a:alphaOff val="0"/>
              </a:schemeClr>
            </a:effectRef>
            <a:fontRef idx="minor">
              <a:schemeClr val="dk1">
                <a:hueOff val="0"/>
                <a:satOff val="0"/>
                <a:lumOff val="0"/>
                <a:alphaOff val="0"/>
              </a:schemeClr>
            </a:fontRef>
          </p:style>
          <p:txBody>
            <a:bodyPr/>
            <a:lstStyle/>
            <a:p>
              <a:pPr algn="justLow"/>
              <a:endParaRPr lang="ar-SA" sz="1600" dirty="0"/>
            </a:p>
          </p:txBody>
        </p:sp>
        <p:sp>
          <p:nvSpPr>
            <p:cNvPr id="15" name="مربع نص 14">
              <a:extLst>
                <a:ext uri="{FF2B5EF4-FFF2-40B4-BE49-F238E27FC236}">
                  <a16:creationId xmlns:a16="http://schemas.microsoft.com/office/drawing/2014/main" id="{C8E5B414-9B07-B257-FD5C-5B1EF453715A}"/>
                </a:ext>
              </a:extLst>
            </p:cNvPr>
            <p:cNvSpPr txBox="1"/>
            <p:nvPr/>
          </p:nvSpPr>
          <p:spPr>
            <a:xfrm>
              <a:off x="9721778" y="842765"/>
              <a:ext cx="1705012" cy="2854800"/>
            </a:xfrm>
            <a:prstGeom prst="rect">
              <a:avLst/>
            </a:prstGeom>
            <a:grpFill/>
            <a:ln>
              <a:solidFill>
                <a:schemeClr val="tx1"/>
              </a:solidFill>
              <a:prstDash val="lgDash"/>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marL="171450" indent="-171450" algn="justLow">
                <a:lnSpc>
                  <a:spcPct val="150000"/>
                </a:lnSpc>
                <a:buFont typeface="Arial" panose="020B0604020202020204" pitchFamily="34" charset="0"/>
                <a:buChar char="•"/>
                <a:defRPr lang="en-US"/>
              </a:pPr>
              <a:r>
                <a:rPr lang="ar-SA" sz="1600" dirty="0">
                  <a:latin typeface="Alexandria" charset="0"/>
                  <a:cs typeface="Alexandria" charset="0"/>
                </a:rPr>
                <a:t>رؤية مستقبلية.</a:t>
              </a:r>
            </a:p>
            <a:p>
              <a:pPr marL="171450" indent="-171450" algn="justLow">
                <a:lnSpc>
                  <a:spcPct val="150000"/>
                </a:lnSpc>
                <a:buFont typeface="Arial" panose="020B0604020202020204" pitchFamily="34" charset="0"/>
                <a:buChar char="•"/>
                <a:defRPr lang="en-US"/>
              </a:pPr>
              <a:r>
                <a:rPr lang="ar-SA" sz="1600" dirty="0">
                  <a:latin typeface="Alexandria" charset="0"/>
                  <a:cs typeface="Alexandria" charset="0"/>
                </a:rPr>
                <a:t>قناعات كبيرة بالرؤية التي يطرحها. </a:t>
              </a:r>
            </a:p>
          </p:txBody>
        </p:sp>
      </p:grpSp>
      <p:grpSp>
        <p:nvGrpSpPr>
          <p:cNvPr id="16" name="مجموعة 15">
            <a:extLst>
              <a:ext uri="{FF2B5EF4-FFF2-40B4-BE49-F238E27FC236}">
                <a16:creationId xmlns:a16="http://schemas.microsoft.com/office/drawing/2014/main" id="{5FC4EB90-6A18-4828-8E89-83107C9B83C7}"/>
              </a:ext>
            </a:extLst>
          </p:cNvPr>
          <p:cNvGrpSpPr/>
          <p:nvPr/>
        </p:nvGrpSpPr>
        <p:grpSpPr>
          <a:xfrm>
            <a:off x="4308160" y="3663424"/>
            <a:ext cx="1705012" cy="2265873"/>
            <a:chOff x="9721778" y="842765"/>
            <a:chExt cx="1705012" cy="2854800"/>
          </a:xfrm>
          <a:solidFill>
            <a:schemeClr val="accent4">
              <a:lumMod val="40000"/>
              <a:lumOff val="60000"/>
            </a:schemeClr>
          </a:solidFill>
        </p:grpSpPr>
        <p:sp>
          <p:nvSpPr>
            <p:cNvPr id="17" name="مستطيل 16">
              <a:extLst>
                <a:ext uri="{FF2B5EF4-FFF2-40B4-BE49-F238E27FC236}">
                  <a16:creationId xmlns:a16="http://schemas.microsoft.com/office/drawing/2014/main" id="{5D8CFD8F-1446-69E9-814C-3EF2E21164A6}"/>
                </a:ext>
              </a:extLst>
            </p:cNvPr>
            <p:cNvSpPr/>
            <p:nvPr/>
          </p:nvSpPr>
          <p:spPr>
            <a:xfrm>
              <a:off x="9721778" y="842765"/>
              <a:ext cx="1705012" cy="2854800"/>
            </a:xfrm>
            <a:prstGeom prst="rect">
              <a:avLst/>
            </a:prstGeom>
            <a:grpFill/>
            <a:ln>
              <a:solidFill>
                <a:schemeClr val="tx1"/>
              </a:solidFill>
              <a:prstDash val="lgDash"/>
            </a:ln>
          </p:spPr>
          <p:style>
            <a:lnRef idx="2">
              <a:schemeClr val="accent2">
                <a:tint val="40000"/>
                <a:alpha val="90000"/>
                <a:hueOff val="0"/>
                <a:satOff val="0"/>
                <a:lumOff val="0"/>
                <a:alphaOff val="0"/>
              </a:schemeClr>
            </a:lnRef>
            <a:fillRef idx="1">
              <a:schemeClr val="accent2">
                <a:tint val="40000"/>
                <a:alpha val="90000"/>
                <a:hueOff val="0"/>
                <a:satOff val="0"/>
                <a:lumOff val="0"/>
                <a:alphaOff val="0"/>
              </a:schemeClr>
            </a:fillRef>
            <a:effectRef idx="0">
              <a:schemeClr val="accent2">
                <a:tint val="40000"/>
                <a:alpha val="90000"/>
                <a:hueOff val="0"/>
                <a:satOff val="0"/>
                <a:lumOff val="0"/>
                <a:alphaOff val="0"/>
              </a:schemeClr>
            </a:effectRef>
            <a:fontRef idx="minor">
              <a:schemeClr val="dk1">
                <a:hueOff val="0"/>
                <a:satOff val="0"/>
                <a:lumOff val="0"/>
                <a:alphaOff val="0"/>
              </a:schemeClr>
            </a:fontRef>
          </p:style>
          <p:txBody>
            <a:bodyPr/>
            <a:lstStyle/>
            <a:p>
              <a:pPr algn="justLow"/>
              <a:endParaRPr lang="ar-SA" sz="1600" dirty="0"/>
            </a:p>
          </p:txBody>
        </p:sp>
        <p:sp>
          <p:nvSpPr>
            <p:cNvPr id="18" name="مربع نص 17">
              <a:extLst>
                <a:ext uri="{FF2B5EF4-FFF2-40B4-BE49-F238E27FC236}">
                  <a16:creationId xmlns:a16="http://schemas.microsoft.com/office/drawing/2014/main" id="{0CA47CA6-B017-3FDA-3D2D-F12012333EB1}"/>
                </a:ext>
              </a:extLst>
            </p:cNvPr>
            <p:cNvSpPr txBox="1"/>
            <p:nvPr/>
          </p:nvSpPr>
          <p:spPr>
            <a:xfrm>
              <a:off x="9721778" y="842765"/>
              <a:ext cx="1705012" cy="2854800"/>
            </a:xfrm>
            <a:prstGeom prst="rect">
              <a:avLst/>
            </a:prstGeom>
            <a:grpFill/>
            <a:ln>
              <a:solidFill>
                <a:schemeClr val="tx1"/>
              </a:solidFill>
              <a:prstDash val="lgDash"/>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marL="171450" indent="-171450" algn="justLow">
                <a:lnSpc>
                  <a:spcPct val="150000"/>
                </a:lnSpc>
                <a:buFont typeface="Arial" panose="020B0604020202020204" pitchFamily="34" charset="0"/>
                <a:buChar char="•"/>
                <a:defRPr lang="en-US"/>
              </a:pPr>
              <a:r>
                <a:rPr lang="ar-SA" sz="1600" dirty="0">
                  <a:latin typeface="Alexandria" charset="0"/>
                  <a:cs typeface="Alexandria" charset="0"/>
                </a:rPr>
                <a:t>قدرة على تفصيل الرؤية وجعلها مفهومة من قبل الآخرين.</a:t>
              </a:r>
            </a:p>
            <a:p>
              <a:pPr marL="171450" indent="-171450" algn="justLow" rtl="1">
                <a:lnSpc>
                  <a:spcPct val="150000"/>
                </a:lnSpc>
                <a:buFont typeface="Arial" panose="020B0604020202020204" pitchFamily="34" charset="0"/>
                <a:buChar char="•"/>
                <a:defRPr lang="en-US"/>
              </a:pPr>
              <a:endParaRPr lang="ar-SA" sz="1600" dirty="0">
                <a:latin typeface="Alexandria" charset="0"/>
                <a:cs typeface="Alexandria" charset="0"/>
              </a:endParaRPr>
            </a:p>
            <a:p>
              <a:pPr algn="justLow" rtl="1">
                <a:lnSpc>
                  <a:spcPct val="150000"/>
                </a:lnSpc>
                <a:defRPr lang="en-US"/>
              </a:pPr>
              <a:endParaRPr lang="ar-SA" sz="1600" dirty="0">
                <a:latin typeface="Alexandria" charset="0"/>
                <a:cs typeface="Alexandria" charset="0"/>
              </a:endParaRPr>
            </a:p>
            <a:p>
              <a:pPr algn="justLow" rtl="1">
                <a:lnSpc>
                  <a:spcPct val="150000"/>
                </a:lnSpc>
                <a:defRPr lang="en-US"/>
              </a:pPr>
              <a:endParaRPr lang="ar-SA" sz="1600" dirty="0">
                <a:latin typeface="Alexandria" charset="0"/>
                <a:cs typeface="Alexandria" charset="0"/>
              </a:endParaRPr>
            </a:p>
          </p:txBody>
        </p:sp>
      </p:grpSp>
      <p:grpSp>
        <p:nvGrpSpPr>
          <p:cNvPr id="19" name="مجموعة 18">
            <a:extLst>
              <a:ext uri="{FF2B5EF4-FFF2-40B4-BE49-F238E27FC236}">
                <a16:creationId xmlns:a16="http://schemas.microsoft.com/office/drawing/2014/main" id="{D2A5C72D-674A-0607-C100-5723F927B07D}"/>
              </a:ext>
            </a:extLst>
          </p:cNvPr>
          <p:cNvGrpSpPr/>
          <p:nvPr/>
        </p:nvGrpSpPr>
        <p:grpSpPr>
          <a:xfrm>
            <a:off x="2196168" y="3659122"/>
            <a:ext cx="1705012" cy="2265873"/>
            <a:chOff x="9721778" y="842765"/>
            <a:chExt cx="1705012" cy="2854800"/>
          </a:xfrm>
          <a:solidFill>
            <a:schemeClr val="accent4">
              <a:lumMod val="40000"/>
              <a:lumOff val="60000"/>
            </a:schemeClr>
          </a:solidFill>
        </p:grpSpPr>
        <p:sp>
          <p:nvSpPr>
            <p:cNvPr id="20" name="مستطيل 19">
              <a:extLst>
                <a:ext uri="{FF2B5EF4-FFF2-40B4-BE49-F238E27FC236}">
                  <a16:creationId xmlns:a16="http://schemas.microsoft.com/office/drawing/2014/main" id="{47D234D8-B184-E792-A1EE-C0FE6615F1F4}"/>
                </a:ext>
              </a:extLst>
            </p:cNvPr>
            <p:cNvSpPr/>
            <p:nvPr/>
          </p:nvSpPr>
          <p:spPr>
            <a:xfrm>
              <a:off x="9721778" y="842765"/>
              <a:ext cx="1705012" cy="2854800"/>
            </a:xfrm>
            <a:prstGeom prst="rect">
              <a:avLst/>
            </a:prstGeom>
            <a:grpFill/>
            <a:ln>
              <a:solidFill>
                <a:schemeClr val="tx1"/>
              </a:solidFill>
              <a:prstDash val="lgDash"/>
            </a:ln>
          </p:spPr>
          <p:style>
            <a:lnRef idx="2">
              <a:schemeClr val="accent2">
                <a:tint val="40000"/>
                <a:alpha val="90000"/>
                <a:hueOff val="0"/>
                <a:satOff val="0"/>
                <a:lumOff val="0"/>
                <a:alphaOff val="0"/>
              </a:schemeClr>
            </a:lnRef>
            <a:fillRef idx="1">
              <a:schemeClr val="accent2">
                <a:tint val="40000"/>
                <a:alpha val="90000"/>
                <a:hueOff val="0"/>
                <a:satOff val="0"/>
                <a:lumOff val="0"/>
                <a:alphaOff val="0"/>
              </a:schemeClr>
            </a:fillRef>
            <a:effectRef idx="0">
              <a:schemeClr val="accent2">
                <a:tint val="40000"/>
                <a:alpha val="90000"/>
                <a:hueOff val="0"/>
                <a:satOff val="0"/>
                <a:lumOff val="0"/>
                <a:alphaOff val="0"/>
              </a:schemeClr>
            </a:effectRef>
            <a:fontRef idx="minor">
              <a:schemeClr val="dk1">
                <a:hueOff val="0"/>
                <a:satOff val="0"/>
                <a:lumOff val="0"/>
                <a:alphaOff val="0"/>
              </a:schemeClr>
            </a:fontRef>
          </p:style>
          <p:txBody>
            <a:bodyPr/>
            <a:lstStyle/>
            <a:p>
              <a:pPr algn="justLow"/>
              <a:endParaRPr lang="ar-SA" sz="1600" dirty="0"/>
            </a:p>
          </p:txBody>
        </p:sp>
        <p:sp>
          <p:nvSpPr>
            <p:cNvPr id="21" name="مربع نص 20">
              <a:extLst>
                <a:ext uri="{FF2B5EF4-FFF2-40B4-BE49-F238E27FC236}">
                  <a16:creationId xmlns:a16="http://schemas.microsoft.com/office/drawing/2014/main" id="{D1B10FCB-60C2-CECD-1EA3-43D0D3305B7A}"/>
                </a:ext>
              </a:extLst>
            </p:cNvPr>
            <p:cNvSpPr txBox="1"/>
            <p:nvPr/>
          </p:nvSpPr>
          <p:spPr>
            <a:xfrm>
              <a:off x="9721778" y="842765"/>
              <a:ext cx="1705012" cy="2854800"/>
            </a:xfrm>
            <a:prstGeom prst="rect">
              <a:avLst/>
            </a:prstGeom>
            <a:grpFill/>
            <a:ln>
              <a:solidFill>
                <a:schemeClr val="tx1"/>
              </a:solidFill>
              <a:prstDash val="lgDash"/>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marL="171450" indent="-171450" algn="justLow" rtl="1">
                <a:lnSpc>
                  <a:spcPct val="150000"/>
                </a:lnSpc>
                <a:buFont typeface="Arial" panose="020B0604020202020204" pitchFamily="34" charset="0"/>
                <a:buChar char="•"/>
                <a:defRPr lang="en-US"/>
              </a:pPr>
              <a:r>
                <a:rPr lang="ar-SA" sz="1600" dirty="0">
                  <a:latin typeface="Alexandria" charset="0"/>
                  <a:cs typeface="Alexandria" charset="0"/>
                </a:rPr>
                <a:t>يتمتع بمظهر الرجل الذي يؤمن بالتغيير ويعمل من أجله باستمرار.</a:t>
              </a:r>
            </a:p>
            <a:p>
              <a:pPr algn="justLow" rtl="1">
                <a:lnSpc>
                  <a:spcPct val="150000"/>
                </a:lnSpc>
                <a:defRPr lang="en-US"/>
              </a:pPr>
              <a:endParaRPr lang="ar-SA" sz="1600" dirty="0">
                <a:latin typeface="Alexandria" charset="0"/>
                <a:cs typeface="Alexandria" charset="0"/>
              </a:endParaRPr>
            </a:p>
          </p:txBody>
        </p:sp>
      </p:grpSp>
    </p:spTree>
    <p:extLst>
      <p:ext uri="{BB962C8B-B14F-4D97-AF65-F5344CB8AC3E}">
        <p14:creationId xmlns:p14="http://schemas.microsoft.com/office/powerpoint/2010/main" val="6346394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D34ED09B-23AE-AEE1-7C81-F21FE944E4D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نظراً لحال منظمات الأعمال الحديثة في التحولات البيئية المستمرة فإن مدخل القيادة التبادلية لم يعد ملائما وأصبح الأمر يتطلب نمطا </a:t>
            </a:r>
            <a:r>
              <a:rPr kumimoji="0" lang="ar-SA" sz="1600" b="0" i="0" u="none" strike="noStrike" kern="0" cap="none" spc="0" normalizeH="0" baseline="0" noProof="0" dirty="0">
                <a:ln>
                  <a:noFill/>
                </a:ln>
                <a:effectLst/>
                <a:uLnTx/>
                <a:uFillTx/>
                <a:latin typeface="Alexandria" charset="0"/>
                <a:ea typeface="+mn-ea"/>
                <a:cs typeface="Alexandria" charset="0"/>
              </a:rPr>
              <a:t>قياديا مواكبا لكل ذلك، فالقيادة التحويلية بما تقوم عليه من فلسفة جديدة قياسا بما سبق، تدفع العاملين إلى بذل أكثر مما هو متوقع لتحقيق أهداف متقدمة وبمستويات أداء عالية. </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وتقوم نظرية القيادة التحويلية على أن القيادة الفعالة هي التي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توفر رؤيا لعمل المنظمة وتأخذ بعين الاعتبار رضا العاملين وتحفيزهم وزيادة أداءهم بما يكفل تعاون الجميع في تحقيق هذه الرؤيا والوصول إلى الأهداف</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a:t>
            </a: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403CFB63-3BB8-8455-72B6-F9D8155A33A8}"/>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الاتجاهات النظرية الحديثة في القيادة</a:t>
            </a:r>
          </a:p>
        </p:txBody>
      </p:sp>
      <p:sp>
        <p:nvSpPr>
          <p:cNvPr id="4" name="Rectangle 4">
            <a:extLst>
              <a:ext uri="{FF2B5EF4-FFF2-40B4-BE49-F238E27FC236}">
                <a16:creationId xmlns:a16="http://schemas.microsoft.com/office/drawing/2014/main" id="{84148096-FB90-8999-3990-483B28BE4597}"/>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3F4B9C52-85C9-7B51-47AE-2AE11A701AC5}"/>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5EB05CE5-F73F-8048-DE3B-23C10DC8094F}"/>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7E21C07F-93ED-D89D-82F0-AD3D525CC40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953208B6-A93A-0500-5301-9D1743BE660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2B3A4B5C-F8AB-120F-F917-6BF2F8378F3F}"/>
              </a:ext>
            </a:extLst>
          </p:cNvPr>
          <p:cNvSpPr/>
          <p:nvPr/>
        </p:nvSpPr>
        <p:spPr>
          <a:xfrm>
            <a:off x="8125164" y="2155119"/>
            <a:ext cx="274070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3- القيادة التحويلية</a:t>
            </a:r>
          </a:p>
        </p:txBody>
      </p:sp>
    </p:spTree>
    <p:extLst>
      <p:ext uri="{BB962C8B-B14F-4D97-AF65-F5344CB8AC3E}">
        <p14:creationId xmlns:p14="http://schemas.microsoft.com/office/powerpoint/2010/main" val="13327376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5193443-3740-99EB-07E0-A96FE3293B78}"/>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600" kern="0" dirty="0">
                <a:solidFill>
                  <a:prstClr val="black"/>
                </a:solidFill>
                <a:latin typeface="Alexandria" charset="0"/>
                <a:cs typeface="Alexandria" charset="0"/>
              </a:rPr>
              <a:t>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ويشير هذا الأسلوب إلى أهمية </a:t>
            </a:r>
            <a:r>
              <a:rPr kumimoji="0" lang="ar-SA" sz="1600" i="0" u="none" strike="noStrike" kern="0" cap="none" spc="0" normalizeH="0" baseline="0" noProof="0" dirty="0">
                <a:ln>
                  <a:noFill/>
                </a:ln>
                <a:solidFill>
                  <a:srgbClr val="00B0F0"/>
                </a:solidFill>
                <a:effectLst/>
                <a:uLnTx/>
                <a:uFillTx/>
                <a:latin typeface="Alexandria" charset="0"/>
                <a:ea typeface="+mn-ea"/>
                <a:cs typeface="Alexandria" charset="0"/>
              </a:rPr>
              <a:t>شخصية القائد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وقدرته على وضع </a:t>
            </a:r>
            <a:r>
              <a:rPr kumimoji="0" lang="ar-SA" sz="1600" i="0" u="none" strike="noStrike" kern="0" cap="none" spc="0" normalizeH="0" baseline="0" noProof="0" dirty="0">
                <a:ln>
                  <a:noFill/>
                </a:ln>
                <a:solidFill>
                  <a:srgbClr val="00B0F0"/>
                </a:solidFill>
                <a:effectLst/>
                <a:uLnTx/>
                <a:uFillTx/>
                <a:latin typeface="Alexandria" charset="0"/>
                <a:ea typeface="+mn-ea"/>
                <a:cs typeface="Alexandria" charset="0"/>
              </a:rPr>
              <a:t>رؤية ورسالة </a:t>
            </a:r>
            <a:r>
              <a:rPr kumimoji="0" lang="ar-SA" sz="1600" i="0" u="none" strike="noStrike" kern="0" cap="none" spc="0" normalizeH="0" baseline="0" noProof="0" dirty="0">
                <a:ln>
                  <a:noFill/>
                </a:ln>
                <a:solidFill>
                  <a:prstClr val="black"/>
                </a:solidFill>
                <a:effectLst/>
                <a:uLnTx/>
                <a:uFillTx/>
                <a:latin typeface="Alexandria" charset="0"/>
                <a:ea typeface="+mn-ea"/>
                <a:cs typeface="Alexandria" charset="0"/>
              </a:rPr>
              <a:t>للمنظمة</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ويمكنه أن يخلق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التناسق</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فيما بين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أهداف المنظمة والعاملين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فيها بشكل يمكنه من تحقيق أهداف الجميع معا وفي وقت واحد. كما وتقوم القيادة التحويلية على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إحداث التغيير وحفز إبداع العاملين</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ورغبتهم في التعلم مع كون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القائد ملهماً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لهم على التفكير والتحليل المنطقي في حل المشاكل.</a:t>
            </a: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7063AF49-891D-9D0D-3561-C7112481CF78}"/>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الاتجاهات النظرية الحديثة في القيادة</a:t>
            </a:r>
          </a:p>
        </p:txBody>
      </p:sp>
      <p:sp>
        <p:nvSpPr>
          <p:cNvPr id="4" name="Rectangle 4">
            <a:extLst>
              <a:ext uri="{FF2B5EF4-FFF2-40B4-BE49-F238E27FC236}">
                <a16:creationId xmlns:a16="http://schemas.microsoft.com/office/drawing/2014/main" id="{9DA5AA3E-B5AE-A52F-7AC2-FC6981390927}"/>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28A94FB5-FD52-A712-B14C-5D914ED501AA}"/>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59B2C414-F994-7D04-FD76-B4BF7093F369}"/>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5D09C2C4-86C2-3F8B-24BE-F5A2399194D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62860841-BB28-D036-1C16-6720D7FBC26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89E7A2B9-FFF2-5DE4-C553-B374357E419F}"/>
              </a:ext>
            </a:extLst>
          </p:cNvPr>
          <p:cNvSpPr/>
          <p:nvPr/>
        </p:nvSpPr>
        <p:spPr>
          <a:xfrm>
            <a:off x="8125164" y="2155119"/>
            <a:ext cx="274070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3- القيادة التحويلية</a:t>
            </a:r>
          </a:p>
        </p:txBody>
      </p:sp>
    </p:spTree>
    <p:extLst>
      <p:ext uri="{BB962C8B-B14F-4D97-AF65-F5344CB8AC3E}">
        <p14:creationId xmlns:p14="http://schemas.microsoft.com/office/powerpoint/2010/main" val="35750652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5193443-3740-99EB-07E0-A96FE3293B78}"/>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إضافة الى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توفير محفزات غير اعتيادية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لاتباعه ترفع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الروح المعنوية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وتنشط سيادة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القيم</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وتثير تفكيرهم نحو إيجاد معالجات جديدة وإبداعية للمشكلات التي تواجههم أثناء تنفيذ أعمالهم، ويشعر المرؤوسون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بالثقة والولاء والإعجاب والاحترام</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لقائدهم، وبالمقابل فإن القائد يستطيع تحفيز مرؤوسيه بتنشيط انتباههم تجاه الأمور المهمة والأساسية، وكذلك تجاه قيمة عملهم ومكانته باعتبار أن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أهداف المنظمة مكملة لأهدافهم</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a:t>
            </a: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7063AF49-891D-9D0D-3561-C7112481CF78}"/>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الاتجاهات النظرية الحديثة في القيادة</a:t>
            </a:r>
          </a:p>
        </p:txBody>
      </p:sp>
      <p:sp>
        <p:nvSpPr>
          <p:cNvPr id="4" name="Rectangle 4">
            <a:extLst>
              <a:ext uri="{FF2B5EF4-FFF2-40B4-BE49-F238E27FC236}">
                <a16:creationId xmlns:a16="http://schemas.microsoft.com/office/drawing/2014/main" id="{9DA5AA3E-B5AE-A52F-7AC2-FC6981390927}"/>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28A94FB5-FD52-A712-B14C-5D914ED501AA}"/>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59B2C414-F994-7D04-FD76-B4BF7093F369}"/>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5D09C2C4-86C2-3F8B-24BE-F5A2399194D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62860841-BB28-D036-1C16-6720D7FBC26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89E7A2B9-FFF2-5DE4-C553-B374357E419F}"/>
              </a:ext>
            </a:extLst>
          </p:cNvPr>
          <p:cNvSpPr/>
          <p:nvPr/>
        </p:nvSpPr>
        <p:spPr>
          <a:xfrm>
            <a:off x="8125164" y="2155119"/>
            <a:ext cx="274070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3- القيادة التحويلية</a:t>
            </a:r>
          </a:p>
        </p:txBody>
      </p:sp>
    </p:spTree>
    <p:extLst>
      <p:ext uri="{BB962C8B-B14F-4D97-AF65-F5344CB8AC3E}">
        <p14:creationId xmlns:p14="http://schemas.microsoft.com/office/powerpoint/2010/main" val="19349610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6672FE9F-C843-0225-30DD-A4F24414904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lang="ar-SA" sz="1400" b="1" kern="0" dirty="0">
                <a:solidFill>
                  <a:srgbClr val="00B0F0"/>
                </a:solidFill>
                <a:latin typeface="Alexandria" charset="0"/>
                <a:cs typeface="Alexandria" charset="0"/>
              </a:rPr>
              <a:t>     </a:t>
            </a:r>
            <a:r>
              <a:rPr lang="ar-SA" sz="1600" kern="0" dirty="0">
                <a:solidFill>
                  <a:prstClr val="black"/>
                </a:solidFill>
                <a:latin typeface="Alexandria" charset="0"/>
                <a:cs typeface="Alexandria" charset="0"/>
              </a:rPr>
              <a:t>وتدعو القيادة التحويلية إلى </a:t>
            </a:r>
            <a:r>
              <a:rPr lang="ar-SA" sz="1600" kern="0" dirty="0">
                <a:solidFill>
                  <a:srgbClr val="00B0F0"/>
                </a:solidFill>
                <a:latin typeface="Alexandria" charset="0"/>
                <a:cs typeface="Alexandria" charset="0"/>
              </a:rPr>
              <a:t>التغيير والتطوير </a:t>
            </a:r>
            <a:r>
              <a:rPr lang="ar-SA" sz="1600" kern="0" dirty="0">
                <a:solidFill>
                  <a:prstClr val="black"/>
                </a:solidFill>
                <a:latin typeface="Alexandria" charset="0"/>
                <a:cs typeface="Alexandria" charset="0"/>
              </a:rPr>
              <a:t>الدائمين في المنظمة لمواجهة التطورات في البيئتين الداخلية والخارجية ويتطلب مثل هذا التغيير قيام القيادة التحويلية بثلاث فعاليات أساسية هي :</a:t>
            </a: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442F6BF-5435-752F-FA5B-E11C91AB9F8A}"/>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الاتجاهات النظرية الحديثة في القيادة</a:t>
            </a:r>
          </a:p>
        </p:txBody>
      </p:sp>
      <p:sp>
        <p:nvSpPr>
          <p:cNvPr id="4" name="Rectangle 4">
            <a:extLst>
              <a:ext uri="{FF2B5EF4-FFF2-40B4-BE49-F238E27FC236}">
                <a16:creationId xmlns:a16="http://schemas.microsoft.com/office/drawing/2014/main" id="{F999F39D-3055-CD32-7AE7-A6AE412F9E43}"/>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1BA32466-DC73-B571-A682-FC74A4C9EC8A}"/>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6A299459-EDF8-B4AC-28C0-D52878115FC4}"/>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AFE39AC6-6C31-56EB-A731-A10124BCF98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EB9BFA1D-A383-03F5-CE44-31078F30DC4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01258409-2403-F2D3-2803-58A419152D89}"/>
              </a:ext>
            </a:extLst>
          </p:cNvPr>
          <p:cNvSpPr/>
          <p:nvPr/>
        </p:nvSpPr>
        <p:spPr>
          <a:xfrm>
            <a:off x="8125164" y="2155119"/>
            <a:ext cx="274070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3- القيادة التحويلية</a:t>
            </a:r>
          </a:p>
        </p:txBody>
      </p:sp>
      <p:sp>
        <p:nvSpPr>
          <p:cNvPr id="10" name="Rectangle: Rounded Corners 217">
            <a:extLst>
              <a:ext uri="{FF2B5EF4-FFF2-40B4-BE49-F238E27FC236}">
                <a16:creationId xmlns:a16="http://schemas.microsoft.com/office/drawing/2014/main" id="{31D429FC-9F7F-4CE2-0670-F9ADFF7FF5B2}"/>
              </a:ext>
            </a:extLst>
          </p:cNvPr>
          <p:cNvSpPr/>
          <p:nvPr/>
        </p:nvSpPr>
        <p:spPr>
          <a:xfrm>
            <a:off x="7962719" y="4230047"/>
            <a:ext cx="2603812" cy="1651979"/>
          </a:xfrm>
          <a:prstGeom prst="roundRect">
            <a:avLst/>
          </a:prstGeom>
          <a:solidFill>
            <a:srgbClr val="203E5F"/>
          </a:solidFill>
          <a:ln w="12700" cap="flat" cmpd="sng" algn="ctr">
            <a:solidFill>
              <a:srgbClr val="D56F61"/>
            </a:solidFill>
            <a:prstDash val="solid"/>
          </a:ln>
          <a:effectLst/>
        </p:spPr>
        <p:txBody>
          <a:bodyPr lIns="45720" tIns="72000" rIns="45720" bIns="72000" rtlCol="0" anchor="t"/>
          <a:lstStyle/>
          <a:p>
            <a:pPr marL="180975" indent="-161925" algn="justLow" rtl="1">
              <a:lnSpc>
                <a:spcPct val="150000"/>
              </a:lnSpc>
              <a:buFont typeface="+mj-lt"/>
              <a:buAutoNum type="arabicPeriod"/>
              <a:defRPr lang="en-US"/>
            </a:pPr>
            <a:r>
              <a:rPr lang="ar-SA" sz="1400" dirty="0">
                <a:solidFill>
                  <a:schemeClr val="bg1"/>
                </a:solidFill>
                <a:latin typeface="Alexandria" charset="0"/>
                <a:cs typeface="Alexandria" charset="0"/>
              </a:rPr>
              <a:t>توليد رؤية متجددة تجاه المستقبل للمنظمة وتشمل جميع الأجزاء والوحدات في المنظمة.</a:t>
            </a:r>
          </a:p>
        </p:txBody>
      </p:sp>
      <p:sp>
        <p:nvSpPr>
          <p:cNvPr id="11" name="Rectangle: Rounded Corners 217">
            <a:extLst>
              <a:ext uri="{FF2B5EF4-FFF2-40B4-BE49-F238E27FC236}">
                <a16:creationId xmlns:a16="http://schemas.microsoft.com/office/drawing/2014/main" id="{F0FDED64-94C0-96B0-3849-78979D1CB46F}"/>
              </a:ext>
            </a:extLst>
          </p:cNvPr>
          <p:cNvSpPr/>
          <p:nvPr/>
        </p:nvSpPr>
        <p:spPr>
          <a:xfrm>
            <a:off x="4824110" y="4230047"/>
            <a:ext cx="2603812" cy="1651979"/>
          </a:xfrm>
          <a:prstGeom prst="roundRect">
            <a:avLst/>
          </a:prstGeom>
          <a:solidFill>
            <a:srgbClr val="00AEEF"/>
          </a:solidFill>
          <a:ln w="12700" cap="flat" cmpd="sng" algn="ctr">
            <a:solidFill>
              <a:srgbClr val="D56F61"/>
            </a:solidFill>
            <a:prstDash val="solid"/>
          </a:ln>
          <a:effectLst/>
        </p:spPr>
        <p:txBody>
          <a:bodyPr lIns="45720" tIns="72000" rIns="45720" bIns="72000" rtlCol="0" anchor="t"/>
          <a:lstStyle/>
          <a:p>
            <a:pPr marL="180975" indent="-161925" algn="justLow">
              <a:lnSpc>
                <a:spcPct val="150000"/>
              </a:lnSpc>
              <a:buFont typeface="+mj-lt"/>
              <a:buAutoNum type="arabicPeriod" startAt="2"/>
              <a:defRPr lang="en-US"/>
            </a:pPr>
            <a:r>
              <a:rPr lang="ar-SA" sz="1400" dirty="0">
                <a:solidFill>
                  <a:schemeClr val="bg1"/>
                </a:solidFill>
                <a:latin typeface="Alexandria" charset="0"/>
                <a:cs typeface="Alexandria" charset="0"/>
              </a:rPr>
              <a:t> إحداث القبول الجماعي لكل ما هو جديد وحديث من قبل المعنيين في المنظمة.</a:t>
            </a:r>
          </a:p>
        </p:txBody>
      </p:sp>
      <p:sp>
        <p:nvSpPr>
          <p:cNvPr id="12" name="Rectangle: Rounded Corners 217">
            <a:extLst>
              <a:ext uri="{FF2B5EF4-FFF2-40B4-BE49-F238E27FC236}">
                <a16:creationId xmlns:a16="http://schemas.microsoft.com/office/drawing/2014/main" id="{E7777001-8563-9E74-A740-EBE04500BD0F}"/>
              </a:ext>
            </a:extLst>
          </p:cNvPr>
          <p:cNvSpPr/>
          <p:nvPr/>
        </p:nvSpPr>
        <p:spPr>
          <a:xfrm>
            <a:off x="1685501" y="4230047"/>
            <a:ext cx="2603812" cy="1651979"/>
          </a:xfrm>
          <a:prstGeom prst="roundRect">
            <a:avLst/>
          </a:prstGeom>
          <a:solidFill>
            <a:srgbClr val="203E5F"/>
          </a:solidFill>
          <a:ln w="12700" cap="flat" cmpd="sng" algn="ctr">
            <a:solidFill>
              <a:srgbClr val="D56F61"/>
            </a:solidFill>
            <a:prstDash val="solid"/>
          </a:ln>
          <a:effectLst/>
        </p:spPr>
        <p:txBody>
          <a:bodyPr lIns="45720" tIns="72000" rIns="45720" bIns="72000" rtlCol="0" anchor="t"/>
          <a:lstStyle/>
          <a:p>
            <a:pPr marL="180975" indent="-180975" algn="justLow">
              <a:lnSpc>
                <a:spcPct val="150000"/>
              </a:lnSpc>
              <a:buFont typeface="+mj-lt"/>
              <a:buAutoNum type="arabicPeriod" startAt="3"/>
              <a:defRPr lang="en-US"/>
            </a:pPr>
            <a:r>
              <a:rPr lang="ar-SA" sz="1400" dirty="0">
                <a:solidFill>
                  <a:schemeClr val="bg1"/>
                </a:solidFill>
                <a:latin typeface="Alexandria" charset="0"/>
                <a:cs typeface="Alexandria" charset="0"/>
              </a:rPr>
              <a:t> توفير متطلبات التغيير في عموم المنظمة من مستلزمات تقنية أو مالية أو تسويقية أو إدارية.</a:t>
            </a:r>
          </a:p>
        </p:txBody>
      </p:sp>
    </p:spTree>
    <p:extLst>
      <p:ext uri="{BB962C8B-B14F-4D97-AF65-F5344CB8AC3E}">
        <p14:creationId xmlns:p14="http://schemas.microsoft.com/office/powerpoint/2010/main" val="27764522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6672FE9F-C843-0225-30DD-A4F24414904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lang="ar-SA" sz="1400" b="1" kern="0" dirty="0">
                <a:solidFill>
                  <a:srgbClr val="00B0F0"/>
                </a:solidFill>
                <a:latin typeface="Alexandria" charset="0"/>
                <a:cs typeface="Alexandria" charset="0"/>
              </a:rPr>
              <a:t>     </a:t>
            </a:r>
            <a:r>
              <a:rPr lang="ar-SA" sz="1600" b="1" kern="0" dirty="0">
                <a:solidFill>
                  <a:prstClr val="black"/>
                </a:solidFill>
                <a:latin typeface="Alexandria" charset="0"/>
                <a:cs typeface="Alexandria" charset="0"/>
              </a:rPr>
              <a:t>للقيادة التحويلية أبعاد هي :</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442F6BF-5435-752F-FA5B-E11C91AB9F8A}"/>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الاتجاهات النظرية الحديثة في القيادة</a:t>
            </a:r>
          </a:p>
        </p:txBody>
      </p:sp>
      <p:sp>
        <p:nvSpPr>
          <p:cNvPr id="4" name="Rectangle 4">
            <a:extLst>
              <a:ext uri="{FF2B5EF4-FFF2-40B4-BE49-F238E27FC236}">
                <a16:creationId xmlns:a16="http://schemas.microsoft.com/office/drawing/2014/main" id="{F999F39D-3055-CD32-7AE7-A6AE412F9E43}"/>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1BA32466-DC73-B571-A682-FC74A4C9EC8A}"/>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6A299459-EDF8-B4AC-28C0-D52878115FC4}"/>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AFE39AC6-6C31-56EB-A731-A10124BCF98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EB9BFA1D-A383-03F5-CE44-31078F30DC4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01258409-2403-F2D3-2803-58A419152D89}"/>
              </a:ext>
            </a:extLst>
          </p:cNvPr>
          <p:cNvSpPr/>
          <p:nvPr/>
        </p:nvSpPr>
        <p:spPr>
          <a:xfrm>
            <a:off x="8125164" y="2155119"/>
            <a:ext cx="274070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3- القيادة التحويلية</a:t>
            </a:r>
          </a:p>
        </p:txBody>
      </p:sp>
      <p:sp>
        <p:nvSpPr>
          <p:cNvPr id="12" name="Rectangle: Rounded Corners 217">
            <a:extLst>
              <a:ext uri="{FF2B5EF4-FFF2-40B4-BE49-F238E27FC236}">
                <a16:creationId xmlns:a16="http://schemas.microsoft.com/office/drawing/2014/main" id="{E7777001-8563-9E74-A740-EBE04500BD0F}"/>
              </a:ext>
            </a:extLst>
          </p:cNvPr>
          <p:cNvSpPr/>
          <p:nvPr/>
        </p:nvSpPr>
        <p:spPr>
          <a:xfrm>
            <a:off x="8214390" y="3684827"/>
            <a:ext cx="2434330" cy="665043"/>
          </a:xfrm>
          <a:prstGeom prst="roundRect">
            <a:avLst/>
          </a:prstGeom>
          <a:solidFill>
            <a:srgbClr val="203E5F"/>
          </a:solidFill>
          <a:ln w="12700" cap="flat" cmpd="sng" algn="ctr">
            <a:solidFill>
              <a:srgbClr val="D56F61"/>
            </a:solidFill>
            <a:prstDash val="solid"/>
          </a:ln>
          <a:effectLst/>
        </p:spPr>
        <p:txBody>
          <a:bodyPr lIns="45720" tIns="72000" rIns="45720" bIns="72000" rtlCol="0" anchor="t"/>
          <a:lstStyle/>
          <a:p>
            <a:pPr algn="ctr" rtl="1">
              <a:defRPr lang="en-US"/>
            </a:pPr>
            <a:r>
              <a:rPr lang="ar-SA" sz="1600" dirty="0">
                <a:solidFill>
                  <a:schemeClr val="bg1"/>
                </a:solidFill>
                <a:latin typeface="Alexandria" charset="0"/>
                <a:cs typeface="Alexandria" charset="0"/>
              </a:rPr>
              <a:t>التأثير المثالي</a:t>
            </a:r>
          </a:p>
        </p:txBody>
      </p:sp>
      <p:sp>
        <p:nvSpPr>
          <p:cNvPr id="13" name="Rectangle: Rounded Corners 217">
            <a:extLst>
              <a:ext uri="{FF2B5EF4-FFF2-40B4-BE49-F238E27FC236}">
                <a16:creationId xmlns:a16="http://schemas.microsoft.com/office/drawing/2014/main" id="{F5D6E602-4541-281D-4F5F-30DE1D93D39C}"/>
              </a:ext>
            </a:extLst>
          </p:cNvPr>
          <p:cNvSpPr/>
          <p:nvPr/>
        </p:nvSpPr>
        <p:spPr>
          <a:xfrm>
            <a:off x="5190980" y="3684827"/>
            <a:ext cx="2434330" cy="665043"/>
          </a:xfrm>
          <a:prstGeom prst="roundRect">
            <a:avLst/>
          </a:prstGeom>
          <a:solidFill>
            <a:srgbClr val="203E5F"/>
          </a:solidFill>
          <a:ln w="12700" cap="flat" cmpd="sng" algn="ctr">
            <a:solidFill>
              <a:srgbClr val="D56F61"/>
            </a:solidFill>
            <a:prstDash val="solid"/>
          </a:ln>
          <a:effectLst/>
        </p:spPr>
        <p:txBody>
          <a:bodyPr lIns="45720" tIns="72000" rIns="45720" bIns="72000" rtlCol="0" anchor="t"/>
          <a:lstStyle/>
          <a:p>
            <a:pPr algn="ctr" rtl="1">
              <a:defRPr lang="en-US"/>
            </a:pPr>
            <a:r>
              <a:rPr lang="ar-SA" sz="1600" dirty="0">
                <a:solidFill>
                  <a:schemeClr val="bg1"/>
                </a:solidFill>
                <a:latin typeface="Alexandria" charset="0"/>
                <a:cs typeface="Alexandria" charset="0"/>
              </a:rPr>
              <a:t>الاستثارة الفكرية</a:t>
            </a:r>
          </a:p>
        </p:txBody>
      </p:sp>
      <p:sp>
        <p:nvSpPr>
          <p:cNvPr id="14" name="Rectangle: Rounded Corners 217">
            <a:extLst>
              <a:ext uri="{FF2B5EF4-FFF2-40B4-BE49-F238E27FC236}">
                <a16:creationId xmlns:a16="http://schemas.microsoft.com/office/drawing/2014/main" id="{C7CD8AB7-9C01-60CF-C041-8836E5A03942}"/>
              </a:ext>
            </a:extLst>
          </p:cNvPr>
          <p:cNvSpPr/>
          <p:nvPr/>
        </p:nvSpPr>
        <p:spPr>
          <a:xfrm>
            <a:off x="2161955" y="3684826"/>
            <a:ext cx="2434330" cy="665043"/>
          </a:xfrm>
          <a:prstGeom prst="roundRect">
            <a:avLst/>
          </a:prstGeom>
          <a:solidFill>
            <a:srgbClr val="203E5F"/>
          </a:solidFill>
          <a:ln w="12700" cap="flat" cmpd="sng" algn="ctr">
            <a:solidFill>
              <a:srgbClr val="D56F61"/>
            </a:solidFill>
            <a:prstDash val="solid"/>
          </a:ln>
          <a:effectLst/>
        </p:spPr>
        <p:txBody>
          <a:bodyPr lIns="45720" tIns="72000" rIns="45720" bIns="72000" rtlCol="0" anchor="t"/>
          <a:lstStyle/>
          <a:p>
            <a:pPr algn="ctr" rtl="1">
              <a:defRPr lang="en-US"/>
            </a:pPr>
            <a:r>
              <a:rPr lang="ar-SA" sz="1600" dirty="0">
                <a:solidFill>
                  <a:schemeClr val="bg1"/>
                </a:solidFill>
                <a:latin typeface="Alexandria" charset="0"/>
                <a:cs typeface="Alexandria" charset="0"/>
              </a:rPr>
              <a:t>التحفيز</a:t>
            </a:r>
          </a:p>
        </p:txBody>
      </p:sp>
      <p:sp>
        <p:nvSpPr>
          <p:cNvPr id="15" name="Rectangle: Rounded Corners 217">
            <a:extLst>
              <a:ext uri="{FF2B5EF4-FFF2-40B4-BE49-F238E27FC236}">
                <a16:creationId xmlns:a16="http://schemas.microsoft.com/office/drawing/2014/main" id="{29CF8FD4-3A65-9E90-AF33-C27E880A41F7}"/>
              </a:ext>
            </a:extLst>
          </p:cNvPr>
          <p:cNvSpPr/>
          <p:nvPr/>
        </p:nvSpPr>
        <p:spPr>
          <a:xfrm>
            <a:off x="6709670" y="4716568"/>
            <a:ext cx="2434330" cy="665043"/>
          </a:xfrm>
          <a:prstGeom prst="roundRect">
            <a:avLst/>
          </a:prstGeom>
          <a:solidFill>
            <a:srgbClr val="203E5F"/>
          </a:solidFill>
          <a:ln w="12700" cap="flat" cmpd="sng" algn="ctr">
            <a:solidFill>
              <a:srgbClr val="D56F61"/>
            </a:solidFill>
            <a:prstDash val="solid"/>
          </a:ln>
          <a:effectLst/>
        </p:spPr>
        <p:txBody>
          <a:bodyPr lIns="45720" tIns="72000" rIns="45720" bIns="72000" rtlCol="0" anchor="t"/>
          <a:lstStyle/>
          <a:p>
            <a:pPr algn="ctr" rtl="1">
              <a:defRPr lang="en-US"/>
            </a:pPr>
            <a:r>
              <a:rPr lang="ar-SA" sz="1600" dirty="0">
                <a:solidFill>
                  <a:schemeClr val="bg1"/>
                </a:solidFill>
                <a:latin typeface="Alexandria" charset="0"/>
                <a:cs typeface="Alexandria" charset="0"/>
              </a:rPr>
              <a:t>الاعتبارية الفردية</a:t>
            </a:r>
          </a:p>
        </p:txBody>
      </p:sp>
      <p:sp>
        <p:nvSpPr>
          <p:cNvPr id="16" name="Rectangle: Rounded Corners 217">
            <a:extLst>
              <a:ext uri="{FF2B5EF4-FFF2-40B4-BE49-F238E27FC236}">
                <a16:creationId xmlns:a16="http://schemas.microsoft.com/office/drawing/2014/main" id="{D3822A93-16C1-AD7F-AB25-161D75BE21A5}"/>
              </a:ext>
            </a:extLst>
          </p:cNvPr>
          <p:cNvSpPr/>
          <p:nvPr/>
        </p:nvSpPr>
        <p:spPr>
          <a:xfrm>
            <a:off x="3718935" y="4709306"/>
            <a:ext cx="2434330" cy="665043"/>
          </a:xfrm>
          <a:prstGeom prst="roundRect">
            <a:avLst/>
          </a:prstGeom>
          <a:solidFill>
            <a:srgbClr val="203E5F"/>
          </a:solidFill>
          <a:ln w="12700" cap="flat" cmpd="sng" algn="ctr">
            <a:solidFill>
              <a:srgbClr val="D56F61"/>
            </a:solidFill>
            <a:prstDash val="solid"/>
          </a:ln>
          <a:effectLst/>
        </p:spPr>
        <p:txBody>
          <a:bodyPr lIns="45720" tIns="72000" rIns="45720" bIns="72000" rtlCol="0" anchor="t"/>
          <a:lstStyle/>
          <a:p>
            <a:pPr algn="ctr" rtl="1">
              <a:defRPr lang="en-US"/>
            </a:pPr>
            <a:r>
              <a:rPr lang="ar-SA" sz="1600" dirty="0">
                <a:solidFill>
                  <a:schemeClr val="bg1"/>
                </a:solidFill>
                <a:latin typeface="Alexandria" charset="0"/>
                <a:cs typeface="Alexandria" charset="0"/>
              </a:rPr>
              <a:t>التمكين</a:t>
            </a:r>
          </a:p>
        </p:txBody>
      </p:sp>
    </p:spTree>
    <p:extLst>
      <p:ext uri="{BB962C8B-B14F-4D97-AF65-F5344CB8AC3E}">
        <p14:creationId xmlns:p14="http://schemas.microsoft.com/office/powerpoint/2010/main" val="32715601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F31DC442-53F3-87F2-0BAE-FC1C7E1D7663}"/>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600" b="1" kern="0" dirty="0">
                <a:solidFill>
                  <a:srgbClr val="00B0F0"/>
                </a:solidFill>
                <a:latin typeface="Alexandria" charset="0"/>
                <a:cs typeface="Alexandria" charset="0"/>
              </a:rPr>
              <a:t>      </a:t>
            </a: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   أ - التأثير المثالي:</a:t>
            </a:r>
          </a:p>
          <a:p>
            <a:pPr marL="282575" marR="0" lvl="0" algn="justLow" defTabSz="914400" eaLnBrk="1" fontAlgn="auto" latinLnBrk="0" hangingPunct="1">
              <a:spcBef>
                <a:spcPts val="0"/>
              </a:spcBef>
              <a:spcAft>
                <a:spcPts val="0"/>
              </a:spcAft>
              <a:buClrTx/>
              <a:buSzTx/>
              <a:tabLst/>
              <a:defRPr/>
            </a:pPr>
            <a:endPar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ويعني امتلاك القائد للرؤية والإحساس القوي بالرسالة العليا للمنظمة وغرس روح الفخر والاعتزاز في نفوس مرؤوسيه كما يؤدي إلى تحقيق الثقة والاحترام من قبلهم.</a:t>
            </a:r>
          </a:p>
          <a:p>
            <a:pPr marL="282575" marR="0" lvl="0" algn="justLow" defTabSz="914400" eaLnBrk="1" fontAlgn="auto" latinLnBrk="0" hangingPunct="1">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ويحدث التأثير المثالي عندما يتصرف القادة كأنماط أو رموز للدور أو المنصب الذي يشغلونه، إذ ينظر العاملون إليهم على أنهم مثال للأخلاق والقيم ويبدون مشاعر الإعجاب والاحترام والثقة تجاههم بجانب ذلك فإن سلوك القائد وممارساته التي تجسد الحرص على المصالح العامة تجعله أكثر تأثيرا على العاملين معه.</a:t>
            </a: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51AD5D0-20EA-EBA5-E8AC-9222B8F88A8E}"/>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الاتجاهات النظرية الحديثة في القيادة</a:t>
            </a:r>
          </a:p>
        </p:txBody>
      </p:sp>
      <p:sp>
        <p:nvSpPr>
          <p:cNvPr id="4" name="Rectangle 4">
            <a:extLst>
              <a:ext uri="{FF2B5EF4-FFF2-40B4-BE49-F238E27FC236}">
                <a16:creationId xmlns:a16="http://schemas.microsoft.com/office/drawing/2014/main" id="{DDA8CA72-034D-6A9F-DE67-27BDF5789C76}"/>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12C8689D-610E-693F-5411-8F442B6EB14E}"/>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B31A6CCE-9323-1A3D-A693-2FDE5CB4FBA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FF9F6129-80C8-6D15-D7F1-C1FA00BA8F0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2A597EC8-9F2E-087A-B24A-882FC750B69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48E8D12D-E264-D72C-9C33-E0B3095758A9}"/>
              </a:ext>
            </a:extLst>
          </p:cNvPr>
          <p:cNvSpPr/>
          <p:nvPr/>
        </p:nvSpPr>
        <p:spPr>
          <a:xfrm>
            <a:off x="8125164" y="2155119"/>
            <a:ext cx="274070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أبعاد القيادة التحويلية</a:t>
            </a:r>
          </a:p>
        </p:txBody>
      </p:sp>
    </p:spTree>
    <p:extLst>
      <p:ext uri="{BB962C8B-B14F-4D97-AF65-F5344CB8AC3E}">
        <p14:creationId xmlns:p14="http://schemas.microsoft.com/office/powerpoint/2010/main" val="17164658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F429CD5B-2B28-DC7D-0F3C-BDFFCBC6EEB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600" b="1" kern="0" dirty="0">
                <a:solidFill>
                  <a:srgbClr val="00B0F0"/>
                </a:solidFill>
                <a:latin typeface="Alexandria" charset="0"/>
                <a:cs typeface="Alexandria" charset="0"/>
              </a:rPr>
              <a:t>      </a:t>
            </a: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  ب - الاستثارة الفكرية:</a:t>
            </a:r>
          </a:p>
          <a:p>
            <a:pPr marL="282575" marR="0" lvl="0" algn="justLow" defTabSz="914400" eaLnBrk="1" fontAlgn="auto" latinLnBrk="0" hangingPunct="1">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lang="ar-SA" sz="1600" kern="0" dirty="0">
                <a:solidFill>
                  <a:prstClr val="black"/>
                </a:solidFill>
                <a:latin typeface="Alexandria" charset="0"/>
                <a:cs typeface="Alexandria" charset="0"/>
              </a:rPr>
              <a:t>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وهي قدرة القائد على قيادة مرؤوسيه ورغبته في جعلهم يتصدون للمشكلات وخاصة الروتينية بطرق جديدة. وتعليمهم مواجهة الصعوبات بوصفها مشكلات تحتاج إلى الحل و البحث عن الحلول المنطقية لها</a:t>
            </a:r>
            <a:r>
              <a:rPr lang="ar-SA" sz="1600" kern="0" dirty="0">
                <a:solidFill>
                  <a:prstClr val="black"/>
                </a:solidFill>
                <a:latin typeface="Alexandria" charset="0"/>
                <a:cs typeface="Alexandria" charset="0"/>
              </a:rPr>
              <a:t>.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ويقصد بها إثارة العاملين بجعلهم أكثر وعيا بالمشكلات التي تعترض تحقيق الآداء الذي يفوق التوقعات.</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إن الاستثارة الفكرية تعد ضرورة خاصة إذا كانت خبرة القائد ومعلوماته عن المشكلة محدودة، كما أنه يعد ضرورة في الحالات التي يكون فيها أغلب العاملين من المتعلمين تعليما عاليا.</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18EA370-1447-CA89-CB5F-85FDC0BCCF31}"/>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الاتجاهات النظرية الحديثة في القيادة</a:t>
            </a:r>
          </a:p>
        </p:txBody>
      </p:sp>
      <p:sp>
        <p:nvSpPr>
          <p:cNvPr id="4" name="Rectangle 4">
            <a:extLst>
              <a:ext uri="{FF2B5EF4-FFF2-40B4-BE49-F238E27FC236}">
                <a16:creationId xmlns:a16="http://schemas.microsoft.com/office/drawing/2014/main" id="{BE1C6E72-7AC1-82BB-EFD6-653753352C49}"/>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2EDFB19B-A70D-2153-9400-A42FA6E38226}"/>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F6967928-FC4D-B863-5DAB-F74A7355E70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68C04AE4-7A36-6B20-431F-980784B43E4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FC0FE2A9-7959-824F-4A6A-3E674E901EE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3F8DB4FC-F154-29E1-0E94-3D8781B4947D}"/>
              </a:ext>
            </a:extLst>
          </p:cNvPr>
          <p:cNvSpPr/>
          <p:nvPr/>
        </p:nvSpPr>
        <p:spPr>
          <a:xfrm>
            <a:off x="8125164" y="2155119"/>
            <a:ext cx="274070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أبعاد القيادة التحويلية</a:t>
            </a:r>
          </a:p>
        </p:txBody>
      </p:sp>
    </p:spTree>
    <p:extLst>
      <p:ext uri="{BB962C8B-B14F-4D97-AF65-F5344CB8AC3E}">
        <p14:creationId xmlns:p14="http://schemas.microsoft.com/office/powerpoint/2010/main" val="17765486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AC8E703A-534A-9D26-B34B-571E14B90B0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600" b="1" kern="0" dirty="0">
                <a:solidFill>
                  <a:srgbClr val="00B0F0"/>
                </a:solidFill>
                <a:latin typeface="Alexandria" charset="0"/>
                <a:cs typeface="Alexandria" charset="0"/>
              </a:rPr>
              <a:t>      </a:t>
            </a: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  جـ - الفروق الفردية:</a:t>
            </a:r>
          </a:p>
          <a:p>
            <a:pPr marL="282575" marR="0" lvl="0" algn="justLow" defTabSz="914400" eaLnBrk="1" fontAlgn="auto" latinLnBrk="0" hangingPunct="1">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وتعني اهتمام القائد بمرؤوسيه وإدراكه مبدأ الفروق الفردية والتعامل مع كل موظف منهم بطريقة معينة تتناسب مع اهتماماته، والعمل على تدريبهم وإرشادهم لتحقيق مزيد من النمو والتطور.</a:t>
            </a: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600" kern="0" dirty="0">
                <a:solidFill>
                  <a:prstClr val="black"/>
                </a:solidFill>
                <a:latin typeface="Alexandria" charset="0"/>
                <a:cs typeface="Alexandria" charset="0"/>
              </a:rPr>
              <a:t>     ويقصد بها قيام القائد بإعطاء الاهتمام بحاجات العاملين معه التي تتسم بالخصوصية، فحاجاتهم ليست واحدة، وفي نفس الوقت يركز القائد التحويلي على بناء الثقة ومعرفة جوانب الضعف والقوة في أداء العاملين.</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E350298-AC91-9FC6-1D25-29F9DF6F30EC}"/>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الاتجاهات النظرية الحديثة في القيادة</a:t>
            </a:r>
          </a:p>
        </p:txBody>
      </p:sp>
      <p:sp>
        <p:nvSpPr>
          <p:cNvPr id="4" name="Rectangle 4">
            <a:extLst>
              <a:ext uri="{FF2B5EF4-FFF2-40B4-BE49-F238E27FC236}">
                <a16:creationId xmlns:a16="http://schemas.microsoft.com/office/drawing/2014/main" id="{B7E4DF29-544D-560D-E17C-B274264C76C2}"/>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784136A1-20CC-C7FE-61BA-515BBFA86CEC}"/>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B597F9D-A850-8D23-B098-023008EB3D7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3EEA7453-D540-CAAF-A1D0-31557B6EDE7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F86475B8-218E-6CFC-6D8D-9EAA266BCFC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D0502F5F-AF0D-0AEF-C442-CD4C14FF7FF8}"/>
              </a:ext>
            </a:extLst>
          </p:cNvPr>
          <p:cNvSpPr/>
          <p:nvPr/>
        </p:nvSpPr>
        <p:spPr>
          <a:xfrm>
            <a:off x="8125164" y="2155119"/>
            <a:ext cx="274070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أبعاد القيادة التحويلية</a:t>
            </a:r>
          </a:p>
        </p:txBody>
      </p:sp>
    </p:spTree>
    <p:extLst>
      <p:ext uri="{BB962C8B-B14F-4D97-AF65-F5344CB8AC3E}">
        <p14:creationId xmlns:p14="http://schemas.microsoft.com/office/powerpoint/2010/main" val="39604986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492AC171-8365-55E0-D135-E5CBB1E2254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600" b="1" kern="0" dirty="0">
                <a:solidFill>
                  <a:srgbClr val="00B0F0"/>
                </a:solidFill>
                <a:latin typeface="Alexandria" charset="0"/>
                <a:cs typeface="Alexandria" charset="0"/>
              </a:rPr>
              <a:t>      </a:t>
            </a: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  د - التحفيز:</a:t>
            </a:r>
          </a:p>
          <a:p>
            <a:pPr marL="282575" marR="0" lvl="0" algn="justLow" defTabSz="914400" eaLnBrk="1" fontAlgn="auto" latinLnBrk="0" hangingPunct="1">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هو العملية التي تركز على تصرفات وسلوكيات القائد والتي تولد في التابعين حب التحدي وإيضاح التوقعات للتابعين وتشجيع روح الفريق في العمل والالتزام بالأهداف التنظيمية.</a:t>
            </a:r>
          </a:p>
          <a:p>
            <a:pPr marL="282575" marR="0" lvl="0" algn="justLow" defTabSz="914400" eaLnBrk="1" fontAlgn="auto" latinLnBrk="0" hangingPunct="1">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وتشمل الأساليب التحفيزية عمليات الاتصال والتواصل المستمر والتسامح في حالات الفشل أو التقصير ويعد ذلك وسيلة للتعلم، وكذلك الإصغاء للعاملين والاهتمام برغباتهم وتشجيعهم على الابتكار والإبداع والتنوع والتطوير المستمر والاعتراف والإشادة بإنجازاتهم المتميزة.</a:t>
            </a: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401323B-891D-1214-298B-8B688E7814E2}"/>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الاتجاهات النظرية الحديثة في القيادة</a:t>
            </a:r>
          </a:p>
        </p:txBody>
      </p:sp>
      <p:sp>
        <p:nvSpPr>
          <p:cNvPr id="4" name="Rectangle 4">
            <a:extLst>
              <a:ext uri="{FF2B5EF4-FFF2-40B4-BE49-F238E27FC236}">
                <a16:creationId xmlns:a16="http://schemas.microsoft.com/office/drawing/2014/main" id="{58E5B5B3-A374-E6F6-1F21-558322252D5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071BACC1-C79E-021B-209A-88EF4F7F4AA4}"/>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C7E5805A-A500-EB7F-2123-BF0BDDF653F5}"/>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C3285EC2-F917-5B06-FCDD-610F0CCC605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D657B96F-7866-763C-DA7D-F9D3DF291B1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F341A35B-1DA9-D0A7-BF22-83B6425BAC2A}"/>
              </a:ext>
            </a:extLst>
          </p:cNvPr>
          <p:cNvSpPr/>
          <p:nvPr/>
        </p:nvSpPr>
        <p:spPr>
          <a:xfrm>
            <a:off x="8125164" y="2155119"/>
            <a:ext cx="274070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أبعاد القيادة التحويلية</a:t>
            </a:r>
          </a:p>
        </p:txBody>
      </p:sp>
    </p:spTree>
    <p:extLst>
      <p:ext uri="{BB962C8B-B14F-4D97-AF65-F5344CB8AC3E}">
        <p14:creationId xmlns:p14="http://schemas.microsoft.com/office/powerpoint/2010/main" val="416278100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B91FAC5-6D0A-EB18-A476-1A6D11C22CA9}"/>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600" b="1" kern="0" dirty="0">
                <a:solidFill>
                  <a:srgbClr val="00B0F0"/>
                </a:solidFill>
                <a:latin typeface="Alexandria" charset="0"/>
                <a:cs typeface="Alexandria" charset="0"/>
              </a:rPr>
              <a:t>      </a:t>
            </a: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  هـ - التمكين:</a:t>
            </a:r>
          </a:p>
          <a:p>
            <a:pPr marL="282575" marR="0" lvl="0" algn="justLow" defTabSz="914400" eaLnBrk="1" fontAlgn="auto" latinLnBrk="0" hangingPunct="1">
              <a:spcBef>
                <a:spcPts val="0"/>
              </a:spcBef>
              <a:spcAft>
                <a:spcPts val="0"/>
              </a:spcAft>
              <a:buClrTx/>
              <a:buSzTx/>
              <a:tabLst/>
              <a:defRPr/>
            </a:pPr>
            <a:endPar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التمكين هو أحد السلوكيات الجوهرية للقيادة التحويلية، والافتراض الرئيسي في فكرة التمكين هو أن سلطة اتخاذ القرار من المفترض أن يتم تفويضها للموظفين في الصفوف الأمامية لكي يتم تمكينهم للاستجابة بصورة مباشرة لطلبات العملاء ومشكلاتهم واحتياجاتهم</a:t>
            </a:r>
            <a:r>
              <a:rPr lang="ar-SA" sz="1600" kern="0" dirty="0">
                <a:solidFill>
                  <a:prstClr val="black"/>
                </a:solidFill>
                <a:latin typeface="Alexandria" charset="0"/>
                <a:cs typeface="Alexandria" charset="0"/>
              </a:rPr>
              <a:t>.</a:t>
            </a:r>
          </a:p>
          <a:p>
            <a:pPr marL="282575" marR="0" lvl="0" algn="justLow" defTabSz="914400" eaLnBrk="1" fontAlgn="auto" latinLnBrk="0" hangingPunct="1">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إذ يؤكد أن القادة الذين يتمتعون بسلوك تحويلي لديهم القدرة على إمداد مرؤوسيهم بالطاقة وتمكينهم من التصرف عن طريق إمدادهم برؤية للمستقبل بدلاً من الاعتماد على أسلوب العقاب </a:t>
            </a:r>
            <a:r>
              <a:rPr kumimoji="0" lang="ar-SA" sz="1600" b="0" i="0" u="none" strike="noStrike" kern="0" cap="none" spc="0" normalizeH="0" baseline="0" noProof="0" dirty="0" err="1">
                <a:ln>
                  <a:noFill/>
                </a:ln>
                <a:solidFill>
                  <a:prstClr val="black"/>
                </a:solidFill>
                <a:effectLst/>
                <a:uLnTx/>
                <a:uFillTx/>
                <a:latin typeface="Alexandria" charset="0"/>
                <a:ea typeface="+mn-ea"/>
                <a:cs typeface="Alexandria" charset="0"/>
              </a:rPr>
              <a:t>والمكافأت</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4BEABBE-E446-B31D-FB52-25B80BCD6C13}"/>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الاتجاهات النظرية الحديثة في القيادة</a:t>
            </a:r>
          </a:p>
        </p:txBody>
      </p:sp>
      <p:sp>
        <p:nvSpPr>
          <p:cNvPr id="4" name="Rectangle 4">
            <a:extLst>
              <a:ext uri="{FF2B5EF4-FFF2-40B4-BE49-F238E27FC236}">
                <a16:creationId xmlns:a16="http://schemas.microsoft.com/office/drawing/2014/main" id="{9E0E374C-B93A-FF9D-8DB4-4520B9E7CF32}"/>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1FDCDA18-965F-0B16-77E5-B59254070CCD}"/>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813844AB-5172-34DF-3FC9-AD281F5649B2}"/>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B910B00D-B6F3-CE6B-5CF9-7F741541FA9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23553BA0-2EC2-72E3-2C9D-E76F41C955D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D3B653F9-943B-FB17-6E29-4A1227289CA2}"/>
              </a:ext>
            </a:extLst>
          </p:cNvPr>
          <p:cNvSpPr/>
          <p:nvPr/>
        </p:nvSpPr>
        <p:spPr>
          <a:xfrm>
            <a:off x="8125164" y="2155119"/>
            <a:ext cx="274070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أبعاد القيادة التحويلية</a:t>
            </a:r>
          </a:p>
        </p:txBody>
      </p:sp>
    </p:spTree>
    <p:extLst>
      <p:ext uri="{BB962C8B-B14F-4D97-AF65-F5344CB8AC3E}">
        <p14:creationId xmlns:p14="http://schemas.microsoft.com/office/powerpoint/2010/main" val="3595621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1612531-A501-ECD3-C074-C86ACFC48703}"/>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dirty="0"/>
          </a:p>
        </p:txBody>
      </p:sp>
      <p:sp>
        <p:nvSpPr>
          <p:cNvPr id="3" name="Rectangle 17">
            <a:extLst>
              <a:ext uri="{FF2B5EF4-FFF2-40B4-BE49-F238E27FC236}">
                <a16:creationId xmlns:a16="http://schemas.microsoft.com/office/drawing/2014/main" id="{B883EA24-0B7E-2E7A-5D54-D1A7D17E3295}"/>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sz="1400" dirty="0">
              <a:ea typeface="Roboto Light" panose="02000000000000000000" pitchFamily="2" charset="0"/>
            </a:endParaRPr>
          </a:p>
        </p:txBody>
      </p:sp>
      <p:sp>
        <p:nvSpPr>
          <p:cNvPr id="4" name="TextBox 18">
            <a:extLst>
              <a:ext uri="{FF2B5EF4-FFF2-40B4-BE49-F238E27FC236}">
                <a16:creationId xmlns:a16="http://schemas.microsoft.com/office/drawing/2014/main" id="{7DE8DAA7-4C77-845A-7B83-644F692B38D2}"/>
              </a:ext>
            </a:extLst>
          </p:cNvPr>
          <p:cNvSpPr txBox="1"/>
          <p:nvPr/>
        </p:nvSpPr>
        <p:spPr>
          <a:xfrm>
            <a:off x="2669208" y="1273443"/>
            <a:ext cx="1091009" cy="400110"/>
          </a:xfrm>
          <a:prstGeom prst="rect">
            <a:avLst/>
          </a:prstGeom>
          <a:noFill/>
        </p:spPr>
        <p:txBody>
          <a:bodyPr wrap="square" rtlCol="0">
            <a:spAutoFit/>
          </a:bodyPr>
          <a:lstStyle/>
          <a:p>
            <a:pPr algn="ctr"/>
            <a:r>
              <a:rPr lang="ar-SA" sz="2000" dirty="0">
                <a:solidFill>
                  <a:schemeClr val="bg1"/>
                </a:solidFill>
                <a:latin typeface="Times New Roman" panose="02020603050405020304" pitchFamily="18" charset="0"/>
                <a:cs typeface="Times New Roman" panose="02020603050405020304" pitchFamily="18" charset="0"/>
              </a:rPr>
              <a:t>Chapter</a:t>
            </a:r>
            <a:endParaRPr lang="ar-SA"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8A93728C-F17F-7802-06D6-B8E5DA819230}"/>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ar-SA"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F1AC61F9-AD20-227E-119C-691D093B0AB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dirty="0"/>
          </a:p>
        </p:txBody>
      </p:sp>
      <p:sp>
        <p:nvSpPr>
          <p:cNvPr id="7" name="TextBox 2">
            <a:extLst>
              <a:ext uri="{FF2B5EF4-FFF2-40B4-BE49-F238E27FC236}">
                <a16:creationId xmlns:a16="http://schemas.microsoft.com/office/drawing/2014/main" id="{64BA8C59-288F-A116-7324-09C3FD48C7E5}"/>
              </a:ext>
            </a:extLst>
          </p:cNvPr>
          <p:cNvSpPr txBox="1"/>
          <p:nvPr/>
        </p:nvSpPr>
        <p:spPr>
          <a:xfrm>
            <a:off x="9283700" y="279400"/>
            <a:ext cx="2616200" cy="400110"/>
          </a:xfrm>
          <a:prstGeom prst="rect">
            <a:avLst/>
          </a:prstGeom>
          <a:noFill/>
        </p:spPr>
        <p:txBody>
          <a:bodyPr wrap="square" rtlCol="0">
            <a:spAutoFit/>
          </a:bodyPr>
          <a:lstStyle/>
          <a:p>
            <a:pPr algn="ctr"/>
            <a:r>
              <a:rPr lang="ar-SA" sz="2000" b="1" dirty="0"/>
              <a:t>www.midocean.ae</a:t>
            </a:r>
          </a:p>
        </p:txBody>
      </p:sp>
      <p:pic>
        <p:nvPicPr>
          <p:cNvPr id="8" name="Graphic 21">
            <a:extLst>
              <a:ext uri="{FF2B5EF4-FFF2-40B4-BE49-F238E27FC236}">
                <a16:creationId xmlns:a16="http://schemas.microsoft.com/office/drawing/2014/main" id="{357D74B5-5895-B970-6D84-1D4BFF86E9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CD929452-F0F5-7F47-815B-B9CD9B11B0B6}"/>
              </a:ext>
            </a:extLst>
          </p:cNvPr>
          <p:cNvSpPr txBox="1"/>
          <p:nvPr/>
        </p:nvSpPr>
        <p:spPr>
          <a:xfrm>
            <a:off x="1728534" y="2864161"/>
            <a:ext cx="2899735" cy="707886"/>
          </a:xfrm>
          <a:prstGeom prst="rect">
            <a:avLst/>
          </a:prstGeom>
          <a:noFill/>
        </p:spPr>
        <p:txBody>
          <a:bodyPr wrap="square" rtlCol="0">
            <a:spAutoFit/>
          </a:bodyPr>
          <a:lstStyle/>
          <a:p>
            <a:pPr algn="ctr" rtl="0"/>
            <a:r>
              <a:rPr lang="ar-SA" sz="2000" b="1" dirty="0">
                <a:solidFill>
                  <a:srgbClr val="00B0F0"/>
                </a:solidFill>
                <a:latin typeface="Alexandria" pitchFamily="2" charset="-78"/>
                <a:cs typeface="Alexandria" pitchFamily="2" charset="-78"/>
              </a:rPr>
              <a:t>ما نستنتجه من نظريات القيادة</a:t>
            </a:r>
          </a:p>
        </p:txBody>
      </p:sp>
      <p:pic>
        <p:nvPicPr>
          <p:cNvPr id="10" name="صورة 9">
            <a:extLst>
              <a:ext uri="{FF2B5EF4-FFF2-40B4-BE49-F238E27FC236}">
                <a16:creationId xmlns:a16="http://schemas.microsoft.com/office/drawing/2014/main" id="{EE2A72C4-B850-847A-3F18-0F9136662FC5}"/>
              </a:ext>
            </a:extLst>
          </p:cNvPr>
          <p:cNvPicPr>
            <a:picLocks noChangeAspect="1"/>
          </p:cNvPicPr>
          <p:nvPr/>
        </p:nvPicPr>
        <p:blipFill rotWithShape="1">
          <a:blip r:embed="rId5">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76359200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BCDC0598-58C8-D363-8C09-2E1B2CCA1BC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     في واقع الأمر لا يوجد نمط واحد مثالي قابل للتطبيق في كافة المنظمات وفي المواقف المختلفة داخل المنظمة الواحدة فعلى القائد أن يتنقل من نمط إلى آخر بحيث يراعى ما يلي:</a:t>
            </a:r>
          </a:p>
          <a:p>
            <a:pPr marL="282575" marR="0" lvl="0" algn="justLow" defTabSz="914400" eaLnBrk="1" fontAlgn="auto" latinLnBrk="0" hangingPunct="1">
              <a:spcBef>
                <a:spcPts val="0"/>
              </a:spcBef>
              <a:spcAft>
                <a:spcPts val="0"/>
              </a:spcAft>
              <a:buClrTx/>
              <a:buSzTx/>
              <a:tabLst/>
              <a:defRPr/>
            </a:pPr>
            <a:endParaRPr lang="ar-SA" sz="1600" kern="0" dirty="0">
              <a:solidFill>
                <a:prstClr val="black"/>
              </a:solidFill>
              <a:latin typeface="Alexandria" charset="0"/>
              <a:cs typeface="Alexandria" charset="0"/>
            </a:endParaRPr>
          </a:p>
          <a:p>
            <a:pPr marL="568325" marR="0" lvl="0" indent="-285750" algn="justLow"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lang="ar-SA" sz="1600" kern="0" dirty="0">
                <a:solidFill>
                  <a:prstClr val="black"/>
                </a:solidFill>
                <a:latin typeface="Alexandria" charset="0"/>
                <a:cs typeface="Alexandria" charset="0"/>
              </a:rPr>
              <a:t>طبيعة الموقف والظروف المحيطة.</a:t>
            </a:r>
          </a:p>
          <a:p>
            <a:pPr marL="568325" marR="0" lvl="0" indent="-285750" algn="justLow"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lang="ar-SA" sz="1600" kern="0" dirty="0">
                <a:solidFill>
                  <a:prstClr val="black"/>
                </a:solidFill>
                <a:latin typeface="Alexandria" charset="0"/>
                <a:cs typeface="Alexandria" charset="0"/>
              </a:rPr>
              <a:t>طبيعة المرؤوسين.</a:t>
            </a:r>
          </a:p>
          <a:p>
            <a:pPr marL="568325" marR="0" lvl="0" indent="-285750" algn="justLow"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lang="ar-SA" sz="1600" kern="0" dirty="0">
                <a:solidFill>
                  <a:prstClr val="black"/>
                </a:solidFill>
                <a:latin typeface="Alexandria" charset="0"/>
                <a:cs typeface="Alexandria" charset="0"/>
              </a:rPr>
              <a:t>تحقيق أهداف العاملين والمنظمة في ذات الوقت. </a:t>
            </a:r>
          </a:p>
          <a:p>
            <a:pPr marL="568325" marR="0" lvl="0" indent="-285750" algn="justLow"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lang="ar-SA" sz="1600" kern="0" dirty="0">
                <a:solidFill>
                  <a:prstClr val="black"/>
                </a:solidFill>
                <a:latin typeface="Alexandria" charset="0"/>
                <a:cs typeface="Alexandria" charset="0"/>
              </a:rPr>
              <a:t>إدراك ومعرفة حاجات العاملين الغير مشبعة لوضع نظام فعال للحوافز. </a:t>
            </a:r>
          </a:p>
          <a:p>
            <a:pPr marL="568325" marR="0" lvl="0" indent="-285750" algn="justLow"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lang="ar-SA" sz="1600" kern="0" dirty="0">
                <a:solidFill>
                  <a:prstClr val="black"/>
                </a:solidFill>
                <a:latin typeface="Alexandria" charset="0"/>
                <a:cs typeface="Alexandria" charset="0"/>
              </a:rPr>
              <a:t>معرفة آراء العاملين واتجاهاتهم في طرق العمل وأساليبه.</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D811D804-D0AA-4B5B-87AE-0066C7DC0484}"/>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ما نستنتجه من نظريات القيادة</a:t>
            </a:r>
          </a:p>
        </p:txBody>
      </p:sp>
      <p:sp>
        <p:nvSpPr>
          <p:cNvPr id="4" name="Rectangle 4">
            <a:extLst>
              <a:ext uri="{FF2B5EF4-FFF2-40B4-BE49-F238E27FC236}">
                <a16:creationId xmlns:a16="http://schemas.microsoft.com/office/drawing/2014/main" id="{F37A99FD-EBF4-2010-0BDE-BC30818869F8}"/>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2BD31070-D9E7-F5EA-E96E-3FCC68675F14}"/>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55819C67-327F-6244-72C3-E31AE583BF8D}"/>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2B450052-2680-8BA8-03FC-B5CEDB51BAA1}"/>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7B43B501-8FB8-53F6-2559-4FA13309D07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5888769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6CE7EFC8-DEB9-284D-02D3-B88F003A7F0F}"/>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     في واقع الأمر لا يوجد نمط واحد مثالي قابل للتطبيق في كافة المنظمات وفي المواقف المختلفة داخل المنظمة الواحدة فعلى القائد أن يتنقل من نمط </a:t>
            </a:r>
            <a:r>
              <a:rPr lang="ar-SA" sz="1600" kern="0" dirty="0">
                <a:solidFill>
                  <a:srgbClr val="00B0F0"/>
                </a:solidFill>
                <a:latin typeface="Alexandria" charset="0"/>
                <a:cs typeface="Alexandria" charset="0"/>
              </a:rPr>
              <a:t>إل</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ى آخر بحيث يراعى ما يلي:</a:t>
            </a:r>
          </a:p>
          <a:p>
            <a:pPr marL="282575" marR="0" lvl="0" algn="justLow" defTabSz="914400" eaLnBrk="1" fontAlgn="auto" latinLnBrk="0" hangingPunct="1">
              <a:spcBef>
                <a:spcPts val="0"/>
              </a:spcBef>
              <a:spcAft>
                <a:spcPts val="0"/>
              </a:spcAft>
              <a:buClrTx/>
              <a:buSzTx/>
              <a:tabLst/>
              <a:defRPr/>
            </a:pPr>
            <a:endParaRPr lang="ar-SA" sz="1600" kern="0" dirty="0">
              <a:solidFill>
                <a:prstClr val="black"/>
              </a:solidFill>
              <a:latin typeface="Alexandria" charset="0"/>
              <a:cs typeface="Alexandria" charset="0"/>
            </a:endParaRPr>
          </a:p>
          <a:p>
            <a:pPr marL="568325" marR="0" lvl="0" indent="-285750" algn="justLow"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lang="ar-SA" sz="1600" kern="0" dirty="0">
                <a:solidFill>
                  <a:prstClr val="black"/>
                </a:solidFill>
                <a:latin typeface="Alexandria" charset="0"/>
                <a:cs typeface="Alexandria" charset="0"/>
              </a:rPr>
              <a:t>ليس هناك طريقه مثلى محددة وواضحة لقيادة الافراد. </a:t>
            </a:r>
          </a:p>
          <a:p>
            <a:pPr marL="568325" marR="0" lvl="0" indent="-285750" algn="justLow"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lang="ar-SA" sz="1600" kern="0" dirty="0">
                <a:solidFill>
                  <a:prstClr val="black"/>
                </a:solidFill>
                <a:latin typeface="Alexandria" charset="0"/>
                <a:cs typeface="Alexandria" charset="0"/>
              </a:rPr>
              <a:t>لا يوجد في الواقع قادة ديمقراطيين اوتوقراطيين مئة بالمئة.</a:t>
            </a:r>
          </a:p>
          <a:p>
            <a:pPr marL="568325" marR="0" lvl="0" indent="-285750" algn="justLow"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lang="ar-SA" sz="1600" kern="0" dirty="0">
                <a:solidFill>
                  <a:prstClr val="black"/>
                </a:solidFill>
                <a:latin typeface="Alexandria" charset="0"/>
                <a:cs typeface="Alexandria" charset="0"/>
              </a:rPr>
              <a:t>عملية القيادة معقدة نظراً لتشابك العوامل والمتغيرات التي تؤثر فيها.</a:t>
            </a:r>
          </a:p>
          <a:p>
            <a:pPr marL="568325" marR="0" lvl="0" indent="-285750" algn="justLow"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lang="ar-SA" sz="1600" kern="0" dirty="0">
                <a:solidFill>
                  <a:prstClr val="black"/>
                </a:solidFill>
                <a:latin typeface="Alexandria" charset="0"/>
                <a:cs typeface="Alexandria" charset="0"/>
              </a:rPr>
              <a:t>إن خبرة القائد والمناخ والظروف السائدة وشخصية القائد هي من العوامل الرئيسية التي تؤثر في سلوكه.</a:t>
            </a:r>
          </a:p>
          <a:p>
            <a:pPr marL="568325" marR="0" lvl="0" indent="-285750" algn="justLow" defTabSz="914400" eaLnBrk="1" fontAlgn="auto" latinLnBrk="0" hangingPunct="1">
              <a:lnSpc>
                <a:spcPct val="150000"/>
              </a:lnSpc>
              <a:spcBef>
                <a:spcPts val="0"/>
              </a:spcBef>
              <a:spcAft>
                <a:spcPts val="0"/>
              </a:spcAft>
              <a:buClrTx/>
              <a:buSzTx/>
              <a:buFont typeface="Arial" panose="020B0604020202020204" pitchFamily="34" charset="0"/>
              <a:buChar char="•"/>
              <a:tabLst/>
              <a:defRPr/>
            </a:pPr>
            <a:endParaRPr lang="ar-SA" sz="16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Arial" panose="020B0604020202020204" pitchFamily="34" charset="0"/>
              <a:buChar char="•"/>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284A7DC8-2F0C-9015-4816-F8E1CD8DA673}"/>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ما نستنتجه من نظريات القيادة</a:t>
            </a:r>
          </a:p>
        </p:txBody>
      </p:sp>
      <p:sp>
        <p:nvSpPr>
          <p:cNvPr id="4" name="Rectangle 4">
            <a:extLst>
              <a:ext uri="{FF2B5EF4-FFF2-40B4-BE49-F238E27FC236}">
                <a16:creationId xmlns:a16="http://schemas.microsoft.com/office/drawing/2014/main" id="{14536F72-6D33-D1D8-6169-E8CC1BF190B4}"/>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A57D66A2-0AF5-E3A8-8D05-23DCFCC18C97}"/>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DD2FC14-C356-F031-CE82-25C3744EA67D}"/>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B40ECE39-2827-E246-0C2B-285D49F5C4C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160E0BDE-B76A-7948-B276-74EF8422647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7133014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TextBox 2">
            <a:extLst>
              <a:ext uri="{FF2B5EF4-FFF2-40B4-BE49-F238E27FC236}">
                <a16:creationId xmlns:a16="http://schemas.microsoft.com/office/drawing/2014/main" id="{D9EAD07B-5518-1C51-FF04-70C2D9B9E1BF}"/>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ملخص المحاضرة</a:t>
            </a:r>
          </a:p>
        </p:txBody>
      </p:sp>
      <p:sp>
        <p:nvSpPr>
          <p:cNvPr id="3" name="TextBox 3">
            <a:extLst>
              <a:ext uri="{FF2B5EF4-FFF2-40B4-BE49-F238E27FC236}">
                <a16:creationId xmlns:a16="http://schemas.microsoft.com/office/drawing/2014/main" id="{E24373E7-2B74-D662-2FA1-7E110B302BA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www.midocean.ae</a:t>
            </a:r>
          </a:p>
        </p:txBody>
      </p:sp>
      <p:pic>
        <p:nvPicPr>
          <p:cNvPr id="4" name="Graphic 21">
            <a:extLst>
              <a:ext uri="{FF2B5EF4-FFF2-40B4-BE49-F238E27FC236}">
                <a16:creationId xmlns:a16="http://schemas.microsoft.com/office/drawing/2014/main" id="{AD1B4747-CC8C-0862-E6E4-448417D4BFB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Rectangle: Rounded Corners 24">
            <a:extLst>
              <a:ext uri="{FF2B5EF4-FFF2-40B4-BE49-F238E27FC236}">
                <a16:creationId xmlns:a16="http://schemas.microsoft.com/office/drawing/2014/main" id="{76A7B09A-4FBC-F94D-A331-63FBF9D5C4B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a:t>
            </a: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6" name="Rectangle 4">
            <a:extLst>
              <a:ext uri="{FF2B5EF4-FFF2-40B4-BE49-F238E27FC236}">
                <a16:creationId xmlns:a16="http://schemas.microsoft.com/office/drawing/2014/main" id="{6C3F0185-A097-78DE-3CFE-5135F57DF129}"/>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7" name="TextBox 5">
            <a:extLst>
              <a:ext uri="{FF2B5EF4-FFF2-40B4-BE49-F238E27FC236}">
                <a16:creationId xmlns:a16="http://schemas.microsoft.com/office/drawing/2014/main" id="{D16C48EA-1110-25CD-7BEE-43DE930BF9C8}"/>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8" name="TextBox 9">
            <a:extLst>
              <a:ext uri="{FF2B5EF4-FFF2-40B4-BE49-F238E27FC236}">
                <a16:creationId xmlns:a16="http://schemas.microsoft.com/office/drawing/2014/main" id="{4A9279C8-45CC-B21A-8CF3-1DC4BFA53EF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9" name="مربع نص 8">
            <a:extLst>
              <a:ext uri="{FF2B5EF4-FFF2-40B4-BE49-F238E27FC236}">
                <a16:creationId xmlns:a16="http://schemas.microsoft.com/office/drawing/2014/main" id="{59F315C8-FF54-7747-0DC5-8C1118F2623D}"/>
              </a:ext>
            </a:extLst>
          </p:cNvPr>
          <p:cNvSpPr txBox="1"/>
          <p:nvPr/>
        </p:nvSpPr>
        <p:spPr>
          <a:xfrm>
            <a:off x="5617697" y="1947095"/>
            <a:ext cx="966228" cy="338106"/>
          </a:xfrm>
          <a:prstGeom prst="rect">
            <a:avLst/>
          </a:prstGeom>
          <a:noFill/>
        </p:spPr>
        <p:txBody>
          <a:bodyPr wrap="square">
            <a:spAutoFit/>
          </a:bodyPr>
          <a:lstStyle/>
          <a:p>
            <a:pPr algn="r" rtl="1">
              <a:lnSpc>
                <a:spcPct val="150000"/>
              </a:lnSpc>
            </a:pPr>
            <a:r>
              <a:rPr lang="ar-SA" sz="1200" b="1" dirty="0">
                <a:solidFill>
                  <a:schemeClr val="bg1"/>
                </a:solidFill>
                <a:latin typeface="Alexandria" pitchFamily="2" charset="-78"/>
                <a:cs typeface="Alexandria" pitchFamily="2" charset="-78"/>
              </a:rPr>
              <a:t>القيـــــــادة</a:t>
            </a:r>
          </a:p>
        </p:txBody>
      </p:sp>
      <p:sp>
        <p:nvSpPr>
          <p:cNvPr id="11" name="مربع نص 10">
            <a:extLst>
              <a:ext uri="{FF2B5EF4-FFF2-40B4-BE49-F238E27FC236}">
                <a16:creationId xmlns:a16="http://schemas.microsoft.com/office/drawing/2014/main" id="{06270C67-CFF7-752D-5534-A241FE30C7BD}"/>
              </a:ext>
            </a:extLst>
          </p:cNvPr>
          <p:cNvSpPr txBox="1"/>
          <p:nvPr/>
        </p:nvSpPr>
        <p:spPr>
          <a:xfrm>
            <a:off x="5401603" y="2181383"/>
            <a:ext cx="1422274" cy="338106"/>
          </a:xfrm>
          <a:prstGeom prst="rect">
            <a:avLst/>
          </a:prstGeom>
          <a:noFill/>
        </p:spPr>
        <p:txBody>
          <a:bodyPr wrap="square">
            <a:spAutoFit/>
          </a:bodyPr>
          <a:lstStyle/>
          <a:p>
            <a:pPr algn="r" rtl="1">
              <a:lnSpc>
                <a:spcPct val="150000"/>
              </a:lnSpc>
            </a:pPr>
            <a:r>
              <a:rPr lang="ar-SA" sz="1200" b="1" dirty="0">
                <a:solidFill>
                  <a:schemeClr val="bg1"/>
                </a:solidFill>
                <a:latin typeface="Alexandria" pitchFamily="2" charset="-78"/>
                <a:cs typeface="Alexandria" pitchFamily="2" charset="-78"/>
              </a:rPr>
              <a:t>نظريات القيادة 1</a:t>
            </a:r>
          </a:p>
        </p:txBody>
      </p:sp>
      <p:pic>
        <p:nvPicPr>
          <p:cNvPr id="27" name="صورة 26">
            <a:extLst>
              <a:ext uri="{FF2B5EF4-FFF2-40B4-BE49-F238E27FC236}">
                <a16:creationId xmlns:a16="http://schemas.microsoft.com/office/drawing/2014/main" id="{41DD9097-14DD-301C-C224-B14688EFE2D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17188" y="1926592"/>
            <a:ext cx="9357624" cy="1058975"/>
          </a:xfrm>
          <a:prstGeom prst="rect">
            <a:avLst/>
          </a:prstGeom>
        </p:spPr>
      </p:pic>
      <p:sp>
        <p:nvSpPr>
          <p:cNvPr id="29" name="مربع نص 28">
            <a:extLst>
              <a:ext uri="{FF2B5EF4-FFF2-40B4-BE49-F238E27FC236}">
                <a16:creationId xmlns:a16="http://schemas.microsoft.com/office/drawing/2014/main" id="{07F8ED5C-6712-1846-1907-A4B4FE5C7333}"/>
              </a:ext>
            </a:extLst>
          </p:cNvPr>
          <p:cNvSpPr txBox="1"/>
          <p:nvPr/>
        </p:nvSpPr>
        <p:spPr>
          <a:xfrm>
            <a:off x="5382843" y="2073260"/>
            <a:ext cx="1422274" cy="338106"/>
          </a:xfrm>
          <a:prstGeom prst="rect">
            <a:avLst/>
          </a:prstGeom>
          <a:noFill/>
        </p:spPr>
        <p:txBody>
          <a:bodyPr wrap="square">
            <a:spAutoFit/>
          </a:bodyPr>
          <a:lstStyle/>
          <a:p>
            <a:pPr algn="r" rtl="1">
              <a:lnSpc>
                <a:spcPct val="150000"/>
              </a:lnSpc>
            </a:pPr>
            <a:r>
              <a:rPr lang="ar-SA" sz="1200" b="1" dirty="0">
                <a:solidFill>
                  <a:schemeClr val="bg1"/>
                </a:solidFill>
                <a:latin typeface="Alexandria" pitchFamily="2" charset="-78"/>
                <a:cs typeface="Alexandria" pitchFamily="2" charset="-78"/>
              </a:rPr>
              <a:t>نظريات القيادة 2 </a:t>
            </a:r>
          </a:p>
        </p:txBody>
      </p:sp>
      <p:sp>
        <p:nvSpPr>
          <p:cNvPr id="30" name="مربع نص 29">
            <a:extLst>
              <a:ext uri="{FF2B5EF4-FFF2-40B4-BE49-F238E27FC236}">
                <a16:creationId xmlns:a16="http://schemas.microsoft.com/office/drawing/2014/main" id="{BF86FD07-9130-A63E-41EF-AE0233C25306}"/>
              </a:ext>
            </a:extLst>
          </p:cNvPr>
          <p:cNvSpPr txBox="1"/>
          <p:nvPr/>
        </p:nvSpPr>
        <p:spPr>
          <a:xfrm>
            <a:off x="8963624" y="2807731"/>
            <a:ext cx="1960356" cy="338106"/>
          </a:xfrm>
          <a:prstGeom prst="rect">
            <a:avLst/>
          </a:prstGeom>
          <a:noFill/>
        </p:spPr>
        <p:txBody>
          <a:bodyPr wrap="square">
            <a:spAutoFit/>
          </a:bodyPr>
          <a:lstStyle/>
          <a:p>
            <a:pPr algn="ctr" rtl="1">
              <a:lnSpc>
                <a:spcPct val="150000"/>
              </a:lnSpc>
            </a:pPr>
            <a:r>
              <a:rPr lang="ar-SA" sz="1200" b="1" dirty="0">
                <a:solidFill>
                  <a:srgbClr val="00B0F0"/>
                </a:solidFill>
                <a:latin typeface="Alexandria" pitchFamily="2" charset="-78"/>
                <a:cs typeface="Alexandria" pitchFamily="2" charset="-78"/>
              </a:rPr>
              <a:t>النظرية الموقفية</a:t>
            </a:r>
          </a:p>
        </p:txBody>
      </p:sp>
      <p:sp>
        <p:nvSpPr>
          <p:cNvPr id="31" name="مربع نص 30">
            <a:extLst>
              <a:ext uri="{FF2B5EF4-FFF2-40B4-BE49-F238E27FC236}">
                <a16:creationId xmlns:a16="http://schemas.microsoft.com/office/drawing/2014/main" id="{631AAA5E-24B8-ACC6-8B8E-DEF786AE3B0E}"/>
              </a:ext>
            </a:extLst>
          </p:cNvPr>
          <p:cNvSpPr txBox="1"/>
          <p:nvPr/>
        </p:nvSpPr>
        <p:spPr>
          <a:xfrm>
            <a:off x="4628192" y="2807731"/>
            <a:ext cx="3013365" cy="338106"/>
          </a:xfrm>
          <a:prstGeom prst="rect">
            <a:avLst/>
          </a:prstGeom>
          <a:noFill/>
        </p:spPr>
        <p:txBody>
          <a:bodyPr wrap="square">
            <a:spAutoFit/>
          </a:bodyPr>
          <a:lstStyle/>
          <a:p>
            <a:pPr algn="r" rtl="1">
              <a:lnSpc>
                <a:spcPct val="150000"/>
              </a:lnSpc>
            </a:pPr>
            <a:r>
              <a:rPr lang="ar-SA" sz="1200" b="1" dirty="0">
                <a:solidFill>
                  <a:srgbClr val="00B0F0"/>
                </a:solidFill>
                <a:latin typeface="Alexandria" pitchFamily="2" charset="-78"/>
                <a:cs typeface="Alexandria" pitchFamily="2" charset="-78"/>
              </a:rPr>
              <a:t>الاتجاهات النظرية الحديثة في القيادة</a:t>
            </a:r>
          </a:p>
        </p:txBody>
      </p:sp>
      <p:sp>
        <p:nvSpPr>
          <p:cNvPr id="32" name="مربع نص 31">
            <a:extLst>
              <a:ext uri="{FF2B5EF4-FFF2-40B4-BE49-F238E27FC236}">
                <a16:creationId xmlns:a16="http://schemas.microsoft.com/office/drawing/2014/main" id="{0567E049-2557-2258-C682-30190653501D}"/>
              </a:ext>
            </a:extLst>
          </p:cNvPr>
          <p:cNvSpPr txBox="1"/>
          <p:nvPr/>
        </p:nvSpPr>
        <p:spPr>
          <a:xfrm>
            <a:off x="954908" y="2807731"/>
            <a:ext cx="2634229" cy="338106"/>
          </a:xfrm>
          <a:prstGeom prst="rect">
            <a:avLst/>
          </a:prstGeom>
          <a:noFill/>
        </p:spPr>
        <p:txBody>
          <a:bodyPr wrap="square">
            <a:spAutoFit/>
          </a:bodyPr>
          <a:lstStyle/>
          <a:p>
            <a:pPr algn="r" rtl="1">
              <a:lnSpc>
                <a:spcPct val="150000"/>
              </a:lnSpc>
            </a:pPr>
            <a:r>
              <a:rPr lang="ar-SA" sz="1200" b="1" dirty="0">
                <a:solidFill>
                  <a:srgbClr val="00B0F0"/>
                </a:solidFill>
                <a:latin typeface="Alexandria" pitchFamily="2" charset="-78"/>
                <a:cs typeface="Alexandria" pitchFamily="2" charset="-78"/>
              </a:rPr>
              <a:t>ما نستنتجه من نظريات القيادة</a:t>
            </a:r>
          </a:p>
        </p:txBody>
      </p:sp>
      <p:sp>
        <p:nvSpPr>
          <p:cNvPr id="33" name="مربع نص 32">
            <a:extLst>
              <a:ext uri="{FF2B5EF4-FFF2-40B4-BE49-F238E27FC236}">
                <a16:creationId xmlns:a16="http://schemas.microsoft.com/office/drawing/2014/main" id="{F4C57E0B-39FF-2573-AB4D-71B2A3597B0E}"/>
              </a:ext>
            </a:extLst>
          </p:cNvPr>
          <p:cNvSpPr txBox="1"/>
          <p:nvPr/>
        </p:nvSpPr>
        <p:spPr>
          <a:xfrm>
            <a:off x="8626687" y="3154579"/>
            <a:ext cx="2634230" cy="2462213"/>
          </a:xfrm>
          <a:prstGeom prst="rect">
            <a:avLst/>
          </a:prstGeom>
          <a:noFill/>
        </p:spPr>
        <p:txBody>
          <a:bodyPr wrap="square" rtlCol="1">
            <a:spAutoFit/>
          </a:bodyPr>
          <a:lstStyle/>
          <a:p>
            <a:pPr algn="justLow"/>
            <a:r>
              <a:rPr lang="ar-SA" sz="1100" dirty="0">
                <a:latin typeface="Alexandria" pitchFamily="2" charset="-78"/>
                <a:cs typeface="Alexandria" pitchFamily="2" charset="-78"/>
              </a:rPr>
              <a:t> ظهرت هذه النظرية منذ بداية السبعينات، بعد أن تعددت الدراسات والأبحاث في هذا المجال، وقد أكدت هذه الدراسات أهمية المتغيرات البيئية والتكنولوجيا والقيم الاجتماعية وأثرها على طبيعة التنظيم الإداري وأسلوب العمل المتبع في المنظمة ودعت لوجوب تطبيق المبادئ والمفاهيم الإدارية بشكل يتلاءم مع الظروف التي تمر بها المنظمة.</a:t>
            </a:r>
          </a:p>
          <a:p>
            <a:pPr algn="justLow"/>
            <a:endParaRPr lang="ar-SA" sz="1100" dirty="0">
              <a:latin typeface="Alexandria" pitchFamily="2" charset="-78"/>
              <a:cs typeface="Alexandria" pitchFamily="2" charset="-78"/>
            </a:endParaRPr>
          </a:p>
          <a:p>
            <a:pPr algn="justLow"/>
            <a:r>
              <a:rPr lang="ar-SA" sz="1100" dirty="0">
                <a:solidFill>
                  <a:srgbClr val="00B0F0"/>
                </a:solidFill>
                <a:latin typeface="Alexandria" pitchFamily="2" charset="-78"/>
                <a:cs typeface="Alexandria" pitchFamily="2" charset="-78"/>
              </a:rPr>
              <a:t>1.   النظرية الموقفية لفيدلر</a:t>
            </a:r>
          </a:p>
          <a:p>
            <a:pPr algn="justLow"/>
            <a:r>
              <a:rPr lang="ar-SA" sz="1100" dirty="0">
                <a:solidFill>
                  <a:srgbClr val="00B0F0"/>
                </a:solidFill>
                <a:latin typeface="Alexandria" pitchFamily="2" charset="-78"/>
                <a:cs typeface="Alexandria" pitchFamily="2" charset="-78"/>
              </a:rPr>
              <a:t>2.  نظرية المسار والهدف</a:t>
            </a:r>
          </a:p>
          <a:p>
            <a:pPr algn="justLow"/>
            <a:r>
              <a:rPr lang="ar-SA" sz="1100" dirty="0">
                <a:solidFill>
                  <a:srgbClr val="00B0F0"/>
                </a:solidFill>
                <a:latin typeface="Alexandria" pitchFamily="2" charset="-78"/>
                <a:cs typeface="Alexandria" pitchFamily="2" charset="-78"/>
              </a:rPr>
              <a:t>3. النظرية الموقفية لهيرسي وبلانشارد</a:t>
            </a:r>
          </a:p>
        </p:txBody>
      </p:sp>
      <p:sp>
        <p:nvSpPr>
          <p:cNvPr id="34" name="مربع نص 33">
            <a:extLst>
              <a:ext uri="{FF2B5EF4-FFF2-40B4-BE49-F238E27FC236}">
                <a16:creationId xmlns:a16="http://schemas.microsoft.com/office/drawing/2014/main" id="{FA78D954-052B-2DAE-6AAD-698CB5F0C773}"/>
              </a:ext>
            </a:extLst>
          </p:cNvPr>
          <p:cNvSpPr txBox="1"/>
          <p:nvPr/>
        </p:nvSpPr>
        <p:spPr>
          <a:xfrm>
            <a:off x="4799617" y="3163287"/>
            <a:ext cx="2634230" cy="1954381"/>
          </a:xfrm>
          <a:prstGeom prst="rect">
            <a:avLst/>
          </a:prstGeom>
          <a:noFill/>
        </p:spPr>
        <p:txBody>
          <a:bodyPr wrap="square" rtlCol="1">
            <a:spAutoFit/>
          </a:bodyPr>
          <a:lstStyle/>
          <a:p>
            <a:pPr algn="justLow"/>
            <a:r>
              <a:rPr lang="ar-SA" sz="1100" dirty="0">
                <a:latin typeface="Alexandria" pitchFamily="2" charset="-78"/>
                <a:cs typeface="Alexandria" pitchFamily="2" charset="-78"/>
              </a:rPr>
              <a:t>بيئة الأعمال المتغيرة وتعقيد العمليات والتراكيب التنظيمية الجديدة للمنظمات وما رافق ذلك من أفكار واتجاهات فلسفية فرض نظرة متجددة للقيادة الإدارية في منظمات الأعمال.</a:t>
            </a:r>
          </a:p>
          <a:p>
            <a:pPr algn="justLow"/>
            <a:endParaRPr lang="ar-SA" sz="1100" dirty="0">
              <a:latin typeface="Alexandria" pitchFamily="2" charset="-78"/>
              <a:cs typeface="Alexandria" pitchFamily="2" charset="-78"/>
            </a:endParaRPr>
          </a:p>
          <a:p>
            <a:pPr marL="0" marR="0" lvl="0" indent="0" algn="justLow" defTabSz="914400" rtl="1" eaLnBrk="1" fontAlgn="auto" latinLnBrk="0" hangingPunct="1">
              <a:lnSpc>
                <a:spcPct val="100000"/>
              </a:lnSpc>
              <a:spcBef>
                <a:spcPts val="0"/>
              </a:spcBef>
              <a:spcAft>
                <a:spcPts val="0"/>
              </a:spcAft>
              <a:buClrTx/>
              <a:buSzTx/>
              <a:buFontTx/>
              <a:buNone/>
              <a:tabLst/>
              <a:defRPr/>
            </a:pPr>
            <a:r>
              <a:rPr kumimoji="0" lang="ar-SA" sz="110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1. </a:t>
            </a:r>
            <a:r>
              <a:rPr lang="ar-SA" sz="1100" dirty="0">
                <a:solidFill>
                  <a:srgbClr val="00B0F0"/>
                </a:solidFill>
                <a:latin typeface="Alexandria" pitchFamily="2" charset="-78"/>
                <a:cs typeface="Alexandria" pitchFamily="2" charset="-78"/>
              </a:rPr>
              <a:t> </a:t>
            </a:r>
            <a:r>
              <a:rPr kumimoji="0" lang="ar-SA" sz="110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القيادة التبادلية</a:t>
            </a:r>
          </a:p>
          <a:p>
            <a:pPr marL="0" marR="0" lvl="0" indent="0" algn="justLow" defTabSz="914400" rtl="1" eaLnBrk="1" fontAlgn="auto" latinLnBrk="0" hangingPunct="1">
              <a:lnSpc>
                <a:spcPct val="100000"/>
              </a:lnSpc>
              <a:spcBef>
                <a:spcPts val="0"/>
              </a:spcBef>
              <a:spcAft>
                <a:spcPts val="0"/>
              </a:spcAft>
              <a:buClrTx/>
              <a:buSzTx/>
              <a:buFontTx/>
              <a:buNone/>
              <a:tabLst/>
              <a:defRPr/>
            </a:pPr>
            <a:r>
              <a:rPr kumimoji="0" lang="ar-SA" sz="110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2. النظرية الكارزماتية</a:t>
            </a:r>
          </a:p>
          <a:p>
            <a:pPr marL="0" marR="0" lvl="0" indent="0" algn="justLow" defTabSz="914400" rtl="1" eaLnBrk="1" fontAlgn="auto" latinLnBrk="0" hangingPunct="1">
              <a:lnSpc>
                <a:spcPct val="100000"/>
              </a:lnSpc>
              <a:spcBef>
                <a:spcPts val="0"/>
              </a:spcBef>
              <a:spcAft>
                <a:spcPts val="0"/>
              </a:spcAft>
              <a:buClrTx/>
              <a:buSzTx/>
              <a:buFontTx/>
              <a:buNone/>
              <a:tabLst/>
              <a:defRPr/>
            </a:pPr>
            <a:r>
              <a:rPr kumimoji="0" lang="ar-SA" sz="110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3. النظرية التحويلية</a:t>
            </a:r>
          </a:p>
          <a:p>
            <a:pPr algn="justLow"/>
            <a:endParaRPr lang="ar-SA" sz="1100" dirty="0">
              <a:latin typeface="Alexandria" pitchFamily="2" charset="-78"/>
              <a:cs typeface="Alexandria" pitchFamily="2" charset="-78"/>
            </a:endParaRPr>
          </a:p>
          <a:p>
            <a:pPr algn="justLow"/>
            <a:endParaRPr lang="ar-SA" sz="1100" dirty="0">
              <a:latin typeface="Alexandria" pitchFamily="2" charset="-78"/>
              <a:cs typeface="Alexandria" pitchFamily="2" charset="-78"/>
            </a:endParaRPr>
          </a:p>
        </p:txBody>
      </p:sp>
      <p:sp>
        <p:nvSpPr>
          <p:cNvPr id="35" name="مربع نص 34">
            <a:extLst>
              <a:ext uri="{FF2B5EF4-FFF2-40B4-BE49-F238E27FC236}">
                <a16:creationId xmlns:a16="http://schemas.microsoft.com/office/drawing/2014/main" id="{15C97DB2-36EC-4184-5218-3719DB50EF07}"/>
              </a:ext>
            </a:extLst>
          </p:cNvPr>
          <p:cNvSpPr txBox="1"/>
          <p:nvPr/>
        </p:nvSpPr>
        <p:spPr>
          <a:xfrm>
            <a:off x="683812" y="3152235"/>
            <a:ext cx="3455052" cy="2631490"/>
          </a:xfrm>
          <a:prstGeom prst="rect">
            <a:avLst/>
          </a:prstGeom>
          <a:noFill/>
        </p:spPr>
        <p:txBody>
          <a:bodyPr wrap="square" rtlCol="1">
            <a:spAutoFit/>
          </a:bodyPr>
          <a:lstStyle/>
          <a:p>
            <a:pPr algn="justLow"/>
            <a:r>
              <a:rPr lang="ar-SA" sz="1100" dirty="0">
                <a:solidFill>
                  <a:srgbClr val="00B0F0"/>
                </a:solidFill>
                <a:latin typeface="Alexandria" pitchFamily="2" charset="-78"/>
                <a:cs typeface="Alexandria" pitchFamily="2" charset="-78"/>
              </a:rPr>
              <a:t> 1. </a:t>
            </a:r>
            <a:r>
              <a:rPr lang="ar-SA" sz="1100" dirty="0">
                <a:latin typeface="Alexandria" pitchFamily="2" charset="-78"/>
                <a:cs typeface="Alexandria" pitchFamily="2" charset="-78"/>
              </a:rPr>
              <a:t>طبيعة الموقف والظروف المحيطة وطبيعة المرؤوسين.</a:t>
            </a:r>
          </a:p>
          <a:p>
            <a:pPr algn="justLow"/>
            <a:r>
              <a:rPr lang="ar-SA" sz="1100" dirty="0">
                <a:solidFill>
                  <a:srgbClr val="00B0F0"/>
                </a:solidFill>
                <a:latin typeface="Alexandria" pitchFamily="2" charset="-78"/>
                <a:cs typeface="Alexandria" pitchFamily="2" charset="-78"/>
              </a:rPr>
              <a:t>2. </a:t>
            </a:r>
            <a:r>
              <a:rPr lang="ar-SA" sz="1100" dirty="0">
                <a:latin typeface="Alexandria" pitchFamily="2" charset="-78"/>
                <a:cs typeface="Alexandria" pitchFamily="2" charset="-78"/>
              </a:rPr>
              <a:t>تحقيق أهداف العاملين والمنظمة في ذات الوقت. </a:t>
            </a:r>
          </a:p>
          <a:p>
            <a:pPr algn="justLow"/>
            <a:r>
              <a:rPr lang="ar-SA" sz="1100" dirty="0">
                <a:solidFill>
                  <a:srgbClr val="00B0F0"/>
                </a:solidFill>
                <a:latin typeface="Alexandria" pitchFamily="2" charset="-78"/>
                <a:cs typeface="Alexandria" pitchFamily="2" charset="-78"/>
              </a:rPr>
              <a:t>3. </a:t>
            </a:r>
            <a:r>
              <a:rPr lang="ar-SA" sz="1100" dirty="0">
                <a:latin typeface="Alexandria" pitchFamily="2" charset="-78"/>
                <a:cs typeface="Alexandria" pitchFamily="2" charset="-78"/>
              </a:rPr>
              <a:t>إدراك ومعرفة حاجات العاملين الغير مشبعة لوضع نظام فعال للحوافز. </a:t>
            </a:r>
          </a:p>
          <a:p>
            <a:pPr algn="justLow"/>
            <a:r>
              <a:rPr lang="ar-SA" sz="1100" dirty="0">
                <a:solidFill>
                  <a:srgbClr val="00B0F0"/>
                </a:solidFill>
                <a:latin typeface="Alexandria" pitchFamily="2" charset="-78"/>
                <a:cs typeface="Alexandria" pitchFamily="2" charset="-78"/>
              </a:rPr>
              <a:t>4. </a:t>
            </a:r>
            <a:r>
              <a:rPr lang="ar-SA" sz="1100" dirty="0">
                <a:latin typeface="Alexandria" pitchFamily="2" charset="-78"/>
                <a:cs typeface="Alexandria" pitchFamily="2" charset="-78"/>
              </a:rPr>
              <a:t>معرفة آراء العاملين واتجاهاتهم في طرق العمل وأساليبه.</a:t>
            </a:r>
          </a:p>
          <a:p>
            <a:pPr algn="justLow"/>
            <a:r>
              <a:rPr lang="ar-SA" sz="1100" dirty="0">
                <a:solidFill>
                  <a:srgbClr val="00B0F0"/>
                </a:solidFill>
                <a:latin typeface="Alexandria" pitchFamily="2" charset="-78"/>
                <a:cs typeface="Alexandria" pitchFamily="2" charset="-78"/>
              </a:rPr>
              <a:t>5. </a:t>
            </a:r>
            <a:r>
              <a:rPr lang="ar-SA" sz="1100" dirty="0">
                <a:latin typeface="Alexandria" pitchFamily="2" charset="-78"/>
                <a:cs typeface="Alexandria" pitchFamily="2" charset="-78"/>
              </a:rPr>
              <a:t>ليس هناك طريقه مثلى محددة وواضحة لقيادة الافراد. </a:t>
            </a:r>
          </a:p>
          <a:p>
            <a:pPr algn="justLow"/>
            <a:r>
              <a:rPr lang="ar-SA" sz="1100" dirty="0">
                <a:solidFill>
                  <a:srgbClr val="00B0F0"/>
                </a:solidFill>
                <a:latin typeface="Alexandria" pitchFamily="2" charset="-78"/>
                <a:cs typeface="Alexandria" pitchFamily="2" charset="-78"/>
              </a:rPr>
              <a:t>6. </a:t>
            </a:r>
            <a:r>
              <a:rPr lang="ar-SA" sz="1100" dirty="0">
                <a:latin typeface="Alexandria" pitchFamily="2" charset="-78"/>
                <a:cs typeface="Alexandria" pitchFamily="2" charset="-78"/>
              </a:rPr>
              <a:t>لا يوجد في الواقع قادة ديمقراطيين اوتوقراطيين مئة بالمئة.</a:t>
            </a:r>
          </a:p>
          <a:p>
            <a:pPr algn="justLow"/>
            <a:r>
              <a:rPr lang="ar-SA" sz="1100" dirty="0">
                <a:solidFill>
                  <a:srgbClr val="00B0F0"/>
                </a:solidFill>
                <a:latin typeface="Alexandria" pitchFamily="2" charset="-78"/>
                <a:cs typeface="Alexandria" pitchFamily="2" charset="-78"/>
              </a:rPr>
              <a:t>7. </a:t>
            </a:r>
            <a:r>
              <a:rPr lang="ar-SA" sz="1100" dirty="0">
                <a:latin typeface="Alexandria" pitchFamily="2" charset="-78"/>
                <a:cs typeface="Alexandria" pitchFamily="2" charset="-78"/>
              </a:rPr>
              <a:t>عملية القيادة معقدة نظراً لتشابك العوامل والمتغيرات التي تؤثر فيها.</a:t>
            </a:r>
          </a:p>
          <a:p>
            <a:pPr algn="justLow"/>
            <a:r>
              <a:rPr lang="ar-SA" sz="1100" dirty="0">
                <a:solidFill>
                  <a:srgbClr val="00B0F0"/>
                </a:solidFill>
                <a:latin typeface="Alexandria" pitchFamily="2" charset="-78"/>
                <a:cs typeface="Alexandria" pitchFamily="2" charset="-78"/>
              </a:rPr>
              <a:t>8. </a:t>
            </a:r>
            <a:r>
              <a:rPr lang="ar-SA" sz="1100" dirty="0">
                <a:latin typeface="Alexandria" pitchFamily="2" charset="-78"/>
                <a:cs typeface="Alexandria" pitchFamily="2" charset="-78"/>
              </a:rPr>
              <a:t>خبرة القائد والمناخ والظروف السائدة وشخصية القائد هي من العوامل الرئيسية التي تؤثر في سلوكه.</a:t>
            </a:r>
          </a:p>
        </p:txBody>
      </p:sp>
    </p:spTree>
    <p:extLst>
      <p:ext uri="{BB962C8B-B14F-4D97-AF65-F5344CB8AC3E}">
        <p14:creationId xmlns:p14="http://schemas.microsoft.com/office/powerpoint/2010/main" val="162671963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1000"/>
            <a:lum/>
          </a:blip>
          <a:srcRect/>
          <a:stretch>
            <a:fillRect t="-9000" b="-9000"/>
          </a:stretch>
        </a:blipFill>
        <a:effectLst/>
      </p:bgPr>
    </p:bg>
    <p:spTree>
      <p:nvGrpSpPr>
        <p:cNvPr id="1" name=""/>
        <p:cNvGrpSpPr/>
        <p:nvPr/>
      </p:nvGrpSpPr>
      <p:grpSpPr>
        <a:xfrm>
          <a:off x="0" y="0"/>
          <a:ext cx="0" cy="0"/>
          <a:chOff x="0" y="0"/>
          <a:chExt cx="0" cy="0"/>
        </a:xfrm>
      </p:grpSpPr>
      <p:pic>
        <p:nvPicPr>
          <p:cNvPr id="2" name="Picture 8">
            <a:extLst>
              <a:ext uri="{FF2B5EF4-FFF2-40B4-BE49-F238E27FC236}">
                <a16:creationId xmlns:a16="http://schemas.microsoft.com/office/drawing/2014/main" id="{40B7C815-31E5-0F93-FE18-5112E8C0B2E1}"/>
              </a:ext>
            </a:extLst>
          </p:cNvPr>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3" name="Right Triangle 1">
            <a:extLst>
              <a:ext uri="{FF2B5EF4-FFF2-40B4-BE49-F238E27FC236}">
                <a16:creationId xmlns:a16="http://schemas.microsoft.com/office/drawing/2014/main" id="{0D3C51F1-4211-87DB-FB4F-A77A6DD56D63}"/>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dirty="0"/>
          </a:p>
        </p:txBody>
      </p:sp>
      <p:sp>
        <p:nvSpPr>
          <p:cNvPr id="4" name="TextBox 9">
            <a:extLst>
              <a:ext uri="{FF2B5EF4-FFF2-40B4-BE49-F238E27FC236}">
                <a16:creationId xmlns:a16="http://schemas.microsoft.com/office/drawing/2014/main" id="{9CD60A93-B7D6-7468-FA7B-91776B986D06}"/>
              </a:ext>
            </a:extLst>
          </p:cNvPr>
          <p:cNvSpPr txBox="1"/>
          <p:nvPr/>
        </p:nvSpPr>
        <p:spPr>
          <a:xfrm>
            <a:off x="582006" y="5707075"/>
            <a:ext cx="4524565" cy="923330"/>
          </a:xfrm>
          <a:prstGeom prst="rect">
            <a:avLst/>
          </a:prstGeom>
          <a:noFill/>
        </p:spPr>
        <p:txBody>
          <a:bodyPr wrap="square" rtlCol="0">
            <a:spAutoFit/>
          </a:bodyPr>
          <a:lstStyle/>
          <a:p>
            <a:r>
              <a:rPr lang="ar-SA" sz="5400" b="1" dirty="0" err="1">
                <a:solidFill>
                  <a:schemeClr val="bg1"/>
                </a:solidFill>
                <a:latin typeface="Times New Roman" panose="02020603050405020304" pitchFamily="18" charset="0"/>
                <a:cs typeface="Times New Roman" panose="02020603050405020304" pitchFamily="18" charset="0"/>
              </a:rPr>
              <a:t>Thank</a:t>
            </a:r>
            <a:r>
              <a:rPr lang="ar-SA" sz="5400" b="1" dirty="0">
                <a:solidFill>
                  <a:schemeClr val="bg1"/>
                </a:solidFill>
                <a:latin typeface="Times New Roman" panose="02020603050405020304" pitchFamily="18" charset="0"/>
                <a:cs typeface="Times New Roman" panose="02020603050405020304" pitchFamily="18" charset="0"/>
              </a:rPr>
              <a:t> </a:t>
            </a:r>
            <a:r>
              <a:rPr lang="ar-SA" sz="5400" b="1" dirty="0" err="1">
                <a:solidFill>
                  <a:schemeClr val="bg1"/>
                </a:solidFill>
                <a:latin typeface="Times New Roman" panose="02020603050405020304" pitchFamily="18" charset="0"/>
                <a:cs typeface="Times New Roman" panose="02020603050405020304" pitchFamily="18" charset="0"/>
              </a:rPr>
              <a:t>You</a:t>
            </a:r>
            <a:endParaRPr lang="ar-SA" sz="5400" b="1" dirty="0">
              <a:solidFill>
                <a:schemeClr val="bg1"/>
              </a:solidFill>
              <a:latin typeface="Times New Roman" panose="02020603050405020304" pitchFamily="18" charset="0"/>
              <a:cs typeface="Times New Roman" panose="02020603050405020304" pitchFamily="18" charset="0"/>
            </a:endParaRPr>
          </a:p>
        </p:txBody>
      </p:sp>
      <p:pic>
        <p:nvPicPr>
          <p:cNvPr id="5" name="Graphic 12">
            <a:extLst>
              <a:ext uri="{FF2B5EF4-FFF2-40B4-BE49-F238E27FC236}">
                <a16:creationId xmlns:a16="http://schemas.microsoft.com/office/drawing/2014/main" id="{4BC4AFBF-CA5C-8D3E-2309-9846AB0854E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576180" y="6168740"/>
            <a:ext cx="2279266" cy="384052"/>
          </a:xfrm>
          <a:prstGeom prst="rect">
            <a:avLst/>
          </a:prstGeom>
        </p:spPr>
      </p:pic>
      <p:sp>
        <p:nvSpPr>
          <p:cNvPr id="6" name="Parallelogram 13">
            <a:extLst>
              <a:ext uri="{FF2B5EF4-FFF2-40B4-BE49-F238E27FC236}">
                <a16:creationId xmlns:a16="http://schemas.microsoft.com/office/drawing/2014/main" id="{3A89D2B3-B803-148C-ECDB-50A8C803FF53}"/>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dirty="0">
              <a:solidFill>
                <a:srgbClr val="669BBC"/>
              </a:solidFill>
            </a:endParaRPr>
          </a:p>
        </p:txBody>
      </p:sp>
      <p:pic>
        <p:nvPicPr>
          <p:cNvPr id="7" name="Graphic 21">
            <a:extLst>
              <a:ext uri="{FF2B5EF4-FFF2-40B4-BE49-F238E27FC236}">
                <a16:creationId xmlns:a16="http://schemas.microsoft.com/office/drawing/2014/main" id="{88975782-FCFF-5597-2AA1-59B09EA7855E}"/>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8" name="Graphic 22">
            <a:extLst>
              <a:ext uri="{FF2B5EF4-FFF2-40B4-BE49-F238E27FC236}">
                <a16:creationId xmlns:a16="http://schemas.microsoft.com/office/drawing/2014/main" id="{9784E4E3-49A5-0B25-1164-741C488B625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162916511"/>
      </p:ext>
    </p:extLst>
  </p:cSld>
  <p:clrMapOvr>
    <a:masterClrMapping/>
  </p:clrMapOvr>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3272</Words>
  <Application>Microsoft Office PowerPoint</Application>
  <PresentationFormat>شاشة عريضة</PresentationFormat>
  <Paragraphs>716</Paragraphs>
  <Slides>39</Slides>
  <Notes>39</Notes>
  <HiddenSlides>0</HiddenSlides>
  <MMClips>0</MMClips>
  <ScaleCrop>false</ScaleCrop>
  <HeadingPairs>
    <vt:vector size="6" baseType="variant">
      <vt:variant>
        <vt:lpstr>الخطوط المستخدمة</vt:lpstr>
      </vt:variant>
      <vt:variant>
        <vt:i4>8</vt:i4>
      </vt:variant>
      <vt:variant>
        <vt:lpstr>نسق</vt:lpstr>
      </vt:variant>
      <vt:variant>
        <vt:i4>1</vt:i4>
      </vt:variant>
      <vt:variant>
        <vt:lpstr>عناوين الشرائح</vt:lpstr>
      </vt:variant>
      <vt:variant>
        <vt:i4>39</vt:i4>
      </vt:variant>
    </vt:vector>
  </HeadingPairs>
  <TitlesOfParts>
    <vt:vector size="48" baseType="lpstr">
      <vt:lpstr>Alexandria</vt:lpstr>
      <vt:lpstr>Aptos</vt:lpstr>
      <vt:lpstr>Arial</vt:lpstr>
      <vt:lpstr>Calibri</vt:lpstr>
      <vt:lpstr>Calibri Light</vt:lpstr>
      <vt:lpstr>Roboto Light</vt:lpstr>
      <vt:lpstr>Times New Roman</vt:lpstr>
      <vt:lpstr>Wingdings</vt:lpstr>
      <vt:lpstr>نسق Office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Nuha Naif</dc:creator>
  <cp:lastModifiedBy>سليمان اللحيدان ID 442104670</cp:lastModifiedBy>
  <cp:revision>98</cp:revision>
  <dcterms:created xsi:type="dcterms:W3CDTF">2024-06-04T21:12:30Z</dcterms:created>
  <dcterms:modified xsi:type="dcterms:W3CDTF">2024-06-10T14:27:02Z</dcterms:modified>
</cp:coreProperties>
</file>