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80" r:id="rId2"/>
    <p:sldId id="490" r:id="rId3"/>
    <p:sldId id="313" r:id="rId4"/>
    <p:sldId id="276" r:id="rId5"/>
    <p:sldId id="508" r:id="rId6"/>
    <p:sldId id="492" r:id="rId7"/>
    <p:sldId id="493" r:id="rId8"/>
    <p:sldId id="496" r:id="rId9"/>
    <p:sldId id="497" r:id="rId10"/>
    <p:sldId id="498" r:id="rId11"/>
    <p:sldId id="499" r:id="rId12"/>
    <p:sldId id="500" r:id="rId13"/>
    <p:sldId id="501" r:id="rId14"/>
    <p:sldId id="502" r:id="rId15"/>
    <p:sldId id="503" r:id="rId16"/>
    <p:sldId id="504" r:id="rId17"/>
    <p:sldId id="505" r:id="rId18"/>
    <p:sldId id="506" r:id="rId19"/>
    <p:sldId id="507" r:id="rId20"/>
    <p:sldId id="509" r:id="rId21"/>
    <p:sldId id="510" r:id="rId22"/>
    <p:sldId id="511" r:id="rId23"/>
    <p:sldId id="512" r:id="rId24"/>
    <p:sldId id="513" r:id="rId25"/>
    <p:sldId id="514" r:id="rId26"/>
    <p:sldId id="515" r:id="rId27"/>
    <p:sldId id="516" r:id="rId28"/>
    <p:sldId id="517" r:id="rId29"/>
    <p:sldId id="518" r:id="rId30"/>
    <p:sldId id="519" r:id="rId31"/>
    <p:sldId id="520" r:id="rId32"/>
    <p:sldId id="521" r:id="rId33"/>
    <p:sldId id="522" r:id="rId34"/>
    <p:sldId id="34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313"/>
            <p14:sldId id="276"/>
            <p14:sldId id="508"/>
            <p14:sldId id="492"/>
            <p14:sldId id="493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1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/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213C44D4-011C-324A-7542-B628BD6BDD12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9792494" y="0"/>
            <a:ext cx="2165116" cy="144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8.jp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5277C1DC-86B7-2E7B-3415-0F0E310A5E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6" y="219612"/>
            <a:ext cx="2712901" cy="180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Objectives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Understanding why data scientists use machine learning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Discussing the process for model building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Using machine learning techniques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Gaining hands-on experience with machine learning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Artificial Intelligence &amp; Machine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Applications of Machine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Types of Machine Learning Systems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Supervised vs Unsupervised ML systems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Batch vs Online ML systems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Instance-based vs Model-based ML systems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/>
              <a:t> 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40425" y="950711"/>
            <a:ext cx="8895486" cy="53597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19666" y="1331550"/>
            <a:ext cx="69454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010" y="2100980"/>
            <a:ext cx="3895780" cy="3895780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697089" y="1150440"/>
            <a:ext cx="8379178" cy="48463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The study of how to make computers do things that people are better at.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/>
              <a:t>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0425" y="223566"/>
            <a:ext cx="889548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j-ea"/>
                <a:cs typeface="+mj-cs"/>
              </a:rPr>
              <a:t>Artificial Intelligence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Machine Learning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Machine Learning is the science (and art) of programming computers so they can learn from data.</a:t>
            </a:r>
          </a:p>
          <a:p>
            <a:r>
              <a:rPr lang="en-US" dirty="0"/>
              <a:t>Machine Learning is the field of study that gives computers the ability to learn without being explicitly programmed.(Arthur Samuel, 1959)</a:t>
            </a:r>
          </a:p>
          <a:p>
            <a:r>
              <a:rPr lang="en-US" dirty="0"/>
              <a:t>A computer program is said to learn from experience E with respect to some task T and some performance measure P, if its performance on T, as measured by P, improves with experience E. (Tom Mitchell, 1997)</a:t>
            </a:r>
          </a:p>
        </p:txBody>
      </p:sp>
    </p:spTree>
    <p:extLst>
      <p:ext uri="{BB962C8B-B14F-4D97-AF65-F5344CB8AC3E}">
        <p14:creationId xmlns:p14="http://schemas.microsoft.com/office/powerpoint/2010/main" val="917969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19666" y="1331550"/>
            <a:ext cx="69454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0425" y="223566"/>
            <a:ext cx="889548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j-ea"/>
                <a:cs typeface="+mj-cs"/>
              </a:rPr>
              <a:t>Artificial Intelligence, Machine learning, and deep learning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2" descr="Image result for artificial intellig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768" y="1500827"/>
            <a:ext cx="5569285" cy="480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712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Machine Learning is good for…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ln w="9525" cap="rnd">
            <a:solidFill>
              <a:srgbClr val="FAC748"/>
            </a:solidFill>
          </a:ln>
        </p:spPr>
        <p:txBody>
          <a:bodyPr/>
          <a:lstStyle/>
          <a:p>
            <a:r>
              <a:rPr lang="en-GB" dirty="0"/>
              <a:t>Problems for which existing solutions require a lot of fine-tuning or long lists of rules.</a:t>
            </a:r>
          </a:p>
          <a:p>
            <a:r>
              <a:rPr lang="en-GB" dirty="0"/>
              <a:t>Complex problems for which using a traditional approach yields no good solution.</a:t>
            </a:r>
          </a:p>
          <a:p>
            <a:r>
              <a:rPr lang="en-GB" dirty="0"/>
              <a:t>Fluctuating environments: a Machine Learning system can adapt to new data.</a:t>
            </a:r>
          </a:p>
          <a:p>
            <a:r>
              <a:rPr lang="en-GB" dirty="0"/>
              <a:t>Getting insights about complex problems and large amounts of data. (Data Mining)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731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Analysing images of products on a production line to automatically classify them.</a:t>
            </a:r>
            <a:endParaRPr lang="en-US" sz="3200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393" y="1777006"/>
            <a:ext cx="6351731" cy="4585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7653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Detecting tumors in brain scans.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72" y="1770829"/>
            <a:ext cx="6709893" cy="4482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536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Automatically classifying news articles.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46237"/>
            <a:ext cx="7610341" cy="4429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5274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Summarizing long documents automatically.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833" y="1815465"/>
            <a:ext cx="3825026" cy="4450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5683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Automatically flagging offensive comments on discussion forums.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35" y="1862071"/>
            <a:ext cx="4265423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855" y="4254321"/>
            <a:ext cx="3789480" cy="2294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08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Creating a CHATBOT or a personal assistant.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160" y="1799929"/>
            <a:ext cx="5847006" cy="4379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1086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Forecasting your company’s revenue next year, based on many performance metrics.</a:t>
            </a:r>
            <a:endParaRPr lang="en-US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53" y="1763957"/>
            <a:ext cx="6689936" cy="4520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848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Making your app react to voice commands.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60881"/>
            <a:ext cx="5755784" cy="460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8270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Detecting credit card fraud.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92" y="2063292"/>
            <a:ext cx="7600950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3200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Segmenting clients based on their purchases to design different marketing strategy for each segment.</a:t>
            </a:r>
            <a:endParaRPr lang="en-US" sz="32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05389"/>
            <a:ext cx="7426576" cy="3980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7815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Recommending a product, based on past purchases.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851" y="1786987"/>
            <a:ext cx="7818419" cy="4487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1834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Machine Learning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Supervised, unsupervised, semi-supervised, and Reinforcement Learning.</a:t>
            </a:r>
          </a:p>
          <a:p>
            <a:r>
              <a:rPr lang="en-US" dirty="0"/>
              <a:t>Online versus batch learning.</a:t>
            </a:r>
          </a:p>
          <a:p>
            <a:r>
              <a:rPr lang="en-US" dirty="0"/>
              <a:t>Instance-based versus model-based learning.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0801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Supervised/Unsupervised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8658888" cy="4510782"/>
          </a:xfrm>
        </p:spPr>
        <p:txBody>
          <a:bodyPr/>
          <a:lstStyle/>
          <a:p>
            <a:r>
              <a:rPr lang="en-US" dirty="0"/>
              <a:t>Supervised learning</a:t>
            </a:r>
          </a:p>
          <a:p>
            <a:pPr lvl="1"/>
            <a:r>
              <a:rPr lang="en-GB" dirty="0"/>
              <a:t>In supervised learning, the training set you feed to the algorithm includes the desired solutions, called </a:t>
            </a:r>
            <a:r>
              <a:rPr lang="en-GB" b="1" u="sng" dirty="0"/>
              <a:t>labels.</a:t>
            </a:r>
          </a:p>
          <a:p>
            <a:pPr lvl="2"/>
            <a:r>
              <a:rPr lang="en-US" dirty="0"/>
              <a:t>Classification</a:t>
            </a:r>
          </a:p>
          <a:p>
            <a:pPr lvl="2"/>
            <a:r>
              <a:rPr lang="en-US" dirty="0"/>
              <a:t>Prediction</a:t>
            </a:r>
          </a:p>
          <a:p>
            <a:pPr lvl="2"/>
            <a:r>
              <a:rPr lang="en-US" dirty="0"/>
              <a:t>Regression (Prediction of a numeric value)</a:t>
            </a:r>
          </a:p>
          <a:p>
            <a:pPr lvl="2"/>
            <a:r>
              <a:rPr lang="en-US" dirty="0"/>
              <a:t>Logistic Regression (</a:t>
            </a:r>
            <a:r>
              <a:rPr lang="en-GB" dirty="0"/>
              <a:t>probability of belonging to a given class</a:t>
            </a:r>
            <a:r>
              <a:rPr lang="en-US" dirty="0"/>
              <a:t>).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0411" y="4481592"/>
            <a:ext cx="4974465" cy="175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3462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supervised learning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k-Nearest Neighbours</a:t>
            </a:r>
          </a:p>
          <a:p>
            <a:r>
              <a:rPr lang="en-GB" dirty="0"/>
              <a:t>Linear Regression</a:t>
            </a:r>
          </a:p>
          <a:p>
            <a:r>
              <a:rPr lang="en-GB" dirty="0"/>
              <a:t>Logistic Regression</a:t>
            </a:r>
          </a:p>
          <a:p>
            <a:r>
              <a:rPr lang="en-GB" dirty="0"/>
              <a:t>Support Vector Machines (SVMs)</a:t>
            </a:r>
          </a:p>
          <a:p>
            <a:r>
              <a:rPr lang="en-GB" dirty="0"/>
              <a:t>Decision Trees and Random Forests</a:t>
            </a:r>
          </a:p>
          <a:p>
            <a:r>
              <a:rPr lang="en-GB" dirty="0"/>
              <a:t>Neural networks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106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Unsupervised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unsupervised learning, the training data is un-labelled. The system tries to learn without a teacher.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693" y="3006143"/>
            <a:ext cx="5606024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377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unsupervised learning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Clustering</a:t>
            </a:r>
          </a:p>
          <a:p>
            <a:pPr lvl="1"/>
            <a:r>
              <a:rPr lang="en-GB" dirty="0"/>
              <a:t>K-Means</a:t>
            </a:r>
          </a:p>
          <a:p>
            <a:pPr lvl="1"/>
            <a:r>
              <a:rPr lang="en-GB" dirty="0"/>
              <a:t>DBSCAN</a:t>
            </a:r>
          </a:p>
          <a:p>
            <a:pPr lvl="1"/>
            <a:r>
              <a:rPr lang="en-GB" dirty="0"/>
              <a:t>Hierarchical Cluster Analysis (HCA)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964" y="3569596"/>
            <a:ext cx="4944783" cy="249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554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unsupervised learning algorithms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Anomaly detection and novelty detection</a:t>
            </a:r>
          </a:p>
          <a:p>
            <a:pPr lvl="1"/>
            <a:r>
              <a:rPr lang="en-GB" dirty="0"/>
              <a:t>One-class SVM</a:t>
            </a:r>
          </a:p>
          <a:p>
            <a:pPr lvl="1"/>
            <a:r>
              <a:rPr lang="en-GB" dirty="0"/>
              <a:t>Isolation Forest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8135" y="3314164"/>
            <a:ext cx="5499017" cy="276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7273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Visualization and dimensionality reduction unsupervised learning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Visualization refers to the process of representing and presenting the patterns, structures, or relationships discovered in unlabeled data in a visual format.</a:t>
            </a:r>
          </a:p>
          <a:p>
            <a:r>
              <a:rPr lang="en-US" dirty="0"/>
              <a:t>Dimensionality reduction refers to the process of reducing the number of input features or variables in a dataset while preserving the essential information or structure of the data. It aims to overcome the curse of dimensionality, where high-dimensional data can lead to computational challenges, increased complexity, and decreased model performance.</a:t>
            </a:r>
            <a:endParaRPr lang="en-GB" dirty="0"/>
          </a:p>
          <a:p>
            <a:pPr lvl="1"/>
            <a:r>
              <a:rPr lang="en-GB" dirty="0"/>
              <a:t>Principal Component Analysis (PCA)</a:t>
            </a:r>
          </a:p>
          <a:p>
            <a:pPr lvl="1"/>
            <a:r>
              <a:rPr lang="en-GB" dirty="0"/>
              <a:t>Kernel PCA</a:t>
            </a:r>
          </a:p>
          <a:p>
            <a:pPr lvl="1"/>
            <a:r>
              <a:rPr lang="en-GB" dirty="0"/>
              <a:t>Locally Linear Embedding (LLE)</a:t>
            </a:r>
          </a:p>
          <a:p>
            <a:pPr lvl="1"/>
            <a:r>
              <a:rPr lang="en-GB" dirty="0"/>
              <a:t>t-Distributed Stochastic Neighbour Embedding (t-SNE)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2422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Semi-supervised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deal with data that’s partially labelled.</a:t>
            </a:r>
          </a:p>
          <a:p>
            <a:r>
              <a:rPr lang="en-GB" dirty="0"/>
              <a:t>Most semi-supervised learning algorithms are combinations of unsupervised and supervised algorithms.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270" y="3525089"/>
            <a:ext cx="5141631" cy="254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7190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Reinforcement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 agent, can observe the environment, select and perform actions, and get rewards in return (or penalties in the form of negative rewards).</a:t>
            </a:r>
          </a:p>
          <a:p>
            <a:r>
              <a:rPr lang="en-GB" dirty="0"/>
              <a:t>It learns by itself what is the best strategy, called a </a:t>
            </a:r>
            <a:r>
              <a:rPr lang="en-GB" b="1" u="sng" dirty="0"/>
              <a:t>policy</a:t>
            </a:r>
            <a:r>
              <a:rPr lang="en-GB" dirty="0"/>
              <a:t>, to get the most reward over time.</a:t>
            </a:r>
          </a:p>
          <a:p>
            <a:r>
              <a:rPr lang="en-GB" dirty="0"/>
              <a:t>A policy defines what action the agent should choose when it is in a given situation.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7050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Batch and Online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Another criterion used to classify Machine Learning systems is whether or not the system can learn incrementally from a stream of incoming data.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1960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Batch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batch learning, the system is incapable of learning incrementally: it must be trained using all the available data.</a:t>
            </a:r>
          </a:p>
          <a:p>
            <a:pPr lvl="1"/>
            <a:r>
              <a:rPr lang="en-GB" dirty="0"/>
              <a:t>Not suitable for huge and rapidly changing data.</a:t>
            </a:r>
          </a:p>
          <a:p>
            <a:pPr lvl="1"/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706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online learning, you train the system incrementally by feeding it data instances sequentially, either individually or in small groups called </a:t>
            </a:r>
            <a:r>
              <a:rPr lang="en-GB" b="1" dirty="0"/>
              <a:t>mini-batches</a:t>
            </a:r>
            <a:r>
              <a:rPr lang="en-GB" dirty="0"/>
              <a:t>.</a:t>
            </a:r>
          </a:p>
          <a:p>
            <a:r>
              <a:rPr lang="en-GB" dirty="0"/>
              <a:t>Great for systems that receive data as a continuous flow (e.g., stock prices) and need to adapt to change rapidly or autonomously.</a:t>
            </a:r>
          </a:p>
          <a:p>
            <a:r>
              <a:rPr lang="en-GB" dirty="0"/>
              <a:t>Can also be used to train systems on huge datasets that cannot fit in one machine’s main memory (</a:t>
            </a:r>
            <a:r>
              <a:rPr lang="en-GB" b="1" u="sng" dirty="0"/>
              <a:t>out-of-core</a:t>
            </a:r>
            <a:r>
              <a:rPr lang="en-GB" dirty="0"/>
              <a:t> learning).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3245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Instance-Based Versus Model-Based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Instance-based learning</a:t>
            </a:r>
          </a:p>
          <a:p>
            <a:pPr lvl="1"/>
            <a:r>
              <a:rPr lang="en-GB" dirty="0"/>
              <a:t>The system generalizes to new cases by using a similarity measure to compare them to the learned examples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362" y="3380749"/>
            <a:ext cx="5238750" cy="264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05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Instance-Based Versus Model-Based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Model-based learning</a:t>
            </a:r>
          </a:p>
          <a:p>
            <a:pPr lvl="1"/>
            <a:r>
              <a:rPr lang="en-GB" dirty="0"/>
              <a:t>The system generalizes from a set of examples by building a model of these examples and then using that model to make predictions.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23" y="3755674"/>
            <a:ext cx="4811668" cy="242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4095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Artificial Intelligence </a:t>
            </a:r>
          </a:p>
          <a:p>
            <a:r>
              <a:rPr lang="en-US" dirty="0"/>
              <a:t>Machine Learning</a:t>
            </a:r>
          </a:p>
          <a:p>
            <a:r>
              <a:rPr lang="en-US" dirty="0"/>
              <a:t>What applications Machine Learning is suitable for</a:t>
            </a:r>
          </a:p>
          <a:p>
            <a:r>
              <a:rPr lang="en-US" dirty="0"/>
              <a:t>Examples of machine learning applications</a:t>
            </a:r>
          </a:p>
          <a:p>
            <a:r>
              <a:rPr lang="en-US" dirty="0"/>
              <a:t>Types of Machine Learning Systems</a:t>
            </a:r>
          </a:p>
          <a:p>
            <a:r>
              <a:rPr lang="en-US" dirty="0"/>
              <a:t>Supervised vs Unsupervised ML systems</a:t>
            </a:r>
          </a:p>
          <a:p>
            <a:r>
              <a:rPr lang="en-US" dirty="0"/>
              <a:t>Batch vs Online ML systems</a:t>
            </a:r>
          </a:p>
          <a:p>
            <a:r>
              <a:rPr lang="en-US" dirty="0"/>
              <a:t>Instance-based vs Model-based ML systems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5262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1277</TotalTime>
  <Words>938</Words>
  <Application>Microsoft Office PowerPoint</Application>
  <PresentationFormat>Widescreen</PresentationFormat>
  <Paragraphs>128</Paragraphs>
  <Slides>34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Machine Learning</vt:lpstr>
      <vt:lpstr>PowerPoint Presentation</vt:lpstr>
      <vt:lpstr>Machine Learning is good for…</vt:lpstr>
      <vt:lpstr>Analysing images of products on a production line to automatically classify them.</vt:lpstr>
      <vt:lpstr>Detecting tumors in brain scans.</vt:lpstr>
      <vt:lpstr>Automatically classifying news articles.</vt:lpstr>
      <vt:lpstr>Summarizing long documents automatically.</vt:lpstr>
      <vt:lpstr>Automatically flagging offensive comments on discussion forums.</vt:lpstr>
      <vt:lpstr>Creating a CHATBOT or a personal assistant.</vt:lpstr>
      <vt:lpstr>Forecasting your company’s revenue next year, based on many performance metrics.</vt:lpstr>
      <vt:lpstr>Making your app react to voice commands.</vt:lpstr>
      <vt:lpstr>Detecting credit card fraud.</vt:lpstr>
      <vt:lpstr>Segmenting clients based on their purchases to design different marketing strategy for each segment.</vt:lpstr>
      <vt:lpstr>Recommending a product, based on past purchases.</vt:lpstr>
      <vt:lpstr>Types of Machine Learning Systems</vt:lpstr>
      <vt:lpstr>Supervised/Unsupervised Learning</vt:lpstr>
      <vt:lpstr>Examples of supervised learning algorithms</vt:lpstr>
      <vt:lpstr>Unsupervised learning</vt:lpstr>
      <vt:lpstr>unsupervised learning algorithms</vt:lpstr>
      <vt:lpstr>unsupervised learning algorithms (Cont.)</vt:lpstr>
      <vt:lpstr>Visualization and dimensionality reduction unsupervised learning algorithms</vt:lpstr>
      <vt:lpstr>Semi-supervised learning</vt:lpstr>
      <vt:lpstr>Reinforcement Learning</vt:lpstr>
      <vt:lpstr>Batch and Online Learning</vt:lpstr>
      <vt:lpstr>Batch learning</vt:lpstr>
      <vt:lpstr>Online learning</vt:lpstr>
      <vt:lpstr>Instance-Based Versus Model-Based Learning</vt:lpstr>
      <vt:lpstr>Instance-Based Versus Model-Based Learning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75</cp:revision>
  <dcterms:created xsi:type="dcterms:W3CDTF">2023-04-29T09:08:23Z</dcterms:created>
  <dcterms:modified xsi:type="dcterms:W3CDTF">2026-01-23T09:23:59Z</dcterms:modified>
</cp:coreProperties>
</file>