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4"/>
  </p:notesMasterIdLst>
  <p:sldIdLst>
    <p:sldId id="348" r:id="rId2"/>
    <p:sldId id="349" r:id="rId3"/>
    <p:sldId id="295" r:id="rId4"/>
    <p:sldId id="291" r:id="rId5"/>
    <p:sldId id="265" r:id="rId6"/>
    <p:sldId id="347" r:id="rId7"/>
    <p:sldId id="266" r:id="rId8"/>
    <p:sldId id="269" r:id="rId9"/>
    <p:sldId id="345" r:id="rId10"/>
    <p:sldId id="353" r:id="rId11"/>
    <p:sldId id="354" r:id="rId12"/>
    <p:sldId id="267" r:id="rId13"/>
    <p:sldId id="271" r:id="rId14"/>
    <p:sldId id="272" r:id="rId15"/>
    <p:sldId id="273" r:id="rId16"/>
    <p:sldId id="297" r:id="rId17"/>
    <p:sldId id="351" r:id="rId18"/>
    <p:sldId id="352" r:id="rId19"/>
    <p:sldId id="281" r:id="rId20"/>
    <p:sldId id="350" r:id="rId21"/>
    <p:sldId id="299" r:id="rId22"/>
    <p:sldId id="27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7A1C"/>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9686" autoAdjust="0"/>
    <p:restoredTop sz="94660"/>
  </p:normalViewPr>
  <p:slideViewPr>
    <p:cSldViewPr snapToGrid="0">
      <p:cViewPr varScale="1">
        <p:scale>
          <a:sx n="71" d="100"/>
          <a:sy n="71" d="100"/>
        </p:scale>
        <p:origin x="-204"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9/27/2023</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94005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477408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6948049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29768924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3698088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33989271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6"/>
        <p:cNvGrpSpPr/>
        <p:nvPr/>
      </p:nvGrpSpPr>
      <p:grpSpPr>
        <a:xfrm>
          <a:off x="0" y="0"/>
          <a:ext cx="0" cy="0"/>
          <a:chOff x="0" y="0"/>
          <a:chExt cx="0" cy="0"/>
        </a:xfrm>
      </p:grpSpPr>
      <p:sp>
        <p:nvSpPr>
          <p:cNvPr id="1407" name="Google Shape;1407;g95d31fb131_0_2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8" name="Google Shape;1408;g95d31fb131_0_2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8C74A31B-FF56-417B-8DEE-958FFCC6BCD5}" type="datetimeFigureOut">
              <a:rPr lang="en-US" smtClean="0"/>
              <a:t>9/27/2023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1"/>
        </a:solidFill>
        <a:effectLst/>
      </p:bgPr>
    </p:bg>
    <p:spTree>
      <p:nvGrpSpPr>
        <p:cNvPr id="1" name="Shape 260"/>
        <p:cNvGrpSpPr/>
        <p:nvPr/>
      </p:nvGrpSpPr>
      <p:grpSpPr>
        <a:xfrm>
          <a:off x="0" y="0"/>
          <a:ext cx="0" cy="0"/>
          <a:chOff x="0" y="0"/>
          <a:chExt cx="0" cy="0"/>
        </a:xfrm>
      </p:grpSpPr>
      <p:sp>
        <p:nvSpPr>
          <p:cNvPr id="261" name="Google Shape;261;p8"/>
          <p:cNvSpPr txBox="1">
            <a:spLocks noGrp="1"/>
          </p:cNvSpPr>
          <p:nvPr>
            <p:ph type="title"/>
          </p:nvPr>
        </p:nvSpPr>
        <p:spPr>
          <a:xfrm>
            <a:off x="4344633" y="600200"/>
            <a:ext cx="6887200" cy="5454400"/>
          </a:xfrm>
          <a:prstGeom prst="rect">
            <a:avLst/>
          </a:prstGeom>
        </p:spPr>
        <p:txBody>
          <a:bodyPr spcFirstLastPara="1" wrap="square" lIns="91425" tIns="91425" rIns="91425" bIns="91425" anchor="ctr" anchorCtr="0">
            <a:noAutofit/>
          </a:bodyPr>
          <a:lstStyle>
            <a:lvl1pPr lvl="0" algn="r">
              <a:spcBef>
                <a:spcPts val="0"/>
              </a:spcBef>
              <a:spcAft>
                <a:spcPts val="0"/>
              </a:spcAft>
              <a:buClr>
                <a:srgbClr val="FFFFFF"/>
              </a:buClr>
              <a:buSzPts val="4800"/>
              <a:buFont typeface="Anton"/>
              <a:buNone/>
              <a:defRPr sz="12800">
                <a:solidFill>
                  <a:srgbClr val="FFFFFF"/>
                </a:solidFill>
                <a:latin typeface="Anton"/>
                <a:ea typeface="Anton"/>
                <a:cs typeface="Anton"/>
                <a:sym typeface="Anton"/>
              </a:defRPr>
            </a:lvl1pPr>
            <a:lvl2pPr lvl="1" algn="r">
              <a:spcBef>
                <a:spcPts val="0"/>
              </a:spcBef>
              <a:spcAft>
                <a:spcPts val="0"/>
              </a:spcAft>
              <a:buSzPts val="4800"/>
              <a:buNone/>
              <a:defRPr sz="6400"/>
            </a:lvl2pPr>
            <a:lvl3pPr lvl="2" algn="r">
              <a:spcBef>
                <a:spcPts val="0"/>
              </a:spcBef>
              <a:spcAft>
                <a:spcPts val="0"/>
              </a:spcAft>
              <a:buSzPts val="4800"/>
              <a:buNone/>
              <a:defRPr sz="6400"/>
            </a:lvl3pPr>
            <a:lvl4pPr lvl="3" algn="r">
              <a:spcBef>
                <a:spcPts val="0"/>
              </a:spcBef>
              <a:spcAft>
                <a:spcPts val="0"/>
              </a:spcAft>
              <a:buSzPts val="4800"/>
              <a:buNone/>
              <a:defRPr sz="6400"/>
            </a:lvl4pPr>
            <a:lvl5pPr lvl="4" algn="r">
              <a:spcBef>
                <a:spcPts val="0"/>
              </a:spcBef>
              <a:spcAft>
                <a:spcPts val="0"/>
              </a:spcAft>
              <a:buSzPts val="4800"/>
              <a:buNone/>
              <a:defRPr sz="6400"/>
            </a:lvl5pPr>
            <a:lvl6pPr lvl="5" algn="r">
              <a:spcBef>
                <a:spcPts val="0"/>
              </a:spcBef>
              <a:spcAft>
                <a:spcPts val="0"/>
              </a:spcAft>
              <a:buSzPts val="4800"/>
              <a:buNone/>
              <a:defRPr sz="6400"/>
            </a:lvl6pPr>
            <a:lvl7pPr lvl="6" algn="r">
              <a:spcBef>
                <a:spcPts val="0"/>
              </a:spcBef>
              <a:spcAft>
                <a:spcPts val="0"/>
              </a:spcAft>
              <a:buSzPts val="4800"/>
              <a:buNone/>
              <a:defRPr sz="6400"/>
            </a:lvl7pPr>
            <a:lvl8pPr lvl="7" algn="r">
              <a:spcBef>
                <a:spcPts val="0"/>
              </a:spcBef>
              <a:spcAft>
                <a:spcPts val="0"/>
              </a:spcAft>
              <a:buSzPts val="4800"/>
              <a:buNone/>
              <a:defRPr sz="6400"/>
            </a:lvl8pPr>
            <a:lvl9pPr lvl="8" algn="r">
              <a:spcBef>
                <a:spcPts val="0"/>
              </a:spcBef>
              <a:spcAft>
                <a:spcPts val="0"/>
              </a:spcAft>
              <a:buSzPts val="4800"/>
              <a:buNone/>
              <a:defRPr sz="6400"/>
            </a:lvl9pPr>
          </a:lstStyle>
          <a:p>
            <a:endParaRPr/>
          </a:p>
        </p:txBody>
      </p:sp>
      <p:sp>
        <p:nvSpPr>
          <p:cNvPr id="262" name="Google Shape;262;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lgn="l"/>
            <a:fld id="{00000000-1234-1234-1234-123412341234}" type="slidenum">
              <a:rPr lang="en" smtClean="0"/>
              <a:pPr algn="l"/>
              <a:t>‹#›</a:t>
            </a:fld>
            <a:endParaRPr lang="en"/>
          </a:p>
        </p:txBody>
      </p:sp>
    </p:spTree>
    <p:extLst>
      <p:ext uri="{BB962C8B-B14F-4D97-AF65-F5344CB8AC3E}">
        <p14:creationId xmlns:p14="http://schemas.microsoft.com/office/powerpoint/2010/main" val="522234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9/27/2023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9.em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emf"/><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7.emf"/><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3.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3.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3.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3.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3.emf"/><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328542" y="3646160"/>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Nael</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Yousry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57150" y="2346421"/>
            <a:ext cx="6026971" cy="707886"/>
          </a:xfrm>
          <a:prstGeom prst="rect">
            <a:avLst/>
          </a:prstGeom>
          <a:noFill/>
        </p:spPr>
        <p:txBody>
          <a:bodyPr wrap="non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Project </a:t>
            </a:r>
            <a:r>
              <a:rPr lang="en-US" sz="4000" b="1" dirty="0">
                <a:solidFill>
                  <a:srgbClr val="00B0F0"/>
                </a:solidFill>
                <a:latin typeface="Times New Roman" panose="02020603050405020304" pitchFamily="18" charset="0"/>
                <a:cs typeface="Times New Roman" panose="02020603050405020304" pitchFamily="18" charset="0"/>
              </a:rPr>
              <a:t>Time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Welcoming Lecture</a:t>
            </a: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3122940"/>
            <a:ext cx="1560042" cy="523220"/>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PMG212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1BBD67B8-DB49-942C-018D-7F74C671F260}"/>
              </a:ext>
            </a:extLst>
          </p:cNvPr>
          <p:cNvSpPr txBox="1"/>
          <p:nvPr/>
        </p:nvSpPr>
        <p:spPr>
          <a:xfrm>
            <a:off x="329269" y="4197912"/>
            <a:ext cx="488646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Presented </a:t>
            </a:r>
            <a:r>
              <a:rPr lang="en-US" sz="2400" dirty="0">
                <a:solidFill>
                  <a:schemeClr val="bg1"/>
                </a:solidFill>
                <a:latin typeface="Times New Roman" panose="02020603050405020304" pitchFamily="18" charset="0"/>
                <a:cs typeface="Times New Roman" panose="02020603050405020304" pitchFamily="18" charset="0"/>
              </a:rPr>
              <a:t>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22629" y="4827387"/>
            <a:ext cx="6096000" cy="861774"/>
          </a:xfrm>
          <a:prstGeom prst="rect">
            <a:avLst/>
          </a:prstGeom>
        </p:spPr>
        <p:txBody>
          <a:bodyPr>
            <a:spAutoFit/>
          </a:bodyPr>
          <a:lstStyle/>
          <a:p>
            <a:pPr algn="r" rtl="1">
              <a:buClr>
                <a:schemeClr val="dk1"/>
              </a:buClr>
              <a:buSzPts val="5200"/>
            </a:pPr>
            <a:r>
              <a:rPr lang="ar-EG" sz="3200" b="1" dirty="0">
                <a:solidFill>
                  <a:srgbClr val="24A9E1"/>
                </a:solidFill>
                <a:latin typeface="Tahoma" panose="020B0604030504040204" pitchFamily="34" charset="0"/>
                <a:ea typeface="Tahoma" panose="020B0604030504040204" pitchFamily="34" charset="0"/>
                <a:cs typeface="Tahoma" panose="020B0604030504040204" pitchFamily="34" charset="0"/>
              </a:rPr>
              <a:t>مقرر: إداره وقت المشروع</a:t>
            </a:r>
            <a:endParaRPr lang="en-US" sz="32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r" rtl="1">
              <a:buClr>
                <a:schemeClr val="dk1"/>
              </a:buClr>
              <a:buSzPts val="5200"/>
            </a:pP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فصل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دراسي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الثالث 2023 </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a:t>
            </a:r>
            <a:endParaRPr lang="en-US"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87151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33016" y="1168809"/>
            <a:ext cx="9826388" cy="3985706"/>
          </a:xfrm>
          <a:prstGeom prst="rect">
            <a:avLst/>
          </a:prstGeom>
        </p:spPr>
        <p:txBody>
          <a:bodyPr wrap="square">
            <a:spAutoFit/>
          </a:bodyPr>
          <a:lstStyle/>
          <a:p>
            <a:pPr marL="0" lvl="2" algn="r" defTabSz="900073" rtl="1">
              <a:spcAft>
                <a:spcPts val="600"/>
              </a:spcAft>
              <a:defRPr/>
            </a:pPr>
            <a:r>
              <a:rPr lang="ar-EG" sz="24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الخبــــرات</a:t>
            </a:r>
            <a:r>
              <a:rPr lang="ar-EG" sz="24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a:t>
            </a:r>
          </a:p>
          <a:p>
            <a:pPr marL="0" lvl="2" algn="r" defTabSz="900073" rtl="1">
              <a:spcAft>
                <a:spcPts val="600"/>
              </a:spcAft>
              <a:defRPr/>
            </a:pPr>
            <a:endParaRPr lang="ar-EG" sz="2400" b="1" dirty="0">
              <a:solidFill>
                <a:schemeClr val="bg1"/>
              </a:solidFill>
              <a:latin typeface="AECOM Sans" panose="020B0504020202020204" pitchFamily="34" charset="0"/>
              <a:ea typeface="AECOM Sans" panose="020B0504020202020204" pitchFamily="34" charset="0"/>
              <a:cs typeface="AECOM Sans" panose="020B0504020202020204" pitchFamily="34" charset="0"/>
            </a:endParaRPr>
          </a:p>
          <a:p>
            <a:pPr marL="0" lvl="2" algn="r" defTabSz="900073" rtl="1">
              <a:spcAft>
                <a:spcPts val="600"/>
              </a:spcAft>
              <a:defRPr/>
            </a:pP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 درجة الدكتوراة في </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الذكاء الصناعي وتطبيقته في ادارة الجودة الشاملة – جامعه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القاهره</a:t>
            </a:r>
          </a:p>
          <a:p>
            <a:pPr marL="0" lvl="2" algn="r" defTabSz="900073" rtl="1">
              <a:spcAft>
                <a:spcPts val="600"/>
              </a:spcAft>
              <a:defRPr/>
            </a:pP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 </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مديرة ادارة الجودة,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شهادة الأيزو </a:t>
            </a:r>
            <a:r>
              <a:rPr lang="en-US"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 </a:t>
            </a:r>
            <a:r>
              <a:rPr lang="en-US" sz="2000" dirty="0" smtClean="0">
                <a:solidFill>
                  <a:schemeClr val="bg1"/>
                </a:solidFill>
              </a:rPr>
              <a:t>IATF 16949:2016 &amp; </a:t>
            </a:r>
            <a:r>
              <a:rPr lang="en-US" sz="2000" dirty="0">
                <a:solidFill>
                  <a:schemeClr val="bg1"/>
                </a:solidFill>
              </a:rPr>
              <a:t> ISO TS 16949</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و مدربة معتمدة.</a:t>
            </a:r>
          </a:p>
          <a:p>
            <a:pPr marL="285750" lvl="2" indent="-285750" algn="r" defTabSz="900073" rtl="1">
              <a:spcAft>
                <a:spcPts val="600"/>
              </a:spcAft>
              <a:buFont typeface="Wingdings" panose="05000000000000000000" pitchFamily="2" charset="2"/>
              <a:buChar char="§"/>
              <a:defRPr/>
            </a:pP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10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عاماً من الخبرة في إدارة المشاريع/ </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تقييم الاداء</a:t>
            </a:r>
            <a:endPar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endParaRPr>
          </a:p>
          <a:p>
            <a:pPr marL="285750" lvl="2" indent="-285750" algn="r" defTabSz="900073" rtl="1">
              <a:spcAft>
                <a:spcPts val="600"/>
              </a:spcAft>
              <a:buFont typeface="Wingdings" panose="05000000000000000000" pitchFamily="2" charset="2"/>
              <a:buChar char="§"/>
              <a:defRPr/>
            </a:pP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حاصلة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علي جائزه افضل </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اداء تطويري في قطاع السيارات(2022)  علي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مستوي الشرق الأوسط وشمال أفريقيا </a:t>
            </a:r>
          </a:p>
          <a:p>
            <a:pPr marL="285750" lvl="2" indent="-285750" algn="r" defTabSz="900073" rtl="1">
              <a:spcAft>
                <a:spcPts val="600"/>
              </a:spcAft>
              <a:buFont typeface="Wingdings" panose="05000000000000000000" pitchFamily="2" charset="2"/>
              <a:buChar char="§"/>
              <a:defRPr/>
            </a:pP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استشاري تحليلات اقتصادية وساسية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–المجلس المصري للشئون الخارجية </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و وزارة الخارجية المصرية</a:t>
            </a:r>
            <a:endPar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endParaRPr>
          </a:p>
          <a:p>
            <a:pPr marL="285750" lvl="2" indent="-285750" algn="r" defTabSz="900073" rtl="1">
              <a:spcAft>
                <a:spcPts val="600"/>
              </a:spcAft>
              <a:buFont typeface="Wingdings" panose="05000000000000000000" pitchFamily="2" charset="2"/>
              <a:buChar char="§"/>
              <a:defRPr/>
            </a:pP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محاضرة ومدربة معتمدة بهيئه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الأمم </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المتحدة واليونسكو منذ 2016 </a:t>
            </a:r>
            <a:endPar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endParaRPr>
          </a:p>
          <a:p>
            <a:pPr marL="285750" lvl="2" indent="-285750" algn="r" defTabSz="900073" rtl="1">
              <a:spcAft>
                <a:spcPts val="600"/>
              </a:spcAft>
              <a:buFont typeface="Wingdings" panose="05000000000000000000" pitchFamily="2" charset="2"/>
              <a:buChar char="§"/>
              <a:defRPr/>
            </a:pP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rPr>
              <a:t>نشر 5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rPr>
              <a:t>ورقة بحثية في المؤتمرات الدولية/ المجلات العلمية </a:t>
            </a:r>
          </a:p>
          <a:p>
            <a:pPr marL="285750" lvl="2" indent="-285750" algn="r" defTabSz="900073" rtl="1">
              <a:spcAft>
                <a:spcPts val="600"/>
              </a:spcAft>
              <a:buFont typeface="Wingdings" panose="05000000000000000000" pitchFamily="2" charset="2"/>
              <a:buChar char="§"/>
              <a:defRPr/>
            </a:pP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شاركت </a:t>
            </a:r>
            <a:r>
              <a:rPr lang="ar-EG"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بالعديد من المؤتمرات الدوليه </a:t>
            </a:r>
            <a:r>
              <a:rPr lang="ar-EG" sz="2000" b="1" dirty="0" smtClean="0">
                <a:solidFill>
                  <a:schemeClr val="bg1"/>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بدبي – السعودية – المانيا </a:t>
            </a:r>
            <a:endParaRPr lang="ar" sz="2000" b="1" dirty="0">
              <a:solidFill>
                <a:schemeClr val="bg1"/>
              </a:solidFill>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endParaRPr>
          </a:p>
        </p:txBody>
      </p:sp>
    </p:spTree>
    <p:extLst>
      <p:ext uri="{BB962C8B-B14F-4D97-AF65-F5344CB8AC3E}">
        <p14:creationId xmlns:p14="http://schemas.microsoft.com/office/powerpoint/2010/main" val="863691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8" name="Google Shape;3186;p36">
            <a:extLst>
              <a:ext uri="{FF2B5EF4-FFF2-40B4-BE49-F238E27FC236}">
                <a16:creationId xmlns=""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جديد ] صور اسم اهلا وسهلا | Arabic calligraphy art, Arabic art, Balloon  illustration">
            <a:extLst>
              <a:ext uri="{FF2B5EF4-FFF2-40B4-BE49-F238E27FC236}">
                <a16:creationId xmlns="" xmlns:a16="http://schemas.microsoft.com/office/drawing/2014/main" id="{5ECB10DC-3100-1548-BA83-9CA72344306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7284"/>
          <a:stretch/>
        </p:blipFill>
        <p:spPr bwMode="auto">
          <a:xfrm rot="272800">
            <a:off x="2636771" y="1142796"/>
            <a:ext cx="4923611" cy="286114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 xmlns:a16="http://schemas.microsoft.com/office/drawing/2014/main" id="{02AA4E3B-3CDA-F153-BB97-55766510487C}"/>
              </a:ext>
            </a:extLst>
          </p:cNvPr>
          <p:cNvPicPr>
            <a:picLocks noChangeAspect="1"/>
          </p:cNvPicPr>
          <p:nvPr/>
        </p:nvPicPr>
        <p:blipFill>
          <a:blip r:embed="rId7"/>
          <a:stretch>
            <a:fillRect/>
          </a:stretch>
        </p:blipFill>
        <p:spPr>
          <a:xfrm>
            <a:off x="8736329" y="147271"/>
            <a:ext cx="3267424" cy="5907194"/>
          </a:xfrm>
          <a:prstGeom prst="rect">
            <a:avLst/>
          </a:prstGeom>
        </p:spPr>
      </p:pic>
    </p:spTree>
    <p:extLst>
      <p:ext uri="{BB962C8B-B14F-4D97-AF65-F5344CB8AC3E}">
        <p14:creationId xmlns:p14="http://schemas.microsoft.com/office/powerpoint/2010/main" val="1853504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Google Shape;3186;p36">
            <a:extLst>
              <a:ext uri="{FF2B5EF4-FFF2-40B4-BE49-F238E27FC236}">
                <a16:creationId xmlns=""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
        <p:nvSpPr>
          <p:cNvPr id="45" name="Google Shape;832;p55">
            <a:extLst>
              <a:ext uri="{FF2B5EF4-FFF2-40B4-BE49-F238E27FC236}">
                <a16:creationId xmlns="" xmlns:a16="http://schemas.microsoft.com/office/drawing/2014/main" id="{53773C2C-A101-0D40-BB5B-E4455CD3CB64}"/>
              </a:ext>
            </a:extLst>
          </p:cNvPr>
          <p:cNvSpPr/>
          <p:nvPr/>
        </p:nvSpPr>
        <p:spPr>
          <a:xfrm>
            <a:off x="1703294" y="4141157"/>
            <a:ext cx="6024282" cy="204838"/>
          </a:xfrm>
          <a:custGeom>
            <a:avLst/>
            <a:gdLst/>
            <a:ahLst/>
            <a:cxnLst/>
            <a:rect l="l" t="t" r="r" b="b"/>
            <a:pathLst>
              <a:path w="284634" h="5400" extrusionOk="0">
                <a:moveTo>
                  <a:pt x="0" y="1"/>
                </a:moveTo>
                <a:lnTo>
                  <a:pt x="0" y="5399"/>
                </a:lnTo>
                <a:lnTo>
                  <a:pt x="284633" y="5399"/>
                </a:lnTo>
                <a:lnTo>
                  <a:pt x="28463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052" name="Picture 4" descr="8,529 Welcome Back Illustrations &amp; Clip Art - iStock">
            <a:extLst>
              <a:ext uri="{FF2B5EF4-FFF2-40B4-BE49-F238E27FC236}">
                <a16:creationId xmlns="" xmlns:a16="http://schemas.microsoft.com/office/drawing/2014/main" id="{61606B4E-BE6C-2C40-8D60-2C6808F283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51319" y="2000955"/>
            <a:ext cx="3276600" cy="2501900"/>
          </a:xfrm>
          <a:prstGeom prst="rect">
            <a:avLst/>
          </a:prstGeom>
          <a:noFill/>
          <a:extLst>
            <a:ext uri="{909E8E84-426E-40DD-AFC4-6F175D3DCCD1}">
              <a14:hiddenFill xmlns:a14="http://schemas.microsoft.com/office/drawing/2010/main">
                <a:solidFill>
                  <a:srgbClr val="FFFFFF"/>
                </a:solidFill>
              </a14:hiddenFill>
            </a:ext>
          </a:extLst>
        </p:spPr>
      </p:pic>
      <p:sp>
        <p:nvSpPr>
          <p:cNvPr id="12" name="Google Shape;1103;p33">
            <a:extLst>
              <a:ext uri="{FF2B5EF4-FFF2-40B4-BE49-F238E27FC236}">
                <a16:creationId xmlns="" xmlns:a16="http://schemas.microsoft.com/office/drawing/2014/main" id="{A22CBC8F-21E0-C146-AB1B-820B253B1C0B}"/>
              </a:ext>
            </a:extLst>
          </p:cNvPr>
          <p:cNvSpPr txBox="1">
            <a:spLocks/>
          </p:cNvSpPr>
          <p:nvPr/>
        </p:nvSpPr>
        <p:spPr>
          <a:xfrm>
            <a:off x="11289" y="1537732"/>
            <a:ext cx="9790841" cy="2603425"/>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sz="28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الفصل الدراسي الثالث 2023</a:t>
            </a:r>
            <a:endParaRPr lang="en-US" sz="2000" dirty="0">
              <a:solidFill>
                <a:schemeClr val="bg1"/>
              </a:solidFill>
            </a:endParaRPr>
          </a:p>
        </p:txBody>
      </p:sp>
    </p:spTree>
    <p:extLst>
      <p:ext uri="{BB962C8B-B14F-4D97-AF65-F5344CB8AC3E}">
        <p14:creationId xmlns:p14="http://schemas.microsoft.com/office/powerpoint/2010/main" val="966840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45041" y="1094419"/>
            <a:ext cx="4955591" cy="4414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45181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08127"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7149714"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9518"/>
                </a:solidFill>
                <a:effectLst/>
                <a:uLnTx/>
                <a:uFillTx/>
                <a:latin typeface="Bauhaus 93" pitchFamily="82" charset="77"/>
                <a:ea typeface="+mn-ea"/>
                <a:cs typeface="Tajawal Medium" panose="00000600000000000000" pitchFamily="2" charset="-78"/>
              </a:rPr>
              <a:t>Project Time Management Course</a:t>
            </a:r>
          </a:p>
        </p:txBody>
      </p:sp>
      <p:sp>
        <p:nvSpPr>
          <p:cNvPr id="13" name="Google Shape;1103;p33">
            <a:extLst>
              <a:ext uri="{FF2B5EF4-FFF2-40B4-BE49-F238E27FC236}">
                <a16:creationId xmlns="" xmlns:a16="http://schemas.microsoft.com/office/drawing/2014/main" id="{8BCBFB35-849A-A846-920B-05F167933D55}"/>
              </a:ext>
            </a:extLst>
          </p:cNvPr>
          <p:cNvSpPr txBox="1">
            <a:spLocks/>
          </p:cNvSpPr>
          <p:nvPr/>
        </p:nvSpPr>
        <p:spPr>
          <a:xfrm>
            <a:off x="1874165" y="2022029"/>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00000"/>
              </a:lnSpc>
              <a:spcBef>
                <a:spcPts val="0"/>
              </a:spcBef>
              <a:spcAft>
                <a:spcPts val="0"/>
              </a:spcAft>
              <a:buClr>
                <a:srgbClr val="212950"/>
              </a:buClr>
              <a:buSzPts val="2600"/>
              <a:buFont typeface="Catamaran"/>
              <a:buNone/>
              <a:tabLst/>
              <a:defRPr/>
            </a:pPr>
            <a:endParaRPr kumimoji="0" lang="ar-SA" sz="4400" b="1" i="0" u="none" strike="noStrike" kern="1200" cap="none" spc="0" normalizeH="0" baseline="0" noProof="0" dirty="0">
              <a:ln>
                <a:noFill/>
              </a:ln>
              <a:solidFill>
                <a:srgbClr val="F27A1C"/>
              </a:solidFill>
              <a:effectLst/>
              <a:uLnTx/>
              <a:uFillTx/>
              <a:latin typeface="Tahoma" panose="020B0604030504040204" pitchFamily="34" charset="0"/>
              <a:ea typeface="Tahoma" panose="020B0604030504040204" pitchFamily="34" charset="0"/>
              <a:cs typeface="Tahoma" panose="020B0604030504040204" pitchFamily="34" charset="0"/>
            </a:endParaRPr>
          </a:p>
        </p:txBody>
      </p:sp>
      <p:grpSp>
        <p:nvGrpSpPr>
          <p:cNvPr id="14" name="Google Shape;531;p45">
            <a:extLst>
              <a:ext uri="{FF2B5EF4-FFF2-40B4-BE49-F238E27FC236}">
                <a16:creationId xmlns=""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3;p45">
              <a:extLst>
                <a:ext uri="{FF2B5EF4-FFF2-40B4-BE49-F238E27FC236}">
                  <a16:creationId xmlns=""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4;p45">
              <a:extLst>
                <a:ext uri="{FF2B5EF4-FFF2-40B4-BE49-F238E27FC236}">
                  <a16:creationId xmlns=""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5;p45">
              <a:extLst>
                <a:ext uri="{FF2B5EF4-FFF2-40B4-BE49-F238E27FC236}">
                  <a16:creationId xmlns=""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6;p45">
              <a:extLst>
                <a:ext uri="{FF2B5EF4-FFF2-40B4-BE49-F238E27FC236}">
                  <a16:creationId xmlns=""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37;p45">
              <a:extLst>
                <a:ext uri="{FF2B5EF4-FFF2-40B4-BE49-F238E27FC236}">
                  <a16:creationId xmlns=""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38;p45">
              <a:extLst>
                <a:ext uri="{FF2B5EF4-FFF2-40B4-BE49-F238E27FC236}">
                  <a16:creationId xmlns=""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39;p45">
              <a:extLst>
                <a:ext uri="{FF2B5EF4-FFF2-40B4-BE49-F238E27FC236}">
                  <a16:creationId xmlns=""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0;p45">
              <a:extLst>
                <a:ext uri="{FF2B5EF4-FFF2-40B4-BE49-F238E27FC236}">
                  <a16:creationId xmlns=""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1;p45">
              <a:extLst>
                <a:ext uri="{FF2B5EF4-FFF2-40B4-BE49-F238E27FC236}">
                  <a16:creationId xmlns=""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2;p45">
              <a:extLst>
                <a:ext uri="{FF2B5EF4-FFF2-40B4-BE49-F238E27FC236}">
                  <a16:creationId xmlns=""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Google Shape;543;p45">
              <a:extLst>
                <a:ext uri="{FF2B5EF4-FFF2-40B4-BE49-F238E27FC236}">
                  <a16:creationId xmlns=""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4;p45">
              <a:extLst>
                <a:ext uri="{FF2B5EF4-FFF2-40B4-BE49-F238E27FC236}">
                  <a16:creationId xmlns=""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5;p45">
              <a:extLst>
                <a:ext uri="{FF2B5EF4-FFF2-40B4-BE49-F238E27FC236}">
                  <a16:creationId xmlns=""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9" name="Google Shape;546;p45">
              <a:extLst>
                <a:ext uri="{FF2B5EF4-FFF2-40B4-BE49-F238E27FC236}">
                  <a16:creationId xmlns=""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47;p45">
              <a:extLst>
                <a:ext uri="{FF2B5EF4-FFF2-40B4-BE49-F238E27FC236}">
                  <a16:creationId xmlns=""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Google Shape;548;p45">
              <a:extLst>
                <a:ext uri="{FF2B5EF4-FFF2-40B4-BE49-F238E27FC236}">
                  <a16:creationId xmlns=""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49;p45">
              <a:extLst>
                <a:ext uri="{FF2B5EF4-FFF2-40B4-BE49-F238E27FC236}">
                  <a16:creationId xmlns=""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0;p45">
              <a:extLst>
                <a:ext uri="{FF2B5EF4-FFF2-40B4-BE49-F238E27FC236}">
                  <a16:creationId xmlns=""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1;p45">
              <a:extLst>
                <a:ext uri="{FF2B5EF4-FFF2-40B4-BE49-F238E27FC236}">
                  <a16:creationId xmlns=""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2;p45">
              <a:extLst>
                <a:ext uri="{FF2B5EF4-FFF2-40B4-BE49-F238E27FC236}">
                  <a16:creationId xmlns=""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3;p45">
              <a:extLst>
                <a:ext uri="{FF2B5EF4-FFF2-40B4-BE49-F238E27FC236}">
                  <a16:creationId xmlns=""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4;p45">
              <a:extLst>
                <a:ext uri="{FF2B5EF4-FFF2-40B4-BE49-F238E27FC236}">
                  <a16:creationId xmlns=""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5;p45">
              <a:extLst>
                <a:ext uri="{FF2B5EF4-FFF2-40B4-BE49-F238E27FC236}">
                  <a16:creationId xmlns=""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6;p45">
              <a:extLst>
                <a:ext uri="{FF2B5EF4-FFF2-40B4-BE49-F238E27FC236}">
                  <a16:creationId xmlns=""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7;p45">
              <a:extLst>
                <a:ext uri="{FF2B5EF4-FFF2-40B4-BE49-F238E27FC236}">
                  <a16:creationId xmlns=""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58;p45">
              <a:extLst>
                <a:ext uri="{FF2B5EF4-FFF2-40B4-BE49-F238E27FC236}">
                  <a16:creationId xmlns=""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59;p45">
              <a:extLst>
                <a:ext uri="{FF2B5EF4-FFF2-40B4-BE49-F238E27FC236}">
                  <a16:creationId xmlns=""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0;p45">
              <a:extLst>
                <a:ext uri="{FF2B5EF4-FFF2-40B4-BE49-F238E27FC236}">
                  <a16:creationId xmlns=""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1;p45">
              <a:extLst>
                <a:ext uri="{FF2B5EF4-FFF2-40B4-BE49-F238E27FC236}">
                  <a16:creationId xmlns=""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2;p45">
              <a:extLst>
                <a:ext uri="{FF2B5EF4-FFF2-40B4-BE49-F238E27FC236}">
                  <a16:creationId xmlns=""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3;p45">
              <a:extLst>
                <a:ext uri="{FF2B5EF4-FFF2-40B4-BE49-F238E27FC236}">
                  <a16:creationId xmlns=""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4;p45">
              <a:extLst>
                <a:ext uri="{FF2B5EF4-FFF2-40B4-BE49-F238E27FC236}">
                  <a16:creationId xmlns=""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5;p45">
              <a:extLst>
                <a:ext uri="{FF2B5EF4-FFF2-40B4-BE49-F238E27FC236}">
                  <a16:creationId xmlns=""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6;p45">
              <a:extLst>
                <a:ext uri="{FF2B5EF4-FFF2-40B4-BE49-F238E27FC236}">
                  <a16:creationId xmlns=""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7;p45">
              <a:extLst>
                <a:ext uri="{FF2B5EF4-FFF2-40B4-BE49-F238E27FC236}">
                  <a16:creationId xmlns=""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Google Shape;568;p45">
              <a:extLst>
                <a:ext uri="{FF2B5EF4-FFF2-40B4-BE49-F238E27FC236}">
                  <a16:creationId xmlns=""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 name="Google Shape;569;p45">
              <a:extLst>
                <a:ext uri="{FF2B5EF4-FFF2-40B4-BE49-F238E27FC236}">
                  <a16:creationId xmlns=""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53" name="TextBox 52">
            <a:extLst>
              <a:ext uri="{FF2B5EF4-FFF2-40B4-BE49-F238E27FC236}">
                <a16:creationId xmlns="" xmlns:a16="http://schemas.microsoft.com/office/drawing/2014/main" id="{3D483381-5D09-4F81-9A3B-F34ABB086CFF}"/>
              </a:ext>
            </a:extLst>
          </p:cNvPr>
          <p:cNvSpPr txBox="1"/>
          <p:nvPr/>
        </p:nvSpPr>
        <p:spPr>
          <a:xfrm>
            <a:off x="130614" y="1455781"/>
            <a:ext cx="11645780" cy="4031873"/>
          </a:xfrm>
          <a:prstGeom prst="rect">
            <a:avLst/>
          </a:prstGeom>
          <a:noFill/>
        </p:spPr>
        <p:txBody>
          <a:bodyPr wrap="square">
            <a:spAutoFit/>
          </a:bodyPr>
          <a:lstStyle/>
          <a:p>
            <a:r>
              <a:rPr lang="en-US" sz="3200" dirty="0">
                <a:solidFill>
                  <a:schemeClr val="bg1"/>
                </a:solidFill>
              </a:rPr>
              <a:t>This course introduces advanced techniques for planning, managing, and controlling the schedule. The student will learn to create, analyze, and manage the critical path. The student will study resource leveling and scheduling within constraints (limited resources, time, cost, quality, risk, and communication). The student will learn how to use scheduling software at an advanced level. The student will study advanced formal scheduling techniques, such as earned schedule and program evaluation and review technique.</a:t>
            </a:r>
          </a:p>
        </p:txBody>
      </p:sp>
    </p:spTree>
    <p:extLst>
      <p:ext uri="{BB962C8B-B14F-4D97-AF65-F5344CB8AC3E}">
        <p14:creationId xmlns:p14="http://schemas.microsoft.com/office/powerpoint/2010/main" val="4087643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13" name="Google Shape;1103;p33">
            <a:extLst>
              <a:ext uri="{FF2B5EF4-FFF2-40B4-BE49-F238E27FC236}">
                <a16:creationId xmlns="" xmlns:a16="http://schemas.microsoft.com/office/drawing/2014/main" id="{8BCBFB35-849A-A846-920B-05F167933D55}"/>
              </a:ext>
            </a:extLst>
          </p:cNvPr>
          <p:cNvSpPr txBox="1">
            <a:spLocks/>
          </p:cNvSpPr>
          <p:nvPr/>
        </p:nvSpPr>
        <p:spPr>
          <a:xfrm>
            <a:off x="1874165" y="2022029"/>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الفترة الزمنية التعليمية في الفصل الدراسي الصيف تكون </a:t>
            </a:r>
            <a:r>
              <a:rPr lang="ar-SA" b="1" dirty="0">
                <a:solidFill>
                  <a:srgbClr val="24A9E1"/>
                </a:solidFill>
                <a:latin typeface="Tahoma" panose="020B0604030504040204" pitchFamily="34" charset="0"/>
                <a:ea typeface="Tahoma" panose="020B0604030504040204" pitchFamily="34" charset="0"/>
                <a:cs typeface="Tahoma" panose="020B0604030504040204" pitchFamily="34" charset="0"/>
              </a:rPr>
              <a:t>مدة ١٣أسبوع</a:t>
            </a: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   ( منهم أسبوعين للاختبار النهائي)</a:t>
            </a:r>
          </a:p>
        </p:txBody>
      </p:sp>
      <p:grpSp>
        <p:nvGrpSpPr>
          <p:cNvPr id="14" name="Google Shape;531;p45">
            <a:extLst>
              <a:ext uri="{FF2B5EF4-FFF2-40B4-BE49-F238E27FC236}">
                <a16:creationId xmlns=""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Tree>
    <p:extLst>
      <p:ext uri="{BB962C8B-B14F-4D97-AF65-F5344CB8AC3E}">
        <p14:creationId xmlns:p14="http://schemas.microsoft.com/office/powerpoint/2010/main" val="903996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8" name="Picture 7">
            <a:extLst>
              <a:ext uri="{FF2B5EF4-FFF2-40B4-BE49-F238E27FC236}">
                <a16:creationId xmlns="" xmlns:a16="http://schemas.microsoft.com/office/drawing/2014/main" id="{A357B08A-B981-ED4B-A093-E182024848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4165" y="1635258"/>
            <a:ext cx="9482169" cy="4001847"/>
          </a:xfrm>
          <a:prstGeom prst="rect">
            <a:avLst/>
          </a:prstGeom>
        </p:spPr>
      </p:pic>
    </p:spTree>
    <p:extLst>
      <p:ext uri="{BB962C8B-B14F-4D97-AF65-F5344CB8AC3E}">
        <p14:creationId xmlns:p14="http://schemas.microsoft.com/office/powerpoint/2010/main" val="3592494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grpSp>
        <p:nvGrpSpPr>
          <p:cNvPr id="14" name="Google Shape;531;p45">
            <a:extLst>
              <a:ext uri="{FF2B5EF4-FFF2-40B4-BE49-F238E27FC236}">
                <a16:creationId xmlns="" xmlns:a16="http://schemas.microsoft.com/office/drawing/2014/main" id="{5594617E-7544-D04F-B38A-E344AC5615A3}"/>
              </a:ext>
            </a:extLst>
          </p:cNvPr>
          <p:cNvGrpSpPr/>
          <p:nvPr/>
        </p:nvGrpSpPr>
        <p:grpSpPr>
          <a:xfrm>
            <a:off x="4407429" y="4871362"/>
            <a:ext cx="4446494" cy="1884961"/>
            <a:chOff x="4189650" y="2440275"/>
            <a:chExt cx="4195525" cy="2055425"/>
          </a:xfrm>
        </p:grpSpPr>
        <p:sp>
          <p:nvSpPr>
            <p:cNvPr id="15" name="Google Shape;532;p45">
              <a:extLst>
                <a:ext uri="{FF2B5EF4-FFF2-40B4-BE49-F238E27FC236}">
                  <a16:creationId xmlns=""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541;p45">
              <a:extLst>
                <a:ext uri="{FF2B5EF4-FFF2-40B4-BE49-F238E27FC236}">
                  <a16:creationId xmlns=""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 الأسبوع الأول بداية من </a:t>
            </a:r>
            <a:r>
              <a:rPr lang="ar-EG" sz="28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30 سبتمبر </a:t>
            </a:r>
            <a:r>
              <a:rPr lang="ar-SA" sz="28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هو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أسبوع توجيهي</a:t>
            </a:r>
          </a:p>
          <a:p>
            <a:pPr algn="ctr" rtl="1"/>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ويتم رفع كل ما يخص الفصل الدراسي علي صفحة المودل.</a:t>
            </a:r>
          </a:p>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يرفع </a:t>
            </a:r>
            <a:r>
              <a:rPr lang="ar-SA" sz="2800" b="1" dirty="0" err="1">
                <a:solidFill>
                  <a:srgbClr val="F27A1C"/>
                </a:solidFill>
                <a:latin typeface="Tahoma" panose="020B0604030504040204" pitchFamily="34" charset="0"/>
                <a:ea typeface="Tahoma" panose="020B0604030504040204" pitchFamily="34" charset="0"/>
                <a:cs typeface="Tahoma" panose="020B0604030504040204" pitchFamily="34" charset="0"/>
              </a:rPr>
              <a:t>إختبار</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 قصير به أسئلة عامة للطلاب من السهل حلها ويكون هذا الاختبار القصير بمثابة تدريب للطلاب علي التوقيت وعدد الأسئلة.</a:t>
            </a:r>
            <a: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pic>
        <p:nvPicPr>
          <p:cNvPr id="54" name="Picture 2" descr="Clock Clipart - 13 total - 300 dpi by Elena Williams | TpT">
            <a:extLst>
              <a:ext uri="{FF2B5EF4-FFF2-40B4-BE49-F238E27FC236}">
                <a16:creationId xmlns="" xmlns:a16="http://schemas.microsoft.com/office/drawing/2014/main" id="{E0A5EFDF-2A8A-AC49-98E1-16F1806309C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21251" y="294286"/>
            <a:ext cx="1438165" cy="1301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5866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تعتمد أوقات المحاضرات وحلقات النقاش علي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توقيت مكة المكرمة </a:t>
            </a:r>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لجميع البرامج.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مدة المحاضرة المسجلة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٧٠- ٩٠ دقيقة </a:t>
            </a:r>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ترفع علي منصة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36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3600" b="1" dirty="0">
                <a:solidFill>
                  <a:srgbClr val="F27A1C"/>
                </a:solidFill>
                <a:latin typeface="Tahoma" panose="020B0604030504040204" pitchFamily="34" charset="0"/>
                <a:ea typeface="Tahoma" panose="020B0604030504040204" pitchFamily="34" charset="0"/>
                <a:cs typeface="Tahoma" panose="020B0604030504040204" pitchFamily="34" charset="0"/>
              </a:rPr>
              <a:t> </a:t>
            </a:r>
          </a:p>
          <a:p>
            <a:pPr algn="ctr" rtl="1"/>
            <a: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594588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D33AE442-F472-2543-B858-663116E9F56E}"/>
              </a:ext>
            </a:extLst>
          </p:cNvPr>
          <p:cNvSpPr txBox="1">
            <a:spLocks/>
          </p:cNvSpPr>
          <p:nvPr/>
        </p:nvSpPr>
        <p:spPr>
          <a:xfrm>
            <a:off x="1262952" y="1419572"/>
            <a:ext cx="10266174" cy="3900238"/>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ترفع المحاضرة الأسبوعية علي المنصة التعليمية </a:t>
            </a:r>
            <a:r>
              <a:rPr 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يوم السبت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من كل أسبوع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في تمام </a:t>
            </a:r>
            <a:r>
              <a:rPr lang="ar-SA" sz="2800" b="1" u="sng" dirty="0">
                <a:solidFill>
                  <a:srgbClr val="FF0000"/>
                </a:solidFill>
                <a:latin typeface="Tahoma" panose="020B0604030504040204" pitchFamily="34" charset="0"/>
                <a:ea typeface="Tahoma" panose="020B0604030504040204" pitchFamily="34" charset="0"/>
                <a:cs typeface="Tahoma" panose="020B0604030504040204" pitchFamily="34" charset="0"/>
              </a:rPr>
              <a:t>١٢ ظهراً </a:t>
            </a:r>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بتوقيت الرياض</a:t>
            </a:r>
            <a:r>
              <a:rPr lang="en-US"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a:t>
            </a: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 النقاش </a:t>
            </a:r>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و هي حلقات أسبوعية اختيارية للطالب وغرضها مناقشة ما تم طرحه في المحاضرة المسجلة لهذا الاسبوع. </a:t>
            </a:r>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(يرجي مراجعة الموعد والمدة الزمنية لكل مقرر حسب الجدول)</a:t>
            </a:r>
            <a:b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حلقات النقاش اختيارية. </a:t>
            </a:r>
          </a:p>
        </p:txBody>
      </p:sp>
    </p:spTree>
    <p:extLst>
      <p:ext uri="{BB962C8B-B14F-4D97-AF65-F5344CB8AC3E}">
        <p14:creationId xmlns:p14="http://schemas.microsoft.com/office/powerpoint/2010/main" val="19675305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53" name="Picture 52">
            <a:extLst>
              <a:ext uri="{FF2B5EF4-FFF2-40B4-BE49-F238E27FC236}">
                <a16:creationId xmlns="" xmlns:a16="http://schemas.microsoft.com/office/drawing/2014/main" id="{1F2D7D67-7E24-C54C-8971-4479C4F10FC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1617"/>
          <a:stretch/>
        </p:blipFill>
        <p:spPr>
          <a:xfrm>
            <a:off x="4658514" y="1947129"/>
            <a:ext cx="7114845" cy="3665185"/>
          </a:xfrm>
          <a:prstGeom prst="rect">
            <a:avLst/>
          </a:prstGeom>
        </p:spPr>
      </p:pic>
      <p:pic>
        <p:nvPicPr>
          <p:cNvPr id="55" name="Picture 2" descr="Moodle: Online Learning with the World's Most Popular LMS">
            <a:extLst>
              <a:ext uri="{FF2B5EF4-FFF2-40B4-BE49-F238E27FC236}">
                <a16:creationId xmlns="" xmlns:a16="http://schemas.microsoft.com/office/drawing/2014/main" id="{777868B6-FEBB-F746-9487-86C690CFF91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0615" y="1625602"/>
            <a:ext cx="4527900" cy="1142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6580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Rounded Rectangle 10">
            <a:extLst>
              <a:ext uri="{FF2B5EF4-FFF2-40B4-BE49-F238E27FC236}">
                <a16:creationId xmlns="" xmlns:a16="http://schemas.microsoft.com/office/drawing/2014/main" id="{8D1F137D-5F1C-CD49-80B6-F74F79AE1576}"/>
              </a:ext>
            </a:extLst>
          </p:cNvPr>
          <p:cNvSpPr/>
          <p:nvPr/>
        </p:nvSpPr>
        <p:spPr>
          <a:xfrm>
            <a:off x="10520668" y="6281226"/>
            <a:ext cx="1671332"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x-none" sz="18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Dr.Sara Adel</a:t>
            </a:r>
          </a:p>
        </p:txBody>
      </p:sp>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1835759"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smtClean="0">
                <a:ln>
                  <a:noFill/>
                </a:ln>
                <a:solidFill>
                  <a:srgbClr val="FF9518"/>
                </a:solidFill>
                <a:effectLst/>
                <a:uLnTx/>
                <a:uFillTx/>
                <a:latin typeface="Bauhaus 93" pitchFamily="82" charset="77"/>
                <a:ea typeface="+mn-ea"/>
                <a:cs typeface="Tajawal Medium" panose="00000600000000000000" pitchFamily="2" charset="-78"/>
              </a:rPr>
              <a:t>Orientation</a:t>
            </a:r>
            <a:endParaRPr kumimoji="0" lang="en-US" sz="3600" b="0" i="0" u="none" strike="noStrike" kern="1200" cap="none" spc="0" normalizeH="0" baseline="0" noProof="0" dirty="0">
              <a:ln>
                <a:noFill/>
              </a:ln>
              <a:solidFill>
                <a:srgbClr val="FF9518"/>
              </a:solidFill>
              <a:effectLst/>
              <a:uLnTx/>
              <a:uFillTx/>
              <a:latin typeface="Bauhaus 93" pitchFamily="82" charset="77"/>
              <a:ea typeface="+mn-ea"/>
              <a:cs typeface="Tajawal Medium" panose="00000600000000000000" pitchFamily="2" charset="-78"/>
            </a:endParaRPr>
          </a:p>
        </p:txBody>
      </p:sp>
      <p:grpSp>
        <p:nvGrpSpPr>
          <p:cNvPr id="14" name="Google Shape;531;p45">
            <a:extLst>
              <a:ext uri="{FF2B5EF4-FFF2-40B4-BE49-F238E27FC236}">
                <a16:creationId xmlns="" xmlns:a16="http://schemas.microsoft.com/office/drawing/2014/main" id="{5594617E-7544-D04F-B38A-E344AC5615A3}"/>
              </a:ext>
            </a:extLst>
          </p:cNvPr>
          <p:cNvGrpSpPr/>
          <p:nvPr/>
        </p:nvGrpSpPr>
        <p:grpSpPr>
          <a:xfrm>
            <a:off x="9563270" y="3699987"/>
            <a:ext cx="2924708" cy="2249257"/>
            <a:chOff x="4189650" y="2440275"/>
            <a:chExt cx="4195525" cy="2055425"/>
          </a:xfrm>
        </p:grpSpPr>
        <p:sp>
          <p:nvSpPr>
            <p:cNvPr id="15" name="Google Shape;532;p45">
              <a:extLst>
                <a:ext uri="{FF2B5EF4-FFF2-40B4-BE49-F238E27FC236}">
                  <a16:creationId xmlns=""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3;p45">
              <a:extLst>
                <a:ext uri="{FF2B5EF4-FFF2-40B4-BE49-F238E27FC236}">
                  <a16:creationId xmlns=""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4;p45">
              <a:extLst>
                <a:ext uri="{FF2B5EF4-FFF2-40B4-BE49-F238E27FC236}">
                  <a16:creationId xmlns=""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5;p45">
              <a:extLst>
                <a:ext uri="{FF2B5EF4-FFF2-40B4-BE49-F238E27FC236}">
                  <a16:creationId xmlns=""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6;p45">
              <a:extLst>
                <a:ext uri="{FF2B5EF4-FFF2-40B4-BE49-F238E27FC236}">
                  <a16:creationId xmlns=""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37;p45">
              <a:extLst>
                <a:ext uri="{FF2B5EF4-FFF2-40B4-BE49-F238E27FC236}">
                  <a16:creationId xmlns=""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38;p45">
              <a:extLst>
                <a:ext uri="{FF2B5EF4-FFF2-40B4-BE49-F238E27FC236}">
                  <a16:creationId xmlns=""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39;p45">
              <a:extLst>
                <a:ext uri="{FF2B5EF4-FFF2-40B4-BE49-F238E27FC236}">
                  <a16:creationId xmlns=""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0;p45">
              <a:extLst>
                <a:ext uri="{FF2B5EF4-FFF2-40B4-BE49-F238E27FC236}">
                  <a16:creationId xmlns=""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1;p45">
              <a:extLst>
                <a:ext uri="{FF2B5EF4-FFF2-40B4-BE49-F238E27FC236}">
                  <a16:creationId xmlns=""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2;p45">
              <a:extLst>
                <a:ext uri="{FF2B5EF4-FFF2-40B4-BE49-F238E27FC236}">
                  <a16:creationId xmlns=""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Google Shape;543;p45">
              <a:extLst>
                <a:ext uri="{FF2B5EF4-FFF2-40B4-BE49-F238E27FC236}">
                  <a16:creationId xmlns=""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4;p45">
              <a:extLst>
                <a:ext uri="{FF2B5EF4-FFF2-40B4-BE49-F238E27FC236}">
                  <a16:creationId xmlns=""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5;p45">
              <a:extLst>
                <a:ext uri="{FF2B5EF4-FFF2-40B4-BE49-F238E27FC236}">
                  <a16:creationId xmlns=""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9" name="Google Shape;546;p45">
              <a:extLst>
                <a:ext uri="{FF2B5EF4-FFF2-40B4-BE49-F238E27FC236}">
                  <a16:creationId xmlns=""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47;p45">
              <a:extLst>
                <a:ext uri="{FF2B5EF4-FFF2-40B4-BE49-F238E27FC236}">
                  <a16:creationId xmlns=""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Google Shape;548;p45">
              <a:extLst>
                <a:ext uri="{FF2B5EF4-FFF2-40B4-BE49-F238E27FC236}">
                  <a16:creationId xmlns=""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49;p45">
              <a:extLst>
                <a:ext uri="{FF2B5EF4-FFF2-40B4-BE49-F238E27FC236}">
                  <a16:creationId xmlns=""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0;p45">
              <a:extLst>
                <a:ext uri="{FF2B5EF4-FFF2-40B4-BE49-F238E27FC236}">
                  <a16:creationId xmlns=""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1;p45">
              <a:extLst>
                <a:ext uri="{FF2B5EF4-FFF2-40B4-BE49-F238E27FC236}">
                  <a16:creationId xmlns=""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2;p45">
              <a:extLst>
                <a:ext uri="{FF2B5EF4-FFF2-40B4-BE49-F238E27FC236}">
                  <a16:creationId xmlns=""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3;p45">
              <a:extLst>
                <a:ext uri="{FF2B5EF4-FFF2-40B4-BE49-F238E27FC236}">
                  <a16:creationId xmlns=""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4;p45">
              <a:extLst>
                <a:ext uri="{FF2B5EF4-FFF2-40B4-BE49-F238E27FC236}">
                  <a16:creationId xmlns=""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5;p45">
              <a:extLst>
                <a:ext uri="{FF2B5EF4-FFF2-40B4-BE49-F238E27FC236}">
                  <a16:creationId xmlns=""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6;p45">
              <a:extLst>
                <a:ext uri="{FF2B5EF4-FFF2-40B4-BE49-F238E27FC236}">
                  <a16:creationId xmlns=""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7;p45">
              <a:extLst>
                <a:ext uri="{FF2B5EF4-FFF2-40B4-BE49-F238E27FC236}">
                  <a16:creationId xmlns=""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58;p45">
              <a:extLst>
                <a:ext uri="{FF2B5EF4-FFF2-40B4-BE49-F238E27FC236}">
                  <a16:creationId xmlns=""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59;p45">
              <a:extLst>
                <a:ext uri="{FF2B5EF4-FFF2-40B4-BE49-F238E27FC236}">
                  <a16:creationId xmlns=""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0;p45">
              <a:extLst>
                <a:ext uri="{FF2B5EF4-FFF2-40B4-BE49-F238E27FC236}">
                  <a16:creationId xmlns=""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1;p45">
              <a:extLst>
                <a:ext uri="{FF2B5EF4-FFF2-40B4-BE49-F238E27FC236}">
                  <a16:creationId xmlns=""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2;p45">
              <a:extLst>
                <a:ext uri="{FF2B5EF4-FFF2-40B4-BE49-F238E27FC236}">
                  <a16:creationId xmlns=""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3;p45">
              <a:extLst>
                <a:ext uri="{FF2B5EF4-FFF2-40B4-BE49-F238E27FC236}">
                  <a16:creationId xmlns=""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4;p45">
              <a:extLst>
                <a:ext uri="{FF2B5EF4-FFF2-40B4-BE49-F238E27FC236}">
                  <a16:creationId xmlns=""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5;p45">
              <a:extLst>
                <a:ext uri="{FF2B5EF4-FFF2-40B4-BE49-F238E27FC236}">
                  <a16:creationId xmlns=""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6;p45">
              <a:extLst>
                <a:ext uri="{FF2B5EF4-FFF2-40B4-BE49-F238E27FC236}">
                  <a16:creationId xmlns=""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7;p45">
              <a:extLst>
                <a:ext uri="{FF2B5EF4-FFF2-40B4-BE49-F238E27FC236}">
                  <a16:creationId xmlns=""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Google Shape;568;p45">
              <a:extLst>
                <a:ext uri="{FF2B5EF4-FFF2-40B4-BE49-F238E27FC236}">
                  <a16:creationId xmlns=""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 name="Google Shape;569;p45">
              <a:extLst>
                <a:ext uri="{FF2B5EF4-FFF2-40B4-BE49-F238E27FC236}">
                  <a16:creationId xmlns=""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53" name="Rectangle: Rounded Corners 52">
            <a:extLst>
              <a:ext uri="{FF2B5EF4-FFF2-40B4-BE49-F238E27FC236}">
                <a16:creationId xmlns="" xmlns:a16="http://schemas.microsoft.com/office/drawing/2014/main" id="{243EF30F-1A58-4E36-9723-8CC3D783EE4E}"/>
              </a:ext>
            </a:extLst>
          </p:cNvPr>
          <p:cNvSpPr/>
          <p:nvPr/>
        </p:nvSpPr>
        <p:spPr>
          <a:xfrm>
            <a:off x="1889268" y="3568065"/>
            <a:ext cx="8413463" cy="679402"/>
          </a:xfrm>
          <a:prstGeom prst="roundRect">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58560" y="1610200"/>
            <a:ext cx="6904710" cy="4368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2094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7"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54540" y="952333"/>
            <a:ext cx="9034817" cy="4145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19648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8" name="Picture 7">
            <a:extLst>
              <a:ext uri="{FF2B5EF4-FFF2-40B4-BE49-F238E27FC236}">
                <a16:creationId xmlns="" xmlns:a16="http://schemas.microsoft.com/office/drawing/2014/main" id="{EDE348BC-2DB5-8346-8FB1-6536ADB6FC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Tree>
    <p:extLst>
      <p:ext uri="{BB962C8B-B14F-4D97-AF65-F5344CB8AC3E}">
        <p14:creationId xmlns:p14="http://schemas.microsoft.com/office/powerpoint/2010/main" val="7174932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11" name="Rounded Rectangle 10">
            <a:extLst>
              <a:ext uri="{FF2B5EF4-FFF2-40B4-BE49-F238E27FC236}">
                <a16:creationId xmlns="" xmlns:a16="http://schemas.microsoft.com/office/drawing/2014/main" id="{8D1F137D-5F1C-CD49-80B6-F74F79AE1576}"/>
              </a:ext>
            </a:extLst>
          </p:cNvPr>
          <p:cNvSpPr/>
          <p:nvPr/>
        </p:nvSpPr>
        <p:spPr>
          <a:xfrm>
            <a:off x="10520668" y="6281226"/>
            <a:ext cx="1671332"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x-none" sz="1800" dirty="0">
                <a:solidFill>
                  <a:schemeClr val="tx1"/>
                </a:solidFill>
                <a:latin typeface="Tahoma" panose="020B0604030504040204" pitchFamily="34" charset="0"/>
                <a:ea typeface="Tahoma" panose="020B0604030504040204" pitchFamily="34" charset="0"/>
                <a:cs typeface="Tahoma" panose="020B0604030504040204" pitchFamily="34" charset="0"/>
              </a:rPr>
              <a:t>Dr.Sara Adel</a:t>
            </a: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6682" y="820271"/>
            <a:ext cx="7140389" cy="4337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08582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943682" y="578273"/>
            <a:ext cx="2392000" cy="646331"/>
          </a:xfrm>
          <a:prstGeom prst="rect">
            <a:avLst/>
          </a:prstGeom>
          <a:noFill/>
        </p:spPr>
        <p:txBody>
          <a:bodyPr wrap="none" rtlCol="0">
            <a:spAutoFit/>
          </a:bodyPr>
          <a:lstStyle/>
          <a:p>
            <a:pPr algn="r" rtl="1"/>
            <a:r>
              <a:rPr lang="en-US" sz="3600" dirty="0">
                <a:solidFill>
                  <a:srgbClr val="FF9518"/>
                </a:solidFill>
                <a:latin typeface="Bauhaus 93" pitchFamily="82" charset="77"/>
                <a:cs typeface="Tajawal Medium" panose="00000600000000000000" pitchFamily="2" charset="-78"/>
              </a:rPr>
              <a:t>Short Exam</a:t>
            </a:r>
            <a:endParaRPr lang="x-none"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A22CBC8F-21E0-C146-AB1B-820B253B1C0B}"/>
              </a:ext>
            </a:extLst>
          </p:cNvPr>
          <p:cNvSpPr txBox="1">
            <a:spLocks/>
          </p:cNvSpPr>
          <p:nvPr/>
        </p:nvSpPr>
        <p:spPr>
          <a:xfrm>
            <a:off x="1235914" y="2204822"/>
            <a:ext cx="9790841" cy="2603425"/>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الاختبار القصير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إسبوعياً</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في نفس موعد رفع المحاضرة يوم السبت من كل أسبوع في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تمام الساعة العاشرة </a:t>
            </a: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مساءً و يترك لمدة أسبوع ، ثم يغلق في يوم</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 الذي يليه تمام الساعة التاسعة مساءً.</a:t>
            </a:r>
            <a:b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أسئلة الاختبار القصير </a:t>
            </a:r>
            <a:r>
              <a:rPr lang="en-US"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MCQ /Matching / true &amp; false</a:t>
            </a: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 أسئلة صوتية</a:t>
            </a:r>
          </a:p>
          <a:p>
            <a:pPr algn="ctr" rtl="1"/>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تعد الإجابة علي 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بمثابة الحضور للطالب</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err="1">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القصير من </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٨ درجة / ٨ اسئلة. (بمجموع ٨٠درجة)</a:t>
            </a:r>
            <a:b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فترة السماحية </a:t>
            </a:r>
            <a:r>
              <a:rPr lang="ar-SA" sz="2400" b="1" dirty="0" err="1">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٢٤ دقيقة.</a:t>
            </a:r>
          </a:p>
          <a:p>
            <a:pPr algn="ctr" rtl="1"/>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بنك الأسئلة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القصير  ٢٤ سؤال.</a:t>
            </a:r>
            <a:r>
              <a:rPr lang="en-US" sz="2400" b="1" dirty="0">
                <a:solidFill>
                  <a:srgbClr val="24A9E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عدد الأسئلة الصوتية في البنك حوالي  ٦أسئلة.</a:t>
            </a:r>
            <a:r>
              <a:rPr lang="ar-SA" sz="2000" dirty="0">
                <a:solidFill>
                  <a:schemeClr val="dk1"/>
                </a:solidFill>
              </a:rPr>
              <a:t/>
            </a:r>
            <a:br>
              <a:rPr lang="ar-SA" sz="2000" dirty="0">
                <a:solidFill>
                  <a:schemeClr val="dk1"/>
                </a:solidFill>
              </a:rPr>
            </a:br>
            <a:r>
              <a:rPr lang="en-US" sz="2000" dirty="0">
                <a:solidFill>
                  <a:schemeClr val="dk1"/>
                </a:solidFill>
              </a:rPr>
              <a:t/>
            </a:r>
            <a:br>
              <a:rPr lang="en-US" sz="2000" dirty="0">
                <a:solidFill>
                  <a:schemeClr val="dk1"/>
                </a:solidFill>
              </a:rPr>
            </a:br>
            <a:endParaRPr lang="en-US" sz="2000" dirty="0">
              <a:solidFill>
                <a:schemeClr val="dk1"/>
              </a:solidFill>
            </a:endParaRPr>
          </a:p>
        </p:txBody>
      </p:sp>
    </p:spTree>
    <p:extLst>
      <p:ext uri="{BB962C8B-B14F-4D97-AF65-F5344CB8AC3E}">
        <p14:creationId xmlns:p14="http://schemas.microsoft.com/office/powerpoint/2010/main" val="26350741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781531" cy="646331"/>
          </a:xfrm>
          <a:prstGeom prst="rect">
            <a:avLst/>
          </a:prstGeom>
          <a:noFill/>
        </p:spPr>
        <p:txBody>
          <a:bodyPr wrap="none" rtlCol="0">
            <a:spAutoFit/>
          </a:bodyPr>
          <a:lstStyle/>
          <a:p>
            <a:r>
              <a:rPr lang="en" sz="3600" dirty="0">
                <a:solidFill>
                  <a:srgbClr val="FF9518"/>
                </a:solidFill>
                <a:latin typeface="Bauhaus 93" pitchFamily="82" charset="77"/>
                <a:cs typeface="Tajawal Medium" panose="00000600000000000000" pitchFamily="2" charset="-78"/>
              </a:rPr>
              <a:t>FINAL EXAMS </a:t>
            </a:r>
            <a:endParaRPr lang="x-none"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570E8B7D-5255-BF45-ABE7-0D4EC459DFFE}"/>
              </a:ext>
            </a:extLst>
          </p:cNvPr>
          <p:cNvSpPr txBox="1">
            <a:spLocks/>
          </p:cNvSpPr>
          <p:nvPr/>
        </p:nvSpPr>
        <p:spPr>
          <a:xfrm>
            <a:off x="639951" y="1784259"/>
            <a:ext cx="10226523"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النهائي سيكون من خلال </a:t>
            </a:r>
            <a:r>
              <a:rPr lang="ar-SA" sz="3200" b="1" dirty="0" err="1">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a:t>
            </a:r>
            <a:endParaRPr lang="en-US"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a:r>
            <a:b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br>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أسئلة </a:t>
            </a:r>
            <a:r>
              <a:rPr lang="ar-SA" sz="3200" b="1" dirty="0" err="1">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النهائي </a:t>
            </a:r>
            <a:r>
              <a:rPr lang="en-US"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/Matching / true &amp; false</a:t>
            </a:r>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a:t>
            </a:r>
            <a:r>
              <a:rPr lang="en-US"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MCQ</a:t>
            </a:r>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 أسئلة صوتية</a:t>
            </a:r>
            <a:endParaRPr lang="en-US"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en-US"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a:r>
            <a:br>
              <a:rPr lang="en-US"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br>
            <a:r>
              <a:rPr lang="en-US"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النهائي من </a:t>
            </a:r>
            <a:r>
              <a:rPr lang="ar-SA" sz="3200" b="1" dirty="0">
                <a:solidFill>
                  <a:srgbClr val="F27A1C"/>
                </a:solidFill>
                <a:latin typeface="Tahoma" panose="020B0604030504040204" pitchFamily="34" charset="0"/>
                <a:ea typeface="Tahoma" panose="020B0604030504040204" pitchFamily="34" charset="0"/>
                <a:cs typeface="Tahoma" panose="020B0604030504040204" pitchFamily="34" charset="0"/>
              </a:rPr>
              <a:t>٢٠ درجة.</a:t>
            </a:r>
          </a:p>
        </p:txBody>
      </p:sp>
    </p:spTree>
    <p:extLst>
      <p:ext uri="{BB962C8B-B14F-4D97-AF65-F5344CB8AC3E}">
        <p14:creationId xmlns:p14="http://schemas.microsoft.com/office/powerpoint/2010/main" val="42748732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8" name="Picture 7">
            <a:extLst>
              <a:ext uri="{FF2B5EF4-FFF2-40B4-BE49-F238E27FC236}">
                <a16:creationId xmlns="" xmlns:a16="http://schemas.microsoft.com/office/drawing/2014/main" id="{6E82D1A2-8AAE-6948-A224-9D9CE2665C4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22742" y="1507348"/>
            <a:ext cx="9883720" cy="4168880"/>
          </a:xfrm>
          <a:prstGeom prst="rect">
            <a:avLst/>
          </a:prstGeom>
        </p:spPr>
      </p:pic>
    </p:spTree>
    <p:extLst>
      <p:ext uri="{BB962C8B-B14F-4D97-AF65-F5344CB8AC3E}">
        <p14:creationId xmlns:p14="http://schemas.microsoft.com/office/powerpoint/2010/main" val="2781262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A8AFFF94-2549-554A-A261-8AC7C77F1D82}"/>
              </a:ext>
            </a:extLst>
          </p:cNvPr>
          <p:cNvSpPr txBox="1">
            <a:spLocks/>
          </p:cNvSpPr>
          <p:nvPr/>
        </p:nvSpPr>
        <p:spPr>
          <a:xfrm>
            <a:off x="1448145" y="18487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6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اللغة الأساسية في المحاضرات هي </a:t>
            </a:r>
            <a:r>
              <a:rPr lang="ar-SA" sz="36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a:t>
            </a:r>
            <a: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3600" b="1"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 الاختبارات باللغة الإنجليزية مع وجود </a:t>
            </a:r>
            <a:r>
              <a:rPr lang="ar-SA" sz="3600" b="1" dirty="0">
                <a:solidFill>
                  <a:schemeClr val="accent2"/>
                </a:solidFill>
                <a:latin typeface="Tahoma" panose="020B0604030504040204" pitchFamily="34" charset="0"/>
                <a:ea typeface="Tahoma" panose="020B0604030504040204" pitchFamily="34" charset="0"/>
                <a:cs typeface="Tahoma" panose="020B0604030504040204" pitchFamily="34" charset="0"/>
              </a:rPr>
              <a:t>ترجمة للسؤال.</a:t>
            </a:r>
          </a:p>
        </p:txBody>
      </p:sp>
    </p:spTree>
    <p:extLst>
      <p:ext uri="{BB962C8B-B14F-4D97-AF65-F5344CB8AC3E}">
        <p14:creationId xmlns:p14="http://schemas.microsoft.com/office/powerpoint/2010/main" val="6333622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09"/>
        <p:cNvGrpSpPr/>
        <p:nvPr/>
      </p:nvGrpSpPr>
      <p:grpSpPr>
        <a:xfrm>
          <a:off x="0" y="0"/>
          <a:ext cx="0" cy="0"/>
          <a:chOff x="0" y="0"/>
          <a:chExt cx="0" cy="0"/>
        </a:xfrm>
      </p:grpSpPr>
      <p:grpSp>
        <p:nvGrpSpPr>
          <p:cNvPr id="1410" name="Google Shape;1410;p45"/>
          <p:cNvGrpSpPr/>
          <p:nvPr/>
        </p:nvGrpSpPr>
        <p:grpSpPr>
          <a:xfrm>
            <a:off x="972933" y="1379425"/>
            <a:ext cx="4454763" cy="4657744"/>
            <a:chOff x="729700" y="1034569"/>
            <a:chExt cx="3341072" cy="3493308"/>
          </a:xfrm>
        </p:grpSpPr>
        <p:sp>
          <p:nvSpPr>
            <p:cNvPr id="1411" name="Google Shape;1411;p45"/>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12" name="Google Shape;1412;p45"/>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13" name="Google Shape;1413;p45"/>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4" name="Google Shape;1414;p45"/>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5" name="Google Shape;1415;p45"/>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6" name="Google Shape;1416;p45"/>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endParaRPr sz="2400"/>
            </a:p>
          </p:txBody>
        </p:sp>
        <p:sp>
          <p:nvSpPr>
            <p:cNvPr id="1417" name="Google Shape;1417;p45"/>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18" name="Google Shape;1418;p45"/>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endParaRPr sz="2400"/>
            </a:p>
          </p:txBody>
        </p:sp>
        <p:sp>
          <p:nvSpPr>
            <p:cNvPr id="1419" name="Google Shape;1419;p45"/>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20" name="Google Shape;1420;p45"/>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21" name="Google Shape;1421;p45"/>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422" name="Google Shape;1422;p45"/>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endParaRPr sz="2400"/>
            </a:p>
          </p:txBody>
        </p:sp>
        <p:sp>
          <p:nvSpPr>
            <p:cNvPr id="1423" name="Google Shape;1423;p45"/>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endParaRPr sz="2400"/>
            </a:p>
          </p:txBody>
        </p:sp>
        <p:sp>
          <p:nvSpPr>
            <p:cNvPr id="1424" name="Google Shape;1424;p45"/>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endParaRPr sz="2400"/>
            </a:p>
          </p:txBody>
        </p:sp>
        <p:sp>
          <p:nvSpPr>
            <p:cNvPr id="1425" name="Google Shape;1425;p45"/>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endParaRPr sz="2400"/>
            </a:p>
          </p:txBody>
        </p:sp>
        <p:sp>
          <p:nvSpPr>
            <p:cNvPr id="1426" name="Google Shape;1426;p45"/>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27" name="Google Shape;1427;p45"/>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endParaRPr sz="2400"/>
            </a:p>
          </p:txBody>
        </p:sp>
        <p:sp>
          <p:nvSpPr>
            <p:cNvPr id="1428" name="Google Shape;1428;p45"/>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endParaRPr sz="2400"/>
            </a:p>
          </p:txBody>
        </p:sp>
        <p:sp>
          <p:nvSpPr>
            <p:cNvPr id="1429" name="Google Shape;1429;p45"/>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30" name="Google Shape;1430;p45"/>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1" name="Google Shape;1431;p45"/>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2" name="Google Shape;1432;p45"/>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3" name="Google Shape;1433;p45"/>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4" name="Google Shape;1434;p45"/>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35" name="Google Shape;1435;p45"/>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6" name="Google Shape;1436;p45"/>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grpSp>
          <p:nvGrpSpPr>
            <p:cNvPr id="1437" name="Google Shape;1437;p45"/>
            <p:cNvGrpSpPr/>
            <p:nvPr/>
          </p:nvGrpSpPr>
          <p:grpSpPr>
            <a:xfrm>
              <a:off x="1750302" y="1433604"/>
              <a:ext cx="691925" cy="595011"/>
              <a:chOff x="1635727" y="1501503"/>
              <a:chExt cx="457834" cy="393708"/>
            </a:xfrm>
          </p:grpSpPr>
          <p:sp>
            <p:nvSpPr>
              <p:cNvPr id="1438" name="Google Shape;1438;p45"/>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9" name="Google Shape;1439;p45"/>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40" name="Google Shape;1440;p45"/>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grpSp>
        <p:sp>
          <p:nvSpPr>
            <p:cNvPr id="1441" name="Google Shape;1441;p45"/>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42" name="Google Shape;1442;p45"/>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3" name="Google Shape;1443;p45"/>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4" name="Google Shape;1444;p45"/>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5" name="Google Shape;1445;p45"/>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6" name="Google Shape;1446;p45"/>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7" name="Google Shape;1447;p45"/>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8" name="Google Shape;1448;p45"/>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9" name="Google Shape;1449;p45"/>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50" name="Google Shape;1450;p45"/>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51" name="Google Shape;1451;p45"/>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52" name="Google Shape;1452;p45"/>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3" name="Google Shape;1453;p45"/>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4" name="Google Shape;1454;p45"/>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5" name="Google Shape;1455;p45"/>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56" name="Google Shape;1456;p45"/>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57" name="Google Shape;1457;p45"/>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58" name="Google Shape;1458;p45"/>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59" name="Google Shape;1459;p45"/>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60" name="Google Shape;1460;p45"/>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1" name="Google Shape;1461;p45"/>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2" name="Google Shape;1462;p45"/>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3" name="Google Shape;1463;p45"/>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4" name="Google Shape;1464;p45"/>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5" name="Google Shape;1465;p45"/>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6" name="Google Shape;1466;p45"/>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7" name="Google Shape;1467;p45"/>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endParaRPr sz="2400"/>
            </a:p>
          </p:txBody>
        </p:sp>
        <p:sp>
          <p:nvSpPr>
            <p:cNvPr id="1468" name="Google Shape;1468;p45"/>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9" name="Google Shape;1469;p45"/>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0" name="Google Shape;1470;p45"/>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71" name="Google Shape;1471;p45"/>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2" name="Google Shape;1472;p45"/>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3" name="Google Shape;1473;p45"/>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4" name="Google Shape;1474;p45"/>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5" name="Google Shape;1475;p45"/>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76" name="Google Shape;1476;p45"/>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7" name="Google Shape;1477;p45"/>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78" name="Google Shape;1478;p45"/>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79" name="Google Shape;1479;p45"/>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80" name="Google Shape;1480;p45"/>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81" name="Google Shape;1481;p45"/>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82" name="Google Shape;1482;p45"/>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3" name="Google Shape;1483;p45"/>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4" name="Google Shape;1484;p45"/>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5" name="Google Shape;1485;p45"/>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endParaRPr sz="2400"/>
            </a:p>
          </p:txBody>
        </p:sp>
        <p:sp>
          <p:nvSpPr>
            <p:cNvPr id="1486" name="Google Shape;1486;p45"/>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87" name="Google Shape;1487;p45"/>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grpSp>
      <p:sp>
        <p:nvSpPr>
          <p:cNvPr id="1488" name="Google Shape;1488;p45"/>
          <p:cNvSpPr txBox="1">
            <a:spLocks noGrp="1"/>
          </p:cNvSpPr>
          <p:nvPr>
            <p:ph type="title"/>
          </p:nvPr>
        </p:nvSpPr>
        <p:spPr>
          <a:xfrm>
            <a:off x="5198657" y="677603"/>
            <a:ext cx="6887200" cy="5454400"/>
          </a:xfrm>
          <a:prstGeom prst="rect">
            <a:avLst/>
          </a:prstGeom>
        </p:spPr>
        <p:txBody>
          <a:bodyPr spcFirstLastPara="1" vert="horz" wrap="square" lIns="121900" tIns="121900" rIns="121900" bIns="121900" rtlCol="0" anchor="ctr" anchorCtr="0">
            <a:noAutofit/>
          </a:bodyPr>
          <a:lstStyle/>
          <a:p>
            <a:pPr lvl="0">
              <a:buClr>
                <a:schemeClr val="dk1"/>
              </a:buClr>
              <a:buSzPts val="1100"/>
            </a:pPr>
            <a:r>
              <a:rPr lang="en-US" sz="8800" dirty="0"/>
              <a:t>W</a:t>
            </a:r>
            <a:r>
              <a:rPr lang="en" sz="8800" dirty="0"/>
              <a:t>e a</a:t>
            </a:r>
            <a:r>
              <a:rPr lang="en-US" sz="8800" dirty="0"/>
              <a:t>re</a:t>
            </a:r>
            <a:r>
              <a:rPr lang="en" sz="8800" dirty="0"/>
              <a:t> AWESOME.</a:t>
            </a:r>
            <a:r>
              <a:rPr lang="ar-SA" sz="8800" dirty="0"/>
              <a:t/>
            </a:r>
            <a:br>
              <a:rPr lang="ar-SA" sz="8800" dirty="0"/>
            </a:br>
            <a:r>
              <a:rPr lang="en-US" sz="8800" dirty="0"/>
              <a:t>We can do it!</a:t>
            </a:r>
            <a:endParaRPr sz="8800" dirty="0"/>
          </a:p>
          <a:p>
            <a:endParaRPr dirty="0"/>
          </a:p>
        </p:txBody>
      </p:sp>
      <p:cxnSp>
        <p:nvCxnSpPr>
          <p:cNvPr id="1489" name="Google Shape;1489;p45"/>
          <p:cNvCxnSpPr/>
          <p:nvPr/>
        </p:nvCxnSpPr>
        <p:spPr>
          <a:xfrm>
            <a:off x="7785100" y="4851400"/>
            <a:ext cx="3556000" cy="4000"/>
          </a:xfrm>
          <a:prstGeom prst="straightConnector1">
            <a:avLst/>
          </a:prstGeom>
          <a:noFill/>
          <a:ln w="9525" cap="flat" cmpd="sng">
            <a:solidFill>
              <a:schemeClr val="lt1"/>
            </a:solidFill>
            <a:prstDash val="lgDash"/>
            <a:round/>
            <a:headEnd type="none" w="med" len="med"/>
            <a:tailEnd type="none" w="med" len="med"/>
          </a:ln>
        </p:spPr>
      </p:cxnSp>
      <p:sp>
        <p:nvSpPr>
          <p:cNvPr id="1490" name="Google Shape;1490;p45"/>
          <p:cNvSpPr/>
          <p:nvPr/>
        </p:nvSpPr>
        <p:spPr>
          <a:xfrm>
            <a:off x="3708401" y="1397717"/>
            <a:ext cx="4127500" cy="3541000"/>
          </a:xfrm>
          <a:custGeom>
            <a:avLst/>
            <a:gdLst/>
            <a:ahLst/>
            <a:cxnLst/>
            <a:rect l="l" t="t" r="r" b="b"/>
            <a:pathLst>
              <a:path w="123825" h="106230" extrusionOk="0">
                <a:moveTo>
                  <a:pt x="123825" y="103610"/>
                </a:moveTo>
                <a:cubicBezTo>
                  <a:pt x="110738" y="103610"/>
                  <a:pt x="97117" y="108513"/>
                  <a:pt x="84582" y="104753"/>
                </a:cubicBezTo>
                <a:cubicBezTo>
                  <a:pt x="71170" y="100729"/>
                  <a:pt x="58338" y="90855"/>
                  <a:pt x="51816" y="78464"/>
                </a:cubicBezTo>
                <a:cubicBezTo>
                  <a:pt x="49217" y="73527"/>
                  <a:pt x="45892" y="67071"/>
                  <a:pt x="48387" y="62081"/>
                </a:cubicBezTo>
                <a:cubicBezTo>
                  <a:pt x="52654" y="53546"/>
                  <a:pt x="75789" y="57525"/>
                  <a:pt x="76581" y="67034"/>
                </a:cubicBezTo>
                <a:cubicBezTo>
                  <a:pt x="77350" y="76260"/>
                  <a:pt x="60535" y="82721"/>
                  <a:pt x="51816" y="79607"/>
                </a:cubicBezTo>
                <a:cubicBezTo>
                  <a:pt x="41826" y="76039"/>
                  <a:pt x="35513" y="63154"/>
                  <a:pt x="35052" y="52556"/>
                </a:cubicBezTo>
                <a:cubicBezTo>
                  <a:pt x="34386" y="37241"/>
                  <a:pt x="39675" y="18806"/>
                  <a:pt x="30099" y="6836"/>
                </a:cubicBezTo>
                <a:cubicBezTo>
                  <a:pt x="26431" y="2251"/>
                  <a:pt x="19448" y="-915"/>
                  <a:pt x="13716" y="359"/>
                </a:cubicBezTo>
                <a:cubicBezTo>
                  <a:pt x="4396" y="2430"/>
                  <a:pt x="0" y="15957"/>
                  <a:pt x="0" y="25505"/>
                </a:cubicBezTo>
              </a:path>
            </a:pathLst>
          </a:custGeom>
          <a:noFill/>
          <a:ln w="9525" cap="flat" cmpd="sng">
            <a:solidFill>
              <a:schemeClr val="lt1"/>
            </a:solidFill>
            <a:prstDash val="lgDash"/>
            <a:round/>
            <a:headEnd type="none" w="med" len="med"/>
            <a:tailEnd type="none" w="med" len="med"/>
          </a:ln>
        </p:spPr>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8" name="Picture 7">
            <a:extLst>
              <a:ext uri="{FF2B5EF4-FFF2-40B4-BE49-F238E27FC236}">
                <a16:creationId xmlns="" xmlns:a16="http://schemas.microsoft.com/office/drawing/2014/main" id="{FF1165F4-8B05-DE45-8021-00287CC6DF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1903474516"/>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3558</TotalTime>
  <Words>316</Words>
  <Application>Microsoft Office PowerPoint</Application>
  <PresentationFormat>Custom</PresentationFormat>
  <Paragraphs>59</Paragraphs>
  <Slides>22</Slides>
  <Notes>8</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are AWESOME. We can do it!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105</cp:revision>
  <dcterms:created xsi:type="dcterms:W3CDTF">2021-08-03T13:03:26Z</dcterms:created>
  <dcterms:modified xsi:type="dcterms:W3CDTF">2023-09-27T00:04:45Z</dcterms:modified>
</cp:coreProperties>
</file>