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53"/>
  </p:notesMasterIdLst>
  <p:sldIdLst>
    <p:sldId id="480" r:id="rId2"/>
    <p:sldId id="303" r:id="rId3"/>
    <p:sldId id="313" r:id="rId4"/>
    <p:sldId id="276" r:id="rId5"/>
    <p:sldId id="481" r:id="rId6"/>
    <p:sldId id="529" r:id="rId7"/>
    <p:sldId id="530" r:id="rId8"/>
    <p:sldId id="531" r:id="rId9"/>
    <p:sldId id="532" r:id="rId10"/>
    <p:sldId id="533" r:id="rId11"/>
    <p:sldId id="534" r:id="rId12"/>
    <p:sldId id="535" r:id="rId13"/>
    <p:sldId id="536" r:id="rId14"/>
    <p:sldId id="537" r:id="rId15"/>
    <p:sldId id="538" r:id="rId16"/>
    <p:sldId id="539" r:id="rId17"/>
    <p:sldId id="540" r:id="rId18"/>
    <p:sldId id="541" r:id="rId19"/>
    <p:sldId id="542" r:id="rId20"/>
    <p:sldId id="543" r:id="rId21"/>
    <p:sldId id="544" r:id="rId22"/>
    <p:sldId id="545" r:id="rId23"/>
    <p:sldId id="546" r:id="rId24"/>
    <p:sldId id="547" r:id="rId25"/>
    <p:sldId id="548" r:id="rId26"/>
    <p:sldId id="549" r:id="rId27"/>
    <p:sldId id="550" r:id="rId28"/>
    <p:sldId id="551" r:id="rId29"/>
    <p:sldId id="552" r:id="rId30"/>
    <p:sldId id="553" r:id="rId31"/>
    <p:sldId id="554" r:id="rId32"/>
    <p:sldId id="555" r:id="rId33"/>
    <p:sldId id="556" r:id="rId34"/>
    <p:sldId id="557" r:id="rId35"/>
    <p:sldId id="558" r:id="rId36"/>
    <p:sldId id="559" r:id="rId37"/>
    <p:sldId id="560" r:id="rId38"/>
    <p:sldId id="561" r:id="rId39"/>
    <p:sldId id="562" r:id="rId40"/>
    <p:sldId id="563" r:id="rId41"/>
    <p:sldId id="564" r:id="rId42"/>
    <p:sldId id="565" r:id="rId43"/>
    <p:sldId id="566" r:id="rId44"/>
    <p:sldId id="567" r:id="rId45"/>
    <p:sldId id="568" r:id="rId46"/>
    <p:sldId id="569" r:id="rId47"/>
    <p:sldId id="570" r:id="rId48"/>
    <p:sldId id="571" r:id="rId49"/>
    <p:sldId id="525" r:id="rId50"/>
    <p:sldId id="526" r:id="rId51"/>
    <p:sldId id="349" r:id="rId5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1"/>
            <p14:sldId id="529"/>
            <p14:sldId id="530"/>
            <p14:sldId id="531"/>
            <p14:sldId id="532"/>
            <p14:sldId id="533"/>
            <p14:sldId id="534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4"/>
            <p14:sldId id="555"/>
            <p14:sldId id="556"/>
            <p14:sldId id="557"/>
            <p14:sldId id="558"/>
            <p14:sldId id="559"/>
            <p14:sldId id="560"/>
            <p14:sldId id="561"/>
            <p14:sldId id="562"/>
            <p14:sldId id="563"/>
            <p14:sldId id="564"/>
            <p14:sldId id="565"/>
            <p14:sldId id="566"/>
            <p14:sldId id="567"/>
            <p14:sldId id="568"/>
            <p14:sldId id="569"/>
            <p14:sldId id="570"/>
            <p14:sldId id="571"/>
            <p14:sldId id="525"/>
            <p14:sldId id="52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74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-1435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10/26/2023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2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3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52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58.png"/><Relationship Id="rId4" Type="http://schemas.openxmlformats.org/officeDocument/2006/relationships/image" Target="../media/image5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61.png"/><Relationship Id="rId4" Type="http://schemas.openxmlformats.org/officeDocument/2006/relationships/image" Target="../media/image6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63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7" Type="http://schemas.openxmlformats.org/officeDocument/2006/relationships/image" Target="../media/image7.sv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6.pn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09541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</a:t>
            </a:r>
            <a:endParaRPr lang="en-US" sz="4400" b="1" dirty="0" smtClean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Statistics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74145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STA 201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Probability and Statistics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/>
              <a:t>Chapter 1: Introduction To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Descriptive Statistics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Probability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Discrete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5: Normal Probability Distributions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6: Confidence Intervals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7: Hypothesis Testing with One Sample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8: Hypothesis Testing with Two Samples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9: Correlation And Regression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Chi-Square Tests and The </a:t>
            </a:r>
            <a:r>
              <a:rPr lang="en-US" i="1" dirty="0"/>
              <a:t>F</a:t>
            </a:r>
            <a:r>
              <a:rPr lang="en-US" dirty="0"/>
              <a:t>-Distribution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59708" y="1889383"/>
            <a:ext cx="840509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6.1  Confidence Intervals for the mean ( Large Samples)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6.2  Confidence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 (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6.3 Confidence Interval for the population Proportion</a:t>
            </a:r>
          </a:p>
          <a:p>
            <a:endParaRPr lang="en-US" alt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6.4 Confidence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Variance and Standard Deviation 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16438" y="72818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</a:t>
            </a:r>
          </a:p>
          <a:p>
            <a:pPr algn="ctr"/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(large samples)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35" name="Rectangle 34"/>
          <p:cNvSpPr/>
          <p:nvPr/>
        </p:nvSpPr>
        <p:spPr>
          <a:xfrm>
            <a:off x="1858507" y="2019287"/>
            <a:ext cx="6398739" cy="37856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Estimating Population Parameters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a Point Estimate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Margin of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Error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the population mean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Size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0706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Point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Rectangle 8"/>
              <p:cNvSpPr/>
              <p:nvPr/>
            </p:nvSpPr>
            <p:spPr>
              <a:xfrm>
                <a:off x="1634835" y="2087730"/>
                <a:ext cx="9183255" cy="2616101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estimate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a single value estimate for </a:t>
                </a:r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population 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parameter. </a:t>
                </a:r>
              </a:p>
              <a:p>
                <a:pPr algn="just"/>
                <a:endPara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algn="just"/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best point estimate of the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population</a:t>
                </a:r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mean </a:t>
                </a:r>
                <a14:m>
                  <m:oMath xmlns:m="http://schemas.openxmlformats.org/officeDocument/2006/math">
                    <m:r>
                      <a:rPr lang="en-US" altLang="en-US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r>
                  <a:rPr lang="en-US" altLang="en-US" sz="28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is the</a:t>
                </a:r>
                <a:r>
                  <a:rPr lang="en-US" altLang="en-US" sz="28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800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altLang="en-US" sz="2800" b="1" i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sample</a:t>
                </a:r>
                <a:r>
                  <a:rPr lang="en-US" altLang="en-US" sz="28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mean </a:t>
                </a:r>
                <a14:m>
                  <m:oMath xmlns:m="http://schemas.openxmlformats.org/officeDocument/2006/math">
                    <m:acc>
                      <m:accPr>
                        <m:chr m:val="̅"/>
                        <m:ctrlPr>
                          <a:rPr lang="en-US" altLang="en-US" sz="2800" i="1" smtClean="0">
                            <a:latin typeface="Cambria Math" panose="02040503050406030204" pitchFamily="18" charset="0"/>
                          </a:rPr>
                        </m:ctrlPr>
                      </m:accPr>
                      <m:e>
                        <m:r>
                          <a:rPr lang="en-US" altLang="en-US" sz="2800" b="0" i="1" smtClean="0">
                            <a:latin typeface="Cambria Math" panose="02040503050406030204" pitchFamily="18" charset="0"/>
                          </a:rPr>
                          <m:t>𝑋</m:t>
                        </m:r>
                      </m:e>
                    </m:acc>
                    <m:r>
                      <a:rPr lang="en-US" altLang="en-US" sz="2800" b="0" i="1" smtClean="0">
                        <a:latin typeface="Cambria Math" panose="02040503050406030204" pitchFamily="18" charset="0"/>
                      </a:rPr>
                      <m:t>.</m:t>
                    </m:r>
                  </m:oMath>
                </a14:m>
                <a:endParaRPr lang="en-US" altLang="en-US" sz="28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endParaRPr lang="en-US" altLang="en-US" sz="2400" dirty="0">
                  <a:cs typeface="+mj-cs"/>
                </a:endParaRPr>
              </a:p>
            </p:txBody>
          </p:sp>
        </mc:Choice>
        <mc:Fallback>
          <p:sp>
            <p:nvSpPr>
              <p:cNvPr id="9" name="Rectangle 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34835" y="2087730"/>
                <a:ext cx="9183255" cy="2616101"/>
              </a:xfrm>
              <a:prstGeom prst="rect">
                <a:avLst/>
              </a:prstGeom>
              <a:blipFill>
                <a:blip r:embed="rId3"/>
                <a:stretch>
                  <a:fillRect l="-1327" t="-2326" r="-1327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430152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Point 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1987217" y="2023485"/>
                <a:ext cx="8505291" cy="12003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random sample of 35 airfare prices (in dollars) for a one-way ticket from Atlanta to Chicago. Find a point estimate for the population mean </a:t>
                </a:r>
                <a14:m>
                  <m:oMath xmlns:m="http://schemas.openxmlformats.org/officeDocument/2006/math">
                    <m:r>
                      <a:rPr lang="en-US" altLang="en-US" sz="24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𝜇</m:t>
                    </m:r>
                  </m:oMath>
                </a14:m>
                <a:endParaRPr lang="en-US" sz="24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987217" y="2023485"/>
                <a:ext cx="8505291" cy="1200329"/>
              </a:xfrm>
              <a:prstGeom prst="rect">
                <a:avLst/>
              </a:prstGeom>
              <a:blipFill>
                <a:blip r:embed="rId3"/>
                <a:stretch>
                  <a:fillRect l="-1147" t="-4061" r="-1075" b="-10660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74165" y="3788738"/>
            <a:ext cx="8410575" cy="1095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9413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Point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70545" y="1766837"/>
            <a:ext cx="857134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mean is</a:t>
            </a:r>
          </a:p>
          <a:p>
            <a:endParaRPr lang="en-US" altLang="en-US" sz="2400" dirty="0">
              <a:cs typeface="+mj-cs"/>
            </a:endParaRPr>
          </a:p>
        </p:txBody>
      </p:sp>
      <p:pic>
        <p:nvPicPr>
          <p:cNvPr id="9" name="Picture 8" descr="pg4.GIF                                                        0A26F00ESHARE1 on ACADSERV6NEW         B7F2636A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5284" y="2378312"/>
            <a:ext cx="419100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059004" y="3862525"/>
            <a:ext cx="891379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point estimate for the price of all one way tickets from Atlanta to Chicago is $101.77.</a:t>
            </a:r>
            <a:endParaRPr lang="en-US" altLang="en-US" sz="2400" dirty="0">
              <a:solidFill>
                <a:srgbClr val="D4021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7073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Estimate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3149" y="1913320"/>
            <a:ext cx="7357918" cy="43793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96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402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Sample Means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3673" y="1750512"/>
            <a:ext cx="7278254" cy="46058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9379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4026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70000"/>
              </a:lnSpc>
            </a:pP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Sample Means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9912" y="2050167"/>
            <a:ext cx="6343650" cy="2247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7392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Error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58507" y="1677752"/>
            <a:ext cx="857134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difference between the point estimate and the actual parameter mean value is called the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sampling error.</a:t>
            </a:r>
          </a:p>
          <a:p>
            <a:endParaRPr lang="en-US" altLang="en-US" sz="2400" dirty="0">
              <a:cs typeface="+mj-cs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5709" y="2836275"/>
            <a:ext cx="5745018" cy="3373379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431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Maximum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17962" y="1911928"/>
            <a:ext cx="864523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margin of error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is the greatest possible distance between the point estimate and the value of the parameter it is estimating for a given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level of confidence 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840089" y="3833539"/>
            <a:ext cx="915118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&gt;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30, the sample standard deviation s can be used in place of σ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6453" y="3480567"/>
            <a:ext cx="2581275" cy="942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76017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96533" y="1019069"/>
            <a:ext cx="6400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Maximum 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2096655" y="2023484"/>
                <a:ext cx="9042399" cy="3046988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spcBef>
                    <a:spcPct val="50000"/>
                  </a:spcBef>
                </a:pPr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Find </a:t>
                </a:r>
                <a:r>
                  <a:rPr lang="en-US" altLang="en-US" sz="24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</a:t>
                </a:r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the maximum error of estimate for the one-way plane fare from Atlanta to Chicago for a 95% level of confidence given </a:t>
                </a:r>
                <a14:m>
                  <m:oMath xmlns:m="http://schemas.openxmlformats.org/officeDocument/2006/math">
                    <m:r>
                      <a:rPr lang="en-US" altLang="en-US" sz="24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r>
                  <a:rPr lang="en-US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 6.69</a:t>
                </a:r>
                <a:r>
                  <a:rPr lang="en-US" altLang="en-US" sz="24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</a:p>
              <a:p>
                <a:pPr>
                  <a:spcBef>
                    <a:spcPct val="50000"/>
                  </a:spcBef>
                </a:pPr>
                <a:r>
                  <a:rPr lang="en-US" altLang="en-US" sz="2400" b="1" dirty="0" smtClean="0">
                    <a:solidFill>
                      <a:srgbClr val="FF0000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Solution:</a:t>
                </a: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 smtClean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>
                  <a:spcBef>
                    <a:spcPct val="50000"/>
                  </a:spcBef>
                </a:pPr>
                <a:endParaRPr lang="en-US" altLang="en-US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6655" y="2023484"/>
                <a:ext cx="9042399" cy="3046988"/>
              </a:xfrm>
              <a:prstGeom prst="rect">
                <a:avLst/>
              </a:prstGeom>
              <a:blipFill>
                <a:blip r:embed="rId3"/>
                <a:stretch>
                  <a:fillRect l="-1079" t="-1600" r="-13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50154" y="3398423"/>
            <a:ext cx="4954855" cy="2254699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316019" y="5713513"/>
            <a:ext cx="918325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are 95% confident that the maximum error of estimate is $2.22.</a:t>
            </a:r>
          </a:p>
        </p:txBody>
      </p:sp>
    </p:spTree>
    <p:extLst>
      <p:ext uri="{BB962C8B-B14F-4D97-AF65-F5344CB8AC3E}">
        <p14:creationId xmlns:p14="http://schemas.microsoft.com/office/powerpoint/2010/main" val="161613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2513149" y="1019069"/>
                <a:ext cx="578418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ctr">
                  <a:defRPr sz="2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r>
                  <a:rPr lang="en-US" altLang="en-US" dirty="0"/>
                  <a:t>Confidence Intervals for </a:t>
                </a:r>
                <a14:m>
                  <m:oMath xmlns:m="http://schemas.openxmlformats.org/officeDocument/2006/math">
                    <m:r>
                      <a:rPr lang="en-US" altLang="en-US"/>
                      <m:t>𝝁</m:t>
                    </m:r>
                  </m:oMath>
                </a14:m>
                <a:endParaRPr lang="en-US" altLang="en-US" dirty="0"/>
              </a:p>
              <a:p>
                <a:endParaRPr lang="en-US" altLang="en-US" dirty="0"/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149" y="1019069"/>
                <a:ext cx="5784183" cy="954107"/>
              </a:xfrm>
              <a:prstGeom prst="rect">
                <a:avLst/>
              </a:prstGeom>
              <a:blipFill>
                <a:blip r:embed="rId2"/>
                <a:stretch>
                  <a:fillRect t="-63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79935" y="1835490"/>
            <a:ext cx="62551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the population mean is</a:t>
            </a:r>
          </a:p>
        </p:txBody>
      </p:sp>
      <p:sp>
        <p:nvSpPr>
          <p:cNvPr id="9" name="Rectangle 8"/>
          <p:cNvSpPr/>
          <p:nvPr/>
        </p:nvSpPr>
        <p:spPr>
          <a:xfrm>
            <a:off x="1917945" y="3994312"/>
            <a:ext cx="897172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95% confidence interval for the one-way plane fare from Atlanta to Chicago.</a:t>
            </a:r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8173" y="2664721"/>
            <a:ext cx="5410200" cy="962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490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29539" y="1542289"/>
            <a:ext cx="7749311" cy="4762779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744530"/>
                <a:ext cx="5784183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>
                <a:defPPr>
                  <a:defRPr lang="en-US"/>
                </a:defPPr>
                <a:lvl1pPr algn="ctr">
                  <a:defRPr sz="2800" b="1">
                    <a:latin typeface="Times New Roman" panose="02020603050405020304" pitchFamily="18" charset="0"/>
                    <a:cs typeface="Times New Roman" panose="02020603050405020304" pitchFamily="18" charset="0"/>
                  </a:defRPr>
                </a:lvl1pPr>
              </a:lstStyle>
              <a:p>
                <a:r>
                  <a:rPr lang="en-US" altLang="en-US" dirty="0"/>
                  <a:t>Confidence Intervals for </a:t>
                </a:r>
                <a14:m>
                  <m:oMath xmlns:m="http://schemas.openxmlformats.org/officeDocument/2006/math">
                    <m:r>
                      <a:rPr lang="en-US" altLang="en-US"/>
                      <m:t>𝝁</m:t>
                    </m:r>
                  </m:oMath>
                </a14:m>
                <a:endParaRPr lang="en-US" altLang="en-US" dirty="0"/>
              </a:p>
              <a:p>
                <a:endParaRPr lang="en-US" altLang="en-US" dirty="0"/>
              </a:p>
            </p:txBody>
          </p:sp>
        </mc:Choice>
        <mc:Fallback>
          <p:sp>
            <p:nvSpPr>
              <p:cNvPr id="9" name="TextBox 8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744530"/>
                <a:ext cx="5784183" cy="954107"/>
              </a:xfrm>
              <a:prstGeom prst="rect">
                <a:avLst/>
              </a:prstGeom>
              <a:blipFill>
                <a:blip r:embed="rId4"/>
                <a:stretch>
                  <a:fillRect t="-636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865790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58507" y="2069612"/>
            <a:ext cx="7997291" cy="68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Given a confidence level and a margin of error, the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en-US" alt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 </a:t>
            </a:r>
            <a:r>
              <a:rPr lang="en-US" alt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needed to estimate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the population mean is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8469" y="3111752"/>
            <a:ext cx="2105025" cy="1019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8826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70545" y="1766837"/>
            <a:ext cx="8571346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/>
              <a:t>You want to estimate the mean one-way fare from Atlanta to Chicago. How many fares must be included in your sample if you want to be 95% confident that the sample mean is within $2 of the population mean?</a:t>
            </a:r>
          </a:p>
          <a:p>
            <a:endParaRPr lang="en-US" altLang="en-US" sz="2400" dirty="0">
              <a:cs typeface="+mj-cs"/>
            </a:endParaRPr>
          </a:p>
        </p:txBody>
      </p:sp>
      <p:pic>
        <p:nvPicPr>
          <p:cNvPr id="9" name="Picture 22" descr="pg9_middle.GIF                                                 0A26F00ESHARE1 on ACADSERV6NEW         B7F2636A: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29564" y="3559589"/>
            <a:ext cx="6731000" cy="1054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Rectangle 9"/>
          <p:cNvSpPr/>
          <p:nvPr/>
        </p:nvSpPr>
        <p:spPr>
          <a:xfrm>
            <a:off x="2268927" y="4813800"/>
            <a:ext cx="8722346" cy="7571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should include at least 43 fares in your sample. Since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you already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35, you need 8 more.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Sample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Size</a:t>
            </a:r>
          </a:p>
        </p:txBody>
      </p:sp>
    </p:spTree>
    <p:extLst>
      <p:ext uri="{BB962C8B-B14F-4D97-AF65-F5344CB8AC3E}">
        <p14:creationId xmlns:p14="http://schemas.microsoft.com/office/powerpoint/2010/main" val="71564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056299" y="1816237"/>
            <a:ext cx="7996693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Small sample size and large sample size 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 distribution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value from t distribution</a:t>
            </a:r>
          </a:p>
          <a:p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using t distribution</a:t>
            </a: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016438" y="728189"/>
            <a:ext cx="578418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</a:t>
            </a:r>
          </a:p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(Small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samples)</a:t>
            </a:r>
          </a:p>
        </p:txBody>
      </p:sp>
    </p:spTree>
    <p:extLst>
      <p:ext uri="{BB962C8B-B14F-4D97-AF65-F5344CB8AC3E}">
        <p14:creationId xmlns:p14="http://schemas.microsoft.com/office/powerpoint/2010/main" val="15974300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 Distribution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9709" y="1809246"/>
            <a:ext cx="7684656" cy="47073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3786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75540" y="714364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t-distribution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72862" y="2869165"/>
            <a:ext cx="5671127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Solution: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Because n = 15, the degrees of freedom are n-1 = 15-1 = 14 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portion of t table 5 is shown. Using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d.f.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14 and c= 0.95, you can find the critical value as shown by the highlighted areas in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table, which equal to 2.145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05700" y="3139808"/>
            <a:ext cx="4495800" cy="284797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1917946" y="1467201"/>
            <a:ext cx="1008355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Finding Critical Values of </a:t>
            </a:r>
            <a:r>
              <a:rPr lang="en-US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</a:p>
          <a:p>
            <a:endParaRPr lang="en-US" sz="24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Find the critical value for a 95% confidence level when the sample size is 15.</a:t>
            </a:r>
          </a:p>
        </p:txBody>
      </p:sp>
    </p:spTree>
    <p:extLst>
      <p:ext uri="{BB962C8B-B14F-4D97-AF65-F5344CB8AC3E}">
        <p14:creationId xmlns:p14="http://schemas.microsoft.com/office/powerpoint/2010/main" val="2081633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43994" y="344836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T-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table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52272" y="975974"/>
            <a:ext cx="5551242" cy="57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6000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782060"/>
            <a:ext cx="733797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Maximum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error of Estimate  -- Small Samples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8483" y="1710527"/>
            <a:ext cx="6448425" cy="9525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2448483" y="2844395"/>
            <a:ext cx="5596340" cy="31085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Where;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 is the Sample standard deviation 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the value obtained from t table</a:t>
            </a:r>
          </a:p>
          <a:p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 is the sample size</a:t>
            </a:r>
            <a:endParaRPr lang="en-US" sz="28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4644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07823" y="1019069"/>
            <a:ext cx="63895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Maximum error of Estimate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87971" y="1998869"/>
            <a:ext cx="7915275" cy="411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0345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11904" y="648066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 – Small Sample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32782" y="2134482"/>
            <a:ext cx="4078084" cy="50459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94970" y="1469191"/>
            <a:ext cx="5410200" cy="466725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>
          <a:xfrm>
            <a:off x="2494421" y="2122368"/>
            <a:ext cx="321915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Confidence Interval:</a:t>
            </a:r>
            <a:endParaRPr lang="en-US" sz="2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8262" y="4104842"/>
            <a:ext cx="7953375" cy="23145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62337" y="3232152"/>
            <a:ext cx="5267325" cy="800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906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756357" y="1019069"/>
            <a:ext cx="85082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6.3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Population Proportions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09445" y="2204822"/>
            <a:ext cx="886619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Point Estimate for Proportion Proportions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  <a:p>
            <a:pPr marL="457200" indent="-45720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Finding the minimum Sample Size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207688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53149" y="683586"/>
            <a:ext cx="79231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Population Proportions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2564" y="1742644"/>
            <a:ext cx="7695885" cy="4511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80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33689" y="1019069"/>
            <a:ext cx="81392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Population Proportions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09812" y="1853621"/>
            <a:ext cx="7572375" cy="4000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5376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22401" y="1019069"/>
            <a:ext cx="8037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for  Population Proportions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85818" y="2024414"/>
            <a:ext cx="9159672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a study of 1907 fatal traffic accidents, 449 were alcohol related. Construct a 99% confidence interval for the proportion of fatal traffic accidents that are alcohol related.</a:t>
            </a:r>
          </a:p>
        </p:txBody>
      </p:sp>
    </p:spTree>
    <p:extLst>
      <p:ext uri="{BB962C8B-B14F-4D97-AF65-F5344CB8AC3E}">
        <p14:creationId xmlns:p14="http://schemas.microsoft.com/office/powerpoint/2010/main" val="3072861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496711" y="1019069"/>
            <a:ext cx="931333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for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Population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4178" y="2023002"/>
            <a:ext cx="8496300" cy="3324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24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478844" y="1019069"/>
            <a:ext cx="820000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Confidence Intervals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for Population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Proportions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418" y="1972339"/>
            <a:ext cx="8686800" cy="3695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542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Minimum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373" y="1620876"/>
            <a:ext cx="8153400" cy="4019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377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068945" y="2384839"/>
            <a:ext cx="844203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wish to estimate the proportion of fatal accidents that are alcohol related at a 99% level of confidence. Find the minimum sample size needed to be </a:t>
            </a:r>
            <a:r>
              <a:rPr lang="en-US" alt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accurate </a:t>
            </a:r>
            <a:r>
              <a:rPr lang="en-US" alt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within 2% of the population proportion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25141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0262" y="2204822"/>
            <a:ext cx="8601075" cy="3267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4372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161308" y="1836072"/>
            <a:ext cx="866370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ct val="50000"/>
              </a:spcBef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 wish to estimate the proportion of fatal accidents that are alcohol related at a 99% level of confidence. Find the minimum sample size needed to be </a:t>
            </a:r>
            <a:r>
              <a:rPr lang="en-US" alt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accurate to within 2% of the population proportion. Use a preliminary estimate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0.235.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0460" y="3349494"/>
            <a:ext cx="5067300" cy="2886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999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Solution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Minimum Sample Size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58307" y="1911928"/>
            <a:ext cx="7766177" cy="321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03736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25601" y="1019069"/>
            <a:ext cx="781191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6.4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Variance and Standard Deviation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2098621" y="2204822"/>
                <a:ext cx="6343403" cy="3561744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</a:t>
                </a: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alt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rPr>
                      <m:t>𝝈</m:t>
                    </m:r>
                  </m:oMath>
                </a14:m>
                <a:endParaRPr lang="en-US" alt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ea typeface="Cambria Math" panose="02040503050406030204" pitchFamily="18" charset="0"/>
                  <a:cs typeface="Times New Roman" panose="02020603050405020304" pitchFamily="18" charset="0"/>
                  <a:sym typeface="Arial" panose="020B0604020202020204" pitchFamily="34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b="1" dirty="0" smtClean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Chi-Square </a:t>
                </a:r>
                <a:r>
                  <a:rPr lang="en-US" altLang="en-US" sz="3200" b="1" dirty="0" smtClean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Distribution</a:t>
                </a: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ea typeface="Cambria Math" panose="020405030504060302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3200" b="1" i="1">
                            <a:solidFill>
                              <a:schemeClr val="tx1"/>
                            </a:solidFill>
                            <a:latin typeface="Cambria Math" panose="020405030504060302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3200" b="1" dirty="0">
                    <a:solidFill>
                      <a:schemeClr val="tx1"/>
                    </a:solidFill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3200" b="1" i="1">
                        <a:solidFill>
                          <a:schemeClr val="tx1"/>
                        </a:solidFill>
                        <a:latin typeface="Cambria Math" panose="02040503050406030204" pitchFamily="18" charset="0"/>
                        <a:ea typeface="Cambria Math" panose="02040503050406030204" pitchFamily="18" charset="0"/>
                        <a:cs typeface="Times New Roman" panose="02020603050405020304" pitchFamily="18" charset="0"/>
                      </a:rPr>
                      <m:t>𝝈</m:t>
                    </m:r>
                  </m:oMath>
                </a14:m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alt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457200" indent="-457200">
                  <a:buFont typeface="Arial" panose="020B0604020202020204" pitchFamily="34" charset="0"/>
                  <a:buChar char="•"/>
                </a:pPr>
                <a:endParaRPr lang="en-US" sz="3200" b="1" dirty="0">
                  <a:solidFill>
                    <a:schemeClr val="tx1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8621" y="2204822"/>
                <a:ext cx="6343403" cy="3561744"/>
              </a:xfrm>
              <a:prstGeom prst="rect">
                <a:avLst/>
              </a:prstGeom>
              <a:blipFill>
                <a:blip r:embed="rId3"/>
                <a:stretch>
                  <a:fillRect l="-2209" t="-205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114194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2513149" y="1019069"/>
                <a:ext cx="57841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Point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en-US" sz="2800" b="1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Times New Roman" panose="02020603050405020304" pitchFamily="18" charset="0"/>
                        <a:cs typeface="Times New Roman" panose="02020603050405020304" pitchFamily="18" charset="0"/>
                        <a:sym typeface="Arial" panose="020B0604020202020204" pitchFamily="34" charset="0"/>
                      </a:rPr>
                      <m:t>𝜎</m:t>
                    </m:r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endParaRPr 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3149" y="1019069"/>
                <a:ext cx="5784183" cy="523220"/>
              </a:xfrm>
              <a:prstGeom prst="rect">
                <a:avLst/>
              </a:prstGeom>
              <a:blipFill>
                <a:blip r:embed="rId2"/>
                <a:stretch>
                  <a:fillRect l="-2107" t="-11628" b="-3139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8" name="Rectangle 7"/>
              <p:cNvSpPr/>
              <p:nvPr/>
            </p:nvSpPr>
            <p:spPr>
              <a:xfrm>
                <a:off x="2207491" y="1863190"/>
                <a:ext cx="8645236" cy="1089529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90000"/>
                  </a:lnSpc>
                </a:pPr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The point estimate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360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en-US" sz="3600" i="1" smtClean="0"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  <m:t>𝜎</m:t>
                        </m:r>
                      </m:e>
                      <m:sup>
                        <m:r>
                          <a:rPr lang="en-US" altLang="en-US" sz="36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is </a:t>
                </a:r>
                <a:r>
                  <a:rPr lang="en-US" alt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s</a:t>
                </a:r>
                <a:r>
                  <a:rPr lang="en-US" altLang="en-US" sz="3600" baseline="300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2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and the point estimate for </a:t>
                </a:r>
                <a14:m>
                  <m:oMath xmlns:m="http://schemas.openxmlformats.org/officeDocument/2006/math">
                    <m:r>
                      <a:rPr lang="en-US" altLang="en-US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sym typeface="Arial" panose="020B0604020202020204" pitchFamily="34" charset="0"/>
                      </a:rPr>
                      <m:t>𝜎</m:t>
                    </m:r>
                  </m:oMath>
                </a14:m>
                <a:r>
                  <a:rPr lang="en-US" alt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 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is </a:t>
                </a:r>
                <a:r>
                  <a:rPr lang="en-US" altLang="en-US" sz="3600" i="1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s</a:t>
                </a:r>
                <a:r>
                  <a:rPr lang="en-US" altLang="en-US" sz="3600" dirty="0">
                    <a:latin typeface="Times New Roman" panose="02020603050405020304" pitchFamily="18" charset="0"/>
                    <a:cs typeface="Times New Roman" panose="02020603050405020304" pitchFamily="18" charset="0"/>
                    <a:sym typeface="Arial" panose="020B0604020202020204" pitchFamily="34" charset="0"/>
                  </a:rPr>
                  <a:t>. </a:t>
                </a:r>
              </a:p>
            </p:txBody>
          </p:sp>
        </mc:Choice>
        <mc:Fallback>
          <p:sp>
            <p:nvSpPr>
              <p:cNvPr id="8" name="Rectangle 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07491" y="1863190"/>
                <a:ext cx="8645236" cy="1089529"/>
              </a:xfrm>
              <a:prstGeom prst="rect">
                <a:avLst/>
              </a:prstGeom>
              <a:blipFill>
                <a:blip r:embed="rId4"/>
                <a:stretch>
                  <a:fillRect l="-2116" t="-14045" r="-776" b="-20225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96759" y="3265128"/>
            <a:ext cx="3924300" cy="1819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1834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578418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Chi-Square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2346036" y="1889803"/>
            <a:ext cx="81095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the sample size is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use a chi-square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distribution with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1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degrees of freedom 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form a c-confidence interval.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70394" y="3208683"/>
            <a:ext cx="5227061" cy="17056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250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Chi-Square Distribution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717846" y="1822149"/>
            <a:ext cx="9966153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Find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R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 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the right-tail critical value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L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the left-tail </a:t>
            </a:r>
          </a:p>
          <a:p>
            <a:pPr>
              <a:buFont typeface="Arial" panose="020B0604020202020204" pitchFamily="34" charset="0"/>
              <a:buNone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critical value for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c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= 95% and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n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 =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17.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r>
              <a:rPr lang="en-US" altLang="en-US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Solution: </a:t>
            </a:r>
          </a:p>
          <a:p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sample size is 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17, the degrees of freedom = n-1 = 17-1 = 16</a:t>
            </a:r>
          </a:p>
          <a:p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Area to the right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R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(1 – 0.95)/2 = 0.025 </a:t>
            </a:r>
            <a:endParaRPr lang="en-US" alt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alt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 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the right of </a:t>
            </a:r>
            <a:r>
              <a:rPr lang="en-US" altLang="en-US" sz="2400" i="1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x</a:t>
            </a:r>
            <a:r>
              <a:rPr lang="en-US" alt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L</a:t>
            </a:r>
            <a:r>
              <a:rPr lang="en-US" alt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  <a:sym typeface="Arial" panose="020B0604020202020204" pitchFamily="34" charset="0"/>
              </a:rPr>
              <a:t>2</a:t>
            </a:r>
            <a:r>
              <a:rPr lang="en-US" alt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(1 + 0.95)/2 = 0.975 </a:t>
            </a: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  <a:p>
            <a:pPr>
              <a:buFont typeface="Arial" panose="020B0604020202020204" pitchFamily="34" charset="0"/>
              <a:buNone/>
            </a:pPr>
            <a:endParaRPr lang="en-US" altLang="en-US" sz="2400" dirty="0">
              <a:latin typeface="Times New Roman" panose="02020603050405020304" pitchFamily="18" charset="0"/>
              <a:cs typeface="Times New Roman" panose="02020603050405020304" pitchFamily="18" charset="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25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Example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The Chi-Square Distribution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95525" y="2071687"/>
            <a:ext cx="7600950" cy="2714625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28116" y="4091789"/>
            <a:ext cx="542925" cy="92392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05482" y="4283945"/>
            <a:ext cx="542925" cy="92392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77101" y="4769539"/>
            <a:ext cx="400050" cy="4000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1952" y="4775545"/>
            <a:ext cx="476250" cy="447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348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62560" y="283914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Chi-Square 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Table</a:t>
            </a:r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13891" y="1042699"/>
            <a:ext cx="6631709" cy="5520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42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2800" b="1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endParaRPr lang="en-US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blipFill>
                <a:blip r:embed="rId2"/>
                <a:stretch>
                  <a:fillRect l="-1890" t="-10345" b="-321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48419" y="1816209"/>
            <a:ext cx="7529657" cy="44764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8744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7874" y="1665587"/>
            <a:ext cx="7124671" cy="4501211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/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en-US" sz="2800" b="1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Confidence </a:t>
                </a:r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Interval for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en-US" altLang="en-US" sz="2800" b="1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en-US" sz="2800" b="1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𝝈</m:t>
                        </m:r>
                      </m:e>
                      <m:sup>
                        <m:r>
                          <a:rPr lang="en-US" altLang="en-US" sz="2800" b="1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rPr>
                          <m:t>𝟐</m:t>
                        </m:r>
                      </m:sup>
                    </m:sSup>
                  </m:oMath>
                </a14:m>
                <a:r>
                  <a:rPr lang="en-US" altLang="en-US" sz="2800" b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and </a:t>
                </a:r>
                <a14:m>
                  <m:oMath xmlns:m="http://schemas.openxmlformats.org/officeDocument/2006/math">
                    <m:r>
                      <a:rPr lang="en-US" altLang="en-US" sz="2800" b="1">
                        <a:latin typeface="Times New Roman" panose="02020603050405020304" pitchFamily="18" charset="0"/>
                        <a:cs typeface="Times New Roman" panose="02020603050405020304" pitchFamily="18" charset="0"/>
                      </a:rPr>
                      <m:t>𝜎</m:t>
                    </m:r>
                  </m:oMath>
                </a14:m>
                <a:endParaRPr lang="en-US" altLang="en-US" sz="2800" b="1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6" name="TextBox 5">
                <a:extLst>
                  <a:ext uri="{FF2B5EF4-FFF2-40B4-BE49-F238E27FC236}">
                    <a16:creationId xmlns:a16="http://schemas.microsoft.com/office/drawing/2014/main" id="{F9A80F9F-74DB-1D57-04E8-E20E92A09B0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0560" y="1060508"/>
                <a:ext cx="6450229" cy="532966"/>
              </a:xfrm>
              <a:prstGeom prst="rect">
                <a:avLst/>
              </a:prstGeom>
              <a:blipFill>
                <a:blip r:embed="rId4"/>
                <a:stretch>
                  <a:fillRect l="-1890" t="-10345" b="-3218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57505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70560" y="1060508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Notation 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mc:AlternateContent xmlns:mc="http://schemas.openxmlformats.org/markup-compatibility/2006">
        <mc:Choice xmlns:a14="http://schemas.microsoft.com/office/drawing/2010/main" Requires="a14"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9884529"/>
                  </p:ext>
                </p:extLst>
              </p:nvPr>
            </p:nvGraphicFramePr>
            <p:xfrm>
              <a:off x="2235200" y="1992297"/>
              <a:ext cx="8128000" cy="4114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1051802002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519703370"/>
                        </a:ext>
                      </a:extLst>
                    </a:gridCol>
                  </a:tblGrid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Notation 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Definition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4221362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𝜇</m:t>
                                </m:r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7700828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̅"/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𝑋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1164638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𝜎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Variance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8160030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p>
                                  <m:sSupPr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sSup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  <a:ea typeface="Cambria Math" panose="02040503050406030204" pitchFamily="18" charset="0"/>
                                      </a:rPr>
                                      <m:t>𝑆</m:t>
                                    </m:r>
                                  </m:e>
                                  <m:sup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p>
                                </m:sSup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Variance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72454103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r>
                                  <a:rPr lang="en-US" sz="2400" i="1" smtClean="0">
                                    <a:latin typeface="Cambria Math" panose="02040503050406030204" pitchFamily="18" charset="0"/>
                                    <a:ea typeface="Cambria Math" panose="02040503050406030204" pitchFamily="18" charset="0"/>
                                  </a:rPr>
                                  <m:t>𝜎</m:t>
                                </m:r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92058571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1281354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54143627"/>
                      </a:ext>
                    </a:extLst>
                  </a:tr>
                  <a:tr h="370840">
                    <a:tc>
                      <a:txBody>
                        <a:bodyPr/>
                        <a:lstStyle/>
                        <a:p>
                          <a:pPr algn="ctr"/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acc>
                                  <m:accPr>
                                    <m:chr m:val="̂"/>
                                    <m:ctrlPr>
                                      <a:rPr lang="en-US" sz="2400" i="1" smtClean="0">
                                        <a:latin typeface="Cambria Math" panose="02040503050406030204" pitchFamily="18" charset="0"/>
                                      </a:rPr>
                                    </m:ctrlPr>
                                  </m:accPr>
                                  <m:e>
                                    <m:r>
                                      <a:rPr lang="en-US" sz="2400" b="0" i="1" smtClean="0">
                                        <a:latin typeface="Cambria Math" panose="02040503050406030204" pitchFamily="18" charset="0"/>
                                      </a:rPr>
                                      <m:t>𝑝</m:t>
                                    </m:r>
                                  </m:e>
                                </m:acc>
                              </m:oMath>
                            </m:oMathPara>
                          </a14:m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0384875"/>
                      </a:ext>
                    </a:extLst>
                  </a:tr>
                </a:tbl>
              </a:graphicData>
            </a:graphic>
          </p:graphicFrame>
        </mc:Choice>
        <mc:Fallback>
          <p:graphicFrame>
            <p:nvGraphicFramePr>
              <p:cNvPr id="6" name="Table 5"/>
              <p:cNvGraphicFramePr>
                <a:graphicFrameLocks noGrp="1"/>
              </p:cNvGraphicFramePr>
              <p:nvPr>
                <p:extLst>
                  <p:ext uri="{D42A27DB-BD31-4B8C-83A1-F6EECF244321}">
                    <p14:modId xmlns:p14="http://schemas.microsoft.com/office/powerpoint/2010/main" val="1379884529"/>
                  </p:ext>
                </p:extLst>
              </p:nvPr>
            </p:nvGraphicFramePr>
            <p:xfrm>
              <a:off x="2235200" y="1992297"/>
              <a:ext cx="8128000" cy="4114800"/>
            </p:xfrm>
            <a:graphic>
              <a:graphicData uri="http://schemas.openxmlformats.org/drawingml/2006/table">
                <a:tbl>
                  <a:tblPr firstRow="1" bandRow="1">
                    <a:tableStyleId>{5C22544A-7EE6-4342-B048-85BDC9FD1C3A}</a:tableStyleId>
                  </a:tblPr>
                  <a:tblGrid>
                    <a:gridCol w="4064000">
                      <a:extLst>
                        <a:ext uri="{9D8B030D-6E8A-4147-A177-3AD203B41FA5}">
                          <a16:colId xmlns:a16="http://schemas.microsoft.com/office/drawing/2014/main" val="1051802002"/>
                        </a:ext>
                      </a:extLst>
                    </a:gridCol>
                    <a:gridCol w="4064000">
                      <a:extLst>
                        <a:ext uri="{9D8B030D-6E8A-4147-A177-3AD203B41FA5}">
                          <a16:colId xmlns:a16="http://schemas.microsoft.com/office/drawing/2014/main" val="519703370"/>
                        </a:ext>
                      </a:extLst>
                    </a:gridCol>
                  </a:tblGrid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Notation 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b="1" dirty="0" smtClean="0">
                              <a:solidFill>
                                <a:schemeClr val="tx1"/>
                              </a:solidFill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  Definition</a:t>
                          </a:r>
                          <a:endParaRPr lang="en-US" sz="2400" b="1" dirty="0">
                            <a:solidFill>
                              <a:schemeClr val="tx1"/>
                            </a:solidFill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44221362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50" t="-109333" r="-100750" b="-7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747700828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50" t="-209333" r="-100750" b="-6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mean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1164638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50" t="-309333" r="-100750" b="-532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Variance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3378160030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50" t="-403947" r="-100750" b="-425000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Variance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072454103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50" t="-510667" r="-100750" b="-3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1492058571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Standard deviation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431281354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pPr algn="ctr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Population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854143627"/>
                      </a:ext>
                    </a:extLst>
                  </a:tr>
                  <a:tr h="457200">
                    <a:tc>
                      <a:txBody>
                        <a:bodyPr/>
                        <a:lstStyle/>
                        <a:p>
                          <a:endParaRPr lang="en-US"/>
                        </a:p>
                      </a:txBody>
                      <a:tcPr>
                        <a:blipFill>
                          <a:blip r:embed="rId3"/>
                          <a:stretch>
                            <a:fillRect l="-150" t="-810667" r="-100750" b="-30667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 algn="l"/>
                          <a:r>
                            <a:rPr lang="en-US" sz="240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Sample Proportion</a:t>
                          </a:r>
                          <a:r>
                            <a:rPr lang="en-US" sz="2400" baseline="0" dirty="0" smtClean="0">
                              <a:latin typeface="Times New Roman" panose="02020603050405020304" pitchFamily="18" charset="0"/>
                              <a:cs typeface="Times New Roman" panose="02020603050405020304" pitchFamily="18" charset="0"/>
                            </a:rPr>
                            <a:t> </a:t>
                          </a:r>
                          <a:endParaRPr lang="en-US" sz="2400" dirty="0">
                            <a:latin typeface="Times New Roman" panose="02020603050405020304" pitchFamily="18" charset="0"/>
                            <a:cs typeface="Times New Roman" panose="02020603050405020304" pitchFamily="18" charset="0"/>
                          </a:endParaRPr>
                        </a:p>
                      </a:txBody>
                      <a:tcPr/>
                    </a:tc>
                    <a:extLst>
                      <a:ext uri="{0D108BD9-81ED-4DB2-BD59-A6C34878D82A}">
                        <a16:rowId xmlns:a16="http://schemas.microsoft.com/office/drawing/2014/main" val="2960384875"/>
                      </a:ext>
                    </a:extLst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2059590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968527" y="1563324"/>
            <a:ext cx="9208070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</a:t>
            </a:r>
            <a:r>
              <a:rPr 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Intervals for the mean ( Large Samples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the mean ( Small Samples)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20366" y="2209249"/>
            <a:ext cx="4895850" cy="8191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18759" y="3028399"/>
            <a:ext cx="2400300" cy="8763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28184" y="4693179"/>
            <a:ext cx="4895850" cy="8191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10150" y="5407029"/>
            <a:ext cx="2171700" cy="1123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81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74165" y="1812013"/>
            <a:ext cx="920807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 for the population Proportion</a:t>
            </a: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Confidence Intervals for Variance and Standard Deviation</a:t>
            </a:r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92023" y="4644255"/>
            <a:ext cx="4457700" cy="10668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79599" y="2513889"/>
            <a:ext cx="4257675" cy="866775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13601" y="3219644"/>
            <a:ext cx="2641744" cy="80093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</p:spTree>
    <p:extLst>
      <p:ext uri="{BB962C8B-B14F-4D97-AF65-F5344CB8AC3E}">
        <p14:creationId xmlns:p14="http://schemas.microsoft.com/office/powerpoint/2010/main" val="1700261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848454" y="1792792"/>
            <a:ext cx="920807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3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Sample Size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Mean: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Estimate Proportion: </a:t>
            </a:r>
          </a:p>
          <a:p>
            <a:endParaRPr lang="en-US" alt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altLang="en-US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alt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4589" y="3928032"/>
            <a:ext cx="2714625" cy="9715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9294" y="2536239"/>
            <a:ext cx="2314575" cy="135255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298027" y="678642"/>
            <a:ext cx="64502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Chapter </a:t>
            </a:r>
            <a:r>
              <a:rPr lang="en-US" alt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Summary </a:t>
            </a:r>
          </a:p>
        </p:txBody>
      </p:sp>
    </p:spTree>
    <p:extLst>
      <p:ext uri="{BB962C8B-B14F-4D97-AF65-F5344CB8AC3E}">
        <p14:creationId xmlns:p14="http://schemas.microsoft.com/office/powerpoint/2010/main" val="1760857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075" y="1889576"/>
            <a:ext cx="8857247" cy="1824469"/>
          </a:xfrm>
          <a:prstGeom prst="rect">
            <a:avLst/>
          </a:prstGeom>
        </p:spPr>
      </p:pic>
      <p:sp>
        <p:nvSpPr>
          <p:cNvPr id="3" name="Rounded Rectangle 2"/>
          <p:cNvSpPr/>
          <p:nvPr/>
        </p:nvSpPr>
        <p:spPr>
          <a:xfrm>
            <a:off x="8387645" y="2020711"/>
            <a:ext cx="801511" cy="406400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2187971" y="2675467"/>
            <a:ext cx="549584" cy="39727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394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A0093AB-51AE-B39B-C48E-5EAB2FE9BF64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982133" y="666044"/>
            <a:ext cx="7315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Solved Examples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0560" y="2144888"/>
            <a:ext cx="8701009" cy="1375367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2391171" y="29576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ounded Rectangle 8"/>
          <p:cNvSpPr/>
          <p:nvPr/>
        </p:nvSpPr>
        <p:spPr>
          <a:xfrm>
            <a:off x="9264625" y="2297288"/>
            <a:ext cx="352029" cy="306966"/>
          </a:xfrm>
          <a:prstGeom prst="round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1912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=""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771</TotalTime>
  <Words>1169</Words>
  <Application>Microsoft Office PowerPoint</Application>
  <PresentationFormat>Widescreen</PresentationFormat>
  <Paragraphs>286</Paragraphs>
  <Slides>51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7" baseType="lpstr">
      <vt:lpstr>Arial</vt:lpstr>
      <vt:lpstr>Calibri</vt:lpstr>
      <vt:lpstr>Calibri Light</vt:lpstr>
      <vt:lpstr>Cambria Math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51</cp:revision>
  <dcterms:created xsi:type="dcterms:W3CDTF">2023-04-29T09:08:23Z</dcterms:created>
  <dcterms:modified xsi:type="dcterms:W3CDTF">2023-10-26T08:10:33Z</dcterms:modified>
</cp:coreProperties>
</file>