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5"/>
  </p:notesMasterIdLst>
  <p:sldIdLst>
    <p:sldId id="699" r:id="rId5"/>
    <p:sldId id="579" r:id="rId6"/>
    <p:sldId id="580" r:id="rId7"/>
    <p:sldId id="271" r:id="rId8"/>
    <p:sldId id="576" r:id="rId9"/>
    <p:sldId id="692" r:id="rId10"/>
    <p:sldId id="691" r:id="rId11"/>
    <p:sldId id="634" r:id="rId12"/>
    <p:sldId id="675" r:id="rId13"/>
    <p:sldId id="636" r:id="rId14"/>
    <p:sldId id="652" r:id="rId15"/>
    <p:sldId id="673" r:id="rId16"/>
    <p:sldId id="656" r:id="rId17"/>
    <p:sldId id="677" r:id="rId18"/>
    <p:sldId id="684" r:id="rId19"/>
    <p:sldId id="676" r:id="rId20"/>
    <p:sldId id="678" r:id="rId21"/>
    <p:sldId id="674" r:id="rId22"/>
    <p:sldId id="635" r:id="rId23"/>
    <p:sldId id="689" r:id="rId24"/>
    <p:sldId id="589" r:id="rId25"/>
    <p:sldId id="679" r:id="rId26"/>
    <p:sldId id="607" r:id="rId27"/>
    <p:sldId id="641" r:id="rId28"/>
    <p:sldId id="670" r:id="rId29"/>
    <p:sldId id="682" r:id="rId30"/>
    <p:sldId id="681" r:id="rId31"/>
    <p:sldId id="662" r:id="rId32"/>
    <p:sldId id="687" r:id="rId33"/>
    <p:sldId id="690" r:id="rId34"/>
    <p:sldId id="685" r:id="rId35"/>
    <p:sldId id="664" r:id="rId36"/>
    <p:sldId id="632" r:id="rId37"/>
    <p:sldId id="661" r:id="rId38"/>
    <p:sldId id="654" r:id="rId39"/>
    <p:sldId id="644" r:id="rId40"/>
    <p:sldId id="688" r:id="rId41"/>
    <p:sldId id="605" r:id="rId42"/>
    <p:sldId id="597" r:id="rId43"/>
    <p:sldId id="697" r:id="rId44"/>
  </p:sldIdLst>
  <p:sldSz cx="12192000" cy="6858000"/>
  <p:notesSz cx="6858000" cy="9144000"/>
  <p:embeddedFontLst>
    <p:embeddedFont>
      <p:font typeface="Alexandria" pitchFamily="2" charset="-78"/>
      <p:regular r:id="rId46"/>
      <p:bold r:id="rId47"/>
    </p:embeddedFont>
    <p:embeddedFont>
      <p:font typeface="Alexandria Light" pitchFamily="2" charset="-78"/>
      <p:regular r:id="rId48"/>
    </p:embeddedFont>
    <p:embeddedFont>
      <p:font typeface="Alexandria Medium" pitchFamily="2" charset="-78"/>
      <p:regular r:id="rId49"/>
    </p:embeddedFont>
    <p:embeddedFont>
      <p:font typeface="Roboto Light" panose="02000000000000000000" pitchFamily="2" charset="0"/>
      <p:regular r:id="rId50"/>
      <p:italic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9"/>
            <p14:sldId id="579"/>
            <p14:sldId id="580"/>
            <p14:sldId id="271"/>
            <p14:sldId id="576"/>
            <p14:sldId id="692"/>
            <p14:sldId id="691"/>
            <p14:sldId id="634"/>
            <p14:sldId id="675"/>
            <p14:sldId id="636"/>
            <p14:sldId id="652"/>
            <p14:sldId id="673"/>
            <p14:sldId id="656"/>
            <p14:sldId id="677"/>
            <p14:sldId id="684"/>
            <p14:sldId id="676"/>
            <p14:sldId id="678"/>
            <p14:sldId id="674"/>
            <p14:sldId id="635"/>
            <p14:sldId id="689"/>
            <p14:sldId id="589"/>
            <p14:sldId id="679"/>
            <p14:sldId id="607"/>
            <p14:sldId id="641"/>
            <p14:sldId id="670"/>
            <p14:sldId id="682"/>
            <p14:sldId id="681"/>
            <p14:sldId id="662"/>
            <p14:sldId id="687"/>
            <p14:sldId id="690"/>
            <p14:sldId id="685"/>
            <p14:sldId id="664"/>
            <p14:sldId id="632"/>
            <p14:sldId id="661"/>
            <p14:sldId id="654"/>
            <p14:sldId id="644"/>
            <p14:sldId id="688"/>
            <p14:sldId id="605"/>
            <p14:sldId id="597"/>
            <p14:sldId id="6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E70A0E-6326-43C5-9C6B-042702078BAE}" v="99" dt="2024-08-06T19:26:11.5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75" autoAdjust="0"/>
    <p:restoredTop sz="68436" autoAdjust="0"/>
  </p:normalViewPr>
  <p:slideViewPr>
    <p:cSldViewPr snapToGrid="0">
      <p:cViewPr varScale="1">
        <p:scale>
          <a:sx n="63" d="100"/>
          <a:sy n="63" d="100"/>
        </p:scale>
        <p:origin x="1212" y="32"/>
      </p:cViewPr>
      <p:guideLst/>
    </p:cSldViewPr>
  </p:slideViewPr>
  <p:notesTextViewPr>
    <p:cViewPr>
      <p:scale>
        <a:sx n="1" d="1"/>
        <a:sy n="1" d="1"/>
      </p:scale>
      <p:origin x="0" y="0"/>
    </p:cViewPr>
  </p:notesTextViewPr>
  <p:sorterViewPr>
    <p:cViewPr>
      <p:scale>
        <a:sx n="100" d="100"/>
        <a:sy n="100" d="100"/>
      </p:scale>
      <p:origin x="0" y="-11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الاستبانات</a:t>
          </a:r>
          <a:endParaRPr lang="ar-SA" sz="2000" b="0" kern="1200" dirty="0">
            <a:solidFill>
              <a:prstClr val="white"/>
            </a:solidFill>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المقابلات</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تقويم الاداء</a:t>
          </a: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lnSpc>
              <a:spcPts val="2660"/>
            </a:lnSpc>
          </a:pPr>
          <a:r>
            <a:rPr lang="ar-SA" sz="1800" b="0" kern="1200" dirty="0">
              <a:effectLst/>
              <a:latin typeface="Calibri" panose="020F0502020204030204" pitchFamily="34" charset="0"/>
              <a:ea typeface="Calibri" panose="020F0502020204030204" pitchFamily="34" charset="0"/>
              <a:cs typeface="Alexandria" pitchFamily="2" charset="-78"/>
            </a:rPr>
            <a:t>تقارير كفاءة المعلمين</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تحليل العمل</a:t>
          </a: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5"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5">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5">
        <dgm:presLayoutVars>
          <dgm:bulletEnabled val="1"/>
        </dgm:presLayoutVars>
      </dgm:prSet>
      <dgm:spPr/>
    </dgm:pt>
    <dgm:pt modelId="{DBB4A962-6559-4D46-A907-A871F9340DAD}" type="pres">
      <dgm:prSet presAssocID="{2993BD92-D129-4FAA-A203-2263C7A40EC5}" presName="sibTrans" presStyleCnt="0"/>
      <dgm:spPr/>
    </dgm:pt>
    <dgm:pt modelId="{C6A29C80-F199-4070-96B5-435F7183F2E5}" type="pres">
      <dgm:prSet presAssocID="{AACB9449-12F7-4702-AF0F-A824C9122CD7}" presName="node" presStyleLbl="node1" presStyleIdx="4" presStyleCnt="5" custLinFactNeighborX="17162" custLinFactNeighborY="3027">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4"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8A3C1D7-A07A-4C27-82DC-75C40A3870E0}" type="presParOf" srcId="{77CDCE55-57A4-4709-8A45-A852C9E57E8B}" destId="{C6A29C80-F199-4070-96B5-435F7183F2E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تحديد مصادر التعلم</a:t>
          </a:r>
          <a:endParaRPr lang="ar-SA" sz="1600" b="0" i="0" kern="1200" dirty="0">
            <a:solidFill>
              <a:srgbClr val="FFFFFF"/>
            </a:solidFill>
            <a:effectLst/>
            <a:latin typeface="Alexandria Medium" pitchFamily="2" charset="-78"/>
            <a:ea typeface="+mn-ea"/>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Y" sz="1600" b="0" i="0" kern="1200" dirty="0">
              <a:solidFill>
                <a:srgbClr val="FFFFFF"/>
              </a:solidFill>
              <a:effectLst/>
              <a:latin typeface="Alexandria Medium" pitchFamily="2" charset="-78"/>
              <a:ea typeface="+mn-ea"/>
              <a:cs typeface="Alexandria Medium" pitchFamily="2" charset="-78"/>
            </a:rPr>
            <a:t>رصد التطور وتجاوز المشكلات</a:t>
          </a:r>
          <a:endParaRPr lang="ar-SA" sz="1600" b="0" i="0" kern="1200" dirty="0">
            <a:solidFill>
              <a:srgbClr val="FFFFFF"/>
            </a:solidFill>
            <a:effectLst/>
            <a:latin typeface="Alexandria Medium" pitchFamily="2" charset="-78"/>
            <a:ea typeface="+mn-ea"/>
            <a:cs typeface="Alexandria Medium"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lnSpc>
              <a:spcPts val="2620"/>
            </a:lnSpc>
          </a:pPr>
          <a:r>
            <a:rPr lang="ar-SA" sz="1600" b="0" i="0" kern="1200" dirty="0">
              <a:solidFill>
                <a:srgbClr val="FFFFFF"/>
              </a:solidFill>
              <a:effectLst/>
              <a:latin typeface="Alexandria Medium" pitchFamily="2" charset="-78"/>
              <a:cs typeface="Alexandria Medium" pitchFamily="2" charset="-78"/>
            </a:rPr>
            <a:t>رصد الاحتياجات وتحديد الأهداف </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Y" sz="1600" b="0" i="0" kern="1200" dirty="0">
              <a:solidFill>
                <a:srgbClr val="FFFFFF"/>
              </a:solidFill>
              <a:effectLst/>
              <a:latin typeface="Alexandria Medium" pitchFamily="2" charset="-78"/>
              <a:ea typeface="+mn-ea"/>
              <a:cs typeface="Alexandria Medium" pitchFamily="2" charset="-78"/>
            </a:rPr>
            <a:t>التغذية الراجعة </a:t>
          </a:r>
          <a:endParaRPr lang="ar-SA" sz="1600" b="0" i="0" kern="1200" dirty="0">
            <a:solidFill>
              <a:srgbClr val="FFFFFF"/>
            </a:solidFill>
            <a:effectLst/>
            <a:latin typeface="Alexandria Medium" pitchFamily="2" charset="-78"/>
            <a:ea typeface="+mn-ea"/>
            <a:cs typeface="Alexandria Medium" pitchFamily="2" charset="-78"/>
          </a:endParaRP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Medium" pitchFamily="2" charset="-78"/>
              <a:cs typeface="Alexandria Medium" pitchFamily="2" charset="-78"/>
            </a:rPr>
            <a:t>المؤتمرات عن بعد</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000" kern="1200" dirty="0">
              <a:latin typeface="Alexandria Medium" pitchFamily="2" charset="-78"/>
              <a:cs typeface="Alexandria Medium" pitchFamily="2" charset="-78"/>
            </a:rPr>
            <a:t>مواقع الإنترنت</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التدريب الإلكتروني</a:t>
          </a: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A1E20155-84B4-446E-8213-006C612BD13A}">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rtl="1">
            <a:buNone/>
          </a:pPr>
          <a:r>
            <a:rPr lang="ar-SA" sz="2000" dirty="0">
              <a:latin typeface="Alexandria Medium" pitchFamily="2" charset="-78"/>
              <a:cs typeface="Alexandria Medium" pitchFamily="2" charset="-78"/>
            </a:rPr>
            <a:t>التعلم الذاتي</a:t>
          </a:r>
          <a:endParaRPr lang="ar-SA" sz="2000" b="1" dirty="0">
            <a:solidFill>
              <a:prstClr val="white"/>
            </a:solidFill>
            <a:effectLst/>
            <a:latin typeface="Alexandria Medium" pitchFamily="2" charset="-78"/>
            <a:ea typeface="Calibri" panose="020F0502020204030204" pitchFamily="34" charset="0"/>
            <a:cs typeface="Alexandria Medium" pitchFamily="2" charset="-78"/>
          </a:endParaRPr>
        </a:p>
      </dgm:t>
    </dgm:pt>
    <dgm:pt modelId="{A2DF5631-6F42-4397-8F78-6E553F92D56A}" type="parTrans" cxnId="{45F0436B-7BAA-4C6F-8C3F-88A58001406C}">
      <dgm:prSet/>
      <dgm:spPr/>
      <dgm:t>
        <a:bodyPr/>
        <a:lstStyle/>
        <a:p>
          <a:pPr rtl="1"/>
          <a:endParaRPr lang="ar-SA"/>
        </a:p>
      </dgm:t>
    </dgm:pt>
    <dgm:pt modelId="{B30864B2-E58E-4234-8965-7B0CD76BE7F2}" type="sibTrans" cxnId="{45F0436B-7BAA-4C6F-8C3F-88A58001406C}">
      <dgm:prSet/>
      <dgm:spPr/>
      <dgm:t>
        <a:bodyPr/>
        <a:lstStyle/>
        <a:p>
          <a:pPr rtl="1"/>
          <a:endParaRPr lang="ar-SA"/>
        </a:p>
      </dgm:t>
    </dgm:pt>
    <dgm:pt modelId="{190DA9CD-B5B8-4CF9-8A4D-21E96CF8F18E}">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rtl="1">
            <a:buNone/>
          </a:pPr>
          <a:r>
            <a:rPr lang="ar-SA" sz="2000" dirty="0">
              <a:latin typeface="Alexandria Medium" pitchFamily="2" charset="-78"/>
              <a:cs typeface="Alexandria Medium" pitchFamily="2" charset="-78"/>
            </a:rPr>
            <a:t>التدريب عن بعد</a:t>
          </a:r>
          <a:endParaRPr lang="ar-SA" sz="2000" b="1" dirty="0">
            <a:solidFill>
              <a:prstClr val="white"/>
            </a:solidFill>
            <a:effectLst/>
            <a:latin typeface="Alexandria Medium" pitchFamily="2" charset="-78"/>
            <a:ea typeface="Calibri" panose="020F0502020204030204" pitchFamily="34" charset="0"/>
            <a:cs typeface="Alexandria Medium" pitchFamily="2" charset="-78"/>
          </a:endParaRPr>
        </a:p>
      </dgm:t>
    </dgm:pt>
    <dgm:pt modelId="{0D77433D-7A27-45F6-A215-9EEFE3715B92}" type="parTrans" cxnId="{235357E7-BC43-45C2-B03A-67C14677694E}">
      <dgm:prSet/>
      <dgm:spPr/>
      <dgm:t>
        <a:bodyPr/>
        <a:lstStyle/>
        <a:p>
          <a:pPr rtl="1"/>
          <a:endParaRPr lang="ar-SA"/>
        </a:p>
      </dgm:t>
    </dgm:pt>
    <dgm:pt modelId="{B7DD771A-E773-4ABF-83AD-3A2D41BD12A0}" type="sibTrans" cxnId="{235357E7-BC43-45C2-B03A-67C14677694E}">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6" custScaleX="84631" custScaleY="9262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FFB091C-6514-4BDF-96E4-F2463019F93E}" type="pres">
      <dgm:prSet presAssocID="{190DA9CD-B5B8-4CF9-8A4D-21E96CF8F18E}" presName="node" presStyleLbl="node1" presStyleIdx="1" presStyleCnt="6" custScaleX="96768" custScaleY="85582" custLinFactNeighborX="2011" custLinFactNeighborY="519">
        <dgm:presLayoutVars>
          <dgm:bulletEnabled val="1"/>
        </dgm:presLayoutVars>
      </dgm:prSet>
      <dgm:spPr>
        <a:prstGeom prst="rect">
          <a:avLst/>
        </a:prstGeom>
      </dgm:spPr>
    </dgm:pt>
    <dgm:pt modelId="{E7A83958-851B-4109-86CB-376E3BC59A90}" type="pres">
      <dgm:prSet presAssocID="{B7DD771A-E773-4ABF-83AD-3A2D41BD12A0}" presName="sibTrans" presStyleCnt="0"/>
      <dgm:spPr/>
    </dgm:pt>
    <dgm:pt modelId="{2BEE6FE1-3D1E-4F99-B8CE-2311128B69EE}" type="pres">
      <dgm:prSet presAssocID="{A1E20155-84B4-446E-8213-006C612BD13A}" presName="node" presStyleLbl="node1" presStyleIdx="2" presStyleCnt="6" custScaleX="96768" custScaleY="85582" custLinFactNeighborX="2011" custLinFactNeighborY="519">
        <dgm:presLayoutVars>
          <dgm:bulletEnabled val="1"/>
        </dgm:presLayoutVars>
      </dgm:prSet>
      <dgm:spPr>
        <a:prstGeom prst="rect">
          <a:avLst/>
        </a:prstGeom>
      </dgm:spPr>
    </dgm:pt>
    <dgm:pt modelId="{7B0EDBDC-98E8-444B-B1D4-098CD8488ABC}" type="pres">
      <dgm:prSet presAssocID="{B30864B2-E58E-4234-8965-7B0CD76BE7F2}" presName="sibTrans" presStyleCnt="0"/>
      <dgm:spPr/>
    </dgm:pt>
    <dgm:pt modelId="{65D8C69B-DBB5-45A7-9FA3-FBDC23BBF391}" type="pres">
      <dgm:prSet presAssocID="{77987502-DA63-4B1C-8BAD-5DE329405AE0}" presName="node" presStyleLbl="node1" presStyleIdx="3" presStyleCnt="6" custScaleX="92482" custScaleY="89042" custLinFactNeighborX="2011" custLinFactNeighborY="-5650">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4" presStyleCnt="6"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5" presStyleCnt="6"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5"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D9749562-0286-44C4-B4A4-F36A7DCFE89D}" type="presOf" srcId="{190DA9CD-B5B8-4CF9-8A4D-21E96CF8F18E}" destId="{6FFB091C-6514-4BDF-96E4-F2463019F93E}"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45F0436B-7BAA-4C6F-8C3F-88A58001406C}" srcId="{775E222A-5CB0-4D83-9082-AD20C3100211}" destId="{A1E20155-84B4-446E-8213-006C612BD13A}" srcOrd="2" destOrd="0" parTransId="{A2DF5631-6F42-4397-8F78-6E553F92D56A}" sibTransId="{B30864B2-E58E-4234-8965-7B0CD76BE7F2}"/>
    <dgm:cxn modelId="{29446358-ED0B-4C53-A971-6B5891BAD4A1}" type="presOf" srcId="{34D95924-5A67-4FA3-AB01-EA94543B8176}" destId="{042473C5-2FAB-4836-AD2D-E4EB80E8076F}" srcOrd="0" destOrd="0" presId="urn:microsoft.com/office/officeart/2005/8/layout/default"/>
    <dgm:cxn modelId="{2AF3C180-AE6B-413F-B92D-20B178173ED2}" type="presOf" srcId="{A1E20155-84B4-446E-8213-006C612BD13A}" destId="{2BEE6FE1-3D1E-4F99-B8CE-2311128B69EE}" srcOrd="0" destOrd="0" presId="urn:microsoft.com/office/officeart/2005/8/layout/default"/>
    <dgm:cxn modelId="{4386ECA5-5E1F-473A-9863-67BAB6DC4A78}" srcId="{775E222A-5CB0-4D83-9082-AD20C3100211}" destId="{77987502-DA63-4B1C-8BAD-5DE329405AE0}" srcOrd="3"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235357E7-BC43-45C2-B03A-67C14677694E}" srcId="{775E222A-5CB0-4D83-9082-AD20C3100211}" destId="{190DA9CD-B5B8-4CF9-8A4D-21E96CF8F18E}" srcOrd="1" destOrd="0" parTransId="{0D77433D-7A27-45F6-A215-9EEFE3715B92}" sibTransId="{B7DD771A-E773-4ABF-83AD-3A2D41BD12A0}"/>
    <dgm:cxn modelId="{FAC465E9-23E1-4070-90ED-B57944E88A80}" srcId="{775E222A-5CB0-4D83-9082-AD20C3100211}" destId="{41CD8D29-BD45-469C-AF24-C078AB0C1E85}" srcOrd="4"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26A70121-F960-41B9-B7AB-A73D39F17D37}" type="presParOf" srcId="{77CDCE55-57A4-4709-8A45-A852C9E57E8B}" destId="{6FFB091C-6514-4BDF-96E4-F2463019F93E}" srcOrd="2" destOrd="0" presId="urn:microsoft.com/office/officeart/2005/8/layout/default"/>
    <dgm:cxn modelId="{5F49FA41-C86D-4B9E-962B-F99F63E7C6C1}" type="presParOf" srcId="{77CDCE55-57A4-4709-8A45-A852C9E57E8B}" destId="{E7A83958-851B-4109-86CB-376E3BC59A90}" srcOrd="3" destOrd="0" presId="urn:microsoft.com/office/officeart/2005/8/layout/default"/>
    <dgm:cxn modelId="{2933B431-B5C8-4AFC-BBEC-72495DACD965}" type="presParOf" srcId="{77CDCE55-57A4-4709-8A45-A852C9E57E8B}" destId="{2BEE6FE1-3D1E-4F99-B8CE-2311128B69EE}" srcOrd="4" destOrd="0" presId="urn:microsoft.com/office/officeart/2005/8/layout/default"/>
    <dgm:cxn modelId="{15B638F3-C0BD-4926-99EC-CD7407B65436}" type="presParOf" srcId="{77CDCE55-57A4-4709-8A45-A852C9E57E8B}" destId="{7B0EDBDC-98E8-444B-B1D4-098CD8488ABC}" srcOrd="5" destOrd="0" presId="urn:microsoft.com/office/officeart/2005/8/layout/default"/>
    <dgm:cxn modelId="{6B4D0921-50A1-4C70-9F5A-1869CC781A64}" type="presParOf" srcId="{77CDCE55-57A4-4709-8A45-A852C9E57E8B}" destId="{65D8C69B-DBB5-45A7-9FA3-FBDC23BBF391}" srcOrd="6" destOrd="0" presId="urn:microsoft.com/office/officeart/2005/8/layout/default"/>
    <dgm:cxn modelId="{20A0BED7-82DD-4BF5-9871-ECDDA30443D7}" type="presParOf" srcId="{77CDCE55-57A4-4709-8A45-A852C9E57E8B}" destId="{D18E4AD6-E040-4A21-A4C0-D51F83351555}" srcOrd="7" destOrd="0" presId="urn:microsoft.com/office/officeart/2005/8/layout/default"/>
    <dgm:cxn modelId="{9964B000-B823-4478-9786-3C800DD9C449}" type="presParOf" srcId="{77CDCE55-57A4-4709-8A45-A852C9E57E8B}" destId="{F9CBA86C-49F9-4A2C-9973-885644A014B2}" srcOrd="8" destOrd="0" presId="urn:microsoft.com/office/officeart/2005/8/layout/default"/>
    <dgm:cxn modelId="{BEA3985C-716C-4C2C-AFD9-A6B4912FC570}" type="presParOf" srcId="{77CDCE55-57A4-4709-8A45-A852C9E57E8B}" destId="{21C02945-9F21-4395-9565-A9780D595970}" srcOrd="9" destOrd="0" presId="urn:microsoft.com/office/officeart/2005/8/layout/default"/>
    <dgm:cxn modelId="{EF35BC89-E2C8-4A4D-A5EE-40C461A95D20}" type="presParOf" srcId="{77CDCE55-57A4-4709-8A45-A852C9E57E8B}" destId="{197641B7-2E62-4490-898B-BF73874E8013}" srcOrd="10"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1071156" y="0"/>
          <a:ext cx="1990994" cy="1194596"/>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66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تقارير كفاءة المعلمين</a:t>
          </a:r>
          <a:endParaRPr lang="ar-SA" sz="1400" b="0" kern="1200" dirty="0">
            <a:latin typeface="Alexandria Light" pitchFamily="2" charset="-78"/>
            <a:ea typeface="+mn-ea"/>
            <a:cs typeface="Alexandria Light" pitchFamily="2" charset="-78"/>
          </a:endParaRPr>
        </a:p>
      </dsp:txBody>
      <dsp:txXfrm>
        <a:off x="1071156" y="0"/>
        <a:ext cx="1990994" cy="1194596"/>
      </dsp:txXfrm>
    </dsp:sp>
    <dsp:sp modelId="{15BDEB04-706A-4BB5-9189-18D0A74BB248}">
      <dsp:nvSpPr>
        <dsp:cNvPr id="0" name=""/>
        <dsp:cNvSpPr/>
      </dsp:nvSpPr>
      <dsp:spPr>
        <a:xfrm>
          <a:off x="3221211" y="766"/>
          <a:ext cx="1990994" cy="1194596"/>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الاستبانات</a:t>
          </a:r>
          <a:endParaRPr lang="ar-SA" sz="2000" b="0" kern="1200" dirty="0">
            <a:solidFill>
              <a:prstClr val="white"/>
            </a:solidFill>
            <a:latin typeface="Alexandria Medium" pitchFamily="2" charset="-78"/>
            <a:ea typeface="+mn-ea"/>
            <a:cs typeface="Alexandria Medium" pitchFamily="2" charset="-78"/>
          </a:endParaRPr>
        </a:p>
      </dsp:txBody>
      <dsp:txXfrm>
        <a:off x="3221211" y="766"/>
        <a:ext cx="1990994" cy="1194596"/>
      </dsp:txXfrm>
    </dsp:sp>
    <dsp:sp modelId="{BDA771ED-E88C-4AFD-AEC5-967503F6FBD2}">
      <dsp:nvSpPr>
        <dsp:cNvPr id="0" name=""/>
        <dsp:cNvSpPr/>
      </dsp:nvSpPr>
      <dsp:spPr>
        <a:xfrm>
          <a:off x="5411305" y="766"/>
          <a:ext cx="1990994" cy="1194596"/>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المقابلات</a:t>
          </a:r>
          <a:endParaRPr lang="ar-SA" sz="1400" b="0" kern="1200" dirty="0">
            <a:latin typeface="Alexandria Light" pitchFamily="2" charset="-78"/>
            <a:ea typeface="+mn-ea"/>
            <a:cs typeface="Alexandria Light" pitchFamily="2" charset="-78"/>
          </a:endParaRPr>
        </a:p>
      </dsp:txBody>
      <dsp:txXfrm>
        <a:off x="5411305" y="766"/>
        <a:ext cx="1990994" cy="1194596"/>
      </dsp:txXfrm>
    </dsp:sp>
    <dsp:sp modelId="{30136685-3B45-45ED-AEF2-EFB1EE1201BA}">
      <dsp:nvSpPr>
        <dsp:cNvPr id="0" name=""/>
        <dsp:cNvSpPr/>
      </dsp:nvSpPr>
      <dsp:spPr>
        <a:xfrm>
          <a:off x="2126164" y="1394462"/>
          <a:ext cx="1990994" cy="1194596"/>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تحليل العمل</a:t>
          </a:r>
        </a:p>
      </dsp:txBody>
      <dsp:txXfrm>
        <a:off x="2126164" y="1394462"/>
        <a:ext cx="1990994" cy="1194596"/>
      </dsp:txXfrm>
    </dsp:sp>
    <dsp:sp modelId="{C6A29C80-F199-4070-96B5-435F7183F2E5}">
      <dsp:nvSpPr>
        <dsp:cNvPr id="0" name=""/>
        <dsp:cNvSpPr/>
      </dsp:nvSpPr>
      <dsp:spPr>
        <a:xfrm>
          <a:off x="4657953" y="1395229"/>
          <a:ext cx="1990994" cy="1194596"/>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تقويم الاداء</a:t>
          </a:r>
        </a:p>
      </dsp:txBody>
      <dsp:txXfrm>
        <a:off x="4657953" y="1395229"/>
        <a:ext cx="1990994" cy="11945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تحديد مصادر التعلم</a:t>
          </a:r>
          <a:endParaRPr lang="ar-SA" sz="1600" b="0" i="0" kern="1200" dirty="0">
            <a:solidFill>
              <a:srgbClr val="FFFFFF"/>
            </a:solidFill>
            <a:effectLst/>
            <a:latin typeface="Alexandria Medium" pitchFamily="2" charset="-78"/>
            <a:ea typeface="+mn-ea"/>
            <a:cs typeface="Alexandria Medium" pitchFamily="2" charset="-78"/>
          </a:endParaRP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ts val="2620"/>
            </a:lnSpc>
            <a:spcBef>
              <a:spcPct val="0"/>
            </a:spcBef>
            <a:spcAft>
              <a:spcPct val="35000"/>
            </a:spcAft>
            <a:buNone/>
          </a:pPr>
          <a:r>
            <a:rPr lang="ar-SA" sz="1600" b="0" i="0" kern="1200" dirty="0">
              <a:solidFill>
                <a:srgbClr val="FFFFFF"/>
              </a:solidFill>
              <a:effectLst/>
              <a:latin typeface="Alexandria Medium" pitchFamily="2" charset="-78"/>
              <a:cs typeface="Alexandria Medium" pitchFamily="2" charset="-78"/>
            </a:rPr>
            <a:t>رصد الاحتياجات وتحديد الأهداف </a:t>
          </a:r>
          <a:endParaRPr lang="ar-SA" sz="1800" b="1" kern="1200" dirty="0">
            <a:solidFill>
              <a:srgbClr val="FFFFFF"/>
            </a:solidFill>
            <a:effectLst/>
            <a:latin typeface="Alexandria Light" pitchFamily="2" charset="-78"/>
            <a:ea typeface="Calibri" panose="020F0502020204030204" pitchFamily="34" charset="0"/>
            <a:cs typeface="Alexandria Light" pitchFamily="2" charset="-78"/>
          </a:endParaRP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التغذية الراجعة </a:t>
          </a:r>
          <a:endParaRPr lang="ar-SA" sz="1600" b="0" i="0" kern="1200" dirty="0">
            <a:solidFill>
              <a:srgbClr val="FFFFFF"/>
            </a:solidFill>
            <a:effectLst/>
            <a:latin typeface="Alexandria Medium" pitchFamily="2" charset="-78"/>
            <a:ea typeface="+mn-ea"/>
            <a:cs typeface="Alexandria Medium" pitchFamily="2" charset="-78"/>
          </a:endParaRP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Y" sz="1600" b="0" i="0" kern="1200" dirty="0">
              <a:solidFill>
                <a:srgbClr val="FFFFFF"/>
              </a:solidFill>
              <a:effectLst/>
              <a:latin typeface="Alexandria Medium" pitchFamily="2" charset="-78"/>
              <a:ea typeface="+mn-ea"/>
              <a:cs typeface="Alexandria Medium" pitchFamily="2" charset="-78"/>
            </a:rPr>
            <a:t>رصد التطور وتجاوز المشكلات</a:t>
          </a:r>
          <a:endParaRPr lang="ar-SA" sz="1600" b="0" i="0" kern="1200" dirty="0">
            <a:solidFill>
              <a:srgbClr val="FFFFFF"/>
            </a:solidFill>
            <a:effectLst/>
            <a:latin typeface="Alexandria Medium" pitchFamily="2" charset="-78"/>
            <a:ea typeface="+mn-ea"/>
            <a:cs typeface="Alexandria Medium" pitchFamily="2" charset="-78"/>
          </a:endParaRPr>
        </a:p>
      </dsp:txBody>
      <dsp:txXfrm>
        <a:off x="3221138" y="1490461"/>
        <a:ext cx="2170340" cy="11285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75960" y="39712"/>
          <a:ext cx="1828514" cy="1200699"/>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Medium" pitchFamily="2" charset="-78"/>
              <a:cs typeface="Alexandria Medium" pitchFamily="2" charset="-78"/>
            </a:rPr>
            <a:t>المؤتمرات عن بعد</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75960" y="39712"/>
        <a:ext cx="1828514" cy="1200699"/>
      </dsp:txXfrm>
    </dsp:sp>
    <dsp:sp modelId="{6FFB091C-6514-4BDF-96E4-F2463019F93E}">
      <dsp:nvSpPr>
        <dsp:cNvPr id="0" name=""/>
        <dsp:cNvSpPr/>
      </dsp:nvSpPr>
      <dsp:spPr>
        <a:xfrm>
          <a:off x="2120531" y="85344"/>
          <a:ext cx="2090743" cy="110943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Medium" pitchFamily="2" charset="-78"/>
              <a:cs typeface="Alexandria Medium" pitchFamily="2" charset="-78"/>
            </a:rPr>
            <a:t>التدريب عن بعد</a:t>
          </a:r>
          <a:endParaRPr lang="ar-SA" sz="20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2120531" y="85344"/>
        <a:ext cx="2090743" cy="1109436"/>
      </dsp:txXfrm>
    </dsp:sp>
    <dsp:sp modelId="{2BEE6FE1-3D1E-4F99-B8CE-2311128B69EE}">
      <dsp:nvSpPr>
        <dsp:cNvPr id="0" name=""/>
        <dsp:cNvSpPr/>
      </dsp:nvSpPr>
      <dsp:spPr>
        <a:xfrm>
          <a:off x="4416393" y="85344"/>
          <a:ext cx="2090743" cy="110943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89000" rtl="1">
            <a:lnSpc>
              <a:spcPct val="90000"/>
            </a:lnSpc>
            <a:spcBef>
              <a:spcPct val="0"/>
            </a:spcBef>
            <a:spcAft>
              <a:spcPct val="35000"/>
            </a:spcAft>
            <a:buNone/>
          </a:pPr>
          <a:r>
            <a:rPr lang="ar-SA" sz="2000" kern="1200" dirty="0">
              <a:latin typeface="Alexandria Medium" pitchFamily="2" charset="-78"/>
              <a:cs typeface="Alexandria Medium" pitchFamily="2" charset="-78"/>
            </a:rPr>
            <a:t>التعلم الذاتي</a:t>
          </a:r>
          <a:endParaRPr lang="ar-SA" sz="20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4416393" y="85344"/>
        <a:ext cx="2090743" cy="1109436"/>
      </dsp:txXfrm>
    </dsp:sp>
    <dsp:sp modelId="{65D8C69B-DBB5-45A7-9FA3-FBDC23BBF391}">
      <dsp:nvSpPr>
        <dsp:cNvPr id="0" name=""/>
        <dsp:cNvSpPr/>
      </dsp:nvSpPr>
      <dsp:spPr>
        <a:xfrm>
          <a:off x="45712" y="1376498"/>
          <a:ext cx="1998140" cy="1154290"/>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45712" y="1376498"/>
        <a:ext cx="1998140" cy="1154290"/>
      </dsp:txXfrm>
    </dsp:sp>
    <dsp:sp modelId="{F9CBA86C-49F9-4A2C-9973-885644A014B2}">
      <dsp:nvSpPr>
        <dsp:cNvPr id="0" name=""/>
        <dsp:cNvSpPr/>
      </dsp:nvSpPr>
      <dsp:spPr>
        <a:xfrm>
          <a:off x="2214970" y="1486434"/>
          <a:ext cx="2052565" cy="1082330"/>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التدريب الإلكتروني</a:t>
          </a:r>
        </a:p>
      </dsp:txBody>
      <dsp:txXfrm>
        <a:off x="2214970" y="1486434"/>
        <a:ext cx="2052565" cy="1082330"/>
      </dsp:txXfrm>
    </dsp:sp>
    <dsp:sp modelId="{197641B7-2E62-4490-898B-BF73874E8013}">
      <dsp:nvSpPr>
        <dsp:cNvPr id="0" name=""/>
        <dsp:cNvSpPr/>
      </dsp:nvSpPr>
      <dsp:spPr>
        <a:xfrm>
          <a:off x="4485084" y="1501738"/>
          <a:ext cx="2019789" cy="1050297"/>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000" kern="1200" dirty="0">
              <a:latin typeface="Alexandria Medium" pitchFamily="2" charset="-78"/>
              <a:cs typeface="Alexandria Medium" pitchFamily="2" charset="-78"/>
            </a:rPr>
            <a:t>مواقع الإنترنت</a:t>
          </a:r>
          <a:endParaRPr lang="ar-SA" sz="1800" b="1" kern="1200" dirty="0">
            <a:solidFill>
              <a:prstClr val="white"/>
            </a:solidFill>
            <a:effectLst/>
            <a:latin typeface="Alexandria Medium" pitchFamily="2" charset="-78"/>
            <a:ea typeface="Calibri" panose="020F0502020204030204" pitchFamily="34" charset="0"/>
            <a:cs typeface="Alexandria Medium" pitchFamily="2" charset="-78"/>
          </a:endParaRPr>
        </a:p>
      </dsp:txBody>
      <dsp:txXfrm>
        <a:off x="4485084" y="1501738"/>
        <a:ext cx="2019789" cy="105029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35041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55443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ar.wikipedia.org/wiki/%D8%AA%D8%B7%D9%88%D9%8A%D8%B1_%D9%85%D9%87%D9%86%D9%8A" TargetMode="Externa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jpe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5.png"/><Relationship Id="rId9" Type="http://schemas.openxmlformats.org/officeDocument/2006/relationships/image" Target="../media/image13.jpeg"/></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التاسعة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933115" y="3195879"/>
            <a:ext cx="4171302" cy="1137812"/>
          </a:xfrm>
          <a:prstGeom prst="rect">
            <a:avLst/>
          </a:prstGeom>
          <a:noFill/>
        </p:spPr>
        <p:txBody>
          <a:bodyPr wrap="square" rtlCol="0">
            <a:spAutoFit/>
          </a:bodyPr>
          <a:lstStyle/>
          <a:p>
            <a:pPr algn="ctr">
              <a:lnSpc>
                <a:spcPct val="150000"/>
              </a:lnSpc>
            </a:pPr>
            <a:r>
              <a:rPr lang="ar-SA" sz="2400" dirty="0">
                <a:solidFill>
                  <a:srgbClr val="0070C0"/>
                </a:solidFill>
                <a:latin typeface="Alexandria Medium" pitchFamily="2" charset="-78"/>
                <a:cs typeface="Alexandria Medium" pitchFamily="2" charset="-78"/>
              </a:rPr>
              <a:t>النمو المهني في تكنولوجيا التعليم</a:t>
            </a:r>
            <a:endParaRPr lang="en-US" sz="2400" dirty="0">
              <a:solidFill>
                <a:srgbClr val="0070C0"/>
              </a:solidFill>
              <a:latin typeface="Alexandria Medium" pitchFamily="2" charset="-78"/>
              <a:cs typeface="Alexandria Medium" pitchFamily="2" charset="-78"/>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131436" y="3603599"/>
            <a:ext cx="5573486" cy="331061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2538" y="1251465"/>
            <a:ext cx="7575436" cy="5504071"/>
          </a:xfrm>
          <a:prstGeom prst="rect">
            <a:avLst/>
          </a:prstGeom>
          <a:noFill/>
        </p:spPr>
        <p:txBody>
          <a:bodyPr wrap="square" rtlCol="0">
            <a:spAutoFit/>
          </a:bodyPr>
          <a:lstStyle/>
          <a:p>
            <a:pPr marL="285750" marR="0" lvl="0" indent="-285750" algn="just" defTabSz="914400" rtl="1" eaLnBrk="1" fontAlgn="auto" latinLnBrk="0" hangingPunct="1">
              <a:lnSpc>
                <a:spcPts val="2280"/>
              </a:lnSpc>
              <a:spcAft>
                <a:spcPts val="6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النمو المهني. </a:t>
            </a:r>
          </a:p>
          <a:p>
            <a:pPr marL="285750" marR="0" lvl="0" indent="-285750" algn="just" defTabSz="914400" rtl="1" eaLnBrk="1" fontAlgn="auto" latinLnBrk="0" hangingPunct="1">
              <a:lnSpc>
                <a:spcPts val="2280"/>
              </a:lnSpc>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بالاحتياجات التدريبية</a:t>
            </a: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6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أهمية تحديد الاحتياجات التدريبية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أساليب تحديد الاحتياجات التدريبية </a:t>
            </a:r>
            <a:endParaRPr lang="en-US" sz="1600" dirty="0">
              <a:effectLst/>
              <a:latin typeface="Alexandria Light" pitchFamily="2" charset="-78"/>
              <a:ea typeface="Times New Roman" panose="02020603050405020304" pitchFamily="18" charset="0"/>
              <a:cs typeface="Alexandria Light" pitchFamily="2" charset="-78"/>
            </a:endParaRPr>
          </a:p>
          <a:p>
            <a:pPr marL="285750" marR="0" lvl="0" indent="-285750" algn="just" rtl="1">
              <a:lnSpc>
                <a:spcPts val="2280"/>
              </a:lnSpc>
              <a:spcAft>
                <a:spcPts val="6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أهمية النمو المهني.</a:t>
            </a:r>
          </a:p>
          <a:p>
            <a:pPr marL="285750" indent="-285750" algn="just" rtl="1">
              <a:lnSpc>
                <a:spcPts val="2280"/>
              </a:lnSpc>
              <a:spcAft>
                <a:spcPts val="600"/>
              </a:spcAft>
              <a:buFont typeface="Arial" panose="020B0604020202020204" pitchFamily="34" charset="0"/>
              <a:buChar char="•"/>
            </a:pP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مبررات الاهتمام بالنمو المهني للمعلم </a:t>
            </a:r>
          </a:p>
          <a:p>
            <a:pPr marL="285750" indent="-285750" algn="just" rtl="1">
              <a:lnSpc>
                <a:spcPts val="2280"/>
              </a:lnSpc>
              <a:spcAft>
                <a:spcPts val="6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أهداف النمو المهني للمعلم.</a:t>
            </a:r>
          </a:p>
          <a:p>
            <a:pPr marL="285750" indent="-285750" algn="just" rtl="1">
              <a:lnSpc>
                <a:spcPts val="2280"/>
              </a:lnSpc>
              <a:spcAft>
                <a:spcPts val="600"/>
              </a:spcAft>
              <a:buFont typeface="Arial" panose="020B0604020202020204" pitchFamily="34" charset="0"/>
              <a:buChar char="•"/>
            </a:pPr>
            <a:r>
              <a:rPr lang="ar-SY" sz="1600" dirty="0">
                <a:latin typeface="Alexandria Light" pitchFamily="2" charset="-78"/>
                <a:cs typeface="Alexandria Light" pitchFamily="2" charset="-78"/>
              </a:rPr>
              <a:t>محاور التخطيط للتنمية المهنية.</a:t>
            </a:r>
          </a:p>
          <a:p>
            <a:pPr marL="285750" indent="-285750" algn="just" rtl="1">
              <a:lnSpc>
                <a:spcPts val="2280"/>
              </a:lnSpc>
              <a:spcAft>
                <a:spcPts val="600"/>
              </a:spcAft>
              <a:buFont typeface="Arial" panose="020B0604020202020204" pitchFamily="34" charset="0"/>
              <a:buChar char="•"/>
            </a:pPr>
            <a:r>
              <a:rPr lang="ar-SA" sz="1600" i="0" dirty="0">
                <a:effectLst/>
                <a:latin typeface="Alexandria Light" pitchFamily="2" charset="-78"/>
                <a:cs typeface="Alexandria Light" pitchFamily="2" charset="-78"/>
              </a:rPr>
              <a:t>كفايات تقنيات التعليم اللازمة للمعلم في مجال المعارف العلمية.</a:t>
            </a:r>
          </a:p>
          <a:p>
            <a:pPr marL="285750" indent="-285750" algn="just" rtl="1">
              <a:lnSpc>
                <a:spcPts val="2280"/>
              </a:lnSpc>
              <a:spcAft>
                <a:spcPts val="6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كفايات </a:t>
            </a:r>
            <a:r>
              <a:rPr lang="ar-SA" sz="1600" i="0" dirty="0">
                <a:effectLst/>
                <a:latin typeface="Alexandria Light" pitchFamily="2" charset="-78"/>
                <a:cs typeface="Alexandria Light" pitchFamily="2" charset="-78"/>
              </a:rPr>
              <a:t>تقنيات التعليم اللازمة للمعلم في مجال الاستخدام</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مبادئ </a:t>
            </a:r>
            <a:r>
              <a:rPr lang="ar-SA" sz="1600" i="0" u="none" strike="noStrike" baseline="0" dirty="0">
                <a:latin typeface="Alexandria Light" pitchFamily="2" charset="-78"/>
                <a:cs typeface="Alexandria Light" pitchFamily="2" charset="-78"/>
              </a:rPr>
              <a:t>النمو المهني للمعلم.</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مجالات النمو المهني للمعلم.</a:t>
            </a:r>
          </a:p>
          <a:p>
            <a:pPr marL="285750" indent="-285750" algn="just" rtl="1">
              <a:lnSpc>
                <a:spcPts val="2280"/>
              </a:lnSpc>
              <a:spcAft>
                <a:spcPts val="600"/>
              </a:spcAft>
              <a:buFont typeface="Arial" panose="020B0604020202020204" pitchFamily="34" charset="0"/>
              <a:buChar char="•"/>
            </a:pPr>
            <a:r>
              <a:rPr lang="ar-SA" sz="1600" i="0" dirty="0">
                <a:solidFill>
                  <a:srgbClr val="000000"/>
                </a:solidFill>
                <a:effectLst/>
                <a:latin typeface="Alexandria Light" pitchFamily="2" charset="-78"/>
                <a:cs typeface="Alexandria Light" pitchFamily="2" charset="-78"/>
              </a:rPr>
              <a:t>الشروط اللازمة لنجاح عمليات النمو المهني</a:t>
            </a:r>
            <a:r>
              <a:rPr lang="ar-SA" sz="1600" dirty="0">
                <a:solidFill>
                  <a:srgbClr val="000000"/>
                </a:solidFill>
                <a:latin typeface="Alexandria Light" pitchFamily="2" charset="-78"/>
                <a:cs typeface="Alexandria Light" pitchFamily="2" charset="-78"/>
              </a:rPr>
              <a:t>.</a:t>
            </a:r>
          </a:p>
          <a:p>
            <a:pPr marL="285750" indent="-285750" algn="just" rtl="1">
              <a:lnSpc>
                <a:spcPts val="2280"/>
              </a:lnSpc>
              <a:spcAft>
                <a:spcPts val="600"/>
              </a:spcAft>
              <a:buFont typeface="Arial" panose="020B0604020202020204" pitchFamily="34" charset="0"/>
              <a:buChar char="•"/>
            </a:pPr>
            <a:r>
              <a:rPr lang="ar-SA" sz="1600" dirty="0">
                <a:latin typeface="Alexandria Light" pitchFamily="2" charset="-78"/>
                <a:cs typeface="Alexandria Light" pitchFamily="2" charset="-78"/>
              </a:rPr>
              <a:t>أساليب التنمية المهنية للمعلمين</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35098" y="1257007"/>
            <a:ext cx="8417320" cy="5657574"/>
          </a:xfrm>
          <a:prstGeom prst="rect">
            <a:avLst/>
          </a:prstGeom>
          <a:noFill/>
        </p:spPr>
        <p:txBody>
          <a:bodyPr wrap="square" rtlCol="0">
            <a:spAutoFit/>
          </a:bodyPr>
          <a:lstStyle/>
          <a:p>
            <a:pPr marL="0" marR="0" lvl="0" indent="0" algn="just" defTabSz="914400" rtl="1" eaLnBrk="1" fontAlgn="auto" latinLnBrk="0" hangingPunct="1">
              <a:lnSpc>
                <a:spcPts val="15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مفهوم النمو المهني </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lang="ar-SA" sz="1600" dirty="0">
                <a:effectLst/>
                <a:latin typeface="Alexandria Light" pitchFamily="2" charset="-78"/>
                <a:ea typeface="Calibri" panose="020F0502020204030204" pitchFamily="34" charset="0"/>
                <a:cs typeface="Alexandria Light" pitchFamily="2" charset="-78"/>
              </a:rPr>
              <a:t>يعرف الاحتياجات التدريبية</a:t>
            </a:r>
            <a:r>
              <a:rPr kumimoji="0" lang="ar-SA" sz="16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600" dirty="0">
                <a:latin typeface="Alexandria Light" pitchFamily="2" charset="-78"/>
                <a:cs typeface="Alexandria Light" pitchFamily="2" charset="-78"/>
              </a:rPr>
              <a:t>أهمية تحديد الاحتياجات التدريبية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dirty="0">
                <a:effectLst/>
                <a:latin typeface="Alexandria Light" pitchFamily="2" charset="-78"/>
                <a:ea typeface="Calibri" panose="020F0502020204030204" pitchFamily="34" charset="0"/>
                <a:cs typeface="Alexandria Light" pitchFamily="2" charset="-78"/>
              </a:rPr>
              <a:t>يوضح </a:t>
            </a:r>
            <a:r>
              <a:rPr lang="ar-SA" sz="1600" dirty="0">
                <a:latin typeface="Alexandria Light" pitchFamily="2" charset="-78"/>
                <a:cs typeface="Alexandria Light" pitchFamily="2" charset="-78"/>
              </a:rPr>
              <a:t>أساليب تحديد الاحتياجات التدريبية </a:t>
            </a:r>
            <a:endParaRPr lang="ar-SA"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dirty="0">
                <a:solidFill>
                  <a:prstClr val="black"/>
                </a:solidFill>
                <a:latin typeface="Alexandria Light" pitchFamily="2" charset="-78"/>
                <a:ea typeface="Times New Roman" panose="02020603050405020304" pitchFamily="18" charset="0"/>
                <a:cs typeface="Alexandria Light" pitchFamily="2" charset="-78"/>
              </a:rPr>
              <a:t>يشرح </a:t>
            </a:r>
            <a:r>
              <a:rPr lang="ar-SA" sz="1600" dirty="0">
                <a:effectLst/>
                <a:latin typeface="Alexandria Light" pitchFamily="2" charset="-78"/>
                <a:ea typeface="Calibri" panose="020F0502020204030204" pitchFamily="34" charset="0"/>
                <a:cs typeface="Alexandria Light" pitchFamily="2" charset="-78"/>
              </a:rPr>
              <a:t>أهمية النمو المهني.</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ea typeface="Calibri" panose="020F0502020204030204" pitchFamily="34" charset="0"/>
                <a:cs typeface="Alexandria Light" pitchFamily="2" charset="-78"/>
              </a:rPr>
              <a:t>.يبين</a:t>
            </a: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 مبررات الاهتمام بالنمو المهني للمعلم </a:t>
            </a:r>
          </a:p>
          <a:p>
            <a:pPr marL="285750" indent="-285750" algn="just" rtl="1">
              <a:lnSpc>
                <a:spcPts val="1580"/>
              </a:lnSpc>
              <a:spcAft>
                <a:spcPts val="1200"/>
              </a:spcAft>
              <a:buFont typeface="Arial" panose="020B0604020202020204" pitchFamily="34" charset="0"/>
              <a:buChar char="•"/>
              <a:defRPr/>
            </a:pP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يعدد أهداف النمو المهني للمعلم </a:t>
            </a:r>
          </a:p>
          <a:p>
            <a:pPr marL="285750" marR="0" lvl="0" indent="-285750" algn="just" defTabSz="914400" rtl="1" eaLnBrk="1" fontAlgn="auto" latinLnBrk="0" hangingPunct="1">
              <a:lnSpc>
                <a:spcPts val="1580"/>
              </a:lnSpc>
              <a:spcAft>
                <a:spcPts val="1200"/>
              </a:spcAft>
              <a:buClrTx/>
              <a:buSzTx/>
              <a:buFont typeface="Arial" panose="020B0604020202020204" pitchFamily="34" charset="0"/>
              <a:buChar char="•"/>
              <a:tabLst/>
              <a:defRPr/>
            </a:pPr>
            <a:r>
              <a:rPr lang="ar-SY" sz="1600" dirty="0">
                <a:latin typeface="Alexandria Light" pitchFamily="2" charset="-78"/>
                <a:cs typeface="Alexandria Light" pitchFamily="2" charset="-78"/>
              </a:rPr>
              <a:t>يشرح محاور التخطيط للتنمية المهنية.</a:t>
            </a:r>
            <a:endParaRPr kumimoji="0" lang="ar-SA" sz="16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lang="ar-SA" sz="1600" i="0" dirty="0">
                <a:effectLst/>
                <a:latin typeface="Alexandria Light" pitchFamily="2" charset="-78"/>
                <a:cs typeface="Alexandria Light" pitchFamily="2" charset="-78"/>
              </a:rPr>
              <a:t>يبين كفايات تقنيات التعليم اللازمة للمعلم في مجال المعارف العلمية</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cs typeface="Alexandria Light" pitchFamily="2" charset="-78"/>
              </a:rPr>
              <a:t>يوضح </a:t>
            </a:r>
            <a:r>
              <a:rPr lang="ar-SA" sz="1600" i="0" u="none" strike="noStrike" baseline="0" dirty="0">
                <a:latin typeface="Alexandria Light" pitchFamily="2" charset="-78"/>
                <a:cs typeface="Alexandria Light" pitchFamily="2" charset="-78"/>
              </a:rPr>
              <a:t>كفايات </a:t>
            </a:r>
            <a:r>
              <a:rPr lang="ar-SA" sz="1600" i="0" dirty="0">
                <a:effectLst/>
                <a:latin typeface="Alexandria Light" pitchFamily="2" charset="-78"/>
                <a:cs typeface="Alexandria Light" pitchFamily="2" charset="-78"/>
              </a:rPr>
              <a:t>تقنيات التعليم اللازمة للمعلم في مجال الاستخدام</a:t>
            </a:r>
            <a:r>
              <a:rPr lang="ar-SA" sz="1600" dirty="0">
                <a:latin typeface="Alexandria Light" pitchFamily="2" charset="-78"/>
                <a:cs typeface="Alexandria Light" pitchFamily="2" charset="-78"/>
              </a:rPr>
              <a:t>.</a:t>
            </a:r>
            <a:endParaRPr lang="ar-SA" sz="1600" i="0" dirty="0">
              <a:effectLst/>
              <a:latin typeface="Alexandria Light" pitchFamily="2" charset="-78"/>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a:t>
            </a:r>
            <a:r>
              <a:rPr lang="ar-SA" sz="1600" dirty="0">
                <a:latin typeface="Alexandria Light" pitchFamily="2" charset="-78"/>
                <a:cs typeface="Alexandria Light" pitchFamily="2" charset="-78"/>
              </a:rPr>
              <a:t>مبادئ</a:t>
            </a: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altLang="ar-SA" sz="1600" i="0" u="none" strike="noStrike" cap="none" normalizeH="0" baseline="0" dirty="0">
                <a:ln>
                  <a:noFill/>
                </a:ln>
                <a:solidFill>
                  <a:srgbClr val="000000"/>
                </a:solidFill>
                <a:effectLst/>
                <a:latin typeface="Alexandria Light" pitchFamily="2" charset="-78"/>
                <a:cs typeface="Alexandria Light" pitchFamily="2" charset="-78"/>
              </a:rPr>
              <a:t>النمو المهني </a:t>
            </a:r>
            <a:endParaRPr lang="ar-SA" sz="1600" noProof="0" dirty="0">
              <a:solidFill>
                <a:prstClr val="black"/>
              </a:solidFill>
              <a:latin typeface="Alexandria Light" pitchFamily="2" charset="-78"/>
              <a:cs typeface="Alexandria Light" pitchFamily="2" charset="-78"/>
            </a:endParaRPr>
          </a:p>
          <a:p>
            <a:pPr marL="285750" indent="-285750" algn="just" rtl="1">
              <a:lnSpc>
                <a:spcPts val="1580"/>
              </a:lnSpc>
              <a:spcAft>
                <a:spcPts val="1200"/>
              </a:spcAft>
              <a:buFont typeface="Arial" panose="020B0604020202020204" pitchFamily="34" charset="0"/>
              <a:buChar char="•"/>
              <a:defRPr/>
            </a:pPr>
            <a:r>
              <a:rPr kumimoji="0" lang="en-US"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6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600" dirty="0">
                <a:latin typeface="Alexandria Light" pitchFamily="2" charset="-78"/>
                <a:cs typeface="Alexandria Light" pitchFamily="2" charset="-78"/>
              </a:rPr>
              <a:t>مجالات النمو المهني للمعلم.</a:t>
            </a:r>
          </a:p>
          <a:p>
            <a:pPr marL="285750" indent="-285750" algn="just" rtl="1">
              <a:lnSpc>
                <a:spcPts val="1580"/>
              </a:lnSpc>
              <a:spcAft>
                <a:spcPts val="1200"/>
              </a:spcAft>
              <a:buFont typeface="Arial" panose="020B0604020202020204" pitchFamily="34" charset="0"/>
              <a:buChar char="•"/>
              <a:defRPr/>
            </a:pPr>
            <a:r>
              <a:rPr lang="ar-SA" sz="1600" i="0" dirty="0">
                <a:solidFill>
                  <a:srgbClr val="2E2E2E"/>
                </a:solidFill>
                <a:effectLst/>
                <a:latin typeface="Alexandria Light" pitchFamily="2" charset="-78"/>
                <a:cs typeface="Alexandria Light" pitchFamily="2" charset="-78"/>
              </a:rPr>
              <a:t>.</a:t>
            </a:r>
            <a:r>
              <a:rPr lang="ar-SA" sz="1600" i="0" dirty="0">
                <a:solidFill>
                  <a:srgbClr val="000000"/>
                </a:solidFill>
                <a:effectLst/>
                <a:latin typeface="Alexandria Light" pitchFamily="2" charset="-78"/>
                <a:cs typeface="Alexandria Light" pitchFamily="2" charset="-78"/>
              </a:rPr>
              <a:t> يعدد الشروط اللازمة لنجاح عمليات النمو المهني</a:t>
            </a:r>
            <a:r>
              <a:rPr lang="ar-SA" sz="1600" dirty="0">
                <a:solidFill>
                  <a:srgbClr val="000000"/>
                </a:solidFill>
                <a:latin typeface="Alexandria Light" pitchFamily="2" charset="-78"/>
                <a:cs typeface="Alexandria Light" pitchFamily="2" charset="-78"/>
              </a:rPr>
              <a:t>.</a:t>
            </a:r>
          </a:p>
          <a:p>
            <a:pPr marL="285750" indent="-285750" algn="just" rtl="1">
              <a:lnSpc>
                <a:spcPts val="1580"/>
              </a:lnSpc>
              <a:spcAft>
                <a:spcPts val="1200"/>
              </a:spcAft>
              <a:buFont typeface="Arial" panose="020B0604020202020204" pitchFamily="34" charset="0"/>
              <a:buChar char="•"/>
              <a:defRPr/>
            </a:pPr>
            <a:r>
              <a:rPr lang="ar-SA" sz="1600" dirty="0">
                <a:latin typeface="Alexandria Light" pitchFamily="2" charset="-78"/>
                <a:cs typeface="Alexandria Light" pitchFamily="2" charset="-78"/>
              </a:rPr>
              <a:t>يشرح أساليب التنمية المهنية للمعلمين.</a:t>
            </a:r>
          </a:p>
          <a:p>
            <a:pPr algn="just" rtl="1">
              <a:lnSpc>
                <a:spcPts val="1280"/>
              </a:lnSpc>
              <a:spcAft>
                <a:spcPts val="1200"/>
              </a:spcAf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 name="TextBox 2"/>
          <p:cNvSpPr txBox="1"/>
          <p:nvPr/>
        </p:nvSpPr>
        <p:spPr>
          <a:xfrm>
            <a:off x="903367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5447" y="4971660"/>
            <a:ext cx="4937346" cy="1604927"/>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مدخلات تكنولوجيا المعلومات في تعليم المعلمين،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النمو المهني للمعلم في استخدام التكنولوجيا في التعليم بغية </a:t>
            </a:r>
            <a:r>
              <a:rPr lang="ar-SA" sz="1600" b="0" i="0" dirty="0">
                <a:solidFill>
                  <a:srgbClr val="212529"/>
                </a:solidFill>
                <a:effectLst/>
                <a:latin typeface="Alexandria Light" pitchFamily="2" charset="-78"/>
                <a:cs typeface="Alexandria Light" pitchFamily="2" charset="-78"/>
              </a:rPr>
              <a:t>تعزيز عملية التعلّيم والتعلم  وتحسين نتائج المتعلمين</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19925" y="1498665"/>
            <a:ext cx="8178381" cy="4682757"/>
          </a:xfrm>
          <a:prstGeom prst="rect">
            <a:avLst/>
          </a:prstGeom>
          <a:noFill/>
        </p:spPr>
        <p:txBody>
          <a:bodyPr wrap="square" rtlCol="0">
            <a:spAutoFit/>
          </a:bodyPr>
          <a:lstStyle/>
          <a:p>
            <a:pPr marL="53340" algn="justLow" rtl="1">
              <a:lnSpc>
                <a:spcPct val="200000"/>
              </a:lnSpc>
              <a:spcAft>
                <a:spcPts val="1800"/>
              </a:spcAft>
              <a:tabLst>
                <a:tab pos="1313815" algn="l"/>
              </a:tabLst>
            </a:pPr>
            <a:r>
              <a:rPr lang="ar-SA" sz="1600" dirty="0">
                <a:latin typeface="Alexandria Light" pitchFamily="2" charset="-78"/>
                <a:ea typeface="Calibri" panose="020F0502020204030204" pitchFamily="34" charset="0"/>
                <a:cs typeface="Alexandria Light" pitchFamily="2" charset="-78"/>
              </a:rPr>
              <a:t>     </a:t>
            </a:r>
            <a:r>
              <a:rPr lang="ar-IQ" sz="1600" dirty="0">
                <a:effectLst/>
                <a:latin typeface="Alexandria Light" pitchFamily="2" charset="-78"/>
                <a:ea typeface="Calibri" panose="020F0502020204030204" pitchFamily="34" charset="0"/>
                <a:cs typeface="Alexandria Light" pitchFamily="2" charset="-78"/>
              </a:rPr>
              <a:t>مهنة  التدريس مهنة </a:t>
            </a:r>
            <a:r>
              <a:rPr lang="ar-SA" sz="1600" dirty="0">
                <a:effectLst/>
                <a:latin typeface="Alexandria Light" pitchFamily="2" charset="-78"/>
                <a:ea typeface="Calibri" panose="020F0502020204030204" pitchFamily="34" charset="0"/>
                <a:cs typeface="Alexandria Light" pitchFamily="2" charset="-78"/>
              </a:rPr>
              <a:t>إنسانية</a:t>
            </a:r>
            <a:r>
              <a:rPr lang="ar-IQ" sz="1600" dirty="0">
                <a:effectLst/>
                <a:latin typeface="Alexandria Light" pitchFamily="2" charset="-78"/>
                <a:ea typeface="Calibri" panose="020F0502020204030204" pitchFamily="34" charset="0"/>
                <a:cs typeface="Alexandria Light" pitchFamily="2" charset="-78"/>
              </a:rPr>
              <a:t> اجتماعية</a:t>
            </a:r>
            <a:r>
              <a:rPr lang="ar-SA" sz="1600" dirty="0">
                <a:effectLst/>
                <a:latin typeface="Alexandria Light" pitchFamily="2" charset="-78"/>
                <a:ea typeface="Calibri" panose="020F0502020204030204" pitchFamily="34" charset="0"/>
                <a:cs typeface="Alexandria Light" pitchFamily="2" charset="-78"/>
              </a:rPr>
              <a:t> سامية</a:t>
            </a:r>
            <a:r>
              <a:rPr lang="ar-IQ" sz="1600" dirty="0">
                <a:effectLst/>
                <a:latin typeface="Alexandria Light" pitchFamily="2" charset="-78"/>
                <a:ea typeface="Calibri" panose="020F0502020204030204" pitchFamily="34" charset="0"/>
                <a:cs typeface="Alexandria Light" pitchFamily="2" charset="-78"/>
              </a:rPr>
              <a:t> و</a:t>
            </a:r>
            <a:r>
              <a:rPr lang="ar-SA" sz="1600" dirty="0">
                <a:effectLst/>
                <a:latin typeface="Alexandria Light" pitchFamily="2" charset="-78"/>
                <a:ea typeface="Calibri" panose="020F0502020204030204" pitchFamily="34" charset="0"/>
                <a:cs typeface="Alexandria Light" pitchFamily="2" charset="-78"/>
              </a:rPr>
              <a:t>هي </a:t>
            </a:r>
            <a:r>
              <a:rPr lang="ar-IQ" sz="1600" dirty="0">
                <a:effectLst/>
                <a:latin typeface="Alexandria Light" pitchFamily="2" charset="-78"/>
                <a:ea typeface="Calibri" panose="020F0502020204030204" pitchFamily="34" charset="0"/>
                <a:cs typeface="Alexandria Light" pitchFamily="2" charset="-78"/>
              </a:rPr>
              <a:t>فعالة لأنها تحقق تفاعل متبادل بين المعلم والمتعلم ويكون هذا التفاعل مثمراً </a:t>
            </a:r>
            <a:r>
              <a:rPr lang="ar-SA" sz="1600" dirty="0">
                <a:effectLst/>
                <a:latin typeface="Alexandria Light" pitchFamily="2" charset="-78"/>
                <a:ea typeface="Calibri" panose="020F0502020204030204" pitchFamily="34" charset="0"/>
                <a:cs typeface="Alexandria Light" pitchFamily="2" charset="-78"/>
              </a:rPr>
              <a:t>عندما يكون</a:t>
            </a:r>
            <a:r>
              <a:rPr lang="ar-IQ" sz="1600" dirty="0">
                <a:effectLst/>
                <a:latin typeface="Alexandria Light" pitchFamily="2" charset="-78"/>
                <a:ea typeface="Calibri" panose="020F0502020204030204" pitchFamily="34" charset="0"/>
                <a:cs typeface="Alexandria Light" pitchFamily="2" charset="-78"/>
              </a:rPr>
              <a:t> المعلم ملما</a:t>
            </a:r>
            <a:r>
              <a:rPr lang="ar-SA" sz="1600" dirty="0">
                <a:effectLst/>
                <a:latin typeface="Alexandria Light" pitchFamily="2" charset="-78"/>
                <a:ea typeface="Calibri" panose="020F0502020204030204" pitchFamily="34" charset="0"/>
                <a:cs typeface="Alexandria Light" pitchFamily="2" charset="-78"/>
              </a:rPr>
              <a:t>ً</a:t>
            </a:r>
            <a:r>
              <a:rPr lang="ar-IQ" sz="1600" dirty="0">
                <a:effectLst/>
                <a:latin typeface="Alexandria Light" pitchFamily="2" charset="-78"/>
                <a:ea typeface="Calibri" panose="020F0502020204030204" pitchFamily="34" charset="0"/>
                <a:cs typeface="Alexandria Light" pitchFamily="2" charset="-78"/>
              </a:rPr>
              <a:t> بواجبات مهن</a:t>
            </a:r>
            <a:r>
              <a:rPr lang="ar-SA" sz="1600" dirty="0">
                <a:effectLst/>
                <a:latin typeface="Alexandria Light" pitchFamily="2" charset="-78"/>
                <a:ea typeface="Calibri" panose="020F0502020204030204" pitchFamily="34" charset="0"/>
                <a:cs typeface="Alexandria Light" pitchFamily="2" charset="-78"/>
              </a:rPr>
              <a:t>ته</a:t>
            </a:r>
            <a:r>
              <a:rPr lang="ar-IQ" sz="1600" dirty="0">
                <a:effectLst/>
                <a:latin typeface="Alexandria Light" pitchFamily="2" charset="-78"/>
                <a:ea typeface="Calibri" panose="020F0502020204030204" pitchFamily="34" charset="0"/>
                <a:cs typeface="Alexandria Light" pitchFamily="2" charset="-78"/>
              </a:rPr>
              <a:t>. مكتسباً لمهاراتها</a:t>
            </a:r>
            <a:r>
              <a:rPr lang="ar-SA" sz="1600" dirty="0">
                <a:effectLst/>
                <a:latin typeface="Alexandria Light" pitchFamily="2" charset="-78"/>
                <a:ea typeface="Calibri" panose="020F0502020204030204" pitchFamily="34" charset="0"/>
                <a:cs typeface="Alexandria Light" pitchFamily="2" charset="-78"/>
              </a:rPr>
              <a:t> وخبراتها</a:t>
            </a:r>
            <a:r>
              <a:rPr lang="ar-IQ" sz="1600" dirty="0">
                <a:effectLst/>
                <a:latin typeface="Alexandria Light" pitchFamily="2" charset="-78"/>
                <a:ea typeface="Calibri" panose="020F0502020204030204" pitchFamily="34" charset="0"/>
                <a:cs typeface="Alexandria Light" pitchFamily="2" charset="-78"/>
              </a:rPr>
              <a:t> المتعددة. </a:t>
            </a:r>
            <a:r>
              <a:rPr lang="ar-SA" sz="1600" dirty="0">
                <a:effectLst/>
                <a:latin typeface="Alexandria Light" pitchFamily="2" charset="-78"/>
                <a:ea typeface="Calibri" panose="020F0502020204030204" pitchFamily="34" charset="0"/>
                <a:cs typeface="Alexandria Light" pitchFamily="2" charset="-78"/>
              </a:rPr>
              <a:t>عندها يصبح المعلم </a:t>
            </a:r>
            <a:r>
              <a:rPr lang="ar-IQ" sz="1600" dirty="0">
                <a:effectLst/>
                <a:latin typeface="Alexandria Light" pitchFamily="2" charset="-78"/>
                <a:ea typeface="Calibri" panose="020F0502020204030204" pitchFamily="34" charset="0"/>
                <a:cs typeface="Alexandria Light" pitchFamily="2" charset="-78"/>
              </a:rPr>
              <a:t>قادراً على </a:t>
            </a:r>
            <a:r>
              <a:rPr lang="ar-SA" sz="1600" dirty="0">
                <a:effectLst/>
                <a:latin typeface="Alexandria Light" pitchFamily="2" charset="-78"/>
                <a:ea typeface="Calibri" panose="020F0502020204030204" pitchFamily="34" charset="0"/>
                <a:cs typeface="Alexandria Light" pitchFamily="2" charset="-78"/>
              </a:rPr>
              <a:t>صنع</a:t>
            </a:r>
            <a:r>
              <a:rPr lang="ar-IQ" sz="1600" dirty="0">
                <a:effectLst/>
                <a:latin typeface="Alexandria Light" pitchFamily="2" charset="-78"/>
                <a:ea typeface="Calibri" panose="020F0502020204030204" pitchFamily="34" charset="0"/>
                <a:cs typeface="Alexandria Light" pitchFamily="2" charset="-78"/>
              </a:rPr>
              <a:t> جيل مثقف </a:t>
            </a:r>
            <a:r>
              <a:rPr lang="ar-SA" sz="1600" dirty="0">
                <a:effectLst/>
                <a:latin typeface="Alexandria Light" pitchFamily="2" charset="-78"/>
                <a:ea typeface="Calibri" panose="020F0502020204030204" pitchFamily="34" charset="0"/>
                <a:cs typeface="Alexandria Light" pitchFamily="2" charset="-78"/>
              </a:rPr>
              <a:t>يُسهم</a:t>
            </a:r>
            <a:r>
              <a:rPr lang="ar-IQ" sz="1600" dirty="0">
                <a:effectLst/>
                <a:latin typeface="Alexandria Light" pitchFamily="2" charset="-78"/>
                <a:ea typeface="Calibri" panose="020F0502020204030204" pitchFamily="34" charset="0"/>
                <a:cs typeface="Alexandria Light" pitchFamily="2" charset="-78"/>
              </a:rPr>
              <a:t> في تقدم مجتمع</a:t>
            </a:r>
            <a:r>
              <a:rPr lang="ar-SA" sz="1600" dirty="0">
                <a:effectLst/>
                <a:latin typeface="Alexandria Light" pitchFamily="2" charset="-78"/>
                <a:ea typeface="Calibri" panose="020F0502020204030204" pitchFamily="34" charset="0"/>
                <a:cs typeface="Alexandria Light" pitchFamily="2" charset="-78"/>
              </a:rPr>
              <a:t>ه. </a:t>
            </a:r>
          </a:p>
          <a:p>
            <a:pPr marL="53340" algn="justLow" rtl="1">
              <a:lnSpc>
                <a:spcPct val="200000"/>
              </a:lnSpc>
              <a:spcAft>
                <a:spcPts val="1800"/>
              </a:spcAft>
              <a:tabLst>
                <a:tab pos="1313815" algn="l"/>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وقد شغلت قضية إعداد المعلّمين وإكسابهم المهارات اللازمة في التدريس مكاناً مهمّاً في الفكر التربويّ المعاصر؛ لما لها من أثرٍ بالغٍ في مستقبل الأجيال، </a:t>
            </a:r>
            <a:r>
              <a:rPr lang="ar-SA" sz="1600" dirty="0">
                <a:latin typeface="Alexandria Light" pitchFamily="2" charset="-78"/>
                <a:ea typeface="Calibri" panose="020F0502020204030204" pitchFamily="34" charset="0"/>
                <a:cs typeface="Alexandria Light" pitchFamily="2" charset="-78"/>
              </a:rPr>
              <a:t>ف</a:t>
            </a:r>
            <a:r>
              <a:rPr lang="ar-IQ" sz="1600" dirty="0">
                <a:effectLst/>
                <a:latin typeface="Alexandria Light" pitchFamily="2" charset="-78"/>
                <a:ea typeface="Calibri" panose="020F0502020204030204" pitchFamily="34" charset="0"/>
                <a:cs typeface="Alexandria Light" pitchFamily="2" charset="-78"/>
              </a:rPr>
              <a:t>المعلم </a:t>
            </a:r>
            <a:r>
              <a:rPr lang="ar-SA" sz="1600" dirty="0">
                <a:effectLst/>
                <a:latin typeface="Alexandria Light" pitchFamily="2" charset="-78"/>
                <a:ea typeface="Calibri" panose="020F0502020204030204" pitchFamily="34" charset="0"/>
                <a:cs typeface="Alexandria Light" pitchFamily="2" charset="-78"/>
              </a:rPr>
              <a:t>هو </a:t>
            </a:r>
            <a:r>
              <a:rPr lang="ar-IQ" sz="1600" dirty="0">
                <a:effectLst/>
                <a:latin typeface="Alexandria Light" pitchFamily="2" charset="-78"/>
                <a:ea typeface="Calibri" panose="020F0502020204030204" pitchFamily="34" charset="0"/>
                <a:cs typeface="Alexandria Light" pitchFamily="2" charset="-78"/>
              </a:rPr>
              <a:t>مفتاح التربية والمحرك ال</a:t>
            </a:r>
            <a:r>
              <a:rPr lang="ar-SA" sz="1600" dirty="0">
                <a:effectLst/>
                <a:latin typeface="Alexandria Light" pitchFamily="2" charset="-78"/>
                <a:ea typeface="Calibri" panose="020F0502020204030204" pitchFamily="34" charset="0"/>
                <a:cs typeface="Alexandria Light" pitchFamily="2" charset="-78"/>
              </a:rPr>
              <a:t>أ</a:t>
            </a:r>
            <a:r>
              <a:rPr lang="ar-IQ" sz="1600" dirty="0">
                <a:effectLst/>
                <a:latin typeface="Alexandria Light" pitchFamily="2" charset="-78"/>
                <a:ea typeface="Calibri" panose="020F0502020204030204" pitchFamily="34" charset="0"/>
                <a:cs typeface="Alexandria Light" pitchFamily="2" charset="-78"/>
              </a:rPr>
              <a:t>ساس لها </a:t>
            </a:r>
            <a:r>
              <a:rPr lang="ar-SA" sz="1600" dirty="0">
                <a:effectLst/>
                <a:latin typeface="Alexandria Light" pitchFamily="2" charset="-78"/>
                <a:ea typeface="Calibri" panose="020F0502020204030204" pitchFamily="34" charset="0"/>
                <a:cs typeface="Alexandria Light" pitchFamily="2" charset="-78"/>
              </a:rPr>
              <a:t>وأحد ركائزها الذي له البصمة والأثر الكبير في إعداد أفراد المجتمع، وتشكيل عقولهم، وتكوين شخصياتهم، وغرس وتنمية القيم والاتجاهات الإيجابية المرغوبة فيهم؛ من أجل أن يكونوا فاعلين يسهمون في تطوير مجتمعاتهم وتقدمها.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8220" y="1444171"/>
            <a:ext cx="10812720" cy="4616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83809" y="1577027"/>
            <a:ext cx="9681542" cy="4442819"/>
          </a:xfrm>
          <a:prstGeom prst="rect">
            <a:avLst/>
          </a:prstGeom>
          <a:noFill/>
        </p:spPr>
        <p:txBody>
          <a:bodyPr wrap="square" rtlCol="0">
            <a:spAutoFit/>
          </a:bodyPr>
          <a:lstStyle/>
          <a:p>
            <a:pPr algn="just" rtl="1" fontAlgn="base">
              <a:lnSpc>
                <a:spcPct val="200000"/>
              </a:lnSpc>
              <a:spcAft>
                <a:spcPts val="1800"/>
              </a:spcAft>
            </a:pPr>
            <a:r>
              <a:rPr lang="ar-SA" b="0" i="0" dirty="0">
                <a:solidFill>
                  <a:srgbClr val="212529"/>
                </a:solidFill>
                <a:effectLst/>
                <a:latin typeface="Alexandria Light" pitchFamily="2" charset="-78"/>
                <a:cs typeface="Alexandria Light" pitchFamily="2" charset="-78"/>
              </a:rPr>
              <a:t>      </a:t>
            </a:r>
            <a:r>
              <a:rPr lang="ar-SA" dirty="0">
                <a:latin typeface="Alexandria Light" pitchFamily="2" charset="-78"/>
                <a:ea typeface="Calibri" panose="020F0502020204030204" pitchFamily="34" charset="0"/>
                <a:cs typeface="Alexandria Light" pitchFamily="2" charset="-78"/>
              </a:rPr>
              <a:t>و</a:t>
            </a:r>
            <a:r>
              <a:rPr lang="ar-SA" dirty="0">
                <a:effectLst/>
                <a:latin typeface="Alexandria Light" pitchFamily="2" charset="-78"/>
                <a:ea typeface="Calibri" panose="020F0502020204030204" pitchFamily="34" charset="0"/>
                <a:cs typeface="Alexandria Light" pitchFamily="2" charset="-78"/>
              </a:rPr>
              <a:t>يت</a:t>
            </a:r>
            <a:r>
              <a:rPr lang="ar-SA" b="0" i="0" dirty="0">
                <a:solidFill>
                  <a:srgbClr val="3E3E3E"/>
                </a:solidFill>
                <a:effectLst/>
                <a:latin typeface="Alexandria Light" pitchFamily="2" charset="-78"/>
                <a:cs typeface="Alexandria Light" pitchFamily="2" charset="-78"/>
              </a:rPr>
              <a:t>طلب عمل المعلمين الكثير من الجهد في متابعة المستجدات والمستحدثات في المجال التعليمي والتربوي والتقني. </a:t>
            </a:r>
            <a:r>
              <a:rPr lang="ar-SA" dirty="0">
                <a:effectLst/>
                <a:latin typeface="Alexandria Light" pitchFamily="2" charset="-78"/>
                <a:ea typeface="Calibri" panose="020F0502020204030204" pitchFamily="34" charset="0"/>
                <a:cs typeface="Alexandria Light" pitchFamily="2" charset="-78"/>
              </a:rPr>
              <a:t>ومن هنا تأتي أهمية إعداد المعلم وتأهيله وتوفير فرص التنمية المستمرة وخصوصاً في عصرنا الحالي الذي يشهد تطور هائل في التقدم التقني والعلمي. </a:t>
            </a:r>
            <a:r>
              <a:rPr lang="ar-IQ" dirty="0">
                <a:effectLst/>
                <a:latin typeface="Alexandria Light" pitchFamily="2" charset="-78"/>
                <a:ea typeface="Calibri" panose="020F0502020204030204" pitchFamily="34" charset="0"/>
                <a:cs typeface="Alexandria Light" pitchFamily="2" charset="-78"/>
              </a:rPr>
              <a:t>وبالرغم من الت</a:t>
            </a:r>
            <a:r>
              <a:rPr lang="ar-SA" dirty="0">
                <a:effectLst/>
                <a:latin typeface="Alexandria Light" pitchFamily="2" charset="-78"/>
                <a:ea typeface="Calibri" panose="020F0502020204030204" pitchFamily="34" charset="0"/>
                <a:cs typeface="Alexandria Light" pitchFamily="2" charset="-78"/>
              </a:rPr>
              <a:t>طوير </a:t>
            </a:r>
            <a:r>
              <a:rPr lang="ar-IQ" dirty="0">
                <a:effectLst/>
                <a:latin typeface="Alexandria Light" pitchFamily="2" charset="-78"/>
                <a:ea typeface="Calibri" panose="020F0502020204030204" pitchFamily="34" charset="0"/>
                <a:cs typeface="Alexandria Light" pitchFamily="2" charset="-78"/>
              </a:rPr>
              <a:t>المستمر</a:t>
            </a:r>
            <a:r>
              <a:rPr lang="ar-SA" dirty="0">
                <a:effectLst/>
                <a:latin typeface="Alexandria Light" pitchFamily="2" charset="-78"/>
                <a:ea typeface="Calibri" panose="020F0502020204030204" pitchFamily="34" charset="0"/>
                <a:cs typeface="Alexandria Light" pitchFamily="2" charset="-78"/>
              </a:rPr>
              <a:t> ل</a:t>
            </a:r>
            <a:r>
              <a:rPr lang="ar-IQ" dirty="0">
                <a:effectLst/>
                <a:latin typeface="Alexandria Light" pitchFamily="2" charset="-78"/>
                <a:ea typeface="Calibri" panose="020F0502020204030204" pitchFamily="34" charset="0"/>
                <a:cs typeface="Alexandria Light" pitchFamily="2" charset="-78"/>
              </a:rPr>
              <a:t>لمناهج وطرائق التدريس والوسائل التعليمية</a:t>
            </a:r>
            <a:r>
              <a:rPr lang="ar-SA" dirty="0">
                <a:effectLst/>
                <a:latin typeface="Alexandria Light" pitchFamily="2" charset="-78"/>
                <a:ea typeface="Calibri" panose="020F0502020204030204" pitchFamily="34" charset="0"/>
                <a:cs typeface="Alexandria Light" pitchFamily="2" charset="-78"/>
              </a:rPr>
              <a:t> إ</a:t>
            </a:r>
            <a:r>
              <a:rPr lang="ar-IQ" dirty="0">
                <a:effectLst/>
                <a:latin typeface="Alexandria Light" pitchFamily="2" charset="-78"/>
                <a:ea typeface="Calibri" panose="020F0502020204030204" pitchFamily="34" charset="0"/>
                <a:cs typeface="Alexandria Light" pitchFamily="2" charset="-78"/>
              </a:rPr>
              <a:t>لا أن هذا كله لا</a:t>
            </a:r>
            <a:r>
              <a:rPr lang="ar-SA" dirty="0">
                <a:effectLst/>
                <a:latin typeface="Alexandria Light" pitchFamily="2" charset="-78"/>
                <a:ea typeface="Calibri" panose="020F0502020204030204" pitchFamily="34" charset="0"/>
                <a:cs typeface="Alexandria Light" pitchFamily="2" charset="-78"/>
              </a:rPr>
              <a:t> </a:t>
            </a:r>
            <a:r>
              <a:rPr lang="ar-IQ" dirty="0">
                <a:effectLst/>
                <a:latin typeface="Alexandria Light" pitchFamily="2" charset="-78"/>
                <a:ea typeface="Calibri" panose="020F0502020204030204" pitchFamily="34" charset="0"/>
                <a:cs typeface="Alexandria Light" pitchFamily="2" charset="-78"/>
              </a:rPr>
              <a:t>يفي بغرض تحقيق ال</a:t>
            </a:r>
            <a:r>
              <a:rPr lang="ar-SA" dirty="0">
                <a:effectLst/>
                <a:latin typeface="Alexandria Light" pitchFamily="2" charset="-78"/>
                <a:ea typeface="Calibri" panose="020F0502020204030204" pitchFamily="34" charset="0"/>
                <a:cs typeface="Alexandria Light" pitchFamily="2" charset="-78"/>
              </a:rPr>
              <a:t>أ</a:t>
            </a:r>
            <a:r>
              <a:rPr lang="ar-IQ" dirty="0">
                <a:effectLst/>
                <a:latin typeface="Alexandria Light" pitchFamily="2" charset="-78"/>
                <a:ea typeface="Calibri" panose="020F0502020204030204" pitchFamily="34" charset="0"/>
                <a:cs typeface="Alexandria Light" pitchFamily="2" charset="-78"/>
              </a:rPr>
              <a:t>هداف التربوية ب</a:t>
            </a:r>
            <a:r>
              <a:rPr lang="ar-SA" dirty="0">
                <a:effectLst/>
                <a:latin typeface="Alexandria Light" pitchFamily="2" charset="-78"/>
                <a:ea typeface="Calibri" panose="020F0502020204030204" pitchFamily="34" charset="0"/>
                <a:cs typeface="Alexandria Light" pitchFamily="2" charset="-78"/>
              </a:rPr>
              <a:t>الشكل الأمثل </a:t>
            </a:r>
            <a:r>
              <a:rPr lang="ar-IQ" dirty="0">
                <a:effectLst/>
                <a:latin typeface="Alexandria Light" pitchFamily="2" charset="-78"/>
                <a:ea typeface="Calibri" panose="020F0502020204030204" pitchFamily="34" charset="0"/>
                <a:cs typeface="Alexandria Light" pitchFamily="2" charset="-78"/>
              </a:rPr>
              <a:t>مالم </a:t>
            </a:r>
            <a:r>
              <a:rPr lang="ar-SA" dirty="0">
                <a:effectLst/>
                <a:latin typeface="Alexandria Light" pitchFamily="2" charset="-78"/>
                <a:ea typeface="Calibri" panose="020F0502020204030204" pitchFamily="34" charset="0"/>
                <a:cs typeface="Alexandria Light" pitchFamily="2" charset="-78"/>
              </a:rPr>
              <a:t>يتم </a:t>
            </a:r>
            <a:r>
              <a:rPr lang="ar-IQ" dirty="0">
                <a:effectLst/>
                <a:latin typeface="Alexandria Light" pitchFamily="2" charset="-78"/>
                <a:ea typeface="Calibri" panose="020F0502020204030204" pitchFamily="34" charset="0"/>
                <a:cs typeface="Alexandria Light" pitchFamily="2" charset="-78"/>
              </a:rPr>
              <a:t>توظيف هذه </a:t>
            </a:r>
            <a:r>
              <a:rPr lang="ar-SA" dirty="0">
                <a:effectLst/>
                <a:latin typeface="Alexandria Light" pitchFamily="2" charset="-78"/>
                <a:ea typeface="Calibri" panose="020F0502020204030204" pitchFamily="34" charset="0"/>
                <a:cs typeface="Alexandria Light" pitchFamily="2" charset="-78"/>
              </a:rPr>
              <a:t>التقنيات</a:t>
            </a:r>
            <a:r>
              <a:rPr lang="ar-IQ"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كلها </a:t>
            </a:r>
            <a:r>
              <a:rPr lang="ar-IQ" dirty="0">
                <a:effectLst/>
                <a:latin typeface="Alexandria Light" pitchFamily="2" charset="-78"/>
                <a:ea typeface="Calibri" panose="020F0502020204030204" pitchFamily="34" charset="0"/>
                <a:cs typeface="Alexandria Light" pitchFamily="2" charset="-78"/>
              </a:rPr>
              <a:t>من أجل </a:t>
            </a:r>
            <a:r>
              <a:rPr lang="ar-SA" dirty="0">
                <a:effectLst/>
                <a:latin typeface="Alexandria Light" pitchFamily="2" charset="-78"/>
                <a:ea typeface="Calibri" panose="020F0502020204030204" pitchFamily="34" charset="0"/>
                <a:cs typeface="Alexandria Light" pitchFamily="2" charset="-78"/>
              </a:rPr>
              <a:t>امتلاك ال</a:t>
            </a:r>
            <a:r>
              <a:rPr lang="ar-IQ" dirty="0">
                <a:effectLst/>
                <a:latin typeface="Alexandria Light" pitchFamily="2" charset="-78"/>
                <a:ea typeface="Calibri" panose="020F0502020204030204" pitchFamily="34" charset="0"/>
                <a:cs typeface="Alexandria Light" pitchFamily="2" charset="-78"/>
              </a:rPr>
              <a:t>معلم مهارات تدريسية</a:t>
            </a:r>
            <a:r>
              <a:rPr lang="ar-SA" dirty="0">
                <a:effectLst/>
                <a:latin typeface="Alexandria Light" pitchFamily="2" charset="-78"/>
                <a:ea typeface="Calibri" panose="020F0502020204030204" pitchFamily="34" charset="0"/>
                <a:cs typeface="Alexandria Light" pitchFamily="2" charset="-78"/>
              </a:rPr>
              <a:t>، وأن يكون</a:t>
            </a:r>
            <a:r>
              <a:rPr lang="ar-IQ" dirty="0">
                <a:effectLst/>
                <a:latin typeface="Alexandria Light" pitchFamily="2" charset="-78"/>
                <a:ea typeface="Calibri" panose="020F0502020204030204" pitchFamily="34" charset="0"/>
                <a:cs typeface="Alexandria Light" pitchFamily="2" charset="-78"/>
              </a:rPr>
              <a:t> قادر</a:t>
            </a:r>
            <a:r>
              <a:rPr lang="ar-SA" dirty="0">
                <a:effectLst/>
                <a:latin typeface="Alexandria Light" pitchFamily="2" charset="-78"/>
                <a:ea typeface="Calibri" panose="020F0502020204030204" pitchFamily="34" charset="0"/>
                <a:cs typeface="Alexandria Light" pitchFamily="2" charset="-78"/>
              </a:rPr>
              <a:t>اً على</a:t>
            </a:r>
            <a:r>
              <a:rPr lang="ar-IQ" dirty="0">
                <a:effectLst/>
                <a:latin typeface="Alexandria Light" pitchFamily="2" charset="-78"/>
                <a:ea typeface="Calibri" panose="020F0502020204030204" pitchFamily="34" charset="0"/>
                <a:cs typeface="Alexandria Light" pitchFamily="2" charset="-78"/>
              </a:rPr>
              <a:t> تنظيم الخبرات التعليمية داخل الصفوف الدراسية وتقديمها للمتعلمين لغرض تكوين بيئة تعليمية تؤدي الى تحقيق ال</a:t>
            </a:r>
            <a:r>
              <a:rPr lang="ar-SA" dirty="0">
                <a:effectLst/>
                <a:latin typeface="Alexandria Light" pitchFamily="2" charset="-78"/>
                <a:ea typeface="Calibri" panose="020F0502020204030204" pitchFamily="34" charset="0"/>
                <a:cs typeface="Alexandria Light" pitchFamily="2" charset="-78"/>
              </a:rPr>
              <a:t>أ</a:t>
            </a:r>
            <a:r>
              <a:rPr lang="ar-IQ" dirty="0">
                <a:effectLst/>
                <a:latin typeface="Alexandria Light" pitchFamily="2" charset="-78"/>
                <a:ea typeface="Calibri" panose="020F0502020204030204" pitchFamily="34" charset="0"/>
                <a:cs typeface="Alexandria Light" pitchFamily="2" charset="-78"/>
              </a:rPr>
              <a:t>هداف و</a:t>
            </a:r>
            <a:r>
              <a:rPr lang="ar-SA" dirty="0">
                <a:effectLst/>
                <a:latin typeface="Alexandria Light" pitchFamily="2" charset="-78"/>
                <a:ea typeface="Calibri" panose="020F0502020204030204" pitchFamily="34" charset="0"/>
                <a:cs typeface="Alexandria Light" pitchFamily="2" charset="-78"/>
              </a:rPr>
              <a:t>إ</a:t>
            </a:r>
            <a:r>
              <a:rPr lang="ar-IQ" dirty="0">
                <a:effectLst/>
                <a:latin typeface="Alexandria Light" pitchFamily="2" charset="-78"/>
                <a:ea typeface="Calibri" panose="020F0502020204030204" pitchFamily="34" charset="0"/>
                <a:cs typeface="Alexandria Light" pitchFamily="2" charset="-78"/>
              </a:rPr>
              <a:t>عداد مخرجات تتلاءم مع متطلبات المجتمع</a:t>
            </a:r>
            <a:r>
              <a:rPr lang="ar-SA" dirty="0">
                <a:effectLst/>
                <a:latin typeface="Alexandria Light" pitchFamily="2" charset="-78"/>
                <a:ea typeface="Calibri" panose="020F0502020204030204" pitchFamily="34" charset="0"/>
                <a:cs typeface="Alexandria Light" pitchFamily="2" charset="-78"/>
              </a:rPr>
              <a:t>.</a:t>
            </a:r>
            <a:endParaRPr lang="ar-SA"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374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262743"/>
            <a:ext cx="10812720" cy="4741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1997" y="1456475"/>
            <a:ext cx="10331934" cy="4892943"/>
          </a:xfrm>
          <a:prstGeom prst="rect">
            <a:avLst/>
          </a:prstGeom>
          <a:noFill/>
        </p:spPr>
        <p:txBody>
          <a:bodyPr wrap="square" rtlCol="0">
            <a:spAutoFit/>
          </a:bodyPr>
          <a:lstStyle/>
          <a:p>
            <a:pPr algn="just" rtl="1" fontAlgn="base">
              <a:lnSpc>
                <a:spcPct val="150000"/>
              </a:lnSpc>
              <a:spcAft>
                <a:spcPts val="1800"/>
              </a:spcAft>
            </a:pPr>
            <a:r>
              <a:rPr lang="ar-SA" b="0" i="0" dirty="0">
                <a:solidFill>
                  <a:srgbClr val="212529"/>
                </a:solidFill>
                <a:effectLst/>
                <a:latin typeface="Alexandria Light" pitchFamily="2" charset="-78"/>
                <a:cs typeface="Alexandria Light" pitchFamily="2" charset="-78"/>
              </a:rPr>
              <a:t>    </a:t>
            </a:r>
            <a:r>
              <a:rPr lang="ar-SA" b="0" i="0" dirty="0">
                <a:effectLst/>
                <a:latin typeface="Alexandria Light" pitchFamily="2" charset="-78"/>
                <a:cs typeface="Alexandria Light" pitchFamily="2" charset="-78"/>
              </a:rPr>
              <a:t>ويعتبر </a:t>
            </a:r>
            <a:r>
              <a:rPr lang="ar-SA" b="0" i="0" dirty="0">
                <a:solidFill>
                  <a:srgbClr val="0070C0"/>
                </a:solidFill>
                <a:effectLst/>
                <a:latin typeface="Alexandria Light" pitchFamily="2" charset="-78"/>
                <a:cs typeface="Alexandria Light" pitchFamily="2" charset="-78"/>
              </a:rPr>
              <a:t>النمو المهني </a:t>
            </a:r>
            <a:r>
              <a:rPr lang="ar-SA" b="0" i="0" dirty="0">
                <a:effectLst/>
                <a:latin typeface="Alexandria Light" pitchFamily="2" charset="-78"/>
                <a:cs typeface="Alexandria Light" pitchFamily="2" charset="-78"/>
              </a:rPr>
              <a:t>أحد المؤثرات الأساسية في أداء المعلمين لمهنتهم التدريسية. فقدرة المعلمين على تطوير أنفسهم، والإفادة من المصادر التي حولهم بما يخدم عملهم هو بلا شك ذو أثر كبير في نمط تدريسهم وفي نتائج تعلم طلابهم.</a:t>
            </a:r>
          </a:p>
          <a:p>
            <a:pPr algn="just" rtl="1" fontAlgn="base">
              <a:lnSpc>
                <a:spcPct val="150000"/>
              </a:lnSpc>
              <a:spcAft>
                <a:spcPts val="1800"/>
              </a:spcAft>
            </a:pPr>
            <a:r>
              <a:rPr lang="ar-SA" dirty="0">
                <a:latin typeface="Alexandria Light" pitchFamily="2" charset="-78"/>
                <a:cs typeface="Alexandria Light" pitchFamily="2" charset="-78"/>
              </a:rPr>
              <a:t>     وتنبثق حاجة المعلم للنمو المهني من منطلق أنه مهما توفر للمعلم من إعداد جيد فإن هذا الإعداد لا يمكن أن يضمن له مواجهة كل ما يقابله في حياته العملية من مواقف متغيرة ومتجددة دوماً كذلك حاجة المعلم لإدراك إمكانياته الأكاديمية والثقافية ووعيه بحاجاته وقدراته على تحليل أوجه نشاطه ونقدها نقداً ذاتياً، وتحديد المشكلات وتحليلها ومواجهتها وتنظيم جهوده من أجل الوصول إلى حلول ملائمة لها.</a:t>
            </a:r>
          </a:p>
          <a:p>
            <a:pPr algn="just" rtl="1" fontAlgn="base">
              <a:lnSpc>
                <a:spcPct val="150000"/>
              </a:lnSpc>
              <a:spcAft>
                <a:spcPts val="1800"/>
              </a:spcAft>
            </a:pPr>
            <a:r>
              <a:rPr lang="ar-SA" b="0" i="0" dirty="0">
                <a:effectLst/>
                <a:latin typeface="Alexandria Light" pitchFamily="2" charset="-78"/>
                <a:cs typeface="Alexandria Light" pitchFamily="2" charset="-78"/>
              </a:rPr>
              <a:t>وتندرج عملية النمو المهني وتطوره تحت مظلة التنمية المهنية؛ لأن النمو المهني عملية ت</a:t>
            </a:r>
            <a:r>
              <a:rPr lang="ar-SA" dirty="0">
                <a:latin typeface="Alexandria Light" pitchFamily="2" charset="-78"/>
                <a:cs typeface="Alexandria Light" pitchFamily="2" charset="-78"/>
              </a:rPr>
              <a:t>علم مدى الحياة تبدأ من مرحلة قبل الخدمة وتستمر حتى نهاية الحياة المهنية.</a:t>
            </a:r>
            <a:endParaRPr lang="ar-SA" b="0" i="0" dirty="0">
              <a:effectLst/>
              <a:latin typeface="Alexandria Light" pitchFamily="2" charset="-78"/>
              <a:cs typeface="Alexandria Light" pitchFamily="2" charset="-78"/>
            </a:endParaRPr>
          </a:p>
          <a:p>
            <a:pPr algn="just" rtl="1">
              <a:lnSpc>
                <a:spcPct val="150000"/>
              </a:lnSpc>
              <a:spcAft>
                <a:spcPts val="1800"/>
              </a:spcAft>
            </a:pPr>
            <a:r>
              <a:rPr lang="ar-SA" b="0" i="0" dirty="0">
                <a:solidFill>
                  <a:srgbClr val="000000"/>
                </a:solidFill>
                <a:effectLst/>
                <a:latin typeface="Alexandria Light" pitchFamily="2" charset="-78"/>
                <a:cs typeface="Alexandria Light" pitchFamily="2" charset="-78"/>
              </a:rPr>
              <a:t> </a:t>
            </a:r>
            <a:endParaRPr lang="ar-SA"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6" y="1"/>
            <a:ext cx="2719366" cy="1345306"/>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843213" y="730853"/>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i="0" u="none" strike="noStrike" kern="1200" cap="none" spc="0" normalizeH="0" baseline="0" noProof="0" dirty="0">
                <a:ln>
                  <a:noFill/>
                </a:ln>
                <a:solidFill>
                  <a:srgbClr val="0070C0"/>
                </a:solidFill>
                <a:effectLst/>
                <a:uLnTx/>
                <a:uFillTx/>
                <a:latin typeface="Alexandria Medium" pitchFamily="2" charset="-78"/>
                <a:cs typeface="Alexandria Medium" pitchFamily="2" charset="-78"/>
              </a:rPr>
              <a:t>مفهوم النمو المهني للمعلم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148748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883684"/>
            <a:ext cx="10019394" cy="4205703"/>
          </a:xfrm>
          <a:prstGeom prst="rect">
            <a:avLst/>
          </a:prstGeom>
          <a:noFill/>
        </p:spPr>
        <p:txBody>
          <a:bodyPr wrap="square" rtlCol="0">
            <a:spAutoFit/>
          </a:bodyPr>
          <a:lstStyle/>
          <a:p>
            <a:pPr algn="just" rtl="1">
              <a:lnSpc>
                <a:spcPct val="150000"/>
              </a:lnSpc>
              <a:spcAft>
                <a:spcPts val="1800"/>
              </a:spcAft>
            </a:pPr>
            <a:r>
              <a:rPr lang="ar-SA" sz="1600" b="0" i="0" dirty="0">
                <a:solidFill>
                  <a:srgbClr val="212529"/>
                </a:solidFill>
                <a:effectLst/>
                <a:latin typeface="Alexandria Light" pitchFamily="2" charset="-78"/>
                <a:cs typeface="Alexandria Light" pitchFamily="2" charset="-78"/>
              </a:rPr>
              <a:t>    فالمعلم يحتاج في مسيرته </a:t>
            </a:r>
            <a:r>
              <a:rPr lang="ar-SA" sz="1600" dirty="0">
                <a:solidFill>
                  <a:srgbClr val="212529"/>
                </a:solidFill>
                <a:latin typeface="Alexandria Light" pitchFamily="2" charset="-78"/>
                <a:cs typeface="Alexandria Light" pitchFamily="2" charset="-78"/>
              </a:rPr>
              <a:t>في مهنة التعليم إ</a:t>
            </a:r>
            <a:r>
              <a:rPr lang="ar-SA" sz="1600" b="0" i="0" dirty="0">
                <a:solidFill>
                  <a:srgbClr val="212529"/>
                </a:solidFill>
                <a:effectLst/>
                <a:latin typeface="Alexandria Light" pitchFamily="2" charset="-78"/>
                <a:cs typeface="Alexandria Light" pitchFamily="2" charset="-78"/>
              </a:rPr>
              <a:t>لى التطوير</a:t>
            </a:r>
            <a:r>
              <a:rPr lang="ar-SA" sz="1600" b="0" i="0" strike="noStrike" dirty="0">
                <a:solidFill>
                  <a:srgbClr val="0563C1"/>
                </a:solidFill>
                <a:effectLst/>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 </a:t>
            </a:r>
            <a:r>
              <a:rPr lang="ar-SA" sz="1600" b="0" i="0" strike="noStrike" dirty="0">
                <a:solidFill>
                  <a:srgbClr val="000000"/>
                </a:solidFill>
                <a:effectLst/>
                <a:latin typeface="Alexandria Light" pitchFamily="2" charset="-78"/>
                <a:cs typeface="Alexandria Light" pitchFamily="2" charset="-78"/>
              </a:rPr>
              <a:t>في مهاراته التكنولوجية و</a:t>
            </a:r>
            <a:r>
              <a:rPr lang="ar-SA" sz="1600" strike="noStrike" dirty="0">
                <a:solidFill>
                  <a:srgbClr val="212529"/>
                </a:solidFill>
                <a:latin typeface="Alexandria Light" pitchFamily="2" charset="-78"/>
                <a:cs typeface="Alexandria Light" pitchFamily="2" charset="-78"/>
              </a:rPr>
              <a:t>إ</a:t>
            </a:r>
            <a:r>
              <a:rPr lang="ar-SA" sz="1600" b="0" i="0" dirty="0">
                <a:solidFill>
                  <a:srgbClr val="212529"/>
                </a:solidFill>
                <a:effectLst/>
                <a:latin typeface="Alexandria Light" pitchFamily="2" charset="-78"/>
                <a:cs typeface="Alexandria Light" pitchFamily="2" charset="-78"/>
              </a:rPr>
              <a:t>مكانياته وخبراته التدريسية  بشكل مستمر بما يناسب التقدم والتطور التكنولوجي والعلمي فكل هذه المفردات تمنح المعلم القدرة على أداء واجبه التعليمي بشكل مثالي.</a:t>
            </a:r>
            <a:r>
              <a:rPr lang="ar-SA" sz="1600" b="0" i="0" dirty="0">
                <a:solidFill>
                  <a:srgbClr val="000000"/>
                </a:solidFill>
                <a:effectLst/>
                <a:latin typeface="Alexandria Light" pitchFamily="2" charset="-78"/>
                <a:cs typeface="Alexandria Light" pitchFamily="2" charset="-78"/>
              </a:rPr>
              <a:t> إذ يساهم  التطوير المهني في الدرجة الأولى في تكوين كفاءات بشرية ذات قدرات عالية، من خلال تطوير مهارات المعلمين ومديري المدارس وإتاحة المعلومات التربوية لهم، وتبصيرهم بالاتجاهات التربوية الحديثة.</a:t>
            </a:r>
          </a:p>
          <a:p>
            <a:pPr algn="just" rtl="1">
              <a:lnSpc>
                <a:spcPct val="150000"/>
              </a:lnSpc>
              <a:spcAft>
                <a:spcPts val="1800"/>
              </a:spcAft>
            </a:pPr>
            <a:r>
              <a:rPr lang="ar-SA" sz="1600" b="0" i="0" dirty="0">
                <a:solidFill>
                  <a:srgbClr val="000000"/>
                </a:solidFill>
                <a:effectLst/>
                <a:latin typeface="Alexandria Light" pitchFamily="2" charset="-78"/>
                <a:cs typeface="Alexandria Light" pitchFamily="2" charset="-78"/>
              </a:rPr>
              <a:t>      ويعد النمو المهني للمعلمين الوسيلة لتحسين أداء المعلمين من خلال مساعدتهم على اكتساب مهارات التخطيط السليم للدروس، وإدارة الفصول الافتراضية، واختيار طرائق واستراتيجيات التدريس المناسبة، وتوظيف تقنيات التعليم وأساليب التقويم المتنوعة في العملية التعليمية</a:t>
            </a:r>
            <a:r>
              <a:rPr lang="ar-SA" sz="1600" dirty="0">
                <a:solidFill>
                  <a:srgbClr val="000000"/>
                </a:solidFill>
                <a:latin typeface="Alexandria Light" pitchFamily="2" charset="-78"/>
                <a:cs typeface="Alexandria Light" pitchFamily="2" charset="-78"/>
              </a:rPr>
              <a:t>، </a:t>
            </a:r>
            <a:r>
              <a:rPr lang="ar-SA" sz="1600" dirty="0">
                <a:latin typeface="Alexandria Light" pitchFamily="2" charset="-78"/>
                <a:cs typeface="Alexandria Light" pitchFamily="2" charset="-78"/>
              </a:rPr>
              <a:t>وتأتي </a:t>
            </a:r>
            <a:r>
              <a:rPr lang="ar-SA" sz="1600" i="0" u="none" strike="noStrike" baseline="0" dirty="0">
                <a:latin typeface="Alexandria Light" pitchFamily="2" charset="-78"/>
                <a:cs typeface="Alexandria Light" pitchFamily="2" charset="-78"/>
              </a:rPr>
              <a:t>أهمية النمو المهني في عدم وجود مدارس جيدة بدون معلمين جيدين، وأن أفضل برامج التحسين والتطوير لن تنجح إذا كان المعلمون يفتقرون إلى امتلاك مهارات تنفيذها. </a:t>
            </a:r>
          </a:p>
          <a:p>
            <a:pPr algn="just" rtl="1">
              <a:lnSpc>
                <a:spcPct val="150000"/>
              </a:lnSpc>
              <a:spcAft>
                <a:spcPts val="1800"/>
              </a:spcAft>
            </a:pPr>
            <a:r>
              <a:rPr lang="ar-SA" sz="1600" b="0" i="0" dirty="0">
                <a:solidFill>
                  <a:srgbClr val="000000"/>
                </a:solidFill>
                <a:effectLst/>
                <a:latin typeface="Alexandria Light" pitchFamily="2" charset="-78"/>
                <a:cs typeface="Alexandria Light" pitchFamily="2" charset="-78"/>
              </a:rPr>
              <a:t>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1065224"/>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b="1" i="0" u="none" strike="noStrike" kern="1200" cap="none" spc="0" normalizeH="0" baseline="0" noProof="0" dirty="0">
                <a:ln>
                  <a:noFill/>
                </a:ln>
                <a:effectLst/>
                <a:uLnTx/>
                <a:uFillTx/>
                <a:latin typeface="Alexandria Medium" pitchFamily="2" charset="-78"/>
                <a:cs typeface="Alexandria Medium" pitchFamily="2" charset="-78"/>
              </a:rPr>
              <a:t>مفهوم النمو المهني للمعلم</a:t>
            </a:r>
            <a:endParaRPr lang="en-US" sz="20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391117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13721" y="2519568"/>
            <a:ext cx="9472267" cy="2884123"/>
          </a:xfrm>
          <a:prstGeom prst="rect">
            <a:avLst/>
          </a:prstGeom>
          <a:noFill/>
        </p:spPr>
        <p:txBody>
          <a:bodyPr wrap="square" rtlCol="0">
            <a:spAutoFit/>
          </a:bodyPr>
          <a:lstStyle/>
          <a:p>
            <a:pPr algn="just" rtl="1">
              <a:lnSpc>
                <a:spcPts val="2920"/>
              </a:lnSpc>
              <a:spcAft>
                <a:spcPts val="1800"/>
              </a:spcAft>
            </a:pPr>
            <a:r>
              <a:rPr lang="ar-SA" sz="1600" dirty="0">
                <a:latin typeface="Alexandria Light" pitchFamily="2" charset="-78"/>
                <a:cs typeface="Alexandria Light" pitchFamily="2" charset="-78"/>
              </a:rPr>
              <a:t>     فالتنمية المهنية بشكل عام تعد "عملية مقصودة ومستمرة تشرف عليها المنظمة، مستخدمة بذلك منهج علمي مخطط ومنظم لتزويد العاملين بالجوانب المعرفية والمهارية والسلوكية المتطورة؛ لمواجهة الأدوار الحالية والمستقبلية في جميع المجالات ومنها المجال التعليمي" (محمد، 2015).</a:t>
            </a:r>
            <a:r>
              <a:rPr lang="ar-SA" sz="1600" b="0" i="0" dirty="0">
                <a:solidFill>
                  <a:srgbClr val="212529"/>
                </a:solidFill>
                <a:effectLst/>
                <a:latin typeface="Alexandria Light" pitchFamily="2" charset="-78"/>
                <a:cs typeface="Alexandria Light" pitchFamily="2" charset="-78"/>
              </a:rPr>
              <a:t> </a:t>
            </a:r>
            <a:r>
              <a:rPr lang="ar-SA" sz="1600" i="0" dirty="0">
                <a:solidFill>
                  <a:srgbClr val="212529"/>
                </a:solidFill>
                <a:effectLst/>
                <a:latin typeface="Alexandria Light" pitchFamily="2" charset="-78"/>
                <a:cs typeface="Alexandria Light" pitchFamily="2" charset="-78"/>
              </a:rPr>
              <a:t>كما يقصد ب</a:t>
            </a:r>
            <a:r>
              <a:rPr lang="ar-SA" sz="1600" i="0" u="none" strike="noStrike" baseline="0" dirty="0">
                <a:latin typeface="Alexandria Light" pitchFamily="2" charset="-78"/>
                <a:cs typeface="Alexandria Light" pitchFamily="2" charset="-78"/>
              </a:rPr>
              <a:t>النمو المهني للمعلم: كل جهد هادف يحقق استفادة المعلم من الفرص المتاحة للارتقاء بما يقوم من أعمال في مهنته، والعمل الدائم على زيادة تعلمه .</a:t>
            </a:r>
            <a:endParaRPr lang="ar-SA" sz="1600" b="1" i="0" u="none" strike="noStrike" baseline="0" dirty="0">
              <a:latin typeface="Alexandria Light" pitchFamily="2" charset="-78"/>
              <a:cs typeface="Alexandria Light" pitchFamily="2" charset="-78"/>
            </a:endParaRPr>
          </a:p>
          <a:p>
            <a:pPr algn="just" rtl="1">
              <a:lnSpc>
                <a:spcPts val="2920"/>
              </a:lnSpc>
              <a:spcAft>
                <a:spcPts val="1800"/>
              </a:spcAft>
            </a:pPr>
            <a:r>
              <a:rPr lang="ar-SY" sz="1600" dirty="0">
                <a:effectLst/>
                <a:latin typeface="Alexandria Light" pitchFamily="2" charset="-78"/>
                <a:ea typeface="Calibri" panose="020F0502020204030204" pitchFamily="34" charset="0"/>
                <a:cs typeface="Alexandria Light" pitchFamily="2" charset="-78"/>
              </a:rPr>
              <a:t>    ومن هنا أصبح التدريب في أثناء الخدمة مطلباً ضرورياً حتى لا يبقى المعلّم محدود الأفق في عصر تتزايد فيه المستجدات المتلاحقة بشكل سريع؛ ما يلقي على عاتقه مسؤولية تجديد معارفه ومهاراته بشكل مستمر. </a:t>
            </a:r>
            <a:endParaRPr lang="ar-SA" sz="1600" b="0" i="0" dirty="0">
              <a:solidFill>
                <a:srgbClr val="212529"/>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1065224"/>
            <a:ext cx="3252787" cy="409086"/>
          </a:xfrm>
          <a:prstGeom prst="rect">
            <a:avLst/>
          </a:prstGeom>
          <a:noFill/>
        </p:spPr>
        <p:txBody>
          <a:bodyPr wrap="square">
            <a:spAutoFit/>
          </a:bodyPr>
          <a:lstStyle/>
          <a:p>
            <a:pPr marR="0" lvl="0" algn="ctr" rtl="1">
              <a:lnSpc>
                <a:spcPct val="125000"/>
              </a:lnSpc>
              <a:spcBef>
                <a:spcPts val="600"/>
              </a:spcBef>
              <a:spcAft>
                <a:spcPts val="600"/>
              </a:spcAft>
            </a:pPr>
            <a:r>
              <a:rPr kumimoji="0" lang="ar-SA" b="1" i="0" u="none" strike="noStrike" kern="1200" cap="none" spc="0" normalizeH="0" baseline="0" noProof="0" dirty="0">
                <a:ln>
                  <a:noFill/>
                </a:ln>
                <a:effectLst/>
                <a:uLnTx/>
                <a:uFillTx/>
                <a:latin typeface="Alexandria Medium" pitchFamily="2" charset="-78"/>
                <a:cs typeface="Alexandria Medium" pitchFamily="2" charset="-78"/>
              </a:rPr>
              <a:t>مفهوم النمو المهني للمعلم</a:t>
            </a:r>
            <a:endParaRPr lang="en-US" sz="20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384;p51">
            <a:extLst>
              <a:ext uri="{FF2B5EF4-FFF2-40B4-BE49-F238E27FC236}">
                <a16:creationId xmlns:a16="http://schemas.microsoft.com/office/drawing/2014/main" id="{5481D239-A551-4BD2-8414-E97E3AD0074C}"/>
              </a:ext>
            </a:extLst>
          </p:cNvPr>
          <p:cNvGrpSpPr/>
          <p:nvPr/>
        </p:nvGrpSpPr>
        <p:grpSpPr>
          <a:xfrm>
            <a:off x="984208" y="3429000"/>
            <a:ext cx="443607" cy="441469"/>
            <a:chOff x="-49786250" y="2316650"/>
            <a:chExt cx="300900" cy="299450"/>
          </a:xfrm>
          <a:solidFill>
            <a:schemeClr val="accent4"/>
          </a:solidFill>
        </p:grpSpPr>
        <p:sp>
          <p:nvSpPr>
            <p:cNvPr id="10" name="Google Shape;5385;p51">
              <a:extLst>
                <a:ext uri="{FF2B5EF4-FFF2-40B4-BE49-F238E27FC236}">
                  <a16:creationId xmlns:a16="http://schemas.microsoft.com/office/drawing/2014/main" id="{EBBD0AA4-9994-4031-9B43-708A188C7D06}"/>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386;p51">
              <a:extLst>
                <a:ext uri="{FF2B5EF4-FFF2-40B4-BE49-F238E27FC236}">
                  <a16:creationId xmlns:a16="http://schemas.microsoft.com/office/drawing/2014/main" id="{990ADA1F-299D-4BE5-AC4A-79F19BCCA67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387;p51">
              <a:extLst>
                <a:ext uri="{FF2B5EF4-FFF2-40B4-BE49-F238E27FC236}">
                  <a16:creationId xmlns:a16="http://schemas.microsoft.com/office/drawing/2014/main" id="{F20FBF26-68A5-4013-BC58-F944EE38C8D3}"/>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388;p51">
              <a:extLst>
                <a:ext uri="{FF2B5EF4-FFF2-40B4-BE49-F238E27FC236}">
                  <a16:creationId xmlns:a16="http://schemas.microsoft.com/office/drawing/2014/main" id="{D2CAACA7-D219-4BA7-908F-ACAFEC450C41}"/>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5389;p51">
              <a:extLst>
                <a:ext uri="{FF2B5EF4-FFF2-40B4-BE49-F238E27FC236}">
                  <a16:creationId xmlns:a16="http://schemas.microsoft.com/office/drawing/2014/main" id="{9E7F8730-3A07-4F7F-AE8A-CA87A2C52AA0}"/>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5390;p51">
              <a:extLst>
                <a:ext uri="{FF2B5EF4-FFF2-40B4-BE49-F238E27FC236}">
                  <a16:creationId xmlns:a16="http://schemas.microsoft.com/office/drawing/2014/main" id="{4849173F-519B-445A-B4BE-F63F98A80C28}"/>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391;p51">
              <a:extLst>
                <a:ext uri="{FF2B5EF4-FFF2-40B4-BE49-F238E27FC236}">
                  <a16:creationId xmlns:a16="http://schemas.microsoft.com/office/drawing/2014/main" id="{203AC613-0396-4CF9-AF11-784DA193596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11850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23010" y="1962826"/>
            <a:ext cx="9627152" cy="2974597"/>
          </a:xfrm>
          <a:prstGeom prst="rect">
            <a:avLst/>
          </a:prstGeom>
          <a:noFill/>
        </p:spPr>
        <p:txBody>
          <a:bodyPr wrap="square" rtlCol="0">
            <a:spAutoFit/>
          </a:bodyPr>
          <a:lstStyle/>
          <a:p>
            <a:pPr algn="justLow" rtl="1">
              <a:lnSpc>
                <a:spcPct val="200000"/>
              </a:lnSpc>
              <a:spcAft>
                <a:spcPts val="1800"/>
              </a:spcAft>
            </a:pPr>
            <a:r>
              <a:rPr lang="ar-SY" sz="1600" dirty="0">
                <a:effectLst/>
                <a:latin typeface="Alexandria Light" pitchFamily="2" charset="-78"/>
                <a:ea typeface="Calibri" panose="020F0502020204030204" pitchFamily="34" charset="0"/>
                <a:cs typeface="Alexandria Light" pitchFamily="2" charset="-78"/>
              </a:rPr>
              <a:t>     ولكي يحقق تدريب المعلّمين أهدافه المرجوة؛ لابد من تلبية احتياجاتهم التدريبية، في ضوء ما يستجد من مستحدثات تقنية، </a:t>
            </a:r>
            <a:r>
              <a:rPr lang="ar-SA" sz="1600" dirty="0">
                <a:effectLst/>
                <a:latin typeface="Alexandria Light" pitchFamily="2" charset="-78"/>
                <a:ea typeface="Calibri" panose="020F0502020204030204" pitchFamily="34" charset="0"/>
                <a:cs typeface="Alexandria Light" pitchFamily="2" charset="-78"/>
              </a:rPr>
              <a:t>ويمكن القول أن </a:t>
            </a:r>
            <a:r>
              <a:rPr lang="ar-SY" sz="1600" dirty="0">
                <a:effectLst/>
                <a:latin typeface="Alexandria Light" pitchFamily="2" charset="-78"/>
                <a:ea typeface="Calibri" panose="020F0502020204030204" pitchFamily="34" charset="0"/>
                <a:cs typeface="Alexandria Light" pitchFamily="2" charset="-78"/>
              </a:rPr>
              <a:t>"تقدير الاحتياجات التدريبية، وقياسها قياساً علمياً يسهم في تخفيض النفقات، والتقليل من الهدر من خلال تحقيق أهداف التطوير بصورة شاملة، كما أنها الوسيلة المثلى لتحديد القدر المطلوب تزويده للمتدربين كماً وكيفاً من المعلومات، والاتجاهات، والمهارات الهادفة إلى إحداث التطوير ورفع الكفاءة المهنية"، كما يُعدّ التدريب من دون تحديد الاحتياجات التدريبية مضيعة للوقت والجهد والمال؛ فقد يكون التدريب محصوراً بمهارات أو معلومات لا يحتاج إليها المعلّمون، أو لا يشعرون بأهميتها.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65740C6E-458D-4820-ADDB-F7B829CC24EE}"/>
              </a:ext>
            </a:extLst>
          </p:cNvPr>
          <p:cNvSpPr txBox="1"/>
          <p:nvPr/>
        </p:nvSpPr>
        <p:spPr>
          <a:xfrm>
            <a:off x="3866216" y="5461174"/>
            <a:ext cx="6363796"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مفهوم الاحتياجات التدريبية وما أهميتها؟</a:t>
            </a:r>
          </a:p>
        </p:txBody>
      </p:sp>
      <p:grpSp>
        <p:nvGrpSpPr>
          <p:cNvPr id="9" name="Google Shape;6376;p53">
            <a:extLst>
              <a:ext uri="{FF2B5EF4-FFF2-40B4-BE49-F238E27FC236}">
                <a16:creationId xmlns:a16="http://schemas.microsoft.com/office/drawing/2014/main" id="{B653E9D1-E6B9-4275-BFE1-10E6D9C4BAF3}"/>
              </a:ext>
            </a:extLst>
          </p:cNvPr>
          <p:cNvGrpSpPr/>
          <p:nvPr/>
        </p:nvGrpSpPr>
        <p:grpSpPr>
          <a:xfrm>
            <a:off x="2837778" y="4988858"/>
            <a:ext cx="643396" cy="468148"/>
            <a:chOff x="-33646250" y="3586425"/>
            <a:chExt cx="293000" cy="292225"/>
          </a:xfrm>
        </p:grpSpPr>
        <p:sp>
          <p:nvSpPr>
            <p:cNvPr id="10" name="Google Shape;6377;p53">
              <a:extLst>
                <a:ext uri="{FF2B5EF4-FFF2-40B4-BE49-F238E27FC236}">
                  <a16:creationId xmlns:a16="http://schemas.microsoft.com/office/drawing/2014/main" id="{05C89499-2689-420E-A815-7EF513F4827D}"/>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42C66C5D-6631-4C7B-BBCD-6BCEB9FFDA74}"/>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5348" y="1704993"/>
            <a:ext cx="9904761" cy="4251870"/>
          </a:xfrm>
          <a:prstGeom prst="rect">
            <a:avLst/>
          </a:prstGeom>
          <a:noFill/>
        </p:spPr>
        <p:txBody>
          <a:bodyPr wrap="square" rtlCol="0">
            <a:spAutoFit/>
          </a:bodyPr>
          <a:lstStyle/>
          <a:p>
            <a:pPr algn="justLow" rtl="1">
              <a:lnSpc>
                <a:spcPct val="200000"/>
              </a:lnSpc>
              <a:spcAft>
                <a:spcPts val="1800"/>
              </a:spcAft>
            </a:pPr>
            <a:r>
              <a:rPr lang="ar-SY" b="1" dirty="0">
                <a:latin typeface="Calibri" panose="020F0502020204030204" pitchFamily="34" charset="0"/>
                <a:ea typeface="Calibri" panose="020F0502020204030204" pitchFamily="34" charset="0"/>
                <a:cs typeface="Simplified Arabic" panose="02020603050405020304" pitchFamily="18" charset="-78"/>
              </a:rPr>
              <a:t>     </a:t>
            </a:r>
            <a:r>
              <a:rPr lang="ar-SY" b="1" dirty="0">
                <a:effectLst/>
                <a:latin typeface="Calibri" panose="020F0502020204030204" pitchFamily="34" charset="0"/>
                <a:ea typeface="Calibri" panose="020F0502020204030204" pitchFamily="34" charset="0"/>
                <a:cs typeface="Simplified Arabic" panose="02020603050405020304" pitchFamily="18" charset="-78"/>
              </a:rPr>
              <a:t> </a:t>
            </a:r>
            <a:r>
              <a:rPr lang="ar-SY" sz="1600" dirty="0">
                <a:effectLst/>
                <a:latin typeface="Alexandria Light" pitchFamily="2" charset="-78"/>
                <a:ea typeface="Calibri" panose="020F0502020204030204" pitchFamily="34" charset="0"/>
                <a:cs typeface="Alexandria Light" pitchFamily="2" charset="-78"/>
              </a:rPr>
              <a:t>يُعد تحديد الاحتياجات التدريبية من أهم الأمور التي تدفع النشاط التدريبي إلى تحقيق أهدافه، فهي المدخل العلمي لحل مشكلات تدريب المعلّم المختلفة، وتجعل التدريب ذا فائدة حقيقية في تكوينه. </a:t>
            </a:r>
          </a:p>
          <a:p>
            <a:pPr algn="justLow" rtl="1">
              <a:lnSpc>
                <a:spcPct val="200000"/>
              </a:lnSpc>
              <a:spcAft>
                <a:spcPts val="1800"/>
              </a:spcAft>
            </a:pPr>
            <a:r>
              <a:rPr lang="ar-SY" sz="1600" dirty="0">
                <a:effectLst/>
                <a:latin typeface="Alexandria Light" pitchFamily="2" charset="-78"/>
                <a:ea typeface="Calibri" panose="020F0502020204030204" pitchFamily="34" charset="0"/>
                <a:cs typeface="Alexandria Light" pitchFamily="2" charset="-78"/>
              </a:rPr>
              <a:t>    وتعددت تعريف الاحتياجات التدريبية لدى التربويين، فقد عرفها (الخليفات، 2010) بأنها: "الفرق بين الأداء المتوقع والواقع الفعلي لدى المعلّم، ويمكن تحديدها من خلال أوجه النقص والقصور في أداء المعلّمين، ومن ثم تحديد الفجوة بين ما هو كائن في الميدان، وما يجب أن يكون عليه المعلّم في أداء مهنته وممارسة متطلباتها"</a:t>
            </a:r>
            <a:r>
              <a:rPr lang="ar-SY" sz="1600" b="1"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وعرفها (مصطفى والمبارك، 2010) بأنها: "مجموعة التطورات والتغيرات التي يجب إحداثها في معلومات المعلّمين ومهاراتهم واتجاهاتهم؛ لتجعلهم قادرين على أداء أعمالهم التربوية وتحسين مستوى ادائهم الوظيفي الذي يسهم بدوره في تحسين نوعية التعلم"  </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C40B474-79F1-4C37-98B7-FF58B68BDC8C}"/>
              </a:ext>
            </a:extLst>
          </p:cNvPr>
          <p:cNvSpPr txBox="1"/>
          <p:nvPr/>
        </p:nvSpPr>
        <p:spPr>
          <a:xfrm>
            <a:off x="2974688" y="1125780"/>
            <a:ext cx="6097904" cy="369332"/>
          </a:xfrm>
          <a:prstGeom prst="rect">
            <a:avLst/>
          </a:prstGeom>
          <a:noFill/>
        </p:spPr>
        <p:txBody>
          <a:bodyPr wrap="square">
            <a:spAutoFit/>
          </a:bodyPr>
          <a:lstStyle/>
          <a:p>
            <a:pPr algn="ctr"/>
            <a:r>
              <a:rPr lang="ar-SY" b="1" dirty="0">
                <a:latin typeface="Alexandria Medium" pitchFamily="2" charset="-78"/>
                <a:ea typeface="Calibri" panose="020F0502020204030204" pitchFamily="34" charset="0"/>
                <a:cs typeface="Alexandria Medium" pitchFamily="2" charset="-78"/>
              </a:rPr>
              <a:t>تعريف</a:t>
            </a:r>
            <a:r>
              <a:rPr lang="ar-SY" sz="1800" b="1" dirty="0">
                <a:effectLst/>
                <a:latin typeface="Alexandria Medium" pitchFamily="2" charset="-78"/>
                <a:ea typeface="Calibri" panose="020F0502020204030204" pitchFamily="34" charset="0"/>
                <a:cs typeface="Alexandria Medium" pitchFamily="2" charset="-78"/>
              </a:rPr>
              <a:t> الاحتياجات التدريبية</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485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93736" y="1981654"/>
            <a:ext cx="9101500" cy="2780826"/>
          </a:xfrm>
          <a:prstGeom prst="rect">
            <a:avLst/>
          </a:prstGeom>
          <a:noFill/>
        </p:spPr>
        <p:txBody>
          <a:bodyPr wrap="square" rtlCol="0">
            <a:spAutoFit/>
          </a:bodyPr>
          <a:lstStyle/>
          <a:p>
            <a:pPr algn="justLow"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يتّضح من </a:t>
            </a:r>
            <a:r>
              <a:rPr lang="ar-SY" dirty="0">
                <a:effectLst/>
                <a:latin typeface="Alexandria Light" pitchFamily="2" charset="-78"/>
                <a:ea typeface="Calibri" panose="020F0502020204030204" pitchFamily="34" charset="0"/>
                <a:cs typeface="Alexandria Light" pitchFamily="2" charset="-78"/>
              </a:rPr>
              <a:t>التعريفات السابقة أن مفهوم الاحتياجات التدريبية يهدف إلى تغيير أداء المعلّمين أو تطوير أداء المعلمين أو تنميته، كما يركز على الكفاءة والفاعلية في الأداء، وعدم الاكتفاء باكتساب المهارة أو المعرفة، ومتابعتها متابعة مستمرة للوصول إلى وضع أفضل. وتتضح أهمية التدريب حينما يكون بصورة نشاط منظم يهدف إلى إحداث تغييرات في مستوى الأداء التدريسي للمعلمين.  </a:t>
            </a:r>
            <a:endParaRPr lang="ar-SY"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0">
            <a:extLst>
              <a:ext uri="{FF2B5EF4-FFF2-40B4-BE49-F238E27FC236}">
                <a16:creationId xmlns:a16="http://schemas.microsoft.com/office/drawing/2014/main" id="{07859FA9-A2A5-487E-B05F-E78384FD9C20}"/>
              </a:ext>
            </a:extLst>
          </p:cNvPr>
          <p:cNvSpPr txBox="1"/>
          <p:nvPr/>
        </p:nvSpPr>
        <p:spPr>
          <a:xfrm>
            <a:off x="3644259" y="5360120"/>
            <a:ext cx="6034591"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Light" pitchFamily="2" charset="-78"/>
                <a:cs typeface="Alexandria Light" pitchFamily="2" charset="-78"/>
              </a:rPr>
              <a:t>والسؤال ما أهمية  </a:t>
            </a:r>
            <a:r>
              <a:rPr lang="ar-SA" sz="1600" dirty="0">
                <a:latin typeface="Alexandria Light" pitchFamily="2" charset="-78"/>
                <a:cs typeface="Alexandria Light" pitchFamily="2" charset="-78"/>
              </a:rPr>
              <a:t>تحديد الاحتياجات التدريبية للمعلم</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sp>
        <p:nvSpPr>
          <p:cNvPr id="11" name="Google Shape;6475;p53">
            <a:extLst>
              <a:ext uri="{FF2B5EF4-FFF2-40B4-BE49-F238E27FC236}">
                <a16:creationId xmlns:a16="http://schemas.microsoft.com/office/drawing/2014/main" id="{89C935A8-F310-4DE1-9101-35B8BBC44041}"/>
              </a:ext>
            </a:extLst>
          </p:cNvPr>
          <p:cNvSpPr/>
          <p:nvPr/>
        </p:nvSpPr>
        <p:spPr>
          <a:xfrm>
            <a:off x="2029254" y="4466324"/>
            <a:ext cx="686006" cy="744983"/>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16120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3908" y="17384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77957" y="2022511"/>
            <a:ext cx="9390298" cy="4086375"/>
          </a:xfrm>
          <a:prstGeom prst="rect">
            <a:avLst/>
          </a:prstGeom>
          <a:noFill/>
        </p:spPr>
        <p:txBody>
          <a:bodyPr wrap="square" rtlCol="0">
            <a:spAutoFit/>
          </a:bodyPr>
          <a:lstStyle/>
          <a:p>
            <a:pPr algn="just" rtl="1">
              <a:lnSpc>
                <a:spcPts val="2460"/>
              </a:lnSpc>
              <a:spcAft>
                <a:spcPts val="1800"/>
              </a:spcAft>
            </a:pPr>
            <a:r>
              <a:rPr lang="ar-SA" sz="1600" dirty="0">
                <a:latin typeface="Alexandria Light" pitchFamily="2" charset="-78"/>
                <a:cs typeface="Alexandria Light" pitchFamily="2" charset="-78"/>
              </a:rPr>
              <a:t>     إن لتحديد الاحتياجات التدريبية أهمية كبيرة في نجاح أداء المؤسسة التربوية في تحقيق أهدافها، فأي تدريب للمدرسين في المدارس أو للأساتذة في الجامعات يجب أن يبنى على أساس تحديد احتياجاتهم، وإلا لا يكون مؤثراً وفعالاً وقد يكون ضياعاً للإمكانات المادية والبشرية، ويمكن تلخيص هذه الأهمية في النقاط الآتية:</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يحدد للتدريب أهدافه بدقة، إذ يتم تصميم محتوى التدريب، والوسائل المستخدمة في التدريب، وتقييم التدريب ككل.</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الأفراد المطلوب تدريبهم ونوع التدريب المطلوب، والفترة الزمنية للتدريب، ونتائج ومخرجات التدريب المتوقعة.</a:t>
            </a:r>
          </a:p>
          <a:p>
            <a:pPr marL="285750" indent="-285750" algn="just" rtl="1">
              <a:lnSpc>
                <a:spcPts val="24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تقدير الاحتياجات التدريبية، وقياسها قياساً علمياً هو الأداة والطريقة المثلى لتحديد القدر المطلوب تزويده للمتدربين كماً وكيفاً من المعلومات والاتجاهات والمهارات الهادفة إلى إحداث التطوير ورفع الكفاءة المهنية.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أهمية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6277;p53">
            <a:extLst>
              <a:ext uri="{FF2B5EF4-FFF2-40B4-BE49-F238E27FC236}">
                <a16:creationId xmlns:a16="http://schemas.microsoft.com/office/drawing/2014/main" id="{9ABD35D3-51D0-4F14-8CC3-48411A51E44A}"/>
              </a:ext>
            </a:extLst>
          </p:cNvPr>
          <p:cNvGrpSpPr/>
          <p:nvPr/>
        </p:nvGrpSpPr>
        <p:grpSpPr>
          <a:xfrm>
            <a:off x="1109814" y="3745955"/>
            <a:ext cx="451372" cy="445375"/>
            <a:chOff x="-34421275" y="2631050"/>
            <a:chExt cx="295375" cy="291450"/>
          </a:xfrm>
        </p:grpSpPr>
        <p:sp>
          <p:nvSpPr>
            <p:cNvPr id="12" name="Google Shape;6278;p53">
              <a:extLst>
                <a:ext uri="{FF2B5EF4-FFF2-40B4-BE49-F238E27FC236}">
                  <a16:creationId xmlns:a16="http://schemas.microsoft.com/office/drawing/2014/main" id="{B1263E9C-267D-4B35-8129-76F89D6B37E6}"/>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79;p53">
              <a:extLst>
                <a:ext uri="{FF2B5EF4-FFF2-40B4-BE49-F238E27FC236}">
                  <a16:creationId xmlns:a16="http://schemas.microsoft.com/office/drawing/2014/main" id="{C1B6CE1A-4DDE-44D3-B653-0FFCDBDE4ED1}"/>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280;p53">
              <a:extLst>
                <a:ext uri="{FF2B5EF4-FFF2-40B4-BE49-F238E27FC236}">
                  <a16:creationId xmlns:a16="http://schemas.microsoft.com/office/drawing/2014/main" id="{3C8F1B61-0DA2-4802-B6FC-70CA44A9BBAD}"/>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81;p53">
              <a:extLst>
                <a:ext uri="{FF2B5EF4-FFF2-40B4-BE49-F238E27FC236}">
                  <a16:creationId xmlns:a16="http://schemas.microsoft.com/office/drawing/2014/main" id="{57866535-7FCF-4B17-AAAB-6CA2A04F6205}"/>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4548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239044"/>
            <a:ext cx="9602189" cy="3316998"/>
          </a:xfrm>
          <a:prstGeom prst="rect">
            <a:avLst/>
          </a:prstGeom>
          <a:noFill/>
        </p:spPr>
        <p:txBody>
          <a:bodyPr wrap="square" rtlCol="0">
            <a:spAutoFit/>
          </a:bodyPr>
          <a:lstStyle/>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يساعد على تشخيص مشكلة ما، والتخطيط لها، ويبين مدى استحقاقية برامج التدريب من عدمها</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يُسهم في تخفيض النفقات، والتقليل من الهدر من خلال تحقيق أهداف التطوير بصورة شاملة.</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يساعد على التنبؤ بالاحتياجات التدريبية المستقبلية من خلال المعلومات التي يتم الحصول عليها في عملية تحديد الاحتياجات التدريبية.</a:t>
            </a:r>
          </a:p>
          <a:p>
            <a:pPr algn="just" rtl="1">
              <a:lnSpc>
                <a:spcPts val="2560"/>
              </a:lnSpc>
              <a:spcAft>
                <a:spcPts val="1800"/>
              </a:spcAft>
            </a:pPr>
            <a:r>
              <a:rPr lang="ar-SA" sz="1600" dirty="0">
                <a:latin typeface="Alexandria Light" pitchFamily="2" charset="-78"/>
                <a:cs typeface="Alexandria Light" pitchFamily="2" charset="-78"/>
              </a:rPr>
              <a:t>     هذا وإن مشاركة المتدربين (المدرسين، والأساتذة الجامعيين) في تحديد احتياجاتهم التدريبية يؤدي إلى إقبالهم بحماس على حضور أدوات التنمية المهنية؛ وذلك لاتفاق احتياجاتهم التدريبية الحقيقية مع أهدافها ومضمونها. </a:t>
            </a:r>
          </a:p>
          <a:p>
            <a:pPr algn="just" rtl="1">
              <a:lnSpc>
                <a:spcPts val="2560"/>
              </a:lnSpc>
              <a:spcAft>
                <a:spcPts val="1800"/>
              </a:spcAft>
            </a:pPr>
            <a:r>
              <a:rPr lang="ar-SA" sz="16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أهمية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8" name="TextBox 10">
            <a:extLst>
              <a:ext uri="{FF2B5EF4-FFF2-40B4-BE49-F238E27FC236}">
                <a16:creationId xmlns:a16="http://schemas.microsoft.com/office/drawing/2014/main" id="{F797F836-8705-45C5-BA93-19F3A2CC963E}"/>
              </a:ext>
            </a:extLst>
          </p:cNvPr>
          <p:cNvSpPr txBox="1"/>
          <p:nvPr/>
        </p:nvSpPr>
        <p:spPr>
          <a:xfrm>
            <a:off x="4405300" y="5330075"/>
            <a:ext cx="5200979" cy="40535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أساليب تحديد الاحتياجات التدريبية ؟</a:t>
            </a:r>
          </a:p>
        </p:txBody>
      </p:sp>
      <p:sp>
        <p:nvSpPr>
          <p:cNvPr id="10" name="Google Shape;6475;p53">
            <a:extLst>
              <a:ext uri="{FF2B5EF4-FFF2-40B4-BE49-F238E27FC236}">
                <a16:creationId xmlns:a16="http://schemas.microsoft.com/office/drawing/2014/main" id="{0156AF7E-9C55-4618-B865-F53AB55181D5}"/>
              </a:ext>
            </a:extLst>
          </p:cNvPr>
          <p:cNvSpPr/>
          <p:nvPr/>
        </p:nvSpPr>
        <p:spPr>
          <a:xfrm>
            <a:off x="3412502" y="5330075"/>
            <a:ext cx="554379" cy="56544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401857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Medium" pitchFamily="2" charset="-78"/>
              <a:cs typeface="Alexandria Medium" pitchFamily="2" charset="-78"/>
            </a:endParaRPr>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42308" y="2049159"/>
            <a:ext cx="9986818" cy="1011815"/>
          </a:xfrm>
          <a:prstGeom prst="rect">
            <a:avLst/>
          </a:prstGeom>
          <a:noFill/>
        </p:spPr>
        <p:txBody>
          <a:bodyPr wrap="square" rtlCol="0">
            <a:spAutoFit/>
          </a:bodyPr>
          <a:lstStyle/>
          <a:p>
            <a:pPr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0" i="0" dirty="0">
                <a:solidFill>
                  <a:srgbClr val="333333"/>
                </a:solidFill>
                <a:effectLst/>
                <a:latin typeface="Alexandria Light" pitchFamily="2" charset="-78"/>
                <a:cs typeface="Alexandria Light" pitchFamily="2" charset="-78"/>
              </a:rPr>
              <a:t> </a:t>
            </a:r>
            <a:r>
              <a:rPr lang="ar-SA" sz="1600" dirty="0">
                <a:latin typeface="Alexandria Light" pitchFamily="2" charset="-78"/>
                <a:cs typeface="Alexandria Light" pitchFamily="2" charset="-78"/>
              </a:rPr>
              <a:t>تمثل أهم الأدوات التي تستخدم في تحديد الاحتياجات التد ربيبة للنمو المهني </a:t>
            </a:r>
            <a:r>
              <a:rPr lang="ar-SA" sz="1600" b="0" i="0" dirty="0">
                <a:solidFill>
                  <a:srgbClr val="333333"/>
                </a:solidFill>
                <a:effectLst/>
                <a:latin typeface="Alexandria Light" pitchFamily="2" charset="-78"/>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يبينها الشكل (1)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رسم تخطيطي 3">
            <a:extLst>
              <a:ext uri="{FF2B5EF4-FFF2-40B4-BE49-F238E27FC236}">
                <a16:creationId xmlns:a16="http://schemas.microsoft.com/office/drawing/2014/main" id="{7FFA546E-2195-4CB6-A208-8E02BB2A4D50}"/>
              </a:ext>
            </a:extLst>
          </p:cNvPr>
          <p:cNvGraphicFramePr/>
          <p:nvPr>
            <p:extLst>
              <p:ext uri="{D42A27DB-BD31-4B8C-83A1-F6EECF244321}">
                <p14:modId xmlns:p14="http://schemas.microsoft.com/office/powerpoint/2010/main" val="3016585708"/>
              </p:ext>
            </p:extLst>
          </p:nvPr>
        </p:nvGraphicFramePr>
        <p:xfrm>
          <a:off x="1879291" y="2640705"/>
          <a:ext cx="8433418" cy="25898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B8CDC889-C782-4329-962C-5FC0B07D598A}"/>
              </a:ext>
            </a:extLst>
          </p:cNvPr>
          <p:cNvSpPr txBox="1"/>
          <p:nvPr/>
        </p:nvSpPr>
        <p:spPr>
          <a:xfrm>
            <a:off x="2810435" y="5537601"/>
            <a:ext cx="7328647" cy="584775"/>
          </a:xfrm>
          <a:prstGeom prst="rect">
            <a:avLst/>
          </a:prstGeom>
          <a:noFill/>
        </p:spPr>
        <p:txBody>
          <a:bodyPr wrap="square" rtlCol="1">
            <a:spAutoFit/>
          </a:bodyPr>
          <a:lstStyle/>
          <a:p>
            <a:pPr algn="ctr"/>
            <a:r>
              <a:rPr lang="ar-SA" sz="1400" b="1" dirty="0">
                <a:solidFill>
                  <a:srgbClr val="000000"/>
                </a:solidFill>
                <a:latin typeface="Alexandria Medium" pitchFamily="2" charset="-78"/>
                <a:cs typeface="Alexandria Medium" pitchFamily="2" charset="-78"/>
              </a:rPr>
              <a:t>الشكل (1) يبين أساليب </a:t>
            </a:r>
            <a:r>
              <a:rPr lang="ar-SA" sz="1400" dirty="0">
                <a:solidFill>
                  <a:srgbClr val="000000"/>
                </a:solidFill>
                <a:latin typeface="Alexandria Medium" pitchFamily="2" charset="-78"/>
                <a:cs typeface="Alexandria Medium" pitchFamily="2" charset="-78"/>
              </a:rPr>
              <a:t>تحديد الاحتياجات التد ربيبة</a:t>
            </a:r>
            <a:endParaRPr lang="ar-SA" sz="1400" b="1" dirty="0">
              <a:solidFill>
                <a:srgbClr val="000000"/>
              </a:solidFill>
              <a:latin typeface="Alexandria Medium" pitchFamily="2" charset="-78"/>
              <a:cs typeface="Alexandria Medium" pitchFamily="2" charset="-78"/>
            </a:endParaRPr>
          </a:p>
          <a:p>
            <a:endParaRPr lang="ar-SA" dirty="0"/>
          </a:p>
        </p:txBody>
      </p:sp>
    </p:spTree>
    <p:extLst>
      <p:ext uri="{BB962C8B-B14F-4D97-AF65-F5344CB8AC3E}">
        <p14:creationId xmlns:p14="http://schemas.microsoft.com/office/powerpoint/2010/main" val="1457938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021309"/>
            <a:ext cx="9602189" cy="4006225"/>
          </a:xfrm>
          <a:prstGeom prst="rect">
            <a:avLst/>
          </a:prstGeom>
          <a:noFill/>
        </p:spPr>
        <p:txBody>
          <a:bodyPr wrap="square" rtlCol="0">
            <a:spAutoFit/>
          </a:bodyPr>
          <a:lstStyle/>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تمثل أهم الأدوات التي تستخدم في تحديد الاحتياجات التد ربيبة للنمو المهني في الآتي:</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المقابلات: أسلوب من أساليب تحديد الاحتياجات التي تتم من خلال جلسات تعقد للفئات المراد تدريبها، إذ يستشف في هذه المقابلات الموضوعات التي يجدها المتدربون مناسبة لهم، وتتم مقابلتهم بطريقة مقصودة. وتحدد فيها الأسئلة وترتب ترتيباً منطقياً؛ للمساعدة على توليد الأفكار، والوصول إلى المعلومات المطلوبة بسهولة.</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الاستبانات: أسلوب من أساليب تحديد الاحتياجات؛ إذ توزع الاستبانات متضمنة الموضوعات التي يجدها المسؤولون التربويون مهمة ينبغي تدريب المدرسين عليها، ويقوم المتدربون بترتيب هذه الموضوعات وفق </a:t>
            </a:r>
            <a:r>
              <a:rPr lang="ar-SA" sz="1600" dirty="0" err="1">
                <a:latin typeface="Alexandria Light" pitchFamily="2" charset="-78"/>
                <a:cs typeface="Alexandria Light" pitchFamily="2" charset="-78"/>
              </a:rPr>
              <a:t>أولوليتها</a:t>
            </a:r>
            <a:r>
              <a:rPr lang="ar-SA" sz="1600" dirty="0">
                <a:latin typeface="Alexandria Light" pitchFamily="2" charset="-78"/>
                <a:cs typeface="Alexandria Light" pitchFamily="2" charset="-78"/>
              </a:rPr>
              <a:t> وأهميتها بالنسبة إليهم.</a:t>
            </a:r>
          </a:p>
          <a:p>
            <a:pPr marL="285750" indent="-285750" algn="just" rtl="1">
              <a:lnSpc>
                <a:spcPts val="22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تقارير كفاءة المعلمين الدورية: إذ تعد من أهم مصادر تقدير احتياجات المدرسين التدريبية إذ يتم إعدادها بشكل يعكس الصورة الحقيقية لخبرات المدرسين وسلوكهم واتجاهاتهم، ومن ثم تحديد الجوانب التي يمكن علاجها من خلال التدريب.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66675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7843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239044"/>
            <a:ext cx="9602189" cy="2521844"/>
          </a:xfrm>
          <a:prstGeom prst="rect">
            <a:avLst/>
          </a:prstGeom>
          <a:noFill/>
        </p:spPr>
        <p:txBody>
          <a:bodyPr wrap="square" rtlCol="0">
            <a:spAutoFit/>
          </a:bodyPr>
          <a:lstStyle/>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تقويم الأداء: أسلوب يساعد على معرفة أوجه القصور في أداء المدرسين عن طريق مقارنة أداء المدرس في مهارة معينة بالأداء المطلوب القيام به، ومن ثم تحديد أوجه القصور لديه.</a:t>
            </a:r>
          </a:p>
          <a:p>
            <a:pPr marL="285750" indent="-285750" algn="just" rtl="1">
              <a:lnSpc>
                <a:spcPts val="256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تحليل العمل: عملية يتم من خلالها توصيف عمل ما بحيث تظهر الأدوار والمهام التي يجب </a:t>
            </a:r>
            <a:r>
              <a:rPr lang="ar-SA" sz="1800" dirty="0">
                <a:effectLst/>
                <a:ea typeface="Calibri" panose="020F0502020204030204" pitchFamily="34" charset="0"/>
                <a:cs typeface="Alexandria Light" pitchFamily="2" charset="-78"/>
              </a:rPr>
              <a:t>القيام بها، أو يجب</a:t>
            </a:r>
            <a:r>
              <a:rPr lang="ar-SA" sz="1600" dirty="0">
                <a:latin typeface="Alexandria Light" pitchFamily="2" charset="-78"/>
                <a:cs typeface="Alexandria Light" pitchFamily="2" charset="-78"/>
              </a:rPr>
              <a:t> أن يقوم بها كل من يريد الالتحاق بمهنة ما، ويعتمد ذلك معياراً للتقويم القبلي، وعند تقويم الأداء أثناء الخدمة. (</a:t>
            </a:r>
            <a:r>
              <a:rPr lang="ar-SA" sz="1600" dirty="0" err="1">
                <a:latin typeface="Alexandria Light" pitchFamily="2" charset="-78"/>
                <a:cs typeface="Alexandria Light" pitchFamily="2" charset="-78"/>
              </a:rPr>
              <a:t>الهشامي</a:t>
            </a:r>
            <a:r>
              <a:rPr lang="ar-SA" sz="1600" dirty="0">
                <a:latin typeface="Alexandria Light" pitchFamily="2" charset="-78"/>
                <a:cs typeface="Alexandria Light" pitchFamily="2" charset="-78"/>
              </a:rPr>
              <a:t>، 2003)</a:t>
            </a:r>
          </a:p>
          <a:p>
            <a:pPr algn="just" rtl="1">
              <a:lnSpc>
                <a:spcPts val="2560"/>
              </a:lnSpc>
              <a:spcAft>
                <a:spcPts val="1800"/>
              </a:spcAft>
            </a:pPr>
            <a:r>
              <a:rPr lang="ar-SA" sz="1600" dirty="0">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تحديد الاحتياجات التدريبية </a:t>
            </a:r>
            <a:endParaRPr lang="en-US" sz="1400" dirty="0">
              <a:effectLst/>
              <a:latin typeface="Alexandria Medium" pitchFamily="2" charset="-78"/>
              <a:ea typeface="Calibri" panose="020F0502020204030204" pitchFamily="34" charset="0"/>
              <a:cs typeface="Alexandria Medium" pitchFamily="2" charset="-78"/>
            </a:endParaRPr>
          </a:p>
        </p:txBody>
      </p:sp>
      <p:sp>
        <p:nvSpPr>
          <p:cNvPr id="8" name="TextBox 10">
            <a:extLst>
              <a:ext uri="{FF2B5EF4-FFF2-40B4-BE49-F238E27FC236}">
                <a16:creationId xmlns:a16="http://schemas.microsoft.com/office/drawing/2014/main" id="{B0825B6B-37B8-4B11-B703-B02D7F9D84BD}"/>
              </a:ext>
            </a:extLst>
          </p:cNvPr>
          <p:cNvSpPr txBox="1"/>
          <p:nvPr/>
        </p:nvSpPr>
        <p:spPr>
          <a:xfrm>
            <a:off x="4857749" y="4698726"/>
            <a:ext cx="5177765"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أهمية  </a:t>
            </a:r>
            <a:r>
              <a:rPr lang="ar-SA" sz="1600" dirty="0">
                <a:latin typeface="Alexandria Medium" pitchFamily="2" charset="-78"/>
                <a:cs typeface="Alexandria Medium" pitchFamily="2" charset="-78"/>
              </a:rPr>
              <a:t>النمو المهني للمعلم</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grpSp>
        <p:nvGrpSpPr>
          <p:cNvPr id="10" name="Google Shape;8384;p58">
            <a:extLst>
              <a:ext uri="{FF2B5EF4-FFF2-40B4-BE49-F238E27FC236}">
                <a16:creationId xmlns:a16="http://schemas.microsoft.com/office/drawing/2014/main" id="{B1A38DB8-6140-47BD-BB06-1BFEE4C2EDB9}"/>
              </a:ext>
            </a:extLst>
          </p:cNvPr>
          <p:cNvGrpSpPr/>
          <p:nvPr/>
        </p:nvGrpSpPr>
        <p:grpSpPr>
          <a:xfrm>
            <a:off x="3440430" y="4617720"/>
            <a:ext cx="786943" cy="597886"/>
            <a:chOff x="683125" y="1955275"/>
            <a:chExt cx="299325" cy="294600"/>
          </a:xfrm>
        </p:grpSpPr>
        <p:sp>
          <p:nvSpPr>
            <p:cNvPr id="11" name="Google Shape;8385;p58">
              <a:extLst>
                <a:ext uri="{FF2B5EF4-FFF2-40B4-BE49-F238E27FC236}">
                  <a16:creationId xmlns:a16="http://schemas.microsoft.com/office/drawing/2014/main" id="{D6425CAB-DFC8-4BB4-8184-CC264B19ED69}"/>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386;p58">
              <a:extLst>
                <a:ext uri="{FF2B5EF4-FFF2-40B4-BE49-F238E27FC236}">
                  <a16:creationId xmlns:a16="http://schemas.microsoft.com/office/drawing/2014/main" id="{8D765886-968F-44B4-982F-68A591EA7BD3}"/>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7;p58">
              <a:extLst>
                <a:ext uri="{FF2B5EF4-FFF2-40B4-BE49-F238E27FC236}">
                  <a16:creationId xmlns:a16="http://schemas.microsoft.com/office/drawing/2014/main" id="{6FFEFFC2-4C2C-452F-A403-5D9F835E1D2E}"/>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388;p58">
              <a:extLst>
                <a:ext uri="{FF2B5EF4-FFF2-40B4-BE49-F238E27FC236}">
                  <a16:creationId xmlns:a16="http://schemas.microsoft.com/office/drawing/2014/main" id="{2AA7C4E2-7ED0-4BA0-B8BF-B0676D9BD67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6721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620" y="1364929"/>
            <a:ext cx="10812720" cy="4870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1D468D0F-7512-4A71-A495-844AE56C1509}"/>
              </a:ext>
            </a:extLst>
          </p:cNvPr>
          <p:cNvSpPr txBox="1"/>
          <p:nvPr/>
        </p:nvSpPr>
        <p:spPr>
          <a:xfrm>
            <a:off x="1127127" y="1717729"/>
            <a:ext cx="9937746" cy="4108817"/>
          </a:xfrm>
          <a:prstGeom prst="rect">
            <a:avLst/>
          </a:prstGeom>
          <a:noFill/>
        </p:spPr>
        <p:txBody>
          <a:bodyPr wrap="square">
            <a:spAutoFit/>
          </a:bodyPr>
          <a:lstStyle/>
          <a:p>
            <a:pPr algn="just" rtl="1">
              <a:lnSpc>
                <a:spcPts val="2320"/>
              </a:lnSpc>
              <a:spcAft>
                <a:spcPts val="1800"/>
              </a:spcAft>
            </a:pP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تتمثل أهمية النمو </a:t>
            </a:r>
            <a:r>
              <a:rPr lang="ar-SA" sz="1600" dirty="0">
                <a:latin typeface="Alexandria Light" pitchFamily="2" charset="-78"/>
                <a:cs typeface="Alexandria Light" pitchFamily="2" charset="-78"/>
              </a:rPr>
              <a:t>ا</a:t>
            </a:r>
            <a:r>
              <a:rPr lang="ar-SA" sz="1600" i="0" u="none" strike="noStrike" baseline="0" dirty="0">
                <a:latin typeface="Alexandria Light" pitchFamily="2" charset="-78"/>
                <a:cs typeface="Alexandria Light" pitchFamily="2" charset="-78"/>
              </a:rPr>
              <a:t>لمهني، في أنه:</a:t>
            </a:r>
            <a:endParaRPr lang="ar-SA" sz="1600" dirty="0">
              <a:latin typeface="Alexandria Light" pitchFamily="2" charset="-78"/>
              <a:cs typeface="Alexandria Light" pitchFamily="2" charset="-78"/>
            </a:endParaRP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يكسب المتدربين معارف ومهارات واتجاهات ذات علاقة مباشرة بالعمل مما يطور أدوارهم .</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ينمي لدى الفرد المرونة والقدرة على التكيف في حياته العملية.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يركز على تحسين الأداء الحالي والمستقبلي للأفراد والجماعات، ويقوم على مبدأ التعلم مدى الحياة.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يسهم في تقليل النفقات؛ إذ إن امتلاك المهارات والكفاءات يؤدي إلى تقليل نسبة الأخطاء في أثناء أداء العمل.</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يواكب التغييرات والتطورات التي يشهدها الحقل التربوي مثل ازدياد سرعة تطوير المعرفة واتساعها، والتقدم التكنولوجي، والتطور في مجال أساليب التقويم، وهذا الأمر يلزم المعلمين بمتابعة التطورات الحديثة.</a:t>
            </a:r>
          </a:p>
          <a:p>
            <a:pPr marL="285750" indent="-285750" algn="just" rtl="1">
              <a:lnSpc>
                <a:spcPts val="23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تكوين فلسفة عصرية، تنبع من فهم المعلم لطبيعة التلميذ وحاجاته، وفهمه لطبيعة المجتمع</a:t>
            </a: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وحاجاته، وطبيعة البيئة المحلية وحاجاتها أيضاً. </a:t>
            </a:r>
            <a:endParaRPr lang="ar-SA" sz="1600" dirty="0">
              <a:latin typeface="Alexandria Light" pitchFamily="2" charset="-78"/>
              <a:cs typeface="Alexandria Light" pitchFamily="2" charset="-78"/>
            </a:endParaRPr>
          </a:p>
        </p:txBody>
      </p:sp>
      <p:sp>
        <p:nvSpPr>
          <p:cNvPr id="11" name="مربع نص 10">
            <a:extLst>
              <a:ext uri="{FF2B5EF4-FFF2-40B4-BE49-F238E27FC236}">
                <a16:creationId xmlns:a16="http://schemas.microsoft.com/office/drawing/2014/main" id="{2CE0C1CA-1E2F-4A21-B6FC-DB25259584F1}"/>
              </a:ext>
            </a:extLst>
          </p:cNvPr>
          <p:cNvSpPr txBox="1"/>
          <p:nvPr/>
        </p:nvSpPr>
        <p:spPr>
          <a:xfrm>
            <a:off x="2759453" y="918864"/>
            <a:ext cx="6097904" cy="369332"/>
          </a:xfrm>
          <a:prstGeom prst="rect">
            <a:avLst/>
          </a:prstGeom>
          <a:noFill/>
        </p:spPr>
        <p:txBody>
          <a:bodyPr wrap="square">
            <a:spAutoFit/>
          </a:bodyPr>
          <a:lstStyle/>
          <a:p>
            <a:pPr algn="ctr"/>
            <a:r>
              <a:rPr lang="ar-SA" sz="1800" i="0" u="none" strike="noStrike" baseline="0" dirty="0">
                <a:latin typeface="Alexandria Medium" pitchFamily="2" charset="-78"/>
                <a:cs typeface="Alexandria Medium" pitchFamily="2" charset="-78"/>
              </a:rPr>
              <a:t>أهمية النمو المهني</a:t>
            </a:r>
            <a:endParaRPr lang="ar-SA" dirty="0">
              <a:latin typeface="Alexandria Medium" pitchFamily="2" charset="-78"/>
              <a:cs typeface="Alexandria Medium" pitchFamily="2" charset="-78"/>
            </a:endParaRPr>
          </a:p>
        </p:txBody>
      </p:sp>
      <p:grpSp>
        <p:nvGrpSpPr>
          <p:cNvPr id="12" name="Google Shape;5384;p51">
            <a:extLst>
              <a:ext uri="{FF2B5EF4-FFF2-40B4-BE49-F238E27FC236}">
                <a16:creationId xmlns:a16="http://schemas.microsoft.com/office/drawing/2014/main" id="{BAD4BF03-3DD0-4840-910F-4F9912C731D5}"/>
              </a:ext>
            </a:extLst>
          </p:cNvPr>
          <p:cNvGrpSpPr/>
          <p:nvPr/>
        </p:nvGrpSpPr>
        <p:grpSpPr>
          <a:xfrm>
            <a:off x="1422732" y="2530929"/>
            <a:ext cx="443607" cy="441469"/>
            <a:chOff x="-49786250" y="2316650"/>
            <a:chExt cx="300900" cy="299450"/>
          </a:xfrm>
          <a:solidFill>
            <a:schemeClr val="accent4"/>
          </a:solidFill>
        </p:grpSpPr>
        <p:sp>
          <p:nvSpPr>
            <p:cNvPr id="13" name="Google Shape;5385;p51">
              <a:extLst>
                <a:ext uri="{FF2B5EF4-FFF2-40B4-BE49-F238E27FC236}">
                  <a16:creationId xmlns:a16="http://schemas.microsoft.com/office/drawing/2014/main" id="{B17DAEA6-F8D7-4594-9519-45571CE35C56}"/>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dirty="0">
                <a:solidFill>
                  <a:schemeClr val="accent2"/>
                </a:solidFill>
              </a:endParaRPr>
            </a:p>
          </p:txBody>
        </p:sp>
        <p:sp>
          <p:nvSpPr>
            <p:cNvPr id="14" name="Google Shape;5386;p51">
              <a:extLst>
                <a:ext uri="{FF2B5EF4-FFF2-40B4-BE49-F238E27FC236}">
                  <a16:creationId xmlns:a16="http://schemas.microsoft.com/office/drawing/2014/main" id="{5A54A503-6878-47B1-AA26-50EE844C46F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7;p51">
              <a:extLst>
                <a:ext uri="{FF2B5EF4-FFF2-40B4-BE49-F238E27FC236}">
                  <a16:creationId xmlns:a16="http://schemas.microsoft.com/office/drawing/2014/main" id="{82429555-4A38-4D41-9F3C-7FF7626C4AD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88;p51">
              <a:extLst>
                <a:ext uri="{FF2B5EF4-FFF2-40B4-BE49-F238E27FC236}">
                  <a16:creationId xmlns:a16="http://schemas.microsoft.com/office/drawing/2014/main" id="{22D98A12-588D-47A1-B3F2-2826776D3E8B}"/>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89;p51">
              <a:extLst>
                <a:ext uri="{FF2B5EF4-FFF2-40B4-BE49-F238E27FC236}">
                  <a16:creationId xmlns:a16="http://schemas.microsoft.com/office/drawing/2014/main" id="{2C463264-CD75-4F9F-82B3-2FA47C298659}"/>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8" name="Google Shape;5390;p51">
              <a:extLst>
                <a:ext uri="{FF2B5EF4-FFF2-40B4-BE49-F238E27FC236}">
                  <a16:creationId xmlns:a16="http://schemas.microsoft.com/office/drawing/2014/main" id="{0C264816-4813-4B7D-BFB9-E096006DEE46}"/>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9" name="Google Shape;5391;p51">
              <a:extLst>
                <a:ext uri="{FF2B5EF4-FFF2-40B4-BE49-F238E27FC236}">
                  <a16:creationId xmlns:a16="http://schemas.microsoft.com/office/drawing/2014/main" id="{569A8B39-074D-421F-8520-FCCA672C4180}"/>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39741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7587"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Font typeface="+mj-lt"/>
              <a:buAutoNum type="arabicPeriod"/>
            </a:pPr>
            <a:endParaRPr lang="ar-SA" b="0" i="0" dirty="0">
              <a:solidFill>
                <a:srgbClr val="212529"/>
              </a:solidFill>
              <a:effectLst/>
              <a:latin typeface="TheSan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a:extLst>
              <a:ext uri="{FF2B5EF4-FFF2-40B4-BE49-F238E27FC236}">
                <a16:creationId xmlns:a16="http://schemas.microsoft.com/office/drawing/2014/main" id="{F9229ADF-A5AC-4E55-9309-4140E2C90C54}"/>
              </a:ext>
            </a:extLst>
          </p:cNvPr>
          <p:cNvSpPr txBox="1"/>
          <p:nvPr/>
        </p:nvSpPr>
        <p:spPr>
          <a:xfrm>
            <a:off x="2448908" y="991828"/>
            <a:ext cx="6097904" cy="369332"/>
          </a:xfrm>
          <a:prstGeom prst="rect">
            <a:avLst/>
          </a:prstGeom>
          <a:noFill/>
        </p:spPr>
        <p:txBody>
          <a:bodyPr wrap="square">
            <a:spAutoFit/>
          </a:bodyPr>
          <a:lstStyle/>
          <a:p>
            <a:pPr algn="ctr"/>
            <a:r>
              <a:rPr lang="ar-SY" sz="1800" b="1" dirty="0">
                <a:effectLst/>
                <a:latin typeface="Alexandria Medium" pitchFamily="2" charset="-78"/>
                <a:ea typeface="Calibri" panose="020F0502020204030204" pitchFamily="34" charset="0"/>
                <a:cs typeface="Alexandria Medium" pitchFamily="2" charset="-78"/>
              </a:rPr>
              <a:t>أهمية النمو المهني </a:t>
            </a:r>
            <a:endParaRPr lang="ar-SA" dirty="0">
              <a:latin typeface="Alexandria Medium" pitchFamily="2" charset="-78"/>
              <a:cs typeface="Alexandria Medium" pitchFamily="2" charset="-78"/>
            </a:endParaRPr>
          </a:p>
        </p:txBody>
      </p:sp>
      <p:sp>
        <p:nvSpPr>
          <p:cNvPr id="3" name="مربع نص 2">
            <a:extLst>
              <a:ext uri="{FF2B5EF4-FFF2-40B4-BE49-F238E27FC236}">
                <a16:creationId xmlns:a16="http://schemas.microsoft.com/office/drawing/2014/main" id="{702A8A1B-F5D1-47FE-A258-AC534B4413C6}"/>
              </a:ext>
            </a:extLst>
          </p:cNvPr>
          <p:cNvSpPr txBox="1"/>
          <p:nvPr/>
        </p:nvSpPr>
        <p:spPr>
          <a:xfrm>
            <a:off x="771887" y="1910873"/>
            <a:ext cx="10224119" cy="3595856"/>
          </a:xfrm>
          <a:prstGeom prst="rect">
            <a:avLst/>
          </a:prstGeom>
          <a:noFill/>
        </p:spPr>
        <p:txBody>
          <a:bodyPr wrap="square" rtlCol="1">
            <a:spAutoFit/>
          </a:bodyPr>
          <a:lstStyle/>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تجديد معلومات المعلمين وإلمامهم بالتقنيات الحديثة في التعليم والتدريس. </a:t>
            </a:r>
          </a:p>
          <a:p>
            <a:pPr marL="285750" indent="-285750" algn="just" rtl="1">
              <a:lnSpc>
                <a:spcPts val="2960"/>
              </a:lnSpc>
              <a:spcAft>
                <a:spcPts val="1800"/>
              </a:spcAft>
              <a:buFont typeface="Arial" panose="020B0604020202020204" pitchFamily="34" charset="0"/>
              <a:buChar char="•"/>
            </a:pPr>
            <a:r>
              <a:rPr lang="ar-SA" sz="1600" dirty="0">
                <a:solidFill>
                  <a:srgbClr val="212529"/>
                </a:solidFill>
                <a:latin typeface="Alexandria Light" pitchFamily="2" charset="-78"/>
                <a:cs typeface="Alexandria Light" pitchFamily="2" charset="-78"/>
              </a:rPr>
              <a:t> </a:t>
            </a:r>
            <a:r>
              <a:rPr lang="ar-SA" sz="1600" b="0" i="0" dirty="0">
                <a:solidFill>
                  <a:srgbClr val="212529"/>
                </a:solidFill>
                <a:effectLst/>
                <a:latin typeface="Alexandria Light" pitchFamily="2" charset="-78"/>
                <a:cs typeface="Alexandria Light" pitchFamily="2" charset="-78"/>
              </a:rPr>
              <a:t>الحفاظ على النمو المستمر للمعلمين ورفع مستوى الأداء المهني لهم وتعزيز مهارتهم التعليمية ورفع مستوى مقدرتهم على الإبداع والتطور.</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الاهتمام بالأساسيات المهنية من خلال رفع فاعلية المعلم ورفع كفايته الإنتاجية.</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الاطلاع على أحدث النظريات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التدريس، وأحدث التقنيات المستخدمة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التدريس مثل استخدام الأنماط الجديدة كالتعليم المبرمج والتعليم الذاتي.</a:t>
            </a:r>
          </a:p>
          <a:p>
            <a:pPr algn="just" rtl="1">
              <a:lnSpc>
                <a:spcPts val="2260"/>
              </a:lnSpc>
              <a:spcAft>
                <a:spcPts val="1200"/>
              </a:spcAft>
            </a:pPr>
            <a:endParaRPr lang="ar-SA" b="0" i="0" dirty="0">
              <a:solidFill>
                <a:srgbClr val="212529"/>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702011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7587"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Font typeface="+mj-lt"/>
              <a:buAutoNum type="arabicPeriod"/>
            </a:pPr>
            <a:endParaRPr lang="ar-SA" b="0" i="0" dirty="0">
              <a:solidFill>
                <a:srgbClr val="212529"/>
              </a:solidFill>
              <a:effectLst/>
              <a:latin typeface="TheSan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E12FC1DB-7959-429F-87B7-E1A2B4FA3FB3}"/>
              </a:ext>
            </a:extLst>
          </p:cNvPr>
          <p:cNvSpPr txBox="1"/>
          <p:nvPr/>
        </p:nvSpPr>
        <p:spPr>
          <a:xfrm>
            <a:off x="2232213" y="4956775"/>
            <a:ext cx="8599208" cy="41190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هنا ما مبررات الاهتمام ب</a:t>
            </a:r>
            <a:r>
              <a:rPr lang="ar-SA" sz="1600" dirty="0">
                <a:latin typeface="Alexandria Medium" pitchFamily="2" charset="-78"/>
                <a:cs typeface="Alexandria Medium" pitchFamily="2" charset="-78"/>
              </a:rPr>
              <a:t>النمو المهني للمعلم في استخدام تكنولوجيا التعليم </a:t>
            </a:r>
            <a:r>
              <a:rPr kumimoji="0" lang="ar-SA" sz="28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endPar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endParaRPr>
          </a:p>
        </p:txBody>
      </p:sp>
      <p:sp>
        <p:nvSpPr>
          <p:cNvPr id="11" name="مربع نص 10">
            <a:extLst>
              <a:ext uri="{FF2B5EF4-FFF2-40B4-BE49-F238E27FC236}">
                <a16:creationId xmlns:a16="http://schemas.microsoft.com/office/drawing/2014/main" id="{F9229ADF-A5AC-4E55-9309-4140E2C90C54}"/>
              </a:ext>
            </a:extLst>
          </p:cNvPr>
          <p:cNvSpPr txBox="1"/>
          <p:nvPr/>
        </p:nvSpPr>
        <p:spPr>
          <a:xfrm>
            <a:off x="2448908" y="991828"/>
            <a:ext cx="6097904" cy="369332"/>
          </a:xfrm>
          <a:prstGeom prst="rect">
            <a:avLst/>
          </a:prstGeom>
          <a:noFill/>
        </p:spPr>
        <p:txBody>
          <a:bodyPr wrap="square">
            <a:spAutoFit/>
          </a:bodyPr>
          <a:lstStyle/>
          <a:p>
            <a:pPr algn="ctr"/>
            <a:r>
              <a:rPr lang="ar-SY" sz="1800" b="1" dirty="0">
                <a:effectLst/>
                <a:latin typeface="Alexandria Medium" pitchFamily="2" charset="-78"/>
                <a:ea typeface="Calibri" panose="020F0502020204030204" pitchFamily="34" charset="0"/>
                <a:cs typeface="Alexandria Medium" pitchFamily="2" charset="-78"/>
              </a:rPr>
              <a:t>أهمية النمو المهني </a:t>
            </a:r>
            <a:endParaRPr lang="ar-SA" dirty="0">
              <a:latin typeface="Alexandria Medium" pitchFamily="2" charset="-78"/>
              <a:cs typeface="Alexandria Medium" pitchFamily="2" charset="-78"/>
            </a:endParaRPr>
          </a:p>
        </p:txBody>
      </p:sp>
      <p:sp>
        <p:nvSpPr>
          <p:cNvPr id="3" name="مربع نص 2">
            <a:extLst>
              <a:ext uri="{FF2B5EF4-FFF2-40B4-BE49-F238E27FC236}">
                <a16:creationId xmlns:a16="http://schemas.microsoft.com/office/drawing/2014/main" id="{702A8A1B-F5D1-47FE-A258-AC534B4413C6}"/>
              </a:ext>
            </a:extLst>
          </p:cNvPr>
          <p:cNvSpPr txBox="1"/>
          <p:nvPr/>
        </p:nvSpPr>
        <p:spPr>
          <a:xfrm>
            <a:off x="894436" y="2255720"/>
            <a:ext cx="10224119" cy="2053767"/>
          </a:xfrm>
          <a:prstGeom prst="rect">
            <a:avLst/>
          </a:prstGeom>
          <a:noFill/>
        </p:spPr>
        <p:txBody>
          <a:bodyPr wrap="square" rtlCol="1">
            <a:spAutoFit/>
          </a:bodyPr>
          <a:lstStyle/>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الاهتمام بإعداد المعلم قبل البدء في المهنة كمعلم وتعريفه بدور المعلم وواجباته.</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زيادة كفاءة المعلم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تخطى مشاكل العمل من خلال استخدام أفكار جديدة وطرائق متنوعة تساعده </a:t>
            </a:r>
            <a:r>
              <a:rPr lang="ar-SA" sz="1600" b="0" i="0" dirty="0" err="1">
                <a:solidFill>
                  <a:srgbClr val="212529"/>
                </a:solidFill>
                <a:effectLst/>
                <a:latin typeface="Alexandria Light" pitchFamily="2" charset="-78"/>
                <a:cs typeface="Alexandria Light" pitchFamily="2" charset="-78"/>
              </a:rPr>
              <a:t>فى</a:t>
            </a:r>
            <a:r>
              <a:rPr lang="ar-SA" sz="1600" b="0" i="0" dirty="0">
                <a:solidFill>
                  <a:srgbClr val="212529"/>
                </a:solidFill>
                <a:effectLst/>
                <a:latin typeface="Alexandria Light" pitchFamily="2" charset="-78"/>
                <a:cs typeface="Alexandria Light" pitchFamily="2" charset="-78"/>
              </a:rPr>
              <a:t> حل المشكلات بطريقة بناءة.</a:t>
            </a:r>
          </a:p>
          <a:p>
            <a:pPr marL="285750" indent="-285750" algn="just" rtl="1">
              <a:lnSpc>
                <a:spcPts val="2960"/>
              </a:lnSpc>
              <a:spcAft>
                <a:spcPts val="18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تمكين المعلمين من تحقيق </a:t>
            </a:r>
            <a:r>
              <a:rPr lang="ar-SA" b="0" i="0" dirty="0">
                <a:solidFill>
                  <a:srgbClr val="212529"/>
                </a:solidFill>
                <a:effectLst/>
                <a:latin typeface="Alexandria Light" pitchFamily="2" charset="-78"/>
                <a:cs typeface="Alexandria Light" pitchFamily="2" charset="-78"/>
              </a:rPr>
              <a:t>تربية ناجحة لتلاميذهم.</a:t>
            </a:r>
          </a:p>
        </p:txBody>
      </p:sp>
      <p:sp>
        <p:nvSpPr>
          <p:cNvPr id="9" name="Google Shape;6475;p53">
            <a:extLst>
              <a:ext uri="{FF2B5EF4-FFF2-40B4-BE49-F238E27FC236}">
                <a16:creationId xmlns:a16="http://schemas.microsoft.com/office/drawing/2014/main" id="{ABBF9082-2166-41C4-9FC4-A5344A56A5DC}"/>
              </a:ext>
            </a:extLst>
          </p:cNvPr>
          <p:cNvSpPr/>
          <p:nvPr/>
        </p:nvSpPr>
        <p:spPr>
          <a:xfrm>
            <a:off x="1098247" y="4830422"/>
            <a:ext cx="878470" cy="66461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335601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153886"/>
            <a:ext cx="10812720" cy="5218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623171" y="553914"/>
            <a:ext cx="4997767"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chemeClr val="accent5">
                    <a:lumMod val="75000"/>
                  </a:schemeClr>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chemeClr val="accent5">
                  <a:lumMod val="75000"/>
                </a:schemeClr>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9A562303-CFA1-4D97-95A2-E0B1BAA8C3CE}"/>
              </a:ext>
            </a:extLst>
          </p:cNvPr>
          <p:cNvSpPr>
            <a:spLocks noChangeArrowheads="1"/>
          </p:cNvSpPr>
          <p:nvPr/>
        </p:nvSpPr>
        <p:spPr bwMode="auto">
          <a:xfrm>
            <a:off x="1202327" y="1295907"/>
            <a:ext cx="10003822" cy="4949456"/>
          </a:xfrm>
          <a:prstGeom prst="rect">
            <a:avLst/>
          </a:prstGeom>
          <a:noFill/>
          <a:ln>
            <a:noFill/>
          </a:ln>
          <a:effectLst/>
        </p:spPr>
        <p:txBody>
          <a:bodyPr vert="horz" wrap="square" lIns="0" tIns="0" rIns="9522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rtl="1">
              <a:lnSpc>
                <a:spcPct val="200000"/>
              </a:lnSpc>
              <a:spcAft>
                <a:spcPts val="1800"/>
              </a:spcAft>
            </a:pP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إن عملية التنمية المهنية للمعلمين عملية أساسية لا يمكن الاستغناء عنها لتحسين الأداء المهني للمعلمين وتلبية حاجات التغير والتطوير ، ويرجع الاهتمام بالنمو المهني للمعلمين إلى الأسباب الآتية:</a:t>
            </a:r>
            <a:endParaRPr lang="ar-SA" altLang="ar-SA" sz="1600" dirty="0">
              <a:latin typeface="Alexandria Light" pitchFamily="2" charset="-78"/>
              <a:cs typeface="Alexandria Light" pitchFamily="2" charset="-78"/>
            </a:endParaRPr>
          </a:p>
          <a:p>
            <a:pPr marL="285750" lvl="0" indent="-285750" algn="just" rtl="1">
              <a:lnSpc>
                <a:spcPct val="200000"/>
              </a:lnSpc>
              <a:spcAft>
                <a:spcPts val="1800"/>
              </a:spcAft>
              <a:buFont typeface="Arial" panose="020B0604020202020204" pitchFamily="34" charset="0"/>
              <a:buChar char="•"/>
            </a:pPr>
            <a:r>
              <a:rPr lang="ar-SA" altLang="ar-SA" sz="1600" dirty="0">
                <a:solidFill>
                  <a:srgbClr val="000000"/>
                </a:solidFill>
                <a:latin typeface="Alexandria Medium" pitchFamily="2" charset="-78"/>
                <a:cs typeface="Alexandria Medium" pitchFamily="2" charset="-78"/>
              </a:rPr>
              <a:t>النمو  المعرفي السريع</a:t>
            </a:r>
            <a:r>
              <a:rPr lang="ar-SA" altLang="ar-SA" sz="1600" dirty="0">
                <a:solidFill>
                  <a:srgbClr val="000000"/>
                </a:solidFill>
                <a:latin typeface="Alexandria Light" pitchFamily="2" charset="-78"/>
                <a:cs typeface="Alexandria Light" pitchFamily="2" charset="-78"/>
              </a:rPr>
              <a:t>: إذ إن عالم المعرفة عالم متطور ومتغير بشكل مستمر لذلك وجب على المعلم أن يكون على معرفة واطلاع بكل جديد ومستحدث في مجال تخصصه، باعتبار هذا الأمر ضرورة لتحسين الكفاءات التدريسية، </a:t>
            </a:r>
            <a:r>
              <a:rPr lang="ar-SA" sz="1600" dirty="0">
                <a:latin typeface="Alexandria Light" pitchFamily="2" charset="-78"/>
                <a:cs typeface="Alexandria Light" pitchFamily="2" charset="-78"/>
              </a:rPr>
              <a:t>ما يسمح بعطاء علمي وتقني جديد ومتلاحق ويكشف عن مجالات تطبيقية جديدة لهذه المعارف.</a:t>
            </a:r>
            <a:r>
              <a:rPr lang="ar-SA" altLang="ar-SA" sz="1600" dirty="0">
                <a:solidFill>
                  <a:srgbClr val="000000"/>
                </a:solidFill>
                <a:latin typeface="Alexandria Light" pitchFamily="2" charset="-78"/>
                <a:cs typeface="Alexandria Light" pitchFamily="2" charset="-78"/>
              </a:rPr>
              <a:t> </a:t>
            </a:r>
          </a:p>
          <a:p>
            <a:pPr marL="285750" lvl="0" indent="-285750" algn="just" rtl="1">
              <a:lnSpc>
                <a:spcPct val="200000"/>
              </a:lnSpc>
              <a:spcAft>
                <a:spcPts val="1800"/>
              </a:spcAft>
              <a:buFont typeface="Arial" panose="020B0604020202020204" pitchFamily="34" charset="0"/>
              <a:buChar char="•"/>
            </a:pPr>
            <a:r>
              <a:rPr lang="ar-SA" altLang="ar-SA" sz="1600" dirty="0">
                <a:solidFill>
                  <a:srgbClr val="000000"/>
                </a:solidFill>
                <a:latin typeface="Alexandria Medium" pitchFamily="2" charset="-78"/>
                <a:cs typeface="Alexandria Medium" pitchFamily="2" charset="-78"/>
              </a:rPr>
              <a:t>التطور الهائل في تكنولوجيا المعلومات والاتصالات  </a:t>
            </a:r>
            <a:r>
              <a:rPr lang="ar-SA" altLang="ar-SA" sz="1600" dirty="0">
                <a:solidFill>
                  <a:srgbClr val="000000"/>
                </a:solidFill>
                <a:latin typeface="Alexandria Light" pitchFamily="2" charset="-78"/>
                <a:cs typeface="Alexandria Light" pitchFamily="2" charset="-78"/>
              </a:rPr>
              <a:t>ما أدى إلى أن يصبح العالم بمثابة قرية صغيرة تنتقل فيها المعارف والخبرات المستجدة والثقافات بسرعة كبيرة.</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فتطور تقنيات الاتصال، وتعدد مصادر التعلم أدت إلى إحداث تغييرات جوهرية في متطلبات الموقف التعليمي من حيث وسائل نقل المعرفة فيجب تدريب المعلم وتنمية مهاراته التقنية ليستطيع مواكبة كل ما هو جديد ومتطور في العملية التعليمية وتطبيقه بالشكل الصحيح.</a:t>
            </a:r>
            <a:endParaRPr lang="ar-SA" altLang="ar-SA" sz="1600" dirty="0">
              <a:solidFill>
                <a:srgbClr val="000000"/>
              </a:solidFill>
              <a:latin typeface="Alexandria Light" pitchFamily="2" charset="-78"/>
              <a:cs typeface="Alexandria Light" pitchFamily="2" charset="-78"/>
            </a:endParaRPr>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276427"/>
            <a:ext cx="10812720" cy="5129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405460" y="585856"/>
            <a:ext cx="4997767"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rgbClr val="000000"/>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rgbClr val="000000"/>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9A562303-CFA1-4D97-95A2-E0B1BAA8C3CE}"/>
              </a:ext>
            </a:extLst>
          </p:cNvPr>
          <p:cNvSpPr>
            <a:spLocks noChangeArrowheads="1"/>
          </p:cNvSpPr>
          <p:nvPr/>
        </p:nvSpPr>
        <p:spPr bwMode="auto">
          <a:xfrm>
            <a:off x="1153887" y="1483890"/>
            <a:ext cx="10035832" cy="4841734"/>
          </a:xfrm>
          <a:prstGeom prst="rect">
            <a:avLst/>
          </a:prstGeom>
          <a:noFill/>
          <a:ln>
            <a:noFill/>
          </a:ln>
          <a:effectLst/>
        </p:spPr>
        <p:txBody>
          <a:bodyPr vert="horz" wrap="square" lIns="0" tIns="0" rIns="95220" bIns="12696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rtl="1">
              <a:lnSpc>
                <a:spcPct val="150000"/>
              </a:lnSpc>
              <a:spcAft>
                <a:spcPts val="1800"/>
              </a:spcAft>
              <a:buFont typeface="Arial" panose="020B0604020202020204" pitchFamily="34" charset="0"/>
              <a:buChar char="•"/>
            </a:pPr>
            <a:r>
              <a:rPr lang="ar-SA" sz="1600" dirty="0">
                <a:latin typeface="Alexandria Medium" pitchFamily="2" charset="-78"/>
                <a:cs typeface="Alexandria Medium" pitchFamily="2" charset="-78"/>
              </a:rPr>
              <a:t>تطور المناهج التربوية</a:t>
            </a:r>
            <a:r>
              <a:rPr lang="ar-SA" sz="1600" dirty="0">
                <a:latin typeface="Alexandria Light" pitchFamily="2" charset="-78"/>
                <a:cs typeface="Alexandria Light" pitchFamily="2" charset="-78"/>
              </a:rPr>
              <a:t>: إن التغيرات التي تحصل في بنية المناهج التربوية ومحتواها والتطورات التي ترافقها في تقنيات التعليم وأساليب استخدامها.</a:t>
            </a:r>
            <a:r>
              <a:rPr lang="ar-SA" sz="1600"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ف</a:t>
            </a:r>
            <a:r>
              <a:rPr lang="ar-SA" sz="1600" dirty="0">
                <a:effectLst/>
                <a:latin typeface="Alexandria Light" pitchFamily="2" charset="-78"/>
                <a:ea typeface="Calibri" panose="020F0502020204030204" pitchFamily="34" charset="0"/>
                <a:cs typeface="Alexandria Light" pitchFamily="2" charset="-78"/>
              </a:rPr>
              <a:t>ضلاً عن </a:t>
            </a:r>
            <a:r>
              <a:rPr lang="ar-SA" sz="1600" dirty="0">
                <a:latin typeface="Alexandria Light" pitchFamily="2" charset="-78"/>
                <a:cs typeface="Alexandria Light" pitchFamily="2" charset="-78"/>
              </a:rPr>
              <a:t>تطور العلوم وطرائق تدريسها؛ فإن جودة مناهج إعداد المعلمين مهما بلغت فإنها في خضم عصر حافل بالتطورات والتغيرات المستمرة، تحتاج إلى تدريب مستمر للمعلم في أثناء الخدمة. </a:t>
            </a:r>
            <a:endParaRPr lang="ar-SA" sz="1600" dirty="0">
              <a:effectLst/>
              <a:latin typeface="Alexandria Light" pitchFamily="2" charset="-78"/>
              <a:ea typeface="Calibri" panose="020F0502020204030204" pitchFamily="34" charset="0"/>
              <a:cs typeface="Alexandria Light" pitchFamily="2" charset="-78"/>
            </a:endParaRPr>
          </a:p>
          <a:p>
            <a:pPr marL="285750" lvl="0" indent="-285750" algn="just" rtl="1">
              <a:lnSpc>
                <a:spcPct val="150000"/>
              </a:lnSpc>
              <a:spcAft>
                <a:spcPts val="1800"/>
              </a:spcAft>
              <a:buFont typeface="Arial" panose="020B0604020202020204" pitchFamily="34" charset="0"/>
              <a:buChar char="•"/>
            </a:pPr>
            <a:r>
              <a:rPr kumimoji="0" lang="ar-SA" altLang="ar-SA" sz="1600" i="0" u="none" strike="noStrike" cap="none" normalizeH="0" baseline="0" dirty="0">
                <a:ln>
                  <a:noFill/>
                </a:ln>
                <a:solidFill>
                  <a:srgbClr val="000000"/>
                </a:solidFill>
                <a:effectLst/>
                <a:latin typeface="Alexandria Medium" pitchFamily="2" charset="-78"/>
                <a:cs typeface="Alexandria Medium" pitchFamily="2" charset="-78"/>
              </a:rPr>
              <a:t>تعددية أدوار المعلمين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والتغير الذي طرأ على أدوار المعلم وتعدد مسؤولياتهم  في المجال التربوي التعليمي فبعد أن كان المعلم ملقناً للمعلومة ومصدرها، أصبح مساعداً للمتعلمين على استكشافها من خلال طرائق تدريسية متطورة ومعاصرة.</a:t>
            </a:r>
          </a:p>
          <a:p>
            <a:pPr marL="285750" marR="0" lvl="0" indent="-285750" algn="just" defTabSz="914400" rtl="1" eaLnBrk="0" fontAlgn="base" latinLnBrk="0" hangingPunct="0">
              <a:lnSpc>
                <a:spcPct val="150000"/>
              </a:lnSpc>
              <a:spcBef>
                <a:spcPct val="0"/>
              </a:spcBef>
              <a:spcAft>
                <a:spcPts val="1800"/>
              </a:spcAft>
              <a:buClrTx/>
              <a:buSzTx/>
              <a:buFont typeface="Arial" panose="020B0604020202020204" pitchFamily="34" charset="0"/>
              <a:buChar char="•"/>
              <a:tabLst/>
            </a:pP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التزايد المستمر في أعداد الطلبة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الملتحقين بالمدارس وما يستتبعه من تزايد الطلب على المعلمين بمختلف مؤهلاتهم وتخصصاتهم..</a:t>
            </a:r>
          </a:p>
          <a:p>
            <a:pPr marL="285750" marR="0" lvl="0" indent="-285750" algn="just" defTabSz="914400" rtl="1" eaLnBrk="0" fontAlgn="base" latinLnBrk="0" hangingPunct="0">
              <a:lnSpc>
                <a:spcPct val="150000"/>
              </a:lnSpc>
              <a:spcBef>
                <a:spcPct val="0"/>
              </a:spcBef>
              <a:spcAft>
                <a:spcPts val="1800"/>
              </a:spcAft>
              <a:buClrTx/>
              <a:buSzTx/>
              <a:buFont typeface="Arial" panose="020B0604020202020204" pitchFamily="34" charset="0"/>
              <a:buChar char="•"/>
              <a:tabLst/>
            </a:pP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تعدد النظم التربوية والتعلمية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وتنوع اساليب التطوير والتعلم الذاتي وفق التطور والتنوع في التقنيات المعاصرة مما يفرض علي المعلمين مواكبة ذلك.</a:t>
            </a:r>
          </a:p>
        </p:txBody>
      </p:sp>
      <p:grpSp>
        <p:nvGrpSpPr>
          <p:cNvPr id="8" name="Google Shape;8438;p58">
            <a:extLst>
              <a:ext uri="{FF2B5EF4-FFF2-40B4-BE49-F238E27FC236}">
                <a16:creationId xmlns:a16="http://schemas.microsoft.com/office/drawing/2014/main" id="{400B55AA-DBD4-4BC8-ADD2-F37CA8993F14}"/>
              </a:ext>
            </a:extLst>
          </p:cNvPr>
          <p:cNvGrpSpPr/>
          <p:nvPr/>
        </p:nvGrpSpPr>
        <p:grpSpPr>
          <a:xfrm>
            <a:off x="828292" y="5924434"/>
            <a:ext cx="443449" cy="441103"/>
            <a:chOff x="1412450" y="1954475"/>
            <a:chExt cx="297750" cy="296175"/>
          </a:xfrm>
        </p:grpSpPr>
        <p:sp>
          <p:nvSpPr>
            <p:cNvPr id="10" name="Google Shape;8439;p58">
              <a:extLst>
                <a:ext uri="{FF2B5EF4-FFF2-40B4-BE49-F238E27FC236}">
                  <a16:creationId xmlns:a16="http://schemas.microsoft.com/office/drawing/2014/main" id="{DCAE904F-D2E9-437F-A341-62F43AF55BC3}"/>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40;p58">
              <a:extLst>
                <a:ext uri="{FF2B5EF4-FFF2-40B4-BE49-F238E27FC236}">
                  <a16:creationId xmlns:a16="http://schemas.microsoft.com/office/drawing/2014/main" id="{7F5FCBDE-0803-4773-8661-7F1E7714159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94393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460639"/>
            <a:ext cx="10812720" cy="469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675417" y="815770"/>
            <a:ext cx="4738072" cy="369332"/>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ar-SA" sz="1800" b="1" i="0" u="none" strike="noStrike" cap="none" normalizeH="0" baseline="0" dirty="0">
                <a:ln>
                  <a:noFill/>
                </a:ln>
                <a:solidFill>
                  <a:schemeClr val="accent5">
                    <a:lumMod val="75000"/>
                  </a:schemeClr>
                </a:solidFill>
                <a:effectLst/>
                <a:latin typeface="Alexandria Medium" pitchFamily="2" charset="-78"/>
                <a:cs typeface="Alexandria Medium" pitchFamily="2" charset="-78"/>
              </a:rPr>
              <a:t>مبررات الاهتمام بالنمو المهني للمعلم </a:t>
            </a:r>
            <a:endParaRPr kumimoji="0" lang="ar-SA" altLang="ar-SA" sz="1800" b="0" i="0" u="none" strike="noStrike" cap="none" normalizeH="0" baseline="0" dirty="0">
              <a:ln>
                <a:noFill/>
              </a:ln>
              <a:solidFill>
                <a:schemeClr val="accent5">
                  <a:lumMod val="75000"/>
                </a:schemeClr>
              </a:solidFill>
              <a:effectLst/>
              <a:latin typeface="Alexandria Medium" pitchFamily="2" charset="-78"/>
              <a:cs typeface="Alexandria Medium" pitchFamily="2" charset="-78"/>
            </a:endParaRPr>
          </a:p>
        </p:txBody>
      </p:sp>
      <p:sp>
        <p:nvSpPr>
          <p:cNvPr id="3" name="Rectangle 2">
            <a:extLst>
              <a:ext uri="{FF2B5EF4-FFF2-40B4-BE49-F238E27FC236}">
                <a16:creationId xmlns:a16="http://schemas.microsoft.com/office/drawing/2014/main" id="{FE2D9E5C-9835-48D0-8012-EE2F9DBEFC36}"/>
              </a:ext>
            </a:extLst>
          </p:cNvPr>
          <p:cNvSpPr>
            <a:spLocks noChangeArrowheads="1"/>
          </p:cNvSpPr>
          <p:nvPr/>
        </p:nvSpPr>
        <p:spPr bwMode="auto">
          <a:xfrm>
            <a:off x="1195797" y="1752714"/>
            <a:ext cx="10091569" cy="4036001"/>
          </a:xfrm>
          <a:prstGeom prst="rect">
            <a:avLst/>
          </a:prstGeom>
          <a:noFill/>
          <a:ln>
            <a:noFill/>
          </a:ln>
          <a:effectLst/>
        </p:spPr>
        <p:txBody>
          <a:bodyPr vert="horz" wrap="square" lIns="0" tIns="0" rIns="95220" bIns="126960" numCol="1" anchor="ctr" anchorCtr="0" compatLnSpc="1">
            <a:prstTxWarp prst="textNoShape">
              <a:avLst/>
            </a:prstTxWarp>
            <a:spAutoFit/>
          </a:bodyPr>
          <a:lstStyle/>
          <a:p>
            <a:pPr marL="285750" marR="0" lvl="0" indent="-285750" algn="just" defTabSz="914400" rtl="1" eaLnBrk="0" fontAlgn="base" latinLnBrk="0" hangingPunct="0">
              <a:lnSpc>
                <a:spcPct val="150000"/>
              </a:lnSpc>
              <a:spcBef>
                <a:spcPct val="0"/>
              </a:spcBef>
              <a:spcAft>
                <a:spcPts val="1800"/>
              </a:spcAft>
              <a:buClrTx/>
              <a:buSzTx/>
              <a:buFont typeface="Arial" panose="020B0604020202020204" pitchFamily="34" charset="0"/>
              <a:buChar char="•"/>
              <a:tabLst/>
            </a:pPr>
            <a:r>
              <a:rPr lang="ar-SA" altLang="ar-SA" sz="1600" dirty="0">
                <a:solidFill>
                  <a:srgbClr val="212529"/>
                </a:solidFill>
                <a:latin typeface="Alexandria Medium" pitchFamily="2" charset="-78"/>
                <a:ea typeface="Calibri" panose="020F0502020204030204" pitchFamily="34" charset="0"/>
                <a:cs typeface="Alexandria Medium" pitchFamily="2" charset="-78"/>
              </a:rPr>
              <a:t>التقنيات التربوية الجديدة</a:t>
            </a:r>
            <a:r>
              <a:rPr kumimoji="0" lang="ar-SA" altLang="ar-SA" sz="1600" b="0" i="0" u="none" strike="noStrike" cap="none" normalizeH="0" baseline="0" dirty="0">
                <a:ln>
                  <a:noFill/>
                </a:ln>
                <a:solidFill>
                  <a:srgbClr val="000000"/>
                </a:solidFill>
                <a:effectLst/>
                <a:latin typeface="Alexandria Medium" pitchFamily="2" charset="-78"/>
                <a:cs typeface="Alexandria Medium" pitchFamily="2" charset="-78"/>
              </a:rPr>
              <a:t>: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إن المستجدات التقنية على الساحة التربوية تتطلب إعادة النظر في بنية النظم التعليمية وأدوار المعلمين، كما أن التقنيات التربوية الجديدة كانت السبب في ظهور الكثير من التحديات والصعوبات التربوية التي تفرض على المعلمين تطوير طرائق تدريسهم وخططهم التدريسية، وتجديد معلوماتهم .</a:t>
            </a:r>
          </a:p>
          <a:p>
            <a:pPr marL="285750" marR="0" lvl="0" indent="-285750" algn="just" defTabSz="914400" rtl="1" eaLnBrk="0" fontAlgn="base" latinLnBrk="0" hangingPunct="0">
              <a:lnSpc>
                <a:spcPct val="150000"/>
              </a:lnSpc>
              <a:spcBef>
                <a:spcPct val="0"/>
              </a:spcBef>
              <a:spcAft>
                <a:spcPts val="1800"/>
              </a:spcAft>
              <a:buClrTx/>
              <a:buSzTx/>
              <a:buFont typeface="Arial" panose="020B0604020202020204" pitchFamily="34" charset="0"/>
              <a:buChar char="•"/>
              <a:tabLst/>
            </a:pPr>
            <a:r>
              <a:rPr lang="ar-SA" altLang="ar-SA" sz="1600" dirty="0">
                <a:solidFill>
                  <a:srgbClr val="212529"/>
                </a:solidFill>
                <a:latin typeface="Alexandria Medium" pitchFamily="2" charset="-78"/>
                <a:ea typeface="Calibri" panose="020F0502020204030204" pitchFamily="34" charset="0"/>
                <a:cs typeface="Alexandria Medium" pitchFamily="2" charset="-78"/>
              </a:rPr>
              <a:t>قصور برامج الإعداد</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تعاني برامج إعداد المعلم قبل الخدمة من القصور والضعف والتي تؤدي الى تشكيل مجموعة من الصعوبات أمام المعلمين. </a:t>
            </a:r>
          </a:p>
          <a:p>
            <a:pPr marR="0" lvl="0" algn="just" defTabSz="914400" rtl="1" eaLnBrk="0" fontAlgn="base" latinLnBrk="0" hangingPunct="0">
              <a:lnSpc>
                <a:spcPct val="150000"/>
              </a:lnSpc>
              <a:spcBef>
                <a:spcPct val="0"/>
              </a:spcBef>
              <a:spcAft>
                <a:spcPts val="1800"/>
              </a:spcAft>
              <a:buClrTx/>
              <a:buSzTx/>
              <a:tabLst/>
            </a:pPr>
            <a:r>
              <a:rPr lang="ar-SA" altLang="ar-SA" sz="1600" dirty="0">
                <a:solidFill>
                  <a:srgbClr val="000000"/>
                </a:solidFill>
                <a:latin typeface="Alexandria Light" pitchFamily="2" charset="-78"/>
                <a:cs typeface="Alexandria Light" pitchFamily="2" charset="-78"/>
              </a:rPr>
              <a:t>     </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هذه بعض المبررات بشكل عام التي </a:t>
            </a:r>
            <a:r>
              <a:rPr lang="ar-SA" altLang="ar-SA" sz="1600" dirty="0">
                <a:solidFill>
                  <a:srgbClr val="212529"/>
                </a:solidFill>
                <a:latin typeface="Alexandria Light" pitchFamily="2" charset="-78"/>
                <a:ea typeface="Calibri" panose="020F0502020204030204" pitchFamily="34" charset="0"/>
                <a:cs typeface="Alexandria Light" pitchFamily="2" charset="-78"/>
              </a:rPr>
              <a:t>يمكن</a:t>
            </a:r>
            <a:r>
              <a:rPr kumimoji="0" lang="ar-SA" altLang="ar-SA" sz="1600" b="0" i="0" u="none" strike="noStrike" cap="none" normalizeH="0" baseline="0" dirty="0">
                <a:ln>
                  <a:noFill/>
                </a:ln>
                <a:solidFill>
                  <a:srgbClr val="000000"/>
                </a:solidFill>
                <a:effectLst/>
                <a:latin typeface="Alexandria Light" pitchFamily="2" charset="-78"/>
                <a:cs typeface="Alexandria Light" pitchFamily="2" charset="-78"/>
              </a:rPr>
              <a:t> استنتاجها والتي دفعت الى البحث عن مبررات الاهتمام بالنمو المهني للمعلمين إلا أنه يمكن الاشارة الى وجود مبررات شخصية للمعلم تدفعه إلى تنمية مهاراته وتختلف من معلم لآخر في ضوء خبراته السابقة، وتخصصه، ودافعيته الذاتية لتنمية مهاراته وخبراته وغير ذلك من العوامل. </a:t>
            </a:r>
            <a:r>
              <a:rPr kumimoji="0" lang="ar-SA" altLang="ar-SA" sz="1600" b="0" i="0" u="none" strike="noStrike" cap="none" normalizeH="0" baseline="0" dirty="0">
                <a:ln>
                  <a:noFill/>
                </a:ln>
                <a:solidFill>
                  <a:srgbClr val="00B0F0"/>
                </a:solidFill>
                <a:effectLst/>
                <a:latin typeface="Alexandria Medium" pitchFamily="2" charset="-78"/>
                <a:cs typeface="Alexandria Medium" pitchFamily="2" charset="-78"/>
              </a:rPr>
              <a:t>والسؤال ما أهداف النمو المهني للمعلم</a:t>
            </a:r>
            <a:r>
              <a:rPr kumimoji="0" lang="ar-SA" altLang="ar-SA" sz="2400" b="0" i="0" u="none" strike="noStrike" cap="none" normalizeH="0" baseline="0" dirty="0">
                <a:ln>
                  <a:noFill/>
                </a:ln>
                <a:solidFill>
                  <a:srgbClr val="00B0F0"/>
                </a:solidFill>
                <a:effectLst/>
                <a:latin typeface="Alexandria Light" pitchFamily="2" charset="-78"/>
                <a:cs typeface="Alexandria Light" pitchFamily="2" charset="-78"/>
              </a:rPr>
              <a:t>؟</a:t>
            </a:r>
            <a:r>
              <a:rPr kumimoji="0" lang="ar-SA" altLang="ar-SA" sz="1600" b="0" i="0" u="none" strike="noStrike" cap="none" normalizeH="0" baseline="0" dirty="0">
                <a:ln>
                  <a:noFill/>
                </a:ln>
                <a:solidFill>
                  <a:srgbClr val="00B0F0"/>
                </a:solidFill>
                <a:effectLst/>
                <a:latin typeface="Alexandria Medium" pitchFamily="2" charset="-78"/>
                <a:cs typeface="Alexandria Medium" pitchFamily="2" charset="-78"/>
              </a:rPr>
              <a:t> </a:t>
            </a:r>
          </a:p>
        </p:txBody>
      </p:sp>
      <p:grpSp>
        <p:nvGrpSpPr>
          <p:cNvPr id="8" name="Google Shape;8384;p58">
            <a:extLst>
              <a:ext uri="{FF2B5EF4-FFF2-40B4-BE49-F238E27FC236}">
                <a16:creationId xmlns:a16="http://schemas.microsoft.com/office/drawing/2014/main" id="{005E1A62-0DB3-4FA5-AC5D-FA23B34CB402}"/>
              </a:ext>
            </a:extLst>
          </p:cNvPr>
          <p:cNvGrpSpPr/>
          <p:nvPr/>
        </p:nvGrpSpPr>
        <p:grpSpPr>
          <a:xfrm>
            <a:off x="1106234" y="5566305"/>
            <a:ext cx="543598" cy="496177"/>
            <a:chOff x="683125" y="1955275"/>
            <a:chExt cx="299325" cy="294600"/>
          </a:xfrm>
        </p:grpSpPr>
        <p:sp>
          <p:nvSpPr>
            <p:cNvPr id="10" name="Google Shape;8385;p58">
              <a:extLst>
                <a:ext uri="{FF2B5EF4-FFF2-40B4-BE49-F238E27FC236}">
                  <a16:creationId xmlns:a16="http://schemas.microsoft.com/office/drawing/2014/main" id="{4FC3E8A0-5749-480D-BC2C-63E761DD28F6}"/>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6;p58">
              <a:extLst>
                <a:ext uri="{FF2B5EF4-FFF2-40B4-BE49-F238E27FC236}">
                  <a16:creationId xmlns:a16="http://schemas.microsoft.com/office/drawing/2014/main" id="{6DE753A9-1CD0-4757-A986-B0B6AEF1D42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387;p58">
              <a:extLst>
                <a:ext uri="{FF2B5EF4-FFF2-40B4-BE49-F238E27FC236}">
                  <a16:creationId xmlns:a16="http://schemas.microsoft.com/office/drawing/2014/main" id="{27AE2C6B-1671-4AA1-81E9-A5B3B142F41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8;p58">
              <a:extLst>
                <a:ext uri="{FF2B5EF4-FFF2-40B4-BE49-F238E27FC236}">
                  <a16:creationId xmlns:a16="http://schemas.microsoft.com/office/drawing/2014/main" id="{1E0924EF-430A-4E86-BB86-2E7839FBD3AC}"/>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345306"/>
            <a:ext cx="10647855" cy="5149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1121499" y="1345306"/>
            <a:ext cx="9818369" cy="4990533"/>
          </a:xfrm>
          <a:prstGeom prst="rect">
            <a:avLst/>
          </a:prstGeom>
          <a:noFill/>
        </p:spPr>
        <p:txBody>
          <a:bodyPr wrap="square">
            <a:spAutoFit/>
          </a:bodyPr>
          <a:lstStyle/>
          <a:p>
            <a:pPr algn="r" rtl="1">
              <a:lnSpc>
                <a:spcPct val="150000"/>
              </a:lnSpc>
              <a:spcAft>
                <a:spcPts val="1800"/>
              </a:spcAft>
            </a:pPr>
            <a:r>
              <a:rPr lang="ar-SA" sz="1600" i="0" u="none" strike="noStrike" baseline="0" dirty="0">
                <a:latin typeface="Alexandria Light" pitchFamily="2" charset="-78"/>
                <a:cs typeface="Alexandria Light" pitchFamily="2" charset="-78"/>
              </a:rPr>
              <a:t>يهدف النمو المهني للمعلم إلى:</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وقوف المعلم على أحدث استراتيجيات التدريس وتكنولوجيا التعليم وكيفية تطبيقها ميدانياً. </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معرفة المستجدات من وسائل التقويم الإلكتروني والأساليب الحديثة في الاختبارات.</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خبرات المعلم وكفاياته في كافة الجوانب: الأكاديمية والمهنية والشخصية والثقافية.</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إضافة معارف مهنية جديدة إلى المعلم.</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وتأكيد القيم المهنية الداعمة لسلوكه.</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الجوانب الإبداعية لديهم وتحفيزه على أن يشمل تدريبهم على  تلك الجوانب الإبداعية .</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تنمية قدراتهم على التفكير الإبداعي، بما يمكنهم من التكيف مع عملهم من ناحية، ومواجهة مشكلاتهم والتغلب عليها من ناحية أخرى.</a:t>
            </a:r>
          </a:p>
        </p:txBody>
      </p:sp>
      <p:sp>
        <p:nvSpPr>
          <p:cNvPr id="11" name="مربع نص 10">
            <a:extLst>
              <a:ext uri="{FF2B5EF4-FFF2-40B4-BE49-F238E27FC236}">
                <a16:creationId xmlns:a16="http://schemas.microsoft.com/office/drawing/2014/main" id="{945F6A64-9C73-40F1-808D-62653DF7FA70}"/>
              </a:ext>
            </a:extLst>
          </p:cNvPr>
          <p:cNvSpPr txBox="1"/>
          <p:nvPr/>
        </p:nvSpPr>
        <p:spPr>
          <a:xfrm>
            <a:off x="4146980" y="790269"/>
            <a:ext cx="3898037" cy="369332"/>
          </a:xfrm>
          <a:prstGeom prst="rect">
            <a:avLst/>
          </a:prstGeom>
          <a:noFill/>
        </p:spPr>
        <p:txBody>
          <a:bodyPr wrap="square">
            <a:spAutoFit/>
          </a:bodyPr>
          <a:lstStyle/>
          <a:p>
            <a:pPr algn="ctr"/>
            <a:r>
              <a:rPr lang="ar-SA" sz="1800" i="0" u="none" strike="noStrike" baseline="0" dirty="0">
                <a:solidFill>
                  <a:schemeClr val="accent5">
                    <a:lumMod val="75000"/>
                  </a:schemeClr>
                </a:solidFill>
                <a:latin typeface="Alexandria Medium" pitchFamily="2" charset="-78"/>
                <a:cs typeface="Alexandria Medium" pitchFamily="2" charset="-78"/>
              </a:rPr>
              <a:t>أهداف النمو المهني للمعلم</a:t>
            </a:r>
            <a:endParaRPr lang="ar-SA" dirty="0">
              <a:solidFill>
                <a:schemeClr val="accent5">
                  <a:lumMod val="75000"/>
                </a:schemeClr>
              </a:solidFill>
              <a:latin typeface="Alexandria Medium" pitchFamily="2" charset="-78"/>
              <a:cs typeface="Alexandria Medium" pitchFamily="2" charset="-78"/>
            </a:endParaRPr>
          </a:p>
        </p:txBody>
      </p:sp>
      <p:sp>
        <p:nvSpPr>
          <p:cNvPr id="8" name="Google Shape;8400;p58">
            <a:extLst>
              <a:ext uri="{FF2B5EF4-FFF2-40B4-BE49-F238E27FC236}">
                <a16:creationId xmlns:a16="http://schemas.microsoft.com/office/drawing/2014/main" id="{8B31C3C9-5524-4F51-9D83-E282FA24D5CA}"/>
              </a:ext>
            </a:extLst>
          </p:cNvPr>
          <p:cNvSpPr/>
          <p:nvPr/>
        </p:nvSpPr>
        <p:spPr>
          <a:xfrm>
            <a:off x="1875934" y="3940404"/>
            <a:ext cx="673296" cy="710335"/>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29893"/>
            <a:ext cx="10812720" cy="4679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1350014" y="1791811"/>
            <a:ext cx="9818369" cy="4528869"/>
          </a:xfrm>
          <a:prstGeom prst="rect">
            <a:avLst/>
          </a:prstGeom>
          <a:noFill/>
        </p:spPr>
        <p:txBody>
          <a:bodyPr wrap="square">
            <a:spAutoFit/>
          </a:bodyPr>
          <a:lstStyle/>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ربط المعلم ببيئته ومجتمعه المحلي والعالمي وتدريبه على مهارات التخطيط لتوثيق الصلة بينه وبين بيئته المحلية ومهارات تنفيذ وتقويم هذه الخطط.</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إنتاج معلم مزود بالمعلومات والأخلاق التي من خلالها يستطيع التعامل مع التلاميذ.</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تزويد المعلم بأساليب جديدة ووسائل تعليمية تواكب التطور المعرفي والتقني.</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زيادة التفاعل ما بين المعلم والتلاميذ داخل غرفة الفصل</a:t>
            </a:r>
            <a:r>
              <a:rPr lang="ar-SA" sz="1600" dirty="0">
                <a:latin typeface="Alexandria Light" pitchFamily="2" charset="-78"/>
                <a:cs typeface="Alexandria Light" pitchFamily="2" charset="-78"/>
              </a:rPr>
              <a:t> (</a:t>
            </a:r>
            <a:r>
              <a:rPr lang="ar-SA" sz="1600" i="0" u="none" strike="noStrike" baseline="0" dirty="0">
                <a:latin typeface="Alexandria Light" pitchFamily="2" charset="-78"/>
                <a:cs typeface="Alexandria Light" pitchFamily="2" charset="-78"/>
              </a:rPr>
              <a:t>محمود مرزوق، 2002). </a:t>
            </a:r>
          </a:p>
          <a:p>
            <a:pPr algn="just" rtl="1">
              <a:lnSpc>
                <a:spcPct val="150000"/>
              </a:lnSpc>
              <a:spcAft>
                <a:spcPts val="1800"/>
              </a:spcAft>
            </a:pPr>
            <a:r>
              <a:rPr lang="ar-SA" sz="1600" i="0" u="none" strike="noStrike" baseline="0" dirty="0">
                <a:latin typeface="Alexandria Light" pitchFamily="2" charset="-78"/>
                <a:cs typeface="Alexandria Light" pitchFamily="2" charset="-78"/>
              </a:rPr>
              <a:t>     إذاً  تكمن أهداف النمو المهني بإضافة معارف جديدة للمعلمين، وكذلك تنمية مهاراتهم المهنية، والتأكيد على تنمية القيم والأخلاق الداعمة لسلوكهم من خلال حب المهنة والعمل من أجلها؛ لأن رسالة التعليم رسالة سامية، وكذلك بناء القيادات التربوية الواعية بالمدارس.  </a:t>
            </a:r>
            <a:r>
              <a:rPr lang="ar-SA" sz="1600" i="0" u="none" strike="noStrike" baseline="0" dirty="0">
                <a:solidFill>
                  <a:srgbClr val="00B0F0"/>
                </a:solidFill>
                <a:latin typeface="Alexandria Medium" pitchFamily="2" charset="-78"/>
                <a:cs typeface="Alexandria Medium" pitchFamily="2" charset="-78"/>
              </a:rPr>
              <a:t>والسؤال ما محاور التنمية المهنية؟</a:t>
            </a:r>
          </a:p>
          <a:p>
            <a:pPr marL="285750" indent="-285750" algn="r" rtl="1">
              <a:lnSpc>
                <a:spcPct val="150000"/>
              </a:lnSpc>
              <a:spcAft>
                <a:spcPts val="1800"/>
              </a:spcAft>
              <a:buFontTx/>
              <a:buChar char="-"/>
            </a:pPr>
            <a:endParaRPr lang="en-US" sz="1600" dirty="0">
              <a:effectLst/>
              <a:latin typeface="Alexandria Light" pitchFamily="2" charset="-78"/>
              <a:ea typeface="Calibri" panose="020F0502020204030204" pitchFamily="34" charset="0"/>
              <a:cs typeface="Alexandria Light" pitchFamily="2" charset="-78"/>
            </a:endParaRPr>
          </a:p>
        </p:txBody>
      </p:sp>
      <p:sp>
        <p:nvSpPr>
          <p:cNvPr id="11" name="مربع نص 10">
            <a:extLst>
              <a:ext uri="{FF2B5EF4-FFF2-40B4-BE49-F238E27FC236}">
                <a16:creationId xmlns:a16="http://schemas.microsoft.com/office/drawing/2014/main" id="{945F6A64-9C73-40F1-808D-62653DF7FA70}"/>
              </a:ext>
            </a:extLst>
          </p:cNvPr>
          <p:cNvSpPr txBox="1"/>
          <p:nvPr/>
        </p:nvSpPr>
        <p:spPr>
          <a:xfrm>
            <a:off x="2987153" y="807134"/>
            <a:ext cx="6097904" cy="369332"/>
          </a:xfrm>
          <a:prstGeom prst="rect">
            <a:avLst/>
          </a:prstGeom>
          <a:noFill/>
        </p:spPr>
        <p:txBody>
          <a:bodyPr wrap="square">
            <a:spAutoFit/>
          </a:bodyPr>
          <a:lstStyle/>
          <a:p>
            <a:pPr algn="ctr"/>
            <a:r>
              <a:rPr lang="ar-SA" sz="1800" b="1" i="0" u="none" strike="noStrike" baseline="0" dirty="0">
                <a:latin typeface="Alexandria Medium" pitchFamily="2" charset="-78"/>
                <a:cs typeface="Alexandria Medium" pitchFamily="2" charset="-78"/>
              </a:rPr>
              <a:t>أهداف النمو المهني للمعلم</a:t>
            </a:r>
            <a:endParaRPr lang="ar-SA" dirty="0">
              <a:latin typeface="Alexandria Medium" pitchFamily="2" charset="-78"/>
              <a:cs typeface="Alexandria Medium" pitchFamily="2" charset="-78"/>
            </a:endParaRPr>
          </a:p>
        </p:txBody>
      </p:sp>
      <p:sp>
        <p:nvSpPr>
          <p:cNvPr id="8" name="Google Shape;8400;p58">
            <a:extLst>
              <a:ext uri="{FF2B5EF4-FFF2-40B4-BE49-F238E27FC236}">
                <a16:creationId xmlns:a16="http://schemas.microsoft.com/office/drawing/2014/main" id="{5E9E20C8-6F1C-4298-A9CE-133F647304A5}"/>
              </a:ext>
            </a:extLst>
          </p:cNvPr>
          <p:cNvSpPr/>
          <p:nvPr/>
        </p:nvSpPr>
        <p:spPr>
          <a:xfrm>
            <a:off x="1989056" y="3629319"/>
            <a:ext cx="616430" cy="67773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89877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a:t>
            </a:r>
            <a:r>
              <a:rPr lang="en-US" sz="1400" b="1" dirty="0">
                <a:solidFill>
                  <a:srgbClr val="000000"/>
                </a:solidFill>
                <a:latin typeface="Alexandria Light" pitchFamily="2" charset="-78"/>
                <a:cs typeface="Alexandria Light" pitchFamily="2" charset="-78"/>
              </a:rPr>
              <a:t>2</a:t>
            </a:r>
            <a:r>
              <a:rPr lang="ar-SA" sz="1400" b="1" dirty="0">
                <a:solidFill>
                  <a:srgbClr val="000000"/>
                </a:solidFill>
                <a:latin typeface="Alexandria Light" pitchFamily="2" charset="-78"/>
                <a:cs typeface="Alexandria Light" pitchFamily="2" charset="-78"/>
              </a:rPr>
              <a:t>) </a:t>
            </a:r>
            <a:r>
              <a:rPr lang="ar-SA" sz="1400" dirty="0">
                <a:solidFill>
                  <a:srgbClr val="000000"/>
                </a:solidFill>
                <a:latin typeface="Alexandria Medium" pitchFamily="2" charset="-78"/>
                <a:cs typeface="Alexandria Medium" pitchFamily="2" charset="-78"/>
              </a:rPr>
              <a:t>محاور </a:t>
            </a:r>
            <a:r>
              <a:rPr lang="ar-SY" sz="1400" dirty="0">
                <a:solidFill>
                  <a:srgbClr val="000000"/>
                </a:solidFill>
                <a:latin typeface="Alexandria Medium" pitchFamily="2" charset="-78"/>
                <a:cs typeface="Alexandria Medium" pitchFamily="2" charset="-78"/>
              </a:rPr>
              <a:t>التخطيط للتنمية المهنية</a:t>
            </a:r>
            <a:endParaRPr lang="ar-SA" sz="1400" dirty="0">
              <a:solidFill>
                <a:srgbClr val="000000"/>
              </a:solidFill>
              <a:latin typeface="Alexandria Medium" pitchFamily="2" charset="-78"/>
              <a:cs typeface="Alexandria Medium" pitchFamily="2" charset="-78"/>
            </a:endParaRP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542043" y="1901320"/>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تتكون عملية التخطيط من أربع محاور فرعية، يمثلها الشكل 2)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5246371" cy="371705"/>
          </a:xfrm>
          <a:prstGeom prst="rect">
            <a:avLst/>
          </a:prstGeom>
          <a:noFill/>
        </p:spPr>
        <p:txBody>
          <a:bodyPr wrap="square">
            <a:spAutoFit/>
          </a:bodyPr>
          <a:lstStyle/>
          <a:p>
            <a:pPr algn="ctr"/>
            <a:r>
              <a:rPr lang="ar-SY" sz="1800" dirty="0">
                <a:latin typeface="Alexandria Medium" pitchFamily="2" charset="-78"/>
                <a:cs typeface="Alexandria Medium" pitchFamily="2" charset="-78"/>
              </a:rPr>
              <a:t>محاور التخطيط للتنمية المهنية</a:t>
            </a:r>
            <a:endParaRPr lang="ar-SA" sz="1800" dirty="0">
              <a:latin typeface="Alexandria Medium" pitchFamily="2" charset="-78"/>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2045053323"/>
              </p:ext>
            </p:extLst>
          </p:nvPr>
        </p:nvGraphicFramePr>
        <p:xfrm>
          <a:off x="3108313" y="2680859"/>
          <a:ext cx="617489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9852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2321342"/>
            <a:ext cx="9757474" cy="3528530"/>
          </a:xfrm>
          <a:prstGeom prst="rect">
            <a:avLst/>
          </a:prstGeom>
          <a:noFill/>
        </p:spPr>
        <p:txBody>
          <a:bodyPr wrap="square" rtlCol="0">
            <a:spAutoFit/>
          </a:bodyPr>
          <a:lstStyle/>
          <a:p>
            <a:pPr marL="285750" indent="-285750" algn="just" rtl="1">
              <a:lnSpc>
                <a:spcPts val="2360"/>
              </a:lnSpc>
              <a:spcAft>
                <a:spcPts val="1800"/>
              </a:spcAft>
              <a:buFont typeface="Arial" panose="020B0604020202020204" pitchFamily="34" charset="0"/>
              <a:buChar char="•"/>
            </a:pPr>
            <a:r>
              <a:rPr lang="ar-SA" sz="1600" dirty="0">
                <a:solidFill>
                  <a:srgbClr val="212529"/>
                </a:solidFill>
                <a:latin typeface="Alexandria Medium" pitchFamily="2" charset="-78"/>
                <a:ea typeface="Calibri" panose="020F0502020204030204" pitchFamily="34" charset="0"/>
                <a:cs typeface="Alexandria Medium" pitchFamily="2" charset="-78"/>
              </a:rPr>
              <a:t>محور رصد الاحتياجات وتحديد الأهداف للتنمية المهنية </a:t>
            </a:r>
            <a:r>
              <a:rPr lang="ar-SA" sz="1600" b="0" i="0" dirty="0">
                <a:solidFill>
                  <a:srgbClr val="212529"/>
                </a:solidFill>
                <a:effectLst/>
                <a:latin typeface="Alexandria Light" pitchFamily="2" charset="-78"/>
                <a:cs typeface="Alexandria Light" pitchFamily="2" charset="-78"/>
              </a:rPr>
              <a:t>على مستوى المعلمين أنفسهم، ومستوى المؤسسة المدرسية. وتطرح في هذا الصدد مسألة التوافق والتقارب بين الاحتياجات والأهداف (</a:t>
            </a:r>
            <a:r>
              <a:rPr lang="en-US" sz="1600" b="0" i="0" dirty="0">
                <a:solidFill>
                  <a:srgbClr val="212529"/>
                </a:solidFill>
                <a:effectLst/>
                <a:latin typeface="Alexandria Light" pitchFamily="2" charset="-78"/>
                <a:cs typeface="Alexandria Light" pitchFamily="2" charset="-78"/>
              </a:rPr>
              <a:t>.(</a:t>
            </a:r>
            <a:r>
              <a:rPr lang="en-US" sz="1600" b="0" i="0" dirty="0" err="1">
                <a:solidFill>
                  <a:srgbClr val="212529"/>
                </a:solidFill>
                <a:effectLst/>
                <a:latin typeface="Alexandria Light" pitchFamily="2" charset="-78"/>
                <a:cs typeface="Alexandria Light" pitchFamily="2" charset="-78"/>
              </a:rPr>
              <a:t>Chistopher</a:t>
            </a:r>
            <a:r>
              <a:rPr lang="en-US" sz="1600" b="0" i="0" dirty="0">
                <a:solidFill>
                  <a:srgbClr val="212529"/>
                </a:solidFill>
                <a:effectLst/>
                <a:latin typeface="Alexandria Light" pitchFamily="2" charset="-78"/>
                <a:cs typeface="Alexandria Light" pitchFamily="2" charset="-78"/>
              </a:rPr>
              <a:t>, 1985</a:t>
            </a:r>
            <a:endParaRPr lang="en-US" sz="1600" b="0" i="0" dirty="0">
              <a:solidFill>
                <a:srgbClr val="212529"/>
              </a:solidFill>
              <a:effectLst/>
              <a:latin typeface="Alexandria Medium" pitchFamily="2" charset="-78"/>
              <a:cs typeface="Alexandria Medium" pitchFamily="2" charset="-78"/>
            </a:endParaRP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تحديد مصادر التعلم، والتنمية المهنية</a:t>
            </a:r>
            <a:r>
              <a:rPr lang="ar-SY" sz="1600" dirty="0">
                <a:solidFill>
                  <a:srgbClr val="212529"/>
                </a:solidFill>
                <a:effectLst/>
                <a:latin typeface="Alexandria Light" pitchFamily="2" charset="-78"/>
                <a:ea typeface="Calibri" panose="020F0502020204030204" pitchFamily="34" charset="0"/>
                <a:cs typeface="Alexandria Light" pitchFamily="2" charset="-78"/>
              </a:rPr>
              <a:t>: تحدد مصادر التعلم من البحوث الإجرائية التي يقوم بها المعلمون في فصول التعليم، والقيادات التربوية، والزملاء، والموجهين.</a:t>
            </a: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رصد التطور وتجاوز المشكلات</a:t>
            </a:r>
            <a:r>
              <a:rPr lang="ar-SY" sz="1600" dirty="0">
                <a:solidFill>
                  <a:srgbClr val="212529"/>
                </a:solidFill>
                <a:latin typeface="Alexandria Light" pitchFamily="2" charset="-78"/>
                <a:ea typeface="Calibri" panose="020F0502020204030204" pitchFamily="34" charset="0"/>
                <a:cs typeface="Alexandria Light" pitchFamily="2" charset="-78"/>
              </a:rPr>
              <a:t>: هو محور يستوجب إيجاد مستويات معيارية تقيس التمكن المهني للمعلم حتى يستطيع المعلم قياس تقدمه، ورصد مواطن القصور فيه، والوقوف على المشكلات المطروحة.</a:t>
            </a:r>
          </a:p>
          <a:p>
            <a:pPr marL="285750" indent="-285750" algn="just" rtl="1">
              <a:lnSpc>
                <a:spcPts val="2360"/>
              </a:lnSpc>
              <a:spcAft>
                <a:spcPts val="1800"/>
              </a:spcAft>
              <a:buFont typeface="Arial" panose="020B0604020202020204" pitchFamily="34" charset="0"/>
              <a:buChar char="•"/>
            </a:pPr>
            <a:r>
              <a:rPr lang="ar-SY" sz="1600" dirty="0">
                <a:solidFill>
                  <a:srgbClr val="212529"/>
                </a:solidFill>
                <a:latin typeface="Alexandria Medium" pitchFamily="2" charset="-78"/>
                <a:ea typeface="Calibri" panose="020F0502020204030204" pitchFamily="34" charset="0"/>
                <a:cs typeface="Alexandria Medium" pitchFamily="2" charset="-78"/>
              </a:rPr>
              <a:t>محور التغذية الراجعة ومواصلة النمو المهني </a:t>
            </a:r>
            <a:r>
              <a:rPr lang="ar-SY" sz="1600" dirty="0">
                <a:solidFill>
                  <a:srgbClr val="212529"/>
                </a:solidFill>
                <a:latin typeface="Alexandria Light" pitchFamily="2" charset="-78"/>
                <a:ea typeface="Calibri" panose="020F0502020204030204" pitchFamily="34" charset="0"/>
                <a:cs typeface="Alexandria Light" pitchFamily="2" charset="-78"/>
              </a:rPr>
              <a:t>الذي يُفيد المعلم بتعرف ما يحصل له من تقدم وإدخال التعديلات على ممارسته عند الاقتضاء ومواصلة تنمية كفاياته المهنية.</a:t>
            </a:r>
            <a:endParaRPr lang="ar-SY" sz="1600" dirty="0">
              <a:solidFill>
                <a:srgbClr val="212529"/>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D4A3801-DCB5-46D2-98C0-8CAB7EA651E4}"/>
              </a:ext>
            </a:extLst>
          </p:cNvPr>
          <p:cNvSpPr txBox="1"/>
          <p:nvPr/>
        </p:nvSpPr>
        <p:spPr>
          <a:xfrm>
            <a:off x="3155341" y="1245229"/>
            <a:ext cx="4015698" cy="400110"/>
          </a:xfrm>
          <a:prstGeom prst="rect">
            <a:avLst/>
          </a:prstGeom>
          <a:noFill/>
        </p:spPr>
        <p:txBody>
          <a:bodyPr wrap="square" rtlCol="1">
            <a:spAutoFit/>
          </a:bodyPr>
          <a:lstStyle/>
          <a:p>
            <a:pPr algn="ctr"/>
            <a:r>
              <a:rPr lang="ar-SY" sz="2000" dirty="0">
                <a:latin typeface="Alexandria Medium" pitchFamily="2" charset="-78"/>
                <a:cs typeface="Alexandria Medium" pitchFamily="2" charset="-78"/>
              </a:rPr>
              <a:t>محاور التخطيط للتنمية المهنية</a:t>
            </a:r>
            <a:endParaRPr lang="ar-SA" sz="2000" dirty="0">
              <a:latin typeface="Alexandria Medium" pitchFamily="2" charset="-78"/>
              <a:cs typeface="Alexandria Medium" pitchFamily="2" charset="-78"/>
            </a:endParaRPr>
          </a:p>
        </p:txBody>
      </p:sp>
    </p:spTree>
    <p:extLst>
      <p:ext uri="{BB962C8B-B14F-4D97-AF65-F5344CB8AC3E}">
        <p14:creationId xmlns:p14="http://schemas.microsoft.com/office/powerpoint/2010/main" val="3526635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7682" y="17021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20224" y="1979596"/>
            <a:ext cx="9132081" cy="3011658"/>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      </a:t>
            </a:r>
            <a:r>
              <a:rPr lang="ar-SA" b="0" i="0" dirty="0">
                <a:solidFill>
                  <a:srgbClr val="212529"/>
                </a:solidFill>
                <a:effectLst/>
                <a:latin typeface="Alexandria Light" pitchFamily="2" charset="-78"/>
                <a:cs typeface="Alexandria Light" pitchFamily="2" charset="-78"/>
              </a:rPr>
              <a:t>ويقصد بالنمو المهني </a:t>
            </a:r>
            <a:r>
              <a:rPr lang="ar-SA" b="0" i="0" dirty="0">
                <a:solidFill>
                  <a:srgbClr val="000000"/>
                </a:solidFill>
                <a:effectLst/>
                <a:latin typeface="Alexandria Light" pitchFamily="2" charset="-78"/>
                <a:cs typeface="Alexandria Light" pitchFamily="2" charset="-78"/>
              </a:rPr>
              <a:t>تطوير كفاية المعلمين من الجانب المعرفي والجانب المهاري</a:t>
            </a:r>
            <a:r>
              <a:rPr lang="ar-SA" dirty="0">
                <a:solidFill>
                  <a:srgbClr val="000000"/>
                </a:solidFill>
                <a:latin typeface="Alexandria Light" pitchFamily="2" charset="-78"/>
                <a:cs typeface="Alexandria Light" pitchFamily="2" charset="-78"/>
              </a:rPr>
              <a:t>، وعرفت الكفاية بأنها مجموعة من المعارف والمهارات والاتجاهات التي يمتلكها المعلم لإنجاز مستوى مقبول من الأداء؛ إذ يتسم أداء المعلم المقبول في الكفاية بالكفاءة والفاعلية، ويمكن القول بأنها المقدرة على عمل شيء بكفاءة وفعالية، بمستوى معين من الأداء".</a:t>
            </a:r>
          </a:p>
          <a:p>
            <a:pPr algn="just" rtl="1">
              <a:lnSpc>
                <a:spcPct val="200000"/>
              </a:lnSpc>
              <a:spcAft>
                <a:spcPts val="1800"/>
              </a:spcAft>
            </a:pP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21C89CC6-C71B-4242-A2DE-772C7EB9B2B5}"/>
              </a:ext>
            </a:extLst>
          </p:cNvPr>
          <p:cNvSpPr txBox="1"/>
          <p:nvPr/>
        </p:nvSpPr>
        <p:spPr>
          <a:xfrm>
            <a:off x="3012141" y="4709160"/>
            <a:ext cx="7315199" cy="70403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فما هي كفايات تقنيات التعليم اللازمة للمعلم في مجال المعارف العلمي؟</a:t>
            </a:r>
          </a:p>
        </p:txBody>
      </p:sp>
      <p:grpSp>
        <p:nvGrpSpPr>
          <p:cNvPr id="9" name="Google Shape;6133;p53">
            <a:extLst>
              <a:ext uri="{FF2B5EF4-FFF2-40B4-BE49-F238E27FC236}">
                <a16:creationId xmlns:a16="http://schemas.microsoft.com/office/drawing/2014/main" id="{2DD39CC1-1DE3-453C-B4B2-1A83989FEC3C}"/>
              </a:ext>
            </a:extLst>
          </p:cNvPr>
          <p:cNvGrpSpPr/>
          <p:nvPr/>
        </p:nvGrpSpPr>
        <p:grpSpPr>
          <a:xfrm>
            <a:off x="1960893" y="4850720"/>
            <a:ext cx="478687" cy="420917"/>
            <a:chOff x="-35854750" y="2272675"/>
            <a:chExt cx="293000" cy="291450"/>
          </a:xfrm>
        </p:grpSpPr>
        <p:sp>
          <p:nvSpPr>
            <p:cNvPr id="11" name="Google Shape;6134;p53">
              <a:extLst>
                <a:ext uri="{FF2B5EF4-FFF2-40B4-BE49-F238E27FC236}">
                  <a16:creationId xmlns:a16="http://schemas.microsoft.com/office/drawing/2014/main" id="{2FC61FB8-3EC6-49ED-B9F4-BCDA0F5BFC52}"/>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35;p53">
              <a:extLst>
                <a:ext uri="{FF2B5EF4-FFF2-40B4-BE49-F238E27FC236}">
                  <a16:creationId xmlns:a16="http://schemas.microsoft.com/office/drawing/2014/main" id="{983D453B-8060-449C-89C0-9412306DFAF7}"/>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136;p53">
              <a:extLst>
                <a:ext uri="{FF2B5EF4-FFF2-40B4-BE49-F238E27FC236}">
                  <a16:creationId xmlns:a16="http://schemas.microsoft.com/office/drawing/2014/main" id="{D4E19BFF-D2B5-4429-AD0D-DC8FD981E638}"/>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636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6338" y="453704"/>
            <a:ext cx="6214675" cy="70686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0" i="0" dirty="0">
                <a:effectLst/>
                <a:latin typeface="Alexandria Medium" pitchFamily="2" charset="-78"/>
                <a:cs typeface="Alexandria Medium" pitchFamily="2" charset="-78"/>
              </a:rPr>
              <a:t>كفايات تقنيات التعليم اللازمة للمعلم في مجال المعارف العلمية</a:t>
            </a:r>
            <a:endParaRPr lang="ar-SA" sz="1800" b="1" i="0" u="none" strike="noStrike" baseline="0" dirty="0">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512262" y="1530048"/>
            <a:ext cx="9806836" cy="4339650"/>
          </a:xfrm>
          <a:prstGeom prst="rect">
            <a:avLst/>
          </a:prstGeom>
          <a:noFill/>
        </p:spPr>
        <p:txBody>
          <a:bodyPr wrap="square" rtlCol="1">
            <a:spAutoFit/>
          </a:bodyPr>
          <a:lstStyle/>
          <a:p>
            <a:pPr algn="just" rtl="1">
              <a:lnSpc>
                <a:spcPts val="2220"/>
              </a:lnSpc>
              <a:spcAft>
                <a:spcPts val="1800"/>
              </a:spcAft>
            </a:pPr>
            <a:r>
              <a:rPr lang="ar-SA" sz="1600" i="0" u="none" strike="noStrike" baseline="0" dirty="0">
                <a:latin typeface="Alexandria Light" pitchFamily="2" charset="-78"/>
                <a:cs typeface="Alexandria Light" pitchFamily="2" charset="-78"/>
              </a:rPr>
              <a:t>     من كفايات </a:t>
            </a:r>
            <a:r>
              <a:rPr lang="ar-SA" sz="1600" i="0" dirty="0">
                <a:effectLst/>
                <a:latin typeface="Alexandria Light" pitchFamily="2" charset="-78"/>
                <a:cs typeface="Alexandria Light" pitchFamily="2" charset="-78"/>
              </a:rPr>
              <a:t>تقنيات التعليم اللازمة للمعلم في مجال المعارف العلمية: </a:t>
            </a:r>
          </a:p>
          <a:p>
            <a:pPr marL="285750" indent="-285750" algn="just" rtl="1">
              <a:lnSpc>
                <a:spcPts val="2220"/>
              </a:lnSpc>
              <a:spcAft>
                <a:spcPts val="1800"/>
              </a:spcAft>
              <a:buFont typeface="Arial" panose="020B0604020202020204" pitchFamily="34" charset="0"/>
              <a:buChar char="•"/>
            </a:pPr>
            <a:r>
              <a:rPr lang="ar-SA" sz="1600" u="none" strike="noStrike" baseline="0" dirty="0">
                <a:latin typeface="Alexandria Light" pitchFamily="2" charset="-78"/>
                <a:cs typeface="Alexandria Light" pitchFamily="2" charset="-78"/>
              </a:rPr>
              <a:t>ت</a:t>
            </a:r>
            <a:r>
              <a:rPr lang="ar-SA" sz="1600" i="0" u="none" strike="noStrike" baseline="0" dirty="0">
                <a:latin typeface="Alexandria Light" pitchFamily="2" charset="-78"/>
                <a:cs typeface="Alexandria Light" pitchFamily="2" charset="-78"/>
              </a:rPr>
              <a:t>حديد مكونات مجال تكنولوجيا التعليم.</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الإلمام ببعض استراتيجيات تكنولوجيا التعليم المفرد وإجراءات تنفيذها كمعالجات تدريسية داخل الموقف التعليمي.</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القيمة التربوية للوسائل التعليمية وفوائدها في التعليم.</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تحديد معوقات استخدام تقنية التعليم.</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المقارنة بين المواد التعليمية والأجهزة التعليمية.</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الملامح الرئيسة للوسائل التعليمية والقواعد العامة لاستخدامه.</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تحديد المكونات الأساسية لعملية الاتصال التعليمي ووظيفتها في التعليم</a:t>
            </a:r>
          </a:p>
        </p:txBody>
      </p:sp>
    </p:spTree>
    <p:extLst>
      <p:ext uri="{BB962C8B-B14F-4D97-AF65-F5344CB8AC3E}">
        <p14:creationId xmlns:p14="http://schemas.microsoft.com/office/powerpoint/2010/main" val="2868244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00725"/>
            <a:ext cx="10812720" cy="46811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60320" y="581434"/>
            <a:ext cx="6214675"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0" i="0" dirty="0">
                <a:effectLst/>
                <a:latin typeface="Alexandria Medium" pitchFamily="2" charset="-78"/>
                <a:cs typeface="Alexandria Medium" pitchFamily="2" charset="-78"/>
              </a:rPr>
              <a:t>كفايات تقنيات التعليم اللازمة للمعلم في مجال الاستخدام </a:t>
            </a:r>
            <a:endParaRPr lang="ar-SA" sz="1800" b="1" i="0" u="none" strike="noStrike" baseline="0" dirty="0">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519519" y="1693173"/>
            <a:ext cx="9806836" cy="3432350"/>
          </a:xfrm>
          <a:prstGeom prst="rect">
            <a:avLst/>
          </a:prstGeom>
          <a:noFill/>
        </p:spPr>
        <p:txBody>
          <a:bodyPr wrap="square" rtlCol="1">
            <a:spAutoFit/>
          </a:bodyPr>
          <a:lstStyle/>
          <a:p>
            <a:pPr algn="just" rtl="1">
              <a:lnSpc>
                <a:spcPts val="2220"/>
              </a:lnSpc>
              <a:spcAft>
                <a:spcPts val="1800"/>
              </a:spcAft>
            </a:pPr>
            <a:r>
              <a:rPr lang="ar-SA" sz="1600" i="0" u="none" strike="noStrike" baseline="0" dirty="0">
                <a:latin typeface="Alexandria Light" pitchFamily="2" charset="-78"/>
                <a:cs typeface="Alexandria Light" pitchFamily="2" charset="-78"/>
              </a:rPr>
              <a:t>     من كفايات </a:t>
            </a:r>
            <a:r>
              <a:rPr lang="ar-SA" sz="1600" i="0" dirty="0">
                <a:effectLst/>
                <a:latin typeface="Alexandria Light" pitchFamily="2" charset="-78"/>
                <a:cs typeface="Alexandria Light" pitchFamily="2" charset="-78"/>
              </a:rPr>
              <a:t>تقنيات التعليم اللازمة للمعلم في مجال الاستخدام: </a:t>
            </a:r>
          </a:p>
          <a:p>
            <a:pPr marL="285750" indent="-285750" algn="just" rtl="1">
              <a:lnSpc>
                <a:spcPts val="2220"/>
              </a:lnSpc>
              <a:spcAft>
                <a:spcPts val="1800"/>
              </a:spcAft>
              <a:buFont typeface="Arial" panose="020B0604020202020204" pitchFamily="34" charset="0"/>
              <a:buChar char="•"/>
            </a:pPr>
            <a:r>
              <a:rPr lang="ar-SA" sz="1600" u="none" strike="noStrike" baseline="0" dirty="0">
                <a:latin typeface="Alexandria Light" pitchFamily="2" charset="-78"/>
                <a:cs typeface="Alexandria Light" pitchFamily="2" charset="-78"/>
              </a:rPr>
              <a:t>استخدام الكمبيوتر في عرض برامج تعليمية</a:t>
            </a:r>
            <a:r>
              <a:rPr lang="ar-SA" sz="1600" i="0" u="none" strike="noStrike" baseline="0" dirty="0">
                <a:latin typeface="Alexandria Light" pitchFamily="2" charset="-78"/>
                <a:cs typeface="Alexandria Light" pitchFamily="2" charset="-78"/>
              </a:rPr>
              <a:t>.</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استخدام الفيديو في تسجيل برامج تعليمية.</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شبكة الإنترنت في المدرسة كمصدر متجدد للمعلومات.</a:t>
            </a:r>
          </a:p>
          <a:p>
            <a:pPr marL="285750" indent="-285750" algn="just" rtl="1">
              <a:lnSpc>
                <a:spcPts val="22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استخدام جهاز عرض الشفافيات.</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جهاز عرض الشرائح الشفافة </a:t>
            </a:r>
          </a:p>
          <a:p>
            <a:pPr marL="285750" indent="-285750" algn="just" rtl="1">
              <a:lnSpc>
                <a:spcPts val="2220"/>
              </a:lnSpc>
              <a:spcAft>
                <a:spcPts val="1800"/>
              </a:spcAft>
              <a:buFont typeface="Arial" panose="020B0604020202020204" pitchFamily="34" charset="0"/>
              <a:buChar char="•"/>
            </a:pPr>
            <a:r>
              <a:rPr lang="ar-SA" sz="1600" dirty="0">
                <a:latin typeface="Alexandria Light" pitchFamily="2" charset="-78"/>
                <a:cs typeface="Alexandria Light" pitchFamily="2" charset="-78"/>
              </a:rPr>
              <a:t>استخدام جهاز عرض الإسقاط الدقيق (</a:t>
            </a:r>
            <a:r>
              <a:rPr lang="ar-SA" sz="1600" dirty="0" err="1">
                <a:latin typeface="Alexandria Light" pitchFamily="2" charset="-78"/>
                <a:cs typeface="Alexandria Light" pitchFamily="2" charset="-78"/>
              </a:rPr>
              <a:t>ميكروبروجيكتور</a:t>
            </a:r>
            <a:r>
              <a:rPr lang="ar-SA" sz="1600" dirty="0">
                <a:latin typeface="Alexandria Light" pitchFamily="2" charset="-78"/>
                <a:cs typeface="Alexandria Light" pitchFamily="2" charset="-78"/>
              </a:rPr>
              <a:t>).</a:t>
            </a:r>
          </a:p>
        </p:txBody>
      </p:sp>
      <p:sp>
        <p:nvSpPr>
          <p:cNvPr id="8" name="Google Shape;5347;p51">
            <a:extLst>
              <a:ext uri="{FF2B5EF4-FFF2-40B4-BE49-F238E27FC236}">
                <a16:creationId xmlns:a16="http://schemas.microsoft.com/office/drawing/2014/main" id="{339D5002-0B66-4AA3-8CBE-056987A02D63}"/>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chemeClr val="accent4"/>
          </a:solidFill>
          <a:ln>
            <a:noFill/>
          </a:ln>
        </p:spPr>
        <p:txBody>
          <a:bodyPr spcFirstLastPara="1" wrap="square" lIns="121900" tIns="121900" rIns="121900" bIns="121900" anchor="ctr" anchorCtr="0">
            <a:noAutofit/>
          </a:bodyPr>
          <a:lstStyle/>
          <a:p>
            <a:endParaRPr sz="1865"/>
          </a:p>
        </p:txBody>
      </p:sp>
      <p:sp>
        <p:nvSpPr>
          <p:cNvPr id="10" name="TextBox 10">
            <a:extLst>
              <a:ext uri="{FF2B5EF4-FFF2-40B4-BE49-F238E27FC236}">
                <a16:creationId xmlns:a16="http://schemas.microsoft.com/office/drawing/2014/main" id="{7C421D81-5F8A-4015-9175-5D845ED4F318}"/>
              </a:ext>
            </a:extLst>
          </p:cNvPr>
          <p:cNvSpPr txBox="1"/>
          <p:nvPr/>
        </p:nvSpPr>
        <p:spPr>
          <a:xfrm>
            <a:off x="4088192" y="5361984"/>
            <a:ext cx="4669490"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ما مبادئ النمو المهني للمعلم؟</a:t>
            </a:r>
          </a:p>
        </p:txBody>
      </p:sp>
    </p:spTree>
    <p:extLst>
      <p:ext uri="{BB962C8B-B14F-4D97-AF65-F5344CB8AC3E}">
        <p14:creationId xmlns:p14="http://schemas.microsoft.com/office/powerpoint/2010/main" val="3923687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5"/>
            <a:ext cx="10812720" cy="4977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91864" y="697094"/>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solidFill>
                  <a:schemeClr val="accent5">
                    <a:lumMod val="75000"/>
                  </a:schemeClr>
                </a:solidFill>
                <a:latin typeface="Calibri" panose="020F0502020204030204" pitchFamily="34" charset="0"/>
                <a:ea typeface="Calibri" panose="020F0502020204030204" pitchFamily="34" charset="0"/>
                <a:cs typeface="Alexandria" pitchFamily="2" charset="-78"/>
              </a:rPr>
              <a:t> </a:t>
            </a:r>
            <a:r>
              <a:rPr lang="ar-SA" sz="1800" b="1" i="0" u="none" strike="noStrike" baseline="0" dirty="0">
                <a:solidFill>
                  <a:schemeClr val="accent5">
                    <a:lumMod val="75000"/>
                  </a:schemeClr>
                </a:solidFill>
                <a:latin typeface="Alexandria Medium" pitchFamily="2" charset="-78"/>
                <a:cs typeface="Alexandria Medium" pitchFamily="2" charset="-78"/>
              </a:rPr>
              <a:t>مبادئ النمو المهني للمعلم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979714" y="1546053"/>
            <a:ext cx="10295201" cy="4390369"/>
          </a:xfrm>
          <a:prstGeom prst="rect">
            <a:avLst/>
          </a:prstGeom>
          <a:noFill/>
        </p:spPr>
        <p:txBody>
          <a:bodyPr wrap="square" rtlCol="1">
            <a:spAutoFit/>
          </a:bodyPr>
          <a:lstStyle/>
          <a:p>
            <a:pPr algn="just" rtl="1">
              <a:lnSpc>
                <a:spcPct val="150000"/>
              </a:lnSpc>
              <a:spcAft>
                <a:spcPts val="1800"/>
              </a:spcAft>
            </a:pPr>
            <a:r>
              <a:rPr lang="ar-SA" sz="1600" i="0" u="none" strike="noStrike" baseline="0" dirty="0">
                <a:latin typeface="Alexandria Light" pitchFamily="2" charset="-78"/>
                <a:cs typeface="Alexandria Light" pitchFamily="2" charset="-78"/>
              </a:rPr>
              <a:t>     تنسجم مبادئ النمو المهني مع أهمية إعداد المعلم إعداداً جيداً يكون معه قادراً على أداء دوره على أكمل وجه وخاصة في ظل المتغيرات والتطورات التكنولوجية الحديثة، ومن هذه المبادئ النقاط الآتية؛ </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التنمية المهنية واضحة الأهداف قابلة للتنفيذ ومستدامة.</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حق مشروع لجميع المعلمين وفي جميع المراحل التعليمية.</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تهدف التنمية المهنية لتحسين العملية التعليمية التعلمية للطلبة داخل الغرفة الصفية.</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تقوم على تلبية حاجات المعلمين والمدارس.</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تراعى التنمية المهنية الفروق الفردية بين المعلمين. </a:t>
            </a:r>
          </a:p>
          <a:p>
            <a:pPr marL="285750" indent="-285750" algn="just" rtl="1">
              <a:lnSpc>
                <a:spcPct val="15000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تعتمد التنمية المهنية على الأنشطة المثيرة للدافعية والتحدي في مهنة التعليم ضمن الجوانب العملية.</a:t>
            </a:r>
          </a:p>
        </p:txBody>
      </p:sp>
      <p:grpSp>
        <p:nvGrpSpPr>
          <p:cNvPr id="8" name="Google Shape;6542;p53">
            <a:extLst>
              <a:ext uri="{FF2B5EF4-FFF2-40B4-BE49-F238E27FC236}">
                <a16:creationId xmlns:a16="http://schemas.microsoft.com/office/drawing/2014/main" id="{03601959-D31E-4C06-912B-87C2395E2250}"/>
              </a:ext>
            </a:extLst>
          </p:cNvPr>
          <p:cNvGrpSpPr/>
          <p:nvPr/>
        </p:nvGrpSpPr>
        <p:grpSpPr>
          <a:xfrm>
            <a:off x="831663" y="5512695"/>
            <a:ext cx="636237" cy="683627"/>
            <a:chOff x="-32569575" y="3586425"/>
            <a:chExt cx="292225" cy="291450"/>
          </a:xfrm>
        </p:grpSpPr>
        <p:sp>
          <p:nvSpPr>
            <p:cNvPr id="9" name="Google Shape;6543;p53">
              <a:extLst>
                <a:ext uri="{FF2B5EF4-FFF2-40B4-BE49-F238E27FC236}">
                  <a16:creationId xmlns:a16="http://schemas.microsoft.com/office/drawing/2014/main" id="{C969E861-C567-4993-B2E4-5C9E0852FEDA}"/>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544;p53">
              <a:extLst>
                <a:ext uri="{FF2B5EF4-FFF2-40B4-BE49-F238E27FC236}">
                  <a16:creationId xmlns:a16="http://schemas.microsoft.com/office/drawing/2014/main" id="{C6B6A2E9-1771-430D-9832-B476671F244E}"/>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729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64549" y="1019871"/>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sz="1800" b="1" i="0" u="none" strike="noStrike" baseline="0" dirty="0">
                <a:latin typeface="Alexandria Medium" pitchFamily="2" charset="-78"/>
                <a:cs typeface="Alexandria Medium" pitchFamily="2" charset="-78"/>
              </a:rPr>
              <a:t>مبادئ النمو المهني للمعلم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27C22503-822E-49DA-B7F9-EA597DC707D1}"/>
              </a:ext>
            </a:extLst>
          </p:cNvPr>
          <p:cNvSpPr txBox="1"/>
          <p:nvPr/>
        </p:nvSpPr>
        <p:spPr>
          <a:xfrm>
            <a:off x="1192582" y="2242705"/>
            <a:ext cx="9806836" cy="3602268"/>
          </a:xfrm>
          <a:prstGeom prst="rect">
            <a:avLst/>
          </a:prstGeom>
          <a:noFill/>
        </p:spPr>
        <p:txBody>
          <a:bodyPr wrap="square" rtlCol="1">
            <a:spAutoFit/>
          </a:bodyPr>
          <a:lstStyle/>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تؤكد على أهمية التنسيق الفعال بين أدوار كل من المدرسة والوزارة والجهات الأخرى ذات العلاقة.</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ترتبط بنظام الحوافز التشجيعية المعنوية والمادية.</a:t>
            </a:r>
          </a:p>
          <a:p>
            <a:pPr marL="285750" indent="-285750" algn="just" rtl="1">
              <a:lnSpc>
                <a:spcPts val="2520"/>
              </a:lnSpc>
              <a:spcAft>
                <a:spcPts val="1800"/>
              </a:spcAft>
              <a:buFont typeface="Arial" panose="020B0604020202020204" pitchFamily="34" charset="0"/>
              <a:buChar char="•"/>
            </a:pPr>
            <a:r>
              <a:rPr lang="ar-SA" sz="1600" i="0" u="none" strike="noStrike" baseline="0" dirty="0">
                <a:latin typeface="Alexandria Light" pitchFamily="2" charset="-78"/>
                <a:cs typeface="Alexandria Light" pitchFamily="2" charset="-78"/>
              </a:rPr>
              <a:t> تقوم على أساس الكفايات التعليمية وتراكم الخبرات التدريبية</a:t>
            </a:r>
            <a:r>
              <a:rPr lang="ar-SA" sz="1600" i="0" u="none" strike="noStrike" baseline="0" dirty="0">
                <a:solidFill>
                  <a:srgbClr val="00B0F0"/>
                </a:solidFill>
                <a:latin typeface="Alexandria Medium" pitchFamily="2" charset="-78"/>
                <a:cs typeface="Alexandria Medium" pitchFamily="2" charset="-78"/>
              </a:rPr>
              <a:t>.</a:t>
            </a:r>
          </a:p>
          <a:p>
            <a:pPr marL="285750" indent="-285750" algn="just" rtl="1">
              <a:lnSpc>
                <a:spcPts val="2520"/>
              </a:lnSpc>
              <a:spcAft>
                <a:spcPts val="1800"/>
              </a:spcAft>
              <a:buFont typeface="Arial" panose="020B0604020202020204" pitchFamily="34" charset="0"/>
              <a:buChar char="•"/>
            </a:pPr>
            <a:endParaRPr lang="ar-SA" sz="1600" dirty="0">
              <a:solidFill>
                <a:srgbClr val="00B0F0"/>
              </a:solidFill>
              <a:latin typeface="Alexandria Medium" pitchFamily="2" charset="-78"/>
              <a:cs typeface="Alexandria Medium" pitchFamily="2" charset="-78"/>
            </a:endParaRPr>
          </a:p>
          <a:p>
            <a:pPr marL="285750" indent="-285750" algn="just" rtl="1">
              <a:lnSpc>
                <a:spcPts val="2520"/>
              </a:lnSpc>
              <a:spcAft>
                <a:spcPts val="1800"/>
              </a:spcAft>
              <a:buFont typeface="Arial" panose="020B0604020202020204" pitchFamily="34" charset="0"/>
              <a:buChar char="•"/>
            </a:pPr>
            <a:endParaRPr lang="ar-SA" sz="1600" i="0" u="none" strike="noStrike" baseline="0" dirty="0">
              <a:solidFill>
                <a:srgbClr val="00B0F0"/>
              </a:solidFill>
              <a:latin typeface="Alexandria Medium" pitchFamily="2" charset="-78"/>
              <a:cs typeface="Alexandria Medium" pitchFamily="2" charset="-78"/>
            </a:endParaRPr>
          </a:p>
          <a:p>
            <a:pPr marL="285750" indent="-285750" algn="just" rtl="1">
              <a:lnSpc>
                <a:spcPts val="2120"/>
              </a:lnSpc>
              <a:spcAft>
                <a:spcPts val="1800"/>
              </a:spcAft>
              <a:buFont typeface="Arial" panose="020B0604020202020204" pitchFamily="34" charset="0"/>
              <a:buChar char="•"/>
            </a:pPr>
            <a:endParaRPr lang="ar-SA" sz="1600" i="0" u="none" strike="noStrike" baseline="0" dirty="0">
              <a:solidFill>
                <a:srgbClr val="00B0F0"/>
              </a:solidFill>
              <a:latin typeface="Alexandria Medium" pitchFamily="2" charset="-78"/>
              <a:cs typeface="Alexandria Medium" pitchFamily="2" charset="-78"/>
            </a:endParaRPr>
          </a:p>
          <a:p>
            <a:pPr algn="just" rtl="1">
              <a:lnSpc>
                <a:spcPts val="2120"/>
              </a:lnSpc>
              <a:spcAft>
                <a:spcPts val="1800"/>
              </a:spcAft>
            </a:pPr>
            <a:r>
              <a:rPr lang="ar-SA" sz="1600" i="0" u="none" strike="noStrike" baseline="0" dirty="0">
                <a:solidFill>
                  <a:srgbClr val="00B0F0"/>
                </a:solidFill>
                <a:latin typeface="Alexandria Medium" pitchFamily="2" charset="-78"/>
                <a:cs typeface="Alexandria Medium" pitchFamily="2" charset="-78"/>
              </a:rPr>
              <a:t>                                               </a:t>
            </a:r>
          </a:p>
        </p:txBody>
      </p:sp>
      <p:grpSp>
        <p:nvGrpSpPr>
          <p:cNvPr id="19" name="Google Shape;6133;p53">
            <a:extLst>
              <a:ext uri="{FF2B5EF4-FFF2-40B4-BE49-F238E27FC236}">
                <a16:creationId xmlns:a16="http://schemas.microsoft.com/office/drawing/2014/main" id="{BACC4E64-E850-425D-86A5-831E7FDC5FEE}"/>
              </a:ext>
            </a:extLst>
          </p:cNvPr>
          <p:cNvGrpSpPr/>
          <p:nvPr/>
        </p:nvGrpSpPr>
        <p:grpSpPr>
          <a:xfrm>
            <a:off x="2649522" y="4659101"/>
            <a:ext cx="582500" cy="588275"/>
            <a:chOff x="-35854750" y="2272675"/>
            <a:chExt cx="293000" cy="291450"/>
          </a:xfrm>
          <a:solidFill>
            <a:schemeClr val="accent5"/>
          </a:solidFill>
        </p:grpSpPr>
        <p:sp>
          <p:nvSpPr>
            <p:cNvPr id="20" name="Google Shape;6134;p53">
              <a:extLst>
                <a:ext uri="{FF2B5EF4-FFF2-40B4-BE49-F238E27FC236}">
                  <a16:creationId xmlns:a16="http://schemas.microsoft.com/office/drawing/2014/main" id="{08830B8A-D535-4DC9-B307-F6C87C575A15}"/>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grpFill/>
            <a:ln>
              <a:noFill/>
            </a:ln>
          </p:spPr>
          <p:txBody>
            <a:bodyPr spcFirstLastPara="1" wrap="square" lIns="121900" tIns="121900" rIns="121900" bIns="121900" anchor="ctr" anchorCtr="0">
              <a:noAutofit/>
            </a:bodyPr>
            <a:lstStyle/>
            <a:p>
              <a:endParaRPr sz="1865"/>
            </a:p>
          </p:txBody>
        </p:sp>
        <p:sp>
          <p:nvSpPr>
            <p:cNvPr id="21" name="Google Shape;6135;p53">
              <a:extLst>
                <a:ext uri="{FF2B5EF4-FFF2-40B4-BE49-F238E27FC236}">
                  <a16:creationId xmlns:a16="http://schemas.microsoft.com/office/drawing/2014/main" id="{986A8C80-4523-4782-97B9-9BDF05F449D8}"/>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grpFill/>
            <a:ln>
              <a:noFill/>
            </a:ln>
          </p:spPr>
          <p:txBody>
            <a:bodyPr spcFirstLastPara="1" wrap="square" lIns="121900" tIns="121900" rIns="121900" bIns="121900" anchor="ctr" anchorCtr="0">
              <a:noAutofit/>
            </a:bodyPr>
            <a:lstStyle/>
            <a:p>
              <a:endParaRPr sz="1865"/>
            </a:p>
          </p:txBody>
        </p:sp>
        <p:sp>
          <p:nvSpPr>
            <p:cNvPr id="22" name="Google Shape;6136;p53">
              <a:extLst>
                <a:ext uri="{FF2B5EF4-FFF2-40B4-BE49-F238E27FC236}">
                  <a16:creationId xmlns:a16="http://schemas.microsoft.com/office/drawing/2014/main" id="{501426A6-CDEF-4479-BB04-3E8503D66EEE}"/>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39ED3612-E2EC-4C04-914D-4D50EF46D4C6}"/>
              </a:ext>
            </a:extLst>
          </p:cNvPr>
          <p:cNvSpPr txBox="1"/>
          <p:nvPr/>
        </p:nvSpPr>
        <p:spPr>
          <a:xfrm>
            <a:off x="4114800" y="4761520"/>
            <a:ext cx="4740781"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a:t>
            </a:r>
            <a:r>
              <a:rPr lang="ar-SA" sz="1600" b="0" i="0" dirty="0">
                <a:solidFill>
                  <a:srgbClr val="FFFFFF"/>
                </a:solidFill>
                <a:effectLst/>
                <a:latin typeface="Alexandria Medium" pitchFamily="2" charset="-78"/>
                <a:cs typeface="Alexandria Medium" pitchFamily="2" charset="-78"/>
              </a:rPr>
              <a:t>ما مجالات النمو المهني للمعلم؟</a:t>
            </a:r>
          </a:p>
        </p:txBody>
      </p:sp>
    </p:spTree>
    <p:extLst>
      <p:ext uri="{BB962C8B-B14F-4D97-AF65-F5344CB8AC3E}">
        <p14:creationId xmlns:p14="http://schemas.microsoft.com/office/powerpoint/2010/main" val="2560077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86464" y="700143"/>
            <a:ext cx="5418000" cy="388248"/>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dirty="0">
                <a:solidFill>
                  <a:schemeClr val="accent5">
                    <a:lumMod val="75000"/>
                  </a:schemeClr>
                </a:solidFill>
                <a:latin typeface="Calibri" panose="020F0502020204030204" pitchFamily="34" charset="0"/>
                <a:ea typeface="Calibri" panose="020F0502020204030204" pitchFamily="34" charset="0"/>
                <a:cs typeface="Alexandria" pitchFamily="2" charset="-78"/>
              </a:rPr>
              <a:t> </a:t>
            </a:r>
            <a:r>
              <a:rPr lang="ar-SA" i="0" dirty="0">
                <a:solidFill>
                  <a:schemeClr val="accent5">
                    <a:lumMod val="75000"/>
                  </a:schemeClr>
                </a:solidFill>
                <a:effectLst/>
                <a:latin typeface="Alexandria Medium" pitchFamily="2" charset="-78"/>
                <a:cs typeface="Alexandria Medium" pitchFamily="2" charset="-78"/>
              </a:rPr>
              <a:t>مجالات النمو المهني للمعلمين</a:t>
            </a:r>
          </a:p>
        </p:txBody>
      </p:sp>
      <p:sp>
        <p:nvSpPr>
          <p:cNvPr id="48" name="TextBox 47"/>
          <p:cNvSpPr txBox="1"/>
          <p:nvPr/>
        </p:nvSpPr>
        <p:spPr>
          <a:xfrm>
            <a:off x="1053824" y="1582030"/>
            <a:ext cx="9986818" cy="3790205"/>
          </a:xfrm>
          <a:prstGeom prst="rect">
            <a:avLst/>
          </a:prstGeom>
          <a:noFill/>
        </p:spPr>
        <p:txBody>
          <a:bodyPr wrap="square" rtlCol="0">
            <a:spAutoFit/>
          </a:bodyPr>
          <a:lstStyle/>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الأداء التدريسي واستخدام كل ما هو جديد ومتطور في طرائق التدريس.</a:t>
            </a:r>
          </a:p>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التنمية والتطوير الذاتي والتقييم والتقويم الذاتي.</a:t>
            </a:r>
          </a:p>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العلاقات الإنسانية والإرشاد والتوجيه الطلابي والتفاعل والتواصل في المواقف التعلمية.</a:t>
            </a:r>
          </a:p>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مجالات تقييم وتقويم المتعلمين وتطبيق الحديث والمتطور في أساليب التقييم.</a:t>
            </a:r>
          </a:p>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 الالتزام بأخلاقيات المهنة وتعديل السلوكيات والاتجاهات في إطار العمل التربوي</a:t>
            </a:r>
            <a:r>
              <a:rPr lang="ar-SA" sz="1600" dirty="0">
                <a:solidFill>
                  <a:srgbClr val="000000"/>
                </a:solidFill>
                <a:latin typeface="Alexandria Light" pitchFamily="2" charset="-78"/>
                <a:cs typeface="Alexandria Light" pitchFamily="2" charset="-78"/>
              </a:rPr>
              <a:t>.</a:t>
            </a:r>
          </a:p>
          <a:p>
            <a:pPr algn="r" rtl="1">
              <a:lnSpc>
                <a:spcPct val="150000"/>
              </a:lnSpc>
              <a:spcAft>
                <a:spcPts val="1800"/>
              </a:spcAft>
              <a:buFont typeface="Arial" panose="020B0604020202020204" pitchFamily="34" charset="0"/>
              <a:buChar char="•"/>
            </a:pPr>
            <a:r>
              <a:rPr lang="ar-SA" sz="1600" b="0" i="0" dirty="0">
                <a:solidFill>
                  <a:srgbClr val="000000"/>
                </a:solidFill>
                <a:effectLst/>
                <a:latin typeface="Alexandria Light" pitchFamily="2" charset="-78"/>
                <a:cs typeface="Alexandria Light" pitchFamily="2" charset="-78"/>
              </a:rPr>
              <a:t> مجالات تصميم المناهج التعليمية وتطويرها وفق المستجدات المعاصرة في المعرفة والمعلومة.</a:t>
            </a:r>
            <a:r>
              <a:rPr lang="ar-SA" sz="1600" dirty="0">
                <a:solidFill>
                  <a:schemeClr val="accent5"/>
                </a:solidFill>
                <a:latin typeface="Alexandria Medium" pitchFamily="2" charset="-78"/>
                <a:cs typeface="Alexandria Medium" pitchFamily="2" charset="-78"/>
              </a:rPr>
              <a:t> </a:t>
            </a:r>
            <a:r>
              <a:rPr lang="ar-SA" sz="1600" b="0" i="0" dirty="0">
                <a:solidFill>
                  <a:schemeClr val="accent5"/>
                </a:solidFill>
                <a:effectLst/>
                <a:latin typeface="Alexandria Medium" pitchFamily="2" charset="-78"/>
                <a:cs typeface="Alexandria Medium" pitchFamily="2" charset="-78"/>
              </a:rPr>
              <a:t>والسؤال ما </a:t>
            </a:r>
            <a:r>
              <a:rPr lang="ar-SA" sz="1600" b="1" i="0" dirty="0">
                <a:solidFill>
                  <a:schemeClr val="accent5"/>
                </a:solidFill>
                <a:effectLst/>
                <a:latin typeface="Alexandria Medium" pitchFamily="2" charset="-78"/>
                <a:cs typeface="Alexandria Medium" pitchFamily="2" charset="-78"/>
              </a:rPr>
              <a:t>الشروط اللازمة لنجاح عمليات النمو المهني؟ </a:t>
            </a:r>
            <a:endParaRPr lang="ar-SA" sz="1600" b="0" i="0" dirty="0">
              <a:solidFill>
                <a:schemeClr val="accent5"/>
              </a:solidFill>
              <a:effectLst/>
              <a:latin typeface="Alexandria Medium" pitchFamily="2" charset="-78"/>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6309;p53">
            <a:extLst>
              <a:ext uri="{FF2B5EF4-FFF2-40B4-BE49-F238E27FC236}">
                <a16:creationId xmlns:a16="http://schemas.microsoft.com/office/drawing/2014/main" id="{1879AF3B-010F-496B-A21B-19522D9410AB}"/>
              </a:ext>
            </a:extLst>
          </p:cNvPr>
          <p:cNvGrpSpPr/>
          <p:nvPr/>
        </p:nvGrpSpPr>
        <p:grpSpPr>
          <a:xfrm>
            <a:off x="943640" y="5342386"/>
            <a:ext cx="545730" cy="533146"/>
            <a:chOff x="-35839800" y="3561025"/>
            <a:chExt cx="291450" cy="291650"/>
          </a:xfrm>
        </p:grpSpPr>
        <p:sp>
          <p:nvSpPr>
            <p:cNvPr id="15" name="Google Shape;6310;p53">
              <a:extLst>
                <a:ext uri="{FF2B5EF4-FFF2-40B4-BE49-F238E27FC236}">
                  <a16:creationId xmlns:a16="http://schemas.microsoft.com/office/drawing/2014/main" id="{331CA3D5-F926-427D-981E-5636E74D6096}"/>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1;p53">
              <a:extLst>
                <a:ext uri="{FF2B5EF4-FFF2-40B4-BE49-F238E27FC236}">
                  <a16:creationId xmlns:a16="http://schemas.microsoft.com/office/drawing/2014/main" id="{EAFDE6C1-ADA8-4D48-82DE-EE3B1CF505D1}"/>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312;p53">
              <a:extLst>
                <a:ext uri="{FF2B5EF4-FFF2-40B4-BE49-F238E27FC236}">
                  <a16:creationId xmlns:a16="http://schemas.microsoft.com/office/drawing/2014/main" id="{717C3C90-25BD-4103-A736-4AE10AA42287}"/>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313;p53">
              <a:extLst>
                <a:ext uri="{FF2B5EF4-FFF2-40B4-BE49-F238E27FC236}">
                  <a16:creationId xmlns:a16="http://schemas.microsoft.com/office/drawing/2014/main" id="{5C47C368-73D7-400C-84F2-BE4EE7051240}"/>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314;p53">
              <a:extLst>
                <a:ext uri="{FF2B5EF4-FFF2-40B4-BE49-F238E27FC236}">
                  <a16:creationId xmlns:a16="http://schemas.microsoft.com/office/drawing/2014/main" id="{F60D4024-97BA-4AF5-8F47-E62309896D38}"/>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315;p53">
              <a:extLst>
                <a:ext uri="{FF2B5EF4-FFF2-40B4-BE49-F238E27FC236}">
                  <a16:creationId xmlns:a16="http://schemas.microsoft.com/office/drawing/2014/main" id="{1AC1AAD3-B65A-48A0-BD0D-C6712931BCA5}"/>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316;p53">
              <a:extLst>
                <a:ext uri="{FF2B5EF4-FFF2-40B4-BE49-F238E27FC236}">
                  <a16:creationId xmlns:a16="http://schemas.microsoft.com/office/drawing/2014/main" id="{19EC29F4-E169-443B-BFB0-217B91D093B1}"/>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82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909" y="17050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69332"/>
          </a:xfrm>
          <a:prstGeom prst="rect">
            <a:avLst/>
          </a:prstGeom>
          <a:noFill/>
        </p:spPr>
        <p:txBody>
          <a:bodyPr wrap="square" rtlCol="0">
            <a:spAutoFit/>
          </a:bodyPr>
          <a:lstStyle/>
          <a:p>
            <a:pPr algn="ctr"/>
            <a:r>
              <a:rPr lang="ar-SA" b="1" i="0" dirty="0">
                <a:solidFill>
                  <a:srgbClr val="000000"/>
                </a:solidFill>
                <a:effectLst/>
                <a:latin typeface="Alexandria Medium" pitchFamily="2" charset="-78"/>
                <a:cs typeface="Alexandria Medium" pitchFamily="2" charset="-78"/>
              </a:rPr>
              <a:t>الشروط اللازمة لنجاح عمليات النمو المهني</a:t>
            </a:r>
            <a:endParaRPr lang="ar-SA" b="0" i="0" dirty="0">
              <a:solidFill>
                <a:srgbClr val="000000"/>
              </a:solidFill>
              <a:effectLst/>
              <a:latin typeface="Alexandria Medium" pitchFamily="2" charset="-78"/>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00909" y="1886238"/>
            <a:ext cx="10369319" cy="412357"/>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    </a:t>
            </a:r>
            <a:r>
              <a:rPr lang="ar-SA" sz="1600" dirty="0">
                <a:latin typeface="Alexandria Light" pitchFamily="2" charset="-78"/>
                <a:cs typeface="Alexandria Light" pitchFamily="2" charset="-78"/>
              </a:rPr>
              <a:t>من الشروط اللازمة لنجاح عمليات النمو المهني الآتي: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B38C8B16-764B-4689-B003-8889AFD1DA12}"/>
              </a:ext>
            </a:extLst>
          </p:cNvPr>
          <p:cNvSpPr txBox="1"/>
          <p:nvPr/>
        </p:nvSpPr>
        <p:spPr>
          <a:xfrm>
            <a:off x="5159580" y="3727125"/>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3- </a:t>
            </a:r>
            <a:r>
              <a:rPr lang="ar-SA" sz="1600" b="0" i="0" dirty="0">
                <a:solidFill>
                  <a:srgbClr val="FFFFFF"/>
                </a:solidFill>
                <a:effectLst/>
                <a:latin typeface="Alexandria Light" pitchFamily="2" charset="-78"/>
                <a:cs typeface="Alexandria Light" pitchFamily="2" charset="-78"/>
              </a:rPr>
              <a:t>القابلية للاعتراف بجوانب قوة الآخرين والتعلم منهم.</a:t>
            </a:r>
          </a:p>
        </p:txBody>
      </p:sp>
      <p:sp>
        <p:nvSpPr>
          <p:cNvPr id="9" name="TextBox 10">
            <a:extLst>
              <a:ext uri="{FF2B5EF4-FFF2-40B4-BE49-F238E27FC236}">
                <a16:creationId xmlns:a16="http://schemas.microsoft.com/office/drawing/2014/main" id="{CA218E1D-FE78-43B6-A767-3B8EF9A66793}"/>
              </a:ext>
            </a:extLst>
          </p:cNvPr>
          <p:cNvSpPr txBox="1"/>
          <p:nvPr/>
        </p:nvSpPr>
        <p:spPr>
          <a:xfrm>
            <a:off x="5159580" y="2554523"/>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r"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1- ال</a:t>
            </a:r>
            <a:r>
              <a:rPr lang="ar-SA" sz="1600" b="0" i="0" dirty="0">
                <a:solidFill>
                  <a:srgbClr val="FFFFFF"/>
                </a:solidFill>
                <a:effectLst/>
                <a:latin typeface="Alexandria Light" pitchFamily="2" charset="-78"/>
                <a:cs typeface="Alexandria Light" pitchFamily="2" charset="-78"/>
              </a:rPr>
              <a:t>قابلية للتطوير.</a:t>
            </a:r>
            <a:endParaRPr lang="ar-SA" sz="1600" b="0" i="0" dirty="0">
              <a:solidFill>
                <a:srgbClr val="000000"/>
              </a:solidFill>
              <a:effectLst/>
              <a:latin typeface="Alexandria Light" pitchFamily="2" charset="-78"/>
              <a:cs typeface="Alexandria Light" pitchFamily="2" charset="-78"/>
            </a:endParaRPr>
          </a:p>
        </p:txBody>
      </p:sp>
      <p:sp>
        <p:nvSpPr>
          <p:cNvPr id="10" name="TextBox 10">
            <a:extLst>
              <a:ext uri="{FF2B5EF4-FFF2-40B4-BE49-F238E27FC236}">
                <a16:creationId xmlns:a16="http://schemas.microsoft.com/office/drawing/2014/main" id="{DC291843-5D13-4899-B27B-322BCFC8C5A4}"/>
              </a:ext>
            </a:extLst>
          </p:cNvPr>
          <p:cNvSpPr txBox="1"/>
          <p:nvPr/>
        </p:nvSpPr>
        <p:spPr>
          <a:xfrm>
            <a:off x="5159580" y="3104091"/>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2</a:t>
            </a:r>
            <a:r>
              <a:rPr lang="ar-SA" sz="1600" dirty="0">
                <a:solidFill>
                  <a:srgbClr val="FFFFFF"/>
                </a:solidFill>
                <a:effectLst/>
                <a:latin typeface="Alexandria Light" pitchFamily="2" charset="-78"/>
                <a:ea typeface="Calibri" panose="020F0502020204030204" pitchFamily="34" charset="0"/>
                <a:cs typeface="Alexandria Light" pitchFamily="2" charset="-78"/>
              </a:rPr>
              <a:t>- </a:t>
            </a:r>
            <a:r>
              <a:rPr lang="ar-SA" sz="1600" b="0" i="0" dirty="0">
                <a:solidFill>
                  <a:srgbClr val="FFFFFF"/>
                </a:solidFill>
                <a:effectLst/>
                <a:latin typeface="Alexandria Light" pitchFamily="2" charset="-78"/>
                <a:cs typeface="Alexandria Light" pitchFamily="2" charset="-78"/>
              </a:rPr>
              <a:t>القابلية للنقد الذاتي.</a:t>
            </a:r>
          </a:p>
        </p:txBody>
      </p:sp>
      <p:sp>
        <p:nvSpPr>
          <p:cNvPr id="11" name="TextBox 10">
            <a:extLst>
              <a:ext uri="{FF2B5EF4-FFF2-40B4-BE49-F238E27FC236}">
                <a16:creationId xmlns:a16="http://schemas.microsoft.com/office/drawing/2014/main" id="{15DA7C60-64EF-4486-B3FA-FAD303C3B4AA}"/>
              </a:ext>
            </a:extLst>
          </p:cNvPr>
          <p:cNvSpPr txBox="1"/>
          <p:nvPr/>
        </p:nvSpPr>
        <p:spPr>
          <a:xfrm>
            <a:off x="5159580" y="4377956"/>
            <a:ext cx="5703160" cy="3961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r" rtl="1">
              <a:lnSpc>
                <a:spcPts val="2520"/>
              </a:lnSpc>
              <a:spcAft>
                <a:spcPts val="1800"/>
              </a:spcAft>
            </a:pPr>
            <a:r>
              <a:rPr lang="ar-SA" sz="2000" b="0" i="0" dirty="0">
                <a:solidFill>
                  <a:srgbClr val="FFFFFF"/>
                </a:solidFill>
                <a:effectLst/>
                <a:latin typeface="Alexandria Light" pitchFamily="2" charset="-78"/>
                <a:cs typeface="Alexandria Light" pitchFamily="2" charset="-78"/>
              </a:rPr>
              <a:t>4-</a:t>
            </a:r>
            <a:r>
              <a:rPr lang="ar-SA" sz="2000" b="0" i="0" dirty="0">
                <a:solidFill>
                  <a:srgbClr val="000000"/>
                </a:solidFill>
                <a:effectLst/>
                <a:latin typeface="Alexandria Light" pitchFamily="2" charset="-78"/>
                <a:cs typeface="Alexandria Light" pitchFamily="2" charset="-78"/>
              </a:rPr>
              <a:t> </a:t>
            </a:r>
            <a:r>
              <a:rPr lang="ar-SA" sz="1600" b="0" i="0" dirty="0">
                <a:solidFill>
                  <a:srgbClr val="FFFFFF"/>
                </a:solidFill>
                <a:effectLst/>
                <a:latin typeface="Alexandria Light" pitchFamily="2" charset="-78"/>
                <a:cs typeface="Alexandria Light" pitchFamily="2" charset="-78"/>
              </a:rPr>
              <a:t>القابلية لتعلم الجديد والذي يساعد على تطوير الأداء. </a:t>
            </a:r>
            <a:endParaRPr lang="ar-SA" sz="2000" b="0" i="0" dirty="0">
              <a:solidFill>
                <a:srgbClr val="000000"/>
              </a:solidFill>
              <a:effectLst/>
              <a:latin typeface="Alexandria Light" pitchFamily="2" charset="-78"/>
              <a:cs typeface="Alexandria Light" pitchFamily="2" charset="-78"/>
            </a:endParaRPr>
          </a:p>
        </p:txBody>
      </p:sp>
      <p:sp>
        <p:nvSpPr>
          <p:cNvPr id="15" name="Google Shape;5466;p51">
            <a:extLst>
              <a:ext uri="{FF2B5EF4-FFF2-40B4-BE49-F238E27FC236}">
                <a16:creationId xmlns:a16="http://schemas.microsoft.com/office/drawing/2014/main" id="{4D6B0453-0403-4BAA-A6F8-568F62B02239}"/>
              </a:ext>
            </a:extLst>
          </p:cNvPr>
          <p:cNvSpPr/>
          <p:nvPr/>
        </p:nvSpPr>
        <p:spPr>
          <a:xfrm>
            <a:off x="1810921" y="3661386"/>
            <a:ext cx="544496" cy="540637"/>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 name="مربع نص 1">
            <a:extLst>
              <a:ext uri="{FF2B5EF4-FFF2-40B4-BE49-F238E27FC236}">
                <a16:creationId xmlns:a16="http://schemas.microsoft.com/office/drawing/2014/main" id="{89DAD1EC-5380-4663-AE43-C30F78EA4498}"/>
              </a:ext>
            </a:extLst>
          </p:cNvPr>
          <p:cNvSpPr txBox="1"/>
          <p:nvPr/>
        </p:nvSpPr>
        <p:spPr>
          <a:xfrm>
            <a:off x="1574277" y="4899727"/>
            <a:ext cx="9429894" cy="923330"/>
          </a:xfrm>
          <a:prstGeom prst="rect">
            <a:avLst/>
          </a:prstGeom>
          <a:noFill/>
        </p:spPr>
        <p:txBody>
          <a:bodyPr wrap="square" rtlCol="1">
            <a:spAutoFit/>
          </a:bodyPr>
          <a:lstStyle/>
          <a:p>
            <a:pPr algn="r"/>
            <a:r>
              <a:rPr lang="ar-SA" sz="1600" b="0" i="0" dirty="0">
                <a:solidFill>
                  <a:srgbClr val="000000"/>
                </a:solidFill>
                <a:effectLst/>
                <a:latin typeface="Alexandria Light" pitchFamily="2" charset="-78"/>
                <a:cs typeface="Alexandria Light" pitchFamily="2" charset="-78"/>
              </a:rPr>
              <a:t>وهذه القابليات تزيد من فرص الاستفادة من برامج التنمية المهنية وتساعد على صنع متعلمين دائمي التعلم</a:t>
            </a:r>
            <a:r>
              <a:rPr lang="ar-SA" sz="1800" b="0" i="0" dirty="0">
                <a:solidFill>
                  <a:srgbClr val="000000"/>
                </a:solidFill>
                <a:effectLst/>
                <a:latin typeface="Alexandria Light" pitchFamily="2" charset="-78"/>
                <a:cs typeface="Alexandria Light" pitchFamily="2" charset="-78"/>
              </a:rPr>
              <a:t>.</a:t>
            </a:r>
            <a:endParaRPr lang="en-US" sz="1800" b="0" i="0" dirty="0">
              <a:solidFill>
                <a:srgbClr val="000000"/>
              </a:solidFill>
              <a:effectLst/>
              <a:latin typeface="Alexandria Light" pitchFamily="2" charset="-78"/>
              <a:cs typeface="Alexandria Light" pitchFamily="2" charset="-78"/>
            </a:endParaRPr>
          </a:p>
          <a:p>
            <a:pPr algn="r"/>
            <a:endParaRPr lang="en-US" sz="1800" b="0" i="0" dirty="0">
              <a:solidFill>
                <a:srgbClr val="000000"/>
              </a:solidFill>
              <a:effectLst/>
              <a:latin typeface="Alexandria Light" pitchFamily="2" charset="-78"/>
              <a:cs typeface="Alexandria Light" pitchFamily="2" charset="-78"/>
            </a:endParaRPr>
          </a:p>
          <a:p>
            <a:pPr algn="r"/>
            <a:r>
              <a:rPr lang="ar-SY" sz="1600" dirty="0">
                <a:solidFill>
                  <a:srgbClr val="00B0F0"/>
                </a:solidFill>
                <a:latin typeface="Alexandria Medium" pitchFamily="2" charset="-78"/>
                <a:cs typeface="Alexandria Medium" pitchFamily="2" charset="-78"/>
              </a:rPr>
              <a:t>والسؤال هو ما </a:t>
            </a:r>
            <a:r>
              <a:rPr lang="ar-SA" sz="1600" dirty="0">
                <a:solidFill>
                  <a:srgbClr val="00B0F0"/>
                </a:solidFill>
                <a:latin typeface="Alexandria Medium" pitchFamily="2" charset="-78"/>
                <a:cs typeface="Alexandria Medium" pitchFamily="2" charset="-78"/>
              </a:rPr>
              <a:t>أساليب التنمية المهنية للمعلمين </a:t>
            </a:r>
            <a:r>
              <a:rPr lang="ar-SY" sz="1600" dirty="0">
                <a:solidFill>
                  <a:srgbClr val="00B0F0"/>
                </a:solidFill>
                <a:latin typeface="Alexandria Medium" pitchFamily="2" charset="-78"/>
                <a:cs typeface="Alexandria Medium" pitchFamily="2" charset="-78"/>
              </a:rPr>
              <a:t>؟</a:t>
            </a:r>
            <a:endParaRPr lang="ar-SA" sz="16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517651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(3) </a:t>
            </a:r>
            <a:r>
              <a:rPr lang="ar-SA" sz="1400" dirty="0">
                <a:solidFill>
                  <a:srgbClr val="000000"/>
                </a:solidFill>
                <a:latin typeface="Alexandria Medium" pitchFamily="2" charset="-78"/>
                <a:cs typeface="Alexandria Medium" pitchFamily="2" charset="-78"/>
              </a:rPr>
              <a:t>يبين أساليب التنمية المهنية للمعلمين </a:t>
            </a: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393121"/>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تتعدد أساليب التنمية المهنية للمعلمين والشكل (3) الآتي يوضح أهم هذه الأساليب:.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087628"/>
            <a:ext cx="5246371" cy="371705"/>
          </a:xfrm>
          <a:prstGeom prst="rect">
            <a:avLst/>
          </a:prstGeom>
          <a:noFill/>
        </p:spPr>
        <p:txBody>
          <a:bodyPr wrap="square">
            <a:spAutoFit/>
          </a:bodyPr>
          <a:lstStyle/>
          <a:p>
            <a:pPr algn="ctr" rtl="1">
              <a:lnSpc>
                <a:spcPct val="107000"/>
              </a:lnSpc>
              <a:spcAft>
                <a:spcPts val="800"/>
              </a:spcAft>
            </a:pPr>
            <a:r>
              <a:rPr lang="ar-SA" sz="1800" dirty="0">
                <a:latin typeface="Alexandria Medium" pitchFamily="2" charset="-78"/>
                <a:cs typeface="Alexandria Medium" pitchFamily="2" charset="-78"/>
              </a:rPr>
              <a:t>أساليب التنمية المهنية للمعلمين</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4025204781"/>
              </p:ext>
            </p:extLst>
          </p:nvPr>
        </p:nvGraphicFramePr>
        <p:xfrm>
          <a:off x="2942193" y="2736111"/>
          <a:ext cx="650713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مربع نص 1">
            <a:extLst>
              <a:ext uri="{FF2B5EF4-FFF2-40B4-BE49-F238E27FC236}">
                <a16:creationId xmlns:a16="http://schemas.microsoft.com/office/drawing/2014/main" id="{F45E650B-3C77-4640-A8F4-FFEDF026CA0A}"/>
              </a:ext>
            </a:extLst>
          </p:cNvPr>
          <p:cNvSpPr txBox="1"/>
          <p:nvPr/>
        </p:nvSpPr>
        <p:spPr>
          <a:xfrm>
            <a:off x="3119718" y="4459338"/>
            <a:ext cx="1828799" cy="707886"/>
          </a:xfrm>
          <a:prstGeom prst="rect">
            <a:avLst/>
          </a:prstGeom>
          <a:noFill/>
        </p:spPr>
        <p:txBody>
          <a:bodyPr wrap="square" rtlCol="1">
            <a:spAutoFit/>
          </a:bodyPr>
          <a:lstStyle/>
          <a:p>
            <a:pPr algn="ctr"/>
            <a:r>
              <a:rPr lang="ar-SA" sz="2000" dirty="0">
                <a:solidFill>
                  <a:srgbClr val="FFFFFF"/>
                </a:solidFill>
                <a:latin typeface="Alexandria Medium" pitchFamily="2" charset="-78"/>
                <a:cs typeface="Alexandria Medium" pitchFamily="2" charset="-78"/>
              </a:rPr>
              <a:t>التدريب أثناء الخدمة</a:t>
            </a:r>
          </a:p>
        </p:txBody>
      </p:sp>
    </p:spTree>
    <p:extLst>
      <p:ext uri="{BB962C8B-B14F-4D97-AF65-F5344CB8AC3E}">
        <p14:creationId xmlns:p14="http://schemas.microsoft.com/office/powerpoint/2010/main" val="111535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976" y="1190171"/>
            <a:ext cx="10812720" cy="5102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9379" y="752713"/>
            <a:ext cx="5418000" cy="371705"/>
          </a:xfrm>
          <a:prstGeom prst="rect">
            <a:avLst/>
          </a:prstGeom>
          <a:noFill/>
        </p:spPr>
        <p:txBody>
          <a:bodyPr wrap="square" rtlCol="0">
            <a:spAutoFit/>
          </a:bodyPr>
          <a:lstStyle/>
          <a:p>
            <a:pPr algn="ctr" rtl="1">
              <a:lnSpc>
                <a:spcPct val="107000"/>
              </a:lnSpc>
              <a:spcAft>
                <a:spcPts val="800"/>
              </a:spcAft>
            </a:pPr>
            <a:r>
              <a:rPr lang="ar-SA" sz="1800" dirty="0">
                <a:solidFill>
                  <a:schemeClr val="accent5">
                    <a:lumMod val="75000"/>
                  </a:schemeClr>
                </a:solidFill>
                <a:latin typeface="Alexandria Medium" pitchFamily="2" charset="-78"/>
                <a:cs typeface="Alexandria Medium" pitchFamily="2" charset="-78"/>
              </a:rPr>
              <a:t>أساليب التنمية المهنية للمعلمين</a:t>
            </a:r>
            <a:endParaRPr lang="en-US" sz="14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29107EA-1702-4AAE-8E38-FF8D4396ED09}"/>
              </a:ext>
            </a:extLst>
          </p:cNvPr>
          <p:cNvSpPr txBox="1"/>
          <p:nvPr/>
        </p:nvSpPr>
        <p:spPr>
          <a:xfrm>
            <a:off x="783774" y="1265211"/>
            <a:ext cx="10252806" cy="4913589"/>
          </a:xfrm>
          <a:prstGeom prst="rect">
            <a:avLst/>
          </a:prstGeom>
          <a:noFill/>
        </p:spPr>
        <p:txBody>
          <a:bodyPr wrap="square" rtlCol="1">
            <a:spAutoFit/>
          </a:bodyPr>
          <a:lstStyle/>
          <a:p>
            <a:pPr marL="285750" indent="-285750" algn="just" rtl="1">
              <a:lnSpc>
                <a:spcPct val="20000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أثناء الخدمة: والذي يهتم بدعم واستكمال مرحلة الإعداد العلمي والمهني للمعلم، وتزويده بخبرات جديدة، تحقق له نمواً مهنياً يؤدي إلى زيادة إنتاجيته، وأهم صورها برامج تجديدية؛ تهتم بتجديد معارف المعلم ومهاراته فالمعلم بحاجة دائمة إلى تطوير معارفه، وبرامج تأهيلية؛ تؤهل المعلمين الغير مؤهلين أكاديمياً ومهنياً ليصبحوا قادرين على أداء مهمتهم بنجاح، وبرامج توجيهية؛ تهتم بتوجيه المعلمين المرشحين لوظائف أعلى.</a:t>
            </a:r>
          </a:p>
          <a:p>
            <a:pPr marL="285750" indent="-285750" algn="just" rtl="1">
              <a:lnSpc>
                <a:spcPct val="20000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التعلم الذاتي: يعد من أهم أساليب التنمية المهنية للمعلمين، ففيه شيء من الصدق مع النفس؛ حيث يقوم المعلم بتحديد جوانب القوة وجوانب الضعف لدبه، ويبدأ بمعالجة هذه الجوانب مما يؤهله ويرفع كفاءته المهنية، ومن أساليب التعلم الذاتي القراءة، وكتابة البحوث.</a:t>
            </a:r>
          </a:p>
          <a:p>
            <a:pPr marL="285750" indent="-285750" algn="just" rtl="1">
              <a:lnSpc>
                <a:spcPct val="200000"/>
              </a:lnSpc>
              <a:spcAft>
                <a:spcPts val="1800"/>
              </a:spcAft>
              <a:buFont typeface="Arial" panose="020B0604020202020204" pitchFamily="34" charset="0"/>
              <a:buChar char="•"/>
            </a:pPr>
            <a:r>
              <a:rPr lang="ar-SA" sz="1600" dirty="0">
                <a:latin typeface="Alexandria Light" pitchFamily="2" charset="-78"/>
                <a:cs typeface="Alexandria Light" pitchFamily="2" charset="-78"/>
              </a:rPr>
              <a:t>مواقع الإنترنت: تعد من أهم أساليب التنمية المهنية للمعلمين إذ يمكن من خلالها الاطلاع على كل ما هو جديد في مجال المهنة، واكتساب معارف ومعلومات جديدة.</a:t>
            </a:r>
          </a:p>
        </p:txBody>
      </p:sp>
      <p:sp>
        <p:nvSpPr>
          <p:cNvPr id="18" name="Google Shape;8472;p58">
            <a:extLst>
              <a:ext uri="{FF2B5EF4-FFF2-40B4-BE49-F238E27FC236}">
                <a16:creationId xmlns:a16="http://schemas.microsoft.com/office/drawing/2014/main" id="{FB116C6C-275E-4C8D-983D-16AB38E5AE1A}"/>
              </a:ext>
            </a:extLst>
          </p:cNvPr>
          <p:cNvSpPr/>
          <p:nvPr/>
        </p:nvSpPr>
        <p:spPr>
          <a:xfrm>
            <a:off x="623918" y="5635172"/>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accent5"/>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147166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975" y="1233714"/>
            <a:ext cx="10909453" cy="5232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35665" y="667112"/>
            <a:ext cx="5418000" cy="371705"/>
          </a:xfrm>
          <a:prstGeom prst="rect">
            <a:avLst/>
          </a:prstGeom>
          <a:noFill/>
        </p:spPr>
        <p:txBody>
          <a:bodyPr wrap="square" rtlCol="0">
            <a:spAutoFit/>
          </a:bodyPr>
          <a:lstStyle/>
          <a:p>
            <a:pPr algn="ctr" rtl="1">
              <a:lnSpc>
                <a:spcPct val="107000"/>
              </a:lnSpc>
              <a:spcAft>
                <a:spcPts val="800"/>
              </a:spcAft>
            </a:pPr>
            <a:r>
              <a:rPr lang="ar-SA" sz="1800" dirty="0">
                <a:solidFill>
                  <a:schemeClr val="accent5">
                    <a:lumMod val="75000"/>
                  </a:schemeClr>
                </a:solidFill>
                <a:latin typeface="Alexandria Medium" pitchFamily="2" charset="-78"/>
                <a:cs typeface="Alexandria Medium" pitchFamily="2" charset="-78"/>
              </a:rPr>
              <a:t>أساليب التنمية المهنية للمعلمين</a:t>
            </a:r>
            <a:endParaRPr lang="en-US" sz="14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5136" y="40580"/>
            <a:ext cx="2305141" cy="1076343"/>
          </a:xfrm>
          <a:prstGeom prst="rect">
            <a:avLst/>
          </a:prstGeom>
        </p:spPr>
      </p:pic>
      <p:sp>
        <p:nvSpPr>
          <p:cNvPr id="2" name="مربع نص 1">
            <a:extLst>
              <a:ext uri="{FF2B5EF4-FFF2-40B4-BE49-F238E27FC236}">
                <a16:creationId xmlns:a16="http://schemas.microsoft.com/office/drawing/2014/main" id="{729107EA-1702-4AAE-8E38-FF8D4396ED09}"/>
              </a:ext>
            </a:extLst>
          </p:cNvPr>
          <p:cNvSpPr txBox="1"/>
          <p:nvPr/>
        </p:nvSpPr>
        <p:spPr>
          <a:xfrm>
            <a:off x="965197" y="1494814"/>
            <a:ext cx="10054906" cy="4436536"/>
          </a:xfrm>
          <a:prstGeom prst="rect">
            <a:avLst/>
          </a:prstGeom>
          <a:noFill/>
        </p:spPr>
        <p:txBody>
          <a:bodyPr wrap="square" rtlCol="1">
            <a:spAutoFit/>
          </a:bodyPr>
          <a:lstStyle/>
          <a:p>
            <a:pPr marL="285750" indent="-285750" algn="just" rtl="1">
              <a:lnSpc>
                <a:spcPct val="15000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الإلكتروني: يتمثل في الأنشطة التي تقدم للمعلمين من خلال توظيف الوسائط التكنولوجية، وهي البريد الإلكتروني، والحاسب الآلي، والأقراص المدمجة وغيرها.</a:t>
            </a:r>
          </a:p>
          <a:p>
            <a:pPr marL="285750" indent="-285750" algn="just" rtl="1">
              <a:lnSpc>
                <a:spcPct val="15000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التدريب من بعد: والذي يسهل النقاش بين مجموعة كبيرة من المعلمين للتعرف على الأساليب والطرائق الحديثة في مهنتهم ما يؤهل المعلم لأداء مهنته بنجاح وتخطي المشكلات التي تواجهه أثناء العملية التعليمية، نظراً للكم الكبير من الأفكار والمشكلات المتبادلة بينه وبين زملائه، ويعد الفيديو </a:t>
            </a:r>
            <a:r>
              <a:rPr lang="ar-SA" sz="1600" dirty="0" err="1">
                <a:latin typeface="Alexandria Light" pitchFamily="2" charset="-78"/>
                <a:cs typeface="Alexandria Light" pitchFamily="2" charset="-78"/>
              </a:rPr>
              <a:t>كونفراس</a:t>
            </a:r>
            <a:r>
              <a:rPr lang="ar-SA" sz="1600" dirty="0">
                <a:latin typeface="Alexandria Light" pitchFamily="2" charset="-78"/>
                <a:cs typeface="Alexandria Light" pitchFamily="2" charset="-78"/>
              </a:rPr>
              <a:t> </a:t>
            </a:r>
            <a:r>
              <a:rPr lang="en-US" sz="1600" b="0" i="0" dirty="0">
                <a:solidFill>
                  <a:srgbClr val="000000"/>
                </a:solidFill>
                <a:effectLst/>
                <a:latin typeface="Helvetica Neue"/>
              </a:rPr>
              <a:t>Video Conference  </a:t>
            </a:r>
            <a:r>
              <a:rPr lang="ar-SA" sz="1600" b="0" i="0" dirty="0">
                <a:solidFill>
                  <a:srgbClr val="000000"/>
                </a:solidFill>
                <a:effectLst/>
                <a:latin typeface="Helvetica Neue"/>
              </a:rPr>
              <a:t> </a:t>
            </a:r>
            <a:r>
              <a:rPr lang="ar-SA" sz="1600" dirty="0">
                <a:latin typeface="Alexandria Light" pitchFamily="2" charset="-78"/>
                <a:cs typeface="Alexandria Light" pitchFamily="2" charset="-78"/>
              </a:rPr>
              <a:t>من أهم أساليب التدريب من بعد.</a:t>
            </a:r>
          </a:p>
          <a:p>
            <a:pPr marL="285750" indent="-285750" algn="just" rtl="1">
              <a:lnSpc>
                <a:spcPct val="150000"/>
              </a:lnSpc>
              <a:spcAft>
                <a:spcPts val="1800"/>
              </a:spcAft>
              <a:buFont typeface="Arial" panose="020B0604020202020204" pitchFamily="34" charset="0"/>
              <a:buChar char="•"/>
            </a:pPr>
            <a:r>
              <a:rPr lang="ar-SA" sz="1600" dirty="0">
                <a:latin typeface="Alexandria Light" pitchFamily="2" charset="-78"/>
                <a:cs typeface="Alexandria Light" pitchFamily="2" charset="-78"/>
              </a:rPr>
              <a:t>المؤتمرات من بعد: ويمكن من خلالها الالتقاء بالخبراء والمستشارين والتفاعل مع زملائهم من معلمين ومدربين، وتلقي التغذية الراجعة الفورية، ومواكبة التطور العلمي والتكنولوجي، وإتقان مهارات التعلم من بعد</a:t>
            </a:r>
          </a:p>
          <a:p>
            <a:pPr algn="just" rtl="1">
              <a:lnSpc>
                <a:spcPct val="150000"/>
              </a:lnSpc>
              <a:spcAft>
                <a:spcPts val="1800"/>
              </a:spcAft>
            </a:pPr>
            <a:r>
              <a:rPr lang="ar-SA" sz="1600" dirty="0">
                <a:latin typeface="Alexandria Light" pitchFamily="2" charset="-78"/>
                <a:cs typeface="Alexandria Light" pitchFamily="2" charset="-78"/>
              </a:rPr>
              <a:t>     بالإضافة إلى ذلك الدورات وورش العمل التي تُقام حول موضوع معين، والمؤتمرات أو الندوات التعليمية، وبرامج التأهيل التي تسعى لتأهيل المعلمين غير المؤهلين تربوياً لأداء المهنة بنجاح.</a:t>
            </a:r>
          </a:p>
        </p:txBody>
      </p:sp>
      <p:sp>
        <p:nvSpPr>
          <p:cNvPr id="8" name="Google Shape;8472;p58">
            <a:extLst>
              <a:ext uri="{FF2B5EF4-FFF2-40B4-BE49-F238E27FC236}">
                <a16:creationId xmlns:a16="http://schemas.microsoft.com/office/drawing/2014/main" id="{AEDF280B-08C9-4073-9E68-DEB45F9035B8}"/>
              </a:ext>
            </a:extLst>
          </p:cNvPr>
          <p:cNvSpPr/>
          <p:nvPr/>
        </p:nvSpPr>
        <p:spPr>
          <a:xfrm>
            <a:off x="354442" y="5163533"/>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solidFill>
              <a:schemeClr val="accent5"/>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886146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4891" y="17959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73269" y="1901629"/>
            <a:ext cx="9596941" cy="4273542"/>
          </a:xfrm>
          <a:prstGeom prst="rect">
            <a:avLst/>
          </a:prstGeom>
          <a:noFill/>
        </p:spPr>
        <p:txBody>
          <a:bodyPr wrap="square" rtlCol="0">
            <a:spAutoFit/>
          </a:bodyPr>
          <a:lstStyle/>
          <a:p>
            <a:pPr marL="0" marR="0" algn="justLow" rtl="1">
              <a:lnSpc>
                <a:spcPct val="200000"/>
              </a:lnSpc>
              <a:spcAft>
                <a:spcPts val="1800"/>
              </a:spcAft>
            </a:pPr>
            <a:r>
              <a:rPr lang="ar-SA" b="1" dirty="0">
                <a:effectLst/>
                <a:latin typeface="Calibri" panose="020F0502020204030204" pitchFamily="34" charset="0"/>
                <a:ea typeface="Calibri" panose="020F0502020204030204" pitchFamily="34" charset="0"/>
                <a:cs typeface="Alexandria" pitchFamily="2" charset="-78"/>
              </a:rPr>
              <a:t>خاتمة</a:t>
            </a:r>
            <a:r>
              <a:rPr lang="ar-SY" b="1" dirty="0">
                <a:effectLst/>
                <a:latin typeface="Calibri" panose="020F0502020204030204" pitchFamily="34" charset="0"/>
                <a:ea typeface="Calibri" panose="020F0502020204030204" pitchFamily="34" charset="0"/>
                <a:cs typeface="Alexandria" pitchFamily="2" charset="-78"/>
              </a:rPr>
              <a:t>:</a:t>
            </a:r>
            <a:endParaRPr lang="en-US"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1200"/>
              </a:spcAft>
              <a:defRPr/>
            </a:pPr>
            <a:r>
              <a:rPr lang="ar-SA" dirty="0">
                <a:latin typeface="Alexandria Light" pitchFamily="2" charset="-78"/>
                <a:cs typeface="Alexandria Light" pitchFamily="2" charset="-78"/>
              </a:rPr>
              <a:t>         تناولنا في محاضرتنا هذه مفهوم</a:t>
            </a:r>
            <a:r>
              <a:rPr kumimoji="0" lang="ar-SA" i="0" u="none" strike="noStrike" kern="1200" cap="none" spc="0" normalizeH="0" baseline="0" noProof="0" dirty="0">
                <a:ln>
                  <a:noFill/>
                </a:ln>
                <a:effectLst/>
                <a:uLnTx/>
                <a:uFillTx/>
                <a:latin typeface="Alexandria Light" pitchFamily="2" charset="-78"/>
                <a:cs typeface="Alexandria Light" pitchFamily="2" charset="-78"/>
              </a:rPr>
              <a:t> النمو المهني للمعلم، والاحتياجات التدريبية وأهمية تحديدها وأساليب تحديدها، وأهمية النمو المهني، وأهدافه، و</a:t>
            </a:r>
            <a:r>
              <a:rPr kumimoji="0" lang="ar-SA" altLang="ar-SA" i="0" u="none" strike="noStrike" cap="none" normalizeH="0" baseline="0" dirty="0">
                <a:ln>
                  <a:noFill/>
                </a:ln>
                <a:solidFill>
                  <a:srgbClr val="000000"/>
                </a:solidFill>
                <a:effectLst/>
                <a:latin typeface="Alexandria Light" pitchFamily="2" charset="-78"/>
                <a:cs typeface="Alexandria Light" pitchFamily="2" charset="-78"/>
              </a:rPr>
              <a:t>مبررات الاهتمام بالنمو المهني للمعلم، </a:t>
            </a:r>
            <a:r>
              <a:rPr kumimoji="0" lang="ar-SA" altLang="ar-SA" i="0" u="none" strike="noStrike" cap="none" normalizeH="0" baseline="0" dirty="0" err="1">
                <a:ln>
                  <a:noFill/>
                </a:ln>
                <a:solidFill>
                  <a:srgbClr val="000000"/>
                </a:solidFill>
                <a:effectLst/>
                <a:latin typeface="Alexandria Light" pitchFamily="2" charset="-78"/>
                <a:cs typeface="Alexandria Light" pitchFamily="2" charset="-78"/>
              </a:rPr>
              <a:t>وم</a:t>
            </a:r>
            <a:r>
              <a:rPr lang="ar-SY" dirty="0">
                <a:latin typeface="Alexandria Light" pitchFamily="2" charset="-78"/>
                <a:cs typeface="Alexandria Light" pitchFamily="2" charset="-78"/>
              </a:rPr>
              <a:t>حاور التخطيط للتنمية المهنية، وكفايات </a:t>
            </a:r>
            <a:r>
              <a:rPr lang="ar-SA" i="0" dirty="0">
                <a:effectLst/>
                <a:latin typeface="Alexandria Light" pitchFamily="2" charset="-78"/>
                <a:cs typeface="Alexandria Light" pitchFamily="2" charset="-78"/>
              </a:rPr>
              <a:t>تقنيات التعليم اللازمة للمعلم في مجال المعارف العلمية</a:t>
            </a:r>
            <a:r>
              <a:rPr lang="ar-SY" i="0" dirty="0">
                <a:effectLst/>
                <a:latin typeface="Alexandria Light" pitchFamily="2" charset="-78"/>
                <a:cs typeface="Alexandria Light" pitchFamily="2" charset="-78"/>
              </a:rPr>
              <a:t>، وفي مجال الاستخدام، ومبادئ </a:t>
            </a:r>
            <a:r>
              <a:rPr kumimoji="0" lang="ar-SA" i="0" u="none" strike="noStrike" kern="1200" cap="none" spc="0" normalizeH="0" baseline="0" noProof="0" dirty="0">
                <a:ln>
                  <a:noFill/>
                </a:ln>
                <a:effectLst/>
                <a:uLnTx/>
                <a:uFillTx/>
                <a:latin typeface="Alexandria Light" pitchFamily="2" charset="-78"/>
                <a:cs typeface="Alexandria Light" pitchFamily="2" charset="-78"/>
              </a:rPr>
              <a:t>النمو المهني</a:t>
            </a:r>
            <a:r>
              <a:rPr kumimoji="0" lang="ar-SY" i="0" u="none" strike="noStrike" kern="1200" cap="none" spc="0" normalizeH="0" baseline="0" noProof="0" dirty="0">
                <a:ln>
                  <a:noFill/>
                </a:ln>
                <a:effectLst/>
                <a:uLnTx/>
                <a:uFillTx/>
                <a:latin typeface="Alexandria Light" pitchFamily="2" charset="-78"/>
                <a:cs typeface="Alexandria Light" pitchFamily="2" charset="-78"/>
              </a:rPr>
              <a:t>، ومجالاته، و</a:t>
            </a:r>
            <a:r>
              <a:rPr lang="ar-SA" i="0" dirty="0">
                <a:solidFill>
                  <a:srgbClr val="000000"/>
                </a:solidFill>
                <a:effectLst/>
                <a:latin typeface="Alexandria Light" pitchFamily="2" charset="-78"/>
                <a:cs typeface="Alexandria Light" pitchFamily="2" charset="-78"/>
              </a:rPr>
              <a:t>الشروط اللازمة لنجاح عملياته، و</a:t>
            </a:r>
            <a:r>
              <a:rPr lang="ar-SA" dirty="0">
                <a:latin typeface="Alexandria Light" pitchFamily="2" charset="-78"/>
                <a:cs typeface="Alexandria Light" pitchFamily="2" charset="-78"/>
              </a:rPr>
              <a:t>أساليب التنمية المهنية للمعلمين</a:t>
            </a:r>
            <a:r>
              <a:rPr lang="ar-SA" dirty="0">
                <a:latin typeface="Alexandria Light" pitchFamily="2" charset="-78"/>
                <a:ea typeface="Calibri" panose="020F0502020204030204" pitchFamily="34" charset="0"/>
                <a:cs typeface="Alexandria Light" pitchFamily="2" charset="-78"/>
              </a:rPr>
              <a:t>.</a:t>
            </a:r>
            <a:endParaRPr lang="ar-SA" dirty="0">
              <a:latin typeface="Alexandria Light" pitchFamily="2" charset="-78"/>
              <a:cs typeface="Alexandria Light" pitchFamily="2" charset="-78"/>
            </a:endParaRPr>
          </a:p>
          <a:p>
            <a:pPr marR="0" lvl="0" algn="just" defTabSz="914400" rtl="1" eaLnBrk="1" fontAlgn="auto" latinLnBrk="0" hangingPunct="1">
              <a:lnSpc>
                <a:spcPct val="200000"/>
              </a:lnSpc>
              <a:spcAft>
                <a:spcPts val="1200"/>
              </a:spcAft>
              <a:buClrTx/>
              <a:buSzTx/>
              <a:tabLst/>
              <a:defRPr/>
            </a:pPr>
            <a:endParaRPr lang="ar-SA"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E360AF-873A-4894-A6BD-71A225BA8151}">
  <ds:schemaRefs>
    <ds:schemaRef ds:uri="http://purl.org/dc/terms/"/>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www.w3.org/XML/1998/namespace"/>
    <ds:schemaRef ds:uri="http://schemas.microsoft.com/office/2006/documentManagement/types"/>
    <ds:schemaRef ds:uri="49100919-8a76-4266-be0c-7dc583902cb4"/>
    <ds:schemaRef ds:uri="d13aca44-ef33-4cf4-9980-7f0b00e6eeb9"/>
    <ds:schemaRef ds:uri="http://purl.org/dc/elements/1.1/"/>
  </ds:schemaRefs>
</ds:datastoreItem>
</file>

<file path=customXml/itemProps2.xml><?xml version="1.0" encoding="utf-8"?>
<ds:datastoreItem xmlns:ds="http://schemas.openxmlformats.org/officeDocument/2006/customXml" ds:itemID="{546F49D3-5B82-4456-AF6A-E48760CB9F69}">
  <ds:schemaRefs>
    <ds:schemaRef ds:uri="http://schemas.microsoft.com/sharepoint/v3/contenttype/forms"/>
  </ds:schemaRefs>
</ds:datastoreItem>
</file>

<file path=customXml/itemProps3.xml><?xml version="1.0" encoding="utf-8"?>
<ds:datastoreItem xmlns:ds="http://schemas.openxmlformats.org/officeDocument/2006/customXml" ds:itemID="{6CD865D7-0EFB-4195-B7FC-638AC524D63F}"/>
</file>

<file path=docProps/app.xml><?xml version="1.0" encoding="utf-8"?>
<Properties xmlns="http://schemas.openxmlformats.org/officeDocument/2006/extended-properties" xmlns:vt="http://schemas.openxmlformats.org/officeDocument/2006/docPropsVTypes">
  <TotalTime>23693</TotalTime>
  <Words>3852</Words>
  <Application>Microsoft Office PowerPoint</Application>
  <PresentationFormat>شاشة عريضة</PresentationFormat>
  <Paragraphs>297</Paragraphs>
  <Slides>40</Slides>
  <Notes>9</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40</vt:i4>
      </vt:variant>
    </vt:vector>
  </HeadingPairs>
  <TitlesOfParts>
    <vt:vector size="51" baseType="lpstr">
      <vt:lpstr>Alexandria Light</vt:lpstr>
      <vt:lpstr>TheSans</vt:lpstr>
      <vt:lpstr>Times New Roman</vt:lpstr>
      <vt:lpstr>Calibri Light</vt:lpstr>
      <vt:lpstr>Alexandria</vt:lpstr>
      <vt:lpstr>Roboto Light</vt:lpstr>
      <vt:lpstr>Calibri</vt:lpstr>
      <vt:lpstr>Arial</vt:lpstr>
      <vt:lpstr>Alexandria Medium</vt:lpstr>
      <vt:lpstr>Helvetica Neue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1219</cp:revision>
  <dcterms:created xsi:type="dcterms:W3CDTF">2023-04-29T09:08:00Z</dcterms:created>
  <dcterms:modified xsi:type="dcterms:W3CDTF">2024-08-06T19:51:43Z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