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303" r:id="rId5"/>
    <p:sldId id="511" r:id="rId6"/>
    <p:sldId id="541" r:id="rId7"/>
    <p:sldId id="542" r:id="rId8"/>
    <p:sldId id="543" r:id="rId9"/>
    <p:sldId id="544" r:id="rId10"/>
    <p:sldId id="545" r:id="rId11"/>
    <p:sldId id="546" r:id="rId12"/>
    <p:sldId id="547" r:id="rId13"/>
    <p:sldId id="548" r:id="rId14"/>
    <p:sldId id="549" r:id="rId15"/>
    <p:sldId id="550" r:id="rId16"/>
    <p:sldId id="551" r:id="rId17"/>
    <p:sldId id="552" r:id="rId18"/>
    <p:sldId id="553" r:id="rId19"/>
    <p:sldId id="554" r:id="rId20"/>
    <p:sldId id="555" r:id="rId21"/>
    <p:sldId id="556" r:id="rId22"/>
    <p:sldId id="557" r:id="rId23"/>
    <p:sldId id="558" r:id="rId24"/>
    <p:sldId id="559" r:id="rId25"/>
    <p:sldId id="560" r:id="rId26"/>
    <p:sldId id="561" r:id="rId27"/>
    <p:sldId id="562" r:id="rId28"/>
    <p:sldId id="563" r:id="rId29"/>
    <p:sldId id="564" r:id="rId30"/>
    <p:sldId id="565" r:id="rId31"/>
    <p:sldId id="566" r:id="rId32"/>
    <p:sldId id="567" r:id="rId33"/>
    <p:sldId id="568"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9448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14280-11FF-315F-D824-40A4171EAD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5F6604-C3FC-70E2-6446-EC3F383EEC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4B1549-CDB5-CD36-7E92-8237542CD8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40A46D-21E4-FDCE-2237-AD73F435492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04095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3361D-730A-2848-E00B-EF2FF5BCC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83D6AE-380A-FDCC-F2DE-66E8B1C51E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8AF197-BF21-35B8-CA3B-66BEED262F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4A4FDA-8512-920B-8E61-388905FA0FB0}"/>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7590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A0441-FD34-7A66-39DD-E4AE3B7D59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D2F532-C2B1-B068-B12C-6E87BA9155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E2418-A355-F7B1-6329-54639E3D10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5CC3BF-3644-2CA0-443E-7473FFB58C7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17538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23622-E8DF-A5FB-3957-9FE3CB259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377998-C0D4-4D40-8BD9-1D52476AB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2D120-1528-A5C1-9F88-F66B0D26C6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4879EF-552C-AD95-B287-4E568284B94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77113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13A20-C0F9-40CE-AEC5-A9766B7D0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B7D8C7-BEE9-D9D9-9131-2CFF306FDF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85D16A-6DB7-1581-D625-20F1BCEC9D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C4537F-3E6A-43E0-CEE7-4852EA928B4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0577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9518F-C75F-AD09-D9E5-5CF7978F0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6AFAEC-AD62-549B-4219-BC4C89C562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63CBD3-0855-1778-5064-8728BFA81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63CA22-AEB9-14E4-19A7-C75BA976F79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19782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8BD47-D1FE-DE43-C859-02738AF52A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DB806-1D3B-99DB-C88B-0BCBBA1AAF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084846-36D3-2F24-1144-B0E0F2D2D6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5FB61-E7D4-29DA-3F6C-64112F5E719D}"/>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96526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92C35-CDB3-6373-387B-7C8A94031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348E8B-2398-D95C-A9EA-B97C69C434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CB70B9-FBBA-F19C-0D2C-176A1B87F2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B860A3-2889-0645-F1BA-674A81BE8B0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70772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BDD06-4C0C-B2E1-4C92-8A1662105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1FEA2-0061-6E06-5E09-8080B9495E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210B8C-C14F-89B8-BE18-7658AA33B2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1DEB03-9DBD-DC6B-F495-CD1F83870D6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95693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59CA9-9C12-F690-3FDC-2F3FEE0C44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3DF989-0AAC-BCEC-B157-2EC2B77CA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02298-F176-E6B9-C2C6-EB3DAB15CC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21A13D-1288-37BE-C5A0-1254C604DBD4}"/>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27943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45C4E-E3DC-EEBD-6A22-2BD4AD544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8531F9-CA45-35E2-30FA-06711251B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85A72-849E-E494-D26B-66228E2201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C2CC8F-9A18-9C03-991B-75E78D6DC0C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87414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B4848-0636-5568-D9B8-57E9772F35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63371C-E8D6-885A-D96E-BBD44CC3E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3B8410-C8D5-D05E-FF23-2FEC98E43E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4AC468-C85D-A87C-D780-8A672F983E8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43487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BE47-007B-9E0A-FC10-6BB339284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FAC713-D138-543D-C917-B41B6B6266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1B661-BF2C-41D8-89B0-124D74B439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26DDCB-4270-A05F-7676-91560CEA753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3188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5BFE2-1338-70DA-03DA-35222E7E6A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CD971-F960-227D-D72F-0B1A5C7B6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BD48E3-1026-9141-5D0A-D5E3EE176D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55DB6E-35ED-3697-98BF-6918F214889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06008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74CFC-953B-C32E-5833-FB36CCE52C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855D13-F585-20DA-D3C2-7278A0C3DE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A2745C-F49E-7D1A-E90D-B6F96A4623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05CA3A-769F-8B08-FEEB-6C26B3FB00B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32228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66369-ACCA-C445-630E-9B3D2D767C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397369-2864-E717-22C3-A74061EDBB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4A4255-A40C-3311-B322-AA9DA6568B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09124E-D47C-2E69-9763-4EE7B1952C4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816114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584D7-D9E9-664A-7A4D-377C1B85E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EFFF6C-29FA-BA23-8D4A-167650C9C6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5B0568-A249-5C36-B9D2-FB0A4B354F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67DC1-25B1-C824-8D82-7BBD86B1E7B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81615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C7A25-F8B9-A106-2791-B04DC1FEC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08A941-14B4-94AA-68EC-5FF8EA602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BEFE0-8288-2CE5-9821-1ED7A7EB9D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F715C8-5109-A311-F46B-AE71F6EBBCE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206697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F8F3C-5EBB-CB52-1689-03833F3F07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64ADB1-B17B-38E2-C2EA-8BAC73CC4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1C2586-5138-244F-719D-3915E09DA4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83CFF3-4766-8A63-ACD0-B10A41D2D8A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323612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C47EA-C6B5-DE68-14A7-6F35A31B5D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FF3B70-5012-CDCD-B06E-9A38EF9A07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A3C78D-1F5D-1CC3-C4A8-B300ACDF45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4474AD-B9C1-521F-2FFD-78EF0FCEC7FC}"/>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992385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B91F5-5123-3BE2-A2DC-B1027AF27E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0E47D-05CE-378C-4D65-873E6EB3E6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457674-BBCD-DE49-0087-B912E514C5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31A71B-3613-D883-DE9A-1BB11C3E97B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90835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5DC35-04AF-6FB2-D762-714245378F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382FDB-E74F-C9A7-2367-3702DB528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0A10B8-5985-D0A4-2106-AE491C73CE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295EFC-D181-E473-B6D3-E3AA27AF854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81239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483C4-8DAB-BFBE-376C-C50C958F7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F95F1B-E6CB-D390-6B0A-9CC1E19C3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876800-091A-5BCD-BD03-77865B8E4E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B78DC9-3F48-3AE1-935F-9B1A5F6F968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491442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55BCA-1D68-6B00-CCB3-4517A9894E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274E6-E605-6CAE-BEE7-59AA4BA9C8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138BA0-E5F3-FD47-4635-BAF06A3B82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255E5A-3018-7D52-D725-2D0492AF023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188293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C868E-FBDF-99FA-18D0-8B95E16A5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E15DE-6E6D-A625-1BEE-2C64752E1B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796B57-E1C6-5A18-8B0F-002DE23934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27FA35-9DA7-359B-98EA-9C367D53047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72257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5B7B3-424B-4323-B18B-74AA47463A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612D72-D19C-DC7E-3C3C-64A307E269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894E61-63E8-A53A-14D0-A84B8A9F37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69E94C-7E20-A1DE-85FE-17FA2FF1A4AF}"/>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89008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31888-E377-69BF-C42C-85AA12E818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94C719-067F-0B51-1C07-957F2982C0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3B22B2-033D-98EB-98B3-52B5ED577C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30E572-68B7-9DD1-3932-C0A26D9EE4D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802512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04064-9DCB-87CC-EC25-48F90856D9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F8786-FC36-9955-3519-882C5EDDB8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D8A2F0-AC92-3839-C6BE-1F62EABF41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DC104F-8D2F-CD2F-7A7F-50148BADD8E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02906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219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w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6.wmf"/><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7.w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8.wmf"/><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9.wmf"/><Relationship Id="rId4"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0.wmf"/><Relationship Id="rId4"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12.wmf"/><Relationship Id="rId5" Type="http://schemas.openxmlformats.org/officeDocument/2006/relationships/oleObject" Target="../embeddings/oleObject7.bin"/><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13.wmf"/><Relationship Id="rId4"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4.wmf"/><Relationship Id="rId4" Type="http://schemas.openxmlformats.org/officeDocument/2006/relationships/oleObject" Target="../embeddings/oleObject9.bin"/></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16.wmf"/><Relationship Id="rId4" Type="http://schemas.openxmlformats.org/officeDocument/2006/relationships/oleObject" Target="../embeddings/oleObject10.bin"/></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17.wmf"/><Relationship Id="rId4" Type="http://schemas.openxmlformats.org/officeDocument/2006/relationships/oleObject" Target="../embeddings/oleObject11.bin"/></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23.wmf"/><Relationship Id="rId4" Type="http://schemas.openxmlformats.org/officeDocument/2006/relationships/oleObject" Target="../embeddings/oleObject12.bin"/></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24.wmf"/><Relationship Id="rId4" Type="http://schemas.openxmlformats.org/officeDocument/2006/relationships/oleObject" Target="../embeddings/oleObject13.bin"/></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25.wmf"/><Relationship Id="rId4" Type="http://schemas.openxmlformats.org/officeDocument/2006/relationships/oleObject" Target="../embeddings/oleObject14.bin"/></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26.wmf"/><Relationship Id="rId4" Type="http://schemas.openxmlformats.org/officeDocument/2006/relationships/oleObject" Target="../embeddings/oleObject15.bin"/></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image" Target="../media/image27.wmf"/><Relationship Id="rId4" Type="http://schemas.openxmlformats.org/officeDocument/2006/relationships/oleObject" Target="../embeddings/oleObject16.bin"/></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image" Target="../media/image28.wmf"/><Relationship Id="rId4" Type="http://schemas.openxmlformats.org/officeDocument/2006/relationships/oleObject" Target="../embeddings/oleObject17.bin"/></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29.wmf"/><Relationship Id="rId4" Type="http://schemas.openxmlformats.org/officeDocument/2006/relationships/oleObject" Target="../embeddings/oleObject18.bin"/></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48842" y="3647485"/>
            <a:ext cx="8083296"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Common Information Security Threats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Foreword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79546E-0806-019D-3638-EC2F3206EE3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878EEF2-D713-CA93-0A40-8CC0D1BE977D}"/>
              </a:ext>
            </a:extLst>
          </p:cNvPr>
          <p:cNvSpPr txBox="1"/>
          <p:nvPr/>
        </p:nvSpPr>
        <p:spPr>
          <a:xfrm>
            <a:off x="1024127" y="2272270"/>
            <a:ext cx="9853781" cy="1938992"/>
          </a:xfrm>
          <a:prstGeom prst="rect">
            <a:avLst/>
          </a:prstGeom>
          <a:noFill/>
        </p:spPr>
        <p:txBody>
          <a:bodyPr wrap="square">
            <a:spAutoFit/>
          </a:bodyPr>
          <a:lstStyle/>
          <a:p>
            <a:r>
              <a:rPr lang="en-US" sz="2000" b="1" dirty="0"/>
              <a:t>• Information systems are often vulnerable and have sensitive, confidential information that needs to be communicated. Therefore, they are under threat in various scenarios and through various means.</a:t>
            </a:r>
          </a:p>
          <a:p>
            <a:endParaRPr lang="en-US" sz="2000" b="1" dirty="0"/>
          </a:p>
          <a:p>
            <a:r>
              <a:rPr lang="en-US" sz="2000" b="1" dirty="0"/>
              <a:t>•    This   class   uses   some   case   studies   about   common   attacks   to   introduce possible threats to the information system.</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9AB1E-9D9C-DE09-253B-9669A40E93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460F2-DD8A-3524-3BA9-BB6EB048832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51F0E4-D898-66CE-18B9-86B90E885EA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64B735C2-A0B2-1CFD-8CD0-CD2277015E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B1A05B-6C04-3F2D-49D7-76A13134B95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70BD8D-17E6-DB54-2540-BC8969F41A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9A077150-D55B-4D06-CBCE-98292C627D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FD3443-93B5-4774-6FC2-B8374051A64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504F2B2-C069-9394-F5D4-377CA2D5B8E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CEE367-4806-D009-441B-51F90E2A719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76D332-C0D5-2DC7-EA4F-FAB7D570E47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666F91B-7352-17C5-A911-4A133875D09C}"/>
              </a:ext>
            </a:extLst>
          </p:cNvPr>
          <p:cNvSpPr txBox="1"/>
          <p:nvPr/>
        </p:nvSpPr>
        <p:spPr>
          <a:xfrm>
            <a:off x="1014364" y="2229872"/>
            <a:ext cx="9294451" cy="1569660"/>
          </a:xfrm>
          <a:prstGeom prst="rect">
            <a:avLst/>
          </a:prstGeom>
          <a:noFill/>
        </p:spPr>
        <p:txBody>
          <a:bodyPr wrap="square">
            <a:spAutoFit/>
          </a:bodyPr>
          <a:lstStyle/>
          <a:p>
            <a:r>
              <a:rPr lang="en-US" sz="2400" b="1"/>
              <a:t>• Upon completion of this course, you will be able to: </a:t>
            </a:r>
          </a:p>
          <a:p>
            <a:endParaRPr lang="en-US" sz="2400" b="1"/>
          </a:p>
          <a:p>
            <a:r>
              <a:rPr lang="en-US" sz="2400" b="1"/>
              <a:t>□ Categorize information security threats.</a:t>
            </a:r>
          </a:p>
          <a:p>
            <a:r>
              <a:rPr lang="en-US" sz="2400" b="1"/>
              <a:t>□ Describe common information security threat means.</a:t>
            </a:r>
            <a:endParaRPr lang="en-US" sz="2400" b="1" dirty="0"/>
          </a:p>
        </p:txBody>
      </p:sp>
    </p:spTree>
    <p:extLst>
      <p:ext uri="{BB962C8B-B14F-4D97-AF65-F5344CB8AC3E}">
        <p14:creationId xmlns:p14="http://schemas.microsoft.com/office/powerpoint/2010/main" val="3397363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69340-03CF-B956-8D6F-4BFDEEF792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88C057-2612-AD27-04D4-87225EA99C8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176992-6476-7B42-5FB5-FA0B7CCB1CD9}"/>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Endless Security Incidents</a:t>
            </a:r>
          </a:p>
        </p:txBody>
      </p:sp>
      <p:sp>
        <p:nvSpPr>
          <p:cNvPr id="5" name="Rectangle 4">
            <a:extLst>
              <a:ext uri="{FF2B5EF4-FFF2-40B4-BE49-F238E27FC236}">
                <a16:creationId xmlns:a16="http://schemas.microsoft.com/office/drawing/2014/main" id="{1EF008B3-2940-8AC0-03AE-FA9BD76AB8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2944C-E6CE-50DA-5AE8-9B1515647A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8C44D6-1F7C-4EBF-8104-BEFC891A58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B8CEF88-94AF-6CEF-E009-CA6C9C776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2B4AD4A-DDCA-AFC3-37A3-2B31545C114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AC4994-8372-6610-D36A-C73ADB583EE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BBB57FE-F4CE-A72F-BF58-B4B017DB67DA}"/>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DC513BE-E71C-1A4F-9657-9E3F8181621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Object 3">
            <a:extLst>
              <a:ext uri="{FF2B5EF4-FFF2-40B4-BE49-F238E27FC236}">
                <a16:creationId xmlns:a16="http://schemas.microsoft.com/office/drawing/2014/main" id="{1E934246-EEF5-83B5-0D03-2A006AF9A1FB}"/>
              </a:ext>
            </a:extLst>
          </p:cNvPr>
          <p:cNvGraphicFramePr>
            <a:graphicFrameLocks noChangeAspect="1"/>
          </p:cNvGraphicFramePr>
          <p:nvPr>
            <p:extLst>
              <p:ext uri="{D42A27DB-BD31-4B8C-83A1-F6EECF244321}">
                <p14:modId xmlns:p14="http://schemas.microsoft.com/office/powerpoint/2010/main" val="973295209"/>
              </p:ext>
            </p:extLst>
          </p:nvPr>
        </p:nvGraphicFramePr>
        <p:xfrm>
          <a:off x="2346765" y="1882626"/>
          <a:ext cx="7984320" cy="4478845"/>
        </p:xfrm>
        <a:graphic>
          <a:graphicData uri="http://schemas.openxmlformats.org/presentationml/2006/ole">
            <mc:AlternateContent xmlns:mc="http://schemas.openxmlformats.org/markup-compatibility/2006">
              <mc:Choice xmlns:v="urn:schemas-microsoft-com:vml" Requires="v">
                <p:oleObj name="Bitmap Image" r:id="rId4" imgW="9441360" imgH="5295960" progId="Paint.Picture">
                  <p:embed/>
                </p:oleObj>
              </mc:Choice>
              <mc:Fallback>
                <p:oleObj name="Bitmap Image" r:id="rId4" imgW="9441360" imgH="5295960" progId="Paint.Picture">
                  <p:embed/>
                  <p:pic>
                    <p:nvPicPr>
                      <p:cNvPr id="9" name="Object 8">
                        <a:extLst>
                          <a:ext uri="{FF2B5EF4-FFF2-40B4-BE49-F238E27FC236}">
                            <a16:creationId xmlns:a16="http://schemas.microsoft.com/office/drawing/2014/main" id="{6DE64B46-AA5F-B4EF-D72F-3B5643E7EA3F}"/>
                          </a:ext>
                        </a:extLst>
                      </p:cNvPr>
                      <p:cNvPicPr/>
                      <p:nvPr/>
                    </p:nvPicPr>
                    <p:blipFill>
                      <a:blip r:embed="rId5"/>
                      <a:stretch>
                        <a:fillRect/>
                      </a:stretch>
                    </p:blipFill>
                    <p:spPr>
                      <a:xfrm>
                        <a:off x="2346765" y="1882626"/>
                        <a:ext cx="7984320" cy="4478845"/>
                      </a:xfrm>
                      <a:prstGeom prst="rect">
                        <a:avLst/>
                      </a:prstGeom>
                    </p:spPr>
                  </p:pic>
                </p:oleObj>
              </mc:Fallback>
            </mc:AlternateContent>
          </a:graphicData>
        </a:graphic>
      </p:graphicFrame>
    </p:spTree>
    <p:extLst>
      <p:ext uri="{BB962C8B-B14F-4D97-AF65-F5344CB8AC3E}">
        <p14:creationId xmlns:p14="http://schemas.microsoft.com/office/powerpoint/2010/main" val="201526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2CA4F-753D-3173-2A19-BD54D1EE1E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AE6676-C2D4-80E8-8BD5-656E390EB88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88B238-1E5D-177B-2F3C-9E7797077B8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Beginning of the Cyberwar - Stuxnet</a:t>
            </a:r>
          </a:p>
        </p:txBody>
      </p:sp>
      <p:sp>
        <p:nvSpPr>
          <p:cNvPr id="5" name="Rectangle 4">
            <a:extLst>
              <a:ext uri="{FF2B5EF4-FFF2-40B4-BE49-F238E27FC236}">
                <a16:creationId xmlns:a16="http://schemas.microsoft.com/office/drawing/2014/main" id="{772DDB71-1621-7085-349B-4A776BB205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D83817-F592-BB9C-9613-01B39D64AF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9CA59A-9EDD-7500-29C4-A71B0479A35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52BC31BC-3B8D-C686-6040-ED9BCB9478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4DDADBF-CE21-F5D8-3DF5-6CFB379BC0A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ACA5589-5364-1DB3-72B2-1D35AE9483C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EF19DC5-6419-2185-86D1-122E37A82212}"/>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A1D67D4-19C7-467F-7790-B8E177AD9A2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268AF80-9036-A677-E978-CC8C3AFCDAC8}"/>
              </a:ext>
            </a:extLst>
          </p:cNvPr>
          <p:cNvSpPr txBox="1"/>
          <p:nvPr/>
        </p:nvSpPr>
        <p:spPr>
          <a:xfrm>
            <a:off x="1075427" y="2141974"/>
            <a:ext cx="10041146" cy="1631216"/>
          </a:xfrm>
          <a:prstGeom prst="rect">
            <a:avLst/>
          </a:prstGeom>
          <a:noFill/>
        </p:spPr>
        <p:txBody>
          <a:bodyPr wrap="square">
            <a:spAutoFit/>
          </a:bodyPr>
          <a:lstStyle/>
          <a:p>
            <a:pPr marL="342900" indent="-342900">
              <a:buFont typeface="Wingdings" panose="05000000000000000000" pitchFamily="2" charset="2"/>
              <a:buChar char="Ø"/>
            </a:pPr>
            <a:r>
              <a:rPr lang="en-US" sz="2000" b="1" dirty="0"/>
              <a:t> In February 2011, Iran suddenly announced it was to unload fuel from its first nuclear power station. Previously, the industry said Iran needed only one year to be capable of quickly creating nuclear weapons. However, the Stuxnet attack ruined one fifth of the centrifuges of Iran, postponing the research for at least two years, during which time the global landscape changed.</a:t>
            </a:r>
          </a:p>
        </p:txBody>
      </p:sp>
      <p:graphicFrame>
        <p:nvGraphicFramePr>
          <p:cNvPr id="4" name="Object 3">
            <a:extLst>
              <a:ext uri="{FF2B5EF4-FFF2-40B4-BE49-F238E27FC236}">
                <a16:creationId xmlns:a16="http://schemas.microsoft.com/office/drawing/2014/main" id="{58B05E63-1CEE-5D71-C01F-553465BBDA7B}"/>
              </a:ext>
            </a:extLst>
          </p:cNvPr>
          <p:cNvGraphicFramePr>
            <a:graphicFrameLocks noChangeAspect="1"/>
          </p:cNvGraphicFramePr>
          <p:nvPr>
            <p:extLst>
              <p:ext uri="{D42A27DB-BD31-4B8C-83A1-F6EECF244321}">
                <p14:modId xmlns:p14="http://schemas.microsoft.com/office/powerpoint/2010/main" val="1830853041"/>
              </p:ext>
            </p:extLst>
          </p:nvPr>
        </p:nvGraphicFramePr>
        <p:xfrm>
          <a:off x="2541495" y="3739105"/>
          <a:ext cx="7436592" cy="2606999"/>
        </p:xfrm>
        <a:graphic>
          <a:graphicData uri="http://schemas.openxmlformats.org/presentationml/2006/ole">
            <mc:AlternateContent xmlns:mc="http://schemas.openxmlformats.org/markup-compatibility/2006">
              <mc:Choice xmlns:v="urn:schemas-microsoft-com:vml" Requires="v">
                <p:oleObj name="Bitmap Image" r:id="rId4" imgW="9151560" imgH="3207960" progId="PBrush">
                  <p:embed/>
                </p:oleObj>
              </mc:Choice>
              <mc:Fallback>
                <p:oleObj name="Bitmap Image" r:id="rId4" imgW="9151560" imgH="3207960" progId="PBrush">
                  <p:embed/>
                  <p:pic>
                    <p:nvPicPr>
                      <p:cNvPr id="12" name="Object 11">
                        <a:extLst>
                          <a:ext uri="{FF2B5EF4-FFF2-40B4-BE49-F238E27FC236}">
                            <a16:creationId xmlns:a16="http://schemas.microsoft.com/office/drawing/2014/main" id="{6651F0FE-A2AD-39A4-02AA-ABD03B8B0EFA}"/>
                          </a:ext>
                        </a:extLst>
                      </p:cNvPr>
                      <p:cNvPicPr/>
                      <p:nvPr/>
                    </p:nvPicPr>
                    <p:blipFill>
                      <a:blip r:embed="rId5"/>
                      <a:stretch>
                        <a:fillRect/>
                      </a:stretch>
                    </p:blipFill>
                    <p:spPr>
                      <a:xfrm>
                        <a:off x="2541495" y="3739105"/>
                        <a:ext cx="7436592" cy="2606999"/>
                      </a:xfrm>
                      <a:prstGeom prst="rect">
                        <a:avLst/>
                      </a:prstGeom>
                    </p:spPr>
                  </p:pic>
                </p:oleObj>
              </mc:Fallback>
            </mc:AlternateContent>
          </a:graphicData>
        </a:graphic>
      </p:graphicFrame>
    </p:spTree>
    <p:extLst>
      <p:ext uri="{BB962C8B-B14F-4D97-AF65-F5344CB8AC3E}">
        <p14:creationId xmlns:p14="http://schemas.microsoft.com/office/powerpoint/2010/main" val="1220887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96479-C49C-65D1-C8F6-1AFA1A6FDD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BA40FE-B273-5D82-2DD6-31FAB151E7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2811B7-C329-48F9-37CC-10E1758B563A}"/>
              </a:ext>
            </a:extLst>
          </p:cNvPr>
          <p:cNvSpPr txBox="1"/>
          <p:nvPr/>
        </p:nvSpPr>
        <p:spPr>
          <a:xfrm>
            <a:off x="2398850" y="1133369"/>
            <a:ext cx="7113642" cy="523220"/>
          </a:xfrm>
          <a:prstGeom prst="rect">
            <a:avLst/>
          </a:prstGeom>
          <a:noFill/>
        </p:spPr>
        <p:txBody>
          <a:bodyPr wrap="square" rtlCol="0">
            <a:spAutoFit/>
          </a:bodyPr>
          <a:lstStyle/>
          <a:p>
            <a:r>
              <a:rPr lang="en-US" sz="2800" b="1" dirty="0">
                <a:latin typeface="Alexandria" charset="0"/>
                <a:cs typeface="Alexandria" charset="0"/>
              </a:rPr>
              <a:t>Evolution of Information Security Attacks</a:t>
            </a:r>
          </a:p>
        </p:txBody>
      </p:sp>
      <p:sp>
        <p:nvSpPr>
          <p:cNvPr id="5" name="Rectangle 4">
            <a:extLst>
              <a:ext uri="{FF2B5EF4-FFF2-40B4-BE49-F238E27FC236}">
                <a16:creationId xmlns:a16="http://schemas.microsoft.com/office/drawing/2014/main" id="{3C7D8654-C1F3-1326-DC96-22DE65CF8F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719484-2A5B-6482-4A7C-9E7C78705A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9987F3-8360-843B-8980-CEDA43E49D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A66CFC2-C988-FCE7-DED5-34E2AD1057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118E02F-F3BD-0A4C-87AF-C06F046A2CE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D4B156B-DE59-C46D-24F3-C2F0C0B018E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3DFA2F-8485-BED2-E55C-D00644CB8C4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051F62C3-AC17-F367-8D1B-010E4389242C}"/>
              </a:ext>
            </a:extLst>
          </p:cNvPr>
          <p:cNvGraphicFramePr>
            <a:graphicFrameLocks noChangeAspect="1"/>
          </p:cNvGraphicFramePr>
          <p:nvPr>
            <p:extLst>
              <p:ext uri="{D42A27DB-BD31-4B8C-83A1-F6EECF244321}">
                <p14:modId xmlns:p14="http://schemas.microsoft.com/office/powerpoint/2010/main" val="2050572704"/>
              </p:ext>
            </p:extLst>
          </p:nvPr>
        </p:nvGraphicFramePr>
        <p:xfrm>
          <a:off x="1697293" y="2093679"/>
          <a:ext cx="9182028" cy="4387179"/>
        </p:xfrm>
        <a:graphic>
          <a:graphicData uri="http://schemas.openxmlformats.org/presentationml/2006/ole">
            <mc:AlternateContent xmlns:mc="http://schemas.openxmlformats.org/markup-compatibility/2006">
              <mc:Choice xmlns:v="urn:schemas-microsoft-com:vml" Requires="v">
                <p:oleObj name="Bitmap Image" r:id="rId4" imgW="10797480" imgH="5158800" progId="PBrush">
                  <p:embed/>
                </p:oleObj>
              </mc:Choice>
              <mc:Fallback>
                <p:oleObj name="Bitmap Image" r:id="rId4" imgW="10797480" imgH="5158800" progId="PBrush">
                  <p:embed/>
                  <p:pic>
                    <p:nvPicPr>
                      <p:cNvPr id="9" name="Object 8">
                        <a:extLst>
                          <a:ext uri="{FF2B5EF4-FFF2-40B4-BE49-F238E27FC236}">
                            <a16:creationId xmlns:a16="http://schemas.microsoft.com/office/drawing/2014/main" id="{A01456DD-DADB-CF6B-1751-3327FBD1088F}"/>
                          </a:ext>
                        </a:extLst>
                      </p:cNvPr>
                      <p:cNvPicPr/>
                      <p:nvPr/>
                    </p:nvPicPr>
                    <p:blipFill>
                      <a:blip r:embed="rId5"/>
                      <a:stretch>
                        <a:fillRect/>
                      </a:stretch>
                    </p:blipFill>
                    <p:spPr>
                      <a:xfrm>
                        <a:off x="1697293" y="2093679"/>
                        <a:ext cx="9182028" cy="4387179"/>
                      </a:xfrm>
                      <a:prstGeom prst="rect">
                        <a:avLst/>
                      </a:prstGeom>
                    </p:spPr>
                  </p:pic>
                </p:oleObj>
              </mc:Fallback>
            </mc:AlternateContent>
          </a:graphicData>
        </a:graphic>
      </p:graphicFrame>
    </p:spTree>
    <p:extLst>
      <p:ext uri="{BB962C8B-B14F-4D97-AF65-F5344CB8AC3E}">
        <p14:creationId xmlns:p14="http://schemas.microsoft.com/office/powerpoint/2010/main" val="324686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A11C3-9B83-6A29-C3E4-505481348F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54F482-72AD-8A37-7472-732E2C2663B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59B5F4-59CE-C24B-9968-20324617EB0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Security Threat Categories</a:t>
            </a:r>
          </a:p>
        </p:txBody>
      </p:sp>
      <p:sp>
        <p:nvSpPr>
          <p:cNvPr id="5" name="Rectangle 4">
            <a:extLst>
              <a:ext uri="{FF2B5EF4-FFF2-40B4-BE49-F238E27FC236}">
                <a16:creationId xmlns:a16="http://schemas.microsoft.com/office/drawing/2014/main" id="{93426DAC-A392-E32F-C6E5-CC2ACFC4CA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C99098-AED0-20B2-0470-44AFECEF8A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705B03-EE74-E4D4-C7CF-3E90A3468D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2B6414F-21B7-13DF-91A3-31CB7A9ADF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A64B04F-DD35-712C-1FB3-CB7F3DCF6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70961F8-6136-DC67-CD42-8F73F1FFED5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C00E7EF-ACD8-CC81-9648-9DB64E6D3A4D}"/>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E428F653-5109-3168-4038-55BB99D49541}"/>
              </a:ext>
            </a:extLst>
          </p:cNvPr>
          <p:cNvGraphicFramePr>
            <a:graphicFrameLocks noChangeAspect="1"/>
          </p:cNvGraphicFramePr>
          <p:nvPr>
            <p:extLst>
              <p:ext uri="{D42A27DB-BD31-4B8C-83A1-F6EECF244321}">
                <p14:modId xmlns:p14="http://schemas.microsoft.com/office/powerpoint/2010/main" val="863422759"/>
              </p:ext>
            </p:extLst>
          </p:nvPr>
        </p:nvGraphicFramePr>
        <p:xfrm>
          <a:off x="1708392" y="2101396"/>
          <a:ext cx="9231317" cy="4475872"/>
        </p:xfrm>
        <a:graphic>
          <a:graphicData uri="http://schemas.openxmlformats.org/presentationml/2006/ole">
            <mc:AlternateContent xmlns:mc="http://schemas.openxmlformats.org/markup-compatibility/2006">
              <mc:Choice xmlns:v="urn:schemas-microsoft-com:vml" Requires="v">
                <p:oleObj name="Bitmap Image" r:id="rId4" imgW="10797480" imgH="5235120" progId="PBrush">
                  <p:embed/>
                </p:oleObj>
              </mc:Choice>
              <mc:Fallback>
                <p:oleObj name="Bitmap Image" r:id="rId4" imgW="10797480" imgH="5235120" progId="PBrush">
                  <p:embed/>
                  <p:pic>
                    <p:nvPicPr>
                      <p:cNvPr id="9" name="Object 8">
                        <a:extLst>
                          <a:ext uri="{FF2B5EF4-FFF2-40B4-BE49-F238E27FC236}">
                            <a16:creationId xmlns:a16="http://schemas.microsoft.com/office/drawing/2014/main" id="{97E7E76F-8581-1A80-7345-4FB506434901}"/>
                          </a:ext>
                        </a:extLst>
                      </p:cNvPr>
                      <p:cNvPicPr/>
                      <p:nvPr/>
                    </p:nvPicPr>
                    <p:blipFill>
                      <a:blip r:embed="rId5"/>
                      <a:stretch>
                        <a:fillRect/>
                      </a:stretch>
                    </p:blipFill>
                    <p:spPr>
                      <a:xfrm>
                        <a:off x="1708392" y="2101396"/>
                        <a:ext cx="9231317" cy="4475872"/>
                      </a:xfrm>
                      <a:prstGeom prst="rect">
                        <a:avLst/>
                      </a:prstGeom>
                    </p:spPr>
                  </p:pic>
                </p:oleObj>
              </mc:Fallback>
            </mc:AlternateContent>
          </a:graphicData>
        </a:graphic>
      </p:graphicFrame>
    </p:spTree>
    <p:extLst>
      <p:ext uri="{BB962C8B-B14F-4D97-AF65-F5344CB8AC3E}">
        <p14:creationId xmlns:p14="http://schemas.microsoft.com/office/powerpoint/2010/main" val="179453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C0711-B362-2EE0-B3F2-43DD439A7B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C2BA39-C9BE-49B0-28C9-46D6A756F8E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785A4-27C2-B24D-A66E-20B4C8FEC2C3}"/>
              </a:ext>
            </a:extLst>
          </p:cNvPr>
          <p:cNvSpPr txBox="1"/>
          <p:nvPr/>
        </p:nvSpPr>
        <p:spPr>
          <a:xfrm>
            <a:off x="2398850" y="1133369"/>
            <a:ext cx="8850842" cy="523220"/>
          </a:xfrm>
          <a:prstGeom prst="rect">
            <a:avLst/>
          </a:prstGeom>
          <a:noFill/>
        </p:spPr>
        <p:txBody>
          <a:bodyPr wrap="square" rtlCol="0">
            <a:spAutoFit/>
          </a:bodyPr>
          <a:lstStyle/>
          <a:p>
            <a:r>
              <a:rPr lang="en-US" sz="2800" b="1" dirty="0">
                <a:latin typeface="Alexandria" charset="0"/>
                <a:cs typeface="Alexandria" charset="0"/>
              </a:rPr>
              <a:t>DDoS Attacks Against Dyn DNS Service in the United States</a:t>
            </a:r>
          </a:p>
        </p:txBody>
      </p:sp>
      <p:sp>
        <p:nvSpPr>
          <p:cNvPr id="5" name="Rectangle 4">
            <a:extLst>
              <a:ext uri="{FF2B5EF4-FFF2-40B4-BE49-F238E27FC236}">
                <a16:creationId xmlns:a16="http://schemas.microsoft.com/office/drawing/2014/main" id="{3E5562C5-BA85-2B2A-20C6-6E75827899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788506-69FF-0CC2-6836-0D731E326A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62E2B6-7B04-F676-8171-834D8F74AB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AFCAC1A-8855-A76E-6E51-F414E1F20D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55118A-4730-20B0-AAE8-817ADAD5206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B62E7D3-1281-8D52-8C1C-E54249CE2BC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D72689-56CF-01F6-C20F-3ACD564733D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305488-6C3F-4C1B-477F-C8B401FFAA8D}"/>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3A934A9-FEB7-927A-F5FA-F73CD94C94B3}"/>
              </a:ext>
            </a:extLst>
          </p:cNvPr>
          <p:cNvSpPr txBox="1"/>
          <p:nvPr/>
        </p:nvSpPr>
        <p:spPr>
          <a:xfrm>
            <a:off x="762000" y="2112830"/>
            <a:ext cx="10247476" cy="1477328"/>
          </a:xfrm>
          <a:prstGeom prst="rect">
            <a:avLst/>
          </a:prstGeom>
          <a:noFill/>
        </p:spPr>
        <p:txBody>
          <a:bodyPr wrap="square">
            <a:spAutoFit/>
          </a:bodyPr>
          <a:lstStyle/>
          <a:p>
            <a:r>
              <a:rPr lang="en-US" b="1" dirty="0"/>
              <a:t>• On October 21, 2016, the DNS service from </a:t>
            </a:r>
            <a:r>
              <a:rPr lang="en-US" b="1" dirty="0" err="1"/>
              <a:t>Dyn</a:t>
            </a:r>
            <a:r>
              <a:rPr lang="en-US" b="1" dirty="0"/>
              <a:t> in the U.S. was hit by DDoS attacks from about 11:00 a.m. to 5:00 p.m. UTC. The attacks paralyzed nearly half the networks in the United States.</a:t>
            </a:r>
          </a:p>
          <a:p>
            <a:endParaRPr lang="en-US" b="1" dirty="0"/>
          </a:p>
          <a:p>
            <a:r>
              <a:rPr lang="en-US" b="1" dirty="0"/>
              <a:t>• These large-scale DDoS attacks were launched from botnets formed by </a:t>
            </a:r>
            <a:r>
              <a:rPr lang="en-US" b="1" dirty="0" err="1"/>
              <a:t>loT</a:t>
            </a:r>
            <a:r>
              <a:rPr lang="en-US" b="1" dirty="0"/>
              <a:t> devices, which were infected with </a:t>
            </a:r>
            <a:r>
              <a:rPr lang="en-US" b="1" dirty="0" err="1"/>
              <a:t>mirai</a:t>
            </a:r>
            <a:r>
              <a:rPr lang="en-US" b="1" dirty="0"/>
              <a:t> </a:t>
            </a:r>
            <a:r>
              <a:rPr lang="en-US" b="1" dirty="0" err="1"/>
              <a:t>malwar</a:t>
            </a:r>
            <a:endParaRPr lang="en-US" b="1" dirty="0"/>
          </a:p>
        </p:txBody>
      </p:sp>
      <p:graphicFrame>
        <p:nvGraphicFramePr>
          <p:cNvPr id="4" name="Object 3">
            <a:extLst>
              <a:ext uri="{FF2B5EF4-FFF2-40B4-BE49-F238E27FC236}">
                <a16:creationId xmlns:a16="http://schemas.microsoft.com/office/drawing/2014/main" id="{11C803DA-C425-6F2F-32BF-FAD1434A5664}"/>
              </a:ext>
            </a:extLst>
          </p:cNvPr>
          <p:cNvGraphicFramePr>
            <a:graphicFrameLocks noChangeAspect="1"/>
          </p:cNvGraphicFramePr>
          <p:nvPr>
            <p:extLst>
              <p:ext uri="{D42A27DB-BD31-4B8C-83A1-F6EECF244321}">
                <p14:modId xmlns:p14="http://schemas.microsoft.com/office/powerpoint/2010/main" val="2246625534"/>
              </p:ext>
            </p:extLst>
          </p:nvPr>
        </p:nvGraphicFramePr>
        <p:xfrm>
          <a:off x="4389120" y="3801997"/>
          <a:ext cx="6047084" cy="2559474"/>
        </p:xfrm>
        <a:graphic>
          <a:graphicData uri="http://schemas.openxmlformats.org/presentationml/2006/ole">
            <mc:AlternateContent xmlns:mc="http://schemas.openxmlformats.org/markup-compatibility/2006">
              <mc:Choice xmlns:v="urn:schemas-microsoft-com:vml" Requires="v">
                <p:oleObj name="Bitmap Image" r:id="rId4" imgW="9227880" imgH="3436560" progId="PBrush">
                  <p:embed/>
                </p:oleObj>
              </mc:Choice>
              <mc:Fallback>
                <p:oleObj name="Bitmap Image" r:id="rId4" imgW="9227880" imgH="3436560" progId="PBrush">
                  <p:embed/>
                  <p:pic>
                    <p:nvPicPr>
                      <p:cNvPr id="9" name="Object 8">
                        <a:extLst>
                          <a:ext uri="{FF2B5EF4-FFF2-40B4-BE49-F238E27FC236}">
                            <a16:creationId xmlns:a16="http://schemas.microsoft.com/office/drawing/2014/main" id="{043084AD-C3AA-87AA-6EE6-CF33B836DE93}"/>
                          </a:ext>
                        </a:extLst>
                      </p:cNvPr>
                      <p:cNvPicPr/>
                      <p:nvPr/>
                    </p:nvPicPr>
                    <p:blipFill>
                      <a:blip r:embed="rId5"/>
                      <a:stretch>
                        <a:fillRect/>
                      </a:stretch>
                    </p:blipFill>
                    <p:spPr>
                      <a:xfrm>
                        <a:off x="4389120" y="3801997"/>
                        <a:ext cx="6047084" cy="2559474"/>
                      </a:xfrm>
                      <a:prstGeom prst="rect">
                        <a:avLst/>
                      </a:prstGeom>
                    </p:spPr>
                  </p:pic>
                </p:oleObj>
              </mc:Fallback>
            </mc:AlternateContent>
          </a:graphicData>
        </a:graphic>
      </p:graphicFrame>
    </p:spTree>
    <p:extLst>
      <p:ext uri="{BB962C8B-B14F-4D97-AF65-F5344CB8AC3E}">
        <p14:creationId xmlns:p14="http://schemas.microsoft.com/office/powerpoint/2010/main" val="10008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FDC35-42D6-5FAB-DC4F-33FC1DCCE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59BBA6-BE73-32B8-647A-E1E5D0B270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0E67C0-5E6E-636D-4D0D-B35C5A9A0621}"/>
              </a:ext>
            </a:extLst>
          </p:cNvPr>
          <p:cNvSpPr txBox="1"/>
          <p:nvPr/>
        </p:nvSpPr>
        <p:spPr>
          <a:xfrm>
            <a:off x="2398850" y="1133369"/>
            <a:ext cx="9356178" cy="523220"/>
          </a:xfrm>
          <a:prstGeom prst="rect">
            <a:avLst/>
          </a:prstGeom>
          <a:noFill/>
        </p:spPr>
        <p:txBody>
          <a:bodyPr wrap="square" rtlCol="0">
            <a:spAutoFit/>
          </a:bodyPr>
          <a:lstStyle/>
          <a:p>
            <a:r>
              <a:rPr lang="en-US" sz="2800" b="1" dirty="0">
                <a:latin typeface="Alexandria" charset="0"/>
                <a:cs typeface="Alexandria" charset="0"/>
              </a:rPr>
              <a:t>DDoS Attacks Against Dyn DNS Service in the United States</a:t>
            </a:r>
          </a:p>
        </p:txBody>
      </p:sp>
      <p:sp>
        <p:nvSpPr>
          <p:cNvPr id="5" name="Rectangle 4">
            <a:extLst>
              <a:ext uri="{FF2B5EF4-FFF2-40B4-BE49-F238E27FC236}">
                <a16:creationId xmlns:a16="http://schemas.microsoft.com/office/drawing/2014/main" id="{DECD196D-18AC-E0C6-BB66-E2FA61EB47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FEDA7-BB36-309F-D57A-0CAA163D43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712B45-7BE1-F141-36FB-B4865C3C16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66EF4D85-CF7B-7EF8-EAF8-9CA637207F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245C76C-296E-AFAD-A1B4-BEDDB9B5E41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BD493C2-9E8D-3D14-7F25-85E97070D1D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2D675E2-87D2-751E-A963-E178053D155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0D3036-A75F-BF62-B222-79007CFBD90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864F9C8-5FD3-1F49-656A-3ACEB4B29D2E}"/>
              </a:ext>
            </a:extLst>
          </p:cNvPr>
          <p:cNvSpPr txBox="1"/>
          <p:nvPr/>
        </p:nvSpPr>
        <p:spPr>
          <a:xfrm>
            <a:off x="1214179" y="2321099"/>
            <a:ext cx="9687346" cy="3416320"/>
          </a:xfrm>
          <a:prstGeom prst="rect">
            <a:avLst/>
          </a:prstGeom>
          <a:noFill/>
        </p:spPr>
        <p:txBody>
          <a:bodyPr wrap="square">
            <a:spAutoFit/>
          </a:bodyPr>
          <a:lstStyle/>
          <a:p>
            <a:r>
              <a:rPr lang="en-US" b="1" dirty="0"/>
              <a:t>• </a:t>
            </a:r>
            <a:r>
              <a:rPr lang="en-US" b="1" dirty="0" err="1"/>
              <a:t>Dyn</a:t>
            </a:r>
            <a:r>
              <a:rPr lang="en-US" b="1" dirty="0"/>
              <a:t> is a DNS SaaS provider whose core service is providing managed DNS for its users. The DDoS attacks severely affected DNS services, preventing </a:t>
            </a:r>
            <a:r>
              <a:rPr lang="en-US" b="1" dirty="0" err="1"/>
              <a:t>Dyn</a:t>
            </a:r>
            <a:r>
              <a:rPr lang="en-US" b="1" dirty="0"/>
              <a:t> users from accessing their websites. Because </a:t>
            </a:r>
            <a:r>
              <a:rPr lang="en-US" b="1" dirty="0" err="1"/>
              <a:t>Dyn</a:t>
            </a:r>
            <a:r>
              <a:rPr lang="en-US" b="1" dirty="0"/>
              <a:t> serves many companies, the damage caused spread quickly, causing serious harm. More than 100 websites became inaccessible due to these attacks for as long as three hours. Amazon alone suffered a loss of tens of millions of dollars.</a:t>
            </a:r>
          </a:p>
          <a:p>
            <a:endParaRPr lang="en-US" b="1" dirty="0"/>
          </a:p>
          <a:p>
            <a:r>
              <a:rPr lang="en-US" b="1" dirty="0"/>
              <a:t>• The "zombies" launching the attacks mainly consisted of network cameras, digital hard disk recorders, and smart routers. The </a:t>
            </a:r>
            <a:r>
              <a:rPr lang="en-US" b="1" dirty="0" err="1"/>
              <a:t>Mirai</a:t>
            </a:r>
            <a:r>
              <a:rPr lang="en-US" b="1" dirty="0"/>
              <a:t> botnet infected millions of devices, of which only one tenth were involved in this attack.</a:t>
            </a:r>
          </a:p>
          <a:p>
            <a:endParaRPr lang="en-US" b="1" dirty="0"/>
          </a:p>
          <a:p>
            <a:r>
              <a:rPr lang="en-US" b="1" dirty="0"/>
              <a:t>•    Currently,  the  Internet  has  many  zombie  hosts  and  botnets.  Driven  by  the  desire  for profit, DDoS attacks have become a major security threat to the Internet.</a:t>
            </a:r>
          </a:p>
        </p:txBody>
      </p:sp>
    </p:spTree>
    <p:extLst>
      <p:ext uri="{BB962C8B-B14F-4D97-AF65-F5344CB8AC3E}">
        <p14:creationId xmlns:p14="http://schemas.microsoft.com/office/powerpoint/2010/main" val="2046130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291F1-E26A-FC36-1D3A-4178A291FA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FF54A-AEB6-8163-62D0-152B06F75D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1CE063-62C9-2F70-B79E-DB9B5FA5FA2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Process of a Mirai Attack</a:t>
            </a:r>
          </a:p>
        </p:txBody>
      </p:sp>
      <p:sp>
        <p:nvSpPr>
          <p:cNvPr id="5" name="Rectangle 4">
            <a:extLst>
              <a:ext uri="{FF2B5EF4-FFF2-40B4-BE49-F238E27FC236}">
                <a16:creationId xmlns:a16="http://schemas.microsoft.com/office/drawing/2014/main" id="{1A297942-859E-2D82-3A5A-0D2E4C3735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BDFB34-C691-0DF6-6141-D50B8C206C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D29EB9-525A-6AD8-3496-3B06DFA1D7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D0EBC8E-13EB-8877-D6E6-D37EE9B43C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29ADA41-9C21-F813-F171-81809CE7270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6B4F9D-4971-81B8-39CC-17A1F34968F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661008F-B3A8-28A9-FFED-F8165655A9A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7B3F29E-0E73-A5B5-8438-F841F68B6D1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B3E04395-3971-24E9-DA93-B30D2AFCB0D3}"/>
              </a:ext>
            </a:extLst>
          </p:cNvPr>
          <p:cNvGraphicFramePr>
            <a:graphicFrameLocks noChangeAspect="1"/>
          </p:cNvGraphicFramePr>
          <p:nvPr>
            <p:extLst>
              <p:ext uri="{D42A27DB-BD31-4B8C-83A1-F6EECF244321}">
                <p14:modId xmlns:p14="http://schemas.microsoft.com/office/powerpoint/2010/main" val="3192677309"/>
              </p:ext>
            </p:extLst>
          </p:nvPr>
        </p:nvGraphicFramePr>
        <p:xfrm>
          <a:off x="1697293" y="2141974"/>
          <a:ext cx="9231040" cy="4386094"/>
        </p:xfrm>
        <a:graphic>
          <a:graphicData uri="http://schemas.openxmlformats.org/presentationml/2006/ole">
            <mc:AlternateContent xmlns:mc="http://schemas.openxmlformats.org/markup-compatibility/2006">
              <mc:Choice xmlns:v="urn:schemas-microsoft-com:vml" Requires="v">
                <p:oleObj name="Bitmap Image" r:id="rId4" imgW="10858680" imgH="5158800" progId="PBrush">
                  <p:embed/>
                </p:oleObj>
              </mc:Choice>
              <mc:Fallback>
                <p:oleObj name="Bitmap Image" r:id="rId4" imgW="10858680" imgH="5158800" progId="PBrush">
                  <p:embed/>
                  <p:pic>
                    <p:nvPicPr>
                      <p:cNvPr id="9" name="Object 8">
                        <a:extLst>
                          <a:ext uri="{FF2B5EF4-FFF2-40B4-BE49-F238E27FC236}">
                            <a16:creationId xmlns:a16="http://schemas.microsoft.com/office/drawing/2014/main" id="{9055D4AD-3D15-3C77-2B0F-A607890D27D3}"/>
                          </a:ext>
                        </a:extLst>
                      </p:cNvPr>
                      <p:cNvPicPr/>
                      <p:nvPr/>
                    </p:nvPicPr>
                    <p:blipFill>
                      <a:blip r:embed="rId5"/>
                      <a:stretch>
                        <a:fillRect/>
                      </a:stretch>
                    </p:blipFill>
                    <p:spPr>
                      <a:xfrm>
                        <a:off x="1697293" y="2141974"/>
                        <a:ext cx="9231040" cy="4386094"/>
                      </a:xfrm>
                      <a:prstGeom prst="rect">
                        <a:avLst/>
                      </a:prstGeom>
                    </p:spPr>
                  </p:pic>
                </p:oleObj>
              </mc:Fallback>
            </mc:AlternateContent>
          </a:graphicData>
        </a:graphic>
      </p:graphicFrame>
    </p:spTree>
    <p:extLst>
      <p:ext uri="{BB962C8B-B14F-4D97-AF65-F5344CB8AC3E}">
        <p14:creationId xmlns:p14="http://schemas.microsoft.com/office/powerpoint/2010/main" val="2397872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0F350-CFDF-D6AD-FE34-3ECF7E31B6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59F927-45D0-AFAE-B1E4-C90A6EF5D1A0}"/>
              </a:ext>
            </a:extLst>
          </p:cNvPr>
          <p:cNvSpPr/>
          <p:nvPr/>
        </p:nvSpPr>
        <p:spPr>
          <a:xfrm>
            <a:off x="503126" y="1606297"/>
            <a:ext cx="11178480" cy="5251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2B945D-F348-BEA6-8440-BAC9AEA8630D}"/>
              </a:ext>
            </a:extLst>
          </p:cNvPr>
          <p:cNvSpPr txBox="1"/>
          <p:nvPr/>
        </p:nvSpPr>
        <p:spPr>
          <a:xfrm>
            <a:off x="2407795" y="822133"/>
            <a:ext cx="5830750" cy="523220"/>
          </a:xfrm>
          <a:prstGeom prst="rect">
            <a:avLst/>
          </a:prstGeom>
          <a:noFill/>
        </p:spPr>
        <p:txBody>
          <a:bodyPr wrap="square" rtlCol="0">
            <a:spAutoFit/>
          </a:bodyPr>
          <a:lstStyle/>
          <a:p>
            <a:r>
              <a:rPr lang="en-US" sz="2800" b="1" dirty="0">
                <a:latin typeface="Alexandria" charset="0"/>
                <a:cs typeface="Alexandria" charset="0"/>
              </a:rPr>
              <a:t>Process of a Mirai Attack</a:t>
            </a:r>
          </a:p>
        </p:txBody>
      </p:sp>
      <p:sp>
        <p:nvSpPr>
          <p:cNvPr id="5" name="Rectangle 4">
            <a:extLst>
              <a:ext uri="{FF2B5EF4-FFF2-40B4-BE49-F238E27FC236}">
                <a16:creationId xmlns:a16="http://schemas.microsoft.com/office/drawing/2014/main" id="{1717CFF3-DB75-2F55-ACE7-175E0AA25452}"/>
              </a:ext>
            </a:extLst>
          </p:cNvPr>
          <p:cNvSpPr/>
          <p:nvPr/>
        </p:nvSpPr>
        <p:spPr>
          <a:xfrm>
            <a:off x="900743" y="5406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C7A0B9-1650-491A-168A-35FE920708D8}"/>
              </a:ext>
            </a:extLst>
          </p:cNvPr>
          <p:cNvSpPr txBox="1"/>
          <p:nvPr/>
        </p:nvSpPr>
        <p:spPr>
          <a:xfrm>
            <a:off x="986791" y="59051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9A632A-39C1-297B-0340-FADF8801BC4B}"/>
              </a:ext>
            </a:extLst>
          </p:cNvPr>
          <p:cNvSpPr txBox="1"/>
          <p:nvPr/>
        </p:nvSpPr>
        <p:spPr>
          <a:xfrm>
            <a:off x="1091381" y="86544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72DC730-ADF2-3A53-9642-51D943A701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A86D171-CE29-13DF-5AA8-A4E9EFAB8AE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FBF8947-D318-2684-C89E-024C0F6D7CD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DBB0E75-D513-9D5B-EED9-2E078A3992E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65A4F2C-45D7-D233-CEC0-718253DC6E8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D57473C-95B6-B306-A551-D7AE6D879302}"/>
              </a:ext>
            </a:extLst>
          </p:cNvPr>
          <p:cNvSpPr txBox="1"/>
          <p:nvPr/>
        </p:nvSpPr>
        <p:spPr>
          <a:xfrm>
            <a:off x="800100" y="2127207"/>
            <a:ext cx="10441762" cy="4278094"/>
          </a:xfrm>
          <a:prstGeom prst="rect">
            <a:avLst/>
          </a:prstGeom>
          <a:noFill/>
        </p:spPr>
        <p:txBody>
          <a:bodyPr wrap="square">
            <a:spAutoFit/>
          </a:bodyPr>
          <a:lstStyle/>
          <a:p>
            <a:r>
              <a:rPr lang="en-US" sz="1600" b="1" dirty="0"/>
              <a:t>• Look for zombies: By default, the remote login function is enabled for </a:t>
            </a:r>
            <a:r>
              <a:rPr lang="en-US" sz="1600" b="1" dirty="0" err="1"/>
              <a:t>loT</a:t>
            </a:r>
            <a:r>
              <a:rPr lang="en-US" sz="1600" b="1" dirty="0"/>
              <a:t> devices to facilitate remote management of the administrators. An attacker can scan IP addresses to discover live </a:t>
            </a:r>
            <a:r>
              <a:rPr lang="en-US" sz="1600" b="1" dirty="0" err="1"/>
              <a:t>loT</a:t>
            </a:r>
            <a:r>
              <a:rPr lang="en-US" sz="1600" b="1" dirty="0"/>
              <a:t> devices, which are then scanned for open Telnet ports.</a:t>
            </a:r>
          </a:p>
          <a:p>
            <a:endParaRPr lang="en-US" sz="1600" b="1" dirty="0"/>
          </a:p>
          <a:p>
            <a:r>
              <a:rPr lang="en-US" sz="1600" b="1" dirty="0"/>
              <a:t>• Build a botnet: Some </a:t>
            </a:r>
            <a:r>
              <a:rPr lang="en-US" sz="1600" b="1" dirty="0" err="1"/>
              <a:t>loT</a:t>
            </a:r>
            <a:r>
              <a:rPr lang="en-US" sz="1600" b="1" dirty="0"/>
              <a:t> device users use the default password directly or set a simple password (a simple combination of username/digits, such as "admin/123456") for their devices. These passwords are easily cracked by an attacker through brute force. After successfully cracking the password to a </a:t>
            </a:r>
            <a:r>
              <a:rPr lang="en-US" sz="1600" b="1" dirty="0" err="1"/>
              <a:t>loT</a:t>
            </a:r>
            <a:r>
              <a:rPr lang="en-US" sz="1600" b="1" dirty="0"/>
              <a:t> device and logging in to it through Telnet, the attacker remotely implants the </a:t>
            </a:r>
            <a:r>
              <a:rPr lang="en-US" sz="1600" b="1" dirty="0" err="1"/>
              <a:t>Mirai</a:t>
            </a:r>
            <a:r>
              <a:rPr lang="en-US" sz="1600" b="1" dirty="0"/>
              <a:t> malware into the </a:t>
            </a:r>
            <a:r>
              <a:rPr lang="en-US" sz="1600" b="1" dirty="0" err="1"/>
              <a:t>loT</a:t>
            </a:r>
            <a:r>
              <a:rPr lang="en-US" sz="1600" b="1" dirty="0"/>
              <a:t> device to obtain absolute control over the device.</a:t>
            </a:r>
          </a:p>
          <a:p>
            <a:endParaRPr lang="en-US" sz="1600" b="1" dirty="0"/>
          </a:p>
          <a:p>
            <a:r>
              <a:rPr lang="en-US" sz="1600" b="1" dirty="0"/>
              <a:t>□ After obtaining absolute control over the infected devices, in addition to using the devices to launch DDoS attacks, the malware can also cause serious damage to the systems, services, and data of the devices. For example, the malware can tamper with data, steal privacy, modify configurations, and delete files, and may further attack core service systems.</a:t>
            </a:r>
          </a:p>
          <a:p>
            <a:endParaRPr lang="en-US" sz="1600" b="1" dirty="0"/>
          </a:p>
          <a:p>
            <a:r>
              <a:rPr lang="en-US" sz="1600" b="1" dirty="0"/>
              <a:t>• Load  the  attack  module:  The  attacker  loads  the  DNS  DDoS  attack  module  on  the  </a:t>
            </a:r>
            <a:r>
              <a:rPr lang="en-US" sz="1600" b="1" dirty="0" err="1"/>
              <a:t>loT</a:t>
            </a:r>
            <a:r>
              <a:rPr lang="en-US" sz="1600" b="1" dirty="0"/>
              <a:t> device.</a:t>
            </a:r>
          </a:p>
          <a:p>
            <a:endParaRPr lang="en-US" sz="1600" b="1" dirty="0"/>
          </a:p>
          <a:p>
            <a:r>
              <a:rPr lang="en-US" sz="1600" b="1" dirty="0"/>
              <a:t>• Launch an attack: The attacker launches a DDoS attack against DNS service from </a:t>
            </a:r>
            <a:r>
              <a:rPr lang="en-US" sz="1600" b="1" dirty="0" err="1"/>
              <a:t>Dyn</a:t>
            </a:r>
            <a:r>
              <a:rPr lang="en-US" sz="1600" b="1" dirty="0"/>
              <a:t> in the United States through the botnet, bringing down hundreds of customer websites.</a:t>
            </a:r>
          </a:p>
        </p:txBody>
      </p:sp>
    </p:spTree>
    <p:extLst>
      <p:ext uri="{BB962C8B-B14F-4D97-AF65-F5344CB8AC3E}">
        <p14:creationId xmlns:p14="http://schemas.microsoft.com/office/powerpoint/2010/main" val="3009625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598F2-0587-55FF-55D2-78DF217975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73BD1E-E5F4-692E-0143-F80C2A16DE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4CEA44-6F4F-F3A6-230A-228AF06A97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Scanning</a:t>
            </a:r>
          </a:p>
        </p:txBody>
      </p:sp>
      <p:sp>
        <p:nvSpPr>
          <p:cNvPr id="5" name="Rectangle 4">
            <a:extLst>
              <a:ext uri="{FF2B5EF4-FFF2-40B4-BE49-F238E27FC236}">
                <a16:creationId xmlns:a16="http://schemas.microsoft.com/office/drawing/2014/main" id="{751A5F69-A93B-D1EF-D9FF-71E3232FB9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90D4D9-8DA1-FE33-8868-D92E7B1ABB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5FC4B4-99C8-F59E-DDD9-4598726E8B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5469788-E894-CD67-7E0F-F7746B0CAE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DEE3744-B504-DCFF-F2BD-BF9E2E65E1A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8179DD4-A1C1-2D29-DD1D-D0C196D34DD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D59583-A836-2F67-FCAF-5B7C139CF46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1A4DCF3-867F-2F80-0288-FCEE481FDD35}"/>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1E9D5F9-D986-640F-47DF-4C6F1C2F6450}"/>
              </a:ext>
            </a:extLst>
          </p:cNvPr>
          <p:cNvPicPr>
            <a:picLocks noChangeAspect="1"/>
          </p:cNvPicPr>
          <p:nvPr/>
        </p:nvPicPr>
        <p:blipFill>
          <a:blip r:embed="rId4"/>
          <a:stretch>
            <a:fillRect/>
          </a:stretch>
        </p:blipFill>
        <p:spPr>
          <a:xfrm>
            <a:off x="617280" y="2141974"/>
            <a:ext cx="10933662" cy="774259"/>
          </a:xfrm>
          <a:prstGeom prst="rect">
            <a:avLst/>
          </a:prstGeom>
        </p:spPr>
      </p:pic>
      <p:graphicFrame>
        <p:nvGraphicFramePr>
          <p:cNvPr id="4" name="Object 3">
            <a:extLst>
              <a:ext uri="{FF2B5EF4-FFF2-40B4-BE49-F238E27FC236}">
                <a16:creationId xmlns:a16="http://schemas.microsoft.com/office/drawing/2014/main" id="{4BC8BCF5-9AB1-5CCA-04F7-44A5504E7016}"/>
              </a:ext>
            </a:extLst>
          </p:cNvPr>
          <p:cNvGraphicFramePr>
            <a:graphicFrameLocks noChangeAspect="1"/>
          </p:cNvGraphicFramePr>
          <p:nvPr>
            <p:extLst>
              <p:ext uri="{D42A27DB-BD31-4B8C-83A1-F6EECF244321}">
                <p14:modId xmlns:p14="http://schemas.microsoft.com/office/powerpoint/2010/main" val="2756240471"/>
              </p:ext>
            </p:extLst>
          </p:nvPr>
        </p:nvGraphicFramePr>
        <p:xfrm>
          <a:off x="2798064" y="2836607"/>
          <a:ext cx="6807104" cy="3739644"/>
        </p:xfrm>
        <a:graphic>
          <a:graphicData uri="http://schemas.openxmlformats.org/presentationml/2006/ole">
            <mc:AlternateContent xmlns:mc="http://schemas.openxmlformats.org/markup-compatibility/2006">
              <mc:Choice xmlns:v="urn:schemas-microsoft-com:vml" Requires="v">
                <p:oleObj name="Bitmap Image" r:id="rId5" imgW="7475400" imgH="4107240" progId="PBrush">
                  <p:embed/>
                </p:oleObj>
              </mc:Choice>
              <mc:Fallback>
                <p:oleObj name="Bitmap Image" r:id="rId5" imgW="7475400" imgH="4107240" progId="PBrush">
                  <p:embed/>
                  <p:pic>
                    <p:nvPicPr>
                      <p:cNvPr id="12" name="Object 11">
                        <a:extLst>
                          <a:ext uri="{FF2B5EF4-FFF2-40B4-BE49-F238E27FC236}">
                            <a16:creationId xmlns:a16="http://schemas.microsoft.com/office/drawing/2014/main" id="{888D97B2-F3A8-1A43-5F86-0754F3E869C9}"/>
                          </a:ext>
                        </a:extLst>
                      </p:cNvPr>
                      <p:cNvPicPr/>
                      <p:nvPr/>
                    </p:nvPicPr>
                    <p:blipFill>
                      <a:blip r:embed="rId6"/>
                      <a:stretch>
                        <a:fillRect/>
                      </a:stretch>
                    </p:blipFill>
                    <p:spPr>
                      <a:xfrm>
                        <a:off x="2798064" y="2836607"/>
                        <a:ext cx="6807104" cy="3739644"/>
                      </a:xfrm>
                      <a:prstGeom prst="rect">
                        <a:avLst/>
                      </a:prstGeom>
                    </p:spPr>
                  </p:pic>
                </p:oleObj>
              </mc:Fallback>
            </mc:AlternateContent>
          </a:graphicData>
        </a:graphic>
      </p:graphicFrame>
    </p:spTree>
    <p:extLst>
      <p:ext uri="{BB962C8B-B14F-4D97-AF65-F5344CB8AC3E}">
        <p14:creationId xmlns:p14="http://schemas.microsoft.com/office/powerpoint/2010/main" val="3250777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D995-A7EA-E946-FFAA-6C404A721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D3CBDD-8201-F73E-B63A-AABFACE40AF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BD6468-9568-BFE5-E53A-59E5308924BB}"/>
              </a:ext>
            </a:extLst>
          </p:cNvPr>
          <p:cNvSpPr txBox="1"/>
          <p:nvPr/>
        </p:nvSpPr>
        <p:spPr>
          <a:xfrm>
            <a:off x="2398850" y="1133369"/>
            <a:ext cx="8144182" cy="523220"/>
          </a:xfrm>
          <a:prstGeom prst="rect">
            <a:avLst/>
          </a:prstGeom>
          <a:noFill/>
        </p:spPr>
        <p:txBody>
          <a:bodyPr wrap="square" rtlCol="0">
            <a:spAutoFit/>
          </a:bodyPr>
          <a:lstStyle/>
          <a:p>
            <a:r>
              <a:rPr lang="en-US" sz="2800" b="1" dirty="0">
                <a:latin typeface="Alexandria" charset="0"/>
                <a:cs typeface="Alexandria" charset="0"/>
              </a:rPr>
              <a:t>Spoofing Attack - Obtaining the Control Permission</a:t>
            </a:r>
          </a:p>
        </p:txBody>
      </p:sp>
      <p:sp>
        <p:nvSpPr>
          <p:cNvPr id="5" name="Rectangle 4">
            <a:extLst>
              <a:ext uri="{FF2B5EF4-FFF2-40B4-BE49-F238E27FC236}">
                <a16:creationId xmlns:a16="http://schemas.microsoft.com/office/drawing/2014/main" id="{FD60EC30-E222-A383-DE93-B24DC70AA2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E7878C-B984-6A0F-A011-4C696309C8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8E7F37-D8FC-3AB1-E301-65F7DD0DBA4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A8860CA-EA8A-1FA8-BB68-CBD971725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F31276-342A-5267-8D4F-3B7FB4039FD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7B169C3-35EF-00E2-DE6B-2B3A7B19D63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A65242-B334-6790-0B5B-E721E67467F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8E24763-14E7-CED6-BAB0-D1C36F241E5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A5C0975-9560-5D2F-2825-52CB14F0F634}"/>
              </a:ext>
            </a:extLst>
          </p:cNvPr>
          <p:cNvSpPr txBox="1"/>
          <p:nvPr/>
        </p:nvSpPr>
        <p:spPr>
          <a:xfrm>
            <a:off x="942308" y="2109757"/>
            <a:ext cx="9449638" cy="1938992"/>
          </a:xfrm>
          <a:prstGeom prst="rect">
            <a:avLst/>
          </a:prstGeom>
          <a:noFill/>
        </p:spPr>
        <p:txBody>
          <a:bodyPr wrap="square">
            <a:spAutoFit/>
          </a:bodyPr>
          <a:lstStyle/>
          <a:p>
            <a:r>
              <a:rPr lang="en-US" sz="2000" b="1" dirty="0"/>
              <a:t>• Attackers can obtain the control permission by brute force cracking of passwords. Also, attackers can launch spoofing attacks such as IP spoofing to obtain access and control permissions.</a:t>
            </a:r>
          </a:p>
          <a:p>
            <a:endParaRPr lang="en-US" sz="2000" b="1" dirty="0"/>
          </a:p>
          <a:p>
            <a:r>
              <a:rPr lang="en-US" sz="2000" b="1" dirty="0"/>
              <a:t>•  IP  spoofing:  An  attacker  may  send  packets  with  forged  source  IP  addresses to target hosts to obtain superior access and control permissions.</a:t>
            </a:r>
          </a:p>
        </p:txBody>
      </p:sp>
      <p:graphicFrame>
        <p:nvGraphicFramePr>
          <p:cNvPr id="4" name="Object 3">
            <a:extLst>
              <a:ext uri="{FF2B5EF4-FFF2-40B4-BE49-F238E27FC236}">
                <a16:creationId xmlns:a16="http://schemas.microsoft.com/office/drawing/2014/main" id="{296879B5-C4C6-F7CC-3709-64D8B5F474A1}"/>
              </a:ext>
            </a:extLst>
          </p:cNvPr>
          <p:cNvGraphicFramePr>
            <a:graphicFrameLocks noChangeAspect="1"/>
          </p:cNvGraphicFramePr>
          <p:nvPr>
            <p:extLst>
              <p:ext uri="{D42A27DB-BD31-4B8C-83A1-F6EECF244321}">
                <p14:modId xmlns:p14="http://schemas.microsoft.com/office/powerpoint/2010/main" val="2616389206"/>
              </p:ext>
            </p:extLst>
          </p:nvPr>
        </p:nvGraphicFramePr>
        <p:xfrm>
          <a:off x="2689092" y="4093732"/>
          <a:ext cx="6989758" cy="2349279"/>
        </p:xfrm>
        <a:graphic>
          <a:graphicData uri="http://schemas.openxmlformats.org/presentationml/2006/ole">
            <mc:AlternateContent xmlns:mc="http://schemas.openxmlformats.org/markup-compatibility/2006">
              <mc:Choice xmlns:v="urn:schemas-microsoft-com:vml" Requires="v">
                <p:oleObj name="Bitmap Image" r:id="rId4" imgW="7642800" imgH="2567880" progId="PBrush">
                  <p:embed/>
                </p:oleObj>
              </mc:Choice>
              <mc:Fallback>
                <p:oleObj name="Bitmap Image" r:id="rId4" imgW="7642800" imgH="2567880" progId="PBrush">
                  <p:embed/>
                  <p:pic>
                    <p:nvPicPr>
                      <p:cNvPr id="10" name="Object 9">
                        <a:extLst>
                          <a:ext uri="{FF2B5EF4-FFF2-40B4-BE49-F238E27FC236}">
                            <a16:creationId xmlns:a16="http://schemas.microsoft.com/office/drawing/2014/main" id="{1D035CC2-3BB5-20CE-EC19-92F1B4A87542}"/>
                          </a:ext>
                        </a:extLst>
                      </p:cNvPr>
                      <p:cNvPicPr/>
                      <p:nvPr/>
                    </p:nvPicPr>
                    <p:blipFill>
                      <a:blip r:embed="rId5"/>
                      <a:stretch>
                        <a:fillRect/>
                      </a:stretch>
                    </p:blipFill>
                    <p:spPr>
                      <a:xfrm>
                        <a:off x="2689092" y="4093732"/>
                        <a:ext cx="6989758" cy="2349279"/>
                      </a:xfrm>
                      <a:prstGeom prst="rect">
                        <a:avLst/>
                      </a:prstGeom>
                    </p:spPr>
                  </p:pic>
                </p:oleObj>
              </mc:Fallback>
            </mc:AlternateContent>
          </a:graphicData>
        </a:graphic>
      </p:graphicFrame>
    </p:spTree>
    <p:extLst>
      <p:ext uri="{BB962C8B-B14F-4D97-AF65-F5344CB8AC3E}">
        <p14:creationId xmlns:p14="http://schemas.microsoft.com/office/powerpoint/2010/main" val="1950061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CF734-4664-D27D-EB03-9686435E7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2E1FEE-B3AC-3554-A0ED-2B23C2490C96}"/>
              </a:ext>
            </a:extLst>
          </p:cNvPr>
          <p:cNvSpPr/>
          <p:nvPr/>
        </p:nvSpPr>
        <p:spPr>
          <a:xfrm>
            <a:off x="507552" y="1568932"/>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F0502D-17FA-ECA0-07A4-7061EB6EF4B4}"/>
              </a:ext>
            </a:extLst>
          </p:cNvPr>
          <p:cNvSpPr txBox="1"/>
          <p:nvPr/>
        </p:nvSpPr>
        <p:spPr>
          <a:xfrm>
            <a:off x="2400363" y="1023469"/>
            <a:ext cx="7842430" cy="523220"/>
          </a:xfrm>
          <a:prstGeom prst="rect">
            <a:avLst/>
          </a:prstGeom>
          <a:noFill/>
        </p:spPr>
        <p:txBody>
          <a:bodyPr wrap="square" rtlCol="0">
            <a:spAutoFit/>
          </a:bodyPr>
          <a:lstStyle/>
          <a:p>
            <a:r>
              <a:rPr lang="en-US" sz="2800" b="1" dirty="0">
                <a:latin typeface="Alexandria" charset="0"/>
                <a:cs typeface="Alexandria" charset="0"/>
              </a:rPr>
              <a:t>Spoofing Attack - Obtaining the Control Permission</a:t>
            </a:r>
          </a:p>
        </p:txBody>
      </p:sp>
      <p:sp>
        <p:nvSpPr>
          <p:cNvPr id="5" name="Rectangle 4">
            <a:extLst>
              <a:ext uri="{FF2B5EF4-FFF2-40B4-BE49-F238E27FC236}">
                <a16:creationId xmlns:a16="http://schemas.microsoft.com/office/drawing/2014/main" id="{AAF4919D-21AA-530E-17A4-C64E8BCC2ECA}"/>
              </a:ext>
            </a:extLst>
          </p:cNvPr>
          <p:cNvSpPr/>
          <p:nvPr/>
        </p:nvSpPr>
        <p:spPr>
          <a:xfrm>
            <a:off x="948070" y="6488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DDA16F-48FC-254C-64BB-1EDA6BAC554C}"/>
              </a:ext>
            </a:extLst>
          </p:cNvPr>
          <p:cNvSpPr txBox="1"/>
          <p:nvPr/>
        </p:nvSpPr>
        <p:spPr>
          <a:xfrm>
            <a:off x="1112589" y="91574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CBA203-AD5A-C009-EDE3-49BB682E8EAB}"/>
              </a:ext>
            </a:extLst>
          </p:cNvPr>
          <p:cNvSpPr txBox="1"/>
          <p:nvPr/>
        </p:nvSpPr>
        <p:spPr>
          <a:xfrm>
            <a:off x="1206747" y="102518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D85D169-B421-770F-8B63-FCD560B635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88D461A-60A6-DBC2-6555-F4BC2BFA817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5F43375-2E2D-3048-A520-113F4752C48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1728EC-E19F-FFA9-CE83-5F6CAE45411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048B60E-55AE-BCC7-CDD7-EFADE6CFB14D}"/>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CD1A6B9-19E6-97CF-430F-43141EE31795}"/>
              </a:ext>
            </a:extLst>
          </p:cNvPr>
          <p:cNvSpPr txBox="1"/>
          <p:nvPr/>
        </p:nvSpPr>
        <p:spPr>
          <a:xfrm>
            <a:off x="1039175" y="1780869"/>
            <a:ext cx="9662449" cy="4524315"/>
          </a:xfrm>
          <a:prstGeom prst="rect">
            <a:avLst/>
          </a:prstGeom>
          <a:noFill/>
        </p:spPr>
        <p:txBody>
          <a:bodyPr wrap="square">
            <a:spAutoFit/>
          </a:bodyPr>
          <a:lstStyle/>
          <a:p>
            <a:r>
              <a:rPr lang="en-US" b="1" dirty="0"/>
              <a:t>• IP spoofing is launched by exploiting the normal trust relationships between hosts. Hosts with IP address-based trust relationships use IP address-based authentication to determine whether to allow or reject the access of another host. Between two hosts with a trust relationship, users can log in to one host from another without password verification.</a:t>
            </a:r>
          </a:p>
          <a:p>
            <a:endParaRPr lang="en-US" b="1" dirty="0"/>
          </a:p>
          <a:p>
            <a:r>
              <a:rPr lang="en-US" b="1" dirty="0"/>
              <a:t>•   The process of an IP spoofing attack is as follows:</a:t>
            </a:r>
          </a:p>
          <a:p>
            <a:endParaRPr lang="en-US" b="1" dirty="0"/>
          </a:p>
          <a:p>
            <a:r>
              <a:rPr lang="en-US" b="1" dirty="0"/>
              <a:t>□    Crash  the  network  where  a  trusted  host  resides  to  launch  the  attack  without resistance.</a:t>
            </a:r>
          </a:p>
          <a:p>
            <a:r>
              <a:rPr lang="en-US" b="1" dirty="0"/>
              <a:t>□    Connect  to  a  port  of  the  target  host  to  guess  the  sequence  and  sequence increment value.</a:t>
            </a:r>
          </a:p>
          <a:p>
            <a:r>
              <a:rPr lang="en-US" b="1" dirty="0"/>
              <a:t>□   Masquerade the source address as the address of a trusted host and send a data segment with the SYN flag set to initiate a connection.</a:t>
            </a:r>
          </a:p>
          <a:p>
            <a:r>
              <a:rPr lang="en-US" b="1" dirty="0"/>
              <a:t>□  Wait for the target host to send a SYN-ACK packet to the compromised host.</a:t>
            </a:r>
          </a:p>
          <a:p>
            <a:r>
              <a:rPr lang="en-US" b="1" dirty="0"/>
              <a:t>□ Send the target host an ACK packet, with the source address masqueraded as the address of a trusted host and sequence number as that expected by the target host, plus 1.</a:t>
            </a:r>
          </a:p>
          <a:p>
            <a:r>
              <a:rPr lang="en-US" b="1" dirty="0"/>
              <a:t>□    After  the  connection  is  established,  send  commands  and  requests  to  the  target host.</a:t>
            </a:r>
          </a:p>
        </p:txBody>
      </p:sp>
    </p:spTree>
    <p:extLst>
      <p:ext uri="{BB962C8B-B14F-4D97-AF65-F5344CB8AC3E}">
        <p14:creationId xmlns:p14="http://schemas.microsoft.com/office/powerpoint/2010/main" val="2351528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0B236-EA55-57BC-1944-01F11AEDC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C5CD1-B613-6C48-50AE-AE47F08C3CD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7DC7C3-4D71-2CFA-78E0-52EA911E7304}"/>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Launching a DDoS Attack</a:t>
            </a:r>
          </a:p>
        </p:txBody>
      </p:sp>
      <p:sp>
        <p:nvSpPr>
          <p:cNvPr id="5" name="Rectangle 4">
            <a:extLst>
              <a:ext uri="{FF2B5EF4-FFF2-40B4-BE49-F238E27FC236}">
                <a16:creationId xmlns:a16="http://schemas.microsoft.com/office/drawing/2014/main" id="{A4926E4F-36B9-89E9-FBCE-0158490FD8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F79A9A-AF57-8273-0634-5262B0FF443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1C7062-BD76-3C1C-11C4-B0A3D233F6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1670247-7E87-A837-5E07-5214346734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4AFDD38-E29F-7CAC-2847-463CCAEADAE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789AD1D-D8A8-0486-4FEE-AC3903E1243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EB27AF-3854-F343-9E9A-0B1AA84A5BC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EE836BB-786F-F75B-5CA7-AC435758B63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CD2C27BF-5272-3FF0-5517-504823C8BADA}"/>
              </a:ext>
            </a:extLst>
          </p:cNvPr>
          <p:cNvGraphicFramePr>
            <a:graphicFrameLocks noChangeAspect="1"/>
          </p:cNvGraphicFramePr>
          <p:nvPr>
            <p:extLst>
              <p:ext uri="{D42A27DB-BD31-4B8C-83A1-F6EECF244321}">
                <p14:modId xmlns:p14="http://schemas.microsoft.com/office/powerpoint/2010/main" val="1165836545"/>
              </p:ext>
            </p:extLst>
          </p:nvPr>
        </p:nvGraphicFramePr>
        <p:xfrm>
          <a:off x="3099314" y="3265932"/>
          <a:ext cx="8330686" cy="3147646"/>
        </p:xfrm>
        <a:graphic>
          <a:graphicData uri="http://schemas.openxmlformats.org/presentationml/2006/ole">
            <mc:AlternateContent xmlns:mc="http://schemas.openxmlformats.org/markup-compatibility/2006">
              <mc:Choice xmlns:v="urn:schemas-microsoft-com:vml" Requires="v">
                <p:oleObj name="Bitmap Image" r:id="rId4" imgW="10630080" imgH="4015800" progId="PBrush">
                  <p:embed/>
                </p:oleObj>
              </mc:Choice>
              <mc:Fallback>
                <p:oleObj name="Bitmap Image" r:id="rId4" imgW="10630080" imgH="4015800" progId="PBrush">
                  <p:embed/>
                  <p:pic>
                    <p:nvPicPr>
                      <p:cNvPr id="10" name="Object 9">
                        <a:extLst>
                          <a:ext uri="{FF2B5EF4-FFF2-40B4-BE49-F238E27FC236}">
                            <a16:creationId xmlns:a16="http://schemas.microsoft.com/office/drawing/2014/main" id="{A6FDD59E-772E-0221-B2DB-24983480BE51}"/>
                          </a:ext>
                        </a:extLst>
                      </p:cNvPr>
                      <p:cNvPicPr/>
                      <p:nvPr/>
                    </p:nvPicPr>
                    <p:blipFill>
                      <a:blip r:embed="rId5"/>
                      <a:stretch>
                        <a:fillRect/>
                      </a:stretch>
                    </p:blipFill>
                    <p:spPr>
                      <a:xfrm>
                        <a:off x="3099314" y="3265932"/>
                        <a:ext cx="8330686" cy="3147646"/>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2C6B50FD-44F5-3423-A9C5-530AC1F9275B}"/>
              </a:ext>
            </a:extLst>
          </p:cNvPr>
          <p:cNvSpPr txBox="1"/>
          <p:nvPr/>
        </p:nvSpPr>
        <p:spPr>
          <a:xfrm>
            <a:off x="1214179" y="2189774"/>
            <a:ext cx="11881449" cy="1323439"/>
          </a:xfrm>
          <a:prstGeom prst="rect">
            <a:avLst/>
          </a:prstGeom>
          <a:noFill/>
        </p:spPr>
        <p:txBody>
          <a:bodyPr wrap="square">
            <a:spAutoFit/>
          </a:bodyPr>
          <a:lstStyle/>
          <a:p>
            <a:r>
              <a:rPr lang="en-US" sz="2000" b="1" dirty="0"/>
              <a:t>• DDoS attacks:</a:t>
            </a:r>
          </a:p>
          <a:p>
            <a:endParaRPr lang="en-US" sz="2000" b="1" dirty="0"/>
          </a:p>
          <a:p>
            <a:r>
              <a:rPr lang="en-US" sz="2000" b="1" dirty="0"/>
              <a:t>□  Exhaust network bandwidth </a:t>
            </a:r>
          </a:p>
          <a:p>
            <a:r>
              <a:rPr lang="en-US" sz="2000" b="1" dirty="0"/>
              <a:t>□  Exhaust server resources</a:t>
            </a:r>
          </a:p>
        </p:txBody>
      </p:sp>
    </p:spTree>
    <p:extLst>
      <p:ext uri="{BB962C8B-B14F-4D97-AF65-F5344CB8AC3E}">
        <p14:creationId xmlns:p14="http://schemas.microsoft.com/office/powerpoint/2010/main" val="420534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BD63E-6F31-E0CE-61B1-7B3C69ECDC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12B7D4-A41C-80E5-180C-6E2486A1FB5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3DAF5F-A4E3-7E42-FC71-4C452183FB43}"/>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Launching a DDoS Attack</a:t>
            </a:r>
          </a:p>
        </p:txBody>
      </p:sp>
      <p:sp>
        <p:nvSpPr>
          <p:cNvPr id="5" name="Rectangle 4">
            <a:extLst>
              <a:ext uri="{FF2B5EF4-FFF2-40B4-BE49-F238E27FC236}">
                <a16:creationId xmlns:a16="http://schemas.microsoft.com/office/drawing/2014/main" id="{AFB3BA2E-69E4-11C5-B1C9-1FD45B89BB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B3E654-EB39-D906-D0A4-CEF8834BF62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F55EA9-3254-EF82-7491-05491DFCCA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C392AC7-4D6F-EE9D-D1FC-544734CBF7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5156FFD-A7A4-E50E-3C09-9DDE22C9605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FB63BB0-1E78-0281-8983-11CDF0D1EFA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90B34F7-FA91-C417-D461-AEA268499FBE}"/>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28A521-6804-8527-1A7E-316449732E1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3CB3516-7F9B-52D0-89D6-0FE4227DE21F}"/>
              </a:ext>
            </a:extLst>
          </p:cNvPr>
          <p:cNvPicPr>
            <a:picLocks noChangeAspect="1"/>
          </p:cNvPicPr>
          <p:nvPr/>
        </p:nvPicPr>
        <p:blipFill>
          <a:blip r:embed="rId4"/>
          <a:stretch>
            <a:fillRect/>
          </a:stretch>
        </p:blipFill>
        <p:spPr>
          <a:xfrm>
            <a:off x="788440" y="2291171"/>
            <a:ext cx="10470400" cy="3590855"/>
          </a:xfrm>
          <a:prstGeom prst="rect">
            <a:avLst/>
          </a:prstGeom>
        </p:spPr>
      </p:pic>
    </p:spTree>
    <p:extLst>
      <p:ext uri="{BB962C8B-B14F-4D97-AF65-F5344CB8AC3E}">
        <p14:creationId xmlns:p14="http://schemas.microsoft.com/office/powerpoint/2010/main" val="767552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63F40-B551-D25E-10E3-9B1D0C6A26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F3894A-2E7E-A950-C2B6-4A693091383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4CC8A-C906-0345-4FE3-CA6A971D008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Defense Measures for Cyber Attacks</a:t>
            </a:r>
          </a:p>
        </p:txBody>
      </p:sp>
      <p:sp>
        <p:nvSpPr>
          <p:cNvPr id="5" name="Rectangle 4">
            <a:extLst>
              <a:ext uri="{FF2B5EF4-FFF2-40B4-BE49-F238E27FC236}">
                <a16:creationId xmlns:a16="http://schemas.microsoft.com/office/drawing/2014/main" id="{BB21DF74-17DF-6E0D-0EDE-7A2712CBCF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BAFF2A-A07C-AF32-4FE4-438838A5B5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62C61C-3CB8-2019-E0CE-20FF9E13E0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0B078BF9-5A40-051F-AC7D-991DED6F18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66641C8-E912-6979-FDC8-E2C71380FD4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248218D-0C69-A58A-122B-3F137CB879CD}"/>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2EE5F86-41A9-C5B2-D6E6-B016D7D0D13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ED45136-F096-B83A-F3CC-7EBC465BDB9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8D9C1FF-4193-088C-517A-916EFCBB94B4}"/>
              </a:ext>
            </a:extLst>
          </p:cNvPr>
          <p:cNvSpPr txBox="1"/>
          <p:nvPr/>
        </p:nvSpPr>
        <p:spPr>
          <a:xfrm>
            <a:off x="1214179" y="2045122"/>
            <a:ext cx="9461442" cy="2246769"/>
          </a:xfrm>
          <a:prstGeom prst="rect">
            <a:avLst/>
          </a:prstGeom>
          <a:noFill/>
        </p:spPr>
        <p:txBody>
          <a:bodyPr wrap="square">
            <a:spAutoFit/>
          </a:bodyPr>
          <a:lstStyle/>
          <a:p>
            <a:r>
              <a:rPr lang="en-US" sz="2000" b="1" dirty="0"/>
              <a:t>• Firewalls: Deploying firewalls at the intranet egresses of medium- and large-sized enterprises and data centers can efficiently defend against common DDoS attacks and traditional single-packet attacks.</a:t>
            </a:r>
          </a:p>
          <a:p>
            <a:endParaRPr lang="en-US" sz="2000" b="1" dirty="0"/>
          </a:p>
          <a:p>
            <a:r>
              <a:rPr lang="en-US" sz="2000" b="1" dirty="0"/>
              <a:t>• Anti-DDoS devices: Anti-DDoS solutions provide professional anti-DDoS services for carriers, enterprises, data centers, portal websites, online games, online videos, and DNS services.</a:t>
            </a:r>
          </a:p>
        </p:txBody>
      </p:sp>
      <p:graphicFrame>
        <p:nvGraphicFramePr>
          <p:cNvPr id="4" name="Object 3">
            <a:extLst>
              <a:ext uri="{FF2B5EF4-FFF2-40B4-BE49-F238E27FC236}">
                <a16:creationId xmlns:a16="http://schemas.microsoft.com/office/drawing/2014/main" id="{B3E8A839-1C07-0C5E-C7BC-9706354CD5BE}"/>
              </a:ext>
            </a:extLst>
          </p:cNvPr>
          <p:cNvGraphicFramePr>
            <a:graphicFrameLocks noChangeAspect="1"/>
          </p:cNvGraphicFramePr>
          <p:nvPr>
            <p:extLst>
              <p:ext uri="{D42A27DB-BD31-4B8C-83A1-F6EECF244321}">
                <p14:modId xmlns:p14="http://schemas.microsoft.com/office/powerpoint/2010/main" val="3161988869"/>
              </p:ext>
            </p:extLst>
          </p:nvPr>
        </p:nvGraphicFramePr>
        <p:xfrm>
          <a:off x="700752" y="4565574"/>
          <a:ext cx="10645775" cy="1684337"/>
        </p:xfrm>
        <a:graphic>
          <a:graphicData uri="http://schemas.openxmlformats.org/presentationml/2006/ole">
            <mc:AlternateContent xmlns:mc="http://schemas.openxmlformats.org/markup-compatibility/2006">
              <mc:Choice xmlns:v="urn:schemas-microsoft-com:vml" Requires="v">
                <p:oleObj name="Bitmap Image" r:id="rId4" imgW="10645200" imgH="1684080" progId="PBrush">
                  <p:embed/>
                </p:oleObj>
              </mc:Choice>
              <mc:Fallback>
                <p:oleObj name="Bitmap Image" r:id="rId4" imgW="10645200" imgH="1684080" progId="PBrush">
                  <p:embed/>
                  <p:pic>
                    <p:nvPicPr>
                      <p:cNvPr id="9" name="Object 8">
                        <a:extLst>
                          <a:ext uri="{FF2B5EF4-FFF2-40B4-BE49-F238E27FC236}">
                            <a16:creationId xmlns:a16="http://schemas.microsoft.com/office/drawing/2014/main" id="{6D5B1395-98BE-3888-FE3B-91DF766C8B53}"/>
                          </a:ext>
                        </a:extLst>
                      </p:cNvPr>
                      <p:cNvPicPr/>
                      <p:nvPr/>
                    </p:nvPicPr>
                    <p:blipFill>
                      <a:blip r:embed="rId5"/>
                      <a:stretch>
                        <a:fillRect/>
                      </a:stretch>
                    </p:blipFill>
                    <p:spPr>
                      <a:xfrm>
                        <a:off x="700752" y="4565574"/>
                        <a:ext cx="10645775" cy="1684337"/>
                      </a:xfrm>
                      <a:prstGeom prst="rect">
                        <a:avLst/>
                      </a:prstGeom>
                    </p:spPr>
                  </p:pic>
                </p:oleObj>
              </mc:Fallback>
            </mc:AlternateContent>
          </a:graphicData>
        </a:graphic>
      </p:graphicFrame>
    </p:spTree>
    <p:extLst>
      <p:ext uri="{BB962C8B-B14F-4D97-AF65-F5344CB8AC3E}">
        <p14:creationId xmlns:p14="http://schemas.microsoft.com/office/powerpoint/2010/main" val="262299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8F581-01AE-BDEA-146F-59371C5B8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08B74E-5162-2D96-84BB-1232C30D38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4FF3D8-96E8-5008-0254-042D46D0235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Worm Attack Against Weibo</a:t>
            </a:r>
          </a:p>
        </p:txBody>
      </p:sp>
      <p:sp>
        <p:nvSpPr>
          <p:cNvPr id="5" name="Rectangle 4">
            <a:extLst>
              <a:ext uri="{FF2B5EF4-FFF2-40B4-BE49-F238E27FC236}">
                <a16:creationId xmlns:a16="http://schemas.microsoft.com/office/drawing/2014/main" id="{9DB9D33F-5AE6-25A4-80EF-ED9CAA2E2C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8BE597-F6E8-5370-79FD-25099E08DA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BA8564-C792-2223-B8D8-BF5BD937CC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4F19306-DF90-64FF-711C-A29DE604E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05ED996-7C15-A93A-43BA-444C254A924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696D330-A033-7C4B-F765-3FE3E4C6421D}"/>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0FF0E32-5304-3213-653A-64898EA8B87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09987C7-65EA-3AD3-1B0F-AE80CBD5DFF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4F1BD56-B42E-49C9-BB97-DFC9EED84761}"/>
              </a:ext>
            </a:extLst>
          </p:cNvPr>
          <p:cNvSpPr txBox="1"/>
          <p:nvPr/>
        </p:nvSpPr>
        <p:spPr>
          <a:xfrm>
            <a:off x="840412" y="2130301"/>
            <a:ext cx="10370131" cy="830997"/>
          </a:xfrm>
          <a:prstGeom prst="rect">
            <a:avLst/>
          </a:prstGeom>
          <a:noFill/>
        </p:spPr>
        <p:txBody>
          <a:bodyPr wrap="square">
            <a:spAutoFit/>
          </a:bodyPr>
          <a:lstStyle/>
          <a:p>
            <a:r>
              <a:rPr lang="en-US" sz="2400" b="1" dirty="0"/>
              <a:t>• </a:t>
            </a:r>
            <a:r>
              <a:rPr lang="en-US" sz="2400" b="1" dirty="0" err="1"/>
              <a:t>Sina</a:t>
            </a:r>
            <a:r>
              <a:rPr lang="en-US" sz="2400" b="1" dirty="0"/>
              <a:t> Weibo (the Chinese Twitter) was once hit by a worm that affected over 30,000 users in less than an hour. The attack process was as follows:</a:t>
            </a:r>
            <a:endParaRPr lang="en-US" sz="2000" b="1" dirty="0"/>
          </a:p>
        </p:txBody>
      </p:sp>
      <p:graphicFrame>
        <p:nvGraphicFramePr>
          <p:cNvPr id="4" name="Object 3">
            <a:extLst>
              <a:ext uri="{FF2B5EF4-FFF2-40B4-BE49-F238E27FC236}">
                <a16:creationId xmlns:a16="http://schemas.microsoft.com/office/drawing/2014/main" id="{3F2EA31D-1ECB-F9EB-587F-4A30B347A6E3}"/>
              </a:ext>
            </a:extLst>
          </p:cNvPr>
          <p:cNvGraphicFramePr>
            <a:graphicFrameLocks noChangeAspect="1"/>
          </p:cNvGraphicFramePr>
          <p:nvPr>
            <p:extLst>
              <p:ext uri="{D42A27DB-BD31-4B8C-83A1-F6EECF244321}">
                <p14:modId xmlns:p14="http://schemas.microsoft.com/office/powerpoint/2010/main" val="3437662321"/>
              </p:ext>
            </p:extLst>
          </p:nvPr>
        </p:nvGraphicFramePr>
        <p:xfrm>
          <a:off x="1697293" y="3082070"/>
          <a:ext cx="8393903" cy="3345877"/>
        </p:xfrm>
        <a:graphic>
          <a:graphicData uri="http://schemas.openxmlformats.org/presentationml/2006/ole">
            <mc:AlternateContent xmlns:mc="http://schemas.openxmlformats.org/markup-compatibility/2006">
              <mc:Choice xmlns:v="urn:schemas-microsoft-com:vml" Requires="v">
                <p:oleObj name="Bitmap Image" r:id="rId4" imgW="10035720" imgH="4000680" progId="PBrush">
                  <p:embed/>
                </p:oleObj>
              </mc:Choice>
              <mc:Fallback>
                <p:oleObj name="Bitmap Image" r:id="rId4" imgW="10035720" imgH="4000680" progId="PBrush">
                  <p:embed/>
                  <p:pic>
                    <p:nvPicPr>
                      <p:cNvPr id="9" name="Object 8">
                        <a:extLst>
                          <a:ext uri="{FF2B5EF4-FFF2-40B4-BE49-F238E27FC236}">
                            <a16:creationId xmlns:a16="http://schemas.microsoft.com/office/drawing/2014/main" id="{1230BC48-955D-2A80-8214-E02A046E6081}"/>
                          </a:ext>
                        </a:extLst>
                      </p:cNvPr>
                      <p:cNvPicPr/>
                      <p:nvPr/>
                    </p:nvPicPr>
                    <p:blipFill>
                      <a:blip r:embed="rId5"/>
                      <a:stretch>
                        <a:fillRect/>
                      </a:stretch>
                    </p:blipFill>
                    <p:spPr>
                      <a:xfrm>
                        <a:off x="1697293" y="3082070"/>
                        <a:ext cx="8393903" cy="3345877"/>
                      </a:xfrm>
                      <a:prstGeom prst="rect">
                        <a:avLst/>
                      </a:prstGeom>
                    </p:spPr>
                  </p:pic>
                </p:oleObj>
              </mc:Fallback>
            </mc:AlternateContent>
          </a:graphicData>
        </a:graphic>
      </p:graphicFrame>
    </p:spTree>
    <p:extLst>
      <p:ext uri="{BB962C8B-B14F-4D97-AF65-F5344CB8AC3E}">
        <p14:creationId xmlns:p14="http://schemas.microsoft.com/office/powerpoint/2010/main" val="37504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A4F37-4BB1-A6DB-DEA4-F52D423069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4A9CE7-5A5F-491C-9B07-4212BDCF965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7C259D-0E1C-A75E-1689-53D13E2BE95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Threats Brought by Vulnerabilities</a:t>
            </a:r>
          </a:p>
        </p:txBody>
      </p:sp>
      <p:sp>
        <p:nvSpPr>
          <p:cNvPr id="5" name="Rectangle 4">
            <a:extLst>
              <a:ext uri="{FF2B5EF4-FFF2-40B4-BE49-F238E27FC236}">
                <a16:creationId xmlns:a16="http://schemas.microsoft.com/office/drawing/2014/main" id="{87A8E675-BD36-1577-092E-6416E88E1B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71C670-25AC-7934-AB21-188B8E2E88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A42C69-E1BD-E912-A045-AE34F3CF00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C989237-8D99-ABAB-3E43-88C3A916F7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9ECCAB6-09CD-4348-F148-10C1B833304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EB1F2C-F5BE-C926-6A1B-6FDD59C0245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072B9DA-8E90-D221-E662-5ADE77EAB0E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4A16825-A4A6-ADD7-9BD4-435EEDE3058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903DA1E-CEC5-56CE-F506-D6FA639C1D52}"/>
              </a:ext>
            </a:extLst>
          </p:cNvPr>
          <p:cNvPicPr>
            <a:picLocks noChangeAspect="1"/>
          </p:cNvPicPr>
          <p:nvPr/>
        </p:nvPicPr>
        <p:blipFill>
          <a:blip r:embed="rId4"/>
          <a:stretch>
            <a:fillRect/>
          </a:stretch>
        </p:blipFill>
        <p:spPr>
          <a:xfrm>
            <a:off x="850271" y="2237228"/>
            <a:ext cx="10491458" cy="4333083"/>
          </a:xfrm>
          <a:prstGeom prst="rect">
            <a:avLst/>
          </a:prstGeom>
        </p:spPr>
      </p:pic>
    </p:spTree>
    <p:extLst>
      <p:ext uri="{BB962C8B-B14F-4D97-AF65-F5344CB8AC3E}">
        <p14:creationId xmlns:p14="http://schemas.microsoft.com/office/powerpoint/2010/main" val="2959785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F1236-852B-3305-AA84-72C92223DE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266D02-AA4F-A618-A09F-7B4F7CCEDE6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7AC92A-4D4A-9CBE-05BF-7572CD50756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Phishing</a:t>
            </a:r>
          </a:p>
        </p:txBody>
      </p:sp>
      <p:sp>
        <p:nvSpPr>
          <p:cNvPr id="5" name="Rectangle 4">
            <a:extLst>
              <a:ext uri="{FF2B5EF4-FFF2-40B4-BE49-F238E27FC236}">
                <a16:creationId xmlns:a16="http://schemas.microsoft.com/office/drawing/2014/main" id="{D77F22FE-3E02-FFD8-809A-E0EF408D80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5DD01F-5B92-BE2C-5ED1-D067BBDD6BD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625064-96C2-FDB2-024B-99036CC2FD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AFDB9C7-A216-9105-C339-18CCDDE104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257FBE4-4245-35A4-9951-2C7147CCB5A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DB161A-D0D9-28FC-3409-42AFF469F88E}"/>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F6AF0A3-D73E-1C61-9B07-B704B8AD94E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193AE96-BDF7-C451-CC6C-B51D2031D36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FFB10FF-7950-503D-6729-3D1A0313D794}"/>
              </a:ext>
            </a:extLst>
          </p:cNvPr>
          <p:cNvPicPr>
            <a:picLocks noChangeAspect="1"/>
          </p:cNvPicPr>
          <p:nvPr/>
        </p:nvPicPr>
        <p:blipFill>
          <a:blip r:embed="rId4"/>
          <a:stretch>
            <a:fillRect/>
          </a:stretch>
        </p:blipFill>
        <p:spPr>
          <a:xfrm>
            <a:off x="942308" y="2130301"/>
            <a:ext cx="10158311" cy="4395722"/>
          </a:xfrm>
          <a:prstGeom prst="rect">
            <a:avLst/>
          </a:prstGeom>
        </p:spPr>
      </p:pic>
    </p:spTree>
    <p:extLst>
      <p:ext uri="{BB962C8B-B14F-4D97-AF65-F5344CB8AC3E}">
        <p14:creationId xmlns:p14="http://schemas.microsoft.com/office/powerpoint/2010/main" val="355953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66252-9D6A-2952-7AD1-6BF0AD91DC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2780-96F5-A229-CE41-A5944A659D7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C9587D-0C35-99AC-C6AE-13A777DE6D9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Malicious Code</a:t>
            </a:r>
          </a:p>
        </p:txBody>
      </p:sp>
      <p:sp>
        <p:nvSpPr>
          <p:cNvPr id="5" name="Rectangle 4">
            <a:extLst>
              <a:ext uri="{FF2B5EF4-FFF2-40B4-BE49-F238E27FC236}">
                <a16:creationId xmlns:a16="http://schemas.microsoft.com/office/drawing/2014/main" id="{099C740E-DB19-B969-1CF2-1E1CBB5ECC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2CBBBE-BC7F-F6D2-1466-D0FAE97DCA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1252CF-7624-5B78-D449-6818AA8F36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3796FEC-9286-851E-C699-9681F3F072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662E2BD-A86B-70CD-4278-F7B24B45C3A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1FBD89-26BD-B4CF-F63F-B4E963682BA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4B78029-7857-E02D-4754-3A049573AE1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0539764-82BA-F6F7-FC8E-2B1D355F02E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33AFC90-F51B-48C7-7ED2-D0D146FFEE80}"/>
              </a:ext>
            </a:extLst>
          </p:cNvPr>
          <p:cNvPicPr>
            <a:picLocks noChangeAspect="1"/>
          </p:cNvPicPr>
          <p:nvPr/>
        </p:nvPicPr>
        <p:blipFill>
          <a:blip r:embed="rId4"/>
          <a:stretch>
            <a:fillRect/>
          </a:stretch>
        </p:blipFill>
        <p:spPr>
          <a:xfrm>
            <a:off x="865115" y="2255954"/>
            <a:ext cx="10116830" cy="4188234"/>
          </a:xfrm>
          <a:prstGeom prst="rect">
            <a:avLst/>
          </a:prstGeom>
        </p:spPr>
      </p:pic>
    </p:spTree>
    <p:extLst>
      <p:ext uri="{BB962C8B-B14F-4D97-AF65-F5344CB8AC3E}">
        <p14:creationId xmlns:p14="http://schemas.microsoft.com/office/powerpoint/2010/main" val="3789392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2E58-5B1B-498F-D523-DF9C6F89A7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6C8356-BAC6-FAD6-31FD-9AD26E30CDF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409C87-E36E-7659-1CAD-579052708A7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Malicious Code</a:t>
            </a:r>
          </a:p>
        </p:txBody>
      </p:sp>
      <p:sp>
        <p:nvSpPr>
          <p:cNvPr id="5" name="Rectangle 4">
            <a:extLst>
              <a:ext uri="{FF2B5EF4-FFF2-40B4-BE49-F238E27FC236}">
                <a16:creationId xmlns:a16="http://schemas.microsoft.com/office/drawing/2014/main" id="{039A590C-EED2-89BB-0278-F809898D5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1C04B5-7F73-3189-6514-ECFF61C63A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51601B-3CC3-220D-C9F6-F300DFAFE9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932B648C-26AC-06B2-8204-E7AED4E21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C80BEC-17D3-9128-6239-8D3D07682F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EC2CFDE-0E96-2284-691F-A9EA4443E57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1AF1B30-02EB-B7EE-69FC-A3AD52EADA3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A900556-440F-BBAF-6844-25187F08378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1C00753-DF9A-B4A8-A768-BF185250A8F8}"/>
              </a:ext>
            </a:extLst>
          </p:cNvPr>
          <p:cNvPicPr>
            <a:picLocks noChangeAspect="1"/>
          </p:cNvPicPr>
          <p:nvPr/>
        </p:nvPicPr>
        <p:blipFill>
          <a:blip r:embed="rId4"/>
          <a:stretch>
            <a:fillRect/>
          </a:stretch>
        </p:blipFill>
        <p:spPr>
          <a:xfrm>
            <a:off x="617280" y="2404962"/>
            <a:ext cx="10720339" cy="4007248"/>
          </a:xfrm>
          <a:prstGeom prst="rect">
            <a:avLst/>
          </a:prstGeom>
        </p:spPr>
      </p:pic>
    </p:spTree>
    <p:extLst>
      <p:ext uri="{BB962C8B-B14F-4D97-AF65-F5344CB8AC3E}">
        <p14:creationId xmlns:p14="http://schemas.microsoft.com/office/powerpoint/2010/main" val="4198147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63A22D-EBAE-1E7F-8448-0E39081C84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062B3-82EF-8E36-026C-1503DD851CE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F3DD7A-18FB-58F9-737C-2251E1F69B6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Malicious Code</a:t>
            </a:r>
          </a:p>
        </p:txBody>
      </p:sp>
      <p:sp>
        <p:nvSpPr>
          <p:cNvPr id="5" name="Rectangle 4">
            <a:extLst>
              <a:ext uri="{FF2B5EF4-FFF2-40B4-BE49-F238E27FC236}">
                <a16:creationId xmlns:a16="http://schemas.microsoft.com/office/drawing/2014/main" id="{BA8D13DF-2377-EC1D-726F-67EA739508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D48DDC-7EBD-DA7A-70ED-CFCE5D718B2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BD01B0-DC21-DA68-0292-13F23A5DEA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049DCB20-945F-91E1-5904-AF111DA9EF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BEE5EE-DBA7-C928-A13D-C6595576AB8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CD762CE-2321-6292-21F2-C8E5252A06A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962A902-374E-0489-AD5C-A5860EA11DF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7B888C2-CED0-4CA0-35EE-C2F5F6DC6FD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ACC86D0D-30DE-85BB-A5B8-C692678ABBB8}"/>
              </a:ext>
            </a:extLst>
          </p:cNvPr>
          <p:cNvPicPr>
            <a:picLocks noChangeAspect="1"/>
          </p:cNvPicPr>
          <p:nvPr/>
        </p:nvPicPr>
        <p:blipFill>
          <a:blip r:embed="rId4"/>
          <a:stretch>
            <a:fillRect/>
          </a:stretch>
        </p:blipFill>
        <p:spPr>
          <a:xfrm>
            <a:off x="968659" y="2404962"/>
            <a:ext cx="10077210" cy="3258774"/>
          </a:xfrm>
          <a:prstGeom prst="rect">
            <a:avLst/>
          </a:prstGeom>
        </p:spPr>
      </p:pic>
    </p:spTree>
    <p:extLst>
      <p:ext uri="{BB962C8B-B14F-4D97-AF65-F5344CB8AC3E}">
        <p14:creationId xmlns:p14="http://schemas.microsoft.com/office/powerpoint/2010/main" val="490003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F0E4B-D795-850A-40C0-EA1BE1E05F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705599-0011-05B7-6291-2131B47BFF1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664BE1-1E10-8842-9191-29E8E2074E1B}"/>
              </a:ext>
            </a:extLst>
          </p:cNvPr>
          <p:cNvSpPr txBox="1"/>
          <p:nvPr/>
        </p:nvSpPr>
        <p:spPr>
          <a:xfrm>
            <a:off x="2398849" y="1133369"/>
            <a:ext cx="7059783" cy="523220"/>
          </a:xfrm>
          <a:prstGeom prst="rect">
            <a:avLst/>
          </a:prstGeom>
          <a:noFill/>
        </p:spPr>
        <p:txBody>
          <a:bodyPr wrap="square" rtlCol="0">
            <a:spAutoFit/>
          </a:bodyPr>
          <a:lstStyle/>
          <a:p>
            <a:r>
              <a:rPr lang="en-US" sz="2800" b="1" dirty="0">
                <a:latin typeface="Alexandria" charset="0"/>
                <a:cs typeface="Alexandria" charset="0"/>
              </a:rPr>
              <a:t>Defense Measures for Application Attacks</a:t>
            </a:r>
          </a:p>
        </p:txBody>
      </p:sp>
      <p:sp>
        <p:nvSpPr>
          <p:cNvPr id="5" name="Rectangle 4">
            <a:extLst>
              <a:ext uri="{FF2B5EF4-FFF2-40B4-BE49-F238E27FC236}">
                <a16:creationId xmlns:a16="http://schemas.microsoft.com/office/drawing/2014/main" id="{B0393FC8-A970-DA38-9656-6D2ECE06A276}"/>
              </a:ext>
            </a:extLst>
          </p:cNvPr>
          <p:cNvSpPr/>
          <p:nvPr/>
        </p:nvSpPr>
        <p:spPr>
          <a:xfrm>
            <a:off x="995064" y="731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19802B-0076-6E1B-E597-BA48BFC79C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F7E550-2A00-AC09-FAE0-E3F8AE5F0F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1206C8F-9BEE-57A2-F9E2-F5800AD84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6BD22B9-0E07-2592-5422-BE844A8904A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DE2396F-7BFE-6449-C377-3EF450482BCF}"/>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D1413F7-8317-A4D8-BE87-82D80E22C56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E409CB0-550E-6DC3-6C39-84C5408EBD4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Object 10">
            <a:extLst>
              <a:ext uri="{FF2B5EF4-FFF2-40B4-BE49-F238E27FC236}">
                <a16:creationId xmlns:a16="http://schemas.microsoft.com/office/drawing/2014/main" id="{282B810C-BA18-8494-9699-49697B7C594A}"/>
              </a:ext>
            </a:extLst>
          </p:cNvPr>
          <p:cNvGraphicFramePr>
            <a:graphicFrameLocks noChangeAspect="1"/>
          </p:cNvGraphicFramePr>
          <p:nvPr>
            <p:extLst>
              <p:ext uri="{D42A27DB-BD31-4B8C-83A1-F6EECF244321}">
                <p14:modId xmlns:p14="http://schemas.microsoft.com/office/powerpoint/2010/main" val="3372378843"/>
              </p:ext>
            </p:extLst>
          </p:nvPr>
        </p:nvGraphicFramePr>
        <p:xfrm>
          <a:off x="4718928" y="3868994"/>
          <a:ext cx="5370640" cy="2737655"/>
        </p:xfrm>
        <a:graphic>
          <a:graphicData uri="http://schemas.openxmlformats.org/presentationml/2006/ole">
            <mc:AlternateContent xmlns:mc="http://schemas.openxmlformats.org/markup-compatibility/2006">
              <mc:Choice xmlns:v="urn:schemas-microsoft-com:vml" Requires="v">
                <p:oleObj name="Bitmap Image" r:id="rId4" imgW="10508040" imgH="5356800" progId="PBrush">
                  <p:embed/>
                </p:oleObj>
              </mc:Choice>
              <mc:Fallback>
                <p:oleObj name="Bitmap Image" r:id="rId4" imgW="10508040" imgH="5356800" progId="PBrush">
                  <p:embed/>
                  <p:pic>
                    <p:nvPicPr>
                      <p:cNvPr id="9" name="Object 8">
                        <a:extLst>
                          <a:ext uri="{FF2B5EF4-FFF2-40B4-BE49-F238E27FC236}">
                            <a16:creationId xmlns:a16="http://schemas.microsoft.com/office/drawing/2014/main" id="{EBAD09C7-89DA-D18C-588B-56D3A371217F}"/>
                          </a:ext>
                        </a:extLst>
                      </p:cNvPr>
                      <p:cNvPicPr/>
                      <p:nvPr/>
                    </p:nvPicPr>
                    <p:blipFill>
                      <a:blip r:embed="rId5"/>
                      <a:stretch>
                        <a:fillRect/>
                      </a:stretch>
                    </p:blipFill>
                    <p:spPr>
                      <a:xfrm>
                        <a:off x="4718928" y="3868994"/>
                        <a:ext cx="5370640" cy="2737655"/>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8D10B439-D77A-F01B-C736-E083BF48041F}"/>
              </a:ext>
            </a:extLst>
          </p:cNvPr>
          <p:cNvSpPr txBox="1"/>
          <p:nvPr/>
        </p:nvSpPr>
        <p:spPr>
          <a:xfrm>
            <a:off x="674223" y="1926530"/>
            <a:ext cx="10755777" cy="2062103"/>
          </a:xfrm>
          <a:prstGeom prst="rect">
            <a:avLst/>
          </a:prstGeom>
          <a:noFill/>
        </p:spPr>
        <p:txBody>
          <a:bodyPr wrap="square">
            <a:spAutoFit/>
          </a:bodyPr>
          <a:lstStyle/>
          <a:p>
            <a:r>
              <a:rPr lang="en-US" sz="1600" b="1" dirty="0"/>
              <a:t>•   Using professional tools for vulnerability scanning and restoration on systems or personal computers can prevent virus intrusion and infection to a certain extent.</a:t>
            </a:r>
          </a:p>
          <a:p>
            <a:endParaRPr lang="en-US" sz="1600" b="1" dirty="0"/>
          </a:p>
          <a:p>
            <a:r>
              <a:rPr lang="en-US" sz="1600" b="1" dirty="0"/>
              <a:t>•   As a border device, the firewall can block unauthorized network access, web page and email viruses, illegitimate applications, etc., to protect the intranet.</a:t>
            </a:r>
          </a:p>
          <a:p>
            <a:endParaRPr lang="en-US" sz="1600" b="1" dirty="0"/>
          </a:p>
          <a:p>
            <a:r>
              <a:rPr lang="en-US" sz="1600" b="1" dirty="0"/>
              <a:t>•   WAF is short for Web Application Firewall. It is a protection device that protects web applications by executing a series of HTTP/HTTPS security policies.</a:t>
            </a:r>
          </a:p>
        </p:txBody>
      </p:sp>
    </p:spTree>
    <p:extLst>
      <p:ext uri="{BB962C8B-B14F-4D97-AF65-F5344CB8AC3E}">
        <p14:creationId xmlns:p14="http://schemas.microsoft.com/office/powerpoint/2010/main" val="104379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73287-BA72-61D7-F23A-A02C8B2F50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2DBA2-55E5-B695-CDBB-4934C915B81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F38707-5D1E-811F-901A-0A31BF04D66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Interception of User Communications</a:t>
            </a:r>
          </a:p>
        </p:txBody>
      </p:sp>
      <p:sp>
        <p:nvSpPr>
          <p:cNvPr id="5" name="Rectangle 4">
            <a:extLst>
              <a:ext uri="{FF2B5EF4-FFF2-40B4-BE49-F238E27FC236}">
                <a16:creationId xmlns:a16="http://schemas.microsoft.com/office/drawing/2014/main" id="{1B53AC3C-F7AA-B5BE-DA74-0DEE7488C2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AD3E86-512D-ADC1-08B6-02F50BBF2D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A230D3-1AC8-0D71-718E-AA37EAE58A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DBF5F1E-8FE9-A3B6-BEEB-2B8B835541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016D3E0-2160-70EC-0485-28CAED14B43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0DFEE47-83FA-FD18-D174-D672DCE9720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02612E-33A8-E254-F766-38CFC6BF722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D6D4893-80AC-630D-A190-A92BF34A628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EEB9252-49C5-8E65-9966-7FF7321F0E24}"/>
              </a:ext>
            </a:extLst>
          </p:cNvPr>
          <p:cNvSpPr txBox="1"/>
          <p:nvPr/>
        </p:nvSpPr>
        <p:spPr>
          <a:xfrm>
            <a:off x="708971" y="2243345"/>
            <a:ext cx="10780684" cy="1323439"/>
          </a:xfrm>
          <a:prstGeom prst="rect">
            <a:avLst/>
          </a:prstGeom>
          <a:noFill/>
        </p:spPr>
        <p:txBody>
          <a:bodyPr wrap="square" rtlCol="0">
            <a:spAutoFit/>
          </a:bodyPr>
          <a:lstStyle/>
          <a:p>
            <a:r>
              <a:rPr lang="en-US" sz="1600" b="1" dirty="0">
                <a:latin typeface="Tajawal ExtraBold" panose="00000800000000000000" pitchFamily="2" charset="-78"/>
                <a:cs typeface="Tajawal ExtraBold" panose="00000800000000000000" pitchFamily="2" charset="-78"/>
              </a:rPr>
              <a:t>•  The National Security Agency (NSA) U.S. listened to encrypted communication between Google (including Gmail) and Yahoo users on the cloud.</a:t>
            </a:r>
          </a:p>
          <a:p>
            <a:endParaRPr lang="en-US" sz="1600" b="1" dirty="0">
              <a:latin typeface="Tajawal ExtraBold" panose="00000800000000000000" pitchFamily="2" charset="-78"/>
              <a:cs typeface="Tajawal ExtraBold" panose="00000800000000000000" pitchFamily="2" charset="-78"/>
            </a:endParaRPr>
          </a:p>
          <a:p>
            <a:r>
              <a:rPr lang="en-US" sz="1600" b="1" dirty="0">
                <a:latin typeface="Tajawal ExtraBold" panose="00000800000000000000" pitchFamily="2" charset="-78"/>
                <a:cs typeface="Tajawal ExtraBold" panose="00000800000000000000" pitchFamily="2" charset="-78"/>
              </a:rPr>
              <a:t>•  The NSA exploited the encryption/decryption flaw of Google's front-end server to circumvent the server and directly listen to backend plaintext data.</a:t>
            </a:r>
          </a:p>
        </p:txBody>
      </p:sp>
      <p:graphicFrame>
        <p:nvGraphicFramePr>
          <p:cNvPr id="4" name="Object 3">
            <a:extLst>
              <a:ext uri="{FF2B5EF4-FFF2-40B4-BE49-F238E27FC236}">
                <a16:creationId xmlns:a16="http://schemas.microsoft.com/office/drawing/2014/main" id="{B80A6664-6CB9-32E9-B300-3C52B1513EBE}"/>
              </a:ext>
            </a:extLst>
          </p:cNvPr>
          <p:cNvGraphicFramePr>
            <a:graphicFrameLocks noChangeAspect="1"/>
          </p:cNvGraphicFramePr>
          <p:nvPr>
            <p:extLst>
              <p:ext uri="{D42A27DB-BD31-4B8C-83A1-F6EECF244321}">
                <p14:modId xmlns:p14="http://schemas.microsoft.com/office/powerpoint/2010/main" val="4155197177"/>
              </p:ext>
            </p:extLst>
          </p:nvPr>
        </p:nvGraphicFramePr>
        <p:xfrm>
          <a:off x="3059969" y="3634440"/>
          <a:ext cx="7917852" cy="2584095"/>
        </p:xfrm>
        <a:graphic>
          <a:graphicData uri="http://schemas.openxmlformats.org/presentationml/2006/ole">
            <mc:AlternateContent xmlns:mc="http://schemas.openxmlformats.org/markup-compatibility/2006">
              <mc:Choice xmlns:v="urn:schemas-microsoft-com:vml" Requires="v">
                <p:oleObj name="Bitmap Image" r:id="rId4" imgW="10248840" imgH="3345120" progId="PBrush">
                  <p:embed/>
                </p:oleObj>
              </mc:Choice>
              <mc:Fallback>
                <p:oleObj name="Bitmap Image" r:id="rId4" imgW="10248840" imgH="3345120" progId="PBrush">
                  <p:embed/>
                  <p:pic>
                    <p:nvPicPr>
                      <p:cNvPr id="10" name="Object 9">
                        <a:extLst>
                          <a:ext uri="{FF2B5EF4-FFF2-40B4-BE49-F238E27FC236}">
                            <a16:creationId xmlns:a16="http://schemas.microsoft.com/office/drawing/2014/main" id="{59AC7586-691B-4168-6C95-2DAE7EEAD8B0}"/>
                          </a:ext>
                        </a:extLst>
                      </p:cNvPr>
                      <p:cNvPicPr/>
                      <p:nvPr/>
                    </p:nvPicPr>
                    <p:blipFill>
                      <a:blip r:embed="rId5"/>
                      <a:stretch>
                        <a:fillRect/>
                      </a:stretch>
                    </p:blipFill>
                    <p:spPr>
                      <a:xfrm>
                        <a:off x="3059969" y="3634440"/>
                        <a:ext cx="7917852" cy="2584095"/>
                      </a:xfrm>
                      <a:prstGeom prst="rect">
                        <a:avLst/>
                      </a:prstGeom>
                    </p:spPr>
                  </p:pic>
                </p:oleObj>
              </mc:Fallback>
            </mc:AlternateContent>
          </a:graphicData>
        </a:graphic>
      </p:graphicFrame>
    </p:spTree>
    <p:extLst>
      <p:ext uri="{BB962C8B-B14F-4D97-AF65-F5344CB8AC3E}">
        <p14:creationId xmlns:p14="http://schemas.microsoft.com/office/powerpoint/2010/main" val="331783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C3EF5-98FB-D8BC-C38E-FD346100A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81C16B-AC6E-0CA9-C56E-2771FB0F10E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DB492C-82F3-E344-7DB7-064CA96A667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Tumblr User Information Breaches</a:t>
            </a:r>
          </a:p>
        </p:txBody>
      </p:sp>
      <p:sp>
        <p:nvSpPr>
          <p:cNvPr id="5" name="Rectangle 4">
            <a:extLst>
              <a:ext uri="{FF2B5EF4-FFF2-40B4-BE49-F238E27FC236}">
                <a16:creationId xmlns:a16="http://schemas.microsoft.com/office/drawing/2014/main" id="{4C12F3F4-B02E-17B4-F913-C5F8B1773E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C69BB8-0D1E-A5D1-33E3-479584AA986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798C1D-5A8F-C1CF-56F2-807CFAA15A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5CE7FE4-7EFF-5DE4-6AA1-4C0894FA53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46EEB0C-3B20-0DD6-8441-4CA7632C1D7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07552C6-A4AB-D0BD-4A88-7FBA6E118F6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119BB69-2D2A-AD38-6421-AFAF97C083F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D9E8B2-91A6-58BF-6F9D-D4686C2977E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9C4EED6-37B3-FE53-407B-789F1D5E22A0}"/>
              </a:ext>
            </a:extLst>
          </p:cNvPr>
          <p:cNvSpPr txBox="1"/>
          <p:nvPr/>
        </p:nvSpPr>
        <p:spPr>
          <a:xfrm>
            <a:off x="762000" y="2159525"/>
            <a:ext cx="10215563" cy="2554545"/>
          </a:xfrm>
          <a:prstGeom prst="rect">
            <a:avLst/>
          </a:prstGeom>
          <a:noFill/>
        </p:spPr>
        <p:txBody>
          <a:bodyPr wrap="square">
            <a:spAutoFit/>
          </a:bodyPr>
          <a:lstStyle/>
          <a:p>
            <a:r>
              <a:rPr lang="en-US" sz="2000" b="1" dirty="0"/>
              <a:t>•    More  than  half  of  the  accounts  and  passwords  of  the  microblogging  website Tumblr were stolen by hackers.</a:t>
            </a:r>
          </a:p>
          <a:p>
            <a:endParaRPr lang="en-US" sz="2000" b="1" dirty="0"/>
          </a:p>
          <a:p>
            <a:r>
              <a:rPr lang="en-US" sz="2000" b="1" dirty="0"/>
              <a:t>• Hackers invaded the Tumblr server in a certain way and stole information of Tumblr users. Tumblr stated that the breach would not cause damage to users because the database information was encrypted. However, the facts showed that the user information was encrypted using weak algorithms. After obtaining the encrypted user information, the hackers were able to quickly crack a large amount of user information.</a:t>
            </a:r>
          </a:p>
        </p:txBody>
      </p:sp>
      <p:graphicFrame>
        <p:nvGraphicFramePr>
          <p:cNvPr id="4" name="Object 3">
            <a:extLst>
              <a:ext uri="{FF2B5EF4-FFF2-40B4-BE49-F238E27FC236}">
                <a16:creationId xmlns:a16="http://schemas.microsoft.com/office/drawing/2014/main" id="{24AEF29E-5D54-16A6-A0DF-02DC0AE1388C}"/>
              </a:ext>
            </a:extLst>
          </p:cNvPr>
          <p:cNvGraphicFramePr>
            <a:graphicFrameLocks noChangeAspect="1"/>
          </p:cNvGraphicFramePr>
          <p:nvPr>
            <p:extLst>
              <p:ext uri="{D42A27DB-BD31-4B8C-83A1-F6EECF244321}">
                <p14:modId xmlns:p14="http://schemas.microsoft.com/office/powerpoint/2010/main" val="4018747451"/>
              </p:ext>
            </p:extLst>
          </p:nvPr>
        </p:nvGraphicFramePr>
        <p:xfrm>
          <a:off x="4449969" y="4637080"/>
          <a:ext cx="5679868" cy="1654175"/>
        </p:xfrm>
        <a:graphic>
          <a:graphicData uri="http://schemas.openxmlformats.org/presentationml/2006/ole">
            <mc:AlternateContent xmlns:mc="http://schemas.openxmlformats.org/markup-compatibility/2006">
              <mc:Choice xmlns:v="urn:schemas-microsoft-com:vml" Requires="v">
                <p:oleObj name="Bitmap Image" r:id="rId4" imgW="6515280" imgH="1653480" progId="PBrush">
                  <p:embed/>
                </p:oleObj>
              </mc:Choice>
              <mc:Fallback>
                <p:oleObj name="Bitmap Image" r:id="rId4" imgW="6515280" imgH="1653480" progId="PBrush">
                  <p:embed/>
                  <p:pic>
                    <p:nvPicPr>
                      <p:cNvPr id="9" name="Object 8">
                        <a:extLst>
                          <a:ext uri="{FF2B5EF4-FFF2-40B4-BE49-F238E27FC236}">
                            <a16:creationId xmlns:a16="http://schemas.microsoft.com/office/drawing/2014/main" id="{2911434F-6814-4F2A-A4C5-9AE9C4D6211D}"/>
                          </a:ext>
                        </a:extLst>
                      </p:cNvPr>
                      <p:cNvPicPr/>
                      <p:nvPr/>
                    </p:nvPicPr>
                    <p:blipFill>
                      <a:blip r:embed="rId5"/>
                      <a:stretch>
                        <a:fillRect/>
                      </a:stretch>
                    </p:blipFill>
                    <p:spPr>
                      <a:xfrm>
                        <a:off x="4449969" y="4637080"/>
                        <a:ext cx="5679868" cy="1654175"/>
                      </a:xfrm>
                      <a:prstGeom prst="rect">
                        <a:avLst/>
                      </a:prstGeom>
                    </p:spPr>
                  </p:pic>
                </p:oleObj>
              </mc:Fallback>
            </mc:AlternateContent>
          </a:graphicData>
        </a:graphic>
      </p:graphicFrame>
    </p:spTree>
    <p:extLst>
      <p:ext uri="{BB962C8B-B14F-4D97-AF65-F5344CB8AC3E}">
        <p14:creationId xmlns:p14="http://schemas.microsoft.com/office/powerpoint/2010/main" val="1281705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29D4B-A1D0-04AA-1A3B-B0F294D81D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130688-BF2E-853B-248C-8C135F8208C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10BF41-D581-B9D2-2BC1-D51FCE04BB1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Threats in Communication Process</a:t>
            </a:r>
          </a:p>
        </p:txBody>
      </p:sp>
      <p:sp>
        <p:nvSpPr>
          <p:cNvPr id="5" name="Rectangle 4">
            <a:extLst>
              <a:ext uri="{FF2B5EF4-FFF2-40B4-BE49-F238E27FC236}">
                <a16:creationId xmlns:a16="http://schemas.microsoft.com/office/drawing/2014/main" id="{E588E1A2-E2A4-BD9C-6F46-513ED151FA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27A2-E79F-E06C-6544-BC49439B391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927B1B-ADD4-7456-B2A2-C859C5B93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630787A-07D6-5F88-64B6-2B2168534E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E27859-1B7F-E255-476E-BC106B84D5E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AD73665-1626-F377-9866-9CB919B4C9D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AD0BC84-7625-F20D-3D05-48A20D32E41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EDF3A9-A91A-A7FA-6049-721509B12E1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41979CF2-5AA9-47F8-CB6F-EB7F800671DF}"/>
              </a:ext>
            </a:extLst>
          </p:cNvPr>
          <p:cNvGraphicFramePr>
            <a:graphicFrameLocks noChangeAspect="1"/>
          </p:cNvGraphicFramePr>
          <p:nvPr>
            <p:extLst>
              <p:ext uri="{D42A27DB-BD31-4B8C-83A1-F6EECF244321}">
                <p14:modId xmlns:p14="http://schemas.microsoft.com/office/powerpoint/2010/main" val="2300106170"/>
              </p:ext>
            </p:extLst>
          </p:nvPr>
        </p:nvGraphicFramePr>
        <p:xfrm>
          <a:off x="1858297" y="2282278"/>
          <a:ext cx="8571866" cy="4079193"/>
        </p:xfrm>
        <a:graphic>
          <a:graphicData uri="http://schemas.openxmlformats.org/presentationml/2006/ole">
            <mc:AlternateContent xmlns:mc="http://schemas.openxmlformats.org/markup-compatibility/2006">
              <mc:Choice xmlns:v="urn:schemas-microsoft-com:vml" Requires="v">
                <p:oleObj name="Bitmap Image" r:id="rId4" imgW="11254680" imgH="5356800" progId="PBrush">
                  <p:embed/>
                </p:oleObj>
              </mc:Choice>
              <mc:Fallback>
                <p:oleObj name="Bitmap Image" r:id="rId4" imgW="11254680" imgH="5356800" progId="PBrush">
                  <p:embed/>
                  <p:pic>
                    <p:nvPicPr>
                      <p:cNvPr id="10" name="Object 9">
                        <a:extLst>
                          <a:ext uri="{FF2B5EF4-FFF2-40B4-BE49-F238E27FC236}">
                            <a16:creationId xmlns:a16="http://schemas.microsoft.com/office/drawing/2014/main" id="{41D0F754-F607-C875-8053-83766D43B753}"/>
                          </a:ext>
                        </a:extLst>
                      </p:cNvPr>
                      <p:cNvPicPr/>
                      <p:nvPr/>
                    </p:nvPicPr>
                    <p:blipFill>
                      <a:blip r:embed="rId5"/>
                      <a:stretch>
                        <a:fillRect/>
                      </a:stretch>
                    </p:blipFill>
                    <p:spPr>
                      <a:xfrm>
                        <a:off x="1858297" y="2282278"/>
                        <a:ext cx="8571866" cy="4079193"/>
                      </a:xfrm>
                      <a:prstGeom prst="rect">
                        <a:avLst/>
                      </a:prstGeom>
                    </p:spPr>
                  </p:pic>
                </p:oleObj>
              </mc:Fallback>
            </mc:AlternateContent>
          </a:graphicData>
        </a:graphic>
      </p:graphicFrame>
    </p:spTree>
    <p:extLst>
      <p:ext uri="{BB962C8B-B14F-4D97-AF65-F5344CB8AC3E}">
        <p14:creationId xmlns:p14="http://schemas.microsoft.com/office/powerpoint/2010/main" val="330301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941EF-BD2B-2E80-E5B9-1CD4A5AFE9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E7EEDB-0702-855D-9450-B347CC4187D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3B64CB-47A6-4229-BD02-1B3B6697109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MITM Attack</a:t>
            </a:r>
          </a:p>
        </p:txBody>
      </p:sp>
      <p:sp>
        <p:nvSpPr>
          <p:cNvPr id="5" name="Rectangle 4">
            <a:extLst>
              <a:ext uri="{FF2B5EF4-FFF2-40B4-BE49-F238E27FC236}">
                <a16:creationId xmlns:a16="http://schemas.microsoft.com/office/drawing/2014/main" id="{BB5FFFA7-78F5-02F3-5C20-3707E54052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7F6EE9-1FE7-9216-26A4-8CDB977123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AF27E-DB20-1D6F-55A7-E57E30295E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81C2E68-2CF3-1DFE-C98C-596837C3BE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98C94DE-029A-B21B-34F6-7B74FC6812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08CAF66-ABA7-A4A3-901B-EC4C38B7081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0EDF5E6-5831-19EA-5A6A-1152603A485A}"/>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37DCC8A-FB44-EF64-2375-794AAB4325A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5F9D313-E034-72F8-B7E0-66C16A26721C}"/>
              </a:ext>
            </a:extLst>
          </p:cNvPr>
          <p:cNvSpPr txBox="1"/>
          <p:nvPr/>
        </p:nvSpPr>
        <p:spPr>
          <a:xfrm>
            <a:off x="942308" y="2141974"/>
            <a:ext cx="9800409" cy="2062103"/>
          </a:xfrm>
          <a:prstGeom prst="rect">
            <a:avLst/>
          </a:prstGeom>
          <a:noFill/>
        </p:spPr>
        <p:txBody>
          <a:bodyPr wrap="square">
            <a:spAutoFit/>
          </a:bodyPr>
          <a:lstStyle/>
          <a:p>
            <a:r>
              <a:rPr lang="en-US" sz="1600" b="1" dirty="0"/>
              <a:t>• Man-in-the-middle (MITM) attack: A type of indirect intrusion attacks. In MITM attacks, an attacker uses a variety of technical means to virtually place a controlled computer between two computers in the network. This controlled computer is called a man in the middle.</a:t>
            </a:r>
          </a:p>
          <a:p>
            <a:endParaRPr lang="en-US" sz="1600" b="1" dirty="0"/>
          </a:p>
          <a:p>
            <a:r>
              <a:rPr lang="en-US" sz="1600" b="1" dirty="0"/>
              <a:t>• Consequences of MITM attacks</a:t>
            </a:r>
          </a:p>
          <a:p>
            <a:endParaRPr lang="en-US" sz="1600" b="1" dirty="0"/>
          </a:p>
          <a:p>
            <a:r>
              <a:rPr lang="en-US" sz="1600" b="1" dirty="0"/>
              <a:t>□ Information tampering </a:t>
            </a:r>
          </a:p>
          <a:p>
            <a:r>
              <a:rPr lang="en-US" sz="1600" b="1" dirty="0"/>
              <a:t>□ Information theft</a:t>
            </a:r>
          </a:p>
        </p:txBody>
      </p:sp>
      <p:graphicFrame>
        <p:nvGraphicFramePr>
          <p:cNvPr id="4" name="Object 3">
            <a:extLst>
              <a:ext uri="{FF2B5EF4-FFF2-40B4-BE49-F238E27FC236}">
                <a16:creationId xmlns:a16="http://schemas.microsoft.com/office/drawing/2014/main" id="{113DFFAC-2209-3560-BF61-5A7D41081E5E}"/>
              </a:ext>
            </a:extLst>
          </p:cNvPr>
          <p:cNvGraphicFramePr>
            <a:graphicFrameLocks noChangeAspect="1"/>
          </p:cNvGraphicFramePr>
          <p:nvPr>
            <p:extLst>
              <p:ext uri="{D42A27DB-BD31-4B8C-83A1-F6EECF244321}">
                <p14:modId xmlns:p14="http://schemas.microsoft.com/office/powerpoint/2010/main" val="307747140"/>
              </p:ext>
            </p:extLst>
          </p:nvPr>
        </p:nvGraphicFramePr>
        <p:xfrm>
          <a:off x="4832630" y="3372993"/>
          <a:ext cx="5230637" cy="2903537"/>
        </p:xfrm>
        <a:graphic>
          <a:graphicData uri="http://schemas.openxmlformats.org/presentationml/2006/ole">
            <mc:AlternateContent xmlns:mc="http://schemas.openxmlformats.org/markup-compatibility/2006">
              <mc:Choice xmlns:v="urn:schemas-microsoft-com:vml" Requires="v">
                <p:oleObj name="Bitmap Image" r:id="rId4" imgW="6149520" imgH="2903400" progId="PBrush">
                  <p:embed/>
                </p:oleObj>
              </mc:Choice>
              <mc:Fallback>
                <p:oleObj name="Bitmap Image" r:id="rId4" imgW="6149520" imgH="2903400" progId="PBrush">
                  <p:embed/>
                  <p:pic>
                    <p:nvPicPr>
                      <p:cNvPr id="9" name="Object 8">
                        <a:extLst>
                          <a:ext uri="{FF2B5EF4-FFF2-40B4-BE49-F238E27FC236}">
                            <a16:creationId xmlns:a16="http://schemas.microsoft.com/office/drawing/2014/main" id="{B4B8E9CE-8F80-5021-A438-C360BAE3682D}"/>
                          </a:ext>
                        </a:extLst>
                      </p:cNvPr>
                      <p:cNvPicPr/>
                      <p:nvPr/>
                    </p:nvPicPr>
                    <p:blipFill>
                      <a:blip r:embed="rId5"/>
                      <a:stretch>
                        <a:fillRect/>
                      </a:stretch>
                    </p:blipFill>
                    <p:spPr>
                      <a:xfrm>
                        <a:off x="4832630" y="3372993"/>
                        <a:ext cx="5230637" cy="2903537"/>
                      </a:xfrm>
                      <a:prstGeom prst="rect">
                        <a:avLst/>
                      </a:prstGeom>
                    </p:spPr>
                  </p:pic>
                </p:oleObj>
              </mc:Fallback>
            </mc:AlternateContent>
          </a:graphicData>
        </a:graphic>
      </p:graphicFrame>
    </p:spTree>
    <p:extLst>
      <p:ext uri="{BB962C8B-B14F-4D97-AF65-F5344CB8AC3E}">
        <p14:creationId xmlns:p14="http://schemas.microsoft.com/office/powerpoint/2010/main" val="258707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6D608-94F4-47D0-5A2B-9938F5BC01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6B939B-3572-511E-4869-4F4A7F50934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89E864-263B-6408-9FD7-06AD23EB66A1}"/>
              </a:ext>
            </a:extLst>
          </p:cNvPr>
          <p:cNvSpPr txBox="1"/>
          <p:nvPr/>
        </p:nvSpPr>
        <p:spPr>
          <a:xfrm>
            <a:off x="2398850" y="1133369"/>
            <a:ext cx="9175870" cy="523220"/>
          </a:xfrm>
          <a:prstGeom prst="rect">
            <a:avLst/>
          </a:prstGeom>
          <a:noFill/>
        </p:spPr>
        <p:txBody>
          <a:bodyPr wrap="square" rtlCol="0">
            <a:spAutoFit/>
          </a:bodyPr>
          <a:lstStyle/>
          <a:p>
            <a:r>
              <a:rPr lang="en-US" sz="2800" b="1" dirty="0">
                <a:latin typeface="Alexandria" charset="0"/>
                <a:cs typeface="Alexandria" charset="0"/>
              </a:rPr>
              <a:t>Information Not Encrypted or Inadequately Encrypted</a:t>
            </a:r>
          </a:p>
        </p:txBody>
      </p:sp>
      <p:sp>
        <p:nvSpPr>
          <p:cNvPr id="5" name="Rectangle 4">
            <a:extLst>
              <a:ext uri="{FF2B5EF4-FFF2-40B4-BE49-F238E27FC236}">
                <a16:creationId xmlns:a16="http://schemas.microsoft.com/office/drawing/2014/main" id="{11B21534-99B3-F583-AB63-1E75B62B07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951F1D-BA6C-B4F1-9783-3818515D0D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6C4319-F011-3CED-36DE-7979B65196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6B2372B-8249-39AB-827A-47917572F8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7ECD7D5-8E63-96E8-7C65-08328833000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807DA1C-4A68-DE90-1093-8B98A7E3998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B8E0070-C8F1-1E68-73D9-7AD0F15E00D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4F0A040-71B4-F95E-47BD-BACF2D29766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A8B3422-8C84-C4C5-4333-390B22EE686D}"/>
              </a:ext>
            </a:extLst>
          </p:cNvPr>
          <p:cNvSpPr txBox="1"/>
          <p:nvPr/>
        </p:nvSpPr>
        <p:spPr>
          <a:xfrm>
            <a:off x="762001" y="2307614"/>
            <a:ext cx="10667999" cy="707886"/>
          </a:xfrm>
          <a:prstGeom prst="rect">
            <a:avLst/>
          </a:prstGeom>
          <a:noFill/>
        </p:spPr>
        <p:txBody>
          <a:bodyPr wrap="square">
            <a:spAutoFit/>
          </a:bodyPr>
          <a:lstStyle/>
          <a:p>
            <a:r>
              <a:rPr lang="en-US" sz="2000" b="1" dirty="0"/>
              <a:t>• If information is not encrypted, information security may be compromised. However, even if data is encrypted, information may also be stolen and cracked</a:t>
            </a:r>
            <a:endParaRPr lang="en-US" b="1" dirty="0"/>
          </a:p>
        </p:txBody>
      </p:sp>
      <p:graphicFrame>
        <p:nvGraphicFramePr>
          <p:cNvPr id="4" name="Object 3">
            <a:extLst>
              <a:ext uri="{FF2B5EF4-FFF2-40B4-BE49-F238E27FC236}">
                <a16:creationId xmlns:a16="http://schemas.microsoft.com/office/drawing/2014/main" id="{5D4FC8EF-CD56-AD77-217F-9478530449FE}"/>
              </a:ext>
            </a:extLst>
          </p:cNvPr>
          <p:cNvGraphicFramePr>
            <a:graphicFrameLocks noChangeAspect="1"/>
          </p:cNvGraphicFramePr>
          <p:nvPr>
            <p:extLst>
              <p:ext uri="{D42A27DB-BD31-4B8C-83A1-F6EECF244321}">
                <p14:modId xmlns:p14="http://schemas.microsoft.com/office/powerpoint/2010/main" val="3061410098"/>
              </p:ext>
            </p:extLst>
          </p:nvPr>
        </p:nvGraphicFramePr>
        <p:xfrm>
          <a:off x="3477866" y="3044405"/>
          <a:ext cx="5236268" cy="3437405"/>
        </p:xfrm>
        <a:graphic>
          <a:graphicData uri="http://schemas.openxmlformats.org/presentationml/2006/ole">
            <mc:AlternateContent xmlns:mc="http://schemas.openxmlformats.org/markup-compatibility/2006">
              <mc:Choice xmlns:v="urn:schemas-microsoft-com:vml" Requires="v">
                <p:oleObj name="Bitmap Image" r:id="rId4" imgW="6118920" imgH="4015800" progId="PBrush">
                  <p:embed/>
                </p:oleObj>
              </mc:Choice>
              <mc:Fallback>
                <p:oleObj name="Bitmap Image" r:id="rId4" imgW="6118920" imgH="4015800" progId="PBrush">
                  <p:embed/>
                  <p:pic>
                    <p:nvPicPr>
                      <p:cNvPr id="10" name="Object 9">
                        <a:extLst>
                          <a:ext uri="{FF2B5EF4-FFF2-40B4-BE49-F238E27FC236}">
                            <a16:creationId xmlns:a16="http://schemas.microsoft.com/office/drawing/2014/main" id="{410FB5FA-DD25-5FBF-1BAC-14E414FC6844}"/>
                          </a:ext>
                        </a:extLst>
                      </p:cNvPr>
                      <p:cNvPicPr/>
                      <p:nvPr/>
                    </p:nvPicPr>
                    <p:blipFill>
                      <a:blip r:embed="rId5"/>
                      <a:stretch>
                        <a:fillRect/>
                      </a:stretch>
                    </p:blipFill>
                    <p:spPr>
                      <a:xfrm>
                        <a:off x="3477866" y="3044405"/>
                        <a:ext cx="5236268" cy="3437405"/>
                      </a:xfrm>
                      <a:prstGeom prst="rect">
                        <a:avLst/>
                      </a:prstGeom>
                    </p:spPr>
                  </p:pic>
                </p:oleObj>
              </mc:Fallback>
            </mc:AlternateContent>
          </a:graphicData>
        </a:graphic>
      </p:graphicFrame>
    </p:spTree>
    <p:extLst>
      <p:ext uri="{BB962C8B-B14F-4D97-AF65-F5344CB8AC3E}">
        <p14:creationId xmlns:p14="http://schemas.microsoft.com/office/powerpoint/2010/main" val="348439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690A0-5A84-24DC-772C-83D50E8621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CB24F-7BC8-C5D7-4900-A4844D777B3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FE330D-AE39-4C16-EEE5-03EFEBC6BFF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Authentication Attack</a:t>
            </a:r>
          </a:p>
        </p:txBody>
      </p:sp>
      <p:sp>
        <p:nvSpPr>
          <p:cNvPr id="5" name="Rectangle 4">
            <a:extLst>
              <a:ext uri="{FF2B5EF4-FFF2-40B4-BE49-F238E27FC236}">
                <a16:creationId xmlns:a16="http://schemas.microsoft.com/office/drawing/2014/main" id="{7EE66535-0DF7-7377-B954-AEF4811C85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9434E9-4548-54B5-FC45-7CFC920B816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B053B4-1861-8E81-82A0-138293ACFE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F16F8AA-CB5A-8F26-97B2-D3A07A1078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A7AA612-0D05-BF08-82AA-820CA58F514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E82D1BE-80B8-862F-0621-C9DA4F87E6D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35E3656-F7DD-CDA7-0A4E-FECB123A329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F6B990E-2B56-DC62-0954-49B69488D99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F7825C4-62DC-122C-4C1F-5B8DBBE1E9FC}"/>
              </a:ext>
            </a:extLst>
          </p:cNvPr>
          <p:cNvSpPr txBox="1"/>
          <p:nvPr/>
        </p:nvSpPr>
        <p:spPr>
          <a:xfrm>
            <a:off x="838200" y="2335551"/>
            <a:ext cx="10591800" cy="3416320"/>
          </a:xfrm>
          <a:prstGeom prst="rect">
            <a:avLst/>
          </a:prstGeom>
          <a:noFill/>
        </p:spPr>
        <p:txBody>
          <a:bodyPr wrap="square">
            <a:spAutoFit/>
          </a:bodyPr>
          <a:lstStyle/>
          <a:p>
            <a:r>
              <a:rPr lang="en-US" sz="2400" b="1" dirty="0"/>
              <a:t>• An attacker obtains a user's identity authentication information by certain means, and uses the identity information to steal sensitive information or carry out illegal acts. It is a common form of attack.</a:t>
            </a:r>
          </a:p>
          <a:p>
            <a:endParaRPr lang="en-US" sz="2400" b="1" dirty="0"/>
          </a:p>
          <a:p>
            <a:r>
              <a:rPr lang="en-US" sz="2400" b="1" dirty="0"/>
              <a:t>•   Prevention suggestions:</a:t>
            </a:r>
          </a:p>
          <a:p>
            <a:endParaRPr lang="en-US" sz="2400" b="1" dirty="0"/>
          </a:p>
          <a:p>
            <a:r>
              <a:rPr lang="en-US" sz="2400" b="1" dirty="0"/>
              <a:t>□ Install genuine antivirus software. </a:t>
            </a:r>
          </a:p>
          <a:p>
            <a:r>
              <a:rPr lang="en-US" sz="2400" b="1" dirty="0"/>
              <a:t>□ Use strong passwords.</a:t>
            </a:r>
          </a:p>
          <a:p>
            <a:r>
              <a:rPr lang="en-US" sz="2400" b="1" dirty="0"/>
              <a:t>□ Reduce the relevance between different passwords.</a:t>
            </a:r>
          </a:p>
        </p:txBody>
      </p:sp>
      <p:graphicFrame>
        <p:nvGraphicFramePr>
          <p:cNvPr id="4" name="Object 3">
            <a:extLst>
              <a:ext uri="{FF2B5EF4-FFF2-40B4-BE49-F238E27FC236}">
                <a16:creationId xmlns:a16="http://schemas.microsoft.com/office/drawing/2014/main" id="{3CCE4999-7BA1-2E76-F5B1-CC71A2A73A01}"/>
              </a:ext>
            </a:extLst>
          </p:cNvPr>
          <p:cNvGraphicFramePr>
            <a:graphicFrameLocks noChangeAspect="1"/>
          </p:cNvGraphicFramePr>
          <p:nvPr>
            <p:extLst>
              <p:ext uri="{D42A27DB-BD31-4B8C-83A1-F6EECF244321}">
                <p14:modId xmlns:p14="http://schemas.microsoft.com/office/powerpoint/2010/main" val="1370911021"/>
              </p:ext>
            </p:extLst>
          </p:nvPr>
        </p:nvGraphicFramePr>
        <p:xfrm>
          <a:off x="7658419" y="3337663"/>
          <a:ext cx="3390900" cy="1958975"/>
        </p:xfrm>
        <a:graphic>
          <a:graphicData uri="http://schemas.openxmlformats.org/presentationml/2006/ole">
            <mc:AlternateContent xmlns:mc="http://schemas.openxmlformats.org/markup-compatibility/2006">
              <mc:Choice xmlns:v="urn:schemas-microsoft-com:vml" Requires="v">
                <p:oleObj name="Bitmap Image" r:id="rId4" imgW="3390840" imgH="1958400" progId="PBrush">
                  <p:embed/>
                </p:oleObj>
              </mc:Choice>
              <mc:Fallback>
                <p:oleObj name="Bitmap Image" r:id="rId4" imgW="3390840" imgH="1958400" progId="PBrush">
                  <p:embed/>
                  <p:pic>
                    <p:nvPicPr>
                      <p:cNvPr id="9" name="Object 8">
                        <a:extLst>
                          <a:ext uri="{FF2B5EF4-FFF2-40B4-BE49-F238E27FC236}">
                            <a16:creationId xmlns:a16="http://schemas.microsoft.com/office/drawing/2014/main" id="{9B538300-E012-E895-E77E-A6AEBC9538C9}"/>
                          </a:ext>
                        </a:extLst>
                      </p:cNvPr>
                      <p:cNvPicPr/>
                      <p:nvPr/>
                    </p:nvPicPr>
                    <p:blipFill>
                      <a:blip r:embed="rId5"/>
                      <a:stretch>
                        <a:fillRect/>
                      </a:stretch>
                    </p:blipFill>
                    <p:spPr>
                      <a:xfrm>
                        <a:off x="7658419" y="3337663"/>
                        <a:ext cx="3390900" cy="1958975"/>
                      </a:xfrm>
                      <a:prstGeom prst="rect">
                        <a:avLst/>
                      </a:prstGeom>
                    </p:spPr>
                  </p:pic>
                </p:oleObj>
              </mc:Fallback>
            </mc:AlternateContent>
          </a:graphicData>
        </a:graphic>
      </p:graphicFrame>
    </p:spTree>
    <p:extLst>
      <p:ext uri="{BB962C8B-B14F-4D97-AF65-F5344CB8AC3E}">
        <p14:creationId xmlns:p14="http://schemas.microsoft.com/office/powerpoint/2010/main" val="348676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D24E5F5-991F-4FA4-A1AB-A5FA813CD875}"/>
</file>

<file path=docProps/app.xml><?xml version="1.0" encoding="utf-8"?>
<Properties xmlns="http://schemas.openxmlformats.org/officeDocument/2006/extended-properties" xmlns:vt="http://schemas.openxmlformats.org/officeDocument/2006/docPropsVTypes">
  <TotalTime>1476</TotalTime>
  <Words>1578</Words>
  <Application>Microsoft Office PowerPoint</Application>
  <PresentationFormat>Widescreen</PresentationFormat>
  <Paragraphs>194</Paragraphs>
  <Slides>31</Slides>
  <Notes>30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1" baseType="lpstr">
      <vt:lpstr>Alexandria</vt:lpstr>
      <vt:lpstr>Arial</vt:lpstr>
      <vt:lpstr>Calibri</vt:lpstr>
      <vt:lpstr>Calibri Light</vt:lpstr>
      <vt:lpstr>Roboto Light</vt:lpstr>
      <vt:lpstr>Tajawal ExtraBold</vt:lpstr>
      <vt:lpstr>Wingdings</vt:lpstr>
      <vt:lpstr>Office Theme</vt:lpstr>
      <vt:lpstr>Paintbrush Picture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19</cp:revision>
  <dcterms:created xsi:type="dcterms:W3CDTF">2023-04-29T09:08:00Z</dcterms:created>
  <dcterms:modified xsi:type="dcterms:W3CDTF">2025-10-22T02:16:29Z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