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271" r:id="rId7"/>
    <p:sldId id="536" r:id="rId8"/>
    <p:sldId id="313" r:id="rId9"/>
    <p:sldId id="415" r:id="rId10"/>
    <p:sldId id="276" r:id="rId11"/>
    <p:sldId id="256" r:id="rId12"/>
    <p:sldId id="496" r:id="rId13"/>
    <p:sldId id="497" r:id="rId14"/>
    <p:sldId id="526" r:id="rId15"/>
    <p:sldId id="503" r:id="rId16"/>
    <p:sldId id="504" r:id="rId17"/>
    <p:sldId id="505" r:id="rId18"/>
    <p:sldId id="506" r:id="rId19"/>
    <p:sldId id="507" r:id="rId20"/>
    <p:sldId id="508" r:id="rId21"/>
    <p:sldId id="509" r:id="rId22"/>
    <p:sldId id="510" r:id="rId23"/>
    <p:sldId id="511" r:id="rId24"/>
    <p:sldId id="512" r:id="rId25"/>
    <p:sldId id="513" r:id="rId26"/>
    <p:sldId id="514" r:id="rId27"/>
    <p:sldId id="515" r:id="rId28"/>
    <p:sldId id="516" r:id="rId29"/>
    <p:sldId id="517" r:id="rId30"/>
    <p:sldId id="518" r:id="rId31"/>
    <p:sldId id="519" r:id="rId32"/>
    <p:sldId id="520" r:id="rId33"/>
    <p:sldId id="521" r:id="rId34"/>
    <p:sldId id="522" r:id="rId35"/>
    <p:sldId id="523" r:id="rId36"/>
    <p:sldId id="524" r:id="rId37"/>
    <p:sldId id="525" r:id="rId38"/>
    <p:sldId id="528" r:id="rId39"/>
    <p:sldId id="529" r:id="rId40"/>
    <p:sldId id="530" r:id="rId41"/>
    <p:sldId id="531" r:id="rId42"/>
    <p:sldId id="532" r:id="rId43"/>
    <p:sldId id="533" r:id="rId44"/>
    <p:sldId id="537" r:id="rId45"/>
    <p:sldId id="538" r:id="rId46"/>
    <p:sldId id="539"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36"/>
            <p14:sldId id="313"/>
            <p14:sldId id="415"/>
            <p14:sldId id="276"/>
            <p14:sldId id="256"/>
            <p14:sldId id="496"/>
            <p14:sldId id="497"/>
            <p14:sldId id="526"/>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8"/>
            <p14:sldId id="529"/>
            <p14:sldId id="530"/>
            <p14:sldId id="531"/>
            <p14:sldId id="532"/>
            <p14:sldId id="533"/>
            <p14:sldId id="537"/>
            <p14:sldId id="538"/>
            <p14:sldId id="539"/>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033" autoAdjust="0"/>
  </p:normalViewPr>
  <p:slideViewPr>
    <p:cSldViewPr snapToGrid="0">
      <p:cViewPr>
        <p:scale>
          <a:sx n="75" d="100"/>
          <a:sy n="75" d="100"/>
        </p:scale>
        <p:origin x="-480" y="-4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9264289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2/27/2026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2/27/2026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2/27/2026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2/27/2026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2/27/2026</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2/27/2026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2/27/2026</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2/27/2026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2/27/2026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2/27/2026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2/27/2026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4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15.emf"/><Relationship Id="rId4" Type="http://schemas.openxmlformats.org/officeDocument/2006/relationships/image" Target="../media/image14.emf"/></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7.xml"/><Relationship Id="rId5" Type="http://schemas.openxmlformats.org/officeDocument/2006/relationships/image" Target="../media/image18.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83818" y="3664523"/>
            <a:ext cx="5216525" cy="400110"/>
          </a:xfrm>
          <a:prstGeom prst="rect">
            <a:avLst/>
          </a:prstGeom>
          <a:noFill/>
        </p:spPr>
        <p:txBody>
          <a:bodyPr wrap="square" rtlCol="0">
            <a:spAutoFit/>
          </a:bodyPr>
          <a:lstStyle/>
          <a:p>
            <a:r>
              <a:rPr lang="en-US" sz="2000" dirty="0">
                <a:latin typeface="Alexandria" charset="0"/>
                <a:cs typeface="Alexandria" charset="0"/>
              </a:rPr>
              <a:t>Prepared by Dr.</a:t>
            </a:r>
            <a:r>
              <a:rPr lang="ar-EG" sz="2000" dirty="0">
                <a:latin typeface="Alexandria" charset="0"/>
                <a:cs typeface="Alexandria" charset="0"/>
              </a:rPr>
              <a:t> </a:t>
            </a:r>
            <a:r>
              <a:rPr lang="en-GB" b="1" dirty="0" err="1"/>
              <a:t>Mahitab</a:t>
            </a:r>
            <a:r>
              <a:rPr lang="en-GB" b="1" dirty="0"/>
              <a:t> </a:t>
            </a:r>
            <a:r>
              <a:rPr lang="en-GB" b="1" dirty="0" err="1"/>
              <a:t>ELrafii</a:t>
            </a:r>
            <a:r>
              <a:rPr lang="en-GB" b="1" dirty="0"/>
              <a:t> </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6256" y="58152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a:solidFill>
                  <a:schemeClr val="bg1"/>
                </a:solidFill>
                <a:latin typeface="Alexandria" charset="0"/>
                <a:cs typeface="Alexandria" charset="0"/>
              </a:rPr>
              <a:t>4</a:t>
            </a:r>
            <a:endParaRPr lang="en-US" sz="2800" b="1" dirty="0">
              <a:solidFill>
                <a:schemeClr val="bg1"/>
              </a:solidFill>
              <a:latin typeface="Alexandria" charset="0"/>
              <a:cs typeface="Alexandria" charset="0"/>
            </a:endParaRPr>
          </a:p>
        </p:txBody>
      </p:sp>
      <p:sp>
        <p:nvSpPr>
          <p:cNvPr id="46" name="TextBox 45"/>
          <p:cNvSpPr txBox="1"/>
          <p:nvPr/>
        </p:nvSpPr>
        <p:spPr>
          <a:xfrm>
            <a:off x="194617" y="4711143"/>
            <a:ext cx="3759555" cy="923330"/>
          </a:xfrm>
          <a:prstGeom prst="rect">
            <a:avLst/>
          </a:prstGeom>
          <a:noFill/>
        </p:spPr>
        <p:txBody>
          <a:bodyPr wrap="none" rtlCol="0">
            <a:spAutoFit/>
          </a:bodyPr>
          <a:lstStyle/>
          <a:p>
            <a:endParaRPr lang="x-none" dirty="0"/>
          </a:p>
          <a:p>
            <a:r>
              <a:rPr lang="en-GB" dirty="0"/>
              <a:t> </a:t>
            </a:r>
            <a:endParaRPr lang="en-US" dirty="0"/>
          </a:p>
          <a:p>
            <a:r>
              <a:rPr lang="en-US" dirty="0"/>
              <a:t> </a:t>
            </a:r>
            <a:r>
              <a:rPr lang="en-US" b="1" dirty="0"/>
              <a:t>Social Media Management (DGM721</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63264" y="3163170"/>
            <a:ext cx="3759555" cy="923330"/>
          </a:xfrm>
          <a:prstGeom prst="rect">
            <a:avLst/>
          </a:prstGeom>
          <a:noFill/>
        </p:spPr>
        <p:txBody>
          <a:bodyPr wrap="none" rtlCol="0">
            <a:spAutoFit/>
          </a:bodyPr>
          <a:lstStyle/>
          <a:p>
            <a:endParaRPr lang="x-none" dirty="0"/>
          </a:p>
          <a:p>
            <a:endParaRPr lang="en-US" dirty="0"/>
          </a:p>
          <a:p>
            <a:r>
              <a:rPr lang="en-US" dirty="0"/>
              <a:t> </a:t>
            </a:r>
            <a:r>
              <a:rPr lang="en-US" b="1" dirty="0"/>
              <a:t>Social Media Management (DGM721</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EG" sz="2800" b="1" dirty="0">
                <a:solidFill>
                  <a:schemeClr val="tx1"/>
                </a:solidFill>
                <a:latin typeface="Alexandria" charset="0"/>
                <a:cs typeface="Alexandria" charset="0"/>
              </a:rPr>
              <a:t>4</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GB" sz="2800" b="1" dirty="0" err="1">
                <a:solidFill>
                  <a:srgbClr val="00B0F0"/>
                </a:solidFill>
              </a:rPr>
              <a:t>Mahitab</a:t>
            </a:r>
            <a:r>
              <a:rPr lang="en-GB" sz="2800" b="1" dirty="0">
                <a:solidFill>
                  <a:srgbClr val="00B0F0"/>
                </a:solidFill>
              </a:rPr>
              <a:t> </a:t>
            </a:r>
            <a:r>
              <a:rPr lang="en-GB" sz="2800" b="1" dirty="0" err="1">
                <a:solidFill>
                  <a:srgbClr val="00B0F0"/>
                </a:solidFill>
              </a:rPr>
              <a:t>ELrafii</a:t>
            </a:r>
            <a:r>
              <a:rPr lang="en-GB" sz="2800" b="1" dirty="0">
                <a:solidFill>
                  <a:srgbClr val="00B0F0"/>
                </a:solidFill>
              </a:rPr>
              <a:t> </a:t>
            </a:r>
            <a:endParaRPr lang="en-US" sz="2800"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41647" y="1155869"/>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1758815" cy="369332"/>
          </a:xfrm>
          <a:prstGeom prst="rect">
            <a:avLst/>
          </a:prstGeom>
          <a:noFill/>
        </p:spPr>
        <p:txBody>
          <a:bodyPr wrap="none" rtlCol="0">
            <a:spAutoFit/>
          </a:bodyPr>
          <a:lstStyle/>
          <a:p>
            <a:r>
              <a:rPr lang="en-GB" b="1"/>
              <a:t>Lecture Content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AFE90403-AFCE-5EC9-62EF-97EFC7F8102E}"/>
              </a:ext>
            </a:extLst>
          </p:cNvPr>
          <p:cNvSpPr txBox="1"/>
          <p:nvPr/>
        </p:nvSpPr>
        <p:spPr>
          <a:xfrm>
            <a:off x="446197" y="5046948"/>
            <a:ext cx="5563690" cy="800219"/>
          </a:xfrm>
          <a:prstGeom prst="rect">
            <a:avLst/>
          </a:prstGeom>
          <a:noFill/>
        </p:spPr>
        <p:txBody>
          <a:bodyPr wrap="square">
            <a:spAutoFit/>
          </a:bodyPr>
          <a:lstStyle/>
          <a:p>
            <a:endParaRPr lang="x-none" dirty="0"/>
          </a:p>
          <a:p>
            <a:r>
              <a:rPr lang="en-GB" sz="2800" b="1" dirty="0"/>
              <a:t>customer relationship management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sp>
        <p:nvSpPr>
          <p:cNvPr id="18" name="TextBox 17">
            <a:extLst>
              <a:ext uri="{FF2B5EF4-FFF2-40B4-BE49-F238E27FC236}">
                <a16:creationId xmlns:a16="http://schemas.microsoft.com/office/drawing/2014/main" xmlns=""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sp>
        <p:nvSpPr>
          <p:cNvPr id="11" name="TextBox 10">
            <a:extLst>
              <a:ext uri="{FF2B5EF4-FFF2-40B4-BE49-F238E27FC236}">
                <a16:creationId xmlns:a16="http://schemas.microsoft.com/office/drawing/2014/main" xmlns="" id="{421ECA7D-D6D3-2864-D0F0-B828EB5B33E8}"/>
              </a:ext>
            </a:extLst>
          </p:cNvPr>
          <p:cNvSpPr txBox="1"/>
          <p:nvPr/>
        </p:nvSpPr>
        <p:spPr>
          <a:xfrm>
            <a:off x="324375" y="817562"/>
            <a:ext cx="7871663" cy="10807254"/>
          </a:xfrm>
          <a:prstGeom prst="rect">
            <a:avLst/>
          </a:prstGeom>
          <a:noFill/>
        </p:spPr>
        <p:txBody>
          <a:bodyPr wrap="square" rtlCol="0">
            <a:spAutoFit/>
          </a:bodyPr>
          <a:lstStyle/>
          <a:p>
            <a:pPr marL="457200" indent="-457200" algn="just">
              <a:lnSpc>
                <a:spcPct val="150000"/>
              </a:lnSpc>
              <a:buFont typeface="+mj-lt"/>
              <a:buAutoNum type="arabicPeriod"/>
            </a:pPr>
            <a:endParaRPr lang="en-US" sz="2000" b="1" i="0" dirty="0">
              <a:effectLst/>
              <a:latin typeface="AeonikBold"/>
            </a:endParaRPr>
          </a:p>
          <a:p>
            <a:r>
              <a:rPr lang="en-GB" sz="2800" b="1" dirty="0"/>
              <a:t>The Content of lecture 4 Includes the following: </a:t>
            </a:r>
          </a:p>
          <a:p>
            <a:pPr marL="342900" indent="-342900">
              <a:buFont typeface="+mj-lt"/>
              <a:buAutoNum type="arabicPeriod"/>
            </a:pPr>
            <a:r>
              <a:rPr lang="en-GB" sz="2400" dirty="0"/>
              <a:t>What is meant by social CRM? </a:t>
            </a:r>
          </a:p>
          <a:p>
            <a:pPr marL="342900" indent="-342900">
              <a:buFont typeface="+mj-lt"/>
              <a:buAutoNum type="arabicPeriod"/>
            </a:pPr>
            <a:r>
              <a:rPr lang="en-GB" sz="2400" dirty="0"/>
              <a:t>Why is social CRM important? </a:t>
            </a:r>
          </a:p>
          <a:p>
            <a:pPr marL="342900" indent="-342900">
              <a:buFont typeface="+mj-lt"/>
              <a:buAutoNum type="arabicPeriod"/>
            </a:pPr>
            <a:r>
              <a:rPr lang="en-GB" sz="2400" dirty="0"/>
              <a:t>How to set up a social CRM process </a:t>
            </a:r>
          </a:p>
          <a:p>
            <a:pPr marL="342900" indent="-342900">
              <a:buFont typeface="+mj-lt"/>
              <a:buAutoNum type="arabicPeriod"/>
            </a:pPr>
            <a:r>
              <a:rPr lang="en-GB" sz="2400" dirty="0"/>
              <a:t>4 tips for using social media CRM as a business strategy. </a:t>
            </a:r>
          </a:p>
          <a:p>
            <a:pPr marL="342900" indent="-342900">
              <a:buFont typeface="+mj-lt"/>
              <a:buAutoNum type="arabicPeriod"/>
            </a:pPr>
            <a:r>
              <a:rPr lang="en-GB" sz="2400" dirty="0"/>
              <a:t>What are the three types of customer relationship management? </a:t>
            </a:r>
          </a:p>
          <a:p>
            <a:pPr marL="342900" indent="-342900">
              <a:buFont typeface="+mj-lt"/>
              <a:buAutoNum type="arabicPeriod"/>
            </a:pPr>
            <a:r>
              <a:rPr lang="en-GB" sz="2400" dirty="0"/>
              <a:t>key benefits a CRM could provide. </a:t>
            </a:r>
          </a:p>
          <a:p>
            <a:pPr marL="342900" indent="-342900">
              <a:buFont typeface="+mj-lt"/>
              <a:buAutoNum type="arabicPeriod"/>
            </a:pPr>
            <a:r>
              <a:rPr lang="en-GB" sz="2400" dirty="0"/>
              <a:t>Artificial intelligence and CRM. </a:t>
            </a:r>
          </a:p>
          <a:p>
            <a:pPr marL="342900" indent="-342900">
              <a:buFont typeface="+mj-lt"/>
              <a:buAutoNum type="arabicPeriod"/>
            </a:pPr>
            <a:r>
              <a:rPr lang="en-GB" sz="2400" dirty="0"/>
              <a:t>Emerging trends in 2025 CRM. </a:t>
            </a:r>
          </a:p>
          <a:p>
            <a:pPr marL="457200" indent="-457200" algn="just">
              <a:lnSpc>
                <a:spcPct val="150000"/>
              </a:lnSpc>
              <a:buFont typeface="+mj-lt"/>
              <a:buAutoNum type="arabicPeriod"/>
            </a:pPr>
            <a:endParaRPr lang="en-US" sz="2000" b="1" dirty="0"/>
          </a:p>
          <a:p>
            <a:pPr marL="457200" indent="-457200" algn="just">
              <a:lnSpc>
                <a:spcPct val="150000"/>
              </a:lnSpc>
              <a:buFont typeface="+mj-lt"/>
              <a:buAutoNum type="arabicPeriod"/>
            </a:pPr>
            <a:endParaRPr lang="en-US" sz="2000" b="1" dirty="0"/>
          </a:p>
          <a:p>
            <a:pPr marL="457200" indent="-457200" algn="just">
              <a:lnSpc>
                <a:spcPct val="150000"/>
              </a:lnSpc>
              <a:buFont typeface="+mj-lt"/>
              <a:buAutoNum type="arabicPeriod"/>
            </a:pPr>
            <a:endParaRPr lang="en-GB" sz="2000" b="1" dirty="0"/>
          </a:p>
          <a:p>
            <a:pPr marL="457200" indent="-457200" algn="just">
              <a:lnSpc>
                <a:spcPct val="150000"/>
              </a:lnSpc>
              <a:buFont typeface="+mj-lt"/>
              <a:buAutoNum type="arabicPeriod"/>
            </a:pPr>
            <a:endParaRPr lang="en-US" sz="2000" b="1" dirty="0"/>
          </a:p>
          <a:p>
            <a:pPr marL="457200" indent="-457200" algn="just">
              <a:lnSpc>
                <a:spcPct val="150000"/>
              </a:lnSpc>
              <a:buFont typeface="+mj-lt"/>
              <a:buAutoNum type="arabicPeriod"/>
            </a:pPr>
            <a:endParaRPr lang="en-GB" sz="2000" b="1" dirty="0"/>
          </a:p>
          <a:p>
            <a:pPr marL="457200" indent="-457200" algn="just">
              <a:lnSpc>
                <a:spcPct val="150000"/>
              </a:lnSpc>
              <a:buFont typeface="+mj-lt"/>
              <a:buAutoNum type="arabicPeriod"/>
            </a:pPr>
            <a:endParaRPr lang="en-GB" sz="2000" b="1" i="0" dirty="0">
              <a:effectLst/>
              <a:latin typeface="AeonikBold"/>
            </a:endParaRPr>
          </a:p>
          <a:p>
            <a:pPr algn="just">
              <a:lnSpc>
                <a:spcPct val="150000"/>
              </a:lnSpc>
            </a:pPr>
            <a:endParaRPr lang="en-US" sz="2400" b="1" dirty="0"/>
          </a:p>
          <a:p>
            <a:pPr marL="457200" indent="-457200" algn="just">
              <a:lnSpc>
                <a:spcPct val="150000"/>
              </a:lnSpc>
              <a:buFont typeface="+mj-lt"/>
              <a:buAutoNum type="arabicPeriod"/>
            </a:pPr>
            <a:endParaRPr lang="ar-EG" sz="2400" b="1" dirty="0">
              <a:latin typeface="Inter"/>
            </a:endParaRPr>
          </a:p>
          <a:p>
            <a:pPr marL="457200" indent="-457200" algn="just">
              <a:lnSpc>
                <a:spcPct val="150000"/>
              </a:lnSpc>
              <a:buFont typeface="+mj-lt"/>
              <a:buAutoNum type="arabicPeriod"/>
            </a:pPr>
            <a:endParaRPr lang="en-GB" sz="2400" b="1" i="0" dirty="0">
              <a:effectLst/>
              <a:latin typeface="Inter"/>
            </a:endParaRPr>
          </a:p>
          <a:p>
            <a:pPr marL="457200" indent="-457200" algn="just">
              <a:lnSpc>
                <a:spcPct val="150000"/>
              </a:lnSpc>
              <a:buFont typeface="+mj-lt"/>
              <a:buAutoNum type="arabicPeriod"/>
            </a:pPr>
            <a:endParaRPr lang="en-US" sz="2000" b="1" i="0" dirty="0">
              <a:effectLst/>
              <a:latin typeface="AeonikBold"/>
            </a:endParaRPr>
          </a:p>
          <a:p>
            <a:pPr marL="457200" indent="-457200" algn="just">
              <a:lnSpc>
                <a:spcPct val="150000"/>
              </a:lnSpc>
              <a:buFont typeface="+mj-lt"/>
              <a:buAutoNum type="arabicPeriod"/>
            </a:pPr>
            <a:endParaRPr lang="ar-EG" sz="2400" b="1" i="0" dirty="0">
              <a:effectLst/>
              <a:latin typeface="Arial" panose="020B0604020202020204" pitchFamily="34" charset="0"/>
            </a:endParaRPr>
          </a:p>
          <a:p>
            <a:pPr marL="457200" indent="-457200" algn="just">
              <a:lnSpc>
                <a:spcPct val="150000"/>
              </a:lnSpc>
              <a:buFont typeface="+mj-lt"/>
              <a:buAutoNum type="arabicPeriod"/>
            </a:pPr>
            <a:endParaRPr lang="en-GB" sz="2400" b="1" i="0" dirty="0">
              <a:effectLst/>
              <a:latin typeface="Arial" panose="020B0604020202020204" pitchFamily="34" charset="0"/>
            </a:endParaRPr>
          </a:p>
          <a:p>
            <a:pPr marL="457200" indent="-457200" algn="just">
              <a:lnSpc>
                <a:spcPct val="150000"/>
              </a:lnSpc>
              <a:buFont typeface="+mj-lt"/>
              <a:buAutoNum type="arabicPeriod"/>
            </a:pPr>
            <a:endParaRPr lang="en-GB" sz="2400" dirty="0">
              <a:solidFill>
                <a:srgbClr val="0070C0"/>
              </a:solidFill>
              <a:latin typeface="Calibri" panose="020F0502020204030204" pitchFamily="34" charset="0"/>
            </a:endParaRPr>
          </a:p>
        </p:txBody>
      </p:sp>
      <p:sp>
        <p:nvSpPr>
          <p:cNvPr id="2" name="Rectangle 1">
            <a:extLst>
              <a:ext uri="{FF2B5EF4-FFF2-40B4-BE49-F238E27FC236}">
                <a16:creationId xmlns:a16="http://schemas.microsoft.com/office/drawing/2014/main" xmlns="" id="{8D554256-834D-12B8-4A3A-633DF2E6AC9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4">
            <a:extLst>
              <a:ext uri="{FF2B5EF4-FFF2-40B4-BE49-F238E27FC236}">
                <a16:creationId xmlns:a16="http://schemas.microsoft.com/office/drawing/2014/main" xmlns="" id="{678BAFB8-3145-8038-DA51-EF1A748E1AE6}"/>
              </a:ext>
            </a:extLst>
          </p:cNvPr>
          <p:cNvSpPr/>
          <p:nvPr/>
        </p:nvSpPr>
        <p:spPr>
          <a:xfrm>
            <a:off x="7992644" y="952845"/>
            <a:ext cx="4128422"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xmlns="" id="{43660B08-2AD3-335B-7011-AEB2E5F914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0934" y="8447"/>
            <a:ext cx="2305141" cy="1076343"/>
          </a:xfrm>
          <a:prstGeom prst="rect">
            <a:avLst/>
          </a:prstGeom>
        </p:spPr>
      </p:pic>
    </p:spTree>
    <p:extLst>
      <p:ext uri="{BB962C8B-B14F-4D97-AF65-F5344CB8AC3E}">
        <p14:creationId xmlns:p14="http://schemas.microsoft.com/office/powerpoint/2010/main" val="14727035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1453" y="583447"/>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404643"/>
            <a:ext cx="8417320" cy="3046988"/>
          </a:xfrm>
          <a:prstGeom prst="rect">
            <a:avLst/>
          </a:prstGeom>
          <a:noFill/>
        </p:spPr>
        <p:txBody>
          <a:bodyPr wrap="square" rtlCol="0">
            <a:spAutoFit/>
          </a:bodyPr>
          <a:lstStyle/>
          <a:p>
            <a:r>
              <a:rPr lang="en-GB" sz="2400" b="1" dirty="0"/>
              <a:t>What is meant by social CRM? </a:t>
            </a:r>
            <a:endParaRPr lang="en-GB" sz="2400" dirty="0"/>
          </a:p>
          <a:p>
            <a:r>
              <a:rPr lang="en-GB" sz="2400" dirty="0"/>
              <a:t>Social CRM or social customer relationship management is the integration of social media channels into Customer Relationship Management (CRM) platforms. Increasingly, CRM platforms support social media alongside traditional channels so customers can interact with businesses via their preferred channels. This means better customer service and greater marketing insight gathered from customer social media data.</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616772"/>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xmlns="" id="{929BDFBE-72DF-8F9A-5484-7E0F21AB8742}"/>
              </a:ext>
            </a:extLst>
          </p:cNvPr>
          <p:cNvSpPr txBox="1"/>
          <p:nvPr/>
        </p:nvSpPr>
        <p:spPr>
          <a:xfrm>
            <a:off x="2144013" y="541809"/>
            <a:ext cx="6221894" cy="646331"/>
          </a:xfrm>
          <a:prstGeom prst="rect">
            <a:avLst/>
          </a:prstGeom>
          <a:noFill/>
        </p:spPr>
        <p:txBody>
          <a:bodyPr wrap="square">
            <a:spAutoFit/>
          </a:bodyPr>
          <a:lstStyle/>
          <a:p>
            <a:r>
              <a:rPr lang="en-US" dirty="0"/>
              <a:t/>
            </a:r>
            <a:br>
              <a:rPr lang="en-US" dirty="0"/>
            </a:br>
            <a:endParaRPr lang="en-GB" dirty="0"/>
          </a:p>
        </p:txBody>
      </p:sp>
      <p:sp>
        <p:nvSpPr>
          <p:cNvPr id="11" name="TextBox 10">
            <a:extLst>
              <a:ext uri="{FF2B5EF4-FFF2-40B4-BE49-F238E27FC236}">
                <a16:creationId xmlns:a16="http://schemas.microsoft.com/office/drawing/2014/main" xmlns="" id="{3AB3A2D1-2893-8211-19F4-A93378E86E72}"/>
              </a:ext>
            </a:extLst>
          </p:cNvPr>
          <p:cNvSpPr txBox="1"/>
          <p:nvPr/>
        </p:nvSpPr>
        <p:spPr>
          <a:xfrm>
            <a:off x="450980" y="1697965"/>
            <a:ext cx="7842243" cy="1938992"/>
          </a:xfrm>
          <a:prstGeom prst="rect">
            <a:avLst/>
          </a:prstGeom>
          <a:noFill/>
        </p:spPr>
        <p:txBody>
          <a:bodyPr wrap="square">
            <a:spAutoFit/>
          </a:bodyPr>
          <a:lstStyle/>
          <a:p>
            <a:r>
              <a:rPr lang="en-GB" sz="2400" dirty="0"/>
              <a:t>Social CRM is a business strategy that entails the extension of marketing, sales and customer service processes to include the active participation of customers or visitors to an Internet channel (Web or mobile) with the goal of fostering participation in the business process. </a:t>
            </a:r>
          </a:p>
        </p:txBody>
      </p:sp>
      <p:pic>
        <p:nvPicPr>
          <p:cNvPr id="2" name="Graphic 21">
            <a:extLst>
              <a:ext uri="{FF2B5EF4-FFF2-40B4-BE49-F238E27FC236}">
                <a16:creationId xmlns:a16="http://schemas.microsoft.com/office/drawing/2014/main" xmlns="" id="{FD583816-DC45-6B07-A81E-AA4391BB91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0934" y="-57959"/>
            <a:ext cx="2305141" cy="1076343"/>
          </a:xfrm>
          <a:prstGeom prst="rect">
            <a:avLst/>
          </a:prstGeom>
        </p:spPr>
      </p:pic>
      <p:sp>
        <p:nvSpPr>
          <p:cNvPr id="5" name="Rectangle 4">
            <a:extLst>
              <a:ext uri="{FF2B5EF4-FFF2-40B4-BE49-F238E27FC236}">
                <a16:creationId xmlns:a16="http://schemas.microsoft.com/office/drawing/2014/main" xmlns="" id="{5174AC37-59C3-87F1-569F-8B86F3C3DFCC}"/>
              </a:ext>
            </a:extLst>
          </p:cNvPr>
          <p:cNvSpPr/>
          <p:nvPr/>
        </p:nvSpPr>
        <p:spPr>
          <a:xfrm>
            <a:off x="2376075" y="541809"/>
            <a:ext cx="97449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a:extLst>
              <a:ext uri="{FF2B5EF4-FFF2-40B4-BE49-F238E27FC236}">
                <a16:creationId xmlns:a16="http://schemas.microsoft.com/office/drawing/2014/main" xmlns="" id="{23FA87F1-F706-76B7-CB62-F05B06B561E6}"/>
              </a:ext>
            </a:extLst>
          </p:cNvPr>
          <p:cNvSpPr/>
          <p:nvPr/>
        </p:nvSpPr>
        <p:spPr>
          <a:xfrm>
            <a:off x="8365906" y="1064103"/>
            <a:ext cx="3755159" cy="529299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74488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3046988"/>
          </a:xfrm>
          <a:prstGeom prst="rect">
            <a:avLst/>
          </a:prstGeom>
          <a:noFill/>
        </p:spPr>
        <p:txBody>
          <a:bodyPr wrap="square" rtlCol="0">
            <a:spAutoFit/>
          </a:bodyPr>
          <a:lstStyle/>
          <a:p>
            <a:r>
              <a:rPr lang="en-GB" sz="2400" dirty="0"/>
              <a:t>Social CRM stands for social customer relationship management. </a:t>
            </a:r>
          </a:p>
          <a:p>
            <a:r>
              <a:rPr lang="en-GB" sz="2400" dirty="0"/>
              <a:t>It involves connecting social media channels with your CRM system, giving all team members within the company a complete record of interactions with the customer or prospect. Including, of course, interactions that happen on social channels. </a:t>
            </a:r>
          </a:p>
          <a:p>
            <a:r>
              <a:rPr lang="en-GB" sz="2400" dirty="0"/>
              <a:t>That means social connections can become real leads. Your first contact with someone on social media is generally not the best time to go in with a hard sell. But without a way to track this potential lead, it’s impossible to nurture the relationship and work towards a sale over the longer term.</a:t>
            </a:r>
            <a:endParaRPr lang="en-US" sz="24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33000" y="1734002"/>
            <a:ext cx="8946625" cy="2677656"/>
          </a:xfrm>
          <a:prstGeom prst="rect">
            <a:avLst/>
          </a:prstGeom>
          <a:noFill/>
        </p:spPr>
        <p:txBody>
          <a:bodyPr wrap="square" rtlCol="0">
            <a:spAutoFit/>
          </a:bodyPr>
          <a:lstStyle/>
          <a:p>
            <a:r>
              <a:rPr lang="en-GB" sz="2400" dirty="0"/>
              <a:t>Integrating social media into your CRM also allows you to create a fuller picture of the success of your social marketing strategy. Customer interactions on social networks can be clearly tied to business outcomes like a purchase or subscription. </a:t>
            </a:r>
          </a:p>
          <a:p>
            <a:r>
              <a:rPr lang="en-GB" sz="2400" dirty="0"/>
              <a:t>Finally, social CRM data enables you to create highly targeted custom audiences for social ads. The characteristics of existing customers are the best basis for effective lookalike audiences.</a:t>
            </a:r>
            <a:endParaRPr lang="en-GB" sz="2400" b="1" dirty="0">
              <a:latin typeface="Inter"/>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BD0FE43-75F1-6EFC-F0B0-AEE63E56054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2FECF54-BF6B-D400-A88A-4BC846736F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96E826C-8EDE-5DF6-5E10-EAE39C32A82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263A47D5-8484-126B-41FF-6DDB845204A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77A2EDF7-4430-A46F-7CA9-C046D446483E}"/>
              </a:ext>
            </a:extLst>
          </p:cNvPr>
          <p:cNvSpPr txBox="1"/>
          <p:nvPr/>
        </p:nvSpPr>
        <p:spPr>
          <a:xfrm>
            <a:off x="1645277" y="1562095"/>
            <a:ext cx="8417320" cy="2677656"/>
          </a:xfrm>
          <a:prstGeom prst="rect">
            <a:avLst/>
          </a:prstGeom>
          <a:noFill/>
        </p:spPr>
        <p:txBody>
          <a:bodyPr wrap="square" rtlCol="0">
            <a:spAutoFit/>
          </a:bodyPr>
          <a:lstStyle/>
          <a:p>
            <a:r>
              <a:rPr lang="en-GB" sz="2800" b="1" dirty="0"/>
              <a:t>Why is social CRM important? </a:t>
            </a:r>
          </a:p>
          <a:p>
            <a:r>
              <a:rPr lang="en-GB" sz="2800" dirty="0"/>
              <a:t>Social CRM benefits all departments that work with customers or leads. It gives everyone a fuller picture of the people they're talking to. That includes sales, customer service, tech support, marketing, and even product development</a:t>
            </a:r>
            <a:r>
              <a:rPr lang="ar-EG" sz="2800" dirty="0"/>
              <a:t>.</a:t>
            </a:r>
            <a:endParaRPr lang="en-US" sz="2800" dirty="0">
              <a:latin typeface="Lora" pitchFamily="2" charset="0"/>
            </a:endParaRPr>
          </a:p>
        </p:txBody>
      </p:sp>
      <p:pic>
        <p:nvPicPr>
          <p:cNvPr id="5" name="Graphic 21">
            <a:extLst>
              <a:ext uri="{FF2B5EF4-FFF2-40B4-BE49-F238E27FC236}">
                <a16:creationId xmlns:a16="http://schemas.microsoft.com/office/drawing/2014/main" xmlns="" id="{4E25E776-0D74-4ABB-94E7-F0961B13EB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692657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6D4DB73-6228-98B8-F7A8-CFC96096C8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5A92CD6-161A-7173-014A-BA4D71C9B2A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69B0A0CC-D08A-D392-8706-E2F421F6A5E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975BF4B5-2555-4983-DCD2-3BF6F5527EF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6BF3AA34-F8B2-B084-3FE9-DF92669806B9}"/>
              </a:ext>
            </a:extLst>
          </p:cNvPr>
          <p:cNvSpPr txBox="1"/>
          <p:nvPr/>
        </p:nvSpPr>
        <p:spPr>
          <a:xfrm>
            <a:off x="1458710" y="1894442"/>
            <a:ext cx="8417320" cy="2308324"/>
          </a:xfrm>
          <a:prstGeom prst="rect">
            <a:avLst/>
          </a:prstGeom>
          <a:noFill/>
        </p:spPr>
        <p:txBody>
          <a:bodyPr wrap="square" rtlCol="0">
            <a:spAutoFit/>
          </a:bodyPr>
          <a:lstStyle/>
          <a:p>
            <a:r>
              <a:rPr lang="en-GB" sz="2400" b="1" dirty="0"/>
              <a:t>How to set up a social CRM process </a:t>
            </a:r>
            <a:endParaRPr lang="ar-EG" sz="2400" b="1" dirty="0"/>
          </a:p>
          <a:p>
            <a:endParaRPr lang="en-GB" sz="2400" dirty="0"/>
          </a:p>
          <a:p>
            <a:r>
              <a:rPr lang="en-GB" sz="2400" dirty="0"/>
              <a:t>Social CRM benefits all departments that work with customers or leads. It gives everyone a fuller picture of the people they’re talking to. That includes sales, customer service, tech support, marketing, and even product development</a:t>
            </a:r>
            <a:r>
              <a:rPr lang="ar-EG" sz="2400" dirty="0"/>
              <a:t>.</a:t>
            </a:r>
            <a:endParaRPr lang="en-GB" sz="2400" dirty="0"/>
          </a:p>
        </p:txBody>
      </p:sp>
      <p:pic>
        <p:nvPicPr>
          <p:cNvPr id="5" name="Graphic 21">
            <a:extLst>
              <a:ext uri="{FF2B5EF4-FFF2-40B4-BE49-F238E27FC236}">
                <a16:creationId xmlns:a16="http://schemas.microsoft.com/office/drawing/2014/main" xmlns="" id="{3DB67663-58CB-2F53-2A8F-73D071833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040727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3EAF19E-D859-8E8E-BA17-28A4FF379E5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56A7EF1-55E9-BDE5-E466-1C04F1E32A7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677B9B9-66AC-B84F-1325-9DADE1816F1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E526E3CC-D524-5356-53B1-C97EBF7469B5}"/>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2F5E4979-7C07-E9B8-9A89-A9637F050067}"/>
              </a:ext>
            </a:extLst>
          </p:cNvPr>
          <p:cNvSpPr txBox="1"/>
          <p:nvPr/>
        </p:nvSpPr>
        <p:spPr>
          <a:xfrm>
            <a:off x="1333001" y="1488216"/>
            <a:ext cx="8489682" cy="3323987"/>
          </a:xfrm>
          <a:prstGeom prst="rect">
            <a:avLst/>
          </a:prstGeom>
          <a:noFill/>
        </p:spPr>
        <p:txBody>
          <a:bodyPr wrap="square" rtlCol="0">
            <a:spAutoFit/>
          </a:bodyPr>
          <a:lstStyle/>
          <a:p>
            <a:endParaRPr lang="x-none" dirty="0"/>
          </a:p>
          <a:p>
            <a:r>
              <a:rPr lang="ar-EG" sz="2400" b="1" dirty="0"/>
              <a:t>1</a:t>
            </a:r>
            <a:r>
              <a:rPr lang="en-US" sz="2400" b="1" dirty="0"/>
              <a:t>. </a:t>
            </a:r>
            <a:r>
              <a:rPr lang="en-GB" sz="2400" b="1" dirty="0"/>
              <a:t>Set up a social listening program </a:t>
            </a:r>
            <a:endParaRPr lang="en-GB" sz="2400" dirty="0"/>
          </a:p>
          <a:p>
            <a:r>
              <a:rPr lang="en-GB" sz="2400" dirty="0"/>
              <a:t>Social listening involves tracking brand mentions, including conversations about: </a:t>
            </a:r>
          </a:p>
          <a:p>
            <a:r>
              <a:rPr lang="en-GB" sz="2400" dirty="0"/>
              <a:t>your company </a:t>
            </a:r>
          </a:p>
          <a:p>
            <a:r>
              <a:rPr lang="en-GB" sz="2400" dirty="0"/>
              <a:t>your products and services </a:t>
            </a:r>
          </a:p>
          <a:p>
            <a:r>
              <a:rPr lang="en-GB" sz="2400" dirty="0"/>
              <a:t>key people within your company </a:t>
            </a:r>
          </a:p>
          <a:p>
            <a:r>
              <a:rPr lang="en-GB" sz="2400" dirty="0"/>
              <a:t>and targeted keywords across social channels </a:t>
            </a:r>
          </a:p>
          <a:p>
            <a:r>
              <a:rPr lang="en-GB" sz="2400" dirty="0"/>
              <a:t>even when you’re not tagged.</a:t>
            </a:r>
            <a:endParaRPr lang="en-GB" sz="2400" dirty="0">
              <a:solidFill>
                <a:srgbClr val="FF0000"/>
              </a:solidFill>
            </a:endParaRPr>
          </a:p>
        </p:txBody>
      </p:sp>
      <p:pic>
        <p:nvPicPr>
          <p:cNvPr id="5" name="Graphic 21">
            <a:extLst>
              <a:ext uri="{FF2B5EF4-FFF2-40B4-BE49-F238E27FC236}">
                <a16:creationId xmlns:a16="http://schemas.microsoft.com/office/drawing/2014/main" xmlns="" id="{CB04ADB4-3D29-8063-59FB-EA6DB46DBF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087691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7B25273-97B7-4007-CA8D-4F222CA8056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12984AF-C0B9-44F4-7BA2-3762DBC6F4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42ABA618-C778-849D-F12A-3854E3E1893D}"/>
              </a:ext>
            </a:extLst>
          </p:cNvPr>
          <p:cNvSpPr/>
          <p:nvPr/>
        </p:nvSpPr>
        <p:spPr>
          <a:xfrm>
            <a:off x="8607914" y="952845"/>
            <a:ext cx="4128422" cy="53553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A4FC62A1-1F2D-343C-D3C5-E1FB805B9C1E}"/>
              </a:ext>
            </a:extLst>
          </p:cNvPr>
          <p:cNvSpPr/>
          <p:nvPr/>
        </p:nvSpPr>
        <p:spPr>
          <a:xfrm>
            <a:off x="1101213" y="1285191"/>
            <a:ext cx="9425599"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6864DE87-524E-652B-8414-59387C0BE304}"/>
              </a:ext>
            </a:extLst>
          </p:cNvPr>
          <p:cNvSpPr txBox="1"/>
          <p:nvPr/>
        </p:nvSpPr>
        <p:spPr>
          <a:xfrm>
            <a:off x="1333001" y="2090172"/>
            <a:ext cx="8417320" cy="2677656"/>
          </a:xfrm>
          <a:prstGeom prst="rect">
            <a:avLst/>
          </a:prstGeom>
          <a:noFill/>
        </p:spPr>
        <p:txBody>
          <a:bodyPr wrap="square" rtlCol="0">
            <a:spAutoFit/>
          </a:bodyPr>
          <a:lstStyle/>
          <a:p>
            <a:r>
              <a:rPr lang="en-GB" sz="2400" dirty="0"/>
              <a:t>Finding existing social conversations about your brand or your niche is an important part of building relationships online. </a:t>
            </a:r>
          </a:p>
          <a:p>
            <a:r>
              <a:rPr lang="en-GB" sz="2400" dirty="0"/>
              <a:t>That might mean uncovering a customer complaint that needs to be addressed on Twitter. Or identifying a potential business lead on LinkedIn. All of this information can benefit teams across the company and provides a good starting point for adding social data to your CRM.</a:t>
            </a:r>
            <a:endParaRPr lang="en-GB" sz="2400" dirty="0">
              <a:solidFill>
                <a:srgbClr val="FF0000"/>
              </a:solidFill>
            </a:endParaRPr>
          </a:p>
        </p:txBody>
      </p:sp>
      <p:pic>
        <p:nvPicPr>
          <p:cNvPr id="5" name="Graphic 21">
            <a:extLst>
              <a:ext uri="{FF2B5EF4-FFF2-40B4-BE49-F238E27FC236}">
                <a16:creationId xmlns:a16="http://schemas.microsoft.com/office/drawing/2014/main" xmlns="" id="{AF326B17-FBC2-B9F0-7C18-2180F3F932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343649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BC473CE-AE4D-66E4-39EA-51316FCDA05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F40F925A-EAB1-A8C7-4981-7819933C2F3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F00E8AEA-2682-DE42-7839-5D7CD53E5EE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552F5184-E1C0-2214-84DD-7896F0C68B1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6A8ECB94-F0F1-94F7-5ED2-6BC86EAD0A3B}"/>
              </a:ext>
            </a:extLst>
          </p:cNvPr>
          <p:cNvSpPr txBox="1"/>
          <p:nvPr/>
        </p:nvSpPr>
        <p:spPr>
          <a:xfrm>
            <a:off x="1645277" y="1562095"/>
            <a:ext cx="8417320" cy="2677656"/>
          </a:xfrm>
          <a:prstGeom prst="rect">
            <a:avLst/>
          </a:prstGeom>
          <a:noFill/>
        </p:spPr>
        <p:txBody>
          <a:bodyPr wrap="square" rtlCol="0">
            <a:spAutoFit/>
          </a:bodyPr>
          <a:lstStyle/>
          <a:p>
            <a:r>
              <a:rPr lang="en-GB" sz="2800" b="1" dirty="0"/>
              <a:t>2. Consolidate social interactions </a:t>
            </a:r>
          </a:p>
          <a:p>
            <a:r>
              <a:rPr lang="en-GB" sz="2800" dirty="0"/>
              <a:t>Your social and customer support teams may be interacting with existing and potential customers on multiple channels. Consolidating that information in one inbox ensures your CRM data is tied to people, not just profiles.</a:t>
            </a:r>
          </a:p>
        </p:txBody>
      </p:sp>
      <p:pic>
        <p:nvPicPr>
          <p:cNvPr id="5" name="Graphic 21">
            <a:extLst>
              <a:ext uri="{FF2B5EF4-FFF2-40B4-BE49-F238E27FC236}">
                <a16:creationId xmlns:a16="http://schemas.microsoft.com/office/drawing/2014/main" xmlns="" id="{62ED7374-5F2B-089B-867E-5584BC3EF4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01253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340A2F8-45DA-32FE-2260-F8354030029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B2998150-050E-3011-7051-9264F7B066A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D9D527FE-FF2C-9C76-8568-1C7BA0095A9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2C2F8596-AB60-DF27-3205-4A76C634F54A}"/>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740B5535-C974-148C-D88F-CDA64E310910}"/>
              </a:ext>
            </a:extLst>
          </p:cNvPr>
          <p:cNvSpPr txBox="1"/>
          <p:nvPr/>
        </p:nvSpPr>
        <p:spPr>
          <a:xfrm>
            <a:off x="1488207" y="1722497"/>
            <a:ext cx="8417320" cy="2677656"/>
          </a:xfrm>
          <a:prstGeom prst="rect">
            <a:avLst/>
          </a:prstGeom>
          <a:noFill/>
        </p:spPr>
        <p:txBody>
          <a:bodyPr wrap="square" rtlCol="0">
            <a:spAutoFit/>
          </a:bodyPr>
          <a:lstStyle/>
          <a:p>
            <a:r>
              <a:rPr lang="en-GB" sz="2400" b="1" dirty="0"/>
              <a:t>3. Incorporate social data into your existing CRM </a:t>
            </a:r>
          </a:p>
          <a:p>
            <a:r>
              <a:rPr lang="en-GB" sz="2400" dirty="0"/>
              <a:t>Ideally, you’ll be able to integrate social data into your CRM using platform integrations. We’ll get into the details in the Tools section below but know for now that this doesn’t have to be complicated. </a:t>
            </a:r>
          </a:p>
          <a:p>
            <a:r>
              <a:rPr lang="en-GB" sz="2400" dirty="0"/>
              <a:t>Social CRM is a growing point of focus for companies of all sizes. So, many existing CRM systems already allow for easy integration with social tools.</a:t>
            </a:r>
          </a:p>
        </p:txBody>
      </p:sp>
      <p:pic>
        <p:nvPicPr>
          <p:cNvPr id="5" name="Graphic 21">
            <a:extLst>
              <a:ext uri="{FF2B5EF4-FFF2-40B4-BE49-F238E27FC236}">
                <a16:creationId xmlns:a16="http://schemas.microsoft.com/office/drawing/2014/main" xmlns="" id="{708D62D6-5E54-AF9A-EDE7-3A833169BB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533367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47B52D2-246A-69F6-EA70-C130374A62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8F74FC0C-0EE5-F20F-E9FC-43793C9A3B8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7A39C613-0E04-6C73-9CB2-4EFEBF4F0A8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B4D666C2-6369-C543-7752-0AE9C8E2682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D76B3BC4-17D0-C6D4-7144-0845ED2FA031}"/>
              </a:ext>
            </a:extLst>
          </p:cNvPr>
          <p:cNvSpPr txBox="1"/>
          <p:nvPr/>
        </p:nvSpPr>
        <p:spPr>
          <a:xfrm>
            <a:off x="1494503" y="2163096"/>
            <a:ext cx="8560194" cy="1938992"/>
          </a:xfrm>
          <a:prstGeom prst="rect">
            <a:avLst/>
          </a:prstGeom>
          <a:noFill/>
        </p:spPr>
        <p:txBody>
          <a:bodyPr wrap="square" rtlCol="0">
            <a:spAutoFit/>
          </a:bodyPr>
          <a:lstStyle/>
          <a:p>
            <a:r>
              <a:rPr lang="en-GB" sz="2400" dirty="0"/>
              <a:t>Social CRM challenges you should be aware of </a:t>
            </a:r>
          </a:p>
          <a:p>
            <a:r>
              <a:rPr lang="en-GB" sz="2400" dirty="0"/>
              <a:t>There can be some bumps along the road when setting up social CRM. That may be why only 10% of marketers surveyed for the Hootsuite Social Transformation Report said they had effectively connected social data with an enterprise CRM.</a:t>
            </a:r>
            <a:endParaRPr lang="en-US" sz="2400" dirty="0"/>
          </a:p>
        </p:txBody>
      </p:sp>
      <p:pic>
        <p:nvPicPr>
          <p:cNvPr id="5" name="Graphic 21">
            <a:extLst>
              <a:ext uri="{FF2B5EF4-FFF2-40B4-BE49-F238E27FC236}">
                <a16:creationId xmlns:a16="http://schemas.microsoft.com/office/drawing/2014/main" xmlns="" id="{38486D4B-E67E-8584-4C47-A4AED2B817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167556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745EEA1-CD17-0227-241C-07CF7035560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E4E36EA-F83A-66FA-5338-AEFBD15B8D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553C4C4-2F6C-15C4-1C23-041228FD9B1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3135E202-73D8-A06C-7053-1219406FFEEA}"/>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970701DA-B56A-312D-58DA-80F9D779D5FD}"/>
              </a:ext>
            </a:extLst>
          </p:cNvPr>
          <p:cNvSpPr txBox="1"/>
          <p:nvPr/>
        </p:nvSpPr>
        <p:spPr>
          <a:xfrm>
            <a:off x="1553497" y="1488216"/>
            <a:ext cx="8509100" cy="3416320"/>
          </a:xfrm>
          <a:prstGeom prst="rect">
            <a:avLst/>
          </a:prstGeom>
          <a:noFill/>
        </p:spPr>
        <p:txBody>
          <a:bodyPr wrap="square" rtlCol="0">
            <a:spAutoFit/>
          </a:bodyPr>
          <a:lstStyle/>
          <a:p>
            <a:r>
              <a:rPr lang="en-GB" sz="2400" b="1" dirty="0"/>
              <a:t>Change can be uncomfortable </a:t>
            </a:r>
          </a:p>
          <a:p>
            <a:r>
              <a:rPr lang="en-GB" sz="2400" dirty="0"/>
              <a:t>Changing the nature of your company’s approach to CRM may be challenging for the sales and customer service teams. They may have to learn how to use new tools, or simply reevaluate how they’ve always done things. </a:t>
            </a:r>
          </a:p>
          <a:p>
            <a:r>
              <a:rPr lang="en-GB" sz="2400" dirty="0"/>
              <a:t>Make sure to help them understand the ways in which they’ll benefit from social media CRM, so they’re motivated to embrace the change. For customer service, the prime benefit is a fuller customer history, while for sales it’s more and better leads.</a:t>
            </a:r>
            <a:endParaRPr lang="ar-EG" sz="2400" dirty="0"/>
          </a:p>
        </p:txBody>
      </p:sp>
      <p:pic>
        <p:nvPicPr>
          <p:cNvPr id="5" name="Graphic 21">
            <a:extLst>
              <a:ext uri="{FF2B5EF4-FFF2-40B4-BE49-F238E27FC236}">
                <a16:creationId xmlns:a16="http://schemas.microsoft.com/office/drawing/2014/main" xmlns="" id="{21E93F9B-992A-BCFB-D704-FCBC0922E6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84452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9BF44A9-8E1C-426E-FE15-B37947FA0D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3BF4324-B16E-3057-A00C-51A018018EB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B457A42-1093-03CF-457C-275752902705}"/>
              </a:ext>
            </a:extLst>
          </p:cNvPr>
          <p:cNvSpPr/>
          <p:nvPr/>
        </p:nvSpPr>
        <p:spPr>
          <a:xfrm>
            <a:off x="8607914" y="952845"/>
            <a:ext cx="4128422" cy="567892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E9197B5F-F48E-6218-C6CB-D6CC4A4FBDA5}"/>
              </a:ext>
            </a:extLst>
          </p:cNvPr>
          <p:cNvSpPr/>
          <p:nvPr/>
        </p:nvSpPr>
        <p:spPr>
          <a:xfrm>
            <a:off x="1111045" y="1285191"/>
            <a:ext cx="9415767" cy="53465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544ABDE6-1447-A3A2-EC9A-6190EB57D0BE}"/>
              </a:ext>
            </a:extLst>
          </p:cNvPr>
          <p:cNvSpPr txBox="1"/>
          <p:nvPr/>
        </p:nvSpPr>
        <p:spPr>
          <a:xfrm>
            <a:off x="1181062" y="2090172"/>
            <a:ext cx="9345750" cy="2677656"/>
          </a:xfrm>
          <a:prstGeom prst="rect">
            <a:avLst/>
          </a:prstGeom>
          <a:noFill/>
        </p:spPr>
        <p:txBody>
          <a:bodyPr wrap="square" rtlCol="0">
            <a:spAutoFit/>
          </a:bodyPr>
          <a:lstStyle/>
          <a:p>
            <a:r>
              <a:rPr lang="en-GB" sz="2400" dirty="0"/>
              <a:t>Depending on the size of your social following, you might not get a ton of social data right off the bat. In that case, it can feel a little like you’re spinning your wheels. </a:t>
            </a:r>
          </a:p>
          <a:p>
            <a:r>
              <a:rPr lang="en-GB" sz="2400" dirty="0"/>
              <a:t>Stick with it. As you grow your following, the social data being fed into your CRM will improve. In turn, that better data will help you further grow your social media following. It’s a virtuous circle that may just need a little time to get going.</a:t>
            </a:r>
          </a:p>
        </p:txBody>
      </p:sp>
      <p:pic>
        <p:nvPicPr>
          <p:cNvPr id="5" name="Graphic 21">
            <a:extLst>
              <a:ext uri="{FF2B5EF4-FFF2-40B4-BE49-F238E27FC236}">
                <a16:creationId xmlns:a16="http://schemas.microsoft.com/office/drawing/2014/main" xmlns="" id="{8D5E30C2-CE68-0CFD-00A6-F1868DB2B2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809056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0701DA0-2AE6-9CCD-485D-B44E1BCAF2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EE3044D9-0277-8635-6E0A-0E3EB0AFCB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9677BC3C-AD2B-1538-61AD-882897E65E4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6A8BFA7F-9B0B-EA6A-E950-7668CB99E9B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414A11B5-8CBE-7D25-C159-E84358374C91}"/>
              </a:ext>
            </a:extLst>
          </p:cNvPr>
          <p:cNvSpPr txBox="1"/>
          <p:nvPr/>
        </p:nvSpPr>
        <p:spPr>
          <a:xfrm>
            <a:off x="1665188" y="1894442"/>
            <a:ext cx="8417320" cy="3046988"/>
          </a:xfrm>
          <a:prstGeom prst="rect">
            <a:avLst/>
          </a:prstGeom>
          <a:noFill/>
        </p:spPr>
        <p:txBody>
          <a:bodyPr wrap="square" rtlCol="0">
            <a:spAutoFit/>
          </a:bodyPr>
          <a:lstStyle/>
          <a:p>
            <a:r>
              <a:rPr lang="en-GB" sz="2400" dirty="0"/>
              <a:t>On the other hand, maybe you have a large social following, or there are already many conversations about your brand on social. In this case, you might find yourself overwhelmed by the sheer volume of new potential data to include in your CRM. </a:t>
            </a:r>
          </a:p>
          <a:p>
            <a:r>
              <a:rPr lang="en-GB" sz="2400" dirty="0"/>
              <a:t>You’ll need to make some decisions about what kinds of interactions and data to add to the CRM. For example, maybe you’ll include interactions that involve a direct question or comment but not those that mention your brand in passing.</a:t>
            </a:r>
            <a:endParaRPr lang="en-US" sz="2400" dirty="0"/>
          </a:p>
        </p:txBody>
      </p:sp>
      <p:pic>
        <p:nvPicPr>
          <p:cNvPr id="5" name="Graphic 21">
            <a:extLst>
              <a:ext uri="{FF2B5EF4-FFF2-40B4-BE49-F238E27FC236}">
                <a16:creationId xmlns:a16="http://schemas.microsoft.com/office/drawing/2014/main" xmlns="" id="{A7DC62B9-F571-6727-A459-309F37DAA4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283314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C625611-1F9F-43EF-52FB-28865BDDAB8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BAC9F82-BA68-063E-87A3-851B744E104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2E9D70FD-0F39-ACD5-C310-228F7E82449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33C55368-A703-E6DD-AE2D-4076BD5A1B8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C4506BF0-012D-0D7A-AFB8-1666F8A4FF31}"/>
              </a:ext>
            </a:extLst>
          </p:cNvPr>
          <p:cNvSpPr txBox="1"/>
          <p:nvPr/>
        </p:nvSpPr>
        <p:spPr>
          <a:xfrm>
            <a:off x="1326375" y="1894442"/>
            <a:ext cx="9345750" cy="2308324"/>
          </a:xfrm>
          <a:prstGeom prst="rect">
            <a:avLst/>
          </a:prstGeom>
          <a:noFill/>
        </p:spPr>
        <p:txBody>
          <a:bodyPr wrap="square" rtlCol="0">
            <a:spAutoFit/>
          </a:bodyPr>
          <a:lstStyle/>
          <a:p>
            <a:r>
              <a:rPr lang="en-GB" sz="2400" b="1" dirty="0"/>
              <a:t>4 tips for using social media CRM as a business strategy </a:t>
            </a:r>
            <a:endParaRPr lang="en-GB" sz="2400" dirty="0"/>
          </a:p>
          <a:p>
            <a:r>
              <a:rPr lang="en-GB" sz="2400" dirty="0"/>
              <a:t>1. Use social CRM to understand the true value of a lead and a customer </a:t>
            </a:r>
          </a:p>
          <a:p>
            <a:r>
              <a:rPr lang="en-GB" sz="2400" dirty="0"/>
              <a:t>Having a complete picture of how social interactions convert to sales allows you to truly understand the value of a social lead over the long term. This will help you plan your social media budget, especially the amount you plan to spend on social ads.</a:t>
            </a:r>
          </a:p>
        </p:txBody>
      </p:sp>
      <p:pic>
        <p:nvPicPr>
          <p:cNvPr id="5" name="Graphic 21">
            <a:extLst>
              <a:ext uri="{FF2B5EF4-FFF2-40B4-BE49-F238E27FC236}">
                <a16:creationId xmlns:a16="http://schemas.microsoft.com/office/drawing/2014/main" xmlns="" id="{B7954B6D-C3B7-1D5C-FFA1-364F3319A9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185718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46FE800-493D-CA1F-F483-CA08B866EC5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1A1A7B39-4ACF-9EA9-E7E5-D8AE32DD09A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F467D8C-1ABA-67FE-2D8A-63F1D286D39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D4808F95-D7D8-DB52-3BFF-8C291DA3BFAF}"/>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8E37E20B-8C2C-545D-8CDA-AC11D570E338}"/>
              </a:ext>
            </a:extLst>
          </p:cNvPr>
          <p:cNvSpPr txBox="1"/>
          <p:nvPr/>
        </p:nvSpPr>
        <p:spPr>
          <a:xfrm>
            <a:off x="1527289" y="2358508"/>
            <a:ext cx="8417320" cy="1938992"/>
          </a:xfrm>
          <a:prstGeom prst="rect">
            <a:avLst/>
          </a:prstGeom>
          <a:noFill/>
        </p:spPr>
        <p:txBody>
          <a:bodyPr wrap="square" rtlCol="0">
            <a:spAutoFit/>
          </a:bodyPr>
          <a:lstStyle/>
          <a:p>
            <a:r>
              <a:rPr lang="en-GB" sz="2400" dirty="0"/>
              <a:t>2. Use social data for effective customer service </a:t>
            </a:r>
          </a:p>
          <a:p>
            <a:r>
              <a:rPr lang="en-GB" sz="2400" dirty="0"/>
              <a:t>More than three-quarters (76%) of customers say they expect consistent interactions from all departments. But more than half (54%) say teams don’t seem to share information: They get different responses from sales, service, and marketing.</a:t>
            </a:r>
            <a:endParaRPr lang="en-US" sz="2400" dirty="0"/>
          </a:p>
        </p:txBody>
      </p:sp>
      <p:pic>
        <p:nvPicPr>
          <p:cNvPr id="5" name="Graphic 21">
            <a:extLst>
              <a:ext uri="{FF2B5EF4-FFF2-40B4-BE49-F238E27FC236}">
                <a16:creationId xmlns:a16="http://schemas.microsoft.com/office/drawing/2014/main" xmlns="" id="{E3DBB184-B41C-1CBA-1BE4-702F8A054E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95295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C6AD2A9-E975-BF59-C733-44DD1FFEF3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104C8BF-CE27-B2FF-A350-B6457697D56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548BEF0-F1B2-E2CC-CB2A-1368BCFCF5E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F0EE9D84-4956-9E5C-14C4-79808CD67D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D63A0CBD-F5B2-E9DD-DF64-A5452492D7EF}"/>
              </a:ext>
            </a:extLst>
          </p:cNvPr>
          <p:cNvSpPr txBox="1"/>
          <p:nvPr/>
        </p:nvSpPr>
        <p:spPr>
          <a:xfrm>
            <a:off x="1675976" y="1468531"/>
            <a:ext cx="8417320" cy="3785652"/>
          </a:xfrm>
          <a:prstGeom prst="rect">
            <a:avLst/>
          </a:prstGeom>
          <a:noFill/>
        </p:spPr>
        <p:txBody>
          <a:bodyPr wrap="square" rtlCol="0">
            <a:spAutoFit/>
          </a:bodyPr>
          <a:lstStyle/>
          <a:p>
            <a:r>
              <a:rPr lang="en-GB" sz="2400" b="1" dirty="0"/>
              <a:t>3. Better qualify leads with social data </a:t>
            </a:r>
          </a:p>
          <a:p>
            <a:r>
              <a:rPr lang="en-GB" sz="2400" dirty="0"/>
              <a:t>Social leads can help fill your sales funnel. Even better, incorporating social interactions into lead and customer profiles can help qualify leads faster and more accurately. </a:t>
            </a:r>
          </a:p>
          <a:p>
            <a:r>
              <a:rPr lang="en-GB" sz="2400" dirty="0"/>
              <a:t>Make sure you have appropriate offers and campaigns in place to nurture leads discovered through social media platforms. Consider an opt-in newsletter or a drip campaign and dedicated deals available exclusively to social leads. This will help establish your credibility while building the relationship as you work up to the sale.</a:t>
            </a:r>
          </a:p>
        </p:txBody>
      </p:sp>
      <p:pic>
        <p:nvPicPr>
          <p:cNvPr id="5" name="Graphic 21">
            <a:extLst>
              <a:ext uri="{FF2B5EF4-FFF2-40B4-BE49-F238E27FC236}">
                <a16:creationId xmlns:a16="http://schemas.microsoft.com/office/drawing/2014/main" xmlns="" id="{D7B1A207-3A4D-11DE-E8C2-0788CF981A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053236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921CAB2-0AC5-A903-24F1-A4B0D79F68A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A1530C04-AA75-3763-4016-DC51FEEF62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4D5A09BA-2BB5-E27B-F6AB-F65D20E56D6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5BEDE33-7303-5FB1-9054-EAA55D81CBE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
        <p:nvSpPr>
          <p:cNvPr id="24" name="TextBox 23">
            <a:extLst>
              <a:ext uri="{FF2B5EF4-FFF2-40B4-BE49-F238E27FC236}">
                <a16:creationId xmlns:a16="http://schemas.microsoft.com/office/drawing/2014/main" xmlns="" id="{B64A2BBE-9124-0B20-7CBE-58815DA64E25}"/>
              </a:ext>
            </a:extLst>
          </p:cNvPr>
          <p:cNvSpPr txBox="1"/>
          <p:nvPr/>
        </p:nvSpPr>
        <p:spPr>
          <a:xfrm rot="10800000" flipV="1">
            <a:off x="1465006" y="1997838"/>
            <a:ext cx="8760542" cy="2862322"/>
          </a:xfrm>
          <a:prstGeom prst="rect">
            <a:avLst/>
          </a:prstGeom>
          <a:noFill/>
        </p:spPr>
        <p:txBody>
          <a:bodyPr wrap="square" rtlCol="0">
            <a:spAutoFit/>
          </a:bodyPr>
          <a:lstStyle/>
          <a:p>
            <a:r>
              <a:rPr lang="en-GB" sz="2000" b="1" dirty="0"/>
              <a:t>4. Use CRM data to create custom audiences for social ads </a:t>
            </a:r>
          </a:p>
          <a:p>
            <a:r>
              <a:rPr lang="en-GB" sz="2000" dirty="0"/>
              <a:t>CRM helps you understand who your customers are. Social CRM lets you translate that data into highly targeted new lookalike audiences for social ads based on characteristics like age, location, social </a:t>
            </a:r>
            <a:r>
              <a:rPr lang="en-GB" sz="2000" dirty="0" err="1"/>
              <a:t>behaviors</a:t>
            </a:r>
            <a:r>
              <a:rPr lang="en-GB" sz="2000" dirty="0"/>
              <a:t>, and so on. </a:t>
            </a:r>
          </a:p>
          <a:p>
            <a:r>
              <a:rPr lang="en-GB" sz="2000" dirty="0"/>
              <a:t>A lookalike audience based on people who have actually bought from you is more likely to create conversions than a lookalike audience based on fans or followers. </a:t>
            </a:r>
          </a:p>
          <a:p>
            <a:r>
              <a:rPr lang="en-GB" sz="2000" dirty="0"/>
              <a:t>Save time building an efficient social CRM with Spark central by Hoot suite. Quickly respond to questions and complaints across a variety of channels, create tickets, and work with chatbots all from one dashboard. Try it free today.</a:t>
            </a:r>
            <a:endParaRPr lang="en-US" sz="2000" b="1" dirty="0"/>
          </a:p>
        </p:txBody>
      </p:sp>
      <p:pic>
        <p:nvPicPr>
          <p:cNvPr id="5" name="Graphic 21">
            <a:extLst>
              <a:ext uri="{FF2B5EF4-FFF2-40B4-BE49-F238E27FC236}">
                <a16:creationId xmlns:a16="http://schemas.microsoft.com/office/drawing/2014/main" xmlns="" id="{31171A82-EABC-76ED-DE41-CEE479B1AA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2577" y="-14413"/>
            <a:ext cx="2305141" cy="1076343"/>
          </a:xfrm>
          <a:prstGeom prst="rect">
            <a:avLst/>
          </a:prstGeom>
        </p:spPr>
      </p:pic>
    </p:spTree>
    <p:extLst>
      <p:ext uri="{BB962C8B-B14F-4D97-AF65-F5344CB8AC3E}">
        <p14:creationId xmlns:p14="http://schemas.microsoft.com/office/powerpoint/2010/main" val="36656627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9919208-B643-E8EA-4AFB-2FA7CF6CB1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0C363A0-EA67-FBC5-D1D4-C9B72212A20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19CD47F9-CF16-3D46-7171-CAA4749D22D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DD4894F6-2B39-4314-96C7-085A6235DAF7}"/>
              </a:ext>
            </a:extLst>
          </p:cNvPr>
          <p:cNvSpPr/>
          <p:nvPr/>
        </p:nvSpPr>
        <p:spPr>
          <a:xfrm>
            <a:off x="816078" y="1763270"/>
            <a:ext cx="9733936" cy="47358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800" b="0" i="0" u="none" strike="noStrike" baseline="0" dirty="0">
              <a:solidFill>
                <a:srgbClr val="2B2A2A"/>
              </a:solidFill>
              <a:latin typeface="Lato" panose="020F0502020204030203" pitchFamily="34" charset="0"/>
            </a:endParaRPr>
          </a:p>
          <a:p>
            <a:endParaRPr lang="en-GB" dirty="0">
              <a:solidFill>
                <a:srgbClr val="2B2A2A"/>
              </a:solidFill>
              <a:latin typeface="Lato" panose="020F0502020204030203" pitchFamily="34" charset="0"/>
            </a:endParaRPr>
          </a:p>
          <a:p>
            <a:endParaRPr lang="en-GB" sz="1800" b="0" i="0" u="none" strike="noStrike" baseline="0" dirty="0">
              <a:solidFill>
                <a:srgbClr val="2B2A2A"/>
              </a:solidFill>
              <a:latin typeface="Lato" panose="020F0502020204030203" pitchFamily="34" charset="0"/>
            </a:endParaRPr>
          </a:p>
          <a:p>
            <a:endParaRPr lang="en-GB" dirty="0">
              <a:solidFill>
                <a:srgbClr val="2B2A2A"/>
              </a:solidFill>
              <a:latin typeface="Lato" panose="020F0502020204030203" pitchFamily="34" charset="0"/>
            </a:endParaRPr>
          </a:p>
          <a:p>
            <a:endParaRPr lang="en-GB" sz="1800" b="0" i="0" u="none" strike="noStrike" baseline="0" dirty="0">
              <a:solidFill>
                <a:srgbClr val="2B2A2A"/>
              </a:solidFill>
              <a:latin typeface="Lato" panose="020F0502020204030203" pitchFamily="34" charset="0"/>
            </a:endParaRPr>
          </a:p>
          <a:p>
            <a:endParaRPr lang="en-GB" dirty="0">
              <a:solidFill>
                <a:srgbClr val="2B2A2A"/>
              </a:solidFill>
              <a:latin typeface="Lato" panose="020F0502020204030203" pitchFamily="34" charset="0"/>
            </a:endParaRPr>
          </a:p>
          <a:p>
            <a:endParaRPr lang="en-GB" sz="1800" b="0" i="0" u="none" strike="noStrike" baseline="0" dirty="0">
              <a:solidFill>
                <a:srgbClr val="2B2A2A"/>
              </a:solidFill>
              <a:latin typeface="Lato" panose="020F0502020204030203" pitchFamily="34" charset="0"/>
            </a:endParaRPr>
          </a:p>
          <a:p>
            <a:endParaRPr lang="en-GB" dirty="0">
              <a:solidFill>
                <a:srgbClr val="2B2A2A"/>
              </a:solidFill>
              <a:latin typeface="Lato" panose="020F0502020204030203" pitchFamily="34" charset="0"/>
            </a:endParaRPr>
          </a:p>
          <a:p>
            <a:endParaRPr lang="en-GB" sz="1800" b="0" i="0" u="none" strike="noStrike" baseline="0" dirty="0">
              <a:solidFill>
                <a:srgbClr val="2B2A2A"/>
              </a:solidFill>
              <a:latin typeface="Lato" panose="020F0502020204030203" pitchFamily="34" charset="0"/>
            </a:endParaRPr>
          </a:p>
          <a:p>
            <a:r>
              <a:rPr lang="en-GB" sz="1800" b="0" i="0" u="none" strike="noStrike" baseline="0" dirty="0">
                <a:solidFill>
                  <a:srgbClr val="2B2A2A"/>
                </a:solidFill>
                <a:latin typeface="Lato" panose="020F0502020204030203" pitchFamily="34" charset="0"/>
              </a:rPr>
              <a:t>The 3 types of CRM are </a:t>
            </a:r>
            <a:r>
              <a:rPr lang="en-GB" sz="1800" b="1" i="0" u="none" strike="noStrike" baseline="0" dirty="0">
                <a:solidFill>
                  <a:srgbClr val="2B2A2A"/>
                </a:solidFill>
                <a:latin typeface="Lato" panose="020F0502020204030203" pitchFamily="34" charset="0"/>
              </a:rPr>
              <a:t>analytical</a:t>
            </a:r>
            <a:r>
              <a:rPr lang="en-GB" sz="1800" b="0" i="0" u="none" strike="noStrike" baseline="0" dirty="0">
                <a:solidFill>
                  <a:srgbClr val="2B2A2A"/>
                </a:solidFill>
                <a:latin typeface="Lato" panose="020F0502020204030203" pitchFamily="34" charset="0"/>
              </a:rPr>
              <a:t>, </a:t>
            </a:r>
            <a:r>
              <a:rPr lang="en-GB" sz="1800" b="1" i="0" u="none" strike="noStrike" baseline="0" dirty="0">
                <a:solidFill>
                  <a:srgbClr val="2B2A2A"/>
                </a:solidFill>
                <a:latin typeface="Lato" panose="020F0502020204030203" pitchFamily="34" charset="0"/>
              </a:rPr>
              <a:t>operational </a:t>
            </a:r>
            <a:r>
              <a:rPr lang="en-GB" sz="1800" b="0" i="0" u="none" strike="noStrike" baseline="0" dirty="0">
                <a:solidFill>
                  <a:srgbClr val="2B2A2A"/>
                </a:solidFill>
                <a:latin typeface="Lato" panose="020F0502020204030203" pitchFamily="34" charset="0"/>
              </a:rPr>
              <a:t>and </a:t>
            </a:r>
            <a:r>
              <a:rPr lang="en-GB" sz="1800" b="1" i="0" u="none" strike="noStrike" baseline="0" dirty="0">
                <a:solidFill>
                  <a:srgbClr val="2B2A2A"/>
                </a:solidFill>
                <a:latin typeface="Lato" panose="020F0502020204030203" pitchFamily="34" charset="0"/>
              </a:rPr>
              <a:t>collaborative</a:t>
            </a:r>
            <a:r>
              <a:rPr lang="en-GB" sz="1800" b="0" i="0" u="none" strike="noStrike" baseline="0" dirty="0">
                <a:solidFill>
                  <a:srgbClr val="2B2A2A"/>
                </a:solidFill>
                <a:latin typeface="Lato" panose="020F0502020204030203" pitchFamily="34" charset="0"/>
              </a:rPr>
              <a:t>: </a:t>
            </a:r>
          </a:p>
          <a:p>
            <a:r>
              <a:rPr lang="en-GB" sz="1800" b="1" i="0" u="none" strike="noStrike" baseline="0" dirty="0">
                <a:solidFill>
                  <a:srgbClr val="2B2A2A"/>
                </a:solidFill>
                <a:latin typeface="Lato" panose="020F0502020204030203" pitchFamily="34" charset="0"/>
              </a:rPr>
              <a:t>Analytical </a:t>
            </a:r>
            <a:r>
              <a:rPr lang="en-GB" sz="1800" b="0" i="0" u="none" strike="noStrike" baseline="0" dirty="0">
                <a:solidFill>
                  <a:srgbClr val="2B2A2A"/>
                </a:solidFill>
                <a:latin typeface="Lato" panose="020F0502020204030203" pitchFamily="34" charset="0"/>
              </a:rPr>
              <a:t>uses data as the foundation of the platform. </a:t>
            </a:r>
          </a:p>
          <a:p>
            <a:r>
              <a:rPr lang="en-GB" sz="1800" b="1" i="0" u="none" strike="noStrike" baseline="0" dirty="0">
                <a:solidFill>
                  <a:srgbClr val="2B2A2A"/>
                </a:solidFill>
                <a:latin typeface="Lato" panose="020F0502020204030203" pitchFamily="34" charset="0"/>
              </a:rPr>
              <a:t>Operational </a:t>
            </a:r>
            <a:r>
              <a:rPr lang="en-GB" sz="1800" b="0" i="0" u="none" strike="noStrike" baseline="0" dirty="0">
                <a:solidFill>
                  <a:srgbClr val="2B2A2A"/>
                </a:solidFill>
                <a:latin typeface="Lato" panose="020F0502020204030203" pitchFamily="34" charset="0"/>
              </a:rPr>
              <a:t>is based around automating workload. </a:t>
            </a:r>
          </a:p>
          <a:p>
            <a:r>
              <a:rPr lang="en-GB" sz="1800" b="1" i="0" u="none" strike="noStrike" baseline="0" dirty="0">
                <a:solidFill>
                  <a:srgbClr val="2B2A2A"/>
                </a:solidFill>
                <a:latin typeface="Lato" panose="020F0502020204030203" pitchFamily="34" charset="0"/>
              </a:rPr>
              <a:t>Collaborative </a:t>
            </a:r>
            <a:r>
              <a:rPr lang="en-GB" sz="1800" b="0" i="0" u="none" strike="noStrike" baseline="0" dirty="0">
                <a:solidFill>
                  <a:srgbClr val="2B2A2A"/>
                </a:solidFill>
                <a:latin typeface="Lato" panose="020F0502020204030203" pitchFamily="34" charset="0"/>
              </a:rPr>
              <a:t>breaks down silos. </a:t>
            </a:r>
          </a:p>
          <a:p>
            <a:r>
              <a:rPr lang="en-GB" sz="1800" b="0" i="0" u="none" strike="noStrike" baseline="0" dirty="0">
                <a:solidFill>
                  <a:srgbClr val="2B2A2A"/>
                </a:solidFill>
                <a:latin typeface="Lato" panose="020F0502020204030203" pitchFamily="34" charset="0"/>
              </a:rPr>
              <a:t>Let’s take a closer look at each type of CRM.</a:t>
            </a:r>
            <a:endParaRPr lang="en-US" dirty="0"/>
          </a:p>
        </p:txBody>
      </p:sp>
      <p:sp>
        <p:nvSpPr>
          <p:cNvPr id="24" name="TextBox 23">
            <a:extLst>
              <a:ext uri="{FF2B5EF4-FFF2-40B4-BE49-F238E27FC236}">
                <a16:creationId xmlns:a16="http://schemas.microsoft.com/office/drawing/2014/main" xmlns="" id="{C92EA1B0-AB25-2B2E-213F-AD8E8704370F}"/>
              </a:ext>
            </a:extLst>
          </p:cNvPr>
          <p:cNvSpPr txBox="1"/>
          <p:nvPr/>
        </p:nvSpPr>
        <p:spPr>
          <a:xfrm>
            <a:off x="1474839" y="1285191"/>
            <a:ext cx="8881907" cy="1569660"/>
          </a:xfrm>
          <a:prstGeom prst="rect">
            <a:avLst/>
          </a:prstGeom>
          <a:noFill/>
        </p:spPr>
        <p:txBody>
          <a:bodyPr wrap="square" rtlCol="0">
            <a:spAutoFit/>
          </a:bodyPr>
          <a:lstStyle/>
          <a:p>
            <a:r>
              <a:rPr lang="en-GB" sz="2400" b="1" dirty="0"/>
              <a:t>What are the three types of customer relationship management?</a:t>
            </a:r>
          </a:p>
          <a:p>
            <a:endParaRPr lang="en-GB" dirty="0"/>
          </a:p>
          <a:p>
            <a:endParaRPr lang="en-GB" dirty="0"/>
          </a:p>
          <a:p>
            <a:endParaRPr lang="en-GB" dirty="0"/>
          </a:p>
          <a:p>
            <a:endParaRPr lang="en-GB" dirty="0"/>
          </a:p>
        </p:txBody>
      </p:sp>
      <p:pic>
        <p:nvPicPr>
          <p:cNvPr id="5" name="Graphic 21">
            <a:extLst>
              <a:ext uri="{FF2B5EF4-FFF2-40B4-BE49-F238E27FC236}">
                <a16:creationId xmlns:a16="http://schemas.microsoft.com/office/drawing/2014/main" xmlns="" id="{BC41FA0C-04F4-605F-C528-0FABF54D2C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5387" y="-51645"/>
            <a:ext cx="2305141" cy="1076343"/>
          </a:xfrm>
          <a:prstGeom prst="rect">
            <a:avLst/>
          </a:prstGeom>
        </p:spPr>
      </p:pic>
      <p:pic>
        <p:nvPicPr>
          <p:cNvPr id="3" name="Picture 2">
            <a:extLst>
              <a:ext uri="{FF2B5EF4-FFF2-40B4-BE49-F238E27FC236}">
                <a16:creationId xmlns:a16="http://schemas.microsoft.com/office/drawing/2014/main" xmlns="" id="{5C1D0527-30CF-3C63-DF00-01BFDD1E238D}"/>
              </a:ext>
            </a:extLst>
          </p:cNvPr>
          <p:cNvPicPr>
            <a:picLocks noChangeAspect="1"/>
          </p:cNvPicPr>
          <p:nvPr/>
        </p:nvPicPr>
        <p:blipFill>
          <a:blip r:embed="rId3"/>
          <a:stretch>
            <a:fillRect/>
          </a:stretch>
        </p:blipFill>
        <p:spPr>
          <a:xfrm>
            <a:off x="1474839" y="1841166"/>
            <a:ext cx="7023611" cy="2692062"/>
          </a:xfrm>
          <a:prstGeom prst="rect">
            <a:avLst/>
          </a:prstGeom>
        </p:spPr>
      </p:pic>
    </p:spTree>
    <p:extLst>
      <p:ext uri="{BB962C8B-B14F-4D97-AF65-F5344CB8AC3E}">
        <p14:creationId xmlns:p14="http://schemas.microsoft.com/office/powerpoint/2010/main" val="17440184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610782B-39CE-6957-DFBA-A307C28AD18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75780A1-6AEC-E0D5-1C72-438BF8C7758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74268B9A-BEBF-55A7-0ED1-FD64CA3632C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712A0FC1-58A6-710E-DA07-B866C3C08F16}"/>
              </a:ext>
            </a:extLst>
          </p:cNvPr>
          <p:cNvSpPr/>
          <p:nvPr/>
        </p:nvSpPr>
        <p:spPr>
          <a:xfrm>
            <a:off x="1111045" y="1285192"/>
            <a:ext cx="9415767"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1518F4FB-68F9-D8A5-6B69-7DF2EA72C0D1}"/>
              </a:ext>
            </a:extLst>
          </p:cNvPr>
          <p:cNvSpPr txBox="1"/>
          <p:nvPr/>
        </p:nvSpPr>
        <p:spPr>
          <a:xfrm>
            <a:off x="1645277" y="1285192"/>
            <a:ext cx="8417320" cy="4524315"/>
          </a:xfrm>
          <a:prstGeom prst="rect">
            <a:avLst/>
          </a:prstGeom>
          <a:noFill/>
        </p:spPr>
        <p:txBody>
          <a:bodyPr wrap="square" rtlCol="0">
            <a:spAutoFit/>
          </a:bodyPr>
          <a:lstStyle/>
          <a:p>
            <a:r>
              <a:rPr lang="en-GB" sz="2400" b="1" dirty="0"/>
              <a:t>1. Analytical CRM </a:t>
            </a:r>
            <a:endParaRPr lang="en-GB" sz="2400" dirty="0"/>
          </a:p>
          <a:p>
            <a:r>
              <a:rPr lang="en-GB" sz="2400" dirty="0"/>
              <a:t>An analytical CRM will help you gather data, insights and information for you to take action and fuel business growth. </a:t>
            </a:r>
          </a:p>
          <a:p>
            <a:r>
              <a:rPr lang="en-GB" sz="2400" dirty="0"/>
              <a:t>Typically, an analytical CRM will include features such as: </a:t>
            </a:r>
          </a:p>
          <a:p>
            <a:r>
              <a:rPr lang="en-GB" sz="2400" b="1" dirty="0"/>
              <a:t>OLAP (Online analytical processing): </a:t>
            </a:r>
            <a:r>
              <a:rPr lang="en-GB" sz="2400" dirty="0"/>
              <a:t>Organize large sets of data, simultaneously. It can also help you “predict the future” with your CRM, highlighting potential trends and opportunities. </a:t>
            </a:r>
          </a:p>
          <a:p>
            <a:r>
              <a:rPr lang="en-GB" sz="2400" b="1" dirty="0"/>
              <a:t>Data warehouse: </a:t>
            </a:r>
            <a:r>
              <a:rPr lang="en-GB" sz="2400" dirty="0"/>
              <a:t>A hub that collects and archives data from multiple systems. Best used for organizing data that can be used in company-wide reports. </a:t>
            </a:r>
          </a:p>
          <a:p>
            <a:r>
              <a:rPr lang="en-GB" sz="2400" b="1" dirty="0"/>
              <a:t>Data mining: </a:t>
            </a:r>
            <a:r>
              <a:rPr lang="en-GB" sz="2400" dirty="0" err="1"/>
              <a:t>Analyze</a:t>
            </a:r>
            <a:r>
              <a:rPr lang="en-GB" sz="2400" dirty="0"/>
              <a:t> data to solve business problems by identifying patterns and relationships.</a:t>
            </a:r>
          </a:p>
        </p:txBody>
      </p:sp>
      <p:pic>
        <p:nvPicPr>
          <p:cNvPr id="5" name="Graphic 21">
            <a:extLst>
              <a:ext uri="{FF2B5EF4-FFF2-40B4-BE49-F238E27FC236}">
                <a16:creationId xmlns:a16="http://schemas.microsoft.com/office/drawing/2014/main" xmlns="" id="{7F46295F-92B4-6093-7EDF-503D152646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377680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6D9EC7F-241C-68C4-9A90-235B8875979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0829CFB-E730-A24B-4E8C-55A1897CCA0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3D7520CE-6812-1AF1-377D-0F45E8BE1B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0C96A06-1101-F119-3DDA-A6270DBA23D4}"/>
              </a:ext>
            </a:extLst>
          </p:cNvPr>
          <p:cNvSpPr/>
          <p:nvPr/>
        </p:nvSpPr>
        <p:spPr>
          <a:xfrm>
            <a:off x="483916" y="135401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b="1" i="0" u="none" strike="noStrike" baseline="0" dirty="0">
                <a:solidFill>
                  <a:schemeClr val="tx1"/>
                </a:solidFill>
                <a:latin typeface="Calibri" panose="020F0502020204030204" pitchFamily="34" charset="0"/>
              </a:rPr>
              <a:t>How does an analytical CRM benefit sales, marketing and customer service teams? </a:t>
            </a:r>
            <a:endParaRPr lang="en-GB" sz="2000" b="0" i="0" u="none" strike="noStrike" baseline="0" dirty="0">
              <a:solidFill>
                <a:schemeClr val="tx1"/>
              </a:solidFill>
              <a:latin typeface="Calibri" panose="020F0502020204030204" pitchFamily="34" charset="0"/>
            </a:endParaRPr>
          </a:p>
          <a:p>
            <a:r>
              <a:rPr lang="en-GB" sz="2000" b="0" i="0" u="none" strike="noStrike" baseline="0" dirty="0">
                <a:solidFill>
                  <a:schemeClr val="tx1"/>
                </a:solidFill>
                <a:latin typeface="Calibri" panose="020F0502020204030204" pitchFamily="34" charset="0"/>
              </a:rPr>
              <a:t>Sales: Use the analytical CRM to compare the number of B2B sales closed over a certain period of time and understand what type of customer your business closes the most deals with. </a:t>
            </a:r>
          </a:p>
          <a:p>
            <a:r>
              <a:rPr lang="en-GB" sz="2000" b="0" i="0" u="none" strike="noStrike" baseline="0" dirty="0">
                <a:solidFill>
                  <a:schemeClr val="tx1"/>
                </a:solidFill>
                <a:latin typeface="Calibri" panose="020F0502020204030204" pitchFamily="34" charset="0"/>
              </a:rPr>
              <a:t>Marketing: Use the analytical CRM to measure the effectiveness of your B2B marketing campaigns. </a:t>
            </a:r>
          </a:p>
          <a:p>
            <a:r>
              <a:rPr lang="en-GB" sz="2000" b="0" i="0" u="none" strike="noStrike" baseline="0" dirty="0">
                <a:solidFill>
                  <a:schemeClr val="tx1"/>
                </a:solidFill>
                <a:latin typeface="Calibri" panose="020F0502020204030204" pitchFamily="34" charset="0"/>
              </a:rPr>
              <a:t>Customer service: Use the analytical CRM to gain insights into how frequent your customer communication is at certain points in time, which can give you a better understanding of when to</a:t>
            </a:r>
            <a:endParaRPr lang="en-US" sz="2000" dirty="0">
              <a:solidFill>
                <a:schemeClr val="tx1"/>
              </a:solidFill>
            </a:endParaRPr>
          </a:p>
        </p:txBody>
      </p:sp>
      <p:pic>
        <p:nvPicPr>
          <p:cNvPr id="5" name="Graphic 21">
            <a:extLst>
              <a:ext uri="{FF2B5EF4-FFF2-40B4-BE49-F238E27FC236}">
                <a16:creationId xmlns:a16="http://schemas.microsoft.com/office/drawing/2014/main" xmlns="" id="{83CBA81A-5EFB-F1A3-B024-BAB15580A2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260059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61267B7-30B8-B6D8-3587-AD108CA71F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AB0CD7CE-DCF1-9991-C0D5-8CF9C2EF3A2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E23ED92-4D83-A038-71D4-FB0929FB30F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546D5B65-C0E7-5FA5-4A83-7FB39CA4E3BA}"/>
              </a:ext>
            </a:extLst>
          </p:cNvPr>
          <p:cNvSpPr/>
          <p:nvPr/>
        </p:nvSpPr>
        <p:spPr>
          <a:xfrm>
            <a:off x="1199534" y="1285191"/>
            <a:ext cx="9327277" cy="48382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D9E755E7-AD8B-2F60-8E1B-7B7F91AE23FD}"/>
              </a:ext>
            </a:extLst>
          </p:cNvPr>
          <p:cNvSpPr txBox="1"/>
          <p:nvPr/>
        </p:nvSpPr>
        <p:spPr>
          <a:xfrm>
            <a:off x="1675976" y="1468531"/>
            <a:ext cx="8417320" cy="646331"/>
          </a:xfrm>
          <a:prstGeom prst="rect">
            <a:avLst/>
          </a:prstGeom>
          <a:noFill/>
        </p:spPr>
        <p:txBody>
          <a:bodyPr wrap="square" rtlCol="0">
            <a:spAutoFit/>
          </a:bodyPr>
          <a:lstStyle/>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xmlns="" id="{C21C5CE1-4D09-12ED-6B78-02A6597DF6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195C7447-053F-B0BA-0141-ED62C057D74F}"/>
              </a:ext>
            </a:extLst>
          </p:cNvPr>
          <p:cNvSpPr txBox="1"/>
          <p:nvPr/>
        </p:nvSpPr>
        <p:spPr>
          <a:xfrm>
            <a:off x="1478375" y="1980099"/>
            <a:ext cx="7489665" cy="1938992"/>
          </a:xfrm>
          <a:prstGeom prst="rect">
            <a:avLst/>
          </a:prstGeom>
          <a:noFill/>
        </p:spPr>
        <p:txBody>
          <a:bodyPr wrap="square">
            <a:spAutoFit/>
          </a:bodyPr>
          <a:lstStyle/>
          <a:p>
            <a:r>
              <a:rPr lang="en-GB" sz="2400" b="0" i="0" u="none" strike="noStrike" baseline="0">
                <a:solidFill>
                  <a:srgbClr val="000000"/>
                </a:solidFill>
                <a:latin typeface="Calibri" panose="020F0502020204030204" pitchFamily="34" charset="0"/>
              </a:rPr>
              <a:t>An analytical CRM is best suited for businesses that are focused on data-driven decision making. The common users of an analytical CRM are data analysts, accountants and business intelligence managers, when the CRM database consists of thousands (or millions) of contacts.</a:t>
            </a:r>
            <a:endParaRPr lang="en-GB" sz="2400" dirty="0"/>
          </a:p>
        </p:txBody>
      </p:sp>
    </p:spTree>
    <p:extLst>
      <p:ext uri="{BB962C8B-B14F-4D97-AF65-F5344CB8AC3E}">
        <p14:creationId xmlns:p14="http://schemas.microsoft.com/office/powerpoint/2010/main" val="37569367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284E89D-7993-ED6B-FB18-8807B4D18AA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2198352-83B8-100E-992E-D149BF7E70F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79665CE-DC5D-C771-D897-ADBCA0DD3E27}"/>
              </a:ext>
            </a:extLst>
          </p:cNvPr>
          <p:cNvSpPr/>
          <p:nvPr/>
        </p:nvSpPr>
        <p:spPr>
          <a:xfrm>
            <a:off x="8607914" y="1155869"/>
            <a:ext cx="4128422" cy="55104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49DF4579-BADB-258D-88D3-593ECB3FDE34}"/>
              </a:ext>
            </a:extLst>
          </p:cNvPr>
          <p:cNvSpPr/>
          <p:nvPr/>
        </p:nvSpPr>
        <p:spPr>
          <a:xfrm>
            <a:off x="1002890" y="1395787"/>
            <a:ext cx="9337109" cy="40989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0" i="0" u="none" strike="noStrike" baseline="0">
                <a:solidFill>
                  <a:srgbClr val="FF0000"/>
                </a:solidFill>
                <a:latin typeface="Calibri" panose="020F0502020204030204" pitchFamily="34" charset="0"/>
              </a:rPr>
              <a:t>2. Operational CRM:: </a:t>
            </a:r>
          </a:p>
          <a:p>
            <a:r>
              <a:rPr lang="en-GB" sz="2400" b="0" i="0" u="none" strike="noStrike" baseline="0">
                <a:solidFill>
                  <a:srgbClr val="000000"/>
                </a:solidFill>
                <a:latin typeface="Calibri" panose="020F0502020204030204" pitchFamily="34" charset="0"/>
              </a:rPr>
              <a:t>An operational CRM system will help you do more with less. </a:t>
            </a:r>
          </a:p>
          <a:p>
            <a:r>
              <a:rPr lang="en-GB" sz="2400" b="0" i="0" u="none" strike="noStrike" baseline="0">
                <a:solidFill>
                  <a:srgbClr val="000000"/>
                </a:solidFill>
                <a:latin typeface="Calibri" panose="020F0502020204030204" pitchFamily="34" charset="0"/>
              </a:rPr>
              <a:t>Operational CRM systems are designed to automate and streamline business processes to acquire new customers and improve customer retention. </a:t>
            </a:r>
          </a:p>
          <a:p>
            <a:r>
              <a:rPr lang="en-GB" sz="2400" b="0" i="0" u="none" strike="noStrike" baseline="0">
                <a:solidFill>
                  <a:srgbClr val="000000"/>
                </a:solidFill>
                <a:latin typeface="Calibri" panose="020F0502020204030204" pitchFamily="34" charset="0"/>
              </a:rPr>
              <a:t>An operational CRM is best used for businesses that are short on resources and are looking for ways to minimize repetitive tasks through sales automation and marketing automation. The most common users for operational CRMs are customer-facing team, such as sales and marketing.</a:t>
            </a:r>
            <a:endParaRPr lang="en-GB" sz="2400" dirty="0">
              <a:solidFill>
                <a:schemeClr val="tx1"/>
              </a:solidFill>
            </a:endParaRPr>
          </a:p>
        </p:txBody>
      </p:sp>
      <p:pic>
        <p:nvPicPr>
          <p:cNvPr id="5" name="Graphic 21">
            <a:extLst>
              <a:ext uri="{FF2B5EF4-FFF2-40B4-BE49-F238E27FC236}">
                <a16:creationId xmlns:a16="http://schemas.microsoft.com/office/drawing/2014/main" xmlns="" id="{48A47175-071B-6551-9422-1E44596524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00918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5FF6A80-83F6-D4E9-0B8E-691A0759F2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3E54221-DCE7-EEA8-219A-C0ABCEC71C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ECD3C4A-8A2A-4924-3BCA-580F281DC6C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25895CA-E26B-7A6F-930B-FF41315E64C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67A6593B-4445-C3FF-0926-50C518F14B9C}"/>
              </a:ext>
            </a:extLst>
          </p:cNvPr>
          <p:cNvSpPr txBox="1"/>
          <p:nvPr/>
        </p:nvSpPr>
        <p:spPr>
          <a:xfrm>
            <a:off x="1333001" y="1417824"/>
            <a:ext cx="8417320" cy="3416320"/>
          </a:xfrm>
          <a:prstGeom prst="rect">
            <a:avLst/>
          </a:prstGeom>
          <a:noFill/>
        </p:spPr>
        <p:txBody>
          <a:bodyPr wrap="square" rtlCol="0">
            <a:spAutoFit/>
          </a:bodyPr>
          <a:lstStyle/>
          <a:p>
            <a:r>
              <a:rPr lang="en-GB" sz="2400" b="0" i="0" u="none" strike="noStrike" baseline="0" dirty="0">
                <a:solidFill>
                  <a:srgbClr val="FF0000"/>
                </a:solidFill>
                <a:latin typeface="Calibri" panose="020F0502020204030204" pitchFamily="34" charset="0"/>
              </a:rPr>
              <a:t>How do an operational CRM benefit sales, marketing, and customer service teams? </a:t>
            </a:r>
          </a:p>
          <a:p>
            <a:r>
              <a:rPr lang="en-GB" sz="2400" b="0" i="0" u="none" strike="noStrike" baseline="0" dirty="0">
                <a:solidFill>
                  <a:srgbClr val="FF0000"/>
                </a:solidFill>
                <a:latin typeface="Calibri" panose="020F0502020204030204" pitchFamily="34" charset="0"/>
              </a:rPr>
              <a:t>Sales: </a:t>
            </a:r>
            <a:r>
              <a:rPr lang="en-GB" sz="2400" b="0" i="0" u="none" strike="noStrike" baseline="0" dirty="0">
                <a:solidFill>
                  <a:srgbClr val="000000"/>
                </a:solidFill>
                <a:latin typeface="Calibri" panose="020F0502020204030204" pitchFamily="34" charset="0"/>
              </a:rPr>
              <a:t>Use the operational CRM to automate steps in your sales process, such as meetings and follow-up emails. </a:t>
            </a:r>
          </a:p>
          <a:p>
            <a:r>
              <a:rPr lang="en-GB" sz="2400" b="0" i="0" u="none" strike="noStrike" baseline="0" dirty="0">
                <a:solidFill>
                  <a:srgbClr val="FF0000"/>
                </a:solidFill>
                <a:latin typeface="Calibri" panose="020F0502020204030204" pitchFamily="34" charset="0"/>
              </a:rPr>
              <a:t>Marketing: </a:t>
            </a:r>
            <a:r>
              <a:rPr lang="en-GB" sz="2400" b="0" i="0" u="none" strike="noStrike" baseline="0" dirty="0">
                <a:solidFill>
                  <a:srgbClr val="000000"/>
                </a:solidFill>
                <a:latin typeface="Calibri" panose="020F0502020204030204" pitchFamily="34" charset="0"/>
              </a:rPr>
              <a:t>Use the operational CRM to nurture leads in different buyer and customer journey stages. </a:t>
            </a:r>
          </a:p>
          <a:p>
            <a:r>
              <a:rPr lang="en-GB" sz="2400" b="0" i="0" u="none" strike="noStrike" baseline="0" dirty="0">
                <a:solidFill>
                  <a:srgbClr val="FF0000"/>
                </a:solidFill>
                <a:latin typeface="Calibri" panose="020F0502020204030204" pitchFamily="34" charset="0"/>
              </a:rPr>
              <a:t>Customer service: </a:t>
            </a:r>
            <a:r>
              <a:rPr lang="en-GB" sz="2400" b="0" i="0" u="none" strike="noStrike" baseline="0" dirty="0">
                <a:solidFill>
                  <a:srgbClr val="000000"/>
                </a:solidFill>
                <a:latin typeface="Calibri" panose="020F0502020204030204" pitchFamily="34" charset="0"/>
              </a:rPr>
              <a:t>Use the operational CRM to send automated acknowledgment emails to customers or to escalate urgent cases automatically.</a:t>
            </a:r>
            <a:endParaRPr lang="en-GB" sz="2400" dirty="0"/>
          </a:p>
        </p:txBody>
      </p:sp>
      <p:pic>
        <p:nvPicPr>
          <p:cNvPr id="5" name="Graphic 21">
            <a:extLst>
              <a:ext uri="{FF2B5EF4-FFF2-40B4-BE49-F238E27FC236}">
                <a16:creationId xmlns:a16="http://schemas.microsoft.com/office/drawing/2014/main" xmlns="" id="{A24CBF18-68F8-8209-12DE-6AE876B39B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49782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293F150-8B63-F9F4-5450-D565C858DD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7627E67-5454-6653-7551-F01EA4D85D9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0749A5EB-B0DA-A88B-8F9E-2E2BE2558E6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C8FF77DD-9320-EFEB-6E5C-C6BC1F7112A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5A756D2D-D09B-1B3E-5A5A-5DD5F83D02F4}"/>
              </a:ext>
            </a:extLst>
          </p:cNvPr>
          <p:cNvSpPr txBox="1"/>
          <p:nvPr/>
        </p:nvSpPr>
        <p:spPr>
          <a:xfrm>
            <a:off x="1333001" y="1488216"/>
            <a:ext cx="8417320" cy="3785652"/>
          </a:xfrm>
          <a:prstGeom prst="rect">
            <a:avLst/>
          </a:prstGeom>
          <a:noFill/>
        </p:spPr>
        <p:txBody>
          <a:bodyPr wrap="square" rtlCol="0">
            <a:spAutoFit/>
          </a:bodyPr>
          <a:lstStyle/>
          <a:p>
            <a:r>
              <a:rPr lang="en-GB" sz="2400" b="0" i="0" u="none" strike="noStrike" baseline="0">
                <a:solidFill>
                  <a:srgbClr val="FF0000"/>
                </a:solidFill>
                <a:latin typeface="Calibri" panose="020F0502020204030204" pitchFamily="34" charset="0"/>
              </a:rPr>
              <a:t>3. Collaborative CRM </a:t>
            </a:r>
          </a:p>
          <a:p>
            <a:r>
              <a:rPr lang="en-GB" sz="2400" b="0" i="0" u="none" strike="noStrike" baseline="0">
                <a:solidFill>
                  <a:srgbClr val="000000"/>
                </a:solidFill>
                <a:latin typeface="Calibri" panose="020F0502020204030204" pitchFamily="34" charset="0"/>
              </a:rPr>
              <a:t>A collaborative CRM will improve internal communication. </a:t>
            </a:r>
          </a:p>
          <a:p>
            <a:r>
              <a:rPr lang="en-GB" sz="2400" b="0" i="0" u="none" strike="noStrike" baseline="0">
                <a:solidFill>
                  <a:srgbClr val="000000"/>
                </a:solidFill>
                <a:latin typeface="Calibri" panose="020F0502020204030204" pitchFamily="34" charset="0"/>
              </a:rPr>
              <a:t>Not only will it remove silos between sales, marketing, and customer service teams, but it will also help you communicate externally, too, by creating a more seamless connection with your distributors, partners, and suppliers. </a:t>
            </a:r>
          </a:p>
          <a:p>
            <a:r>
              <a:rPr lang="en-GB" sz="2400" b="0" i="0" u="none" strike="noStrike" baseline="0">
                <a:solidFill>
                  <a:srgbClr val="000000"/>
                </a:solidFill>
                <a:latin typeface="Calibri" panose="020F0502020204030204" pitchFamily="34" charset="0"/>
              </a:rPr>
              <a:t>A collaborative CRM is best used for companies that are customer-centric and want to improve the customer experience. As a company-wide platform, a collaborative CRM is used by everyone in the company, not just customer-facing teams.</a:t>
            </a:r>
            <a:endParaRPr lang="en-GB" sz="2400" dirty="0"/>
          </a:p>
        </p:txBody>
      </p:sp>
      <p:pic>
        <p:nvPicPr>
          <p:cNvPr id="5" name="Graphic 21">
            <a:extLst>
              <a:ext uri="{FF2B5EF4-FFF2-40B4-BE49-F238E27FC236}">
                <a16:creationId xmlns:a16="http://schemas.microsoft.com/office/drawing/2014/main" xmlns="" id="{497B7A6D-46F0-2F0F-BB55-4FFEFE6F48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644023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3434896-1BF2-7E51-68ED-197F9E97C5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95A60C2B-CCF6-E59F-BAC1-C3620B4838B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6CB5D6E-866F-3EEF-4EDE-4AF6EF10868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8DCA88E2-F3EF-ACED-52B8-EA50B26F4210}"/>
              </a:ext>
            </a:extLst>
          </p:cNvPr>
          <p:cNvSpPr/>
          <p:nvPr/>
        </p:nvSpPr>
        <p:spPr>
          <a:xfrm>
            <a:off x="873868"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D2A0F089-C21B-3AA6-4FC0-1B1E9ECFFAA2}"/>
              </a:ext>
            </a:extLst>
          </p:cNvPr>
          <p:cNvSpPr txBox="1"/>
          <p:nvPr/>
        </p:nvSpPr>
        <p:spPr>
          <a:xfrm>
            <a:off x="1115537" y="1562095"/>
            <a:ext cx="8692140" cy="3416320"/>
          </a:xfrm>
          <a:prstGeom prst="rect">
            <a:avLst/>
          </a:prstGeom>
          <a:noFill/>
        </p:spPr>
        <p:txBody>
          <a:bodyPr wrap="square" rtlCol="0">
            <a:spAutoFit/>
          </a:bodyPr>
          <a:lstStyle/>
          <a:p>
            <a:r>
              <a:rPr lang="en-GB" sz="2400" b="0" i="0" u="none" strike="noStrike" baseline="0">
                <a:solidFill>
                  <a:srgbClr val="FF0000"/>
                </a:solidFill>
                <a:latin typeface="Calibri" panose="020F0502020204030204" pitchFamily="34" charset="0"/>
              </a:rPr>
              <a:t>How do a collaborative CRM benefit sales, marketing, and customer service teams? </a:t>
            </a:r>
          </a:p>
          <a:p>
            <a:r>
              <a:rPr lang="en-GB" sz="2400" b="0" i="0" u="none" strike="noStrike" baseline="0">
                <a:solidFill>
                  <a:srgbClr val="FF0000"/>
                </a:solidFill>
                <a:latin typeface="Calibri" panose="020F0502020204030204" pitchFamily="34" charset="0"/>
              </a:rPr>
              <a:t>Sales: </a:t>
            </a:r>
            <a:r>
              <a:rPr lang="en-GB" sz="2400" b="0" i="0" u="none" strike="noStrike" baseline="0">
                <a:solidFill>
                  <a:srgbClr val="000000"/>
                </a:solidFill>
                <a:latin typeface="Calibri" panose="020F0502020204030204" pitchFamily="34" charset="0"/>
              </a:rPr>
              <a:t>Use the collaborative CRM to assign new prospects to a specific marketing campaign based on input from sales meetings. </a:t>
            </a:r>
          </a:p>
          <a:p>
            <a:r>
              <a:rPr lang="en-GB" sz="2400" b="0" i="0" u="none" strike="noStrike" baseline="0">
                <a:solidFill>
                  <a:srgbClr val="FF0000"/>
                </a:solidFill>
                <a:latin typeface="Calibri" panose="020F0502020204030204" pitchFamily="34" charset="0"/>
              </a:rPr>
              <a:t>Marketing: </a:t>
            </a:r>
            <a:r>
              <a:rPr lang="en-GB" sz="2400" b="0" i="0" u="none" strike="noStrike" baseline="0">
                <a:solidFill>
                  <a:srgbClr val="000000"/>
                </a:solidFill>
                <a:latin typeface="Calibri" panose="020F0502020204030204" pitchFamily="34" charset="0"/>
              </a:rPr>
              <a:t>Use the collaborative CRM to assign hot leads to specific sales reps based on email campaigns they have engaged with. </a:t>
            </a:r>
          </a:p>
          <a:p>
            <a:r>
              <a:rPr lang="en-GB" sz="2400" b="0" i="0" u="none" strike="noStrike" baseline="0">
                <a:solidFill>
                  <a:srgbClr val="FF0000"/>
                </a:solidFill>
                <a:latin typeface="Calibri" panose="020F0502020204030204" pitchFamily="34" charset="0"/>
              </a:rPr>
              <a:t>Customer service: </a:t>
            </a:r>
            <a:r>
              <a:rPr lang="en-GB" sz="2400" b="0" i="0" u="none" strike="noStrike" baseline="0">
                <a:solidFill>
                  <a:srgbClr val="000000"/>
                </a:solidFill>
                <a:latin typeface="Calibri" panose="020F0502020204030204" pitchFamily="34" charset="0"/>
              </a:rPr>
              <a:t>Use the collaborative CRM to tag sales managers if a customer has contacted customer support to ask for more user licenses.</a:t>
            </a:r>
            <a:endParaRPr lang="en-US" sz="2400" dirty="0"/>
          </a:p>
        </p:txBody>
      </p:sp>
      <p:pic>
        <p:nvPicPr>
          <p:cNvPr id="5" name="Graphic 21">
            <a:extLst>
              <a:ext uri="{FF2B5EF4-FFF2-40B4-BE49-F238E27FC236}">
                <a16:creationId xmlns:a16="http://schemas.microsoft.com/office/drawing/2014/main" xmlns="" id="{75309F76-38B8-2A41-DACC-E5569BC9DE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146352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4C2D7CB-0F59-32D6-3098-043F8E5F57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EA0A994-F7EB-79B9-F619-3D68F99FDA7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4B1E753-77B2-09B1-8D39-60BA51F886C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BCADD1EF-59EB-70AD-1A2A-50A752C00A4B}"/>
              </a:ext>
            </a:extLst>
          </p:cNvPr>
          <p:cNvSpPr/>
          <p:nvPr/>
        </p:nvSpPr>
        <p:spPr>
          <a:xfrm>
            <a:off x="117027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F9A6FBE8-47C9-2AFB-2E2B-A8AE85967595}"/>
              </a:ext>
            </a:extLst>
          </p:cNvPr>
          <p:cNvSpPr txBox="1"/>
          <p:nvPr/>
        </p:nvSpPr>
        <p:spPr>
          <a:xfrm>
            <a:off x="1557989" y="1351507"/>
            <a:ext cx="8417320" cy="4154984"/>
          </a:xfrm>
          <a:prstGeom prst="rect">
            <a:avLst/>
          </a:prstGeom>
          <a:noFill/>
        </p:spPr>
        <p:txBody>
          <a:bodyPr wrap="square" rtlCol="0">
            <a:spAutoFit/>
          </a:bodyPr>
          <a:lstStyle/>
          <a:p>
            <a:r>
              <a:rPr lang="en-GB" sz="2400" b="1" i="0" u="none" strike="noStrike" baseline="0" dirty="0">
                <a:latin typeface="Calibri" panose="020F0502020204030204" pitchFamily="34" charset="0"/>
              </a:rPr>
              <a:t>What type of CRM is Super Office CRM? </a:t>
            </a:r>
            <a:endParaRPr lang="en-GB" sz="2400" b="0" i="0" u="none" strike="noStrike" baseline="0" dirty="0">
              <a:latin typeface="Calibri" panose="020F0502020204030204" pitchFamily="34" charset="0"/>
            </a:endParaRPr>
          </a:p>
          <a:p>
            <a:r>
              <a:rPr lang="en-GB" sz="2400" b="0" i="0" u="none" strike="noStrike" baseline="0" dirty="0">
                <a:solidFill>
                  <a:srgbClr val="FF0000"/>
                </a:solidFill>
                <a:latin typeface="Calibri" panose="020F0502020204030204" pitchFamily="34" charset="0"/>
              </a:rPr>
              <a:t>Super Office CRM </a:t>
            </a:r>
            <a:r>
              <a:rPr lang="en-GB" sz="2400" b="0" i="0" u="none" strike="noStrike" baseline="0" dirty="0">
                <a:solidFill>
                  <a:srgbClr val="000000"/>
                </a:solidFill>
                <a:latin typeface="Calibri" panose="020F0502020204030204" pitchFamily="34" charset="0"/>
              </a:rPr>
              <a:t>is an analytical, operational, and collaborative CRM. That’s what makes it unique. </a:t>
            </a:r>
          </a:p>
          <a:p>
            <a:r>
              <a:rPr lang="en-GB" sz="2400" b="0" i="0" u="none" strike="noStrike" baseline="0" dirty="0">
                <a:solidFill>
                  <a:srgbClr val="1F2023"/>
                </a:solidFill>
                <a:latin typeface="Arial" panose="020B0604020202020204" pitchFamily="34" charset="0"/>
              </a:rPr>
              <a:t>Super Office is a cloud-based CRM platform designed to help you build strong business relationships with your customers at scale </a:t>
            </a:r>
          </a:p>
          <a:p>
            <a:r>
              <a:rPr lang="en-GB" sz="2400" b="0" i="0" u="none" strike="noStrike" baseline="0" dirty="0">
                <a:solidFill>
                  <a:srgbClr val="1F2023"/>
                </a:solidFill>
                <a:latin typeface="Arial" panose="020B0604020202020204" pitchFamily="34" charset="0"/>
              </a:rPr>
              <a:t>Unlike other platforms, Super Office CRM was built for customer-facing teams from the beginning and is the only platform to use the same technology and UI for sales, marketing, and service features (which makes user-onboarding quick!).</a:t>
            </a:r>
            <a:endParaRPr lang="en-US" sz="2400" dirty="0"/>
          </a:p>
        </p:txBody>
      </p:sp>
      <p:pic>
        <p:nvPicPr>
          <p:cNvPr id="5" name="Graphic 21">
            <a:extLst>
              <a:ext uri="{FF2B5EF4-FFF2-40B4-BE49-F238E27FC236}">
                <a16:creationId xmlns:a16="http://schemas.microsoft.com/office/drawing/2014/main" xmlns="" id="{409EA9A4-AA35-23CA-F610-641B960FCC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592085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A012CE0-3478-E501-FFAC-9E576A14E74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72DC9F7-555E-5758-2199-493AD5AE256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2774B74D-0635-6787-9CB1-5C2A015A157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23BFCC12-E93F-7535-EB63-2D3F773BFBD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4659D033-C293-0404-158A-4FC83CA85127}"/>
              </a:ext>
            </a:extLst>
          </p:cNvPr>
          <p:cNvSpPr txBox="1"/>
          <p:nvPr/>
        </p:nvSpPr>
        <p:spPr>
          <a:xfrm>
            <a:off x="1333001" y="1749160"/>
            <a:ext cx="8790038" cy="1938992"/>
          </a:xfrm>
          <a:prstGeom prst="rect">
            <a:avLst/>
          </a:prstGeom>
          <a:noFill/>
        </p:spPr>
        <p:txBody>
          <a:bodyPr wrap="square" rtlCol="0">
            <a:spAutoFit/>
          </a:bodyPr>
          <a:lstStyle/>
          <a:p>
            <a:r>
              <a:rPr lang="en-GB" sz="2400" b="0" i="0" u="none" strike="noStrike" baseline="0">
                <a:solidFill>
                  <a:srgbClr val="FF0000"/>
                </a:solidFill>
                <a:latin typeface="Calibri" panose="020F0502020204030204" pitchFamily="34" charset="0"/>
              </a:rPr>
              <a:t>Super Office CRM </a:t>
            </a:r>
            <a:r>
              <a:rPr lang="en-GB" sz="2400" b="0" i="0" u="none" strike="noStrike" baseline="0">
                <a:solidFill>
                  <a:srgbClr val="000000"/>
                </a:solidFill>
                <a:latin typeface="Calibri" panose="020F0502020204030204" pitchFamily="34" charset="0"/>
              </a:rPr>
              <a:t>is designed for companies that see CRM as critical to the success of their business. Most users that work with Super Office CRM are in sales, marketing and customer service. However, all Super Office employees, including people from IT, accounting, admin, and the C-suite – all use Super Office CRM on a daily basis.</a:t>
            </a:r>
            <a:endParaRPr lang="en-US" sz="2400" dirty="0">
              <a:latin typeface="AeonikRegular"/>
            </a:endParaRPr>
          </a:p>
        </p:txBody>
      </p:sp>
      <p:pic>
        <p:nvPicPr>
          <p:cNvPr id="5" name="Graphic 21">
            <a:extLst>
              <a:ext uri="{FF2B5EF4-FFF2-40B4-BE49-F238E27FC236}">
                <a16:creationId xmlns:a16="http://schemas.microsoft.com/office/drawing/2014/main" xmlns="" id="{1B804BF6-9CAB-8E87-A744-9340ABD69C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679407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5342D86-1370-F37C-D0DD-5B7298CC142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685566E-2936-F0A3-05CF-C16601D4EA4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2C7FF3BE-D517-8E48-EAF4-E68C6905BD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4BFC4054-E851-9CC4-5F23-137234E788CB}"/>
              </a:ext>
            </a:extLst>
          </p:cNvPr>
          <p:cNvSpPr/>
          <p:nvPr/>
        </p:nvSpPr>
        <p:spPr>
          <a:xfrm>
            <a:off x="1042219" y="1039386"/>
            <a:ext cx="9484593" cy="54932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DAA3D304-FC42-2446-B297-49B045AB753B}"/>
              </a:ext>
            </a:extLst>
          </p:cNvPr>
          <p:cNvSpPr txBox="1"/>
          <p:nvPr/>
        </p:nvSpPr>
        <p:spPr>
          <a:xfrm>
            <a:off x="1333001" y="1089669"/>
            <a:ext cx="8417320" cy="5509200"/>
          </a:xfrm>
          <a:prstGeom prst="rect">
            <a:avLst/>
          </a:prstGeom>
          <a:noFill/>
        </p:spPr>
        <p:txBody>
          <a:bodyPr wrap="square" rtlCol="0">
            <a:spAutoFit/>
          </a:bodyPr>
          <a:lstStyle/>
          <a:p>
            <a:r>
              <a:rPr lang="en-GB" sz="2000" b="1" i="0" u="none" strike="noStrike" baseline="0" dirty="0">
                <a:latin typeface="Calibri" panose="020F0502020204030204" pitchFamily="34" charset="0"/>
              </a:rPr>
              <a:t>How do Super Office CRM benefit sales, marketing, and customer service teams? </a:t>
            </a:r>
            <a:endParaRPr lang="en-GB" sz="2000" b="0" i="0" u="none" strike="noStrike" baseline="0" dirty="0">
              <a:latin typeface="Calibri" panose="020F0502020204030204" pitchFamily="34" charset="0"/>
            </a:endParaRPr>
          </a:p>
          <a:p>
            <a:r>
              <a:rPr lang="en-GB" sz="2400" b="1" i="0" u="none" strike="noStrike" baseline="0" dirty="0">
                <a:solidFill>
                  <a:srgbClr val="FF0000"/>
                </a:solidFill>
                <a:latin typeface="Calibri" panose="020F0502020204030204" pitchFamily="34" charset="0"/>
              </a:rPr>
              <a:t>Analytical CRM: </a:t>
            </a:r>
            <a:r>
              <a:rPr lang="en-GB" sz="2400" b="0" i="0" u="none" strike="noStrike" baseline="0" dirty="0">
                <a:solidFill>
                  <a:srgbClr val="000000"/>
                </a:solidFill>
                <a:latin typeface="Calibri" panose="020F0502020204030204" pitchFamily="34" charset="0"/>
              </a:rPr>
              <a:t>Manage your sales pipeline better with our out-of-the-box reports. Get insight into which deals are stalling and which prospects are closer to buying. Sales managers can get an overview of all sales reps' performance with our CRM dashboards. </a:t>
            </a:r>
          </a:p>
          <a:p>
            <a:r>
              <a:rPr lang="en-GB" sz="2400" b="1" i="0" u="none" strike="noStrike" baseline="0" dirty="0">
                <a:solidFill>
                  <a:srgbClr val="FF0000"/>
                </a:solidFill>
                <a:latin typeface="Calibri" panose="020F0502020204030204" pitchFamily="34" charset="0"/>
              </a:rPr>
              <a:t>Operational CRM: </a:t>
            </a:r>
            <a:r>
              <a:rPr lang="en-GB" sz="2400" b="0" i="0" u="none" strike="noStrike" baseline="0" dirty="0">
                <a:solidFill>
                  <a:srgbClr val="000000"/>
                </a:solidFill>
                <a:latin typeface="Calibri" panose="020F0502020204030204" pitchFamily="34" charset="0"/>
              </a:rPr>
              <a:t>Automate the lead sign-up process in marketing from web forms, landing pages, and email nurture sequences. No more manual and time-consuming email campaigns. Automate your communication while keeping it personal. </a:t>
            </a:r>
          </a:p>
          <a:p>
            <a:r>
              <a:rPr lang="en-GB" sz="2400" b="1" i="0" u="none" strike="noStrike" baseline="0" dirty="0">
                <a:solidFill>
                  <a:srgbClr val="FF0000"/>
                </a:solidFill>
                <a:latin typeface="Calibri" panose="020F0502020204030204" pitchFamily="34" charset="0"/>
              </a:rPr>
              <a:t>Collaborative CRM: </a:t>
            </a:r>
            <a:r>
              <a:rPr lang="en-GB" sz="2400" b="0" i="0" u="none" strike="noStrike" baseline="0" dirty="0">
                <a:solidFill>
                  <a:srgbClr val="000000"/>
                </a:solidFill>
                <a:latin typeface="Calibri" panose="020F0502020204030204" pitchFamily="34" charset="0"/>
              </a:rPr>
              <a:t>Put the customer at the heart of your business and give everyone the same access to view engagement and communication history – giving everyone the context they need to deliver a better experience.</a:t>
            </a:r>
            <a:endParaRPr lang="en-US" sz="2400" dirty="0">
              <a:latin typeface="AeonikRegular"/>
            </a:endParaRPr>
          </a:p>
        </p:txBody>
      </p:sp>
      <p:pic>
        <p:nvPicPr>
          <p:cNvPr id="5" name="Graphic 21">
            <a:extLst>
              <a:ext uri="{FF2B5EF4-FFF2-40B4-BE49-F238E27FC236}">
                <a16:creationId xmlns:a16="http://schemas.microsoft.com/office/drawing/2014/main" xmlns="" id="{78A1E6CB-C13D-B2A7-1654-86ACD4D361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939710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B51B960-D32C-8F1C-1511-1E888A628E2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6B6D356-4A75-9CE7-4729-2A24EC1E1E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26B5C3FB-495A-0690-6B7E-7520C7B71FB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95596021-8AFC-0262-0B2D-0E7D13D2198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i="0" u="none" strike="noStrike" baseline="0">
                <a:solidFill>
                  <a:srgbClr val="FF0000"/>
                </a:solidFill>
                <a:latin typeface="Calibri" panose="020F0502020204030204" pitchFamily="34" charset="0"/>
              </a:rPr>
              <a:t>CRM software can provide a wealth of benefits for your small business, from customer retention to increased productivity. </a:t>
            </a:r>
            <a:endParaRPr lang="en-GB" sz="2400" b="0" i="0" u="none" strike="noStrike" baseline="0">
              <a:solidFill>
                <a:srgbClr val="FF0000"/>
              </a:solidFill>
              <a:latin typeface="Calibri" panose="020F0502020204030204" pitchFamily="34" charset="0"/>
            </a:endParaRPr>
          </a:p>
          <a:p>
            <a:r>
              <a:rPr lang="en-GB" sz="2400" b="0" i="0" u="none" strike="noStrike" baseline="0">
                <a:solidFill>
                  <a:srgbClr val="FF0000"/>
                </a:solidFill>
                <a:latin typeface="Calibri" panose="020F0502020204030204" pitchFamily="34" charset="0"/>
              </a:rPr>
              <a:t>CRM </a:t>
            </a:r>
            <a:r>
              <a:rPr lang="en-GB" sz="2400" b="0" i="0" u="none" strike="noStrike" baseline="0">
                <a:solidFill>
                  <a:srgbClr val="2C2C2C"/>
                </a:solidFill>
                <a:latin typeface="Calibri" panose="020F0502020204030204" pitchFamily="34" charset="0"/>
              </a:rPr>
              <a:t>software is used to gather customer interactions in one central place to improve customer experience and satisfaction. </a:t>
            </a:r>
          </a:p>
          <a:p>
            <a:endParaRPr lang="x-none" sz="2400" b="0" i="0" u="none" strike="noStrike" baseline="0">
              <a:solidFill>
                <a:srgbClr val="2C2C2C"/>
              </a:solidFill>
              <a:latin typeface="Calibri" panose="020F0502020204030204" pitchFamily="34" charset="0"/>
            </a:endParaRPr>
          </a:p>
          <a:p>
            <a:r>
              <a:rPr lang="en-GB" sz="2400" b="0" i="0" u="none" strike="noStrike" baseline="0">
                <a:solidFill>
                  <a:srgbClr val="FF0000"/>
                </a:solidFill>
                <a:latin typeface="Calibri" panose="020F0502020204030204" pitchFamily="34" charset="0"/>
              </a:rPr>
              <a:t>CRM </a:t>
            </a:r>
            <a:r>
              <a:rPr lang="en-GB" sz="2400" b="0" i="0" u="none" strike="noStrike" baseline="0">
                <a:solidFill>
                  <a:srgbClr val="2C2C2C"/>
                </a:solidFill>
                <a:latin typeface="Calibri" panose="020F0502020204030204" pitchFamily="34" charset="0"/>
              </a:rPr>
              <a:t>is one of the world’s fastest-growing industries, expected to grow at a rate of 14% between 2021 and 2027. </a:t>
            </a:r>
          </a:p>
          <a:p>
            <a:endParaRPr lang="x-none" sz="2400" b="0" i="0" u="none" strike="noStrike" baseline="0">
              <a:solidFill>
                <a:srgbClr val="2C2C2C"/>
              </a:solidFill>
              <a:latin typeface="Calibri" panose="020F0502020204030204" pitchFamily="34" charset="0"/>
            </a:endParaRPr>
          </a:p>
          <a:p>
            <a:r>
              <a:rPr lang="en-GB" sz="2400" b="0" i="0" u="none" strike="noStrike" baseline="0">
                <a:solidFill>
                  <a:srgbClr val="2C2C2C"/>
                </a:solidFill>
                <a:latin typeface="Calibri" panose="020F0502020204030204" pitchFamily="34" charset="0"/>
              </a:rPr>
              <a:t>The benefits of </a:t>
            </a:r>
            <a:r>
              <a:rPr lang="en-GB" sz="2400" b="0" i="0" u="none" strike="noStrike" baseline="0">
                <a:solidFill>
                  <a:srgbClr val="FF0000"/>
                </a:solidFill>
                <a:latin typeface="Calibri" panose="020F0502020204030204" pitchFamily="34" charset="0"/>
              </a:rPr>
              <a:t>CRM </a:t>
            </a:r>
            <a:r>
              <a:rPr lang="en-GB" sz="2400" b="0" i="0" u="none" strike="noStrike" baseline="0">
                <a:solidFill>
                  <a:srgbClr val="2C2C2C"/>
                </a:solidFill>
                <a:latin typeface="Calibri" panose="020F0502020204030204" pitchFamily="34" charset="0"/>
              </a:rPr>
              <a:t>include better customer retention, increased sales and detailed analytics.</a:t>
            </a:r>
          </a:p>
        </p:txBody>
      </p:sp>
      <p:pic>
        <p:nvPicPr>
          <p:cNvPr id="5" name="Graphic 21">
            <a:extLst>
              <a:ext uri="{FF2B5EF4-FFF2-40B4-BE49-F238E27FC236}">
                <a16:creationId xmlns:a16="http://schemas.microsoft.com/office/drawing/2014/main" xmlns="" id="{08FEC02E-EE05-7364-17EF-C0C041288B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399092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B63FAAE-8622-C140-D52C-B97373105F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F7B551B2-217D-B332-89CC-F8F4112E5B7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6A54BCB5-258C-B928-C1EF-5B105947026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BC098EF5-11A9-C11E-09ED-53F86FB7FB9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
            </a:r>
            <a:br>
              <a:rPr lang="en-US"/>
            </a:br>
            <a:r>
              <a:rPr lang="en-US"/>
              <a:t>Engagement</a:t>
            </a:r>
            <a:endParaRPr lang="en-US" dirty="0"/>
          </a:p>
        </p:txBody>
      </p:sp>
      <p:sp>
        <p:nvSpPr>
          <p:cNvPr id="24" name="TextBox 23">
            <a:extLst>
              <a:ext uri="{FF2B5EF4-FFF2-40B4-BE49-F238E27FC236}">
                <a16:creationId xmlns:a16="http://schemas.microsoft.com/office/drawing/2014/main" xmlns="" id="{7722711C-2225-5023-5E73-972A59F57072}"/>
              </a:ext>
            </a:extLst>
          </p:cNvPr>
          <p:cNvSpPr txBox="1"/>
          <p:nvPr/>
        </p:nvSpPr>
        <p:spPr>
          <a:xfrm>
            <a:off x="1341354" y="1720839"/>
            <a:ext cx="8410778" cy="2677656"/>
          </a:xfrm>
          <a:prstGeom prst="rect">
            <a:avLst/>
          </a:prstGeom>
          <a:noFill/>
        </p:spPr>
        <p:txBody>
          <a:bodyPr wrap="square" rtlCol="0">
            <a:spAutoFit/>
          </a:bodyPr>
          <a:lstStyle/>
          <a:p>
            <a:r>
              <a:rPr lang="en-GB" sz="2400" b="0" i="0" u="none" strike="noStrike" baseline="0">
                <a:solidFill>
                  <a:srgbClr val="FF0000"/>
                </a:solidFill>
                <a:latin typeface="Calibri" panose="020F0502020204030204" pitchFamily="34" charset="0"/>
              </a:rPr>
              <a:t>Customer relationship management (CRM) </a:t>
            </a:r>
            <a:r>
              <a:rPr lang="en-GB" sz="2400" b="0" i="0" u="none" strike="noStrike" baseline="0">
                <a:solidFill>
                  <a:srgbClr val="000000"/>
                </a:solidFill>
                <a:latin typeface="Calibri" panose="020F0502020204030204" pitchFamily="34" charset="0"/>
              </a:rPr>
              <a:t>software has become a near-vital tool for businesses of all sizes. CRM software can provide several benefits to any business, from organizing contacts to automating key tasks. It can also be a centralized, organized hub that enables consistent communication both with customers and within the organization. This is especially important as more organizations shift to remote work.</a:t>
            </a:r>
            <a:endParaRPr lang="en-US" sz="2400" dirty="0"/>
          </a:p>
        </p:txBody>
      </p:sp>
      <p:pic>
        <p:nvPicPr>
          <p:cNvPr id="5" name="Graphic 21">
            <a:extLst>
              <a:ext uri="{FF2B5EF4-FFF2-40B4-BE49-F238E27FC236}">
                <a16:creationId xmlns:a16="http://schemas.microsoft.com/office/drawing/2014/main" xmlns="" id="{95B18ED6-838E-31C5-5D65-A6FBDD5CBB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56391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249BB9C-41B2-DE19-505C-D2FDC342B4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1ADD3DB2-DDE8-54FC-0804-39B9719B43A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143A32B-50F0-E2A3-5A79-0F335731600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A94A99D3-DE19-1549-8938-3040B6CC2F5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A7C5BB65-E795-BFD3-DD6B-0D9CD3EC4110}"/>
              </a:ext>
            </a:extLst>
          </p:cNvPr>
          <p:cNvSpPr txBox="1"/>
          <p:nvPr/>
        </p:nvSpPr>
        <p:spPr>
          <a:xfrm>
            <a:off x="1475439" y="1894442"/>
            <a:ext cx="8417320" cy="2308324"/>
          </a:xfrm>
          <a:prstGeom prst="rect">
            <a:avLst/>
          </a:prstGeom>
          <a:noFill/>
        </p:spPr>
        <p:txBody>
          <a:bodyPr wrap="square" rtlCol="0">
            <a:spAutoFit/>
          </a:bodyPr>
          <a:lstStyle/>
          <a:p>
            <a:r>
              <a:rPr lang="en-GB" sz="2400" b="1" i="0" u="none" strike="noStrike" baseline="0" dirty="0">
                <a:latin typeface="Calibri" panose="020F0502020204030204" pitchFamily="34" charset="0"/>
              </a:rPr>
              <a:t>key benefits a CRM could provide. </a:t>
            </a:r>
          </a:p>
          <a:p>
            <a:r>
              <a:rPr lang="en-GB" sz="2400" i="0" u="none" strike="noStrike" baseline="0" dirty="0">
                <a:solidFill>
                  <a:srgbClr val="2C2C2C"/>
                </a:solidFill>
                <a:latin typeface="Calibri" panose="020F0502020204030204" pitchFamily="34" charset="0"/>
              </a:rPr>
              <a:t>Better customer service. </a:t>
            </a:r>
          </a:p>
          <a:p>
            <a:r>
              <a:rPr lang="en-GB" sz="2400" i="0" u="none" strike="noStrike" baseline="0" dirty="0">
                <a:solidFill>
                  <a:srgbClr val="2C2C2C"/>
                </a:solidFill>
                <a:latin typeface="Calibri" panose="020F0502020204030204" pitchFamily="34" charset="0"/>
              </a:rPr>
              <a:t>Increased sales . </a:t>
            </a:r>
          </a:p>
          <a:p>
            <a:r>
              <a:rPr lang="en-GB" sz="2400" i="0" u="none" strike="noStrike" baseline="0" dirty="0">
                <a:solidFill>
                  <a:srgbClr val="2C2C2C"/>
                </a:solidFill>
                <a:latin typeface="Calibri" panose="020F0502020204030204" pitchFamily="34" charset="0"/>
              </a:rPr>
              <a:t>Improved customer retention . </a:t>
            </a:r>
          </a:p>
          <a:p>
            <a:r>
              <a:rPr lang="en-GB" sz="2400" i="0" u="none" strike="noStrike" baseline="0" dirty="0">
                <a:solidFill>
                  <a:srgbClr val="2C2C2C"/>
                </a:solidFill>
                <a:latin typeface="Calibri" panose="020F0502020204030204" pitchFamily="34" charset="0"/>
              </a:rPr>
              <a:t>Detailed analytics . </a:t>
            </a:r>
          </a:p>
          <a:p>
            <a:r>
              <a:rPr lang="en-GB" sz="2400" i="0" u="none" strike="noStrike" baseline="0" dirty="0">
                <a:solidFill>
                  <a:srgbClr val="2C2C2C"/>
                </a:solidFill>
                <a:latin typeface="Calibri" panose="020F0502020204030204" pitchFamily="34" charset="0"/>
              </a:rPr>
              <a:t>Higher productivity and efficiency </a:t>
            </a:r>
            <a:r>
              <a:rPr lang="en-GB" sz="2400" i="0" u="none" strike="noStrike" baseline="0" dirty="0">
                <a:solidFill>
                  <a:srgbClr val="000000"/>
                </a:solidFill>
                <a:latin typeface="Calibri" panose="020F0502020204030204" pitchFamily="34" charset="0"/>
              </a:rPr>
              <a:t>.</a:t>
            </a:r>
          </a:p>
        </p:txBody>
      </p:sp>
      <p:pic>
        <p:nvPicPr>
          <p:cNvPr id="5" name="Graphic 21">
            <a:extLst>
              <a:ext uri="{FF2B5EF4-FFF2-40B4-BE49-F238E27FC236}">
                <a16:creationId xmlns:a16="http://schemas.microsoft.com/office/drawing/2014/main" xmlns="" id="{CACBE030-E7C5-CD15-B286-9AD19B2BB1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444854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79BCC13-1C94-0ED5-9A58-4CE50FCCDA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AE1110B4-0C80-468D-BEBB-A094F67BBDD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16D7E12-ECB5-0C29-F6AB-637F7F79E70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A5370339-3EAF-28FB-68FC-0C65F430B4A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5C1ECEDC-C0F2-531D-6BBD-4DC2D3A6CAA3}"/>
              </a:ext>
            </a:extLst>
          </p:cNvPr>
          <p:cNvSpPr txBox="1"/>
          <p:nvPr/>
        </p:nvSpPr>
        <p:spPr>
          <a:xfrm>
            <a:off x="1440002" y="1894442"/>
            <a:ext cx="8417320" cy="2308324"/>
          </a:xfrm>
          <a:prstGeom prst="rect">
            <a:avLst/>
          </a:prstGeom>
          <a:noFill/>
        </p:spPr>
        <p:txBody>
          <a:bodyPr wrap="square" rtlCol="0">
            <a:spAutoFit/>
          </a:bodyPr>
          <a:lstStyle/>
          <a:p>
            <a:r>
              <a:rPr lang="en-GB" sz="2400" i="0" u="none" strike="noStrike" baseline="0" dirty="0">
                <a:solidFill>
                  <a:srgbClr val="2C2C2C"/>
                </a:solidFill>
                <a:latin typeface="Calibri" panose="020F0502020204030204" pitchFamily="34" charset="0"/>
              </a:rPr>
              <a:t>6. Centralized database of information </a:t>
            </a:r>
            <a:r>
              <a:rPr lang="en-GB" sz="2400" i="0" u="none" strike="noStrike" baseline="0" dirty="0">
                <a:solidFill>
                  <a:srgbClr val="000000"/>
                </a:solidFill>
                <a:latin typeface="Calibri" panose="020F0502020204030204" pitchFamily="34" charset="0"/>
              </a:rPr>
              <a:t>. </a:t>
            </a:r>
          </a:p>
          <a:p>
            <a:r>
              <a:rPr lang="en-GB" sz="2400" i="0" u="none" strike="noStrike" baseline="0" dirty="0">
                <a:solidFill>
                  <a:srgbClr val="2C2C2C"/>
                </a:solidFill>
                <a:latin typeface="Calibri" panose="020F0502020204030204" pitchFamily="34" charset="0"/>
              </a:rPr>
              <a:t>7. Managed communications with prospective leads </a:t>
            </a:r>
            <a:r>
              <a:rPr lang="en-GB" sz="2400" i="0" u="none" strike="noStrike" baseline="0" dirty="0">
                <a:solidFill>
                  <a:srgbClr val="000000"/>
                </a:solidFill>
                <a:latin typeface="Calibri" panose="020F0502020204030204" pitchFamily="34" charset="0"/>
              </a:rPr>
              <a:t>. </a:t>
            </a:r>
          </a:p>
          <a:p>
            <a:r>
              <a:rPr lang="en-GB" sz="2400" i="0" u="none" strike="noStrike" baseline="0" dirty="0">
                <a:solidFill>
                  <a:srgbClr val="2C2C2C"/>
                </a:solidFill>
                <a:latin typeface="Calibri" panose="020F0502020204030204" pitchFamily="34" charset="0"/>
              </a:rPr>
              <a:t>8. Improved customer segmentation . </a:t>
            </a:r>
          </a:p>
          <a:p>
            <a:r>
              <a:rPr lang="en-GB" sz="2400" i="0" u="none" strike="noStrike" baseline="0" dirty="0">
                <a:solidFill>
                  <a:srgbClr val="2C2C2C"/>
                </a:solidFill>
                <a:latin typeface="Calibri" panose="020F0502020204030204" pitchFamily="34" charset="0"/>
              </a:rPr>
              <a:t>9. Automated sales reports . </a:t>
            </a:r>
          </a:p>
          <a:p>
            <a:r>
              <a:rPr lang="en-GB" sz="2400" i="0" u="none" strike="noStrike" baseline="0" dirty="0">
                <a:solidFill>
                  <a:srgbClr val="2C2C2C"/>
                </a:solidFill>
                <a:latin typeface="Calibri" panose="020F0502020204030204" pitchFamily="34" charset="0"/>
              </a:rPr>
              <a:t>10. More accurate sales forecasting </a:t>
            </a:r>
            <a:r>
              <a:rPr lang="en-GB" sz="2400" i="0" u="none" strike="noStrike" baseline="0" dirty="0">
                <a:solidFill>
                  <a:srgbClr val="000000"/>
                </a:solidFill>
                <a:latin typeface="Calibri" panose="020F0502020204030204" pitchFamily="34" charset="0"/>
              </a:rPr>
              <a:t>. </a:t>
            </a:r>
          </a:p>
          <a:p>
            <a:r>
              <a:rPr lang="en-GB" sz="2400" i="0" u="none" strike="noStrike" baseline="0" dirty="0">
                <a:solidFill>
                  <a:srgbClr val="2C2C2C"/>
                </a:solidFill>
                <a:latin typeface="Calibri" panose="020F0502020204030204" pitchFamily="34" charset="0"/>
              </a:rPr>
              <a:t>11. Streamlined internal communications </a:t>
            </a:r>
            <a:endParaRPr lang="en-US" sz="2400" dirty="0"/>
          </a:p>
        </p:txBody>
      </p:sp>
      <p:pic>
        <p:nvPicPr>
          <p:cNvPr id="5" name="Graphic 21">
            <a:extLst>
              <a:ext uri="{FF2B5EF4-FFF2-40B4-BE49-F238E27FC236}">
                <a16:creationId xmlns:a16="http://schemas.microsoft.com/office/drawing/2014/main" xmlns="" id="{AA347A84-8A2E-D35D-A145-51F977B636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331744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7006221-1F91-FF9F-6198-9349BCFD13C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A940EE2-F961-17E4-E4EF-7FD8BC5667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60EE7F3A-5606-D696-3CB1-1CEBA6AC325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509F1F7E-9C3A-807C-DFAA-9EBED1C97E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8FC1A3E8-A8EE-B3E7-D795-9C7AD6E4D812}"/>
              </a:ext>
            </a:extLst>
          </p:cNvPr>
          <p:cNvSpPr txBox="1"/>
          <p:nvPr/>
        </p:nvSpPr>
        <p:spPr>
          <a:xfrm>
            <a:off x="1645277" y="1722497"/>
            <a:ext cx="8417320" cy="3046988"/>
          </a:xfrm>
          <a:prstGeom prst="rect">
            <a:avLst/>
          </a:prstGeom>
          <a:noFill/>
        </p:spPr>
        <p:txBody>
          <a:bodyPr wrap="square" rtlCol="0">
            <a:spAutoFit/>
          </a:bodyPr>
          <a:lstStyle/>
          <a:p>
            <a:r>
              <a:rPr lang="en-GB" sz="2400" b="1" i="0" u="none" strike="noStrike" baseline="0" dirty="0">
                <a:latin typeface="Calibri" panose="020F0502020204030204" pitchFamily="34" charset="0"/>
              </a:rPr>
              <a:t>Artificial intelligence and CRMs </a:t>
            </a:r>
          </a:p>
          <a:p>
            <a:r>
              <a:rPr lang="en-GB" sz="2400" b="0" i="0" u="none" strike="noStrike" baseline="0" dirty="0">
                <a:solidFill>
                  <a:srgbClr val="000000"/>
                </a:solidFill>
                <a:latin typeface="Calibri" panose="020F0502020204030204" pitchFamily="34" charset="0"/>
              </a:rPr>
              <a:t>Automation in manual tasks can save workers tons of time in manual </a:t>
            </a:r>
            <a:r>
              <a:rPr lang="en-GB" sz="2400" b="0" i="0" u="none" strike="noStrike" baseline="0" dirty="0" err="1">
                <a:solidFill>
                  <a:srgbClr val="000000"/>
                </a:solidFill>
                <a:latin typeface="Calibri" panose="020F0502020204030204" pitchFamily="34" charset="0"/>
              </a:rPr>
              <a:t>labor</a:t>
            </a:r>
            <a:r>
              <a:rPr lang="en-GB" sz="2400" b="0" i="0" u="none" strike="noStrike" baseline="0" dirty="0">
                <a:solidFill>
                  <a:srgbClr val="000000"/>
                </a:solidFill>
                <a:latin typeface="Calibri" panose="020F0502020204030204" pitchFamily="34" charset="0"/>
              </a:rPr>
              <a:t>. In fact, there is even a separate type of software for automating manual sales tasks called AI sales assistant software. AI sales assistants often work alongside other programs or integrate with an existing CRM software, or sometimes even built within a CRM. AI sales assistants can automate manual tasks such as lead qualification and follow-up, pipeline manage</a:t>
            </a:r>
            <a:endParaRPr lang="en-GB" sz="2400" dirty="0"/>
          </a:p>
        </p:txBody>
      </p:sp>
      <p:pic>
        <p:nvPicPr>
          <p:cNvPr id="5" name="Graphic 21">
            <a:extLst>
              <a:ext uri="{FF2B5EF4-FFF2-40B4-BE49-F238E27FC236}">
                <a16:creationId xmlns:a16="http://schemas.microsoft.com/office/drawing/2014/main" xmlns="" id="{7DA48F1F-41D3-001A-3D3E-F9D527FC77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334907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5179238-3166-F716-9AA8-EB21368CC24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F609322B-4B23-C45D-91A2-289D2E7FD69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B9E8F09-BE7E-E116-4AE7-9C2999A9799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3B44C58-92C0-9E30-385F-7D0411896D3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052E84B9-12DC-711D-8A68-6F25E2ED0230}"/>
              </a:ext>
            </a:extLst>
          </p:cNvPr>
          <p:cNvSpPr txBox="1"/>
          <p:nvPr/>
        </p:nvSpPr>
        <p:spPr>
          <a:xfrm>
            <a:off x="1285356" y="1562095"/>
            <a:ext cx="9097510" cy="2308324"/>
          </a:xfrm>
          <a:prstGeom prst="rect">
            <a:avLst/>
          </a:prstGeom>
          <a:noFill/>
        </p:spPr>
        <p:txBody>
          <a:bodyPr wrap="square" rtlCol="0">
            <a:spAutoFit/>
          </a:bodyPr>
          <a:lstStyle/>
          <a:p>
            <a:r>
              <a:rPr lang="en-GB" sz="2400" b="1" i="0" u="none" strike="noStrike" baseline="0" dirty="0">
                <a:latin typeface="Calibri" panose="020F0502020204030204" pitchFamily="34" charset="0"/>
              </a:rPr>
              <a:t>How does AI affect CRM? </a:t>
            </a:r>
          </a:p>
          <a:p>
            <a:r>
              <a:rPr lang="en-GB" sz="2400" b="0" i="0" u="none" strike="noStrike" baseline="0" dirty="0">
                <a:solidFill>
                  <a:srgbClr val="000000"/>
                </a:solidFill>
                <a:latin typeface="Calibri" panose="020F0502020204030204" pitchFamily="34" charset="0"/>
              </a:rPr>
              <a:t>With CRM – AI integration, AI technologies can serve to automate the organization's sales, marketing, and customer service processes. The AI automation of an organization's processes will enhance immensely the organizational management of crucial sales, marketing, and customer service operations.</a:t>
            </a: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xmlns="" id="{67467CD1-D556-EFC2-A3ED-EBF86D31D3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004292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9E609FC-9007-38D1-4246-24DE031333B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FD04067-8C70-9203-5E00-DF86DB86F7B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8943BB7C-CB53-27DC-BDD9-7D26C94164A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10163619-0F14-10A8-95F8-EF1251CD78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D63FB082-6BBF-9A01-0EEC-829FFA676FED}"/>
              </a:ext>
            </a:extLst>
          </p:cNvPr>
          <p:cNvPicPr>
            <a:picLocks noChangeAspect="1"/>
          </p:cNvPicPr>
          <p:nvPr/>
        </p:nvPicPr>
        <p:blipFill>
          <a:blip r:embed="rId3"/>
          <a:stretch>
            <a:fillRect/>
          </a:stretch>
        </p:blipFill>
        <p:spPr>
          <a:xfrm>
            <a:off x="2447469" y="656152"/>
            <a:ext cx="7082688" cy="1076342"/>
          </a:xfrm>
          <a:prstGeom prst="rect">
            <a:avLst/>
          </a:prstGeom>
        </p:spPr>
      </p:pic>
      <p:pic>
        <p:nvPicPr>
          <p:cNvPr id="8" name="Picture 7">
            <a:extLst>
              <a:ext uri="{FF2B5EF4-FFF2-40B4-BE49-F238E27FC236}">
                <a16:creationId xmlns:a16="http://schemas.microsoft.com/office/drawing/2014/main" xmlns="" id="{3F099151-AC05-6E2D-4B21-E9AF6FBDE1C4}"/>
              </a:ext>
            </a:extLst>
          </p:cNvPr>
          <p:cNvPicPr>
            <a:picLocks noChangeAspect="1"/>
          </p:cNvPicPr>
          <p:nvPr/>
        </p:nvPicPr>
        <p:blipFill>
          <a:blip r:embed="rId4"/>
          <a:stretch>
            <a:fillRect/>
          </a:stretch>
        </p:blipFill>
        <p:spPr>
          <a:xfrm>
            <a:off x="2438933" y="1732494"/>
            <a:ext cx="7091224" cy="1369143"/>
          </a:xfrm>
          <a:prstGeom prst="rect">
            <a:avLst/>
          </a:prstGeom>
        </p:spPr>
      </p:pic>
      <p:pic>
        <p:nvPicPr>
          <p:cNvPr id="10" name="Picture 9">
            <a:extLst>
              <a:ext uri="{FF2B5EF4-FFF2-40B4-BE49-F238E27FC236}">
                <a16:creationId xmlns:a16="http://schemas.microsoft.com/office/drawing/2014/main" xmlns="" id="{BDD6E472-3C93-BB93-6C61-167FA75EB3D5}"/>
              </a:ext>
            </a:extLst>
          </p:cNvPr>
          <p:cNvPicPr>
            <a:picLocks noChangeAspect="1"/>
          </p:cNvPicPr>
          <p:nvPr/>
        </p:nvPicPr>
        <p:blipFill>
          <a:blip r:embed="rId5"/>
          <a:stretch>
            <a:fillRect/>
          </a:stretch>
        </p:blipFill>
        <p:spPr>
          <a:xfrm>
            <a:off x="2462252" y="3134252"/>
            <a:ext cx="7044585" cy="1369143"/>
          </a:xfrm>
          <a:prstGeom prst="rect">
            <a:avLst/>
          </a:prstGeom>
        </p:spPr>
      </p:pic>
      <p:pic>
        <p:nvPicPr>
          <p:cNvPr id="12" name="Picture 11">
            <a:extLst>
              <a:ext uri="{FF2B5EF4-FFF2-40B4-BE49-F238E27FC236}">
                <a16:creationId xmlns:a16="http://schemas.microsoft.com/office/drawing/2014/main" xmlns="" id="{5604B6CD-113D-762C-8BAB-6EDEF9F2D644}"/>
              </a:ext>
            </a:extLst>
          </p:cNvPr>
          <p:cNvPicPr>
            <a:picLocks noChangeAspect="1"/>
          </p:cNvPicPr>
          <p:nvPr/>
        </p:nvPicPr>
        <p:blipFill>
          <a:blip r:embed="rId6"/>
          <a:srcRect r="3487"/>
          <a:stretch>
            <a:fillRect/>
          </a:stretch>
        </p:blipFill>
        <p:spPr>
          <a:xfrm>
            <a:off x="2447469" y="4503395"/>
            <a:ext cx="7091224" cy="1536970"/>
          </a:xfrm>
          <a:prstGeom prst="rect">
            <a:avLst/>
          </a:prstGeom>
        </p:spPr>
      </p:pic>
    </p:spTree>
    <p:extLst>
      <p:ext uri="{BB962C8B-B14F-4D97-AF65-F5344CB8AC3E}">
        <p14:creationId xmlns:p14="http://schemas.microsoft.com/office/powerpoint/2010/main" val="17109946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AB6625F-0ABE-3915-1A2A-AC5836A0E2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1CB4EE2D-A588-B7E2-9E8D-55A7D401107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731E59FE-F4C8-121F-9F11-277EE488061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D68B09E3-5D02-BB66-FCD3-A803672DBD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5015982A-6864-487F-9D97-32FC367F13A8}"/>
              </a:ext>
            </a:extLst>
          </p:cNvPr>
          <p:cNvPicPr>
            <a:picLocks noChangeAspect="1"/>
          </p:cNvPicPr>
          <p:nvPr/>
        </p:nvPicPr>
        <p:blipFill>
          <a:blip r:embed="rId3"/>
          <a:stretch>
            <a:fillRect/>
          </a:stretch>
        </p:blipFill>
        <p:spPr>
          <a:xfrm>
            <a:off x="2447469" y="656152"/>
            <a:ext cx="7082688" cy="1076342"/>
          </a:xfrm>
          <a:prstGeom prst="rect">
            <a:avLst/>
          </a:prstGeom>
        </p:spPr>
      </p:pic>
      <p:pic>
        <p:nvPicPr>
          <p:cNvPr id="4" name="Picture 3">
            <a:extLst>
              <a:ext uri="{FF2B5EF4-FFF2-40B4-BE49-F238E27FC236}">
                <a16:creationId xmlns:a16="http://schemas.microsoft.com/office/drawing/2014/main" xmlns="" id="{29A83B2B-6805-B8A4-23D6-60D9C3393772}"/>
              </a:ext>
            </a:extLst>
          </p:cNvPr>
          <p:cNvPicPr>
            <a:picLocks noChangeAspect="1"/>
          </p:cNvPicPr>
          <p:nvPr/>
        </p:nvPicPr>
        <p:blipFill>
          <a:blip r:embed="rId4"/>
          <a:stretch>
            <a:fillRect/>
          </a:stretch>
        </p:blipFill>
        <p:spPr>
          <a:xfrm>
            <a:off x="2447469" y="1732494"/>
            <a:ext cx="7044586" cy="1543455"/>
          </a:xfrm>
          <a:prstGeom prst="rect">
            <a:avLst/>
          </a:prstGeom>
        </p:spPr>
      </p:pic>
      <p:pic>
        <p:nvPicPr>
          <p:cNvPr id="7" name="Picture 6">
            <a:extLst>
              <a:ext uri="{FF2B5EF4-FFF2-40B4-BE49-F238E27FC236}">
                <a16:creationId xmlns:a16="http://schemas.microsoft.com/office/drawing/2014/main" xmlns="" id="{DD3DFAB7-0526-EC91-65FB-8B8040280AD1}"/>
              </a:ext>
            </a:extLst>
          </p:cNvPr>
          <p:cNvPicPr>
            <a:picLocks noChangeAspect="1"/>
          </p:cNvPicPr>
          <p:nvPr/>
        </p:nvPicPr>
        <p:blipFill>
          <a:blip r:embed="rId5"/>
          <a:stretch>
            <a:fillRect/>
          </a:stretch>
        </p:blipFill>
        <p:spPr>
          <a:xfrm>
            <a:off x="2447469" y="3275949"/>
            <a:ext cx="7082687" cy="2801566"/>
          </a:xfrm>
          <a:prstGeom prst="rect">
            <a:avLst/>
          </a:prstGeom>
        </p:spPr>
      </p:pic>
    </p:spTree>
    <p:extLst>
      <p:ext uri="{BB962C8B-B14F-4D97-AF65-F5344CB8AC3E}">
        <p14:creationId xmlns:p14="http://schemas.microsoft.com/office/powerpoint/2010/main" val="14817283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171A53A-F276-E6D3-B4D7-0188C08E8EF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7E466BB3-CA12-07D4-8A3B-586E286C878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EF6A025-4F90-3AB7-2746-21F087B3E02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5FA1D9D6-00E8-3C78-BDC1-BB4F3920E9AA}"/>
              </a:ext>
            </a:extLst>
          </p:cNvPr>
          <p:cNvSpPr/>
          <p:nvPr/>
        </p:nvSpPr>
        <p:spPr>
          <a:xfrm>
            <a:off x="1219200" y="1285192"/>
            <a:ext cx="9307612"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F15D496D-D685-6A09-B8BB-29B217B57F7C}"/>
              </a:ext>
            </a:extLst>
          </p:cNvPr>
          <p:cNvSpPr txBox="1"/>
          <p:nvPr/>
        </p:nvSpPr>
        <p:spPr>
          <a:xfrm>
            <a:off x="1665188" y="1380839"/>
            <a:ext cx="9097510" cy="4893647"/>
          </a:xfrm>
          <a:prstGeom prst="rect">
            <a:avLst/>
          </a:prstGeom>
          <a:noFill/>
        </p:spPr>
        <p:txBody>
          <a:bodyPr wrap="square" rtlCol="0">
            <a:spAutoFit/>
          </a:bodyPr>
          <a:lstStyle/>
          <a:p>
            <a:r>
              <a:rPr lang="en-GB" sz="2400" dirty="0">
                <a:latin typeface="Calibri" panose="020F0502020204030204" pitchFamily="34" charset="0"/>
              </a:rPr>
              <a:t>Emerging trends in 2025 </a:t>
            </a:r>
            <a:r>
              <a:rPr lang="en-GB" sz="2400" dirty="0" smtClean="0">
                <a:latin typeface="Calibri" panose="020F0502020204030204" pitchFamily="34" charset="0"/>
              </a:rPr>
              <a:t>CRM</a:t>
            </a:r>
          </a:p>
          <a:p>
            <a:pPr lvl="0"/>
            <a:r>
              <a:rPr lang="en-US" sz="2400" b="1" dirty="0">
                <a:solidFill>
                  <a:prstClr val="black"/>
                </a:solidFill>
              </a:rPr>
              <a:t>1. Mobile CRM </a:t>
            </a:r>
            <a:r>
              <a:rPr lang="en-US" sz="2400" b="1" dirty="0" smtClean="0">
                <a:solidFill>
                  <a:prstClr val="black"/>
                </a:solidFill>
              </a:rPr>
              <a:t>Solutions</a:t>
            </a:r>
            <a:endParaRPr lang="en-GB" sz="2400" b="0" i="0" u="none" strike="noStrike" baseline="0" dirty="0">
              <a:solidFill>
                <a:srgbClr val="000000"/>
              </a:solidFill>
              <a:latin typeface="Calibri" panose="020F0502020204030204" pitchFamily="34" charset="0"/>
            </a:endParaRPr>
          </a:p>
          <a:p>
            <a:r>
              <a:rPr lang="en-GB" sz="2400" b="0" i="0" u="none" strike="noStrike" baseline="0" dirty="0">
                <a:solidFill>
                  <a:srgbClr val="000000"/>
                </a:solidFill>
                <a:latin typeface="Calibri" panose="020F0502020204030204" pitchFamily="34" charset="0"/>
              </a:rPr>
              <a:t>Importance: With the increasing reliance on mobile technology, CRM systems are becoming more mobile-centric. </a:t>
            </a:r>
          </a:p>
          <a:p>
            <a:r>
              <a:rPr lang="en-GB" sz="2400" b="0" i="0" u="none" strike="noStrike" baseline="0" dirty="0">
                <a:solidFill>
                  <a:srgbClr val="000000"/>
                </a:solidFill>
                <a:latin typeface="Calibri" panose="020F0502020204030204" pitchFamily="34" charset="0"/>
              </a:rPr>
              <a:t>Benefits: Sales and service teams can access critical customer information on the go, ensuring they are always well-informed. </a:t>
            </a:r>
          </a:p>
          <a:p>
            <a:r>
              <a:rPr lang="en-GB" sz="2400" b="0" i="0" u="none" strike="noStrike" baseline="0" dirty="0">
                <a:solidFill>
                  <a:srgbClr val="000000"/>
                </a:solidFill>
                <a:latin typeface="Calibri" panose="020F0502020204030204" pitchFamily="34" charset="0"/>
              </a:rPr>
              <a:t>adaglobal.com </a:t>
            </a:r>
          </a:p>
          <a:p>
            <a:r>
              <a:rPr lang="en-GB" sz="2400" b="1" i="0" u="none" strike="noStrike" baseline="0" dirty="0">
                <a:solidFill>
                  <a:srgbClr val="000000"/>
                </a:solidFill>
                <a:latin typeface="Calibri" panose="020F0502020204030204" pitchFamily="34" charset="0"/>
              </a:rPr>
              <a:t>2. Omnichannel CRM </a:t>
            </a:r>
          </a:p>
          <a:p>
            <a:r>
              <a:rPr lang="en-GB" sz="2400" b="0" i="0" u="none" strike="noStrike" baseline="0" dirty="0">
                <a:solidFill>
                  <a:srgbClr val="000000"/>
                </a:solidFill>
                <a:latin typeface="Calibri" panose="020F0502020204030204" pitchFamily="34" charset="0"/>
              </a:rPr>
              <a:t>Definition: Omnichannel CRM integrates various customer channels, including physical stores, websites, mobile apps, social media, and call </a:t>
            </a:r>
            <a:r>
              <a:rPr lang="en-GB" sz="2400" b="0" i="0" u="none" strike="noStrike" baseline="0" dirty="0" err="1">
                <a:solidFill>
                  <a:srgbClr val="000000"/>
                </a:solidFill>
                <a:latin typeface="Calibri" panose="020F0502020204030204" pitchFamily="34" charset="0"/>
              </a:rPr>
              <a:t>centers</a:t>
            </a:r>
            <a:r>
              <a:rPr lang="en-GB" sz="2400" b="0" i="0" u="none" strike="noStrike" baseline="0" dirty="0">
                <a:solidFill>
                  <a:srgbClr val="000000"/>
                </a:solidFill>
                <a:latin typeface="Calibri" panose="020F0502020204030204" pitchFamily="34" charset="0"/>
              </a:rPr>
              <a:t>, to create a unified view of the customer journey. </a:t>
            </a:r>
          </a:p>
          <a:p>
            <a:r>
              <a:rPr lang="en-GB" sz="2400" b="0" i="0" u="none" strike="noStrike" baseline="0" dirty="0">
                <a:solidFill>
                  <a:srgbClr val="000000"/>
                </a:solidFill>
                <a:latin typeface="Calibri" panose="020F0502020204030204" pitchFamily="34" charset="0"/>
              </a:rPr>
              <a:t>Objective: Deliver personalized experiences that meet customer expectations across all touchpoints. </a:t>
            </a:r>
          </a:p>
        </p:txBody>
      </p:sp>
      <p:pic>
        <p:nvPicPr>
          <p:cNvPr id="5" name="Graphic 21">
            <a:extLst>
              <a:ext uri="{FF2B5EF4-FFF2-40B4-BE49-F238E27FC236}">
                <a16:creationId xmlns:a16="http://schemas.microsoft.com/office/drawing/2014/main" xmlns="" id="{E4C4B951-83E4-07D5-2DD7-764E7A4A3C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13731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E9001F0-161D-E393-3249-BA2E4633CE5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F391F40-3D25-3EED-669B-3875C3D6232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4D54AC0-A15A-19D9-D798-14644292CBD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DB0FC6A-2693-757F-7AD1-3340C0ABCFA1}"/>
              </a:ext>
            </a:extLst>
          </p:cNvPr>
          <p:cNvSpPr/>
          <p:nvPr/>
        </p:nvSpPr>
        <p:spPr>
          <a:xfrm>
            <a:off x="1209368" y="1285192"/>
            <a:ext cx="9317444"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28370930-3F0B-8282-74F1-59FCE4D13D0F}"/>
              </a:ext>
            </a:extLst>
          </p:cNvPr>
          <p:cNvSpPr txBox="1"/>
          <p:nvPr/>
        </p:nvSpPr>
        <p:spPr>
          <a:xfrm>
            <a:off x="1665188" y="1380839"/>
            <a:ext cx="9097510" cy="5262979"/>
          </a:xfrm>
          <a:prstGeom prst="rect">
            <a:avLst/>
          </a:prstGeom>
          <a:noFill/>
        </p:spPr>
        <p:txBody>
          <a:bodyPr wrap="square" rtlCol="0">
            <a:spAutoFit/>
          </a:bodyPr>
          <a:lstStyle/>
          <a:p>
            <a:r>
              <a:rPr lang="it-IT" sz="2400" b="1" i="0" u="none" strike="noStrike" baseline="0">
                <a:solidFill>
                  <a:srgbClr val="000000"/>
                </a:solidFill>
                <a:latin typeface="Calibri" panose="020F0502020204030204" pitchFamily="34" charset="0"/>
              </a:rPr>
              <a:t>3.Agentic AI in CRM: </a:t>
            </a:r>
            <a:endParaRPr lang="it-IT" sz="2400" b="0" i="0" u="none" strike="noStrike" baseline="0">
              <a:solidFill>
                <a:srgbClr val="000000"/>
              </a:solidFill>
              <a:latin typeface="Calibri" panose="020F0502020204030204" pitchFamily="34" charset="0"/>
            </a:endParaRPr>
          </a:p>
          <a:p>
            <a:r>
              <a:rPr lang="en-GB" sz="2400" b="0" i="0" u="none" strike="noStrike" baseline="0">
                <a:solidFill>
                  <a:srgbClr val="000000"/>
                </a:solidFill>
                <a:latin typeface="Calibri" panose="020F0502020204030204" pitchFamily="34" charset="0"/>
              </a:rPr>
              <a:t>Definition: Agentic AI refers to autonomous systems capable of independent action and decision-making. </a:t>
            </a:r>
          </a:p>
          <a:p>
            <a:r>
              <a:rPr lang="en-GB" sz="2400" b="0" i="0" u="none" strike="noStrike" baseline="0">
                <a:solidFill>
                  <a:srgbClr val="000000"/>
                </a:solidFill>
                <a:latin typeface="Calibri" panose="020F0502020204030204" pitchFamily="34" charset="0"/>
              </a:rPr>
              <a:t>Application: CRM platforms are integrating agentic AI to automate customer interactions, providing proactive support and personalized recommendations. </a:t>
            </a:r>
          </a:p>
          <a:p>
            <a:r>
              <a:rPr lang="en-GB" sz="2400" b="0" i="0" u="none" strike="noStrike" baseline="0">
                <a:solidFill>
                  <a:srgbClr val="000000"/>
                </a:solidFill>
                <a:latin typeface="Calibri" panose="020F0502020204030204" pitchFamily="34" charset="0"/>
              </a:rPr>
              <a:t>Example: Salesforce's "Agentforce" platform utilizes agentic AI to handle customer queries and automate tasks, enhancing efficiency and customer satisfaction. </a:t>
            </a:r>
          </a:p>
          <a:p>
            <a:r>
              <a:rPr lang="en-GB" sz="2400" b="1" i="0" u="none" strike="noStrike" baseline="0">
                <a:solidFill>
                  <a:srgbClr val="000000"/>
                </a:solidFill>
                <a:latin typeface="Calibri" panose="020F0502020204030204" pitchFamily="34" charset="0"/>
              </a:rPr>
              <a:t>4. Predictive Analytics: </a:t>
            </a:r>
            <a:endParaRPr lang="en-GB" sz="2400" b="0" i="0" u="none" strike="noStrike" baseline="0">
              <a:solidFill>
                <a:srgbClr val="000000"/>
              </a:solidFill>
              <a:latin typeface="Calibri" panose="020F0502020204030204" pitchFamily="34" charset="0"/>
            </a:endParaRPr>
          </a:p>
          <a:p>
            <a:r>
              <a:rPr lang="en-GB" sz="2400" b="0" i="0" u="none" strike="noStrike" baseline="0">
                <a:solidFill>
                  <a:srgbClr val="000000"/>
                </a:solidFill>
                <a:latin typeface="Calibri" panose="020F0502020204030204" pitchFamily="34" charset="0"/>
              </a:rPr>
              <a:t>Purpose: Utilize AI-driven predictive analytics to forecast customer behavior and trends. </a:t>
            </a:r>
          </a:p>
          <a:p>
            <a:r>
              <a:rPr lang="en-GB" sz="2400" b="0" i="0" u="none" strike="noStrike" baseline="0">
                <a:solidFill>
                  <a:srgbClr val="000000"/>
                </a:solidFill>
                <a:latin typeface="Calibri" panose="020F0502020204030204" pitchFamily="34" charset="0"/>
              </a:rPr>
              <a:t>Advantage: Enables businesses to make data-driven decisions, optimize marketing strategies, and improve customer retention</a:t>
            </a:r>
            <a:endParaRPr lang="en-GB" sz="2400" b="0" i="0" u="none" strike="noStrike" baseline="0" dirty="0">
              <a:solidFill>
                <a:srgbClr val="000000"/>
              </a:solidFill>
              <a:latin typeface="Calibri" panose="020F0502020204030204" pitchFamily="34" charset="0"/>
            </a:endParaRPr>
          </a:p>
        </p:txBody>
      </p:sp>
      <p:pic>
        <p:nvPicPr>
          <p:cNvPr id="5" name="Graphic 21">
            <a:extLst>
              <a:ext uri="{FF2B5EF4-FFF2-40B4-BE49-F238E27FC236}">
                <a16:creationId xmlns:a16="http://schemas.microsoft.com/office/drawing/2014/main" xmlns="" id="{EE4212D2-C69E-5726-EDD4-2645FB9AE3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584575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7CCCCFA-9BDA-434C-B910-55244900BDA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936</TotalTime>
  <Words>2880</Words>
  <Application>Microsoft Office PowerPoint</Application>
  <PresentationFormat>Custom</PresentationFormat>
  <Paragraphs>188</Paragraphs>
  <Slides>44</Slides>
  <Notes>3</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admin2</cp:lastModifiedBy>
  <cp:revision>135</cp:revision>
  <dcterms:created xsi:type="dcterms:W3CDTF">2023-04-29T09:08:00Z</dcterms:created>
  <dcterms:modified xsi:type="dcterms:W3CDTF">2026-02-27T07:19:23Z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