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5"/>
  </p:notesMasterIdLst>
  <p:sldIdLst>
    <p:sldId id="260" r:id="rId2"/>
    <p:sldId id="282" r:id="rId3"/>
    <p:sldId id="283" r:id="rId4"/>
    <p:sldId id="284" r:id="rId5"/>
    <p:sldId id="285" r:id="rId6"/>
    <p:sldId id="286" r:id="rId7"/>
    <p:sldId id="287" r:id="rId8"/>
    <p:sldId id="294" r:id="rId9"/>
    <p:sldId id="295" r:id="rId10"/>
    <p:sldId id="288" r:id="rId11"/>
    <p:sldId id="289" r:id="rId12"/>
    <p:sldId id="290" r:id="rId13"/>
    <p:sldId id="291" r:id="rId14"/>
    <p:sldId id="292" r:id="rId15"/>
    <p:sldId id="304" r:id="rId16"/>
    <p:sldId id="293" r:id="rId17"/>
    <p:sldId id="296" r:id="rId18"/>
    <p:sldId id="305" r:id="rId19"/>
    <p:sldId id="297" r:id="rId20"/>
    <p:sldId id="306" r:id="rId21"/>
    <p:sldId id="307" r:id="rId22"/>
    <p:sldId id="308" r:id="rId23"/>
    <p:sldId id="298" r:id="rId24"/>
    <p:sldId id="299" r:id="rId25"/>
    <p:sldId id="309" r:id="rId26"/>
    <p:sldId id="315" r:id="rId27"/>
    <p:sldId id="314" r:id="rId28"/>
    <p:sldId id="313" r:id="rId29"/>
    <p:sldId id="310" r:id="rId30"/>
    <p:sldId id="316" r:id="rId31"/>
    <p:sldId id="319" r:id="rId32"/>
    <p:sldId id="318" r:id="rId33"/>
    <p:sldId id="317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285" autoAdjust="0"/>
  </p:normalViewPr>
  <p:slideViewPr>
    <p:cSldViewPr snapToGrid="0">
      <p:cViewPr varScale="1">
        <p:scale>
          <a:sx n="64" d="100"/>
          <a:sy n="64" d="100"/>
        </p:scale>
        <p:origin x="724" y="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10/17/2023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8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093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 dirty="0" smtClean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www.midocean.ae</a:t>
            </a:r>
            <a:endParaRPr lang="en-US" dirty="0" smtClean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6359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5560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14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Lecture 0 - Overview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9887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15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506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0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1435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Lecture 0 - Overview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200" dirty="0" smtClean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73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Lecture 0 - Overview</a:t>
            </a:r>
            <a:endParaRPr lang="en-US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0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559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6668803" cy="408214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454271" y="2264257"/>
            <a:ext cx="7737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Management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MGM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510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274509" y="5448880"/>
            <a:ext cx="7397951" cy="921558"/>
          </a:xfrm>
          <a:prstGeom prst="round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152129" y="376984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8129493" y="5353912"/>
            <a:ext cx="39101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endParaRPr lang="en-US" sz="28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Nael Zabel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6618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3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Topics to Cover in Week </a:t>
            </a: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</a:t>
            </a:r>
            <a:r>
              <a:rPr lang="en-US" dirty="0" smtClean="0"/>
              <a:t>- Risk </a:t>
            </a:r>
            <a:r>
              <a:rPr lang="en-US" dirty="0"/>
              <a:t>Management</a:t>
            </a:r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033738" y="1832911"/>
            <a:ext cx="917257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Risk Classification.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Four Types of Risk.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Manage uncertainty risks.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Control Management.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Categories of operational disruption.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Minimize compliance risks</a:t>
            </a:r>
          </a:p>
        </p:txBody>
      </p:sp>
    </p:spTree>
    <p:extLst>
      <p:ext uri="{BB962C8B-B14F-4D97-AF65-F5344CB8AC3E}">
        <p14:creationId xmlns:p14="http://schemas.microsoft.com/office/powerpoint/2010/main" val="2473141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Risk Classification 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18AD3BA-DF7D-4333-B99B-7571776CC91A}"/>
              </a:ext>
            </a:extLst>
          </p:cNvPr>
          <p:cNvSpPr txBox="1"/>
          <p:nvPr/>
        </p:nvSpPr>
        <p:spPr>
          <a:xfrm>
            <a:off x="661191" y="2010322"/>
            <a:ext cx="1086961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Risks can be classified in many ways.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Hazard risks can be divided into many types of risks, including risks to property, risks to people and risks to the continuity of a business.</a:t>
            </a:r>
          </a:p>
        </p:txBody>
      </p:sp>
    </p:spTree>
    <p:extLst>
      <p:ext uri="{BB962C8B-B14F-4D97-AF65-F5344CB8AC3E}">
        <p14:creationId xmlns:p14="http://schemas.microsoft.com/office/powerpoint/2010/main" val="2110566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Types of Risks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0A6855F-72C8-4EAC-9566-30CB18F4DE97}"/>
              </a:ext>
            </a:extLst>
          </p:cNvPr>
          <p:cNvSpPr txBox="1"/>
          <p:nvPr/>
        </p:nvSpPr>
        <p:spPr>
          <a:xfrm>
            <a:off x="540508" y="1861292"/>
            <a:ext cx="1086961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Risks can be classified according to the timeframe for the impact of the risk.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The classification of risks as long-, medium- and short-term impact is a very useful means of </a:t>
            </a:r>
            <a:r>
              <a:rPr lang="en-US" sz="3600" dirty="0" err="1">
                <a:solidFill>
                  <a:prstClr val="black"/>
                </a:solidFill>
                <a:latin typeface="Calibri" panose="020F0502020204030204"/>
              </a:rPr>
              <a:t>analysing</a:t>
            </a: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 the risk exposure of an organization.</a:t>
            </a:r>
          </a:p>
        </p:txBody>
      </p:sp>
    </p:spTree>
    <p:extLst>
      <p:ext uri="{BB962C8B-B14F-4D97-AF65-F5344CB8AC3E}">
        <p14:creationId xmlns:p14="http://schemas.microsoft.com/office/powerpoint/2010/main" val="1672455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long-term risks 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55ADFF-57E8-4596-B04C-9E0F6744E57A}"/>
              </a:ext>
            </a:extLst>
          </p:cNvPr>
          <p:cNvSpPr txBox="1"/>
          <p:nvPr/>
        </p:nvSpPr>
        <p:spPr>
          <a:xfrm>
            <a:off x="661191" y="1891109"/>
            <a:ext cx="1086961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 long-term risks will impact several years, perhaps up to five years, after the event occurs or the decision is taken. </a:t>
            </a:r>
          </a:p>
          <a:p>
            <a:pPr>
              <a:defRPr/>
            </a:pPr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Long-term risks therefore relate to strategic decisions.</a:t>
            </a:r>
          </a:p>
        </p:txBody>
      </p:sp>
    </p:spTree>
    <p:extLst>
      <p:ext uri="{BB962C8B-B14F-4D97-AF65-F5344CB8AC3E}">
        <p14:creationId xmlns:p14="http://schemas.microsoft.com/office/powerpoint/2010/main" val="649977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Medium-term risks 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55ADFF-57E8-4596-B04C-9E0F6744E57A}"/>
              </a:ext>
            </a:extLst>
          </p:cNvPr>
          <p:cNvSpPr txBox="1"/>
          <p:nvPr/>
        </p:nvSpPr>
        <p:spPr>
          <a:xfrm>
            <a:off x="788986" y="1590579"/>
            <a:ext cx="1086961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 Medium-term risks have their impact some time after the event occurs or the decision is taken, and typically this will be about a year later.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Medium-term risks are often associated with projects or </a:t>
            </a:r>
            <a:r>
              <a:rPr lang="en-US" sz="3600" dirty="0" err="1">
                <a:solidFill>
                  <a:prstClr val="black"/>
                </a:solidFill>
                <a:latin typeface="Calibri" panose="020F0502020204030204"/>
              </a:rPr>
              <a:t>programmes</a:t>
            </a: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 of work.</a:t>
            </a:r>
          </a:p>
        </p:txBody>
      </p:sp>
    </p:spTree>
    <p:extLst>
      <p:ext uri="{BB962C8B-B14F-4D97-AF65-F5344CB8AC3E}">
        <p14:creationId xmlns:p14="http://schemas.microsoft.com/office/powerpoint/2010/main" val="3134012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Short-term risks 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55ADFF-57E8-4596-B04C-9E0F6744E57A}"/>
              </a:ext>
            </a:extLst>
          </p:cNvPr>
          <p:cNvSpPr txBox="1"/>
          <p:nvPr/>
        </p:nvSpPr>
        <p:spPr>
          <a:xfrm>
            <a:off x="661191" y="1590579"/>
            <a:ext cx="1086961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Short-term risks have their impact immediately after the event occurs. </a:t>
            </a: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Accidents at work, traffic accidents, fire and theft are all short-term risks that have an immediate impact and immediate consequences as soon as the event has occurred. </a:t>
            </a:r>
          </a:p>
        </p:txBody>
      </p:sp>
    </p:spTree>
    <p:extLst>
      <p:ext uri="{BB962C8B-B14F-4D97-AF65-F5344CB8AC3E}">
        <p14:creationId xmlns:p14="http://schemas.microsoft.com/office/powerpoint/2010/main" val="389760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Short-term risks 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D55ADFF-57E8-4596-B04C-9E0F6744E57A}"/>
              </a:ext>
            </a:extLst>
          </p:cNvPr>
          <p:cNvSpPr txBox="1"/>
          <p:nvPr/>
        </p:nvSpPr>
        <p:spPr>
          <a:xfrm>
            <a:off x="788986" y="1590579"/>
            <a:ext cx="1086961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Short-term risks cause immediate disruption to normal efficient operations and are probably the easiest types of risks to identify and manage or mitigate.</a:t>
            </a:r>
          </a:p>
        </p:txBody>
      </p:sp>
    </p:spTree>
    <p:extLst>
      <p:ext uri="{BB962C8B-B14F-4D97-AF65-F5344CB8AC3E}">
        <p14:creationId xmlns:p14="http://schemas.microsoft.com/office/powerpoint/2010/main" val="2004515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Short-term risks 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55ADFF-57E8-4596-B04C-9E0F6744E57A}"/>
              </a:ext>
            </a:extLst>
          </p:cNvPr>
          <p:cNvSpPr txBox="1"/>
          <p:nvPr/>
        </p:nvSpPr>
        <p:spPr>
          <a:xfrm>
            <a:off x="788986" y="1590579"/>
            <a:ext cx="1086961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Insurable risks are quite often short-term risks, although the exact timing and magnitude/impact of the insured events is uncertain. </a:t>
            </a:r>
          </a:p>
          <a:p>
            <a:pPr>
              <a:defRPr/>
            </a:pPr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  <a:p>
            <a:pPr marL="571500" indent="-571500"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Insurance is designed to provide protection against risks that have immediate consequences.</a:t>
            </a:r>
          </a:p>
        </p:txBody>
      </p:sp>
    </p:spTree>
    <p:extLst>
      <p:ext uri="{BB962C8B-B14F-4D97-AF65-F5344CB8AC3E}">
        <p14:creationId xmlns:p14="http://schemas.microsoft.com/office/powerpoint/2010/main" val="44949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Four Types of Risk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602315-C641-4210-8BF8-7193D9786712}"/>
              </a:ext>
            </a:extLst>
          </p:cNvPr>
          <p:cNvSpPr txBox="1"/>
          <p:nvPr/>
        </p:nvSpPr>
        <p:spPr>
          <a:xfrm>
            <a:off x="788986" y="1590578"/>
            <a:ext cx="5897563" cy="32624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/>
            </a:pPr>
            <a:r>
              <a:rPr lang="en-US" sz="4400" dirty="0">
                <a:solidFill>
                  <a:prstClr val="black"/>
                </a:solidFill>
                <a:latin typeface="Calibri" panose="020F0502020204030204"/>
              </a:rPr>
              <a:t>●● Compliance risks;</a:t>
            </a:r>
          </a:p>
          <a:p>
            <a:pPr>
              <a:spcAft>
                <a:spcPts val="1200"/>
              </a:spcAft>
              <a:defRPr/>
            </a:pPr>
            <a:r>
              <a:rPr lang="en-US" sz="4400" dirty="0">
                <a:solidFill>
                  <a:prstClr val="black"/>
                </a:solidFill>
                <a:latin typeface="Calibri" panose="020F0502020204030204"/>
              </a:rPr>
              <a:t>●● Hazard risks;</a:t>
            </a:r>
          </a:p>
          <a:p>
            <a:pPr>
              <a:spcAft>
                <a:spcPts val="1200"/>
              </a:spcAft>
              <a:defRPr/>
            </a:pPr>
            <a:r>
              <a:rPr lang="en-US" sz="4400" dirty="0">
                <a:solidFill>
                  <a:prstClr val="black"/>
                </a:solidFill>
                <a:latin typeface="Calibri" panose="020F0502020204030204"/>
              </a:rPr>
              <a:t>●● Control risks;</a:t>
            </a:r>
          </a:p>
          <a:p>
            <a:pPr>
              <a:spcAft>
                <a:spcPts val="1200"/>
              </a:spcAft>
              <a:defRPr/>
            </a:pPr>
            <a:r>
              <a:rPr lang="en-US" sz="4400" dirty="0">
                <a:solidFill>
                  <a:prstClr val="black"/>
                </a:solidFill>
                <a:latin typeface="Calibri" panose="020F0502020204030204"/>
              </a:rPr>
              <a:t>●● Opportunity risks.</a:t>
            </a:r>
          </a:p>
        </p:txBody>
      </p:sp>
    </p:spTree>
    <p:extLst>
      <p:ext uri="{BB962C8B-B14F-4D97-AF65-F5344CB8AC3E}">
        <p14:creationId xmlns:p14="http://schemas.microsoft.com/office/powerpoint/2010/main" val="1762179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Compliance Risks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EF0B77-13A6-4321-91B5-1E52CAABC68A}"/>
              </a:ext>
            </a:extLst>
          </p:cNvPr>
          <p:cNvSpPr txBox="1"/>
          <p:nvPr/>
        </p:nvSpPr>
        <p:spPr>
          <a:xfrm>
            <a:off x="471487" y="1650458"/>
            <a:ext cx="1124902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600" dirty="0">
                <a:solidFill>
                  <a:srgbClr val="38445D"/>
                </a:solidFill>
                <a:latin typeface="Roboto" panose="02000000000000000000" pitchFamily="2" charset="0"/>
              </a:rPr>
              <a:t>Compliance is defined as the outcome for adhering</a:t>
            </a:r>
            <a:r>
              <a:rPr lang="ar-EG" sz="3600" dirty="0">
                <a:solidFill>
                  <a:srgbClr val="38445D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الالتزام </a:t>
            </a:r>
            <a:r>
              <a:rPr lang="en-US" sz="3600" dirty="0">
                <a:solidFill>
                  <a:srgbClr val="38445D"/>
                </a:solidFill>
                <a:latin typeface="Roboto" panose="02000000000000000000" pitchFamily="2" charset="0"/>
              </a:rPr>
              <a:t> to a rule.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n-US" sz="3600" dirty="0">
              <a:solidFill>
                <a:srgbClr val="38445D"/>
              </a:solidFill>
              <a:latin typeface="Roboto" panose="02000000000000000000" pitchFamily="2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600" dirty="0">
                <a:solidFill>
                  <a:srgbClr val="38445D"/>
                </a:solidFill>
                <a:latin typeface="Roboto" panose="02000000000000000000" pitchFamily="2" charset="0"/>
              </a:rPr>
              <a:t> Compliance risk captures the legal and financial penalties for failing to act under internal and external regulations and legislature. </a:t>
            </a:r>
          </a:p>
        </p:txBody>
      </p:sp>
    </p:spTree>
    <p:extLst>
      <p:ext uri="{BB962C8B-B14F-4D97-AF65-F5344CB8AC3E}">
        <p14:creationId xmlns:p14="http://schemas.microsoft.com/office/powerpoint/2010/main" val="1494197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 smtClean="0"/>
              <a:t>Examples of Compliance Risks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EF0B77-13A6-4321-91B5-1E52CAABC68A}"/>
              </a:ext>
            </a:extLst>
          </p:cNvPr>
          <p:cNvSpPr txBox="1"/>
          <p:nvPr/>
        </p:nvSpPr>
        <p:spPr>
          <a:xfrm>
            <a:off x="276225" y="1912736"/>
            <a:ext cx="5629275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38445D"/>
                </a:solidFill>
                <a:latin typeface="Roboto" panose="02000000000000000000" pitchFamily="2" charset="0"/>
              </a:rPr>
              <a:t>Failure to conduct due diligence </a:t>
            </a:r>
            <a:r>
              <a:rPr lang="ar-EG" sz="3200" dirty="0">
                <a:solidFill>
                  <a:srgbClr val="38445D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الحرص</a:t>
            </a:r>
            <a:r>
              <a:rPr lang="en-US" sz="3200" dirty="0">
                <a:solidFill>
                  <a:srgbClr val="38445D"/>
                </a:solidFill>
                <a:latin typeface="Roboto" panose="02000000000000000000" pitchFamily="2" charset="0"/>
              </a:rPr>
              <a:t>on new customers.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endParaRPr lang="en-US" sz="3200" dirty="0">
              <a:solidFill>
                <a:srgbClr val="38445D"/>
              </a:solidFill>
              <a:latin typeface="Roboto" panose="020000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38445D"/>
                </a:solidFill>
                <a:latin typeface="Roboto" panose="02000000000000000000" pitchFamily="2" charset="0"/>
              </a:rPr>
              <a:t>Failure to report suspicious</a:t>
            </a:r>
            <a:r>
              <a:rPr lang="ar-EG" sz="3200" dirty="0">
                <a:solidFill>
                  <a:srgbClr val="38445D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مشبوهه </a:t>
            </a:r>
            <a:r>
              <a:rPr lang="en-US" sz="3200" dirty="0">
                <a:solidFill>
                  <a:srgbClr val="38445D"/>
                </a:solidFill>
                <a:latin typeface="Roboto" panose="02000000000000000000" pitchFamily="2" charset="0"/>
              </a:rPr>
              <a:t> transactions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0AAF9C8-1739-4FCA-A135-33191231E8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7817" y="1901636"/>
            <a:ext cx="4934046" cy="3241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094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Hazard Risks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EF0B77-13A6-4321-91B5-1E52CAABC68A}"/>
              </a:ext>
            </a:extLst>
          </p:cNvPr>
          <p:cNvSpPr txBox="1"/>
          <p:nvPr/>
        </p:nvSpPr>
        <p:spPr>
          <a:xfrm>
            <a:off x="400050" y="1859340"/>
            <a:ext cx="11249025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>
                <a:solidFill>
                  <a:srgbClr val="38445D"/>
                </a:solidFill>
                <a:latin typeface="Roboto" panose="02000000000000000000" pitchFamily="2" charset="0"/>
              </a:rPr>
              <a:t>Hazard risks are the risks that can only inhibit </a:t>
            </a:r>
            <a:r>
              <a:rPr lang="ar-EG" sz="2800" dirty="0">
                <a:solidFill>
                  <a:srgbClr val="38445D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تمنع</a:t>
            </a:r>
            <a:r>
              <a:rPr lang="en-US" sz="2800" dirty="0">
                <a:solidFill>
                  <a:srgbClr val="38445D"/>
                </a:solidFill>
                <a:latin typeface="Roboto" panose="02000000000000000000" pitchFamily="2" charset="0"/>
              </a:rPr>
              <a:t> achievement of the corporate mission. </a:t>
            </a:r>
          </a:p>
          <a:p>
            <a:pPr>
              <a:defRPr/>
            </a:pPr>
            <a:endParaRPr lang="en-US" sz="2800" dirty="0">
              <a:solidFill>
                <a:srgbClr val="38445D"/>
              </a:solidFill>
              <a:latin typeface="Roboto" panose="02000000000000000000" pitchFamily="2" charset="0"/>
            </a:endParaRPr>
          </a:p>
          <a:p>
            <a:pPr>
              <a:defRPr/>
            </a:pPr>
            <a:r>
              <a:rPr lang="en-US" sz="2800" dirty="0">
                <a:solidFill>
                  <a:srgbClr val="38445D"/>
                </a:solidFill>
                <a:latin typeface="Roboto" panose="02000000000000000000" pitchFamily="2" charset="0"/>
              </a:rPr>
              <a:t>Typically, these are insurable-type risks or perils, and will include fire, storm, flood, injury and so on.</a:t>
            </a:r>
          </a:p>
        </p:txBody>
      </p:sp>
    </p:spTree>
    <p:extLst>
      <p:ext uri="{BB962C8B-B14F-4D97-AF65-F5344CB8AC3E}">
        <p14:creationId xmlns:p14="http://schemas.microsoft.com/office/powerpoint/2010/main" val="848288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Control Risks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EF0B77-13A6-4321-91B5-1E52CAABC68A}"/>
              </a:ext>
            </a:extLst>
          </p:cNvPr>
          <p:cNvSpPr txBox="1"/>
          <p:nvPr/>
        </p:nvSpPr>
        <p:spPr>
          <a:xfrm>
            <a:off x="523664" y="1659285"/>
            <a:ext cx="11249025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3200" dirty="0">
                <a:solidFill>
                  <a:srgbClr val="38445D"/>
                </a:solidFill>
                <a:latin typeface="Roboto" panose="02000000000000000000" pitchFamily="2" charset="0"/>
              </a:rPr>
              <a:t>Control risks are risks that cause doubt about the ability to achieve the organization’s mission. </a:t>
            </a:r>
          </a:p>
          <a:p>
            <a:pPr>
              <a:defRPr/>
            </a:pPr>
            <a:endParaRPr lang="en-US" sz="3200" dirty="0">
              <a:solidFill>
                <a:srgbClr val="38445D"/>
              </a:solidFill>
              <a:latin typeface="Roboto" panose="02000000000000000000" pitchFamily="2" charset="0"/>
            </a:endParaRPr>
          </a:p>
          <a:p>
            <a:pPr>
              <a:defRPr/>
            </a:pPr>
            <a:r>
              <a:rPr lang="en-US" sz="3200" dirty="0">
                <a:solidFill>
                  <a:srgbClr val="38445D"/>
                </a:solidFill>
                <a:latin typeface="Roboto" panose="02000000000000000000" pitchFamily="2" charset="0"/>
              </a:rPr>
              <a:t>Internal financial control protocols are a good example of a response to a control risk. </a:t>
            </a:r>
          </a:p>
          <a:p>
            <a:pPr>
              <a:defRPr/>
            </a:pPr>
            <a:endParaRPr lang="en-US" sz="3200" dirty="0">
              <a:solidFill>
                <a:srgbClr val="38445D"/>
              </a:solidFill>
              <a:latin typeface="Roboto" panose="02000000000000000000" pitchFamily="2" charset="0"/>
            </a:endParaRPr>
          </a:p>
          <a:p>
            <a:pPr>
              <a:defRPr/>
            </a:pPr>
            <a:r>
              <a:rPr lang="en-US" sz="3200" dirty="0">
                <a:solidFill>
                  <a:srgbClr val="38445D"/>
                </a:solidFill>
                <a:latin typeface="Roboto" panose="02000000000000000000" pitchFamily="2" charset="0"/>
              </a:rPr>
              <a:t>Control risks are the most difficult type of risk.</a:t>
            </a:r>
          </a:p>
        </p:txBody>
      </p:sp>
    </p:spTree>
    <p:extLst>
      <p:ext uri="{BB962C8B-B14F-4D97-AF65-F5344CB8AC3E}">
        <p14:creationId xmlns:p14="http://schemas.microsoft.com/office/powerpoint/2010/main" val="2822711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Control Risks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5128E8D-23ED-40D3-957E-352E4AA50376}"/>
              </a:ext>
            </a:extLst>
          </p:cNvPr>
          <p:cNvSpPr txBox="1"/>
          <p:nvPr/>
        </p:nvSpPr>
        <p:spPr>
          <a:xfrm>
            <a:off x="596348" y="1838073"/>
            <a:ext cx="10869732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Control risks are associated with uncertainty, and examples include the potential for failure to achieve legal compliance and losses caused by fraud</a:t>
            </a:r>
            <a:r>
              <a:rPr kumimoji="0" lang="ar-EG" sz="28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cs typeface="Arial" panose="020B0604020202020204" pitchFamily="34" charset="0"/>
              </a:rPr>
              <a:t>الاحتيال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38445D"/>
              </a:solidFill>
              <a:effectLst/>
              <a:uLnTx/>
              <a:uFillTx/>
              <a:latin typeface="Roboto" panose="02000000000000000000" pitchFamily="2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They are usually dependent on the successful management of people and effective implementation of control protocols.</a:t>
            </a:r>
          </a:p>
        </p:txBody>
      </p:sp>
    </p:spTree>
    <p:extLst>
      <p:ext uri="{BB962C8B-B14F-4D97-AF65-F5344CB8AC3E}">
        <p14:creationId xmlns:p14="http://schemas.microsoft.com/office/powerpoint/2010/main" val="403746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Opportunity  Risks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128E8D-23ED-40D3-957E-352E4AA50376}"/>
              </a:ext>
            </a:extLst>
          </p:cNvPr>
          <p:cNvSpPr txBox="1"/>
          <p:nvPr/>
        </p:nvSpPr>
        <p:spPr>
          <a:xfrm>
            <a:off x="811645" y="1500974"/>
            <a:ext cx="1056871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Opportunity risks are the risks that are (usually) deliberately</a:t>
            </a:r>
            <a:r>
              <a:rPr kumimoji="0" lang="ar-EG" sz="28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cs typeface="Arial" panose="020B0604020202020204" pitchFamily="34" charset="0"/>
              </a:rPr>
              <a:t>عمدا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 sought </a:t>
            </a:r>
            <a:r>
              <a:rPr kumimoji="0" lang="ar-EG" sz="28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cs typeface="Arial" panose="020B0604020202020204" pitchFamily="34" charset="0"/>
              </a:rPr>
              <a:t>تسعي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or embraced </a:t>
            </a:r>
            <a:r>
              <a:rPr kumimoji="0" lang="ar-EG" sz="28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cs typeface="Arial" panose="020B0604020202020204" pitchFamily="34" charset="0"/>
              </a:rPr>
              <a:t>تحتضنها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by the organization.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38445D"/>
              </a:solidFill>
              <a:effectLst/>
              <a:uLnTx/>
              <a:uFillTx/>
              <a:latin typeface="Roboto" panose="02000000000000000000" pitchFamily="2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These risks arise because the organization is seeking to enhance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the achievement of the mission, although they might inhibit </a:t>
            </a:r>
            <a:r>
              <a:rPr kumimoji="0" lang="ar-EG" sz="28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cs typeface="Arial" panose="020B0604020202020204" pitchFamily="34" charset="0"/>
              </a:rPr>
              <a:t>تمنع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the organization if the outcome is adverse.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38445D"/>
              </a:solidFill>
              <a:effectLst/>
              <a:uLnTx/>
              <a:uFillTx/>
              <a:latin typeface="Roboto" panose="02000000000000000000" pitchFamily="2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This is the most important type of risk for the future long-term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success of any organization.</a:t>
            </a:r>
          </a:p>
        </p:txBody>
      </p:sp>
    </p:spTree>
    <p:extLst>
      <p:ext uri="{BB962C8B-B14F-4D97-AF65-F5344CB8AC3E}">
        <p14:creationId xmlns:p14="http://schemas.microsoft.com/office/powerpoint/2010/main" val="3452944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Embrace Opportunity Risks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128E8D-23ED-40D3-957E-352E4AA50376}"/>
              </a:ext>
            </a:extLst>
          </p:cNvPr>
          <p:cNvSpPr txBox="1"/>
          <p:nvPr/>
        </p:nvSpPr>
        <p:spPr>
          <a:xfrm>
            <a:off x="651740" y="2204822"/>
            <a:ext cx="1056871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Some risks are taken deliberately </a:t>
            </a:r>
            <a:r>
              <a:rPr kumimoji="0" lang="ar-EG" sz="28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cs typeface="Arial" panose="020B0604020202020204" pitchFamily="34" charset="0"/>
              </a:rPr>
              <a:t>عمدا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by organizations in order to achieve their mission.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38445D"/>
              </a:solidFill>
              <a:effectLst/>
              <a:uLnTx/>
              <a:uFillTx/>
              <a:latin typeface="Roboto" panose="02000000000000000000" pitchFamily="2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These risks are often marketplace or commercial risks that have been taken in the expectation of achieving a positive return. </a:t>
            </a:r>
          </a:p>
        </p:txBody>
      </p:sp>
    </p:spTree>
    <p:extLst>
      <p:ext uri="{BB962C8B-B14F-4D97-AF65-F5344CB8AC3E}">
        <p14:creationId xmlns:p14="http://schemas.microsoft.com/office/powerpoint/2010/main" val="2600782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Embrace Opportunity Risks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128E8D-23ED-40D3-957E-352E4AA50376}"/>
              </a:ext>
            </a:extLst>
          </p:cNvPr>
          <p:cNvSpPr txBox="1"/>
          <p:nvPr/>
        </p:nvSpPr>
        <p:spPr>
          <a:xfrm>
            <a:off x="651740" y="1577633"/>
            <a:ext cx="10568710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Opportunity risks can otherwise be referred to as commercial, speculative </a:t>
            </a:r>
            <a:r>
              <a:rPr kumimoji="0" lang="ar-EG" sz="32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cs typeface="Arial" panose="020B0604020202020204" pitchFamily="34" charset="0"/>
              </a:rPr>
              <a:t>المضاربه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or business risks. 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38445D"/>
              </a:solidFill>
              <a:effectLst/>
              <a:uLnTx/>
              <a:uFillTx/>
              <a:latin typeface="Roboto" panose="02000000000000000000" pitchFamily="2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Opportunity risks are the type of risk with potential to enhance.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38445D"/>
              </a:solidFill>
              <a:effectLst/>
              <a:uLnTx/>
              <a:uFillTx/>
              <a:latin typeface="Roboto" panose="02000000000000000000" pitchFamily="2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All organizations have some appetite for seizing opportunities and are willing to invest in them. </a:t>
            </a:r>
          </a:p>
        </p:txBody>
      </p:sp>
    </p:spTree>
    <p:extLst>
      <p:ext uri="{BB962C8B-B14F-4D97-AF65-F5344CB8AC3E}">
        <p14:creationId xmlns:p14="http://schemas.microsoft.com/office/powerpoint/2010/main" val="2495473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Manage uncertainty risks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128E8D-23ED-40D3-957E-352E4AA50376}"/>
              </a:ext>
            </a:extLst>
          </p:cNvPr>
          <p:cNvSpPr txBox="1"/>
          <p:nvPr/>
        </p:nvSpPr>
        <p:spPr>
          <a:xfrm>
            <a:off x="697236" y="1527348"/>
            <a:ext cx="1084302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The organization has to accept a level of uncertainty.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38445D"/>
              </a:solidFill>
              <a:effectLst/>
              <a:uLnTx/>
              <a:uFillTx/>
              <a:latin typeface="Roboto" panose="02000000000000000000" pitchFamily="2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 Uncertainty or control risks are an inevitable</a:t>
            </a:r>
            <a:r>
              <a:rPr kumimoji="0" lang="ar-EG" sz="32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cs typeface="Arial" panose="020B0604020202020204" pitchFamily="34" charset="0"/>
              </a:rPr>
              <a:t>لا مفر منه 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 part of undertaking a project.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38445D"/>
              </a:solidFill>
              <a:effectLst/>
              <a:uLnTx/>
              <a:uFillTx/>
              <a:latin typeface="Roboto" panose="02000000000000000000" pitchFamily="2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A contingency fund to allow for the unexpected will need to be part of a project budget, as well as contingent time built into project schedules. 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38445D"/>
              </a:solidFill>
              <a:effectLst/>
              <a:uLnTx/>
              <a:uFillTx/>
              <a:latin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568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Manage uncertainty risks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128E8D-23ED-40D3-957E-352E4AA50376}"/>
              </a:ext>
            </a:extLst>
          </p:cNvPr>
          <p:cNvSpPr txBox="1"/>
          <p:nvPr/>
        </p:nvSpPr>
        <p:spPr>
          <a:xfrm>
            <a:off x="1144885" y="2009585"/>
            <a:ext cx="990223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 The organization must make the necessary resources available to identify the controls, implement the controls and respond to the consequences of any control risk materializing.</a:t>
            </a:r>
          </a:p>
        </p:txBody>
      </p:sp>
    </p:spTree>
    <p:extLst>
      <p:ext uri="{BB962C8B-B14F-4D97-AF65-F5344CB8AC3E}">
        <p14:creationId xmlns:p14="http://schemas.microsoft.com/office/powerpoint/2010/main" val="3031708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Manage uncertainty risks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128E8D-23ED-40D3-957E-352E4AA50376}"/>
              </a:ext>
            </a:extLst>
          </p:cNvPr>
          <p:cNvSpPr txBox="1"/>
          <p:nvPr/>
        </p:nvSpPr>
        <p:spPr>
          <a:xfrm>
            <a:off x="1103312" y="1642966"/>
            <a:ext cx="1046609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The nature of control risks and the appropriate responses depend on the level of uncertainty and the nature of the risk.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rgbClr val="38445D"/>
              </a:solidFill>
              <a:effectLst/>
              <a:uLnTx/>
              <a:uFillTx/>
              <a:latin typeface="Roboto" panose="02000000000000000000" pitchFamily="2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 Uncertainty represents a deviation from the required or expected outcome. </a:t>
            </a:r>
          </a:p>
        </p:txBody>
      </p:sp>
    </p:spTree>
    <p:extLst>
      <p:ext uri="{BB962C8B-B14F-4D97-AF65-F5344CB8AC3E}">
        <p14:creationId xmlns:p14="http://schemas.microsoft.com/office/powerpoint/2010/main" val="1072557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Manage uncertainty risks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128E8D-23ED-40D3-957E-352E4AA50376}"/>
              </a:ext>
            </a:extLst>
          </p:cNvPr>
          <p:cNvSpPr txBox="1"/>
          <p:nvPr/>
        </p:nvSpPr>
        <p:spPr>
          <a:xfrm>
            <a:off x="914398" y="1999143"/>
            <a:ext cx="1054417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“The risk management requirements of the UK corporate governance code (September 2016) concentrate on internal control with little reference to risk assessment.”</a:t>
            </a:r>
          </a:p>
        </p:txBody>
      </p:sp>
    </p:spTree>
    <p:extLst>
      <p:ext uri="{BB962C8B-B14F-4D97-AF65-F5344CB8AC3E}">
        <p14:creationId xmlns:p14="http://schemas.microsoft.com/office/powerpoint/2010/main" val="290022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Control Management 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A668F7-FC0E-465B-8CAC-87E2CE74344A}"/>
              </a:ext>
            </a:extLst>
          </p:cNvPr>
          <p:cNvSpPr txBox="1"/>
          <p:nvPr/>
        </p:nvSpPr>
        <p:spPr>
          <a:xfrm>
            <a:off x="798511" y="1443841"/>
            <a:ext cx="1079341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Control management is the basis of the approach to risk management adopted by internal auditors and accountants.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rgbClr val="38445D"/>
              </a:solidFill>
              <a:effectLst/>
              <a:uLnTx/>
              <a:uFillTx/>
              <a:latin typeface="Roboto" panose="02000000000000000000" pitchFamily="2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Control management is concerned with reducing the uncertainty associated with significant risks and reducing the variability </a:t>
            </a:r>
            <a:r>
              <a:rPr kumimoji="0" lang="ar-EG" sz="36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cs typeface="Arial" panose="020B0604020202020204" pitchFamily="34" charset="0"/>
              </a:rPr>
              <a:t>تقلب</a:t>
            </a: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of outcomes.</a:t>
            </a:r>
          </a:p>
        </p:txBody>
      </p:sp>
    </p:spTree>
    <p:extLst>
      <p:ext uri="{BB962C8B-B14F-4D97-AF65-F5344CB8AC3E}">
        <p14:creationId xmlns:p14="http://schemas.microsoft.com/office/powerpoint/2010/main" val="2755409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Mitigate hazard risks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A668F7-FC0E-465B-8CAC-87E2CE74344A}"/>
              </a:ext>
            </a:extLst>
          </p:cNvPr>
          <p:cNvSpPr txBox="1"/>
          <p:nvPr/>
        </p:nvSpPr>
        <p:spPr>
          <a:xfrm>
            <a:off x="737316" y="1633537"/>
            <a:ext cx="1079341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The range of hazard risks that can affect an organization needs to be identified. 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rgbClr val="38445D"/>
              </a:solidFill>
              <a:effectLst/>
              <a:uLnTx/>
              <a:uFillTx/>
              <a:latin typeface="Roboto" panose="02000000000000000000" pitchFamily="2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Hazard risks can result in unplanned disruption for the organization. </a:t>
            </a:r>
          </a:p>
        </p:txBody>
      </p:sp>
    </p:spTree>
    <p:extLst>
      <p:ext uri="{BB962C8B-B14F-4D97-AF65-F5344CB8AC3E}">
        <p14:creationId xmlns:p14="http://schemas.microsoft.com/office/powerpoint/2010/main" val="29615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Categories of operational disruption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EF4DA49-068C-4B35-93DC-DE60949D54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3800018"/>
              </p:ext>
            </p:extLst>
          </p:nvPr>
        </p:nvGraphicFramePr>
        <p:xfrm>
          <a:off x="1179056" y="1702715"/>
          <a:ext cx="9400375" cy="3885777"/>
        </p:xfrm>
        <a:graphic>
          <a:graphicData uri="http://schemas.openxmlformats.org/drawingml/2006/table">
            <a:tbl>
              <a:tblPr firstRow="1" bandRow="1"/>
              <a:tblGrid>
                <a:gridCol w="2793957">
                  <a:extLst>
                    <a:ext uri="{9D8B030D-6E8A-4147-A177-3AD203B41FA5}">
                      <a16:colId xmlns:a16="http://schemas.microsoft.com/office/drawing/2014/main" val="307070120"/>
                    </a:ext>
                  </a:extLst>
                </a:gridCol>
                <a:gridCol w="6606418">
                  <a:extLst>
                    <a:ext uri="{9D8B030D-6E8A-4147-A177-3AD203B41FA5}">
                      <a16:colId xmlns:a16="http://schemas.microsoft.com/office/drawing/2014/main" val="3957578981"/>
                    </a:ext>
                  </a:extLst>
                </a:gridCol>
              </a:tblGrid>
              <a:tr h="62974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600" dirty="0"/>
                        <a:t>Category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6E6">
                        <a:lumMod val="2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600" dirty="0"/>
                        <a:t>Examples of Disruption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6E6">
                        <a:lumMod val="2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2052610"/>
                  </a:ext>
                </a:extLst>
              </a:tr>
              <a:tr h="324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3200" dirty="0"/>
                    </a:p>
                    <a:p>
                      <a:pPr algn="ctr"/>
                      <a:endParaRPr lang="en-US" sz="3200" dirty="0"/>
                    </a:p>
                    <a:p>
                      <a:pPr algn="ctr"/>
                      <a:r>
                        <a:rPr lang="en-US" sz="4000" dirty="0"/>
                        <a:t>People 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Lack of people skills and/or resources Inappropriate behavior by a senior manager </a:t>
                      </a:r>
                    </a:p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Unexpected absence of key personnel</a:t>
                      </a:r>
                    </a:p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health, accident or injury to people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69138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6763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Categories of operational disruption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EF4DA49-068C-4B35-93DC-DE60949D54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1491031"/>
              </p:ext>
            </p:extLst>
          </p:nvPr>
        </p:nvGraphicFramePr>
        <p:xfrm>
          <a:off x="1020030" y="1720487"/>
          <a:ext cx="9774795" cy="4145280"/>
        </p:xfrm>
        <a:graphic>
          <a:graphicData uri="http://schemas.openxmlformats.org/drawingml/2006/table">
            <a:tbl>
              <a:tblPr firstRow="1" bandRow="1"/>
              <a:tblGrid>
                <a:gridCol w="2905241">
                  <a:extLst>
                    <a:ext uri="{9D8B030D-6E8A-4147-A177-3AD203B41FA5}">
                      <a16:colId xmlns:a16="http://schemas.microsoft.com/office/drawing/2014/main" val="307070120"/>
                    </a:ext>
                  </a:extLst>
                </a:gridCol>
                <a:gridCol w="6869554">
                  <a:extLst>
                    <a:ext uri="{9D8B030D-6E8A-4147-A177-3AD203B41FA5}">
                      <a16:colId xmlns:a16="http://schemas.microsoft.com/office/drawing/2014/main" val="3957578981"/>
                    </a:ext>
                  </a:extLst>
                </a:gridCol>
              </a:tblGrid>
              <a:tr h="62974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600" dirty="0"/>
                        <a:t>Category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6E6">
                        <a:lumMod val="2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600" dirty="0"/>
                        <a:t>Examples of Disruption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6E6">
                        <a:lumMod val="2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2052610"/>
                  </a:ext>
                </a:extLst>
              </a:tr>
              <a:tr h="324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3200" dirty="0"/>
                    </a:p>
                    <a:p>
                      <a:pPr algn="ctr"/>
                      <a:endParaRPr lang="en-US" sz="3200" dirty="0"/>
                    </a:p>
                    <a:p>
                      <a:pPr algn="ctr"/>
                      <a:r>
                        <a:rPr lang="en-US" sz="4000" dirty="0"/>
                        <a:t>Premises</a:t>
                      </a:r>
                      <a:endParaRPr lang="ar-EG" sz="4000" dirty="0"/>
                    </a:p>
                    <a:p>
                      <a:pPr algn="ctr"/>
                      <a:r>
                        <a:rPr lang="ar-EG" sz="4000" dirty="0"/>
                        <a:t>المباني</a:t>
                      </a:r>
                      <a:r>
                        <a:rPr lang="en-US" sz="4000" dirty="0"/>
                        <a:t>  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 Inadequate, insufficient or denial </a:t>
                      </a:r>
                      <a:r>
                        <a:rPr lang="ar-EG" sz="3200" dirty="0"/>
                        <a:t>منع </a:t>
                      </a:r>
                      <a:r>
                        <a:rPr lang="en-US" sz="3200" dirty="0"/>
                        <a:t>of access to premises</a:t>
                      </a:r>
                    </a:p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Damage to or contamination of premises</a:t>
                      </a:r>
                    </a:p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Damage to and breakdown of physical assets</a:t>
                      </a:r>
                    </a:p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Theft or loss of physical assets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69138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8243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Categories of operational disruption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EF4DA49-068C-4B35-93DC-DE60949D54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5609741"/>
              </p:ext>
            </p:extLst>
          </p:nvPr>
        </p:nvGraphicFramePr>
        <p:xfrm>
          <a:off x="1278448" y="1503932"/>
          <a:ext cx="9774795" cy="4145280"/>
        </p:xfrm>
        <a:graphic>
          <a:graphicData uri="http://schemas.openxmlformats.org/drawingml/2006/table">
            <a:tbl>
              <a:tblPr firstRow="1" bandRow="1"/>
              <a:tblGrid>
                <a:gridCol w="2532215">
                  <a:extLst>
                    <a:ext uri="{9D8B030D-6E8A-4147-A177-3AD203B41FA5}">
                      <a16:colId xmlns:a16="http://schemas.microsoft.com/office/drawing/2014/main" val="307070120"/>
                    </a:ext>
                  </a:extLst>
                </a:gridCol>
                <a:gridCol w="7242580">
                  <a:extLst>
                    <a:ext uri="{9D8B030D-6E8A-4147-A177-3AD203B41FA5}">
                      <a16:colId xmlns:a16="http://schemas.microsoft.com/office/drawing/2014/main" val="3957578981"/>
                    </a:ext>
                  </a:extLst>
                </a:gridCol>
              </a:tblGrid>
              <a:tr h="62974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600" dirty="0"/>
                        <a:t>Category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6E6">
                        <a:lumMod val="2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600" dirty="0"/>
                        <a:t>Examples of Disruption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6E6">
                        <a:lumMod val="2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2052610"/>
                  </a:ext>
                </a:extLst>
              </a:tr>
              <a:tr h="324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3200" dirty="0"/>
                    </a:p>
                    <a:p>
                      <a:pPr algn="ctr"/>
                      <a:endParaRPr lang="en-US" sz="3200" dirty="0"/>
                    </a:p>
                    <a:p>
                      <a:pPr algn="ctr"/>
                      <a:r>
                        <a:rPr lang="en-US" sz="4000" dirty="0"/>
                        <a:t>Processes 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Failure of IT hardware or software systems</a:t>
                      </a:r>
                    </a:p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Disruption by hacker or computer virus</a:t>
                      </a:r>
                    </a:p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Inadequate management of information</a:t>
                      </a:r>
                    </a:p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Failure of communication or transport systems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69138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518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Categories of operational disruption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EF4DA49-068C-4B35-93DC-DE60949D54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2554807"/>
              </p:ext>
            </p:extLst>
          </p:nvPr>
        </p:nvGraphicFramePr>
        <p:xfrm>
          <a:off x="1208600" y="1613263"/>
          <a:ext cx="9774795" cy="4145280"/>
        </p:xfrm>
        <a:graphic>
          <a:graphicData uri="http://schemas.openxmlformats.org/drawingml/2006/table">
            <a:tbl>
              <a:tblPr firstRow="1" bandRow="1"/>
              <a:tblGrid>
                <a:gridCol w="2905241">
                  <a:extLst>
                    <a:ext uri="{9D8B030D-6E8A-4147-A177-3AD203B41FA5}">
                      <a16:colId xmlns:a16="http://schemas.microsoft.com/office/drawing/2014/main" val="307070120"/>
                    </a:ext>
                  </a:extLst>
                </a:gridCol>
                <a:gridCol w="6869554">
                  <a:extLst>
                    <a:ext uri="{9D8B030D-6E8A-4147-A177-3AD203B41FA5}">
                      <a16:colId xmlns:a16="http://schemas.microsoft.com/office/drawing/2014/main" val="3957578981"/>
                    </a:ext>
                  </a:extLst>
                </a:gridCol>
              </a:tblGrid>
              <a:tr h="62974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600" dirty="0"/>
                        <a:t>Category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6E6">
                        <a:lumMod val="2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en-US" sz="3600" dirty="0"/>
                        <a:t>Examples of Disruption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6E6">
                        <a:lumMod val="2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2052610"/>
                  </a:ext>
                </a:extLst>
              </a:tr>
              <a:tr h="324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endParaRPr lang="en-US" sz="3200" dirty="0"/>
                    </a:p>
                    <a:p>
                      <a:pPr algn="ctr"/>
                      <a:endParaRPr lang="en-US" sz="3200" dirty="0"/>
                    </a:p>
                    <a:p>
                      <a:pPr algn="ctr"/>
                      <a:r>
                        <a:rPr lang="en-US" sz="4000" dirty="0"/>
                        <a:t>Products  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Poor product or service quality</a:t>
                      </a:r>
                    </a:p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Disruption caused by failure of supplier</a:t>
                      </a:r>
                    </a:p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Delivery of defective goods or components</a:t>
                      </a:r>
                    </a:p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Failure of outsourced services and facilities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69138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0969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Minimize compliance risks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CDE6D3-0E49-4270-8BD7-7628A71A31F2}"/>
              </a:ext>
            </a:extLst>
          </p:cNvPr>
          <p:cNvSpPr txBox="1"/>
          <p:nvPr/>
        </p:nvSpPr>
        <p:spPr>
          <a:xfrm>
            <a:off x="792480" y="1775449"/>
            <a:ext cx="1102545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All organizations will be aware of the wide range of compliance requirements that they have to fulfil. 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These compliance requirements vary considerably between business sectors, and many sectors are highly regulated with their own dedicated regulator for the industry or sector. </a:t>
            </a:r>
          </a:p>
        </p:txBody>
      </p:sp>
    </p:spTree>
    <p:extLst>
      <p:ext uri="{BB962C8B-B14F-4D97-AF65-F5344CB8AC3E}">
        <p14:creationId xmlns:p14="http://schemas.microsoft.com/office/powerpoint/2010/main" val="1119488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Minimize compliance risks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6CDE6D3-0E49-4270-8BD7-7628A71A31F2}"/>
              </a:ext>
            </a:extLst>
          </p:cNvPr>
          <p:cNvSpPr txBox="1"/>
          <p:nvPr/>
        </p:nvSpPr>
        <p:spPr>
          <a:xfrm>
            <a:off x="792480" y="2196964"/>
            <a:ext cx="1102545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Generally speaking, organizations will work towards ensuring full compliance with all applicable rules and regulations and, thereby, minimize the compliance risks. </a:t>
            </a:r>
          </a:p>
        </p:txBody>
      </p:sp>
    </p:spTree>
    <p:extLst>
      <p:ext uri="{BB962C8B-B14F-4D97-AF65-F5344CB8AC3E}">
        <p14:creationId xmlns:p14="http://schemas.microsoft.com/office/powerpoint/2010/main" val="1821856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Minimize compliance risks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CDE6D3-0E49-4270-8BD7-7628A71A31F2}"/>
              </a:ext>
            </a:extLst>
          </p:cNvPr>
          <p:cNvSpPr txBox="1"/>
          <p:nvPr/>
        </p:nvSpPr>
        <p:spPr>
          <a:xfrm>
            <a:off x="802641" y="1878936"/>
            <a:ext cx="107188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In many cases, dedicated teams of specialist risk professionals will be employed and this is particularly the case in relation to health and safety, money-laundering and security arrangements.</a:t>
            </a:r>
          </a:p>
        </p:txBody>
      </p:sp>
    </p:spTree>
    <p:extLst>
      <p:ext uri="{BB962C8B-B14F-4D97-AF65-F5344CB8AC3E}">
        <p14:creationId xmlns:p14="http://schemas.microsoft.com/office/powerpoint/2010/main" val="3192414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Minimize compliance risks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CDE6D3-0E49-4270-8BD7-7628A71A31F2}"/>
              </a:ext>
            </a:extLst>
          </p:cNvPr>
          <p:cNvSpPr txBox="1"/>
          <p:nvPr/>
        </p:nvSpPr>
        <p:spPr>
          <a:xfrm>
            <a:off x="651740" y="1555322"/>
            <a:ext cx="11284815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It is important for organizations to recognize their compliance risks and include consideration of these risks in their risk management activities.</a:t>
            </a: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38445D"/>
              </a:solidFill>
              <a:effectLst/>
              <a:uLnTx/>
              <a:uFillTx/>
              <a:latin typeface="Roboto" panose="02000000000000000000" pitchFamily="2" charset="0"/>
            </a:endParaRPr>
          </a:p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rPr>
              <a:t> It is also important to ensure that the various areas of risk management expertise within the company co-operate with each other, so that an organized and/or co- ordinated approach to compliance is achieved.</a:t>
            </a:r>
          </a:p>
        </p:txBody>
      </p:sp>
    </p:spTree>
    <p:extLst>
      <p:ext uri="{BB962C8B-B14F-4D97-AF65-F5344CB8AC3E}">
        <p14:creationId xmlns:p14="http://schemas.microsoft.com/office/powerpoint/2010/main" val="1144217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3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Minimize compliance risks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Picture 5" descr="Thank Yo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9403" y="2414732"/>
            <a:ext cx="6734386" cy="84066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616195" y="2573456"/>
            <a:ext cx="18803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811812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562</TotalTime>
  <Words>1457</Words>
  <Application>Microsoft Office PowerPoint</Application>
  <PresentationFormat>Widescreen</PresentationFormat>
  <Paragraphs>255</Paragraphs>
  <Slides>33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Arial</vt:lpstr>
      <vt:lpstr>Calibri</vt:lpstr>
      <vt:lpstr>Roboto</vt:lpstr>
      <vt:lpstr>Times New Roman</vt:lpstr>
      <vt:lpstr>Wingdings</vt:lpstr>
      <vt:lpstr>Office Theme</vt:lpstr>
      <vt:lpstr>PowerPoint Presentation</vt:lpstr>
      <vt:lpstr>Topics to Cover in Week 3</vt:lpstr>
      <vt:lpstr>Risk Classification </vt:lpstr>
      <vt:lpstr>Types of Risks</vt:lpstr>
      <vt:lpstr>long-term risks </vt:lpstr>
      <vt:lpstr>Medium-term risks </vt:lpstr>
      <vt:lpstr>Short-term risks </vt:lpstr>
      <vt:lpstr>Short-term risks </vt:lpstr>
      <vt:lpstr>Short-term risks </vt:lpstr>
      <vt:lpstr>Four Types of Risk</vt:lpstr>
      <vt:lpstr>Compliance Risks</vt:lpstr>
      <vt:lpstr>Examples of Compliance Risks</vt:lpstr>
      <vt:lpstr>Hazard Risks</vt:lpstr>
      <vt:lpstr>Control Risks</vt:lpstr>
      <vt:lpstr>Control Risks</vt:lpstr>
      <vt:lpstr>Opportunity  Risks</vt:lpstr>
      <vt:lpstr>Embrace Opportunity Risks</vt:lpstr>
      <vt:lpstr>Embrace Opportunity Risks</vt:lpstr>
      <vt:lpstr>Manage uncertainty risks</vt:lpstr>
      <vt:lpstr>Manage uncertainty risks</vt:lpstr>
      <vt:lpstr>Manage uncertainty risks</vt:lpstr>
      <vt:lpstr>Manage uncertainty risks</vt:lpstr>
      <vt:lpstr>Control Management </vt:lpstr>
      <vt:lpstr>Mitigate hazard risks</vt:lpstr>
      <vt:lpstr>Categories of operational disruption</vt:lpstr>
      <vt:lpstr>Categories of operational disruption</vt:lpstr>
      <vt:lpstr>Categories of operational disruption</vt:lpstr>
      <vt:lpstr>Categories of operational disruption</vt:lpstr>
      <vt:lpstr>Minimize compliance risks</vt:lpstr>
      <vt:lpstr>Minimize compliance risks</vt:lpstr>
      <vt:lpstr>Minimize compliance risks</vt:lpstr>
      <vt:lpstr>Minimize compliance risks</vt:lpstr>
      <vt:lpstr>Minimize compliance risks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Nael Y Zabel</cp:lastModifiedBy>
  <cp:revision>187</cp:revision>
  <dcterms:created xsi:type="dcterms:W3CDTF">2023-09-12T14:13:52Z</dcterms:created>
  <dcterms:modified xsi:type="dcterms:W3CDTF">2023-10-17T16:44:56Z</dcterms:modified>
</cp:coreProperties>
</file>