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4"/>
  </p:notesMasterIdLst>
  <p:handoutMasterIdLst>
    <p:handoutMasterId r:id="rId45"/>
  </p:handoutMasterIdLst>
  <p:sldIdLst>
    <p:sldId id="303" r:id="rId5"/>
    <p:sldId id="313" r:id="rId6"/>
    <p:sldId id="664" r:id="rId7"/>
    <p:sldId id="583" r:id="rId8"/>
    <p:sldId id="665" r:id="rId9"/>
    <p:sldId id="666" r:id="rId10"/>
    <p:sldId id="667" r:id="rId11"/>
    <p:sldId id="668" r:id="rId12"/>
    <p:sldId id="669" r:id="rId13"/>
    <p:sldId id="670" r:id="rId14"/>
    <p:sldId id="671" r:id="rId15"/>
    <p:sldId id="672" r:id="rId16"/>
    <p:sldId id="622" r:id="rId17"/>
    <p:sldId id="674" r:id="rId18"/>
    <p:sldId id="675" r:id="rId19"/>
    <p:sldId id="676" r:id="rId20"/>
    <p:sldId id="677" r:id="rId21"/>
    <p:sldId id="673" r:id="rId22"/>
    <p:sldId id="678" r:id="rId23"/>
    <p:sldId id="679" r:id="rId24"/>
    <p:sldId id="680" r:id="rId25"/>
    <p:sldId id="681" r:id="rId26"/>
    <p:sldId id="682" r:id="rId27"/>
    <p:sldId id="683" r:id="rId28"/>
    <p:sldId id="684" r:id="rId29"/>
    <p:sldId id="685" r:id="rId30"/>
    <p:sldId id="686" r:id="rId31"/>
    <p:sldId id="687" r:id="rId32"/>
    <p:sldId id="688" r:id="rId33"/>
    <p:sldId id="689" r:id="rId34"/>
    <p:sldId id="690" r:id="rId35"/>
    <p:sldId id="691" r:id="rId36"/>
    <p:sldId id="692" r:id="rId37"/>
    <p:sldId id="693" r:id="rId38"/>
    <p:sldId id="694" r:id="rId39"/>
    <p:sldId id="695" r:id="rId40"/>
    <p:sldId id="696" r:id="rId41"/>
    <p:sldId id="697" r:id="rId42"/>
    <p:sldId id="34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13"/>
            <p14:sldId id="664"/>
            <p14:sldId id="583"/>
            <p14:sldId id="665"/>
            <p14:sldId id="666"/>
            <p14:sldId id="667"/>
            <p14:sldId id="668"/>
            <p14:sldId id="669"/>
            <p14:sldId id="670"/>
            <p14:sldId id="671"/>
            <p14:sldId id="672"/>
            <p14:sldId id="622"/>
            <p14:sldId id="674"/>
            <p14:sldId id="675"/>
            <p14:sldId id="676"/>
            <p14:sldId id="677"/>
            <p14:sldId id="673"/>
            <p14:sldId id="678"/>
            <p14:sldId id="679"/>
            <p14:sldId id="680"/>
            <p14:sldId id="681"/>
            <p14:sldId id="682"/>
            <p14:sldId id="683"/>
            <p14:sldId id="684"/>
            <p14:sldId id="685"/>
            <p14:sldId id="686"/>
            <p14:sldId id="687"/>
            <p14:sldId id="688"/>
            <p14:sldId id="689"/>
            <p14:sldId id="690"/>
            <p14:sldId id="691"/>
            <p14:sldId id="692"/>
            <p14:sldId id="693"/>
            <p14:sldId id="694"/>
            <p14:sldId id="695"/>
            <p14:sldId id="696"/>
            <p14:sldId id="69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FAC748"/>
    <a:srgbClr val="F58221"/>
    <a:srgbClr val="00AEEF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89CC17-4EBB-4F87-81FB-ACC80DF0C480}" v="49" dt="2024-10-31T07:13:08.91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792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61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notesMaster" Target="notesMasters/notesMaster1.xml"/><Relationship Id="rId6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AbdullahHalawany" userId="93acd4f6-3999-43c0-a02f-17f31116eace" providerId="ADAL" clId="{1789CC17-4EBB-4F87-81FB-ACC80DF0C480}"/>
    <pc:docChg chg="undo custSel modSld">
      <pc:chgData name="AbdullahHalawany" userId="93acd4f6-3999-43c0-a02f-17f31116eace" providerId="ADAL" clId="{1789CC17-4EBB-4F87-81FB-ACC80DF0C480}" dt="2024-10-31T07:13:08.917" v="132"/>
      <pc:docMkLst>
        <pc:docMk/>
      </pc:docMkLst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0" sldId="303"/>
        </pc:sldMkLst>
        <pc:spChg chg="mod">
          <ac:chgData name="AbdullahHalawany" userId="93acd4f6-3999-43c0-a02f-17f31116eace" providerId="ADAL" clId="{1789CC17-4EBB-4F87-81FB-ACC80DF0C480}" dt="2024-10-29T10:11:05.914" v="0" actId="14100"/>
          <ac:spMkLst>
            <pc:docMk/>
            <pc:sldMk cId="0" sldId="303"/>
            <ac:spMk id="12" creationId="{00000000-0000-0000-0000-000000000000}"/>
          </ac:spMkLst>
        </pc:spChg>
        <pc:spChg chg="mod">
          <ac:chgData name="AbdullahHalawany" userId="93acd4f6-3999-43c0-a02f-17f31116eace" providerId="ADAL" clId="{1789CC17-4EBB-4F87-81FB-ACC80DF0C480}" dt="2024-10-29T10:11:21.376" v="5" actId="1076"/>
          <ac:spMkLst>
            <pc:docMk/>
            <pc:sldMk cId="0" sldId="303"/>
            <ac:spMk id="14" creationId="{39C65316-BFB1-4A3F-B8B9-F9622013BFC3}"/>
          </ac:spMkLst>
        </pc:spChg>
        <pc:picChg chg="add del mod">
          <ac:chgData name="AbdullahHalawany" userId="93acd4f6-3999-43c0-a02f-17f31116eace" providerId="ADAL" clId="{1789CC17-4EBB-4F87-81FB-ACC80DF0C480}" dt="2024-10-31T07:12:41.909" v="131"/>
          <ac:picMkLst>
            <pc:docMk/>
            <pc:sldMk cId="0" sldId="303"/>
            <ac:picMk id="8" creationId="{83EC672B-955A-B1F3-1F35-EC489F5515BB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0" sldId="313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0" sldId="313"/>
            <ac:picMk id="13" creationId="{D6CEF5B3-8CA2-0F14-F97F-0EF521FF24E2}"/>
          </ac:picMkLst>
        </pc:picChg>
      </pc:sldChg>
      <pc:sldChg chg="modTransition">
        <pc:chgData name="AbdullahHalawany" userId="93acd4f6-3999-43c0-a02f-17f31116eace" providerId="ADAL" clId="{1789CC17-4EBB-4F87-81FB-ACC80DF0C480}" dt="2024-10-31T07:13:08.917" v="132"/>
        <pc:sldMkLst>
          <pc:docMk/>
          <pc:sldMk cId="0" sldId="349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91888453" sldId="499"/>
        </pc:sldMkLst>
        <pc:picChg chg="add del mod">
          <ac:chgData name="AbdullahHalawany" userId="93acd4f6-3999-43c0-a02f-17f31116eace" providerId="ADAL" clId="{1789CC17-4EBB-4F87-81FB-ACC80DF0C480}" dt="2024-10-31T05:02:10.604" v="71"/>
          <ac:picMkLst>
            <pc:docMk/>
            <pc:sldMk cId="191888453" sldId="499"/>
            <ac:picMk id="4" creationId="{68EA6D02-8881-53D3-8950-8E58D619405E}"/>
          </ac:picMkLst>
        </pc:picChg>
        <pc:picChg chg="add del mod ord">
          <ac:chgData name="AbdullahHalawany" userId="93acd4f6-3999-43c0-a02f-17f31116eace" providerId="ADAL" clId="{1789CC17-4EBB-4F87-81FB-ACC80DF0C480}" dt="2024-10-31T05:03:47.988" v="72"/>
          <ac:picMkLst>
            <pc:docMk/>
            <pc:sldMk cId="191888453" sldId="499"/>
            <ac:picMk id="7" creationId="{A85B4736-2681-4FF9-C407-C9557C1C24E8}"/>
          </ac:picMkLst>
        </pc:pic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91888453" sldId="499"/>
            <ac:picMk id="8" creationId="{6C39DCFF-0F5F-4BCD-E6CA-02E072AFAA34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756635027" sldId="583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756635027" sldId="583"/>
            <ac:picMk id="5" creationId="{78671845-74EB-98A8-21DE-95F8F14EAE1B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978668602" sldId="584"/>
        </pc:sldMkLst>
        <pc:picChg chg="add del mod">
          <ac:chgData name="AbdullahHalawany" userId="93acd4f6-3999-43c0-a02f-17f31116eace" providerId="ADAL" clId="{1789CC17-4EBB-4F87-81FB-ACC80DF0C480}" dt="2024-10-31T05:05:29.116" v="75"/>
          <ac:picMkLst>
            <pc:docMk/>
            <pc:sldMk cId="1978668602" sldId="584"/>
            <ac:picMk id="9" creationId="{AC129F57-4CA3-EB84-9493-426052CC6B3C}"/>
          </ac:picMkLst>
        </pc:picChg>
        <pc:picChg chg="add del mod ord">
          <ac:chgData name="AbdullahHalawany" userId="93acd4f6-3999-43c0-a02f-17f31116eace" providerId="ADAL" clId="{1789CC17-4EBB-4F87-81FB-ACC80DF0C480}" dt="2024-10-31T05:05:57.083" v="76"/>
          <ac:picMkLst>
            <pc:docMk/>
            <pc:sldMk cId="1978668602" sldId="584"/>
            <ac:picMk id="17" creationId="{A33ECC89-6C3C-F518-E97D-C3B064BE9DC3}"/>
          </ac:picMkLst>
        </pc:picChg>
        <pc:picChg chg="add del mod">
          <ac:chgData name="AbdullahHalawany" userId="93acd4f6-3999-43c0-a02f-17f31116eace" providerId="ADAL" clId="{1789CC17-4EBB-4F87-81FB-ACC80DF0C480}" dt="2024-10-31T05:05:58.731" v="78"/>
          <ac:picMkLst>
            <pc:docMk/>
            <pc:sldMk cId="1978668602" sldId="584"/>
            <ac:picMk id="18" creationId="{5F21C153-2C61-69AA-A4E0-AE04F169C953}"/>
          </ac:picMkLst>
        </pc:picChg>
        <pc:picChg chg="add del mod ord">
          <ac:chgData name="AbdullahHalawany" userId="93acd4f6-3999-43c0-a02f-17f31116eace" providerId="ADAL" clId="{1789CC17-4EBB-4F87-81FB-ACC80DF0C480}" dt="2024-10-31T05:07:36.638" v="79"/>
          <ac:picMkLst>
            <pc:docMk/>
            <pc:sldMk cId="1978668602" sldId="584"/>
            <ac:picMk id="24" creationId="{CA06400F-0581-23C0-1112-F3DC38B845A0}"/>
          </ac:picMkLst>
        </pc:pic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978668602" sldId="584"/>
            <ac:picMk id="25" creationId="{52A1020C-5446-3BC4-893C-6A4B7A26A117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137751685" sldId="585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137751685" sldId="585"/>
            <ac:picMk id="18" creationId="{C1EC9D94-0F04-8850-73D2-374FFF4B101F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738274113" sldId="586"/>
        </pc:sldMkLst>
        <pc:spChg chg="mod">
          <ac:chgData name="AbdullahHalawany" userId="93acd4f6-3999-43c0-a02f-17f31116eace" providerId="ADAL" clId="{1789CC17-4EBB-4F87-81FB-ACC80DF0C480}" dt="2024-10-31T04:37:38.723" v="51" actId="1076"/>
          <ac:spMkLst>
            <pc:docMk/>
            <pc:sldMk cId="1738274113" sldId="586"/>
            <ac:spMk id="10" creationId="{990169C1-5DF2-45B9-864B-8E2661F2032F}"/>
          </ac:spMkLst>
        </pc:spChg>
        <pc:spChg chg="mod">
          <ac:chgData name="AbdullahHalawany" userId="93acd4f6-3999-43c0-a02f-17f31116eace" providerId="ADAL" clId="{1789CC17-4EBB-4F87-81FB-ACC80DF0C480}" dt="2024-10-31T04:37:34.478" v="50" actId="1076"/>
          <ac:spMkLst>
            <pc:docMk/>
            <pc:sldMk cId="1738274113" sldId="586"/>
            <ac:spMk id="14" creationId="{00000000-0000-0000-0000-000000000000}"/>
          </ac:spMkLst>
        </pc:spChg>
        <pc:picChg chg="add del mod">
          <ac:chgData name="AbdullahHalawany" userId="93acd4f6-3999-43c0-a02f-17f31116eace" providerId="ADAL" clId="{1789CC17-4EBB-4F87-81FB-ACC80DF0C480}" dt="2024-10-31T05:11:02.014" v="82"/>
          <ac:picMkLst>
            <pc:docMk/>
            <pc:sldMk cId="1738274113" sldId="586"/>
            <ac:picMk id="5" creationId="{0D3D3B7C-A0EB-8DA2-E757-00C2558F2BA6}"/>
          </ac:picMkLst>
        </pc:picChg>
        <pc:picChg chg="add del mod ord">
          <ac:chgData name="AbdullahHalawany" userId="93acd4f6-3999-43c0-a02f-17f31116eace" providerId="ADAL" clId="{1789CC17-4EBB-4F87-81FB-ACC80DF0C480}" dt="2024-10-31T05:12:19.582" v="83"/>
          <ac:picMkLst>
            <pc:docMk/>
            <pc:sldMk cId="1738274113" sldId="586"/>
            <ac:picMk id="8" creationId="{4650755A-4D7B-AAF1-9487-83A6301C41F4}"/>
          </ac:picMkLst>
        </pc:pic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738274113" sldId="586"/>
            <ac:picMk id="9" creationId="{900BC67F-F324-81C6-C071-B999C24E4EF5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51338143" sldId="587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51338143" sldId="587"/>
            <ac:picMk id="16" creationId="{2460A051-BE58-9B56-FBF8-AB9605CAAB42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566672731" sldId="588"/>
        </pc:sldMkLst>
        <pc:picChg chg="add del mod">
          <ac:chgData name="AbdullahHalawany" userId="93acd4f6-3999-43c0-a02f-17f31116eace" providerId="ADAL" clId="{1789CC17-4EBB-4F87-81FB-ACC80DF0C480}" dt="2024-10-31T05:14:11.020" v="86"/>
          <ac:picMkLst>
            <pc:docMk/>
            <pc:sldMk cId="1566672731" sldId="588"/>
            <ac:picMk id="5" creationId="{02BD1032-420B-D6A2-F7B8-54921F2BF349}"/>
          </ac:picMkLst>
        </pc:picChg>
        <pc:picChg chg="add del mod ord">
          <ac:chgData name="AbdullahHalawany" userId="93acd4f6-3999-43c0-a02f-17f31116eace" providerId="ADAL" clId="{1789CC17-4EBB-4F87-81FB-ACC80DF0C480}" dt="2024-10-31T05:16:39.016" v="87"/>
          <ac:picMkLst>
            <pc:docMk/>
            <pc:sldMk cId="1566672731" sldId="588"/>
            <ac:picMk id="8" creationId="{C7AB7D98-DEC3-D7BE-5739-095866F934D7}"/>
          </ac:picMkLst>
        </pc:pic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566672731" sldId="588"/>
            <ac:picMk id="9" creationId="{5C097D06-425E-A3FD-7571-A979CC076C47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996977730" sldId="589"/>
        </pc:sldMkLst>
        <pc:picChg chg="add del mod">
          <ac:chgData name="AbdullahHalawany" userId="93acd4f6-3999-43c0-a02f-17f31116eace" providerId="ADAL" clId="{1789CC17-4EBB-4F87-81FB-ACC80DF0C480}" dt="2024-10-31T05:17:23.689" v="90"/>
          <ac:picMkLst>
            <pc:docMk/>
            <pc:sldMk cId="3996977730" sldId="589"/>
            <ac:picMk id="9" creationId="{F6A4C462-633D-7CA7-4B85-7D3EBDEDECE5}"/>
          </ac:picMkLst>
        </pc:picChg>
        <pc:picChg chg="add del mod ord">
          <ac:chgData name="AbdullahHalawany" userId="93acd4f6-3999-43c0-a02f-17f31116eace" providerId="ADAL" clId="{1789CC17-4EBB-4F87-81FB-ACC80DF0C480}" dt="2024-10-31T05:19:20.929" v="91"/>
          <ac:picMkLst>
            <pc:docMk/>
            <pc:sldMk cId="3996977730" sldId="589"/>
            <ac:picMk id="17" creationId="{F294F859-A482-A84E-20D7-8D76F02D7B2F}"/>
          </ac:picMkLst>
        </pc:pic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3996977730" sldId="589"/>
            <ac:picMk id="18" creationId="{78020F85-D006-C7CD-1085-6F33E93D1FBD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550464049" sldId="590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550464049" sldId="590"/>
            <ac:picMk id="12" creationId="{E7A33433-1E91-5D5D-7BD8-B8B2ECD1ADC9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453189734" sldId="591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2453189734" sldId="591"/>
            <ac:picMk id="5" creationId="{9FA77B52-5339-5D4D-BB5B-131DA7E48C40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802161393" sldId="592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3802161393" sldId="592"/>
            <ac:picMk id="4" creationId="{2F0B9BD6-565E-4598-B111-C8D033741792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4005999317" sldId="593"/>
        </pc:sldMkLst>
        <pc:spChg chg="mod">
          <ac:chgData name="AbdullahHalawany" userId="93acd4f6-3999-43c0-a02f-17f31116eace" providerId="ADAL" clId="{1789CC17-4EBB-4F87-81FB-ACC80DF0C480}" dt="2024-10-29T10:36:30.383" v="45" actId="14100"/>
          <ac:spMkLst>
            <pc:docMk/>
            <pc:sldMk cId="4005999317" sldId="593"/>
            <ac:spMk id="10" creationId="{990169C1-5DF2-45B9-864B-8E2661F2032F}"/>
          </ac:spMkLst>
        </pc:sp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4005999317" sldId="593"/>
            <ac:picMk id="4" creationId="{01806E89-9A18-B0B4-C191-D3188E8A2E66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4252703164" sldId="594"/>
        </pc:sldMkLst>
        <pc:spChg chg="mod">
          <ac:chgData name="AbdullahHalawany" userId="93acd4f6-3999-43c0-a02f-17f31116eace" providerId="ADAL" clId="{1789CC17-4EBB-4F87-81FB-ACC80DF0C480}" dt="2024-10-31T04:38:10.547" v="54" actId="1076"/>
          <ac:spMkLst>
            <pc:docMk/>
            <pc:sldMk cId="4252703164" sldId="594"/>
            <ac:spMk id="15" creationId="{00000000-0000-0000-0000-000000000000}"/>
          </ac:spMkLst>
        </pc:sp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4252703164" sldId="594"/>
            <ac:picMk id="4" creationId="{256C3A9B-2516-7E60-1D5F-673A71993FD0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810551693" sldId="595"/>
        </pc:sldMkLst>
        <pc:spChg chg="mod">
          <ac:chgData name="AbdullahHalawany" userId="93acd4f6-3999-43c0-a02f-17f31116eace" providerId="ADAL" clId="{1789CC17-4EBB-4F87-81FB-ACC80DF0C480}" dt="2024-10-31T04:38:27.844" v="55" actId="1076"/>
          <ac:spMkLst>
            <pc:docMk/>
            <pc:sldMk cId="2810551693" sldId="595"/>
            <ac:spMk id="11" creationId="{E24224E4-504D-4BAE-B81F-2C2CCA58DB84}"/>
          </ac:spMkLst>
        </pc:spChg>
        <pc:picChg chg="add del mod">
          <ac:chgData name="AbdullahHalawany" userId="93acd4f6-3999-43c0-a02f-17f31116eace" providerId="ADAL" clId="{1789CC17-4EBB-4F87-81FB-ACC80DF0C480}" dt="2024-10-31T05:37:12.584" v="94"/>
          <ac:picMkLst>
            <pc:docMk/>
            <pc:sldMk cId="2810551693" sldId="595"/>
            <ac:picMk id="4" creationId="{D9111868-4FBF-D093-E01B-14F4FFDF6FD6}"/>
          </ac:picMkLst>
        </pc:picChg>
        <pc:picChg chg="add del mod ord">
          <ac:chgData name="AbdullahHalawany" userId="93acd4f6-3999-43c0-a02f-17f31116eace" providerId="ADAL" clId="{1789CC17-4EBB-4F87-81FB-ACC80DF0C480}" dt="2024-10-31T05:40:38.233" v="95"/>
          <ac:picMkLst>
            <pc:docMk/>
            <pc:sldMk cId="2810551693" sldId="595"/>
            <ac:picMk id="7" creationId="{60A61B6B-4EBC-B9C1-0870-996A271E751B}"/>
          </ac:picMkLst>
        </pc:pic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2810551693" sldId="595"/>
            <ac:picMk id="8" creationId="{B1398EF7-D960-1C9F-1BA8-C9817A0B33CC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93643038" sldId="596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2393643038" sldId="596"/>
            <ac:picMk id="16" creationId="{80C029D6-0082-4F7C-E27F-3812FD2A8E49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480457842" sldId="597"/>
        </pc:sldMkLst>
        <pc:spChg chg="mod">
          <ac:chgData name="AbdullahHalawany" userId="93acd4f6-3999-43c0-a02f-17f31116eace" providerId="ADAL" clId="{1789CC17-4EBB-4F87-81FB-ACC80DF0C480}" dt="2024-10-31T04:40:45.348" v="57" actId="1076"/>
          <ac:spMkLst>
            <pc:docMk/>
            <pc:sldMk cId="3480457842" sldId="597"/>
            <ac:spMk id="15" creationId="{00000000-0000-0000-0000-000000000000}"/>
          </ac:spMkLst>
        </pc:sp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3480457842" sldId="597"/>
            <ac:picMk id="5" creationId="{35D47BA8-4F1C-EC63-5F7F-FDE749D1A7D3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259167427" sldId="598"/>
        </pc:sldMkLst>
        <pc:picChg chg="add del mod">
          <ac:chgData name="AbdullahHalawany" userId="93acd4f6-3999-43c0-a02f-17f31116eace" providerId="ADAL" clId="{1789CC17-4EBB-4F87-81FB-ACC80DF0C480}" dt="2024-10-31T05:46:44.367" v="98"/>
          <ac:picMkLst>
            <pc:docMk/>
            <pc:sldMk cId="3259167427" sldId="598"/>
            <ac:picMk id="4" creationId="{BF8D51B4-BFAE-FEDB-1B14-2024BCC8D034}"/>
          </ac:picMkLst>
        </pc:picChg>
        <pc:picChg chg="add del mod ord">
          <ac:chgData name="AbdullahHalawany" userId="93acd4f6-3999-43c0-a02f-17f31116eace" providerId="ADAL" clId="{1789CC17-4EBB-4F87-81FB-ACC80DF0C480}" dt="2024-10-31T05:48:15.813" v="99"/>
          <ac:picMkLst>
            <pc:docMk/>
            <pc:sldMk cId="3259167427" sldId="598"/>
            <ac:picMk id="7" creationId="{5F72B830-9EAC-CEA5-9A93-3BEAD2352323}"/>
          </ac:picMkLst>
        </pc:pic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3259167427" sldId="598"/>
            <ac:picMk id="8" creationId="{DA9D1460-DB4E-E7E4-922E-6A4E11CCD89C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416101726" sldId="599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416101726" sldId="599"/>
            <ac:picMk id="9" creationId="{9D13EF30-473D-4128-F701-B2191616EEB9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285687449" sldId="600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285687449" sldId="600"/>
            <ac:picMk id="5" creationId="{CDF5812A-118B-2A9C-6AD4-CE5089704B43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424704833" sldId="601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424704833" sldId="601"/>
            <ac:picMk id="4" creationId="{9EA6178A-EB2A-E4F4-9E57-F66F3A375FB5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080601033" sldId="602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080601033" sldId="602"/>
            <ac:picMk id="4" creationId="{CB01C864-1DAB-4110-AD17-1CA32AEAB1E6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8447749" sldId="603"/>
        </pc:sldMkLst>
        <pc:picChg chg="add del mod">
          <ac:chgData name="AbdullahHalawany" userId="93acd4f6-3999-43c0-a02f-17f31116eace" providerId="ADAL" clId="{1789CC17-4EBB-4F87-81FB-ACC80DF0C480}" dt="2024-10-31T05:57:41.202" v="102"/>
          <ac:picMkLst>
            <pc:docMk/>
            <pc:sldMk cId="238447749" sldId="603"/>
            <ac:picMk id="4" creationId="{B2B77989-BB78-E525-3D19-CFEA37F771FC}"/>
          </ac:picMkLst>
        </pc:picChg>
        <pc:picChg chg="add del mod ord">
          <ac:chgData name="AbdullahHalawany" userId="93acd4f6-3999-43c0-a02f-17f31116eace" providerId="ADAL" clId="{1789CC17-4EBB-4F87-81FB-ACC80DF0C480}" dt="2024-10-31T05:59:46.311" v="103"/>
          <ac:picMkLst>
            <pc:docMk/>
            <pc:sldMk cId="238447749" sldId="603"/>
            <ac:picMk id="7" creationId="{433CF3A3-D96B-6CCB-D647-CB48B263918F}"/>
          </ac:picMkLst>
        </pc:pic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238447749" sldId="603"/>
            <ac:picMk id="8" creationId="{AED7502B-08C5-D4A9-6546-D9092E3B5258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168796619" sldId="604"/>
        </pc:sldMkLst>
        <pc:spChg chg="mod">
          <ac:chgData name="AbdullahHalawany" userId="93acd4f6-3999-43c0-a02f-17f31116eace" providerId="ADAL" clId="{1789CC17-4EBB-4F87-81FB-ACC80DF0C480}" dt="2024-10-31T04:44:38.712" v="58"/>
          <ac:spMkLst>
            <pc:docMk/>
            <pc:sldMk cId="1168796619" sldId="604"/>
            <ac:spMk id="10" creationId="{990169C1-5DF2-45B9-864B-8E2661F2032F}"/>
          </ac:spMkLst>
        </pc:sp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168796619" sldId="604"/>
            <ac:picMk id="9" creationId="{DCC92A39-54EA-5594-3B1F-00EDAE664AE8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256862498" sldId="605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256862498" sldId="605"/>
            <ac:picMk id="5" creationId="{FC0DF76A-B11A-FD16-721E-C8DA3FD3BD20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194002760" sldId="606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3194002760" sldId="606"/>
            <ac:picMk id="4" creationId="{7C874C45-A8E6-FD7D-73BB-09EB04085B58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603648323" sldId="607"/>
        </pc:sldMkLst>
        <pc:picChg chg="add del mod">
          <ac:chgData name="AbdullahHalawany" userId="93acd4f6-3999-43c0-a02f-17f31116eace" providerId="ADAL" clId="{1789CC17-4EBB-4F87-81FB-ACC80DF0C480}" dt="2024-10-31T06:11:09.900" v="106"/>
          <ac:picMkLst>
            <pc:docMk/>
            <pc:sldMk cId="3603648323" sldId="607"/>
            <ac:picMk id="5" creationId="{E6964DC4-7257-FD9D-BC16-682C4D599A3D}"/>
          </ac:picMkLst>
        </pc:picChg>
        <pc:picChg chg="add del mod ord">
          <ac:chgData name="AbdullahHalawany" userId="93acd4f6-3999-43c0-a02f-17f31116eace" providerId="ADAL" clId="{1789CC17-4EBB-4F87-81FB-ACC80DF0C480}" dt="2024-10-31T06:11:26.025" v="107"/>
          <ac:picMkLst>
            <pc:docMk/>
            <pc:sldMk cId="3603648323" sldId="607"/>
            <ac:picMk id="14" creationId="{1FBE81E0-CF81-D9D2-722C-EAF40049C039}"/>
          </ac:picMkLst>
        </pc:picChg>
        <pc:picChg chg="add del mod">
          <ac:chgData name="AbdullahHalawany" userId="93acd4f6-3999-43c0-a02f-17f31116eace" providerId="ADAL" clId="{1789CC17-4EBB-4F87-81FB-ACC80DF0C480}" dt="2024-10-31T06:11:28.588" v="109"/>
          <ac:picMkLst>
            <pc:docMk/>
            <pc:sldMk cId="3603648323" sldId="607"/>
            <ac:picMk id="15" creationId="{E3C32302-4886-6350-7CB0-A2F2A6823051}"/>
          </ac:picMkLst>
        </pc:picChg>
        <pc:picChg chg="add del mod ord">
          <ac:chgData name="AbdullahHalawany" userId="93acd4f6-3999-43c0-a02f-17f31116eace" providerId="ADAL" clId="{1789CC17-4EBB-4F87-81FB-ACC80DF0C480}" dt="2024-10-31T06:11:39.411" v="110"/>
          <ac:picMkLst>
            <pc:docMk/>
            <pc:sldMk cId="3603648323" sldId="607"/>
            <ac:picMk id="21" creationId="{E0DB0DE7-9256-5F2F-1D3D-D6EA611F2948}"/>
          </ac:picMkLst>
        </pc:pic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3603648323" sldId="607"/>
            <ac:picMk id="22" creationId="{C88B3715-44EA-D78F-B5BD-4ED32616C436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812012337" sldId="608"/>
        </pc:sldMkLst>
        <pc:spChg chg="mod">
          <ac:chgData name="AbdullahHalawany" userId="93acd4f6-3999-43c0-a02f-17f31116eace" providerId="ADAL" clId="{1789CC17-4EBB-4F87-81FB-ACC80DF0C480}" dt="2024-10-29T10:12:19.727" v="11" actId="1076"/>
          <ac:spMkLst>
            <pc:docMk/>
            <pc:sldMk cId="1812012337" sldId="608"/>
            <ac:spMk id="15" creationId="{00000000-0000-0000-0000-000000000000}"/>
          </ac:spMkLst>
        </pc:spChg>
        <pc:picChg chg="add del mod">
          <ac:chgData name="AbdullahHalawany" userId="93acd4f6-3999-43c0-a02f-17f31116eace" providerId="ADAL" clId="{1789CC17-4EBB-4F87-81FB-ACC80DF0C480}" dt="2024-10-31T06:16:21.978" v="113"/>
          <ac:picMkLst>
            <pc:docMk/>
            <pc:sldMk cId="1812012337" sldId="608"/>
            <ac:picMk id="17" creationId="{E69BE0B9-2E61-237A-0EC5-C3C02AED76C7}"/>
          </ac:picMkLst>
        </pc:picChg>
        <pc:picChg chg="add del mod ord">
          <ac:chgData name="AbdullahHalawany" userId="93acd4f6-3999-43c0-a02f-17f31116eace" providerId="ADAL" clId="{1789CC17-4EBB-4F87-81FB-ACC80DF0C480}" dt="2024-10-31T06:18:32.772" v="114"/>
          <ac:picMkLst>
            <pc:docMk/>
            <pc:sldMk cId="1812012337" sldId="608"/>
            <ac:picMk id="23" creationId="{130C0812-D24E-9E7F-820A-2009B139C922}"/>
          </ac:picMkLst>
        </pc:pic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812012337" sldId="608"/>
            <ac:picMk id="24" creationId="{E14A5D01-E219-C195-94FD-0191C1EC7AC0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45906042" sldId="609"/>
        </pc:sldMkLst>
        <pc:spChg chg="mod">
          <ac:chgData name="AbdullahHalawany" userId="93acd4f6-3999-43c0-a02f-17f31116eace" providerId="ADAL" clId="{1789CC17-4EBB-4F87-81FB-ACC80DF0C480}" dt="2024-10-31T04:47:00.809" v="59" actId="113"/>
          <ac:spMkLst>
            <pc:docMk/>
            <pc:sldMk cId="2345906042" sldId="609"/>
            <ac:spMk id="10" creationId="{990169C1-5DF2-45B9-864B-8E2661F2032F}"/>
          </ac:spMkLst>
        </pc:spChg>
        <pc:spChg chg="mod">
          <ac:chgData name="AbdullahHalawany" userId="93acd4f6-3999-43c0-a02f-17f31116eace" providerId="ADAL" clId="{1789CC17-4EBB-4F87-81FB-ACC80DF0C480}" dt="2024-10-29T10:12:24.714" v="13" actId="1076"/>
          <ac:spMkLst>
            <pc:docMk/>
            <pc:sldMk cId="2345906042" sldId="609"/>
            <ac:spMk id="15" creationId="{00000000-0000-0000-0000-000000000000}"/>
          </ac:spMkLst>
        </pc:sp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2345906042" sldId="609"/>
            <ac:picMk id="11" creationId="{698C5262-534E-3AA5-6052-76003AA56ED1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4060884563" sldId="610"/>
        </pc:sldMkLst>
        <pc:spChg chg="mod">
          <ac:chgData name="AbdullahHalawany" userId="93acd4f6-3999-43c0-a02f-17f31116eace" providerId="ADAL" clId="{1789CC17-4EBB-4F87-81FB-ACC80DF0C480}" dt="2024-10-31T04:51:29.465" v="62" actId="1076"/>
          <ac:spMkLst>
            <pc:docMk/>
            <pc:sldMk cId="4060884563" sldId="610"/>
            <ac:spMk id="10" creationId="{990169C1-5DF2-45B9-864B-8E2661F2032F}"/>
          </ac:spMkLst>
        </pc:spChg>
        <pc:spChg chg="mod">
          <ac:chgData name="AbdullahHalawany" userId="93acd4f6-3999-43c0-a02f-17f31116eace" providerId="ADAL" clId="{1789CC17-4EBB-4F87-81FB-ACC80DF0C480}" dt="2024-10-29T10:12:31.693" v="16" actId="1076"/>
          <ac:spMkLst>
            <pc:docMk/>
            <pc:sldMk cId="4060884563" sldId="610"/>
            <ac:spMk id="15" creationId="{00000000-0000-0000-0000-000000000000}"/>
          </ac:spMkLst>
        </pc:sp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4060884563" sldId="610"/>
            <ac:picMk id="5" creationId="{CF11DE1E-7A59-E04F-E833-8B2D2BC1AC86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047384485" sldId="611"/>
        </pc:sldMkLst>
        <pc:spChg chg="mod">
          <ac:chgData name="AbdullahHalawany" userId="93acd4f6-3999-43c0-a02f-17f31116eace" providerId="ADAL" clId="{1789CC17-4EBB-4F87-81FB-ACC80DF0C480}" dt="2024-10-29T10:12:37.818" v="18" actId="1076"/>
          <ac:spMkLst>
            <pc:docMk/>
            <pc:sldMk cId="2047384485" sldId="611"/>
            <ac:spMk id="15" creationId="{00000000-0000-0000-0000-000000000000}"/>
          </ac:spMkLst>
        </pc:spChg>
        <pc:picChg chg="add del mod">
          <ac:chgData name="AbdullahHalawany" userId="93acd4f6-3999-43c0-a02f-17f31116eace" providerId="ADAL" clId="{1789CC17-4EBB-4F87-81FB-ACC80DF0C480}" dt="2024-10-31T06:22:43.341" v="117"/>
          <ac:picMkLst>
            <pc:docMk/>
            <pc:sldMk cId="2047384485" sldId="611"/>
            <ac:picMk id="4" creationId="{CE224816-2E31-F78B-4716-D2400DCBBE22}"/>
          </ac:picMkLst>
        </pc:picChg>
        <pc:picChg chg="add del mod ord">
          <ac:chgData name="AbdullahHalawany" userId="93acd4f6-3999-43c0-a02f-17f31116eace" providerId="ADAL" clId="{1789CC17-4EBB-4F87-81FB-ACC80DF0C480}" dt="2024-10-31T06:24:57.198" v="118"/>
          <ac:picMkLst>
            <pc:docMk/>
            <pc:sldMk cId="2047384485" sldId="611"/>
            <ac:picMk id="7" creationId="{015F9A7B-AB14-44BC-7C2B-6662C61C665C}"/>
          </ac:picMkLst>
        </pc:pic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2047384485" sldId="611"/>
            <ac:picMk id="8" creationId="{C5705380-81FD-BEAF-CC0F-CD8DF2F83861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797504033" sldId="612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2797504033" sldId="612"/>
            <ac:picMk id="16" creationId="{FF7DAF6F-BEA4-C614-02F8-6BE2EC4F0AD3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419197737" sldId="613"/>
        </pc:sldMkLst>
        <pc:spChg chg="mod">
          <ac:chgData name="AbdullahHalawany" userId="93acd4f6-3999-43c0-a02f-17f31116eace" providerId="ADAL" clId="{1789CC17-4EBB-4F87-81FB-ACC80DF0C480}" dt="2024-10-31T04:52:49.070" v="64" actId="1076"/>
          <ac:spMkLst>
            <pc:docMk/>
            <pc:sldMk cId="2419197737" sldId="613"/>
            <ac:spMk id="10" creationId="{990169C1-5DF2-45B9-864B-8E2661F2032F}"/>
          </ac:spMkLst>
        </pc:spChg>
        <pc:spChg chg="mod">
          <ac:chgData name="AbdullahHalawany" userId="93acd4f6-3999-43c0-a02f-17f31116eace" providerId="ADAL" clId="{1789CC17-4EBB-4F87-81FB-ACC80DF0C480}" dt="2024-10-29T10:12:44.924" v="20" actId="1076"/>
          <ac:spMkLst>
            <pc:docMk/>
            <pc:sldMk cId="2419197737" sldId="613"/>
            <ac:spMk id="15" creationId="{00000000-0000-0000-0000-000000000000}"/>
          </ac:spMkLst>
        </pc:sp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2419197737" sldId="613"/>
            <ac:picMk id="5" creationId="{9352DC1C-7125-E692-CD9A-E10C65E4C009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575439986" sldId="614"/>
        </pc:sldMkLst>
        <pc:spChg chg="mod">
          <ac:chgData name="AbdullahHalawany" userId="93acd4f6-3999-43c0-a02f-17f31116eace" providerId="ADAL" clId="{1789CC17-4EBB-4F87-81FB-ACC80DF0C480}" dt="2024-10-31T04:53:16.212" v="68" actId="1076"/>
          <ac:spMkLst>
            <pc:docMk/>
            <pc:sldMk cId="3575439986" sldId="614"/>
            <ac:spMk id="10" creationId="{990169C1-5DF2-45B9-864B-8E2661F2032F}"/>
          </ac:spMkLst>
        </pc:spChg>
        <pc:spChg chg="mod">
          <ac:chgData name="AbdullahHalawany" userId="93acd4f6-3999-43c0-a02f-17f31116eace" providerId="ADAL" clId="{1789CC17-4EBB-4F87-81FB-ACC80DF0C480}" dt="2024-10-29T10:12:51.943" v="22" actId="1076"/>
          <ac:spMkLst>
            <pc:docMk/>
            <pc:sldMk cId="3575439986" sldId="614"/>
            <ac:spMk id="15" creationId="{00000000-0000-0000-0000-000000000000}"/>
          </ac:spMkLst>
        </pc:spChg>
        <pc:picChg chg="add del mod">
          <ac:chgData name="AbdullahHalawany" userId="93acd4f6-3999-43c0-a02f-17f31116eace" providerId="ADAL" clId="{1789CC17-4EBB-4F87-81FB-ACC80DF0C480}" dt="2024-10-31T06:29:00.301" v="121"/>
          <ac:picMkLst>
            <pc:docMk/>
            <pc:sldMk cId="3575439986" sldId="614"/>
            <ac:picMk id="4" creationId="{AB1FD086-7D13-D93A-129D-D29221E8CB8F}"/>
          </ac:picMkLst>
        </pc:picChg>
        <pc:picChg chg="add del mod ord">
          <ac:chgData name="AbdullahHalawany" userId="93acd4f6-3999-43c0-a02f-17f31116eace" providerId="ADAL" clId="{1789CC17-4EBB-4F87-81FB-ACC80DF0C480}" dt="2024-10-31T06:29:27.405" v="122"/>
          <ac:picMkLst>
            <pc:docMk/>
            <pc:sldMk cId="3575439986" sldId="614"/>
            <ac:picMk id="7" creationId="{1CB499C6-1F4F-F0CA-C0AD-E1C556B5DCA7}"/>
          </ac:picMkLst>
        </pc:picChg>
        <pc:picChg chg="add del mod">
          <ac:chgData name="AbdullahHalawany" userId="93acd4f6-3999-43c0-a02f-17f31116eace" providerId="ADAL" clId="{1789CC17-4EBB-4F87-81FB-ACC80DF0C480}" dt="2024-10-31T06:29:39.622" v="124"/>
          <ac:picMkLst>
            <pc:docMk/>
            <pc:sldMk cId="3575439986" sldId="614"/>
            <ac:picMk id="8" creationId="{DF278AF4-5529-1096-002C-9B5024BFF167}"/>
          </ac:picMkLst>
        </pc:picChg>
        <pc:picChg chg="add del mod ord">
          <ac:chgData name="AbdullahHalawany" userId="93acd4f6-3999-43c0-a02f-17f31116eace" providerId="ADAL" clId="{1789CC17-4EBB-4F87-81FB-ACC80DF0C480}" dt="2024-10-31T06:31:06.430" v="125"/>
          <ac:picMkLst>
            <pc:docMk/>
            <pc:sldMk cId="3575439986" sldId="614"/>
            <ac:picMk id="12" creationId="{2E245E81-5BFC-BF26-CB24-5AFD89219526}"/>
          </ac:picMkLst>
        </pc:pic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3575439986" sldId="614"/>
            <ac:picMk id="17" creationId="{4AA7D925-D4AD-4986-7AB3-1EF11F891716}"/>
          </ac:picMkLst>
        </pc:picChg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647067282" sldId="615"/>
        </pc:sldMkLst>
        <pc:picChg chg="add del mod">
          <ac:chgData name="AbdullahHalawany" userId="93acd4f6-3999-43c0-a02f-17f31116eace" providerId="ADAL" clId="{1789CC17-4EBB-4F87-81FB-ACC80DF0C480}" dt="2024-10-31T06:34:29.877" v="128"/>
          <ac:picMkLst>
            <pc:docMk/>
            <pc:sldMk cId="1647067282" sldId="615"/>
            <ac:picMk id="12" creationId="{8740A5EC-37F2-82EA-BCD7-1B2A365EF79E}"/>
          </ac:picMkLst>
        </pc:picChg>
        <pc:picChg chg="add del mod ord">
          <ac:chgData name="AbdullahHalawany" userId="93acd4f6-3999-43c0-a02f-17f31116eace" providerId="ADAL" clId="{1789CC17-4EBB-4F87-81FB-ACC80DF0C480}" dt="2024-10-31T06:38:45.325" v="129"/>
          <ac:picMkLst>
            <pc:docMk/>
            <pc:sldMk cId="1647067282" sldId="615"/>
            <ac:picMk id="16" creationId="{278A2EC7-C7C2-8144-9E2B-696825A9BC27}"/>
          </ac:picMkLst>
        </pc:picChg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647067282" sldId="615"/>
            <ac:picMk id="17" creationId="{A812C913-15AF-4079-AC49-196BB07F2E72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246246117" sldId="617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246246117" sldId="617"/>
            <ac:picMk id="15" creationId="{9109B6E1-D78B-1464-CE40-3ABBA638A77B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39560993" sldId="618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2339560993" sldId="618"/>
            <ac:picMk id="14" creationId="{C8238D04-C7CE-9C68-24A1-92D6FA0973E5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150453666" sldId="619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1150453666" sldId="619"/>
            <ac:picMk id="4" creationId="{76F12655-3B75-EBE3-DAFE-0061CEC894FF}"/>
          </ac:picMkLst>
        </pc:picChg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717722845" sldId="620"/>
        </pc:sldMkLst>
        <pc:picChg chg="add del mod">
          <ac:chgData name="AbdullahHalawany" userId="93acd4f6-3999-43c0-a02f-17f31116eace" providerId="ADAL" clId="{1789CC17-4EBB-4F87-81FB-ACC80DF0C480}" dt="2024-10-31T07:13:08.917" v="132"/>
          <ac:picMkLst>
            <pc:docMk/>
            <pc:sldMk cId="2717722845" sldId="620"/>
            <ac:picMk id="4" creationId="{B5A1BFCA-C58C-17D2-0442-AFC80C50107A}"/>
          </ac:picMkLst>
        </pc:picChg>
      </pc:sldChg>
      <pc:sldChg chg="modTransition">
        <pc:chgData name="AbdullahHalawany" userId="93acd4f6-3999-43c0-a02f-17f31116eace" providerId="ADAL" clId="{1789CC17-4EBB-4F87-81FB-ACC80DF0C480}" dt="2024-10-31T07:13:08.917" v="132"/>
        <pc:sldMkLst>
          <pc:docMk/>
          <pc:sldMk cId="3838883664" sldId="621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19/09/1446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191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0786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5" r:id="rId14"/>
    <p:sldLayoutId id="2147483666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18" Type="http://schemas.openxmlformats.org/officeDocument/2006/relationships/image" Target="../media/image10.svg"/><Relationship Id="rId3" Type="http://schemas.openxmlformats.org/officeDocument/2006/relationships/image" Target="../media/image6.png"/><Relationship Id="rId17" Type="http://schemas.openxmlformats.org/officeDocument/2006/relationships/image" Target="../media/image8.png"/><Relationship Id="rId2" Type="http://schemas.openxmlformats.org/officeDocument/2006/relationships/image" Target="../media/image4.png"/><Relationship Id="rId16" Type="http://schemas.openxmlformats.org/officeDocument/2006/relationships/image" Target="../media/image8.svg"/><Relationship Id="rId1" Type="http://schemas.openxmlformats.org/officeDocument/2006/relationships/slideLayout" Target="../slideLayouts/slideLayout15.xml"/><Relationship Id="rId15" Type="http://schemas.openxmlformats.org/officeDocument/2006/relationships/image" Target="../media/image7.png"/><Relationship Id="rId19" Type="http://schemas.openxmlformats.org/officeDocument/2006/relationships/image" Target="../media/image9.jpeg"/><Relationship Id="rId14" Type="http://schemas.openxmlformats.org/officeDocument/2006/relationships/image" Target="../media/image6.sv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2.png"/><Relationship Id="rId4" Type="http://schemas.openxmlformats.org/officeDocument/2006/relationships/image" Target="../media/image2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7376114" y="2180548"/>
            <a:ext cx="533641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PRESENTATION AND WRITING SKILLS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345648" y="3825537"/>
            <a:ext cx="3516608" cy="529167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450847" y="3281131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lexandria" charset="0"/>
                <a:cs typeface="Alexandria" charset="0"/>
              </a:rPr>
              <a:t>MGM223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66178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Manal  El-Sayed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 txBox="1">
            <a:spLocks/>
          </p:cNvSpPr>
          <p:nvPr/>
        </p:nvSpPr>
        <p:spPr>
          <a:xfrm>
            <a:off x="5080985" y="4449136"/>
            <a:ext cx="6428843" cy="1121150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 smtClean="0">
                <a:latin typeface="+mn-lt"/>
              </a:rPr>
              <a:t>Planning business messages</a:t>
            </a:r>
          </a:p>
          <a:p>
            <a:r>
              <a:rPr lang="ar-EG" sz="3200" b="1" dirty="0">
                <a:latin typeface="+mn-lt"/>
              </a:rPr>
              <a:t>تخطيط الرسائل الخاصة </a:t>
            </a:r>
            <a:r>
              <a:rPr lang="ar-EG" sz="3200" b="1" dirty="0" smtClean="0">
                <a:latin typeface="+mn-lt"/>
              </a:rPr>
              <a:t>بالعمل</a:t>
            </a:r>
            <a:endParaRPr lang="ar-EG" sz="3200" b="1" dirty="0">
              <a:latin typeface="+mn-l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354897"/>
            <a:ext cx="70382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Test your knowledge for the previous lecture </a:t>
            </a:r>
          </a:p>
          <a:p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اختبر معلوماتك عن المحاضرة السابقة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8ECE995-CFA5-7E11-E4B7-6158CE741D50}"/>
              </a:ext>
            </a:extLst>
          </p:cNvPr>
          <p:cNvSpPr txBox="1">
            <a:spLocks/>
          </p:cNvSpPr>
          <p:nvPr/>
        </p:nvSpPr>
        <p:spPr bwMode="auto">
          <a:xfrm>
            <a:off x="3380086" y="2465103"/>
            <a:ext cx="4829614" cy="4259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3200" b="1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3200" b="1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3200" b="1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3200" b="1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3200" b="1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3200" b="1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3200" b="1">
                <a:solidFill>
                  <a:schemeClr val="tx1"/>
                </a:solidFill>
                <a:latin typeface="+mn-lt"/>
              </a:defRPr>
            </a:lvl9pPr>
          </a:lstStyle>
          <a:p>
            <a:pPr lvl="0"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en-US" sz="2300" b="0" kern="0" dirty="0">
                <a:solidFill>
                  <a:srgbClr val="000000"/>
                </a:solidFill>
                <a:latin typeface="Arial"/>
              </a:rPr>
              <a:t>Categories of Nonverbal </a:t>
            </a:r>
            <a:r>
              <a:rPr lang="en-US" sz="2300" b="0" kern="0" dirty="0" smtClean="0">
                <a:solidFill>
                  <a:srgbClr val="000000"/>
                </a:solidFill>
                <a:latin typeface="Arial"/>
              </a:rPr>
              <a:t>Communication.</a:t>
            </a:r>
            <a:endParaRPr lang="en-US" sz="2300" b="0" kern="0" dirty="0">
              <a:solidFill>
                <a:srgbClr val="000000"/>
              </a:solidFill>
              <a:latin typeface="Arial"/>
            </a:endParaRPr>
          </a:p>
          <a:p>
            <a:pPr lvl="0"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en-US" sz="2300" b="0" kern="0" dirty="0">
                <a:solidFill>
                  <a:srgbClr val="000000"/>
                </a:solidFill>
                <a:latin typeface="Arial"/>
              </a:rPr>
              <a:t>Identify nonverbal signals.  </a:t>
            </a:r>
          </a:p>
          <a:p>
            <a:pPr lvl="0"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en-US" sz="2300" b="0" kern="0" dirty="0">
                <a:solidFill>
                  <a:srgbClr val="000000"/>
                </a:solidFill>
                <a:latin typeface="Arial"/>
              </a:rPr>
              <a:t>Gestures and </a:t>
            </a:r>
            <a:r>
              <a:rPr lang="en-US" sz="2300" b="0" kern="0" dirty="0" smtClean="0">
                <a:solidFill>
                  <a:srgbClr val="000000"/>
                </a:solidFill>
                <a:latin typeface="Arial"/>
              </a:rPr>
              <a:t>postures.</a:t>
            </a:r>
            <a:endParaRPr lang="en-US" sz="2300" b="0" kern="0" dirty="0">
              <a:solidFill>
                <a:srgbClr val="000000"/>
              </a:solidFill>
              <a:latin typeface="Arial"/>
            </a:endParaRPr>
          </a:p>
          <a:p>
            <a:pPr lvl="0"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en-US" sz="2300" b="0" kern="0" dirty="0">
                <a:solidFill>
                  <a:srgbClr val="000000"/>
                </a:solidFill>
                <a:latin typeface="Arial"/>
              </a:rPr>
              <a:t>Misreading and </a:t>
            </a:r>
            <a:r>
              <a:rPr lang="en-US" sz="2300" b="0" kern="0" dirty="0" smtClean="0">
                <a:solidFill>
                  <a:srgbClr val="000000"/>
                </a:solidFill>
                <a:latin typeface="Arial"/>
              </a:rPr>
              <a:t>Faking.</a:t>
            </a:r>
            <a:endParaRPr lang="en-US" sz="2300" b="0" kern="0" dirty="0">
              <a:solidFill>
                <a:srgbClr val="000000"/>
              </a:solidFill>
              <a:latin typeface="Arial"/>
            </a:endParaRPr>
          </a:p>
          <a:p>
            <a:pPr lvl="0"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en-US" sz="2300" b="0" kern="0" dirty="0">
                <a:solidFill>
                  <a:srgbClr val="000000"/>
                </a:solidFill>
                <a:latin typeface="Arial"/>
              </a:rPr>
              <a:t>Developing Your Business Etiquette.</a:t>
            </a:r>
          </a:p>
          <a:p>
            <a:pPr lvl="0"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en-US" sz="2300" b="0" kern="0" dirty="0">
                <a:solidFill>
                  <a:srgbClr val="000000"/>
                </a:solidFill>
                <a:latin typeface="Arial"/>
              </a:rPr>
              <a:t>How to communicate online.</a:t>
            </a:r>
          </a:p>
          <a:p>
            <a:pPr lvl="0"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en-US" sz="2300" b="0" kern="0" dirty="0">
                <a:solidFill>
                  <a:srgbClr val="000000"/>
                </a:solidFill>
                <a:latin typeface="Arial"/>
              </a:rPr>
              <a:t>Business </a:t>
            </a:r>
            <a:r>
              <a:rPr lang="en-US" sz="2300" b="0" kern="0" dirty="0" smtClean="0">
                <a:solidFill>
                  <a:srgbClr val="000000"/>
                </a:solidFill>
                <a:latin typeface="Arial"/>
              </a:rPr>
              <a:t>Etiquette.</a:t>
            </a:r>
            <a:endParaRPr lang="en-US" sz="2300" b="0" kern="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209700" y="2363505"/>
            <a:ext cx="395101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EG" sz="2400" dirty="0"/>
              <a:t>فئات التواصل غير </a:t>
            </a:r>
            <a:r>
              <a:rPr lang="ar-EG" sz="2400" dirty="0" smtClean="0"/>
              <a:t>اللفظي.</a:t>
            </a:r>
          </a:p>
          <a:p>
            <a:pPr marL="342900" indent="-342900" algn="r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EG" sz="2400" dirty="0" smtClean="0"/>
              <a:t>تحديد </a:t>
            </a:r>
            <a:r>
              <a:rPr lang="ar-EG" sz="2400" dirty="0"/>
              <a:t>الإشارات غير اللفظية</a:t>
            </a:r>
            <a:r>
              <a:rPr lang="ar-EG" sz="2400" dirty="0" smtClean="0"/>
              <a:t>.</a:t>
            </a:r>
          </a:p>
          <a:p>
            <a:pPr marL="342900" indent="-342900" algn="r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EG" sz="2400" dirty="0"/>
              <a:t>الإيماءات </a:t>
            </a:r>
            <a:r>
              <a:rPr lang="ar-EG" sz="2400" dirty="0" smtClean="0"/>
              <a:t>والمواقف.</a:t>
            </a:r>
          </a:p>
          <a:p>
            <a:pPr marL="342900" indent="-342900" algn="r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EG" sz="2400" dirty="0" smtClean="0"/>
              <a:t>القراءة </a:t>
            </a:r>
            <a:r>
              <a:rPr lang="ar-EG" sz="2400" dirty="0"/>
              <a:t>الخاطئة </a:t>
            </a:r>
            <a:r>
              <a:rPr lang="ar-EG" sz="2400" dirty="0" smtClean="0"/>
              <a:t>والتزييف.</a:t>
            </a:r>
          </a:p>
          <a:p>
            <a:pPr marL="342900" indent="-342900" algn="r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EG" sz="2400" dirty="0" smtClean="0"/>
              <a:t>تطوير </a:t>
            </a:r>
            <a:r>
              <a:rPr lang="ar-EG" sz="2400" dirty="0"/>
              <a:t>آداب العمل</a:t>
            </a:r>
            <a:r>
              <a:rPr lang="ar-EG" sz="2400" dirty="0" smtClean="0"/>
              <a:t>.</a:t>
            </a:r>
          </a:p>
          <a:p>
            <a:pPr marL="342900" indent="-342900" algn="r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EG" sz="2400" dirty="0" smtClean="0"/>
              <a:t>كيفية </a:t>
            </a:r>
            <a:r>
              <a:rPr lang="ar-EG" sz="2400" dirty="0"/>
              <a:t>التواصل عبر الإنترنت</a:t>
            </a:r>
            <a:r>
              <a:rPr lang="ar-EG" sz="2400" dirty="0" smtClean="0"/>
              <a:t>.</a:t>
            </a:r>
          </a:p>
          <a:p>
            <a:pPr marL="342900" indent="-342900" algn="r" rtl="1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ar-EG" sz="2400" dirty="0" smtClean="0"/>
              <a:t>آداب </a:t>
            </a:r>
            <a:r>
              <a:rPr lang="ar-EG" sz="2400" dirty="0"/>
              <a:t>العمل.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354897"/>
            <a:ext cx="52721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Learning objectives </a:t>
            </a:r>
          </a:p>
          <a:p>
            <a:r>
              <a:rPr lang="ar-EG" sz="28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أهداف التعلّم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78ECE995-CFA5-7E11-E4B7-6158CE741D50}"/>
              </a:ext>
            </a:extLst>
          </p:cNvPr>
          <p:cNvSpPr txBox="1">
            <a:spLocks/>
          </p:cNvSpPr>
          <p:nvPr/>
        </p:nvSpPr>
        <p:spPr bwMode="auto">
          <a:xfrm>
            <a:off x="3380086" y="2465103"/>
            <a:ext cx="4829614" cy="4259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3200" b="1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 b="1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3200" b="1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3200" b="1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3200" b="1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3200" b="1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3200" b="1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3200" b="1">
                <a:solidFill>
                  <a:schemeClr val="tx1"/>
                </a:solidFill>
                <a:latin typeface="+mn-lt"/>
              </a:defRPr>
            </a:lvl9pPr>
          </a:lstStyle>
          <a:p>
            <a:pPr lvl="0">
              <a:spcBef>
                <a:spcPts val="120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en-US" sz="2000" b="0" kern="0" dirty="0">
                <a:solidFill>
                  <a:srgbClr val="000000"/>
                </a:solidFill>
                <a:latin typeface="Arial"/>
              </a:rPr>
              <a:t>Using the Three-Step Writing Process</a:t>
            </a:r>
          </a:p>
          <a:p>
            <a:pPr lvl="0">
              <a:spcBef>
                <a:spcPts val="120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en-US" sz="2000" b="0" kern="0" dirty="0">
                <a:solidFill>
                  <a:srgbClr val="000000"/>
                </a:solidFill>
                <a:latin typeface="Arial"/>
              </a:rPr>
              <a:t>Explain what it means to analyze the situation when planning a message</a:t>
            </a:r>
          </a:p>
          <a:p>
            <a:pPr lvl="0">
              <a:spcBef>
                <a:spcPts val="120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en-US" sz="2000" b="0" kern="0" dirty="0">
                <a:solidFill>
                  <a:srgbClr val="000000"/>
                </a:solidFill>
                <a:latin typeface="Arial"/>
              </a:rPr>
              <a:t>How to define your purpose to plan for your message. </a:t>
            </a:r>
          </a:p>
          <a:p>
            <a:pPr lvl="0">
              <a:spcBef>
                <a:spcPts val="120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en-US" sz="2000" b="0" kern="0" dirty="0">
                <a:solidFill>
                  <a:srgbClr val="000000"/>
                </a:solidFill>
                <a:latin typeface="Arial"/>
              </a:rPr>
              <a:t>How to analyze the purpose of your </a:t>
            </a:r>
            <a:r>
              <a:rPr lang="en-US" sz="2000" b="0" kern="0" dirty="0" smtClean="0">
                <a:solidFill>
                  <a:srgbClr val="000000"/>
                </a:solidFill>
                <a:latin typeface="Arial"/>
              </a:rPr>
              <a:t>message</a:t>
            </a:r>
            <a:r>
              <a:rPr lang="en-US" sz="2000" b="0" kern="0" dirty="0">
                <a:solidFill>
                  <a:srgbClr val="000000"/>
                </a:solidFill>
                <a:latin typeface="Arial"/>
              </a:rPr>
              <a:t>.</a:t>
            </a:r>
          </a:p>
          <a:p>
            <a:pPr lvl="0">
              <a:spcBef>
                <a:spcPts val="120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en-US" sz="2000" b="0" kern="0" dirty="0">
                <a:solidFill>
                  <a:srgbClr val="000000"/>
                </a:solidFill>
                <a:latin typeface="Arial"/>
              </a:rPr>
              <a:t>How to profile your audience</a:t>
            </a:r>
            <a:r>
              <a:rPr lang="en-US" sz="2000" b="0" kern="0" dirty="0" smtClean="0">
                <a:solidFill>
                  <a:srgbClr val="000000"/>
                </a:solidFill>
                <a:latin typeface="Arial"/>
              </a:rPr>
              <a:t>.</a:t>
            </a:r>
            <a:endParaRPr lang="en-US" sz="2000" b="0" kern="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209700" y="2363505"/>
            <a:ext cx="3951010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 rtl="1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ar-EG" sz="2400" dirty="0"/>
              <a:t>استخدام عملية الكتابة المكونة من ثلاث </a:t>
            </a:r>
            <a:r>
              <a:rPr lang="ar-EG" sz="2400" dirty="0" smtClean="0"/>
              <a:t>خطوات</a:t>
            </a:r>
          </a:p>
          <a:p>
            <a:pPr marL="342900" indent="-342900" algn="r" rtl="1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ar-EG" sz="2400" dirty="0" smtClean="0"/>
              <a:t>شرح </a:t>
            </a:r>
            <a:r>
              <a:rPr lang="ar-EG" sz="2400" dirty="0"/>
              <a:t>ما يعنيه تحليل الموقف عند التخطيط </a:t>
            </a:r>
            <a:r>
              <a:rPr lang="ar-EG" sz="2400" dirty="0" smtClean="0"/>
              <a:t>لرسالة</a:t>
            </a:r>
          </a:p>
          <a:p>
            <a:pPr marL="342900" indent="-342900" algn="r" rtl="1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ar-EG" sz="2400" dirty="0" smtClean="0"/>
              <a:t>كيفية </a:t>
            </a:r>
            <a:r>
              <a:rPr lang="ar-EG" sz="2400" dirty="0"/>
              <a:t>تحديد </a:t>
            </a:r>
            <a:r>
              <a:rPr lang="ar-EG" sz="2400" dirty="0" smtClean="0"/>
              <a:t>غرضك </a:t>
            </a:r>
            <a:r>
              <a:rPr lang="ar-EG" sz="2400" dirty="0"/>
              <a:t>من التخطيط لرسالتك</a:t>
            </a:r>
            <a:r>
              <a:rPr lang="ar-EG" sz="2400" dirty="0" smtClean="0"/>
              <a:t>.</a:t>
            </a:r>
          </a:p>
          <a:p>
            <a:pPr marL="342900" indent="-342900" algn="r" rtl="1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ar-EG" sz="2400" dirty="0"/>
              <a:t>كيفية تحليل هدف رسالتك.</a:t>
            </a:r>
            <a:endParaRPr lang="ar-EG" sz="2400" dirty="0" smtClean="0"/>
          </a:p>
          <a:p>
            <a:pPr marL="342900" indent="-342900" algn="r" rtl="1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ar-EG" sz="2400" dirty="0"/>
              <a:t>كيفية إنشاء ملف تعريفي لجمهورك.</a:t>
            </a:r>
          </a:p>
        </p:txBody>
      </p:sp>
    </p:spTree>
    <p:extLst>
      <p:ext uri="{BB962C8B-B14F-4D97-AF65-F5344CB8AC3E}">
        <p14:creationId xmlns:p14="http://schemas.microsoft.com/office/powerpoint/2010/main" val="496956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81516" y="1530201"/>
            <a:ext cx="4955591" cy="441456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1250973" y="2785639"/>
            <a:ext cx="4222539" cy="19653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Understanding the Three-Step Writing Process</a:t>
            </a:r>
          </a:p>
          <a:p>
            <a:pPr algn="justLow" rtl="1">
              <a:lnSpc>
                <a:spcPct val="120000"/>
              </a:lnSpc>
            </a:pPr>
            <a:r>
              <a:rPr lang="ar-EG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فهم عملية الكتابة المكونة من ثلاث خطوات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5642969" y="2104457"/>
            <a:ext cx="5752053" cy="2382508"/>
            <a:chOff x="5641526" y="3499567"/>
            <a:chExt cx="5752053" cy="2382508"/>
          </a:xfrm>
        </p:grpSpPr>
        <p:sp>
          <p:nvSpPr>
            <p:cNvPr id="7" name="Rectangle 6"/>
            <p:cNvSpPr/>
            <p:nvPr/>
          </p:nvSpPr>
          <p:spPr>
            <a:xfrm>
              <a:off x="6441450" y="5174189"/>
              <a:ext cx="4747323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dirty="0" smtClean="0">
                  <a:solidFill>
                    <a:srgbClr val="203E5F"/>
                  </a:solidFill>
                </a:rPr>
                <a:t>MGM 223</a:t>
              </a:r>
              <a:endParaRPr lang="en-US" sz="2000" dirty="0">
                <a:solidFill>
                  <a:srgbClr val="203E5F"/>
                </a:solidFill>
              </a:endParaRPr>
            </a:p>
            <a:p>
              <a:pPr algn="ctr"/>
              <a:r>
                <a:rPr lang="en-US" sz="2000" dirty="0" smtClean="0">
                  <a:solidFill>
                    <a:srgbClr val="203E5F"/>
                  </a:solidFill>
                </a:rPr>
                <a:t>Presentation and Writing Skills </a:t>
              </a:r>
              <a:endParaRPr lang="en-US" sz="2000" dirty="0">
                <a:solidFill>
                  <a:srgbClr val="203E5F"/>
                </a:solidFill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847263" y="3996751"/>
              <a:ext cx="4546316" cy="11318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2400" b="1" dirty="0">
                  <a:solidFill>
                    <a:srgbClr val="00B0F0"/>
                  </a:solidFill>
                  <a:latin typeface="Alexandria" charset="0"/>
                  <a:cs typeface="Alexandria" charset="0"/>
                </a:rPr>
                <a:t>Planning business messages</a:t>
              </a:r>
            </a:p>
            <a:p>
              <a:pPr algn="ctr" rtl="1">
                <a:lnSpc>
                  <a:spcPct val="150000"/>
                </a:lnSpc>
              </a:pPr>
              <a:r>
                <a:rPr lang="ar-EG" sz="2400" b="1" dirty="0" smtClean="0">
                  <a:solidFill>
                    <a:srgbClr val="00B0F0"/>
                  </a:solidFill>
                  <a:latin typeface="Alexandria" charset="0"/>
                  <a:cs typeface="Alexandria" charset="0"/>
                </a:rPr>
                <a:t>تخطيط </a:t>
              </a:r>
              <a:r>
                <a:rPr lang="ar-EG" sz="2400" b="1" dirty="0">
                  <a:solidFill>
                    <a:srgbClr val="00B0F0"/>
                  </a:solidFill>
                  <a:latin typeface="Alexandria" charset="0"/>
                  <a:cs typeface="Alexandria" charset="0"/>
                </a:rPr>
                <a:t>الرسائل الخاصة بالعمل</a:t>
              </a: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641526" y="3499567"/>
              <a:ext cx="1190600" cy="993910"/>
              <a:chOff x="5641526" y="3499567"/>
              <a:chExt cx="1190600" cy="993910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5641526" y="3505024"/>
                <a:ext cx="1190600" cy="988453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>
                  <a:ea typeface="Roboto Light" panose="02000000000000000000" pitchFamily="2" charset="0"/>
                </a:endParaRP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5692422" y="3499567"/>
                <a:ext cx="1091009" cy="3371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Alexandria" charset="0"/>
                    <a:cs typeface="Alexandria" charset="0"/>
                  </a:rPr>
                  <a:t>Lecture</a:t>
                </a: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5826569" y="3769896"/>
                <a:ext cx="819100" cy="6451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 smtClean="0">
                    <a:solidFill>
                      <a:schemeClr val="bg1"/>
                    </a:solidFill>
                    <a:latin typeface="Alexandria" charset="0"/>
                    <a:cs typeface="Alexandria" charset="0"/>
                  </a:rPr>
                  <a:t>07</a:t>
                </a:r>
                <a:endParaRPr lang="en-US" sz="3600" b="1" dirty="0">
                  <a:solidFill>
                    <a:schemeClr val="bg1"/>
                  </a:solidFill>
                  <a:latin typeface="Alexandria" charset="0"/>
                  <a:cs typeface="Alexandria" charset="0"/>
                </a:endParaRPr>
              </a:p>
            </p:txBody>
          </p:sp>
        </p:grpSp>
      </p:grp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6635027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397036" y="888443"/>
            <a:ext cx="7327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Three-Step Process</a:t>
            </a:r>
          </a:p>
          <a:p>
            <a:pPr rtl="1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عملية من ثلاث خطوات</a:t>
            </a:r>
          </a:p>
        </p:txBody>
      </p:sp>
      <p:sp>
        <p:nvSpPr>
          <p:cNvPr id="11" name="AutoShape 8">
            <a:extLst>
              <a:ext uri="{FF2B5EF4-FFF2-40B4-BE49-F238E27FC236}">
                <a16:creationId xmlns:a16="http://schemas.microsoft.com/office/drawing/2014/main" id="{CEE36A01-A983-77E5-F3D8-C67AE6F4AA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15192" y="2565506"/>
            <a:ext cx="2609850" cy="1623749"/>
          </a:xfrm>
          <a:prstGeom prst="rightArrow">
            <a:avLst>
              <a:gd name="adj1" fmla="val 50000"/>
              <a:gd name="adj2" fmla="val 61898"/>
            </a:avLst>
          </a:prstGeom>
          <a:ln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12" name="AutoShape 27">
            <a:extLst>
              <a:ext uri="{FF2B5EF4-FFF2-40B4-BE49-F238E27FC236}">
                <a16:creationId xmlns:a16="http://schemas.microsoft.com/office/drawing/2014/main" id="{032E6490-B8D7-0178-8DF6-CB6C3B10A6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02335" y="3600956"/>
            <a:ext cx="2609850" cy="1623749"/>
          </a:xfrm>
          <a:prstGeom prst="rightArrow">
            <a:avLst>
              <a:gd name="adj1" fmla="val 50000"/>
              <a:gd name="adj2" fmla="val 61898"/>
            </a:avLst>
          </a:prstGeom>
          <a:ln>
            <a:headEnd/>
            <a:tailEnd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15" name="AutoShape 27">
            <a:extLst>
              <a:ext uri="{FF2B5EF4-FFF2-40B4-BE49-F238E27FC236}">
                <a16:creationId xmlns:a16="http://schemas.microsoft.com/office/drawing/2014/main" id="{D5073B36-E81C-86B6-F53A-0140563E21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65424" y="4879885"/>
            <a:ext cx="2609850" cy="1631750"/>
          </a:xfrm>
          <a:prstGeom prst="rightArrow">
            <a:avLst>
              <a:gd name="adj1" fmla="val 50000"/>
              <a:gd name="adj2" fmla="val 61898"/>
            </a:avLst>
          </a:prstGeom>
          <a:ln>
            <a:headEnd/>
            <a:tailEnd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18" name="Text Box 32">
            <a:extLst>
              <a:ext uri="{FF2B5EF4-FFF2-40B4-BE49-F238E27FC236}">
                <a16:creationId xmlns:a16="http://schemas.microsoft.com/office/drawing/2014/main" id="{0F9F67EF-6651-596B-C398-91ADE54436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02335" y="4012454"/>
            <a:ext cx="234732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1" dirty="0">
                <a:solidFill>
                  <a:prstClr val="black"/>
                </a:solidFill>
                <a:latin typeface="Tahoma" pitchFamily="34" charset="0"/>
              </a:rPr>
              <a:t>Writing</a:t>
            </a:r>
            <a:endParaRPr lang="ar-EG" sz="2400" b="1" dirty="0">
              <a:solidFill>
                <a:prstClr val="black"/>
              </a:solidFill>
              <a:latin typeface="Tahoma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ar-EG" sz="2400" b="1" dirty="0">
                <a:solidFill>
                  <a:prstClr val="black"/>
                </a:solidFill>
                <a:latin typeface="Tahoma" pitchFamily="34" charset="0"/>
              </a:rPr>
              <a:t>الكتابة </a:t>
            </a:r>
            <a:endParaRPr lang="en-US" sz="2400" b="1" dirty="0">
              <a:solidFill>
                <a:prstClr val="black"/>
              </a:solidFill>
              <a:latin typeface="Tahoma" pitchFamily="34" charset="0"/>
            </a:endParaRPr>
          </a:p>
        </p:txBody>
      </p:sp>
      <p:sp>
        <p:nvSpPr>
          <p:cNvPr id="19" name="Text Box 31">
            <a:extLst>
              <a:ext uri="{FF2B5EF4-FFF2-40B4-BE49-F238E27FC236}">
                <a16:creationId xmlns:a16="http://schemas.microsoft.com/office/drawing/2014/main" id="{D6698420-C53E-74C4-367B-4F0F60C38E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65423" y="5287435"/>
            <a:ext cx="221932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</a:rPr>
              <a:t>Completing</a:t>
            </a:r>
            <a:r>
              <a:rPr lang="ar-EG" sz="2400" b="1" dirty="0">
                <a:solidFill>
                  <a:srgbClr val="000000"/>
                </a:solidFill>
                <a:latin typeface="Tahoma" pitchFamily="34" charset="0"/>
              </a:rPr>
              <a:t>
</a:t>
            </a:r>
            <a:r>
              <a:rPr lang="ar-EG" sz="2400" b="1" dirty="0" smtClean="0">
                <a:solidFill>
                  <a:srgbClr val="000000"/>
                </a:solidFill>
                <a:latin typeface="Tahoma" pitchFamily="34" charset="0"/>
              </a:rPr>
              <a:t>اكمال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</a:endParaRPr>
          </a:p>
        </p:txBody>
      </p:sp>
      <p:pic>
        <p:nvPicPr>
          <p:cNvPr id="23" name="Graphic 6" descr="Badge 1 with solid fill">
            <a:extLst>
              <a:ext uri="{FF2B5EF4-FFF2-40B4-BE49-F238E27FC236}">
                <a16:creationId xmlns:a16="http://schemas.microsoft.com/office/drawing/2014/main" id="{3B4EA784-7E7C-5CBD-7B59-4D2F9F4C592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2641473" y="2119291"/>
            <a:ext cx="778644" cy="778644"/>
          </a:xfrm>
          <a:prstGeom prst="rect">
            <a:avLst/>
          </a:prstGeom>
        </p:spPr>
      </p:pic>
      <p:pic>
        <p:nvPicPr>
          <p:cNvPr id="25" name="Graphic 20" descr="Badge with solid fill">
            <a:extLst>
              <a:ext uri="{FF2B5EF4-FFF2-40B4-BE49-F238E27FC236}">
                <a16:creationId xmlns:a16="http://schemas.microsoft.com/office/drawing/2014/main" id="{B9658A7D-9358-5D38-01E6-E1D4F6C9130B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5765690" y="3178628"/>
            <a:ext cx="848339" cy="848339"/>
          </a:xfrm>
          <a:prstGeom prst="rect">
            <a:avLst/>
          </a:prstGeom>
        </p:spPr>
      </p:pic>
      <p:pic>
        <p:nvPicPr>
          <p:cNvPr id="26" name="Graphic 22" descr="Badge 3 with solid fill">
            <a:extLst>
              <a:ext uri="{FF2B5EF4-FFF2-40B4-BE49-F238E27FC236}">
                <a16:creationId xmlns:a16="http://schemas.microsoft.com/office/drawing/2014/main" id="{8D65C274-3FCE-613F-206A-A8197FAB6046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8557339" y="4422755"/>
            <a:ext cx="841391" cy="841391"/>
          </a:xfrm>
          <a:prstGeom prst="rect">
            <a:avLst/>
          </a:prstGeom>
        </p:spPr>
      </p:pic>
      <p:pic>
        <p:nvPicPr>
          <p:cNvPr id="27" name="Picture 26" descr="shutterstock_11952889.jpg">
            <a:extLst>
              <a:ext uri="{FF2B5EF4-FFF2-40B4-BE49-F238E27FC236}">
                <a16:creationId xmlns:a16="http://schemas.microsoft.com/office/drawing/2014/main" id="{4DA14097-D96A-2E96-5C67-38507E76F9DA}"/>
              </a:ext>
            </a:extLst>
          </p:cNvPr>
          <p:cNvPicPr>
            <a:picLocks noChangeAspect="1"/>
          </p:cNvPicPr>
          <p:nvPr/>
        </p:nvPicPr>
        <p:blipFill>
          <a:blip r:embed="rId19" cstate="print"/>
          <a:srcRect/>
          <a:stretch>
            <a:fillRect/>
          </a:stretch>
        </p:blipFill>
        <p:spPr>
          <a:xfrm>
            <a:off x="1771962" y="4150940"/>
            <a:ext cx="2885219" cy="2272991"/>
          </a:xfrm>
          <a:prstGeom prst="rect">
            <a:avLst/>
          </a:prstGeom>
        </p:spPr>
      </p:pic>
      <p:sp>
        <p:nvSpPr>
          <p:cNvPr id="28" name="Text Box 30">
            <a:extLst>
              <a:ext uri="{FF2B5EF4-FFF2-40B4-BE49-F238E27FC236}">
                <a16:creationId xmlns:a16="http://schemas.microsoft.com/office/drawing/2014/main" id="{4C60030E-07E2-55DF-B51A-CED4FFCD1C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0509" y="2988106"/>
            <a:ext cx="208314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</a:rPr>
              <a:t>Planning</a:t>
            </a:r>
            <a:endParaRPr kumimoji="0" lang="ar-EG" sz="24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</a:endParaRPr>
          </a:p>
          <a:p>
            <a:pPr marL="0" marR="0" lvl="0" indent="0" algn="ctr" defTabSz="914400" rtl="1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ar-EG" sz="2400" b="1" dirty="0" smtClean="0">
                <a:solidFill>
                  <a:prstClr val="black"/>
                </a:solidFill>
                <a:latin typeface="Tahoma" pitchFamily="34" charset="0"/>
              </a:rPr>
              <a:t>التخطيط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6226147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397036" y="888443"/>
            <a:ext cx="7327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Three-Step Process</a:t>
            </a:r>
          </a:p>
          <a:p>
            <a:pPr rtl="1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عملية من ثلاث خطوات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A822845-A67E-180E-E91A-535EE0C7664B}"/>
              </a:ext>
            </a:extLst>
          </p:cNvPr>
          <p:cNvSpPr txBox="1"/>
          <p:nvPr/>
        </p:nvSpPr>
        <p:spPr>
          <a:xfrm>
            <a:off x="942310" y="2260649"/>
            <a:ext cx="5139176" cy="37240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ts val="1800"/>
              </a:spcAft>
              <a:defRPr/>
            </a:pPr>
            <a:r>
              <a:rPr lang="en-US" sz="2200" kern="0" dirty="0">
                <a:solidFill>
                  <a:srgbClr val="000000"/>
                </a:solidFill>
              </a:rPr>
              <a:t>Planning messages is the focus this chapter </a:t>
            </a:r>
            <a:endParaRPr lang="en-US" sz="2200" kern="0" dirty="0" smtClean="0">
              <a:solidFill>
                <a:srgbClr val="000000"/>
              </a:solidFill>
            </a:endParaRPr>
          </a:p>
          <a:p>
            <a:pPr lvl="0" algn="just" fontAlgn="base">
              <a:spcBef>
                <a:spcPct val="0"/>
              </a:spcBef>
              <a:spcAft>
                <a:spcPts val="1800"/>
              </a:spcAft>
              <a:defRPr/>
            </a:pPr>
            <a:r>
              <a:rPr lang="en-US" sz="2200" b="1" u="sng" kern="0" dirty="0" smtClean="0">
                <a:solidFill>
                  <a:srgbClr val="C00000"/>
                </a:solidFill>
              </a:rPr>
              <a:t>Planning</a:t>
            </a:r>
            <a:r>
              <a:rPr lang="en-US" sz="2200" kern="0" dirty="0" smtClean="0">
                <a:solidFill>
                  <a:srgbClr val="000000"/>
                </a:solidFill>
              </a:rPr>
              <a:t> </a:t>
            </a:r>
            <a:endParaRPr lang="en-US" sz="2200" kern="0" dirty="0">
              <a:solidFill>
                <a:srgbClr val="000000"/>
              </a:solidFill>
            </a:endParaRPr>
          </a:p>
          <a:p>
            <a:pPr lvl="0" fontAlgn="base">
              <a:spcBef>
                <a:spcPct val="0"/>
              </a:spcBef>
              <a:spcAft>
                <a:spcPts val="1800"/>
              </a:spcAft>
              <a:defRPr/>
            </a:pPr>
            <a:r>
              <a:rPr lang="en-US" sz="2200" kern="0" dirty="0">
                <a:solidFill>
                  <a:srgbClr val="000000"/>
                </a:solidFill>
              </a:rPr>
              <a:t>To plan any message,</a:t>
            </a:r>
          </a:p>
          <a:p>
            <a:pPr marL="457200" lvl="0" indent="-457200" fontAlgn="base">
              <a:spcBef>
                <a:spcPct val="0"/>
              </a:spcBef>
              <a:spcAft>
                <a:spcPts val="1800"/>
              </a:spcAft>
              <a:buFont typeface="Wingdings" panose="05000000000000000000" pitchFamily="2" charset="2"/>
              <a:buChar char="q"/>
              <a:defRPr/>
            </a:pPr>
            <a:r>
              <a:rPr lang="en-US" sz="2200" kern="0" dirty="0">
                <a:solidFill>
                  <a:srgbClr val="000000"/>
                </a:solidFill>
              </a:rPr>
              <a:t>first analyze the situation by defining your purpose and developing a profile of your audience. </a:t>
            </a:r>
          </a:p>
          <a:p>
            <a:pPr marL="457200" lvl="0" indent="-457200" fontAlgn="base">
              <a:spcBef>
                <a:spcPct val="0"/>
              </a:spcBef>
              <a:spcAft>
                <a:spcPts val="1800"/>
              </a:spcAft>
              <a:buFont typeface="Wingdings" panose="05000000000000000000" pitchFamily="2" charset="2"/>
              <a:buChar char="q"/>
              <a:defRPr/>
            </a:pPr>
            <a:r>
              <a:rPr lang="en-US" sz="2200" kern="0" dirty="0">
                <a:solidFill>
                  <a:srgbClr val="000000"/>
                </a:solidFill>
              </a:rPr>
              <a:t>Gather information that will meet your audience’s </a:t>
            </a:r>
            <a:r>
              <a:rPr lang="en-US" sz="2200" kern="0" dirty="0" smtClean="0">
                <a:solidFill>
                  <a:srgbClr val="000000"/>
                </a:solidFill>
              </a:rPr>
              <a:t>needs.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822845-A67E-180E-E91A-535EE0C7664B}"/>
              </a:ext>
            </a:extLst>
          </p:cNvPr>
          <p:cNvSpPr txBox="1"/>
          <p:nvPr/>
        </p:nvSpPr>
        <p:spPr>
          <a:xfrm>
            <a:off x="6186155" y="2294595"/>
            <a:ext cx="5062416" cy="33855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rtl="1" fontAlgn="base">
              <a:spcBef>
                <a:spcPct val="0"/>
              </a:spcBef>
              <a:spcAft>
                <a:spcPts val="1800"/>
              </a:spcAft>
              <a:defRPr/>
            </a:pPr>
            <a:r>
              <a:rPr lang="ar-EG" sz="2200" kern="0" dirty="0">
                <a:solidFill>
                  <a:srgbClr val="000000"/>
                </a:solidFill>
              </a:rPr>
              <a:t>إن تخطيط الرسائل هو محور هذا </a:t>
            </a:r>
            <a:r>
              <a:rPr lang="ar-EG" sz="2200" kern="0" dirty="0" smtClean="0">
                <a:solidFill>
                  <a:srgbClr val="000000"/>
                </a:solidFill>
              </a:rPr>
              <a:t>الفصل</a:t>
            </a:r>
          </a:p>
          <a:p>
            <a:pPr lvl="0" algn="just" rtl="1" fontAlgn="base">
              <a:spcBef>
                <a:spcPct val="0"/>
              </a:spcBef>
              <a:spcAft>
                <a:spcPts val="1800"/>
              </a:spcAft>
              <a:defRPr/>
            </a:pPr>
            <a:r>
              <a:rPr lang="ar-EG" sz="2200" b="1" u="sng" kern="0" dirty="0">
                <a:solidFill>
                  <a:srgbClr val="C00000"/>
                </a:solidFill>
              </a:rPr>
              <a:t>التخطيط</a:t>
            </a:r>
            <a:r>
              <a:rPr lang="en-US" sz="2200" kern="0" dirty="0" smtClean="0">
                <a:solidFill>
                  <a:srgbClr val="000000"/>
                </a:solidFill>
              </a:rPr>
              <a:t> </a:t>
            </a:r>
            <a:endParaRPr lang="en-US" sz="2200" kern="0" dirty="0">
              <a:solidFill>
                <a:srgbClr val="000000"/>
              </a:solidFill>
            </a:endParaRPr>
          </a:p>
          <a:p>
            <a:pPr lvl="0" algn="r" rtl="1" fontAlgn="base">
              <a:spcBef>
                <a:spcPct val="0"/>
              </a:spcBef>
              <a:spcAft>
                <a:spcPts val="1800"/>
              </a:spcAft>
              <a:defRPr/>
            </a:pPr>
            <a:r>
              <a:rPr lang="ar-EG" sz="2200" kern="0" dirty="0">
                <a:solidFill>
                  <a:srgbClr val="000000"/>
                </a:solidFill>
              </a:rPr>
              <a:t>لتخطيط أي رسالة</a:t>
            </a:r>
            <a:r>
              <a:rPr lang="ar-EG" sz="2200" kern="0" dirty="0" smtClean="0">
                <a:solidFill>
                  <a:srgbClr val="000000"/>
                </a:solidFill>
              </a:rPr>
              <a:t>،</a:t>
            </a:r>
          </a:p>
          <a:p>
            <a:pPr marL="342900" lvl="0" indent="-342900" algn="justLow" rtl="1" fontAlgn="base">
              <a:spcBef>
                <a:spcPct val="0"/>
              </a:spcBef>
              <a:spcAft>
                <a:spcPts val="1800"/>
              </a:spcAft>
              <a:buFont typeface="Wingdings" panose="05000000000000000000" pitchFamily="2" charset="2"/>
              <a:buChar char="q"/>
              <a:defRPr/>
            </a:pPr>
            <a:r>
              <a:rPr lang="ar-EG" sz="2200" kern="0" dirty="0">
                <a:solidFill>
                  <a:srgbClr val="000000"/>
                </a:solidFill>
              </a:rPr>
              <a:t>قم أولاً بتحليل الموقف من خلال تحديد هدفك وتطوير ملف تعريف لجمهورك</a:t>
            </a:r>
            <a:r>
              <a:rPr lang="ar-EG" sz="2200" kern="0" dirty="0" smtClean="0">
                <a:solidFill>
                  <a:srgbClr val="000000"/>
                </a:solidFill>
              </a:rPr>
              <a:t>.</a:t>
            </a:r>
          </a:p>
          <a:p>
            <a:pPr marL="342900" lvl="0" indent="-342900" algn="justLow" rtl="1" fontAlgn="base">
              <a:spcBef>
                <a:spcPct val="0"/>
              </a:spcBef>
              <a:spcAft>
                <a:spcPts val="1800"/>
              </a:spcAft>
              <a:buFont typeface="Wingdings" panose="05000000000000000000" pitchFamily="2" charset="2"/>
              <a:buChar char="q"/>
              <a:defRPr/>
            </a:pPr>
            <a:r>
              <a:rPr lang="ar-EG" sz="2200" kern="0" dirty="0" smtClean="0">
                <a:solidFill>
                  <a:srgbClr val="000000"/>
                </a:solidFill>
              </a:rPr>
              <a:t>اجمع </a:t>
            </a:r>
            <a:r>
              <a:rPr lang="ar-EG" sz="2200" kern="0" dirty="0">
                <a:solidFill>
                  <a:srgbClr val="000000"/>
                </a:solidFill>
              </a:rPr>
              <a:t>المعلومات التي من شأنها تلبية احتياجات جمهورك.</a:t>
            </a:r>
            <a:endParaRPr lang="en-US" sz="2200" kern="0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4590070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397036" y="888443"/>
            <a:ext cx="7327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Three-Step Process</a:t>
            </a:r>
          </a:p>
          <a:p>
            <a:pPr rtl="1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عملية من ثلاث خطوات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A822845-A67E-180E-E91A-535EE0C7664B}"/>
              </a:ext>
            </a:extLst>
          </p:cNvPr>
          <p:cNvSpPr txBox="1"/>
          <p:nvPr/>
        </p:nvSpPr>
        <p:spPr>
          <a:xfrm>
            <a:off x="942310" y="2260649"/>
            <a:ext cx="5139176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ts val="1200"/>
              </a:spcAft>
              <a:defRPr/>
            </a:pPr>
            <a:r>
              <a:rPr lang="en-US" sz="2200" kern="0" dirty="0">
                <a:solidFill>
                  <a:srgbClr val="000000"/>
                </a:solidFill>
              </a:rPr>
              <a:t>Planning messages is the focus this chapter </a:t>
            </a:r>
            <a:endParaRPr lang="en-US" sz="2200" kern="0" dirty="0" smtClean="0">
              <a:solidFill>
                <a:srgbClr val="000000"/>
              </a:solidFill>
            </a:endParaRPr>
          </a:p>
          <a:p>
            <a:pPr lvl="0" algn="just" fontAlgn="base">
              <a:spcBef>
                <a:spcPct val="0"/>
              </a:spcBef>
              <a:spcAft>
                <a:spcPts val="1200"/>
              </a:spcAft>
              <a:defRPr/>
            </a:pPr>
            <a:r>
              <a:rPr lang="en-US" sz="2200" b="1" u="sng" kern="0" dirty="0" smtClean="0">
                <a:solidFill>
                  <a:srgbClr val="C00000"/>
                </a:solidFill>
              </a:rPr>
              <a:t>Planning</a:t>
            </a:r>
            <a:r>
              <a:rPr lang="en-US" sz="2200" kern="0" dirty="0" smtClean="0">
                <a:solidFill>
                  <a:srgbClr val="000000"/>
                </a:solidFill>
              </a:rPr>
              <a:t> </a:t>
            </a:r>
            <a:endParaRPr lang="en-US" sz="2200" kern="0" dirty="0">
              <a:solidFill>
                <a:srgbClr val="000000"/>
              </a:solidFill>
            </a:endParaRPr>
          </a:p>
          <a:p>
            <a:pPr lvl="0" fontAlgn="base">
              <a:spcBef>
                <a:spcPct val="0"/>
              </a:spcBef>
              <a:spcAft>
                <a:spcPts val="1200"/>
              </a:spcAft>
              <a:defRPr/>
            </a:pPr>
            <a:r>
              <a:rPr lang="en-US" sz="2200" kern="0" dirty="0">
                <a:solidFill>
                  <a:srgbClr val="000000"/>
                </a:solidFill>
              </a:rPr>
              <a:t>To plan any message,</a:t>
            </a:r>
          </a:p>
          <a:p>
            <a:pPr marL="457200" lvl="0" indent="-457200" fontAlgn="base"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q"/>
              <a:defRPr/>
            </a:pPr>
            <a:r>
              <a:rPr lang="en-US" sz="2200" kern="0" dirty="0">
                <a:solidFill>
                  <a:srgbClr val="000000"/>
                </a:solidFill>
              </a:rPr>
              <a:t>Next, select the right medium (oral, written, or visual) to deliver your </a:t>
            </a:r>
            <a:r>
              <a:rPr lang="en-US" sz="2200" kern="0" dirty="0" smtClean="0">
                <a:solidFill>
                  <a:srgbClr val="000000"/>
                </a:solidFill>
              </a:rPr>
              <a:t>message. </a:t>
            </a:r>
            <a:endParaRPr lang="en-US" sz="2200" kern="0" dirty="0">
              <a:solidFill>
                <a:srgbClr val="000000"/>
              </a:solidFill>
            </a:endParaRPr>
          </a:p>
          <a:p>
            <a:pPr marL="457200" lvl="0" indent="-457200" fontAlgn="base"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q"/>
              <a:defRPr/>
            </a:pPr>
            <a:r>
              <a:rPr lang="en-US" sz="2200" kern="0" dirty="0">
                <a:solidFill>
                  <a:srgbClr val="000000"/>
                </a:solidFill>
              </a:rPr>
              <a:t>Then, organize the information by defining your main idea, limiting your scope, selecting an approach, and outlining your </a:t>
            </a:r>
            <a:r>
              <a:rPr lang="en-US" sz="2200" kern="0" dirty="0" smtClean="0">
                <a:solidFill>
                  <a:srgbClr val="000000"/>
                </a:solidFill>
              </a:rPr>
              <a:t>content.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822845-A67E-180E-E91A-535EE0C7664B}"/>
              </a:ext>
            </a:extLst>
          </p:cNvPr>
          <p:cNvSpPr txBox="1"/>
          <p:nvPr/>
        </p:nvSpPr>
        <p:spPr>
          <a:xfrm>
            <a:off x="6186155" y="2294595"/>
            <a:ext cx="5062416" cy="37240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rtl="1" fontAlgn="base">
              <a:spcBef>
                <a:spcPct val="0"/>
              </a:spcBef>
              <a:spcAft>
                <a:spcPts val="1800"/>
              </a:spcAft>
              <a:defRPr/>
            </a:pPr>
            <a:r>
              <a:rPr lang="ar-EG" sz="2200" kern="0" dirty="0">
                <a:solidFill>
                  <a:srgbClr val="000000"/>
                </a:solidFill>
              </a:rPr>
              <a:t>إن تخطيط الرسائل هو محور هذا </a:t>
            </a:r>
            <a:r>
              <a:rPr lang="ar-EG" sz="2200" kern="0" dirty="0" smtClean="0">
                <a:solidFill>
                  <a:srgbClr val="000000"/>
                </a:solidFill>
              </a:rPr>
              <a:t>الفصل</a:t>
            </a:r>
          </a:p>
          <a:p>
            <a:pPr lvl="0" algn="just" rtl="1" fontAlgn="base">
              <a:spcBef>
                <a:spcPct val="0"/>
              </a:spcBef>
              <a:spcAft>
                <a:spcPts val="1800"/>
              </a:spcAft>
              <a:defRPr/>
            </a:pPr>
            <a:r>
              <a:rPr lang="ar-EG" sz="2200" b="1" u="sng" kern="0" dirty="0">
                <a:solidFill>
                  <a:srgbClr val="C00000"/>
                </a:solidFill>
              </a:rPr>
              <a:t>التخطيط</a:t>
            </a:r>
            <a:r>
              <a:rPr lang="en-US" sz="2200" kern="0" dirty="0" smtClean="0">
                <a:solidFill>
                  <a:srgbClr val="000000"/>
                </a:solidFill>
              </a:rPr>
              <a:t> </a:t>
            </a:r>
            <a:endParaRPr lang="en-US" sz="2200" kern="0" dirty="0">
              <a:solidFill>
                <a:srgbClr val="000000"/>
              </a:solidFill>
            </a:endParaRPr>
          </a:p>
          <a:p>
            <a:pPr lvl="0" algn="r" rtl="1" fontAlgn="base">
              <a:spcBef>
                <a:spcPct val="0"/>
              </a:spcBef>
              <a:spcAft>
                <a:spcPts val="1800"/>
              </a:spcAft>
              <a:defRPr/>
            </a:pPr>
            <a:r>
              <a:rPr lang="ar-EG" sz="2200" kern="0" dirty="0">
                <a:solidFill>
                  <a:srgbClr val="000000"/>
                </a:solidFill>
              </a:rPr>
              <a:t>لتخطيط أي رسالة</a:t>
            </a:r>
            <a:r>
              <a:rPr lang="ar-EG" sz="2200" kern="0" dirty="0" smtClean="0">
                <a:solidFill>
                  <a:srgbClr val="000000"/>
                </a:solidFill>
              </a:rPr>
              <a:t>،</a:t>
            </a:r>
          </a:p>
          <a:p>
            <a:pPr marL="342900" lvl="0" indent="-342900" algn="justLow" rtl="1" fontAlgn="base">
              <a:spcBef>
                <a:spcPct val="0"/>
              </a:spcBef>
              <a:spcAft>
                <a:spcPts val="1800"/>
              </a:spcAft>
              <a:buFont typeface="Wingdings" panose="05000000000000000000" pitchFamily="2" charset="2"/>
              <a:buChar char="q"/>
              <a:defRPr/>
            </a:pPr>
            <a:r>
              <a:rPr lang="ar-EG" sz="2200" kern="0" dirty="0">
                <a:solidFill>
                  <a:srgbClr val="000000"/>
                </a:solidFill>
              </a:rPr>
              <a:t>بعد ذلك، </a:t>
            </a:r>
            <a:r>
              <a:rPr lang="ar-EG" sz="2200" kern="0" dirty="0" smtClean="0">
                <a:solidFill>
                  <a:srgbClr val="000000"/>
                </a:solidFill>
              </a:rPr>
              <a:t>اختر </a:t>
            </a:r>
            <a:r>
              <a:rPr lang="ar-EG" sz="2200" kern="0" dirty="0">
                <a:solidFill>
                  <a:srgbClr val="000000"/>
                </a:solidFill>
              </a:rPr>
              <a:t>الوسيلة المناسبة (شفهية، أو مكتوبة، أو مرئية) لتوصيل </a:t>
            </a:r>
            <a:r>
              <a:rPr lang="ar-EG" sz="2200" kern="0" dirty="0" smtClean="0">
                <a:solidFill>
                  <a:srgbClr val="000000"/>
                </a:solidFill>
              </a:rPr>
              <a:t>رسالتك.</a:t>
            </a:r>
          </a:p>
          <a:p>
            <a:pPr marL="342900" lvl="0" indent="-342900" algn="justLow" rtl="1" fontAlgn="base">
              <a:spcBef>
                <a:spcPct val="0"/>
              </a:spcBef>
              <a:spcAft>
                <a:spcPts val="1800"/>
              </a:spcAft>
              <a:buFont typeface="Wingdings" panose="05000000000000000000" pitchFamily="2" charset="2"/>
              <a:buChar char="q"/>
              <a:defRPr/>
            </a:pPr>
            <a:r>
              <a:rPr lang="ar-EG" sz="2200" kern="0" dirty="0">
                <a:solidFill>
                  <a:srgbClr val="000000"/>
                </a:solidFill>
              </a:rPr>
              <a:t>بعد ذلك، قم بتنظيم المعلومات من خلال تحديد فكرتك الرئيسية، وتحديد نطاقك، واختيار النهج، ووضع الخطوط العريضة للمحتوى الخاص </a:t>
            </a:r>
            <a:r>
              <a:rPr lang="ar-EG" sz="2200" kern="0" dirty="0" smtClean="0">
                <a:solidFill>
                  <a:srgbClr val="000000"/>
                </a:solidFill>
              </a:rPr>
              <a:t>بك.</a:t>
            </a:r>
            <a:endParaRPr lang="en-US" sz="2200" kern="0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5021104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397036" y="888443"/>
            <a:ext cx="7327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Three-Step Process</a:t>
            </a:r>
          </a:p>
          <a:p>
            <a:pPr rtl="1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عملية من ثلاث خطوات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A822845-A67E-180E-E91A-535EE0C7664B}"/>
              </a:ext>
            </a:extLst>
          </p:cNvPr>
          <p:cNvSpPr txBox="1"/>
          <p:nvPr/>
        </p:nvSpPr>
        <p:spPr>
          <a:xfrm>
            <a:off x="942310" y="2260649"/>
            <a:ext cx="5139176" cy="37240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fontAlgn="base">
              <a:lnSpc>
                <a:spcPct val="150000"/>
              </a:lnSpc>
              <a:spcBef>
                <a:spcPct val="0"/>
              </a:spcBef>
              <a:spcAft>
                <a:spcPts val="1200"/>
              </a:spcAft>
              <a:defRPr/>
            </a:pPr>
            <a:r>
              <a:rPr lang="en-US" sz="2400" kern="0" dirty="0">
                <a:solidFill>
                  <a:srgbClr val="000000"/>
                </a:solidFill>
              </a:rPr>
              <a:t>Writing business messages is discussed in the following lecture.</a:t>
            </a:r>
          </a:p>
          <a:p>
            <a:pPr lvl="0" algn="just" fontAlgn="base">
              <a:lnSpc>
                <a:spcPct val="150000"/>
              </a:lnSpc>
              <a:spcBef>
                <a:spcPct val="0"/>
              </a:spcBef>
              <a:spcAft>
                <a:spcPts val="1200"/>
              </a:spcAft>
              <a:defRPr/>
            </a:pPr>
            <a:r>
              <a:rPr lang="en-US" sz="2400" b="1" u="sng" kern="0" dirty="0">
                <a:solidFill>
                  <a:srgbClr val="C00000"/>
                </a:solidFill>
              </a:rPr>
              <a:t>Writing</a:t>
            </a:r>
            <a:r>
              <a:rPr lang="en-US" sz="2400" kern="0" dirty="0" smtClean="0">
                <a:solidFill>
                  <a:srgbClr val="000000"/>
                </a:solidFill>
              </a:rPr>
              <a:t> </a:t>
            </a:r>
            <a:endParaRPr lang="en-US" sz="2400" kern="0" dirty="0">
              <a:solidFill>
                <a:srgbClr val="000000"/>
              </a:solidFill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ts val="1200"/>
              </a:spcAft>
              <a:defRPr/>
            </a:pPr>
            <a:r>
              <a:rPr lang="en-US" sz="2400" kern="0" dirty="0">
                <a:solidFill>
                  <a:srgbClr val="000000"/>
                </a:solidFill>
              </a:rPr>
              <a:t>Once you’ve planned your </a:t>
            </a:r>
            <a:r>
              <a:rPr lang="en-US" sz="2400" kern="0" dirty="0" smtClean="0">
                <a:solidFill>
                  <a:srgbClr val="000000"/>
                </a:solidFill>
              </a:rPr>
              <a:t>message, adapt </a:t>
            </a:r>
            <a:r>
              <a:rPr lang="en-US" sz="2400" kern="0" dirty="0">
                <a:solidFill>
                  <a:srgbClr val="000000"/>
                </a:solidFill>
              </a:rPr>
              <a:t>to your audience with sensitivity, relationship skills, and style</a:t>
            </a:r>
            <a:r>
              <a:rPr lang="en-US" sz="2400" kern="0" dirty="0" smtClean="0">
                <a:solidFill>
                  <a:srgbClr val="000000"/>
                </a:solidFill>
              </a:rPr>
              <a:t>.</a:t>
            </a:r>
            <a:endParaRPr lang="en-US" sz="2400" kern="0" dirty="0">
              <a:solidFill>
                <a:srgbClr val="0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822845-A67E-180E-E91A-535EE0C7664B}"/>
              </a:ext>
            </a:extLst>
          </p:cNvPr>
          <p:cNvSpPr txBox="1"/>
          <p:nvPr/>
        </p:nvSpPr>
        <p:spPr>
          <a:xfrm>
            <a:off x="6186155" y="2294595"/>
            <a:ext cx="5062416" cy="3323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Low" rtl="1" fontAlgn="base">
              <a:lnSpc>
                <a:spcPct val="150000"/>
              </a:lnSpc>
              <a:spcBef>
                <a:spcPct val="0"/>
              </a:spcBef>
              <a:spcAft>
                <a:spcPts val="1800"/>
              </a:spcAft>
              <a:defRPr/>
            </a:pPr>
            <a:r>
              <a:rPr lang="ar-EG" sz="2400" kern="0" dirty="0">
                <a:solidFill>
                  <a:srgbClr val="000000"/>
                </a:solidFill>
              </a:rPr>
              <a:t>سيتم مناقشة كتابة رسائل العمل في المحاضرة التالية</a:t>
            </a:r>
            <a:r>
              <a:rPr lang="ar-EG" sz="2400" kern="0" dirty="0" smtClean="0">
                <a:solidFill>
                  <a:srgbClr val="000000"/>
                </a:solidFill>
              </a:rPr>
              <a:t>.</a:t>
            </a:r>
          </a:p>
          <a:p>
            <a:pPr lvl="0" algn="justLow" rtl="1" fontAlgn="base">
              <a:lnSpc>
                <a:spcPct val="150000"/>
              </a:lnSpc>
              <a:spcBef>
                <a:spcPct val="0"/>
              </a:spcBef>
              <a:spcAft>
                <a:spcPts val="1800"/>
              </a:spcAft>
              <a:defRPr/>
            </a:pPr>
            <a:r>
              <a:rPr lang="ar-EG" sz="2400" b="1" u="sng" kern="0" dirty="0" smtClean="0">
                <a:solidFill>
                  <a:srgbClr val="C00000"/>
                </a:solidFill>
              </a:rPr>
              <a:t>الكتابة</a:t>
            </a:r>
            <a:r>
              <a:rPr lang="en-US" sz="2400" kern="0" dirty="0" smtClean="0">
                <a:solidFill>
                  <a:srgbClr val="000000"/>
                </a:solidFill>
              </a:rPr>
              <a:t> </a:t>
            </a:r>
            <a:endParaRPr lang="en-US" sz="2400" kern="0" dirty="0">
              <a:solidFill>
                <a:srgbClr val="000000"/>
              </a:solidFill>
            </a:endParaRPr>
          </a:p>
          <a:p>
            <a:pPr lvl="0" algn="justLow" rtl="1" fontAlgn="base">
              <a:lnSpc>
                <a:spcPct val="150000"/>
              </a:lnSpc>
              <a:spcBef>
                <a:spcPct val="0"/>
              </a:spcBef>
              <a:spcAft>
                <a:spcPts val="1800"/>
              </a:spcAft>
              <a:defRPr/>
            </a:pPr>
            <a:r>
              <a:rPr lang="ar-EG" sz="2400" kern="0" dirty="0">
                <a:solidFill>
                  <a:srgbClr val="000000"/>
                </a:solidFill>
              </a:rPr>
              <a:t>بمجرد الانتهاء من التخطيط لرسالتك، تكيف مع جمهورك بحساسية ومهارات العلاقات </a:t>
            </a:r>
            <a:r>
              <a:rPr lang="ar-EG" sz="2400" kern="0" dirty="0" smtClean="0">
                <a:solidFill>
                  <a:srgbClr val="000000"/>
                </a:solidFill>
              </a:rPr>
              <a:t>والأسلوب.</a:t>
            </a:r>
            <a:endParaRPr lang="ar-EG" sz="2400" kern="0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7776774"/>
      </p:ext>
    </p:extLst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397036" y="888443"/>
            <a:ext cx="7327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Three-Step Process</a:t>
            </a:r>
          </a:p>
          <a:p>
            <a:pPr rtl="1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عملية من ثلاث خطوات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A822845-A67E-180E-E91A-535EE0C7664B}"/>
              </a:ext>
            </a:extLst>
          </p:cNvPr>
          <p:cNvSpPr txBox="1"/>
          <p:nvPr/>
        </p:nvSpPr>
        <p:spPr>
          <a:xfrm>
            <a:off x="942310" y="2260649"/>
            <a:ext cx="5139176" cy="40616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fontAlgn="base">
              <a:lnSpc>
                <a:spcPct val="150000"/>
              </a:lnSpc>
              <a:spcBef>
                <a:spcPct val="0"/>
              </a:spcBef>
              <a:spcAft>
                <a:spcPts val="1200"/>
              </a:spcAft>
              <a:defRPr/>
            </a:pPr>
            <a:r>
              <a:rPr lang="en-US" sz="2300" kern="0" dirty="0">
                <a:solidFill>
                  <a:srgbClr val="000000"/>
                </a:solidFill>
              </a:rPr>
              <a:t>Writing business messages is discussed in the following lecture.</a:t>
            </a:r>
          </a:p>
          <a:p>
            <a:pPr lvl="0" algn="just" fontAlgn="base">
              <a:lnSpc>
                <a:spcPct val="150000"/>
              </a:lnSpc>
              <a:spcBef>
                <a:spcPct val="0"/>
              </a:spcBef>
              <a:spcAft>
                <a:spcPts val="1200"/>
              </a:spcAft>
              <a:defRPr/>
            </a:pPr>
            <a:r>
              <a:rPr lang="en-US" sz="2300" b="1" u="sng" kern="0" dirty="0">
                <a:solidFill>
                  <a:srgbClr val="C00000"/>
                </a:solidFill>
              </a:rPr>
              <a:t>Writing</a:t>
            </a:r>
            <a:r>
              <a:rPr lang="en-US" sz="2300" kern="0" dirty="0" smtClean="0">
                <a:solidFill>
                  <a:srgbClr val="000000"/>
                </a:solidFill>
              </a:rPr>
              <a:t> </a:t>
            </a:r>
            <a:endParaRPr lang="en-US" sz="2300" kern="0" dirty="0">
              <a:solidFill>
                <a:srgbClr val="000000"/>
              </a:solidFill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ts val="1200"/>
              </a:spcAft>
              <a:defRPr/>
            </a:pPr>
            <a:r>
              <a:rPr lang="en-US" sz="2300" kern="0" dirty="0">
                <a:solidFill>
                  <a:srgbClr val="000000"/>
                </a:solidFill>
              </a:rPr>
              <a:t>Then you’re ready to compose your message by choosing strong words, creating effective sentences, and developing coherent paragraphs</a:t>
            </a:r>
            <a:r>
              <a:rPr lang="en-US" sz="2300" kern="0" dirty="0" smtClean="0">
                <a:solidFill>
                  <a:srgbClr val="000000"/>
                </a:solidFill>
              </a:rPr>
              <a:t>.</a:t>
            </a:r>
            <a:endParaRPr lang="en-US" sz="2300" kern="0" dirty="0">
              <a:solidFill>
                <a:srgbClr val="0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822845-A67E-180E-E91A-535EE0C7664B}"/>
              </a:ext>
            </a:extLst>
          </p:cNvPr>
          <p:cNvSpPr txBox="1"/>
          <p:nvPr/>
        </p:nvSpPr>
        <p:spPr>
          <a:xfrm>
            <a:off x="6186155" y="2294595"/>
            <a:ext cx="5062416" cy="38779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Low" rtl="1" fontAlgn="base">
              <a:lnSpc>
                <a:spcPct val="150000"/>
              </a:lnSpc>
              <a:spcBef>
                <a:spcPct val="0"/>
              </a:spcBef>
              <a:spcAft>
                <a:spcPts val="1800"/>
              </a:spcAft>
              <a:defRPr/>
            </a:pPr>
            <a:r>
              <a:rPr lang="ar-EG" sz="2400" kern="0" dirty="0">
                <a:solidFill>
                  <a:srgbClr val="000000"/>
                </a:solidFill>
              </a:rPr>
              <a:t>سيتم مناقشة كتابة رسائل العمل في المحاضرة التالية</a:t>
            </a:r>
            <a:r>
              <a:rPr lang="ar-EG" sz="2400" kern="0" dirty="0" smtClean="0">
                <a:solidFill>
                  <a:srgbClr val="000000"/>
                </a:solidFill>
              </a:rPr>
              <a:t>.</a:t>
            </a:r>
          </a:p>
          <a:p>
            <a:pPr lvl="0" algn="justLow" rtl="1" fontAlgn="base">
              <a:lnSpc>
                <a:spcPct val="150000"/>
              </a:lnSpc>
              <a:spcBef>
                <a:spcPct val="0"/>
              </a:spcBef>
              <a:spcAft>
                <a:spcPts val="1800"/>
              </a:spcAft>
              <a:defRPr/>
            </a:pPr>
            <a:r>
              <a:rPr lang="ar-EG" sz="2400" b="1" u="sng" kern="0" dirty="0" smtClean="0">
                <a:solidFill>
                  <a:srgbClr val="C00000"/>
                </a:solidFill>
              </a:rPr>
              <a:t>الكتابة</a:t>
            </a:r>
            <a:r>
              <a:rPr lang="en-US" sz="2400" kern="0" dirty="0" smtClean="0">
                <a:solidFill>
                  <a:srgbClr val="000000"/>
                </a:solidFill>
              </a:rPr>
              <a:t> </a:t>
            </a:r>
            <a:endParaRPr lang="en-US" sz="2400" kern="0" dirty="0">
              <a:solidFill>
                <a:srgbClr val="000000"/>
              </a:solidFill>
            </a:endParaRPr>
          </a:p>
          <a:p>
            <a:pPr lvl="0" algn="justLow" rtl="1" fontAlgn="base">
              <a:lnSpc>
                <a:spcPct val="150000"/>
              </a:lnSpc>
              <a:spcBef>
                <a:spcPct val="0"/>
              </a:spcBef>
              <a:spcAft>
                <a:spcPts val="1800"/>
              </a:spcAft>
              <a:defRPr/>
            </a:pPr>
            <a:r>
              <a:rPr lang="ar-EG" sz="2400" kern="0" dirty="0">
                <a:solidFill>
                  <a:srgbClr val="000000"/>
                </a:solidFill>
              </a:rPr>
              <a:t>ثم تكون جاهزًا </a:t>
            </a:r>
            <a:r>
              <a:rPr lang="ar-EG" sz="2400" kern="0" dirty="0" smtClean="0">
                <a:solidFill>
                  <a:srgbClr val="000000"/>
                </a:solidFill>
              </a:rPr>
              <a:t>لتأليف </a:t>
            </a:r>
            <a:r>
              <a:rPr lang="ar-EG" sz="2400" kern="0" dirty="0">
                <a:solidFill>
                  <a:srgbClr val="000000"/>
                </a:solidFill>
              </a:rPr>
              <a:t>رسالتك من خلال اختيار الكلمات القوية وإنشاء جمل فعالة وتطوير فقرات </a:t>
            </a:r>
            <a:r>
              <a:rPr lang="ar-EG" sz="2400" kern="0" dirty="0" smtClean="0">
                <a:solidFill>
                  <a:srgbClr val="000000"/>
                </a:solidFill>
              </a:rPr>
              <a:t>متماسكة.</a:t>
            </a:r>
          </a:p>
        </p:txBody>
      </p:sp>
    </p:spTree>
    <p:extLst>
      <p:ext uri="{BB962C8B-B14F-4D97-AF65-F5344CB8AC3E}">
        <p14:creationId xmlns:p14="http://schemas.microsoft.com/office/powerpoint/2010/main" val="2448730560"/>
      </p:ext>
    </p:extLst>
  </p:cSld>
  <p:clrMapOvr>
    <a:masterClrMapping/>
  </p:clrMapOvr>
  <p:transition spd="slow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397036" y="888443"/>
            <a:ext cx="7327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Three-Step Process</a:t>
            </a:r>
          </a:p>
          <a:p>
            <a:pPr rtl="1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عملية من ثلاث خطوات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A822845-A67E-180E-E91A-535EE0C7664B}"/>
              </a:ext>
            </a:extLst>
          </p:cNvPr>
          <p:cNvSpPr txBox="1"/>
          <p:nvPr/>
        </p:nvSpPr>
        <p:spPr>
          <a:xfrm>
            <a:off x="942310" y="2260649"/>
            <a:ext cx="5139176" cy="32784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ts val="1200"/>
              </a:spcAft>
              <a:defRPr/>
            </a:pPr>
            <a:r>
              <a:rPr lang="en-US" sz="3200" b="1" u="sng" kern="0" dirty="0">
                <a:solidFill>
                  <a:srgbClr val="C00000"/>
                </a:solidFill>
              </a:rPr>
              <a:t>Completing</a:t>
            </a: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ts val="1200"/>
              </a:spcAft>
              <a:defRPr/>
            </a:pPr>
            <a:r>
              <a:rPr lang="en-US" sz="3200" kern="0" dirty="0">
                <a:solidFill>
                  <a:srgbClr val="000000"/>
                </a:solidFill>
              </a:rPr>
              <a:t> Completing business messages.</a:t>
            </a: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ts val="1200"/>
              </a:spcAft>
              <a:defRPr/>
            </a:pPr>
            <a:r>
              <a:rPr lang="en-US" sz="3200" kern="0" dirty="0">
                <a:solidFill>
                  <a:srgbClr val="000000"/>
                </a:solidFill>
              </a:rPr>
              <a:t>After writing your first draft</a:t>
            </a:r>
            <a:r>
              <a:rPr lang="en-US" sz="3200" kern="0" dirty="0" smtClean="0">
                <a:solidFill>
                  <a:srgbClr val="000000"/>
                </a:solidFill>
              </a:rPr>
              <a:t>,</a:t>
            </a:r>
            <a:endParaRPr lang="en-US" sz="3200" kern="0" dirty="0">
              <a:solidFill>
                <a:srgbClr val="0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822845-A67E-180E-E91A-535EE0C7664B}"/>
              </a:ext>
            </a:extLst>
          </p:cNvPr>
          <p:cNvSpPr txBox="1"/>
          <p:nvPr/>
        </p:nvSpPr>
        <p:spPr>
          <a:xfrm>
            <a:off x="6186155" y="2294595"/>
            <a:ext cx="5062416" cy="27699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Low" rtl="1" fontAlgn="base">
              <a:lnSpc>
                <a:spcPct val="150000"/>
              </a:lnSpc>
              <a:spcBef>
                <a:spcPct val="0"/>
              </a:spcBef>
              <a:spcAft>
                <a:spcPts val="1800"/>
              </a:spcAft>
              <a:defRPr/>
            </a:pPr>
            <a:r>
              <a:rPr lang="ar-EG" sz="3200" b="1" u="sng" kern="0" dirty="0" smtClean="0">
                <a:solidFill>
                  <a:srgbClr val="C00000"/>
                </a:solidFill>
              </a:rPr>
              <a:t>الاكمال</a:t>
            </a:r>
            <a:r>
              <a:rPr lang="en-US" sz="3200" kern="0" dirty="0" smtClean="0">
                <a:solidFill>
                  <a:srgbClr val="000000"/>
                </a:solidFill>
              </a:rPr>
              <a:t> </a:t>
            </a:r>
            <a:endParaRPr lang="en-US" sz="3200" kern="0" dirty="0">
              <a:solidFill>
                <a:srgbClr val="000000"/>
              </a:solidFill>
            </a:endParaRPr>
          </a:p>
          <a:p>
            <a:pPr lvl="0" algn="justLow" rtl="1" fontAlgn="base">
              <a:lnSpc>
                <a:spcPct val="150000"/>
              </a:lnSpc>
              <a:spcBef>
                <a:spcPct val="0"/>
              </a:spcBef>
              <a:spcAft>
                <a:spcPts val="1800"/>
              </a:spcAft>
              <a:defRPr/>
            </a:pPr>
            <a:r>
              <a:rPr lang="ar-EG" sz="3200" kern="0" dirty="0">
                <a:solidFill>
                  <a:srgbClr val="000000"/>
                </a:solidFill>
              </a:rPr>
              <a:t>إكمال رسائل العمل</a:t>
            </a:r>
            <a:r>
              <a:rPr lang="ar-EG" sz="3200" kern="0" dirty="0" smtClean="0">
                <a:solidFill>
                  <a:srgbClr val="000000"/>
                </a:solidFill>
              </a:rPr>
              <a:t>.</a:t>
            </a:r>
          </a:p>
          <a:p>
            <a:pPr lvl="0" algn="justLow" rtl="1" fontAlgn="base">
              <a:lnSpc>
                <a:spcPct val="150000"/>
              </a:lnSpc>
              <a:spcBef>
                <a:spcPct val="0"/>
              </a:spcBef>
              <a:spcAft>
                <a:spcPts val="1800"/>
              </a:spcAft>
              <a:defRPr/>
            </a:pPr>
            <a:r>
              <a:rPr lang="ar-EG" sz="3200" kern="0" dirty="0" smtClean="0">
                <a:solidFill>
                  <a:srgbClr val="000000"/>
                </a:solidFill>
              </a:rPr>
              <a:t>بعد </a:t>
            </a:r>
            <a:r>
              <a:rPr lang="ar-EG" sz="3200" kern="0" dirty="0">
                <a:solidFill>
                  <a:srgbClr val="000000"/>
                </a:solidFill>
              </a:rPr>
              <a:t>كتابة المسودة الأولى</a:t>
            </a:r>
            <a:r>
              <a:rPr lang="ar-EG" sz="3200" kern="0" dirty="0" smtClean="0">
                <a:solidFill>
                  <a:srgbClr val="000000"/>
                </a:solidFill>
              </a:rPr>
              <a:t>،</a:t>
            </a:r>
          </a:p>
        </p:txBody>
      </p:sp>
    </p:spTree>
    <p:extLst>
      <p:ext uri="{BB962C8B-B14F-4D97-AF65-F5344CB8AC3E}">
        <p14:creationId xmlns:p14="http://schemas.microsoft.com/office/powerpoint/2010/main" val="875162797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397036" y="888443"/>
            <a:ext cx="7327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Three-Step Process</a:t>
            </a:r>
          </a:p>
          <a:p>
            <a:pPr rtl="1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عملية من ثلاث خطوات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A822845-A67E-180E-E91A-535EE0C7664B}"/>
              </a:ext>
            </a:extLst>
          </p:cNvPr>
          <p:cNvSpPr txBox="1"/>
          <p:nvPr/>
        </p:nvSpPr>
        <p:spPr>
          <a:xfrm>
            <a:off x="942310" y="2260649"/>
            <a:ext cx="5139176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ts val="1200"/>
              </a:spcAft>
              <a:defRPr/>
            </a:pPr>
            <a:r>
              <a:rPr lang="en-US" sz="2800" b="1" u="sng" kern="0" dirty="0">
                <a:solidFill>
                  <a:srgbClr val="C00000"/>
                </a:solidFill>
              </a:rPr>
              <a:t>Completing</a:t>
            </a:r>
          </a:p>
          <a:p>
            <a:pPr marL="457200" lvl="0" indent="-457200" fontAlgn="base"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q"/>
              <a:defRPr/>
            </a:pPr>
            <a:r>
              <a:rPr lang="en-US" sz="2800" kern="0" dirty="0" smtClean="0">
                <a:solidFill>
                  <a:srgbClr val="000000"/>
                </a:solidFill>
              </a:rPr>
              <a:t>revise </a:t>
            </a:r>
            <a:r>
              <a:rPr lang="en-US" sz="2800" kern="0" dirty="0">
                <a:solidFill>
                  <a:srgbClr val="000000"/>
                </a:solidFill>
              </a:rPr>
              <a:t>your message to make sure it is clear, concise, and correct. </a:t>
            </a:r>
          </a:p>
          <a:p>
            <a:pPr marL="457200" lvl="0" indent="-457200" fontAlgn="base"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q"/>
              <a:defRPr/>
            </a:pPr>
            <a:r>
              <a:rPr lang="en-US" sz="2800" kern="0" dirty="0" smtClean="0">
                <a:solidFill>
                  <a:srgbClr val="000000"/>
                </a:solidFill>
              </a:rPr>
              <a:t>Next </a:t>
            </a:r>
            <a:r>
              <a:rPr lang="en-US" sz="2800" kern="0" dirty="0">
                <a:solidFill>
                  <a:srgbClr val="000000"/>
                </a:solidFill>
              </a:rPr>
              <a:t>produce your message, giving it an attractive, professional </a:t>
            </a:r>
            <a:r>
              <a:rPr lang="en-US" sz="2800" kern="0" dirty="0" smtClean="0">
                <a:solidFill>
                  <a:srgbClr val="000000"/>
                </a:solidFill>
              </a:rPr>
              <a:t>appearance.</a:t>
            </a:r>
            <a:endParaRPr lang="en-US" sz="2800" kern="0" dirty="0">
              <a:solidFill>
                <a:srgbClr val="0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822845-A67E-180E-E91A-535EE0C7664B}"/>
              </a:ext>
            </a:extLst>
          </p:cNvPr>
          <p:cNvSpPr txBox="1"/>
          <p:nvPr/>
        </p:nvSpPr>
        <p:spPr>
          <a:xfrm>
            <a:off x="6186155" y="2294595"/>
            <a:ext cx="5062416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Low" rtl="1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ar-EG" sz="2800" b="1" u="sng" kern="0" dirty="0" smtClean="0">
                <a:solidFill>
                  <a:srgbClr val="C00000"/>
                </a:solidFill>
              </a:rPr>
              <a:t>الاكمال</a:t>
            </a:r>
            <a:r>
              <a:rPr lang="en-US" sz="2800" kern="0" dirty="0" smtClean="0">
                <a:solidFill>
                  <a:srgbClr val="000000"/>
                </a:solidFill>
              </a:rPr>
              <a:t> </a:t>
            </a:r>
            <a:endParaRPr lang="en-US" sz="2800" kern="0" dirty="0">
              <a:solidFill>
                <a:srgbClr val="000000"/>
              </a:solidFill>
            </a:endParaRPr>
          </a:p>
          <a:p>
            <a:pPr marL="457200" lvl="0" indent="-457200" algn="justLow" rtl="1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ar-EG" sz="2800" kern="0" dirty="0">
                <a:solidFill>
                  <a:srgbClr val="000000"/>
                </a:solidFill>
              </a:rPr>
              <a:t>قم بمراجعة رسالتك للتأكد من أنها واضحة وموجزة </a:t>
            </a:r>
            <a:r>
              <a:rPr lang="ar-EG" sz="2800" kern="0" dirty="0" smtClean="0">
                <a:solidFill>
                  <a:srgbClr val="000000"/>
                </a:solidFill>
              </a:rPr>
              <a:t>وصحيحة.</a:t>
            </a:r>
          </a:p>
          <a:p>
            <a:pPr marL="457200" lvl="0" indent="-457200" algn="justLow" rtl="1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ar-EG" sz="2800" kern="0" dirty="0">
                <a:solidFill>
                  <a:srgbClr val="000000"/>
                </a:solidFill>
              </a:rPr>
              <a:t>بعد ذلك قم بإنتاج رسالتك، مع إعطائها مظهرًا جذابًا </a:t>
            </a:r>
            <a:r>
              <a:rPr lang="ar-EG" sz="2800" kern="0" dirty="0" smtClean="0">
                <a:solidFill>
                  <a:srgbClr val="000000"/>
                </a:solidFill>
              </a:rPr>
              <a:t>واحترافيًا.</a:t>
            </a:r>
          </a:p>
        </p:txBody>
      </p:sp>
    </p:spTree>
    <p:extLst>
      <p:ext uri="{BB962C8B-B14F-4D97-AF65-F5344CB8AC3E}">
        <p14:creationId xmlns:p14="http://schemas.microsoft.com/office/powerpoint/2010/main" val="3152136885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397036" y="888443"/>
            <a:ext cx="7327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Three-Step Process</a:t>
            </a:r>
          </a:p>
          <a:p>
            <a:pPr rtl="1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عملية من ثلاث خطوات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A822845-A67E-180E-E91A-535EE0C7664B}"/>
              </a:ext>
            </a:extLst>
          </p:cNvPr>
          <p:cNvSpPr txBox="1"/>
          <p:nvPr/>
        </p:nvSpPr>
        <p:spPr>
          <a:xfrm>
            <a:off x="942310" y="2260649"/>
            <a:ext cx="5139176" cy="38472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ts val="1200"/>
              </a:spcAft>
              <a:defRPr/>
            </a:pPr>
            <a:r>
              <a:rPr lang="en-US" sz="2800" b="1" u="sng" kern="0" dirty="0">
                <a:solidFill>
                  <a:srgbClr val="C00000"/>
                </a:solidFill>
              </a:rPr>
              <a:t>Completing</a:t>
            </a:r>
          </a:p>
          <a:p>
            <a:pPr marL="457200" lvl="0" indent="-457200" fontAlgn="base"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q"/>
              <a:defRPr/>
            </a:pPr>
            <a:r>
              <a:rPr lang="en-US" sz="2800" kern="0" dirty="0">
                <a:solidFill>
                  <a:srgbClr val="000000"/>
                </a:solidFill>
              </a:rPr>
              <a:t>Proofread the final product for typos, spelling errors, and other mechanical problems.</a:t>
            </a:r>
          </a:p>
          <a:p>
            <a:pPr marL="457200" lvl="0" indent="-457200" fontAlgn="base"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q"/>
              <a:defRPr/>
            </a:pPr>
            <a:r>
              <a:rPr lang="en-US" sz="2800" kern="0" dirty="0">
                <a:solidFill>
                  <a:srgbClr val="000000"/>
                </a:solidFill>
              </a:rPr>
              <a:t> Finally, distribute your message using the best combination of personal and technological tools.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822845-A67E-180E-E91A-535EE0C7664B}"/>
              </a:ext>
            </a:extLst>
          </p:cNvPr>
          <p:cNvSpPr txBox="1"/>
          <p:nvPr/>
        </p:nvSpPr>
        <p:spPr>
          <a:xfrm>
            <a:off x="6186155" y="2294595"/>
            <a:ext cx="5062416" cy="36625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Low" rtl="1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ar-EG" sz="2800" b="1" u="sng" kern="0" dirty="0" smtClean="0">
                <a:solidFill>
                  <a:srgbClr val="C00000"/>
                </a:solidFill>
              </a:rPr>
              <a:t>الاكمال</a:t>
            </a:r>
            <a:r>
              <a:rPr lang="en-US" sz="2800" kern="0" dirty="0" smtClean="0">
                <a:solidFill>
                  <a:srgbClr val="000000"/>
                </a:solidFill>
              </a:rPr>
              <a:t> </a:t>
            </a:r>
            <a:endParaRPr lang="en-US" sz="2800" kern="0" dirty="0">
              <a:solidFill>
                <a:srgbClr val="000000"/>
              </a:solidFill>
            </a:endParaRPr>
          </a:p>
          <a:p>
            <a:pPr marL="457200" lvl="0" indent="-457200" algn="justLow" rtl="1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ar-EG" sz="2400" kern="0" dirty="0">
                <a:solidFill>
                  <a:srgbClr val="000000"/>
                </a:solidFill>
              </a:rPr>
              <a:t>قم </a:t>
            </a:r>
            <a:r>
              <a:rPr lang="ar-EG" sz="2400" kern="0" dirty="0" smtClean="0">
                <a:solidFill>
                  <a:srgbClr val="000000"/>
                </a:solidFill>
              </a:rPr>
              <a:t>بالتدقيق اللغوي للمنتج </a:t>
            </a:r>
            <a:r>
              <a:rPr lang="ar-EG" sz="2400" kern="0" dirty="0">
                <a:solidFill>
                  <a:srgbClr val="000000"/>
                </a:solidFill>
              </a:rPr>
              <a:t>النهائي للتأكد من خلوه من الأخطاء المطبعية والأخطاء الإملائية وغيرها من المشاكل </a:t>
            </a:r>
            <a:r>
              <a:rPr lang="ar-EG" sz="2400" kern="0" dirty="0" smtClean="0">
                <a:solidFill>
                  <a:srgbClr val="000000"/>
                </a:solidFill>
              </a:rPr>
              <a:t>الميكانيكية.</a:t>
            </a:r>
          </a:p>
          <a:p>
            <a:pPr marL="457200" lvl="0" indent="-457200" algn="justLow" rtl="1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ar-EG" sz="2400" kern="0" dirty="0">
                <a:solidFill>
                  <a:srgbClr val="000000"/>
                </a:solidFill>
              </a:rPr>
              <a:t>وأخيرا، قم بتوزيع رسالتك باستخدام أفضل مزيج من الأدوات الشخصية </a:t>
            </a:r>
            <a:r>
              <a:rPr lang="ar-EG" sz="2400" kern="0" dirty="0" smtClean="0">
                <a:solidFill>
                  <a:srgbClr val="000000"/>
                </a:solidFill>
              </a:rPr>
              <a:t>والتكنولوجية.</a:t>
            </a:r>
          </a:p>
        </p:txBody>
      </p:sp>
    </p:spTree>
    <p:extLst>
      <p:ext uri="{BB962C8B-B14F-4D97-AF65-F5344CB8AC3E}">
        <p14:creationId xmlns:p14="http://schemas.microsoft.com/office/powerpoint/2010/main" val="3184338782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397036" y="888443"/>
            <a:ext cx="7327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Three-Step Process</a:t>
            </a:r>
          </a:p>
          <a:p>
            <a:pPr rtl="1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عملية من ثلاث خطوات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A822845-A67E-180E-E91A-535EE0C7664B}"/>
              </a:ext>
            </a:extLst>
          </p:cNvPr>
          <p:cNvSpPr txBox="1"/>
          <p:nvPr/>
        </p:nvSpPr>
        <p:spPr>
          <a:xfrm>
            <a:off x="942310" y="2260649"/>
            <a:ext cx="10030490" cy="25365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0" indent="-457200" algn="just" fontAlgn="base">
              <a:lnSpc>
                <a:spcPct val="150000"/>
              </a:lnSpc>
              <a:spcBef>
                <a:spcPct val="0"/>
              </a:spcBef>
              <a:spcAft>
                <a:spcPts val="2400"/>
              </a:spcAft>
              <a:buFont typeface="Wingdings" panose="05000000000000000000" pitchFamily="2" charset="2"/>
              <a:buChar char="q"/>
              <a:defRPr/>
            </a:pPr>
            <a:r>
              <a:rPr lang="en-US" sz="3200" kern="0" dirty="0">
                <a:solidFill>
                  <a:srgbClr val="000000"/>
                </a:solidFill>
              </a:rPr>
              <a:t>The more you use the process, the easier and faster it will become. </a:t>
            </a:r>
          </a:p>
          <a:p>
            <a:pPr marL="457200" lvl="0" indent="-457200" algn="r" rtl="1" fontAlgn="base">
              <a:lnSpc>
                <a:spcPct val="150000"/>
              </a:lnSpc>
              <a:spcBef>
                <a:spcPct val="0"/>
              </a:spcBef>
              <a:spcAft>
                <a:spcPts val="2400"/>
              </a:spcAft>
              <a:buFont typeface="Wingdings" panose="05000000000000000000" pitchFamily="2" charset="2"/>
              <a:buChar char="q"/>
              <a:defRPr/>
            </a:pPr>
            <a:r>
              <a:rPr lang="ar-EG" sz="3200" kern="0" dirty="0">
                <a:solidFill>
                  <a:srgbClr val="000000"/>
                </a:solidFill>
              </a:rPr>
              <a:t>كلما استخدمت هذه العملية أكثر، أصبحت أسهل </a:t>
            </a:r>
            <a:r>
              <a:rPr lang="ar-EG" sz="3200" kern="0" dirty="0" smtClean="0">
                <a:solidFill>
                  <a:srgbClr val="000000"/>
                </a:solidFill>
              </a:rPr>
              <a:t>وأسرع</a:t>
            </a:r>
            <a:r>
              <a:rPr lang="en-US" sz="3200" kern="0" dirty="0" smtClean="0">
                <a:solidFill>
                  <a:srgbClr val="00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82819130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397036" y="888443"/>
            <a:ext cx="7327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Three-Step Process</a:t>
            </a:r>
          </a:p>
          <a:p>
            <a:pPr rtl="1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عملية من ثلاث خطوات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A822845-A67E-180E-E91A-535EE0C7664B}"/>
              </a:ext>
            </a:extLst>
          </p:cNvPr>
          <p:cNvSpPr txBox="1"/>
          <p:nvPr/>
        </p:nvSpPr>
        <p:spPr>
          <a:xfrm>
            <a:off x="942310" y="2260649"/>
            <a:ext cx="10030490" cy="40139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0" indent="-457200" algn="just" fontAlgn="base">
              <a:lnSpc>
                <a:spcPct val="150000"/>
              </a:lnSpc>
              <a:spcBef>
                <a:spcPct val="0"/>
              </a:spcBef>
              <a:spcAft>
                <a:spcPts val="2400"/>
              </a:spcAft>
              <a:buFont typeface="Wingdings" panose="05000000000000000000" pitchFamily="2" charset="2"/>
              <a:buChar char="q"/>
              <a:defRPr/>
            </a:pPr>
            <a:r>
              <a:rPr lang="en-US" sz="3200" kern="0" dirty="0">
                <a:solidFill>
                  <a:srgbClr val="000000"/>
                </a:solidFill>
              </a:rPr>
              <a:t> As a rule, use about half your time for planning, one-quarter for writing, and the remaining quarter for completing the </a:t>
            </a:r>
            <a:r>
              <a:rPr lang="en-US" sz="3200" kern="0" dirty="0" smtClean="0">
                <a:solidFill>
                  <a:srgbClr val="000000"/>
                </a:solidFill>
              </a:rPr>
              <a:t>project. </a:t>
            </a:r>
            <a:endParaRPr lang="en-US" sz="3200" kern="0" dirty="0">
              <a:solidFill>
                <a:srgbClr val="000000"/>
              </a:solidFill>
            </a:endParaRPr>
          </a:p>
          <a:p>
            <a:pPr marL="457200" lvl="0" indent="-457200" algn="r" rtl="1" fontAlgn="base">
              <a:lnSpc>
                <a:spcPct val="150000"/>
              </a:lnSpc>
              <a:spcBef>
                <a:spcPct val="0"/>
              </a:spcBef>
              <a:spcAft>
                <a:spcPts val="2400"/>
              </a:spcAft>
              <a:buFont typeface="Wingdings" panose="05000000000000000000" pitchFamily="2" charset="2"/>
              <a:buChar char="q"/>
              <a:defRPr/>
            </a:pPr>
            <a:r>
              <a:rPr lang="ar-EG" sz="3200" kern="0" dirty="0">
                <a:solidFill>
                  <a:srgbClr val="000000"/>
                </a:solidFill>
              </a:rPr>
              <a:t>كقاعدة عامة، استخدم حوالي نصف وقتك للتخطيط، وربع للكتابة، والربع المتبقي لإكمال </a:t>
            </a:r>
            <a:r>
              <a:rPr lang="ar-EG" sz="3200" kern="0" dirty="0" smtClean="0">
                <a:solidFill>
                  <a:srgbClr val="000000"/>
                </a:solidFill>
              </a:rPr>
              <a:t>المشروع</a:t>
            </a:r>
            <a:r>
              <a:rPr lang="en-US" sz="3200" kern="0" dirty="0" smtClean="0">
                <a:solidFill>
                  <a:srgbClr val="00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30372030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397036" y="888443"/>
            <a:ext cx="7327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Three-Step Process</a:t>
            </a:r>
          </a:p>
          <a:p>
            <a:pPr rtl="1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عملية من ثلاث خطوات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A822845-A67E-180E-E91A-535EE0C7664B}"/>
              </a:ext>
            </a:extLst>
          </p:cNvPr>
          <p:cNvSpPr txBox="1"/>
          <p:nvPr/>
        </p:nvSpPr>
        <p:spPr>
          <a:xfrm>
            <a:off x="942310" y="2260649"/>
            <a:ext cx="10030490" cy="33547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0" indent="-457200" algn="just" fontAlgn="base">
              <a:lnSpc>
                <a:spcPct val="150000"/>
              </a:lnSpc>
              <a:spcBef>
                <a:spcPct val="0"/>
              </a:spcBef>
              <a:spcAft>
                <a:spcPts val="2400"/>
              </a:spcAft>
              <a:buFont typeface="Wingdings" panose="05000000000000000000" pitchFamily="2" charset="2"/>
              <a:buChar char="q"/>
              <a:defRPr/>
            </a:pPr>
            <a:r>
              <a:rPr lang="en-US" sz="3200" kern="0" dirty="0">
                <a:solidFill>
                  <a:srgbClr val="000000"/>
                </a:solidFill>
              </a:rPr>
              <a:t> approaching your writing projects with the three steps in mind always </a:t>
            </a:r>
            <a:r>
              <a:rPr lang="en-US" sz="3200" kern="0" dirty="0" smtClean="0">
                <a:solidFill>
                  <a:srgbClr val="000000"/>
                </a:solidFill>
              </a:rPr>
              <a:t>help. </a:t>
            </a:r>
            <a:endParaRPr lang="en-US" sz="3200" kern="0" dirty="0">
              <a:solidFill>
                <a:srgbClr val="000000"/>
              </a:solidFill>
            </a:endParaRPr>
          </a:p>
          <a:p>
            <a:pPr marL="457200" lvl="0" indent="-457200" algn="r" rtl="1" fontAlgn="base">
              <a:lnSpc>
                <a:spcPct val="150000"/>
              </a:lnSpc>
              <a:spcBef>
                <a:spcPct val="0"/>
              </a:spcBef>
              <a:spcAft>
                <a:spcPts val="2400"/>
              </a:spcAft>
              <a:buFont typeface="Wingdings" panose="05000000000000000000" pitchFamily="2" charset="2"/>
              <a:buChar char="q"/>
              <a:defRPr/>
            </a:pPr>
            <a:r>
              <a:rPr lang="ar-EG" sz="3200" kern="0" dirty="0">
                <a:solidFill>
                  <a:srgbClr val="000000"/>
                </a:solidFill>
              </a:rPr>
              <a:t>إن التعامل مع مشاريع الكتابة الخاصة بك مع وضع الخطوات الثلاث في الاعتبار يساعدك </a:t>
            </a:r>
            <a:r>
              <a:rPr lang="ar-EG" sz="3200" kern="0" dirty="0" smtClean="0">
                <a:solidFill>
                  <a:srgbClr val="000000"/>
                </a:solidFill>
              </a:rPr>
              <a:t>دائمًا</a:t>
            </a:r>
            <a:r>
              <a:rPr lang="en-US" sz="3200" kern="0" dirty="0" smtClean="0">
                <a:solidFill>
                  <a:srgbClr val="00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40182052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397036" y="888443"/>
            <a:ext cx="7327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Three-Step Process</a:t>
            </a:r>
          </a:p>
          <a:p>
            <a:pPr rtl="1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عملية من ثلاث خطوات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942307" y="2141973"/>
            <a:ext cx="10204663" cy="4105297"/>
            <a:chOff x="457200" y="1981200"/>
            <a:chExt cx="8229600" cy="4191000"/>
          </a:xfrm>
        </p:grpSpPr>
        <p:sp>
          <p:nvSpPr>
            <p:cNvPr id="11" name="Rectangle 3"/>
            <p:cNvSpPr>
              <a:spLocks noChangeArrowheads="1"/>
            </p:cNvSpPr>
            <p:nvPr/>
          </p:nvSpPr>
          <p:spPr bwMode="auto">
            <a:xfrm>
              <a:off x="3200400" y="1981200"/>
              <a:ext cx="2743200" cy="12192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200" b="1" dirty="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12" name="Rectangle 4"/>
            <p:cNvSpPr>
              <a:spLocks noChangeArrowheads="1"/>
            </p:cNvSpPr>
            <p:nvPr/>
          </p:nvSpPr>
          <p:spPr bwMode="auto">
            <a:xfrm>
              <a:off x="5943600" y="1981200"/>
              <a:ext cx="2743200" cy="12192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200" b="1" dirty="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15" name="Rectangle 5"/>
            <p:cNvSpPr>
              <a:spLocks noChangeArrowheads="1"/>
            </p:cNvSpPr>
            <p:nvPr/>
          </p:nvSpPr>
          <p:spPr bwMode="auto">
            <a:xfrm>
              <a:off x="461963" y="1981200"/>
              <a:ext cx="2743200" cy="12192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200" b="1" dirty="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18" name="Rectangle 6"/>
            <p:cNvSpPr>
              <a:spLocks noChangeArrowheads="1"/>
            </p:cNvSpPr>
            <p:nvPr/>
          </p:nvSpPr>
          <p:spPr bwMode="auto">
            <a:xfrm>
              <a:off x="5943600" y="3200400"/>
              <a:ext cx="2743200" cy="29718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200" dirty="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9" name="Rectangle 7"/>
            <p:cNvSpPr>
              <a:spLocks noChangeArrowheads="1"/>
            </p:cNvSpPr>
            <p:nvPr/>
          </p:nvSpPr>
          <p:spPr bwMode="auto">
            <a:xfrm>
              <a:off x="3200400" y="3200400"/>
              <a:ext cx="2743200" cy="29718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200" dirty="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23" name="AutoShape 8"/>
            <p:cNvSpPr>
              <a:spLocks noChangeArrowheads="1"/>
            </p:cNvSpPr>
            <p:nvPr/>
          </p:nvSpPr>
          <p:spPr bwMode="auto">
            <a:xfrm>
              <a:off x="528638" y="2063750"/>
              <a:ext cx="2609850" cy="1054100"/>
            </a:xfrm>
            <a:prstGeom prst="rightArrow">
              <a:avLst>
                <a:gd name="adj1" fmla="val 50000"/>
                <a:gd name="adj2" fmla="val 61898"/>
              </a:avLst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200" dirty="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25" name="Rectangle 9"/>
            <p:cNvSpPr>
              <a:spLocks noChangeArrowheads="1"/>
            </p:cNvSpPr>
            <p:nvPr/>
          </p:nvSpPr>
          <p:spPr bwMode="auto">
            <a:xfrm>
              <a:off x="457200" y="3200400"/>
              <a:ext cx="2743200" cy="29718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200" dirty="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26" name="Rectangle 12"/>
            <p:cNvSpPr>
              <a:spLocks noChangeArrowheads="1"/>
            </p:cNvSpPr>
            <p:nvPr/>
          </p:nvSpPr>
          <p:spPr bwMode="auto">
            <a:xfrm>
              <a:off x="603250" y="3352801"/>
              <a:ext cx="2451100" cy="55033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none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200" dirty="0" smtClean="0">
                  <a:solidFill>
                    <a:srgbClr val="000000"/>
                  </a:solidFill>
                  <a:latin typeface="Arial Narrow" pitchFamily="34" charset="0"/>
                </a:rPr>
                <a:t>Situation </a:t>
              </a:r>
              <a:r>
                <a:rPr lang="ar-EG" sz="2200" dirty="0" smtClean="0">
                  <a:solidFill>
                    <a:srgbClr val="000000"/>
                  </a:solidFill>
                  <a:latin typeface="Arial Narrow" pitchFamily="34" charset="0"/>
                </a:rPr>
                <a:t>الموقف</a:t>
              </a:r>
              <a:endParaRPr lang="en-US" sz="2200" dirty="0">
                <a:solidFill>
                  <a:srgbClr val="000000"/>
                </a:solidFill>
                <a:latin typeface="Arial Narrow" pitchFamily="34" charset="0"/>
              </a:endParaRPr>
            </a:p>
          </p:txBody>
        </p:sp>
        <p:sp>
          <p:nvSpPr>
            <p:cNvPr id="27" name="Rectangle 13"/>
            <p:cNvSpPr>
              <a:spLocks noChangeArrowheads="1"/>
            </p:cNvSpPr>
            <p:nvPr/>
          </p:nvSpPr>
          <p:spPr bwMode="auto">
            <a:xfrm>
              <a:off x="603250" y="4057338"/>
              <a:ext cx="2451100" cy="5533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none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200" dirty="0" smtClean="0">
                  <a:solidFill>
                    <a:srgbClr val="000000"/>
                  </a:solidFill>
                  <a:latin typeface="Arial Narrow" pitchFamily="34" charset="0"/>
                </a:rPr>
                <a:t>Information </a:t>
              </a:r>
              <a:r>
                <a:rPr lang="ar-EG" sz="2200" dirty="0" smtClean="0">
                  <a:solidFill>
                    <a:srgbClr val="000000"/>
                  </a:solidFill>
                  <a:latin typeface="Arial Narrow" pitchFamily="34" charset="0"/>
                </a:rPr>
                <a:t>المعلومات</a:t>
              </a:r>
              <a:endParaRPr lang="en-US" sz="2200" dirty="0">
                <a:solidFill>
                  <a:srgbClr val="000000"/>
                </a:solidFill>
                <a:latin typeface="Arial Narrow" pitchFamily="34" charset="0"/>
              </a:endParaRPr>
            </a:p>
          </p:txBody>
        </p:sp>
        <p:sp>
          <p:nvSpPr>
            <p:cNvPr id="28" name="Rectangle 15"/>
            <p:cNvSpPr>
              <a:spLocks noChangeArrowheads="1"/>
            </p:cNvSpPr>
            <p:nvPr/>
          </p:nvSpPr>
          <p:spPr bwMode="auto">
            <a:xfrm>
              <a:off x="603250" y="4764933"/>
              <a:ext cx="2451100" cy="55033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none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200" dirty="0" smtClean="0">
                  <a:solidFill>
                    <a:srgbClr val="000000"/>
                  </a:solidFill>
                  <a:latin typeface="Arial Narrow" pitchFamily="34" charset="0"/>
                </a:rPr>
                <a:t>Medium </a:t>
              </a:r>
              <a:r>
                <a:rPr lang="ar-EG" sz="2200" dirty="0" smtClean="0">
                  <a:solidFill>
                    <a:srgbClr val="000000"/>
                  </a:solidFill>
                  <a:latin typeface="Arial Narrow" pitchFamily="34" charset="0"/>
                </a:rPr>
                <a:t>متوسطة</a:t>
              </a:r>
              <a:endParaRPr lang="en-US" sz="2200" dirty="0">
                <a:solidFill>
                  <a:srgbClr val="000000"/>
                </a:solidFill>
                <a:latin typeface="Arial Narrow" pitchFamily="34" charset="0"/>
              </a:endParaRPr>
            </a:p>
          </p:txBody>
        </p:sp>
        <p:sp>
          <p:nvSpPr>
            <p:cNvPr id="29" name="Rectangle 16"/>
            <p:cNvSpPr>
              <a:spLocks noChangeArrowheads="1"/>
            </p:cNvSpPr>
            <p:nvPr/>
          </p:nvSpPr>
          <p:spPr bwMode="auto">
            <a:xfrm>
              <a:off x="603250" y="5469469"/>
              <a:ext cx="2451100" cy="55033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none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200" dirty="0" smtClean="0">
                  <a:solidFill>
                    <a:srgbClr val="000000"/>
                  </a:solidFill>
                  <a:latin typeface="Arial Narrow" pitchFamily="34" charset="0"/>
                </a:rPr>
                <a:t>Organization </a:t>
              </a:r>
              <a:r>
                <a:rPr lang="ar-EG" sz="2200" dirty="0" smtClean="0">
                  <a:solidFill>
                    <a:srgbClr val="000000"/>
                  </a:solidFill>
                  <a:latin typeface="Arial Narrow" pitchFamily="34" charset="0"/>
                </a:rPr>
                <a:t>التنظيم</a:t>
              </a:r>
              <a:endParaRPr lang="en-US" sz="2200" dirty="0">
                <a:solidFill>
                  <a:srgbClr val="000000"/>
                </a:solidFill>
                <a:latin typeface="Arial Narrow" pitchFamily="34" charset="0"/>
              </a:endParaRPr>
            </a:p>
          </p:txBody>
        </p:sp>
        <p:sp>
          <p:nvSpPr>
            <p:cNvPr id="30" name="Rectangle 19"/>
            <p:cNvSpPr>
              <a:spLocks noChangeArrowheads="1"/>
            </p:cNvSpPr>
            <p:nvPr/>
          </p:nvSpPr>
          <p:spPr bwMode="auto">
            <a:xfrm>
              <a:off x="6089650" y="3352801"/>
              <a:ext cx="2451100" cy="55051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none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200" dirty="0" smtClean="0">
                  <a:solidFill>
                    <a:srgbClr val="000000"/>
                  </a:solidFill>
                  <a:latin typeface="Arial Narrow" pitchFamily="34" charset="0"/>
                </a:rPr>
                <a:t>Revise </a:t>
              </a:r>
              <a:r>
                <a:rPr lang="ar-EG" sz="2200" dirty="0" smtClean="0">
                  <a:solidFill>
                    <a:srgbClr val="000000"/>
                  </a:solidFill>
                  <a:latin typeface="Arial Narrow" pitchFamily="34" charset="0"/>
                </a:rPr>
                <a:t>يراجع</a:t>
              </a:r>
              <a:endParaRPr lang="en-US" sz="2200" dirty="0">
                <a:solidFill>
                  <a:srgbClr val="000000"/>
                </a:solidFill>
                <a:latin typeface="Arial Narrow" pitchFamily="34" charset="0"/>
              </a:endParaRPr>
            </a:p>
          </p:txBody>
        </p:sp>
        <p:sp>
          <p:nvSpPr>
            <p:cNvPr id="31" name="Rectangle 20"/>
            <p:cNvSpPr>
              <a:spLocks noChangeArrowheads="1"/>
            </p:cNvSpPr>
            <p:nvPr/>
          </p:nvSpPr>
          <p:spPr bwMode="auto">
            <a:xfrm>
              <a:off x="6089650" y="4056827"/>
              <a:ext cx="2451100" cy="55357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none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200" dirty="0" smtClean="0">
                  <a:solidFill>
                    <a:srgbClr val="000000"/>
                  </a:solidFill>
                  <a:latin typeface="Arial Narrow" pitchFamily="34" charset="0"/>
                </a:rPr>
                <a:t>Produce </a:t>
              </a:r>
              <a:r>
                <a:rPr lang="ar-EG" sz="2200" dirty="0">
                  <a:solidFill>
                    <a:srgbClr val="000000"/>
                  </a:solidFill>
                  <a:latin typeface="Arial Narrow" pitchFamily="34" charset="0"/>
                </a:rPr>
                <a:t>ينتج</a:t>
              </a:r>
              <a:endParaRPr lang="en-US" sz="2200" dirty="0">
                <a:solidFill>
                  <a:srgbClr val="000000"/>
                </a:solidFill>
                <a:latin typeface="Arial Narrow" pitchFamily="34" charset="0"/>
              </a:endParaRPr>
            </a:p>
          </p:txBody>
        </p:sp>
        <p:sp>
          <p:nvSpPr>
            <p:cNvPr id="32" name="Rectangle 22"/>
            <p:cNvSpPr>
              <a:spLocks noChangeArrowheads="1"/>
            </p:cNvSpPr>
            <p:nvPr/>
          </p:nvSpPr>
          <p:spPr bwMode="auto">
            <a:xfrm>
              <a:off x="6089650" y="4763912"/>
              <a:ext cx="2451100" cy="55119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none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200" dirty="0" smtClean="0">
                  <a:solidFill>
                    <a:srgbClr val="000000"/>
                  </a:solidFill>
                  <a:latin typeface="Arial Narrow" pitchFamily="34" charset="0"/>
                </a:rPr>
                <a:t>Proofread </a:t>
              </a:r>
              <a:r>
                <a:rPr lang="ar-EG" sz="2200" dirty="0">
                  <a:solidFill>
                    <a:srgbClr val="000000"/>
                  </a:solidFill>
                  <a:latin typeface="Arial Narrow" pitchFamily="34" charset="0"/>
                </a:rPr>
                <a:t>التدقيق اللغوي</a:t>
              </a:r>
              <a:endParaRPr lang="en-US" sz="2200" dirty="0">
                <a:solidFill>
                  <a:srgbClr val="000000"/>
                </a:solidFill>
                <a:latin typeface="Arial Narrow" pitchFamily="34" charset="0"/>
              </a:endParaRPr>
            </a:p>
          </p:txBody>
        </p:sp>
        <p:sp>
          <p:nvSpPr>
            <p:cNvPr id="33" name="Rectangle 23"/>
            <p:cNvSpPr>
              <a:spLocks noChangeArrowheads="1"/>
            </p:cNvSpPr>
            <p:nvPr/>
          </p:nvSpPr>
          <p:spPr bwMode="auto">
            <a:xfrm>
              <a:off x="6089650" y="5468612"/>
              <a:ext cx="2451100" cy="55119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none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200" dirty="0" smtClean="0">
                  <a:solidFill>
                    <a:srgbClr val="000000"/>
                  </a:solidFill>
                  <a:latin typeface="Arial Narrow" pitchFamily="34" charset="0"/>
                </a:rPr>
                <a:t>Distribute </a:t>
              </a:r>
              <a:r>
                <a:rPr lang="ar-EG" sz="2200" dirty="0">
                  <a:solidFill>
                    <a:srgbClr val="000000"/>
                  </a:solidFill>
                  <a:latin typeface="Arial Narrow" pitchFamily="34" charset="0"/>
                </a:rPr>
                <a:t>توزيع</a:t>
              </a:r>
              <a:endParaRPr lang="en-US" sz="2200" dirty="0">
                <a:solidFill>
                  <a:srgbClr val="000000"/>
                </a:solidFill>
                <a:latin typeface="Arial Narrow" pitchFamily="34" charset="0"/>
              </a:endParaRPr>
            </a:p>
          </p:txBody>
        </p:sp>
        <p:sp>
          <p:nvSpPr>
            <p:cNvPr id="34" name="Rectangle 25"/>
            <p:cNvSpPr>
              <a:spLocks noChangeArrowheads="1"/>
            </p:cNvSpPr>
            <p:nvPr/>
          </p:nvSpPr>
          <p:spPr bwMode="auto">
            <a:xfrm>
              <a:off x="3324225" y="3352801"/>
              <a:ext cx="2450802" cy="123130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none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200" dirty="0">
                  <a:solidFill>
                    <a:srgbClr val="000000"/>
                  </a:solidFill>
                  <a:latin typeface="Arial Narrow" pitchFamily="34" charset="0"/>
                </a:rPr>
                <a:t>Adapt </a:t>
              </a:r>
              <a:r>
                <a:rPr lang="en-US" sz="2200" dirty="0" smtClean="0">
                  <a:solidFill>
                    <a:srgbClr val="000000"/>
                  </a:solidFill>
                  <a:latin typeface="Arial Narrow" pitchFamily="34" charset="0"/>
                </a:rPr>
                <a:t>to the Audience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ar-EG" sz="2200" dirty="0">
                  <a:solidFill>
                    <a:srgbClr val="000000"/>
                  </a:solidFill>
                  <a:latin typeface="Arial Narrow" pitchFamily="34" charset="0"/>
                </a:rPr>
                <a:t>التكيف مع الجمهور</a:t>
              </a:r>
              <a:endParaRPr lang="en-US" sz="2200" dirty="0">
                <a:solidFill>
                  <a:srgbClr val="000000"/>
                </a:solidFill>
                <a:latin typeface="Arial Narrow" pitchFamily="34" charset="0"/>
              </a:endParaRPr>
            </a:p>
          </p:txBody>
        </p:sp>
        <p:sp>
          <p:nvSpPr>
            <p:cNvPr id="35" name="Rectangle 26"/>
            <p:cNvSpPr>
              <a:spLocks noChangeArrowheads="1"/>
            </p:cNvSpPr>
            <p:nvPr/>
          </p:nvSpPr>
          <p:spPr bwMode="auto">
            <a:xfrm>
              <a:off x="3368973" y="4788495"/>
              <a:ext cx="2450802" cy="123130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none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200" dirty="0" smtClean="0">
                  <a:solidFill>
                    <a:srgbClr val="000000"/>
                  </a:solidFill>
                  <a:latin typeface="Arial Narrow" pitchFamily="34" charset="0"/>
                </a:rPr>
                <a:t>Compose the Message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ar-EG" sz="2200" dirty="0" smtClean="0">
                  <a:solidFill>
                    <a:srgbClr val="000000"/>
                  </a:solidFill>
                  <a:latin typeface="Arial Narrow" pitchFamily="34" charset="0"/>
                </a:rPr>
                <a:t>تأليف الرسالة</a:t>
              </a:r>
              <a:endParaRPr lang="en-US" sz="2200" dirty="0">
                <a:solidFill>
                  <a:srgbClr val="000000"/>
                </a:solidFill>
                <a:latin typeface="Arial Narrow" pitchFamily="34" charset="0"/>
              </a:endParaRPr>
            </a:p>
          </p:txBody>
        </p:sp>
        <p:sp>
          <p:nvSpPr>
            <p:cNvPr id="36" name="AutoShape 27"/>
            <p:cNvSpPr>
              <a:spLocks noChangeArrowheads="1"/>
            </p:cNvSpPr>
            <p:nvPr/>
          </p:nvSpPr>
          <p:spPr bwMode="auto">
            <a:xfrm>
              <a:off x="3267075" y="2063750"/>
              <a:ext cx="2609850" cy="1054100"/>
            </a:xfrm>
            <a:prstGeom prst="rightArrow">
              <a:avLst>
                <a:gd name="adj1" fmla="val 50000"/>
                <a:gd name="adj2" fmla="val 61898"/>
              </a:avLst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200" dirty="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37" name="AutoShape 28"/>
            <p:cNvSpPr>
              <a:spLocks noChangeArrowheads="1"/>
            </p:cNvSpPr>
            <p:nvPr/>
          </p:nvSpPr>
          <p:spPr bwMode="auto">
            <a:xfrm>
              <a:off x="6010275" y="2063750"/>
              <a:ext cx="2609850" cy="1054100"/>
            </a:xfrm>
            <a:prstGeom prst="rightArrow">
              <a:avLst>
                <a:gd name="adj1" fmla="val 50000"/>
                <a:gd name="adj2" fmla="val 61898"/>
              </a:avLst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200" dirty="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38" name="Group 29"/>
            <p:cNvGrpSpPr>
              <a:grpSpLocks/>
            </p:cNvGrpSpPr>
            <p:nvPr/>
          </p:nvGrpSpPr>
          <p:grpSpPr bwMode="auto">
            <a:xfrm>
              <a:off x="860425" y="2324100"/>
              <a:ext cx="7297741" cy="439738"/>
              <a:chOff x="621" y="1453"/>
              <a:chExt cx="4597" cy="277"/>
            </a:xfrm>
            <a:solidFill>
              <a:schemeClr val="bg1"/>
            </a:solidFill>
          </p:grpSpPr>
          <p:sp>
            <p:nvSpPr>
              <p:cNvPr id="39" name="Text Box 30"/>
              <p:cNvSpPr txBox="1">
                <a:spLocks noChangeArrowheads="1"/>
              </p:cNvSpPr>
              <p:nvPr/>
            </p:nvSpPr>
            <p:spPr bwMode="auto">
              <a:xfrm>
                <a:off x="621" y="1453"/>
                <a:ext cx="1174" cy="2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2200" b="1" dirty="0" smtClean="0">
                    <a:solidFill>
                      <a:srgbClr val="000000"/>
                    </a:solidFill>
                    <a:latin typeface="Tahoma" pitchFamily="34" charset="0"/>
                  </a:rPr>
                  <a:t>Planning</a:t>
                </a:r>
                <a:r>
                  <a:rPr lang="ar-EG" sz="2200" b="1" dirty="0" smtClean="0">
                    <a:solidFill>
                      <a:srgbClr val="000000"/>
                    </a:solidFill>
                    <a:latin typeface="Tahoma" pitchFamily="34" charset="0"/>
                  </a:rPr>
                  <a:t> التخطيط </a:t>
                </a:r>
                <a:endParaRPr lang="en-US" sz="2200" b="1" dirty="0">
                  <a:solidFill>
                    <a:srgbClr val="000000"/>
                  </a:solidFill>
                  <a:latin typeface="Tahoma" pitchFamily="34" charset="0"/>
                </a:endParaRPr>
              </a:p>
            </p:txBody>
          </p:sp>
          <p:sp>
            <p:nvSpPr>
              <p:cNvPr id="40" name="Text Box 31"/>
              <p:cNvSpPr txBox="1">
                <a:spLocks noChangeArrowheads="1"/>
              </p:cNvSpPr>
              <p:nvPr/>
            </p:nvSpPr>
            <p:spPr bwMode="auto">
              <a:xfrm>
                <a:off x="3947" y="1453"/>
                <a:ext cx="1271" cy="2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2200" b="1" dirty="0" smtClean="0">
                    <a:solidFill>
                      <a:srgbClr val="000000"/>
                    </a:solidFill>
                    <a:latin typeface="Tahoma" pitchFamily="34" charset="0"/>
                  </a:rPr>
                  <a:t>Completing </a:t>
                </a:r>
                <a:r>
                  <a:rPr lang="ar-EG" sz="2200" b="1" dirty="0" smtClean="0">
                    <a:solidFill>
                      <a:srgbClr val="000000"/>
                    </a:solidFill>
                    <a:latin typeface="Tahoma" pitchFamily="34" charset="0"/>
                  </a:rPr>
                  <a:t>الإكمال</a:t>
                </a:r>
                <a:endParaRPr lang="en-US" sz="2200" b="1" dirty="0">
                  <a:solidFill>
                    <a:srgbClr val="000000"/>
                  </a:solidFill>
                  <a:latin typeface="Tahoma" pitchFamily="34" charset="0"/>
                </a:endParaRPr>
              </a:p>
            </p:txBody>
          </p:sp>
          <p:sp>
            <p:nvSpPr>
              <p:cNvPr id="41" name="Text Box 32"/>
              <p:cNvSpPr txBox="1">
                <a:spLocks noChangeArrowheads="1"/>
              </p:cNvSpPr>
              <p:nvPr/>
            </p:nvSpPr>
            <p:spPr bwMode="auto">
              <a:xfrm>
                <a:off x="2437" y="1453"/>
                <a:ext cx="955" cy="2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2200" b="1" dirty="0" smtClean="0">
                    <a:solidFill>
                      <a:srgbClr val="000000"/>
                    </a:solidFill>
                    <a:latin typeface="Tahoma" pitchFamily="34" charset="0"/>
                  </a:rPr>
                  <a:t>Writing </a:t>
                </a:r>
                <a:r>
                  <a:rPr lang="ar-EG" sz="2200" b="1" dirty="0" smtClean="0">
                    <a:solidFill>
                      <a:srgbClr val="000000"/>
                    </a:solidFill>
                    <a:latin typeface="Tahoma" pitchFamily="34" charset="0"/>
                  </a:rPr>
                  <a:t>الكتابة</a:t>
                </a:r>
                <a:endParaRPr lang="en-US" sz="2200" b="1" dirty="0">
                  <a:solidFill>
                    <a:srgbClr val="000000"/>
                  </a:solidFill>
                  <a:latin typeface="Tahoma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80263531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81516" y="1530201"/>
            <a:ext cx="4955591" cy="441456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1250973" y="2785639"/>
            <a:ext cx="4222539" cy="11460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Analyzing the Situation</a:t>
            </a:r>
          </a:p>
          <a:p>
            <a:pPr algn="ctr" rtl="1">
              <a:lnSpc>
                <a:spcPct val="120000"/>
              </a:lnSpc>
            </a:pPr>
            <a:r>
              <a:rPr lang="ar-EG" sz="32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تحليل الموقف</a:t>
            </a:r>
            <a:endParaRPr lang="en-US" sz="32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5642969" y="2104457"/>
            <a:ext cx="5752053" cy="2382508"/>
            <a:chOff x="5641526" y="3499567"/>
            <a:chExt cx="5752053" cy="2382508"/>
          </a:xfrm>
        </p:grpSpPr>
        <p:sp>
          <p:nvSpPr>
            <p:cNvPr id="7" name="Rectangle 6"/>
            <p:cNvSpPr/>
            <p:nvPr/>
          </p:nvSpPr>
          <p:spPr>
            <a:xfrm>
              <a:off x="6441450" y="5174189"/>
              <a:ext cx="4747323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dirty="0" smtClean="0">
                  <a:solidFill>
                    <a:srgbClr val="203E5F"/>
                  </a:solidFill>
                </a:rPr>
                <a:t>MGM 223</a:t>
              </a:r>
              <a:endParaRPr lang="en-US" sz="2000" dirty="0">
                <a:solidFill>
                  <a:srgbClr val="203E5F"/>
                </a:solidFill>
              </a:endParaRPr>
            </a:p>
            <a:p>
              <a:pPr algn="ctr"/>
              <a:r>
                <a:rPr lang="en-US" sz="2000" dirty="0" smtClean="0">
                  <a:solidFill>
                    <a:srgbClr val="203E5F"/>
                  </a:solidFill>
                </a:rPr>
                <a:t>Presentation and Writing Skills </a:t>
              </a:r>
              <a:endParaRPr lang="en-US" sz="2000" dirty="0">
                <a:solidFill>
                  <a:srgbClr val="203E5F"/>
                </a:solidFill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847263" y="3996751"/>
              <a:ext cx="4546316" cy="11318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2400" b="1" dirty="0">
                  <a:solidFill>
                    <a:srgbClr val="00B0F0"/>
                  </a:solidFill>
                  <a:latin typeface="Alexandria" charset="0"/>
                  <a:cs typeface="Alexandria" charset="0"/>
                </a:rPr>
                <a:t>Planning business messages</a:t>
              </a:r>
            </a:p>
            <a:p>
              <a:pPr algn="ctr" rtl="1">
                <a:lnSpc>
                  <a:spcPct val="150000"/>
                </a:lnSpc>
              </a:pPr>
              <a:r>
                <a:rPr lang="ar-EG" sz="2400" b="1" dirty="0" smtClean="0">
                  <a:solidFill>
                    <a:srgbClr val="00B0F0"/>
                  </a:solidFill>
                  <a:latin typeface="Alexandria" charset="0"/>
                  <a:cs typeface="Alexandria" charset="0"/>
                </a:rPr>
                <a:t>تخطيط </a:t>
              </a:r>
              <a:r>
                <a:rPr lang="ar-EG" sz="2400" b="1" dirty="0">
                  <a:solidFill>
                    <a:srgbClr val="00B0F0"/>
                  </a:solidFill>
                  <a:latin typeface="Alexandria" charset="0"/>
                  <a:cs typeface="Alexandria" charset="0"/>
                </a:rPr>
                <a:t>الرسائل الخاصة بالعمل</a:t>
              </a: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641526" y="3499567"/>
              <a:ext cx="1190600" cy="993910"/>
              <a:chOff x="5641526" y="3499567"/>
              <a:chExt cx="1190600" cy="993910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5641526" y="3505024"/>
                <a:ext cx="1190600" cy="988453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>
                  <a:ea typeface="Roboto Light" panose="02000000000000000000" pitchFamily="2" charset="0"/>
                </a:endParaRP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5692422" y="3499567"/>
                <a:ext cx="1091009" cy="3371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Alexandria" charset="0"/>
                    <a:cs typeface="Alexandria" charset="0"/>
                  </a:rPr>
                  <a:t>Lecture</a:t>
                </a: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5826569" y="3769896"/>
                <a:ext cx="819100" cy="6451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 smtClean="0">
                    <a:solidFill>
                      <a:schemeClr val="bg1"/>
                    </a:solidFill>
                    <a:latin typeface="Alexandria" charset="0"/>
                    <a:cs typeface="Alexandria" charset="0"/>
                  </a:rPr>
                  <a:t>07</a:t>
                </a:r>
                <a:endParaRPr lang="en-US" sz="3600" b="1" dirty="0">
                  <a:solidFill>
                    <a:schemeClr val="bg1"/>
                  </a:solidFill>
                  <a:latin typeface="Alexandria" charset="0"/>
                  <a:cs typeface="Alexandria" charset="0"/>
                </a:endParaRPr>
              </a:p>
            </p:txBody>
          </p:sp>
        </p:grpSp>
      </p:grp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5767946"/>
      </p:ext>
    </p:extLst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397036" y="888443"/>
            <a:ext cx="7327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1. Define </a:t>
            </a:r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Purpose</a:t>
            </a:r>
          </a:p>
          <a:p>
            <a:pPr rtl="1"/>
            <a:r>
              <a:rPr lang="ar-EG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1. تحديد </a:t>
            </a:r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الغرض</a:t>
            </a:r>
          </a:p>
        </p:txBody>
      </p:sp>
      <p:sp>
        <p:nvSpPr>
          <p:cNvPr id="10" name="Flowchart: Alternate Process 9">
            <a:extLst>
              <a:ext uri="{FF2B5EF4-FFF2-40B4-BE49-F238E27FC236}">
                <a16:creationId xmlns:a16="http://schemas.microsoft.com/office/drawing/2014/main" id="{D7B549D2-58A1-6C08-B56F-F2530368FAD7}"/>
              </a:ext>
            </a:extLst>
          </p:cNvPr>
          <p:cNvSpPr/>
          <p:nvPr/>
        </p:nvSpPr>
        <p:spPr bwMode="auto">
          <a:xfrm>
            <a:off x="1306649" y="2955756"/>
            <a:ext cx="4354191" cy="2008129"/>
          </a:xfrm>
          <a:prstGeom prst="flowChartAlternateProcess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50800" dist="127000" dir="8100000" algn="tr" rotWithShape="0">
                    <a:srgbClr val="808080">
                      <a:alpha val="38039"/>
                    </a:srgbClr>
                  </a:outerShdw>
                </a:effectLst>
                <a:uLnTx/>
                <a:uFillTx/>
                <a:latin typeface="Arial"/>
              </a:rPr>
              <a:t>General</a:t>
            </a:r>
            <a:endParaRPr kumimoji="0" lang="ar-EG" sz="5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127000" dir="8100000" algn="tr" rotWithShape="0">
                  <a:srgbClr val="808080">
                    <a:alpha val="38039"/>
                  </a:srgbClr>
                </a:outerShdw>
              </a:effectLst>
              <a:uLnTx/>
              <a:uFillTx/>
              <a:latin typeface="Arial"/>
            </a:endParaRP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ar-EG" sz="5400" b="1" kern="0" dirty="0">
                <a:solidFill>
                  <a:srgbClr val="000000"/>
                </a:solidFill>
                <a:effectLst>
                  <a:outerShdw blurRad="50800" dist="127000" dir="8100000" algn="tr" rotWithShape="0">
                    <a:srgbClr val="808080">
                      <a:alpha val="38039"/>
                    </a:srgbClr>
                  </a:outerShdw>
                </a:effectLst>
                <a:latin typeface="Arial"/>
              </a:rPr>
              <a:t>غرض عام </a:t>
            </a:r>
            <a:endParaRPr kumimoji="0" lang="en-US" sz="5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127000" dir="8100000" algn="tr" rotWithShape="0">
                  <a:srgbClr val="808080">
                    <a:alpha val="38039"/>
                  </a:srgbClr>
                </a:outerShdw>
              </a:effectLst>
              <a:uLnTx/>
              <a:uFillTx/>
              <a:latin typeface="Arial"/>
            </a:endParaRPr>
          </a:p>
        </p:txBody>
      </p:sp>
      <p:sp>
        <p:nvSpPr>
          <p:cNvPr id="11" name="Flowchart: Alternate Process 10">
            <a:extLst>
              <a:ext uri="{FF2B5EF4-FFF2-40B4-BE49-F238E27FC236}">
                <a16:creationId xmlns:a16="http://schemas.microsoft.com/office/drawing/2014/main" id="{1C1FF4DF-F6D6-0866-7A72-E623D42DE64B}"/>
              </a:ext>
            </a:extLst>
          </p:cNvPr>
          <p:cNvSpPr/>
          <p:nvPr/>
        </p:nvSpPr>
        <p:spPr bwMode="auto">
          <a:xfrm>
            <a:off x="6259420" y="2936085"/>
            <a:ext cx="4118294" cy="2027800"/>
          </a:xfrm>
          <a:prstGeom prst="flowChartAlternateProcess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vl="0" algn="ctr" rtl="1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5400" b="1" kern="0" dirty="0">
                <a:solidFill>
                  <a:srgbClr val="000000"/>
                </a:solidFill>
                <a:effectLst>
                  <a:outerShdw blurRad="50800" dist="127000" dir="8100000" algn="tr" rotWithShape="0">
                    <a:srgbClr val="808080">
                      <a:alpha val="38039"/>
                    </a:srgbClr>
                  </a:outerShdw>
                </a:effectLst>
                <a:latin typeface="Arial"/>
              </a:rPr>
              <a:t>Specific</a:t>
            </a:r>
            <a:endParaRPr kumimoji="0" lang="ar-EG" sz="54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>
                <a:outerShdw blurRad="50800" dist="127000" dir="8100000" algn="tr" rotWithShape="0">
                  <a:srgbClr val="808080">
                    <a:alpha val="38039"/>
                  </a:srgbClr>
                </a:outerShdw>
              </a:effectLst>
              <a:uLnTx/>
              <a:uFillTx/>
              <a:latin typeface="Arial"/>
            </a:endParaRPr>
          </a:p>
          <a:p>
            <a:pPr marL="0" marR="0" lvl="0" indent="0" algn="ct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5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50800" dist="127000" dir="8100000" algn="tr" rotWithShape="0">
                    <a:srgbClr val="808080">
                      <a:alpha val="38039"/>
                    </a:srgbClr>
                  </a:outerShdw>
                </a:effectLst>
                <a:uLnTx/>
                <a:uFillTx/>
                <a:latin typeface="Arial"/>
              </a:rPr>
              <a:t>غرض محدد </a:t>
            </a:r>
            <a:endParaRPr kumimoji="0" lang="ar-EG" sz="5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50800" dist="127000" dir="8100000" algn="tr" rotWithShape="0">
                  <a:srgbClr val="808080">
                    <a:alpha val="38039"/>
                  </a:srgbClr>
                </a:outerShdw>
              </a:effectLst>
              <a:uLnTx/>
              <a:uFillTx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73081357"/>
      </p:ext>
    </p:extLst>
  </p:cSld>
  <p:clrMapOvr>
    <a:masterClrMapping/>
  </p:clrMapOvr>
  <p:transition spd="slow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397036" y="888443"/>
            <a:ext cx="7327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1. Define </a:t>
            </a:r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Purpose</a:t>
            </a:r>
          </a:p>
          <a:p>
            <a:pPr rtl="1"/>
            <a:r>
              <a:rPr lang="ar-EG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1. تحديد </a:t>
            </a:r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الغرض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A822845-A67E-180E-E91A-535EE0C7664B}"/>
              </a:ext>
            </a:extLst>
          </p:cNvPr>
          <p:cNvSpPr txBox="1"/>
          <p:nvPr/>
        </p:nvSpPr>
        <p:spPr>
          <a:xfrm>
            <a:off x="942310" y="2260649"/>
            <a:ext cx="10030490" cy="29854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ts val="2400"/>
              </a:spcAft>
              <a:defRPr/>
            </a:pPr>
            <a:r>
              <a:rPr lang="en-US" sz="2800" b="1" u="sng" kern="0" dirty="0">
                <a:solidFill>
                  <a:srgbClr val="C00000"/>
                </a:solidFill>
              </a:rPr>
              <a:t>General</a:t>
            </a:r>
          </a:p>
          <a:p>
            <a:pPr marL="457200" lvl="0" indent="-457200" algn="just" fontAlgn="base">
              <a:spcBef>
                <a:spcPct val="0"/>
              </a:spcBef>
              <a:spcAft>
                <a:spcPts val="24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kern="0" dirty="0">
                <a:solidFill>
                  <a:srgbClr val="000000"/>
                </a:solidFill>
              </a:rPr>
              <a:t>All business messages have a general purpose: to inform, to persuade, or to collaborate with your audience. </a:t>
            </a:r>
            <a:endParaRPr lang="en-US" sz="2400" kern="0" dirty="0" smtClean="0">
              <a:solidFill>
                <a:srgbClr val="000000"/>
              </a:solidFill>
            </a:endParaRPr>
          </a:p>
          <a:p>
            <a:pPr lvl="0" algn="just" rtl="1" fontAlgn="base">
              <a:spcBef>
                <a:spcPct val="0"/>
              </a:spcBef>
              <a:spcAft>
                <a:spcPts val="2400"/>
              </a:spcAft>
              <a:defRPr/>
            </a:pPr>
            <a:r>
              <a:rPr lang="ar-EG" sz="2800" b="1" u="sng" kern="0" dirty="0" smtClean="0">
                <a:solidFill>
                  <a:srgbClr val="C00000"/>
                </a:solidFill>
              </a:rPr>
              <a:t>عــــام</a:t>
            </a:r>
            <a:endParaRPr lang="en-US" sz="2800" b="1" u="sng" kern="0" dirty="0">
              <a:solidFill>
                <a:srgbClr val="C00000"/>
              </a:solidFill>
            </a:endParaRPr>
          </a:p>
          <a:p>
            <a:pPr marL="457200" lvl="0" indent="-457200" algn="just" rtl="1" fontAlgn="base">
              <a:spcBef>
                <a:spcPct val="0"/>
              </a:spcBef>
              <a:spcAft>
                <a:spcPts val="2400"/>
              </a:spcAft>
              <a:buFont typeface="Wingdings" panose="05000000000000000000" pitchFamily="2" charset="2"/>
              <a:buChar char="q"/>
              <a:defRPr/>
            </a:pPr>
            <a:r>
              <a:rPr lang="ar-EG" sz="2400" kern="0" dirty="0">
                <a:solidFill>
                  <a:srgbClr val="000000"/>
                </a:solidFill>
              </a:rPr>
              <a:t>جميع </a:t>
            </a:r>
            <a:r>
              <a:rPr lang="ar-EG" sz="2400" kern="0" dirty="0" smtClean="0">
                <a:solidFill>
                  <a:srgbClr val="000000"/>
                </a:solidFill>
              </a:rPr>
              <a:t>رسائل العمل </a:t>
            </a:r>
            <a:r>
              <a:rPr lang="ar-EG" sz="2400" kern="0" dirty="0">
                <a:solidFill>
                  <a:srgbClr val="000000"/>
                </a:solidFill>
              </a:rPr>
              <a:t>لها غرض عام: إعلام جمهورك، أو إقناعه، أو التعاون معه.</a:t>
            </a:r>
            <a:endParaRPr lang="en-US" sz="2400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5550681"/>
      </p:ext>
    </p:extLst>
  </p:cSld>
  <p:clrMapOvr>
    <a:masterClrMapping/>
  </p:clrMapOvr>
  <p:transition spd="slow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397036" y="888443"/>
            <a:ext cx="7327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1. Define </a:t>
            </a:r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Purpose</a:t>
            </a:r>
          </a:p>
          <a:p>
            <a:pPr rtl="1"/>
            <a:r>
              <a:rPr lang="ar-EG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1. تحديد </a:t>
            </a:r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الغرض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A822845-A67E-180E-E91A-535EE0C7664B}"/>
              </a:ext>
            </a:extLst>
          </p:cNvPr>
          <p:cNvSpPr txBox="1"/>
          <p:nvPr/>
        </p:nvSpPr>
        <p:spPr>
          <a:xfrm>
            <a:off x="942310" y="2260649"/>
            <a:ext cx="10030490" cy="37240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ts val="2400"/>
              </a:spcAft>
              <a:defRPr/>
            </a:pPr>
            <a:r>
              <a:rPr lang="en-US" sz="2800" b="1" u="sng" kern="0" dirty="0" smtClean="0">
                <a:solidFill>
                  <a:srgbClr val="C00000"/>
                </a:solidFill>
              </a:rPr>
              <a:t>Specific</a:t>
            </a:r>
          </a:p>
          <a:p>
            <a:pPr marL="342900" lvl="0" indent="-342900" algn="just" fontAlgn="base">
              <a:spcBef>
                <a:spcPct val="0"/>
              </a:spcBef>
              <a:spcAft>
                <a:spcPts val="24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kern="0" dirty="0">
                <a:solidFill>
                  <a:srgbClr val="000000"/>
                </a:solidFill>
              </a:rPr>
              <a:t>To help you define the specific purpose of your message, ask yourself what you hope to accomplish with your message and what your audience should do or think after receiving your </a:t>
            </a:r>
            <a:r>
              <a:rPr lang="en-US" sz="2400" kern="0" dirty="0" smtClean="0">
                <a:solidFill>
                  <a:srgbClr val="000000"/>
                </a:solidFill>
              </a:rPr>
              <a:t>message. </a:t>
            </a:r>
          </a:p>
          <a:p>
            <a:pPr lvl="0" algn="just" rtl="1" fontAlgn="base">
              <a:spcBef>
                <a:spcPct val="0"/>
              </a:spcBef>
              <a:spcAft>
                <a:spcPts val="2400"/>
              </a:spcAft>
              <a:defRPr/>
            </a:pPr>
            <a:r>
              <a:rPr lang="ar-EG" sz="2800" b="1" u="sng" kern="0" dirty="0" smtClean="0">
                <a:solidFill>
                  <a:srgbClr val="C00000"/>
                </a:solidFill>
              </a:rPr>
              <a:t>مُحدد</a:t>
            </a:r>
            <a:endParaRPr lang="en-US" sz="2800" b="1" u="sng" kern="0" dirty="0">
              <a:solidFill>
                <a:srgbClr val="C00000"/>
              </a:solidFill>
            </a:endParaRPr>
          </a:p>
          <a:p>
            <a:pPr marL="457200" lvl="0" indent="-457200" algn="just" rtl="1" fontAlgn="base">
              <a:spcBef>
                <a:spcPct val="0"/>
              </a:spcBef>
              <a:spcAft>
                <a:spcPts val="2400"/>
              </a:spcAft>
              <a:buFont typeface="Wingdings" panose="05000000000000000000" pitchFamily="2" charset="2"/>
              <a:buChar char="q"/>
              <a:defRPr/>
            </a:pPr>
            <a:r>
              <a:rPr lang="ar-EG" sz="2400" kern="0" dirty="0">
                <a:solidFill>
                  <a:srgbClr val="000000"/>
                </a:solidFill>
              </a:rPr>
              <a:t>لمساعدتك في تحديد الغرض المحدد لرسالتك، اسأل نفسك ما الذي تأمل تحقيقه من خلال رسالتك وما الذي يجب على جمهورك فعله أو التفكير فيه بعد تلقي </a:t>
            </a:r>
            <a:r>
              <a:rPr lang="ar-EG" sz="2400" kern="0" dirty="0" smtClean="0">
                <a:solidFill>
                  <a:srgbClr val="000000"/>
                </a:solidFill>
              </a:rPr>
              <a:t>رسالتك.</a:t>
            </a:r>
            <a:endParaRPr lang="en-US" sz="2400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2759571"/>
      </p:ext>
    </p:extLst>
  </p:cSld>
  <p:clrMapOvr>
    <a:masterClrMapping/>
  </p:clrMapOvr>
  <p:transition spd="slow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397036" y="888443"/>
            <a:ext cx="7327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2. Analyze </a:t>
            </a:r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purpose</a:t>
            </a:r>
          </a:p>
          <a:p>
            <a:pPr rtl="1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2. تحليل الغرض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A822845-A67E-180E-E91A-535EE0C7664B}"/>
              </a:ext>
            </a:extLst>
          </p:cNvPr>
          <p:cNvSpPr txBox="1"/>
          <p:nvPr/>
        </p:nvSpPr>
        <p:spPr>
          <a:xfrm>
            <a:off x="942310" y="2260649"/>
            <a:ext cx="5139176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0" indent="-457200" fontAlgn="base"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q"/>
              <a:defRPr/>
            </a:pPr>
            <a:r>
              <a:rPr lang="en-US" sz="2800" kern="0" dirty="0">
                <a:solidFill>
                  <a:srgbClr val="000000"/>
                </a:solidFill>
              </a:rPr>
              <a:t>Once you have defined your specific purpose, you can decide whether that purpose merits the time and effort required for you to prepare and send it. </a:t>
            </a:r>
          </a:p>
          <a:p>
            <a:pPr marL="457200" lvl="0" indent="-457200" fontAlgn="base"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q"/>
              <a:defRPr/>
            </a:pPr>
            <a:r>
              <a:rPr lang="en-US" sz="2800" kern="0" dirty="0">
                <a:solidFill>
                  <a:srgbClr val="000000"/>
                </a:solidFill>
              </a:rPr>
              <a:t>Test your purpose by asking four questions</a:t>
            </a:r>
            <a:r>
              <a:rPr lang="en-US" sz="2800" kern="0" dirty="0" smtClean="0">
                <a:solidFill>
                  <a:srgbClr val="000000"/>
                </a:solidFill>
              </a:rPr>
              <a:t>:</a:t>
            </a:r>
            <a:endParaRPr lang="en-US" sz="2800" kern="0" dirty="0">
              <a:solidFill>
                <a:srgbClr val="0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822845-A67E-180E-E91A-535EE0C7664B}"/>
              </a:ext>
            </a:extLst>
          </p:cNvPr>
          <p:cNvSpPr txBox="1"/>
          <p:nvPr/>
        </p:nvSpPr>
        <p:spPr>
          <a:xfrm>
            <a:off x="6186155" y="2294595"/>
            <a:ext cx="5062416" cy="40472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0" indent="-457200" algn="justLow" rtl="1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ar-EG" sz="2800" kern="0" dirty="0" smtClean="0">
                <a:solidFill>
                  <a:srgbClr val="000000"/>
                </a:solidFill>
              </a:rPr>
              <a:t>بمجرد </a:t>
            </a:r>
            <a:r>
              <a:rPr lang="ar-EG" sz="2800" kern="0" dirty="0">
                <a:solidFill>
                  <a:srgbClr val="000000"/>
                </a:solidFill>
              </a:rPr>
              <a:t>تحديد غرضك المحدد، يمكنك أن تقرر ما إذا كان هذا الغرض يستحق الوقت والجهد المطلوبين منك لإعداده وإرساله</a:t>
            </a:r>
            <a:r>
              <a:rPr lang="ar-EG" sz="2800" kern="0" dirty="0" smtClean="0">
                <a:solidFill>
                  <a:srgbClr val="000000"/>
                </a:solidFill>
              </a:rPr>
              <a:t>.</a:t>
            </a:r>
          </a:p>
          <a:p>
            <a:pPr marL="457200" lvl="0" indent="-457200" algn="justLow" rtl="1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ar-EG" sz="2800" kern="0" dirty="0">
                <a:solidFill>
                  <a:srgbClr val="000000"/>
                </a:solidFill>
              </a:rPr>
              <a:t>اختبر </a:t>
            </a:r>
            <a:r>
              <a:rPr lang="ar-EG" sz="2800" kern="0" dirty="0" smtClean="0">
                <a:solidFill>
                  <a:srgbClr val="000000"/>
                </a:solidFill>
              </a:rPr>
              <a:t>غرضك </a:t>
            </a:r>
            <a:r>
              <a:rPr lang="ar-EG" sz="2800" kern="0" dirty="0">
                <a:solidFill>
                  <a:srgbClr val="000000"/>
                </a:solidFill>
              </a:rPr>
              <a:t>من خلال طرح أربعة أسئلة</a:t>
            </a:r>
            <a:r>
              <a:rPr lang="ar-EG" sz="2800" kern="0" dirty="0" smtClean="0">
                <a:solidFill>
                  <a:srgbClr val="000000"/>
                </a:solidFill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329792776"/>
      </p:ext>
    </p:extLst>
  </p:cSld>
  <p:clrMapOvr>
    <a:masterClrMapping/>
  </p:clrMapOvr>
  <p:transition spd="slow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397036" y="888443"/>
            <a:ext cx="7327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2. Analyze </a:t>
            </a:r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purpose</a:t>
            </a:r>
          </a:p>
          <a:p>
            <a:pPr rtl="1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2. تحليل الغرض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A822845-A67E-180E-E91A-535EE0C7664B}"/>
              </a:ext>
            </a:extLst>
          </p:cNvPr>
          <p:cNvSpPr txBox="1"/>
          <p:nvPr/>
        </p:nvSpPr>
        <p:spPr>
          <a:xfrm>
            <a:off x="942309" y="2260649"/>
            <a:ext cx="6010033" cy="36495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0" indent="-457200" fontAlgn="base">
              <a:lnSpc>
                <a:spcPct val="2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en-US" sz="2800" kern="0" dirty="0">
                <a:solidFill>
                  <a:srgbClr val="000000"/>
                </a:solidFill>
              </a:rPr>
              <a:t>Will your message change anything?</a:t>
            </a:r>
          </a:p>
          <a:p>
            <a:pPr marL="457200" lvl="0" indent="-457200" fontAlgn="base">
              <a:lnSpc>
                <a:spcPct val="2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en-US" sz="2800" kern="0" dirty="0">
                <a:solidFill>
                  <a:srgbClr val="000000"/>
                </a:solidFill>
              </a:rPr>
              <a:t>Is your purpose realistic?</a:t>
            </a:r>
          </a:p>
          <a:p>
            <a:pPr marL="457200" lvl="0" indent="-457200" fontAlgn="base">
              <a:lnSpc>
                <a:spcPct val="2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en-US" sz="2800" kern="0" dirty="0" smtClean="0">
                <a:solidFill>
                  <a:srgbClr val="000000"/>
                </a:solidFill>
              </a:rPr>
              <a:t>Is </a:t>
            </a:r>
            <a:r>
              <a:rPr lang="en-US" sz="2800" kern="0" dirty="0">
                <a:solidFill>
                  <a:srgbClr val="000000"/>
                </a:solidFill>
              </a:rPr>
              <a:t>the timing right for your message?</a:t>
            </a:r>
          </a:p>
          <a:p>
            <a:pPr marL="457200" lvl="0" indent="-457200" fontAlgn="base">
              <a:lnSpc>
                <a:spcPct val="2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en-US" sz="2800" kern="0" dirty="0">
                <a:solidFill>
                  <a:srgbClr val="000000"/>
                </a:solidFill>
              </a:rPr>
              <a:t>Will your purpose be acceptable</a:t>
            </a:r>
            <a:r>
              <a:rPr lang="en-US" sz="2800" kern="0" dirty="0" smtClean="0">
                <a:solidFill>
                  <a:srgbClr val="000000"/>
                </a:solidFill>
              </a:rPr>
              <a:t>?</a:t>
            </a:r>
            <a:endParaRPr lang="en-US" sz="2800" kern="0" dirty="0">
              <a:solidFill>
                <a:srgbClr val="0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822845-A67E-180E-E91A-535EE0C7664B}"/>
              </a:ext>
            </a:extLst>
          </p:cNvPr>
          <p:cNvSpPr txBox="1"/>
          <p:nvPr/>
        </p:nvSpPr>
        <p:spPr>
          <a:xfrm>
            <a:off x="6186155" y="2294595"/>
            <a:ext cx="5062416" cy="37702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0" indent="-457200" algn="justLow" rtl="1" fontAlgn="base">
              <a:lnSpc>
                <a:spcPct val="2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ar-EG" sz="2800" kern="0" dirty="0">
                <a:solidFill>
                  <a:srgbClr val="000000"/>
                </a:solidFill>
              </a:rPr>
              <a:t>هل ستغير رسالتك شيئا</a:t>
            </a:r>
            <a:r>
              <a:rPr lang="ar-EG" sz="2800" kern="0" dirty="0" smtClean="0">
                <a:solidFill>
                  <a:srgbClr val="000000"/>
                </a:solidFill>
              </a:rPr>
              <a:t>؟</a:t>
            </a:r>
          </a:p>
          <a:p>
            <a:pPr marL="457200" lvl="0" indent="-457200" algn="justLow" rtl="1" fontAlgn="base">
              <a:lnSpc>
                <a:spcPct val="2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ar-EG" sz="2800" kern="0" dirty="0">
                <a:solidFill>
                  <a:srgbClr val="000000"/>
                </a:solidFill>
              </a:rPr>
              <a:t>هل </a:t>
            </a:r>
            <a:r>
              <a:rPr lang="ar-EG" sz="2800" kern="0" dirty="0" smtClean="0">
                <a:solidFill>
                  <a:srgbClr val="000000"/>
                </a:solidFill>
              </a:rPr>
              <a:t>غرضك </a:t>
            </a:r>
            <a:r>
              <a:rPr lang="ar-EG" sz="2800" kern="0" dirty="0">
                <a:solidFill>
                  <a:srgbClr val="000000"/>
                </a:solidFill>
              </a:rPr>
              <a:t>واقعي</a:t>
            </a:r>
            <a:r>
              <a:rPr lang="ar-EG" sz="2800" kern="0" dirty="0" smtClean="0">
                <a:solidFill>
                  <a:srgbClr val="000000"/>
                </a:solidFill>
              </a:rPr>
              <a:t>؟</a:t>
            </a:r>
          </a:p>
          <a:p>
            <a:pPr marL="457200" lvl="0" indent="-457200" algn="justLow" rtl="1" fontAlgn="base">
              <a:lnSpc>
                <a:spcPct val="2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ar-EG" sz="2800" kern="0" dirty="0">
                <a:solidFill>
                  <a:srgbClr val="000000"/>
                </a:solidFill>
              </a:rPr>
              <a:t>هل التوقيت مناسب لرسالتك</a:t>
            </a:r>
            <a:r>
              <a:rPr lang="ar-EG" sz="2800" kern="0" dirty="0" smtClean="0">
                <a:solidFill>
                  <a:srgbClr val="000000"/>
                </a:solidFill>
              </a:rPr>
              <a:t>؟</a:t>
            </a:r>
          </a:p>
          <a:p>
            <a:pPr marL="457200" lvl="0" indent="-457200" algn="justLow" rtl="1" fontAlgn="base">
              <a:lnSpc>
                <a:spcPct val="2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ar-EG" sz="2800" kern="0" dirty="0">
                <a:solidFill>
                  <a:srgbClr val="000000"/>
                </a:solidFill>
              </a:rPr>
              <a:t>هل سيكون </a:t>
            </a:r>
            <a:r>
              <a:rPr lang="ar-EG" sz="2800" kern="0" dirty="0" smtClean="0">
                <a:solidFill>
                  <a:srgbClr val="000000"/>
                </a:solidFill>
              </a:rPr>
              <a:t>غرضك </a:t>
            </a:r>
            <a:r>
              <a:rPr lang="ar-EG" sz="2800" kern="0" dirty="0">
                <a:solidFill>
                  <a:srgbClr val="000000"/>
                </a:solidFill>
              </a:rPr>
              <a:t>مقبولا؟</a:t>
            </a:r>
            <a:endParaRPr lang="ar-EG" sz="2800" kern="0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569574"/>
      </p:ext>
    </p:extLst>
  </p:cSld>
  <p:clrMapOvr>
    <a:masterClrMapping/>
  </p:clrMapOvr>
  <p:transition spd="slow">
    <p:comb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397036" y="888443"/>
            <a:ext cx="7327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2. Analyze </a:t>
            </a:r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purpose</a:t>
            </a:r>
          </a:p>
          <a:p>
            <a:pPr rtl="1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2. تحليل الغرض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A822845-A67E-180E-E91A-535EE0C7664B}"/>
              </a:ext>
            </a:extLst>
          </p:cNvPr>
          <p:cNvSpPr txBox="1"/>
          <p:nvPr/>
        </p:nvSpPr>
        <p:spPr>
          <a:xfrm>
            <a:off x="942310" y="2260649"/>
            <a:ext cx="5243846" cy="41242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0" indent="-457200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kern="0" dirty="0">
                <a:solidFill>
                  <a:srgbClr val="000000"/>
                </a:solidFill>
              </a:rPr>
              <a:t>Once you are satisfied </a:t>
            </a:r>
            <a:endParaRPr lang="en-US" sz="2400" kern="0" dirty="0" smtClean="0">
              <a:solidFill>
                <a:srgbClr val="000000"/>
              </a:solidFill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2400" kern="0" dirty="0" smtClean="0">
                <a:solidFill>
                  <a:srgbClr val="000000"/>
                </a:solidFill>
              </a:rPr>
              <a:t>(1) that </a:t>
            </a:r>
            <a:r>
              <a:rPr lang="en-US" sz="2400" kern="0" dirty="0">
                <a:solidFill>
                  <a:srgbClr val="000000"/>
                </a:solidFill>
              </a:rPr>
              <a:t>you have a clear and meaningful purpose </a:t>
            </a:r>
            <a:r>
              <a:rPr lang="en-US" sz="2400" kern="0" dirty="0" smtClean="0">
                <a:solidFill>
                  <a:srgbClr val="000000"/>
                </a:solidFill>
              </a:rPr>
              <a:t>and,</a:t>
            </a: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2400" kern="0" dirty="0" smtClean="0">
                <a:solidFill>
                  <a:srgbClr val="000000"/>
                </a:solidFill>
              </a:rPr>
              <a:t>(</a:t>
            </a:r>
            <a:r>
              <a:rPr lang="en-US" sz="2400" kern="0" dirty="0">
                <a:solidFill>
                  <a:srgbClr val="000000"/>
                </a:solidFill>
              </a:rPr>
              <a:t>2) </a:t>
            </a:r>
            <a:r>
              <a:rPr lang="en-US" sz="2400" kern="0" dirty="0" smtClean="0">
                <a:solidFill>
                  <a:srgbClr val="000000"/>
                </a:solidFill>
              </a:rPr>
              <a:t>that </a:t>
            </a:r>
            <a:r>
              <a:rPr lang="en-US" sz="2400" kern="0" dirty="0">
                <a:solidFill>
                  <a:srgbClr val="000000"/>
                </a:solidFill>
              </a:rPr>
              <a:t>now is a smart time to proceed, your next step is to understand the members of your audience and their needs</a:t>
            </a:r>
            <a:r>
              <a:rPr lang="en-US" sz="2400" kern="0" dirty="0" smtClean="0">
                <a:solidFill>
                  <a:srgbClr val="000000"/>
                </a:solidFill>
              </a:rPr>
              <a:t>.</a:t>
            </a:r>
            <a:endParaRPr lang="en-US" sz="2400" kern="0" dirty="0">
              <a:solidFill>
                <a:srgbClr val="0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822845-A67E-180E-E91A-535EE0C7664B}"/>
              </a:ext>
            </a:extLst>
          </p:cNvPr>
          <p:cNvSpPr txBox="1"/>
          <p:nvPr/>
        </p:nvSpPr>
        <p:spPr>
          <a:xfrm>
            <a:off x="6186155" y="2178483"/>
            <a:ext cx="5062416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0" indent="-457200" algn="justLow" rtl="1" fontAlgn="base">
              <a:lnSpc>
                <a:spcPct val="20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ar-EG" sz="2600" kern="0" dirty="0">
                <a:solidFill>
                  <a:srgbClr val="000000"/>
                </a:solidFill>
              </a:rPr>
              <a:t>بمجرد أن تشعر بالرضا </a:t>
            </a:r>
            <a:endParaRPr lang="ar-EG" sz="2600" kern="0" dirty="0" smtClean="0">
              <a:solidFill>
                <a:srgbClr val="000000"/>
              </a:solidFill>
            </a:endParaRPr>
          </a:p>
          <a:p>
            <a:pPr lvl="0" algn="justLow" rtl="1" fontAlgn="base">
              <a:lnSpc>
                <a:spcPct val="20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ar-EG" sz="2600" kern="0" dirty="0" smtClean="0">
                <a:solidFill>
                  <a:srgbClr val="000000"/>
                </a:solidFill>
              </a:rPr>
              <a:t>(1</a:t>
            </a:r>
            <a:r>
              <a:rPr lang="ar-EG" sz="2600" kern="0" dirty="0">
                <a:solidFill>
                  <a:srgbClr val="000000"/>
                </a:solidFill>
              </a:rPr>
              <a:t>) بأن لديك هدفًا واضحًا وذا </a:t>
            </a:r>
            <a:r>
              <a:rPr lang="ar-EG" sz="2600" kern="0" dirty="0" smtClean="0">
                <a:solidFill>
                  <a:srgbClr val="000000"/>
                </a:solidFill>
              </a:rPr>
              <a:t>معنى، و</a:t>
            </a:r>
          </a:p>
          <a:p>
            <a:pPr lvl="0" algn="justLow" rtl="1" fontAlgn="base">
              <a:lnSpc>
                <a:spcPct val="20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ar-EG" sz="2600" kern="0" dirty="0" smtClean="0">
                <a:solidFill>
                  <a:srgbClr val="000000"/>
                </a:solidFill>
              </a:rPr>
              <a:t>(</a:t>
            </a:r>
            <a:r>
              <a:rPr lang="ar-EG" sz="2600" kern="0" dirty="0">
                <a:solidFill>
                  <a:srgbClr val="000000"/>
                </a:solidFill>
              </a:rPr>
              <a:t>2) بأن الآن هو الوقت المناسب للمضي قدمًا، فإن خطوتك التالية هي فهم أعضاء جمهورك </a:t>
            </a:r>
            <a:r>
              <a:rPr lang="ar-EG" sz="2600" kern="0" dirty="0" smtClean="0">
                <a:solidFill>
                  <a:srgbClr val="000000"/>
                </a:solidFill>
              </a:rPr>
              <a:t>واحتياجاتهم.</a:t>
            </a:r>
            <a:endParaRPr lang="ar-EG" sz="2600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4068535"/>
      </p:ext>
    </p:extLst>
  </p:cSld>
  <p:clrMapOvr>
    <a:masterClrMapping/>
  </p:clrMapOvr>
  <p:transition spd="slow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397036" y="888443"/>
            <a:ext cx="7327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3. </a:t>
            </a:r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Profile the Audience</a:t>
            </a:r>
          </a:p>
          <a:p>
            <a:pPr rtl="1"/>
            <a:r>
              <a:rPr lang="ar-EG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3</a:t>
            </a:r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. ملف تعريف الجمهور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A822845-A67E-180E-E91A-535EE0C7664B}"/>
              </a:ext>
            </a:extLst>
          </p:cNvPr>
          <p:cNvSpPr txBox="1"/>
          <p:nvPr/>
        </p:nvSpPr>
        <p:spPr>
          <a:xfrm>
            <a:off x="942310" y="2260649"/>
            <a:ext cx="5243846" cy="38010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0" indent="-457200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kern="0" dirty="0">
                <a:solidFill>
                  <a:srgbClr val="000000"/>
                </a:solidFill>
              </a:rPr>
              <a:t>Primary </a:t>
            </a:r>
            <a:r>
              <a:rPr lang="en-US" sz="2400" kern="0" dirty="0" smtClean="0">
                <a:solidFill>
                  <a:srgbClr val="000000"/>
                </a:solidFill>
              </a:rPr>
              <a:t>Members.</a:t>
            </a:r>
            <a:endParaRPr lang="en-US" sz="2400" kern="0" dirty="0">
              <a:solidFill>
                <a:srgbClr val="000000"/>
              </a:solidFill>
            </a:endParaRPr>
          </a:p>
          <a:p>
            <a:pPr marL="457200" lvl="0" indent="-457200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kern="0" dirty="0">
                <a:solidFill>
                  <a:srgbClr val="000000"/>
                </a:solidFill>
              </a:rPr>
              <a:t>Size and </a:t>
            </a:r>
            <a:r>
              <a:rPr lang="en-US" sz="2400" kern="0" dirty="0" smtClean="0">
                <a:solidFill>
                  <a:srgbClr val="000000"/>
                </a:solidFill>
              </a:rPr>
              <a:t>Location.</a:t>
            </a:r>
            <a:endParaRPr lang="en-US" sz="2400" kern="0" dirty="0">
              <a:solidFill>
                <a:srgbClr val="000000"/>
              </a:solidFill>
            </a:endParaRPr>
          </a:p>
          <a:p>
            <a:pPr marL="457200" lvl="0" indent="-457200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kern="0" dirty="0" smtClean="0">
                <a:solidFill>
                  <a:srgbClr val="000000"/>
                </a:solidFill>
              </a:rPr>
              <a:t>Composition.</a:t>
            </a:r>
            <a:endParaRPr lang="en-US" sz="2400" kern="0" dirty="0">
              <a:solidFill>
                <a:srgbClr val="000000"/>
              </a:solidFill>
            </a:endParaRPr>
          </a:p>
          <a:p>
            <a:pPr marL="457200" lvl="0" indent="-457200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kern="0" dirty="0" smtClean="0">
                <a:solidFill>
                  <a:srgbClr val="000000"/>
                </a:solidFill>
              </a:rPr>
              <a:t>Understanding.</a:t>
            </a:r>
            <a:endParaRPr lang="en-US" sz="2400" kern="0" dirty="0">
              <a:solidFill>
                <a:srgbClr val="000000"/>
              </a:solidFill>
            </a:endParaRPr>
          </a:p>
          <a:p>
            <a:pPr marL="457200" lvl="0" indent="-457200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kern="0" dirty="0" smtClean="0">
                <a:solidFill>
                  <a:srgbClr val="000000"/>
                </a:solidFill>
              </a:rPr>
              <a:t>Expectations.</a:t>
            </a:r>
            <a:endParaRPr lang="en-US" sz="2400" kern="0" dirty="0">
              <a:solidFill>
                <a:srgbClr val="000000"/>
              </a:solidFill>
            </a:endParaRPr>
          </a:p>
          <a:p>
            <a:pPr marL="457200" lvl="0" indent="-457200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kern="0" dirty="0" smtClean="0">
                <a:solidFill>
                  <a:srgbClr val="000000"/>
                </a:solidFill>
              </a:rPr>
              <a:t>Reactions.</a:t>
            </a:r>
            <a:endParaRPr lang="en-US" sz="2400" kern="0" dirty="0">
              <a:solidFill>
                <a:srgbClr val="0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822845-A67E-180E-E91A-535EE0C7664B}"/>
              </a:ext>
            </a:extLst>
          </p:cNvPr>
          <p:cNvSpPr txBox="1"/>
          <p:nvPr/>
        </p:nvSpPr>
        <p:spPr>
          <a:xfrm>
            <a:off x="6186155" y="2251053"/>
            <a:ext cx="5062416" cy="3732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0" indent="-457200" algn="justLow" rtl="1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ar-EG" sz="2400" kern="0" dirty="0">
                <a:solidFill>
                  <a:srgbClr val="000000"/>
                </a:solidFill>
              </a:rPr>
              <a:t>الأعضاء </a:t>
            </a:r>
            <a:r>
              <a:rPr lang="ar-EG" sz="2400" kern="0" dirty="0" smtClean="0">
                <a:solidFill>
                  <a:srgbClr val="000000"/>
                </a:solidFill>
              </a:rPr>
              <a:t>الأساسيين.</a:t>
            </a:r>
          </a:p>
          <a:p>
            <a:pPr marL="457200" lvl="0" indent="-457200" algn="justLow" rtl="1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ar-EG" sz="2400" kern="0" dirty="0">
                <a:solidFill>
                  <a:srgbClr val="000000"/>
                </a:solidFill>
              </a:rPr>
              <a:t>الحجم </a:t>
            </a:r>
            <a:r>
              <a:rPr lang="ar-EG" sz="2400" kern="0" dirty="0" smtClean="0">
                <a:solidFill>
                  <a:srgbClr val="000000"/>
                </a:solidFill>
              </a:rPr>
              <a:t>والموقع.</a:t>
            </a:r>
          </a:p>
          <a:p>
            <a:pPr marL="457200" lvl="0" indent="-457200" algn="justLow" rtl="1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ar-EG" sz="2400" kern="0" dirty="0" smtClean="0">
                <a:solidFill>
                  <a:srgbClr val="000000"/>
                </a:solidFill>
              </a:rPr>
              <a:t>التركيب.</a:t>
            </a:r>
          </a:p>
          <a:p>
            <a:pPr marL="457200" lvl="0" indent="-457200" algn="justLow" rtl="1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ar-EG" sz="2400" kern="0" dirty="0" smtClean="0">
                <a:solidFill>
                  <a:srgbClr val="000000"/>
                </a:solidFill>
              </a:rPr>
              <a:t>الفهم.</a:t>
            </a:r>
          </a:p>
          <a:p>
            <a:pPr marL="457200" lvl="0" indent="-457200" algn="justLow" rtl="1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ar-EG" sz="2400" kern="0" dirty="0" smtClean="0">
                <a:solidFill>
                  <a:srgbClr val="000000"/>
                </a:solidFill>
              </a:rPr>
              <a:t>توقعات.</a:t>
            </a:r>
          </a:p>
          <a:p>
            <a:pPr marL="457200" lvl="0" indent="-457200" algn="justLow" rtl="1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ar-EG" sz="2400" kern="0" dirty="0" smtClean="0">
                <a:solidFill>
                  <a:srgbClr val="000000"/>
                </a:solidFill>
              </a:rPr>
              <a:t>ردود الأفعال.</a:t>
            </a:r>
            <a:endParaRPr lang="ar-EG" sz="2400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453553"/>
      </p:ext>
    </p:extLst>
  </p:cSld>
  <p:clrMapOvr>
    <a:masterClrMapping/>
  </p:clrMapOvr>
  <p:transition spd="slow">
    <p:comb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397036" y="888443"/>
            <a:ext cx="7327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3. </a:t>
            </a:r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Profile the Audience</a:t>
            </a:r>
          </a:p>
          <a:p>
            <a:pPr rtl="1"/>
            <a:r>
              <a:rPr lang="ar-EG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3</a:t>
            </a:r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. ملف تعريف الجمهور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A822845-A67E-180E-E91A-535EE0C7664B}"/>
              </a:ext>
            </a:extLst>
          </p:cNvPr>
          <p:cNvSpPr txBox="1"/>
          <p:nvPr/>
        </p:nvSpPr>
        <p:spPr>
          <a:xfrm>
            <a:off x="942310" y="2260649"/>
            <a:ext cx="5243846" cy="39900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0" indent="-457200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kern="0" dirty="0">
                <a:solidFill>
                  <a:srgbClr val="000000"/>
                </a:solidFill>
              </a:rPr>
              <a:t>The more you know about your audience, their needs, and their expectations, the more effectively you’ll be able to communicate with them. </a:t>
            </a:r>
          </a:p>
          <a:p>
            <a:pPr marL="457200" lvl="0" indent="-457200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kern="0" dirty="0">
                <a:solidFill>
                  <a:srgbClr val="000000"/>
                </a:solidFill>
              </a:rPr>
              <a:t>Analyzing your audience involves the following steps: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822845-A67E-180E-E91A-535EE0C7664B}"/>
              </a:ext>
            </a:extLst>
          </p:cNvPr>
          <p:cNvSpPr txBox="1"/>
          <p:nvPr/>
        </p:nvSpPr>
        <p:spPr>
          <a:xfrm>
            <a:off x="6186155" y="2251053"/>
            <a:ext cx="5062416" cy="33999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0" indent="-457200" algn="justLow" rtl="1" fontAlgn="base">
              <a:lnSpc>
                <a:spcPct val="200000"/>
              </a:lnSpc>
              <a:spcBef>
                <a:spcPts val="120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ar-EG" sz="2600" kern="0" dirty="0">
                <a:solidFill>
                  <a:srgbClr val="000000"/>
                </a:solidFill>
              </a:rPr>
              <a:t>كلما زادت معرفتك بجمهورك واحتياجاته وتوقعاته، زادت قدرتك على التواصل معه بفعالية. </a:t>
            </a:r>
            <a:endParaRPr lang="ar-EG" sz="2600" kern="0" dirty="0" smtClean="0">
              <a:solidFill>
                <a:srgbClr val="000000"/>
              </a:solidFill>
            </a:endParaRPr>
          </a:p>
          <a:p>
            <a:pPr marL="457200" lvl="0" indent="-457200" algn="justLow" rtl="1" fontAlgn="base">
              <a:lnSpc>
                <a:spcPct val="200000"/>
              </a:lnSpc>
              <a:spcBef>
                <a:spcPts val="120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ar-EG" sz="2600" kern="0" dirty="0" smtClean="0">
                <a:solidFill>
                  <a:srgbClr val="000000"/>
                </a:solidFill>
              </a:rPr>
              <a:t>يتضمن </a:t>
            </a:r>
            <a:r>
              <a:rPr lang="ar-EG" sz="2600" kern="0" dirty="0">
                <a:solidFill>
                  <a:srgbClr val="000000"/>
                </a:solidFill>
              </a:rPr>
              <a:t>تحليل جمهورك الخطوات التالية</a:t>
            </a:r>
            <a:r>
              <a:rPr lang="ar-EG" sz="2600" kern="0" dirty="0" smtClean="0">
                <a:solidFill>
                  <a:srgbClr val="000000"/>
                </a:solidFill>
              </a:rPr>
              <a:t>:</a:t>
            </a:r>
            <a:endParaRPr lang="ar-EG" sz="2600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3401143"/>
      </p:ext>
    </p:extLst>
  </p:cSld>
  <p:clrMapOvr>
    <a:masterClrMapping/>
  </p:clrMapOvr>
  <p:transition spd="slow">
    <p:comb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397036" y="888443"/>
            <a:ext cx="7327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3. </a:t>
            </a:r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Profile the Audience</a:t>
            </a:r>
          </a:p>
          <a:p>
            <a:pPr rtl="1"/>
            <a:r>
              <a:rPr lang="ar-EG" sz="2400" b="1" dirty="0" smtClean="0">
                <a:solidFill>
                  <a:srgbClr val="00B0F0"/>
                </a:solidFill>
                <a:latin typeface="Alexandria" charset="0"/>
                <a:cs typeface="Alexandria" charset="0"/>
              </a:rPr>
              <a:t>3</a:t>
            </a:r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. ملف تعريف الجمهور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A822845-A67E-180E-E91A-535EE0C7664B}"/>
              </a:ext>
            </a:extLst>
          </p:cNvPr>
          <p:cNvSpPr txBox="1"/>
          <p:nvPr/>
        </p:nvSpPr>
        <p:spPr>
          <a:xfrm>
            <a:off x="942310" y="2260649"/>
            <a:ext cx="5243846" cy="38010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0" indent="-457200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kern="0" dirty="0">
                <a:solidFill>
                  <a:srgbClr val="000000"/>
                </a:solidFill>
              </a:rPr>
              <a:t>Primary </a:t>
            </a:r>
            <a:r>
              <a:rPr lang="en-US" sz="2400" kern="0" dirty="0" smtClean="0">
                <a:solidFill>
                  <a:srgbClr val="000000"/>
                </a:solidFill>
              </a:rPr>
              <a:t>Members.</a:t>
            </a:r>
            <a:endParaRPr lang="en-US" sz="2400" kern="0" dirty="0">
              <a:solidFill>
                <a:srgbClr val="000000"/>
              </a:solidFill>
            </a:endParaRPr>
          </a:p>
          <a:p>
            <a:pPr marL="457200" lvl="0" indent="-457200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kern="0" dirty="0">
                <a:solidFill>
                  <a:srgbClr val="000000"/>
                </a:solidFill>
              </a:rPr>
              <a:t>Size and </a:t>
            </a:r>
            <a:r>
              <a:rPr lang="en-US" sz="2400" kern="0" dirty="0" smtClean="0">
                <a:solidFill>
                  <a:srgbClr val="000000"/>
                </a:solidFill>
              </a:rPr>
              <a:t>Location.</a:t>
            </a:r>
            <a:endParaRPr lang="en-US" sz="2400" kern="0" dirty="0">
              <a:solidFill>
                <a:srgbClr val="000000"/>
              </a:solidFill>
            </a:endParaRPr>
          </a:p>
          <a:p>
            <a:pPr marL="457200" lvl="0" indent="-457200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kern="0" dirty="0" smtClean="0">
                <a:solidFill>
                  <a:srgbClr val="000000"/>
                </a:solidFill>
              </a:rPr>
              <a:t>Composition.</a:t>
            </a:r>
            <a:endParaRPr lang="en-US" sz="2400" kern="0" dirty="0">
              <a:solidFill>
                <a:srgbClr val="000000"/>
              </a:solidFill>
            </a:endParaRPr>
          </a:p>
          <a:p>
            <a:pPr marL="457200" lvl="0" indent="-457200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kern="0" dirty="0" smtClean="0">
                <a:solidFill>
                  <a:srgbClr val="000000"/>
                </a:solidFill>
              </a:rPr>
              <a:t>Understanding.</a:t>
            </a:r>
            <a:endParaRPr lang="en-US" sz="2400" kern="0" dirty="0">
              <a:solidFill>
                <a:srgbClr val="000000"/>
              </a:solidFill>
            </a:endParaRPr>
          </a:p>
          <a:p>
            <a:pPr marL="457200" lvl="0" indent="-457200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kern="0" dirty="0" smtClean="0">
                <a:solidFill>
                  <a:srgbClr val="000000"/>
                </a:solidFill>
              </a:rPr>
              <a:t>Expectations.</a:t>
            </a:r>
            <a:endParaRPr lang="en-US" sz="2400" kern="0" dirty="0">
              <a:solidFill>
                <a:srgbClr val="000000"/>
              </a:solidFill>
            </a:endParaRPr>
          </a:p>
          <a:p>
            <a:pPr marL="457200" lvl="0" indent="-457200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kern="0" dirty="0" smtClean="0">
                <a:solidFill>
                  <a:srgbClr val="000000"/>
                </a:solidFill>
              </a:rPr>
              <a:t>Reactions.</a:t>
            </a:r>
            <a:endParaRPr lang="en-US" sz="2400" kern="0" dirty="0">
              <a:solidFill>
                <a:srgbClr val="0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822845-A67E-180E-E91A-535EE0C7664B}"/>
              </a:ext>
            </a:extLst>
          </p:cNvPr>
          <p:cNvSpPr txBox="1"/>
          <p:nvPr/>
        </p:nvSpPr>
        <p:spPr>
          <a:xfrm>
            <a:off x="6186155" y="2251053"/>
            <a:ext cx="5062416" cy="3732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lvl="0" indent="-457200" algn="justLow" rtl="1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ar-EG" sz="2400" kern="0" dirty="0">
                <a:solidFill>
                  <a:srgbClr val="000000"/>
                </a:solidFill>
              </a:rPr>
              <a:t>الأعضاء </a:t>
            </a:r>
            <a:r>
              <a:rPr lang="ar-EG" sz="2400" kern="0" dirty="0" smtClean="0">
                <a:solidFill>
                  <a:srgbClr val="000000"/>
                </a:solidFill>
              </a:rPr>
              <a:t>الأساسيين.</a:t>
            </a:r>
          </a:p>
          <a:p>
            <a:pPr marL="457200" lvl="0" indent="-457200" algn="justLow" rtl="1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ar-EG" sz="2400" kern="0" dirty="0">
                <a:solidFill>
                  <a:srgbClr val="000000"/>
                </a:solidFill>
              </a:rPr>
              <a:t>الحجم </a:t>
            </a:r>
            <a:r>
              <a:rPr lang="ar-EG" sz="2400" kern="0" dirty="0" smtClean="0">
                <a:solidFill>
                  <a:srgbClr val="000000"/>
                </a:solidFill>
              </a:rPr>
              <a:t>والموقع.</a:t>
            </a:r>
          </a:p>
          <a:p>
            <a:pPr marL="457200" lvl="0" indent="-457200" algn="justLow" rtl="1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ar-EG" sz="2400" kern="0" dirty="0" smtClean="0">
                <a:solidFill>
                  <a:srgbClr val="000000"/>
                </a:solidFill>
              </a:rPr>
              <a:t>التركيب.</a:t>
            </a:r>
          </a:p>
          <a:p>
            <a:pPr marL="457200" lvl="0" indent="-457200" algn="justLow" rtl="1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ar-EG" sz="2400" kern="0" dirty="0" smtClean="0">
                <a:solidFill>
                  <a:srgbClr val="000000"/>
                </a:solidFill>
              </a:rPr>
              <a:t>الفهم.</a:t>
            </a:r>
          </a:p>
          <a:p>
            <a:pPr marL="457200" lvl="0" indent="-457200" algn="justLow" rtl="1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ar-EG" sz="2400" kern="0" dirty="0" smtClean="0">
                <a:solidFill>
                  <a:srgbClr val="000000"/>
                </a:solidFill>
              </a:rPr>
              <a:t>توقعات.</a:t>
            </a:r>
          </a:p>
          <a:p>
            <a:pPr marL="457200" lvl="0" indent="-457200" algn="justLow" rtl="1" fontAlgn="base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ar-EG" sz="2400" kern="0" dirty="0" smtClean="0">
                <a:solidFill>
                  <a:srgbClr val="000000"/>
                </a:solidFill>
              </a:rPr>
              <a:t>ردود الأفعال.</a:t>
            </a:r>
            <a:endParaRPr lang="ar-EG" sz="2400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4248425"/>
      </p:ext>
    </p:extLst>
  </p:cSld>
  <p:clrMapOvr>
    <a:masterClrMapping/>
  </p:clrMapOvr>
  <p:transition spd="slow"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397036" y="888443"/>
            <a:ext cx="7327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3. Profile the Audience</a:t>
            </a:r>
          </a:p>
          <a:p>
            <a:pPr rtl="1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3. ملف تعريف الجمهور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A822845-A67E-180E-E91A-535EE0C7664B}"/>
              </a:ext>
            </a:extLst>
          </p:cNvPr>
          <p:cNvSpPr txBox="1"/>
          <p:nvPr/>
        </p:nvSpPr>
        <p:spPr>
          <a:xfrm>
            <a:off x="942310" y="2260649"/>
            <a:ext cx="10030490" cy="40626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fontAlgn="base">
              <a:lnSpc>
                <a:spcPct val="150000"/>
              </a:lnSpc>
              <a:spcBef>
                <a:spcPct val="0"/>
              </a:spcBef>
              <a:spcAft>
                <a:spcPts val="1200"/>
              </a:spcAft>
              <a:defRPr/>
            </a:pPr>
            <a:r>
              <a:rPr lang="en-US" sz="2800" b="1" u="sng" kern="0" dirty="0">
                <a:solidFill>
                  <a:srgbClr val="C00000"/>
                </a:solidFill>
              </a:rPr>
              <a:t>Primary Members</a:t>
            </a:r>
          </a:p>
          <a:p>
            <a:pPr marL="342900" lvl="0" indent="-342900" algn="just" fontAlgn="base">
              <a:lnSpc>
                <a:spcPct val="150000"/>
              </a:lnSpc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kern="0" dirty="0">
                <a:solidFill>
                  <a:srgbClr val="000000"/>
                </a:solidFill>
              </a:rPr>
              <a:t>Identify the primary audience. If you can reach the decision makers or opinion molders in your audience, other audience members will fall in </a:t>
            </a:r>
            <a:r>
              <a:rPr lang="en-US" sz="2400" kern="0" dirty="0" smtClean="0">
                <a:solidFill>
                  <a:srgbClr val="000000"/>
                </a:solidFill>
              </a:rPr>
              <a:t>line. </a:t>
            </a:r>
          </a:p>
          <a:p>
            <a:pPr lvl="0" algn="just" rtl="1" fontAlgn="base">
              <a:lnSpc>
                <a:spcPct val="150000"/>
              </a:lnSpc>
              <a:spcBef>
                <a:spcPct val="0"/>
              </a:spcBef>
              <a:spcAft>
                <a:spcPts val="1200"/>
              </a:spcAft>
              <a:defRPr/>
            </a:pPr>
            <a:r>
              <a:rPr lang="ar-EG" sz="2800" b="1" u="sng" kern="0" dirty="0" smtClean="0">
                <a:solidFill>
                  <a:srgbClr val="C00000"/>
                </a:solidFill>
              </a:rPr>
              <a:t>الأعضاء الأساسيون</a:t>
            </a:r>
            <a:endParaRPr lang="en-US" sz="2800" b="1" u="sng" kern="0" dirty="0">
              <a:solidFill>
                <a:srgbClr val="C00000"/>
              </a:solidFill>
            </a:endParaRPr>
          </a:p>
          <a:p>
            <a:pPr marL="457200" lvl="0" indent="-457200" algn="justLow" rtl="1" fontAlgn="base">
              <a:lnSpc>
                <a:spcPct val="150000"/>
              </a:lnSpc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q"/>
              <a:defRPr/>
            </a:pPr>
            <a:r>
              <a:rPr lang="ar-EG" sz="2400" kern="0" dirty="0">
                <a:solidFill>
                  <a:srgbClr val="000000"/>
                </a:solidFill>
              </a:rPr>
              <a:t>حدد جمهورك </a:t>
            </a:r>
            <a:r>
              <a:rPr lang="ar-EG" sz="2400" kern="0" dirty="0" smtClean="0">
                <a:solidFill>
                  <a:srgbClr val="000000"/>
                </a:solidFill>
              </a:rPr>
              <a:t>الأساسي. </a:t>
            </a:r>
            <a:r>
              <a:rPr lang="ar-EG" sz="2400" kern="0" dirty="0">
                <a:solidFill>
                  <a:srgbClr val="000000"/>
                </a:solidFill>
              </a:rPr>
              <a:t>إذا تمكنت من الوصول إلى صناع القرار أو صانعي الرأي في جمهورك، فسوف ينضم إليك أعضاء الجمهور </a:t>
            </a:r>
            <a:r>
              <a:rPr lang="ar-EG" sz="2400" kern="0" dirty="0" smtClean="0">
                <a:solidFill>
                  <a:srgbClr val="000000"/>
                </a:solidFill>
              </a:rPr>
              <a:t>الآخرون.</a:t>
            </a:r>
            <a:endParaRPr lang="en-US" sz="2400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191636"/>
      </p:ext>
    </p:extLst>
  </p:cSld>
  <p:clrMapOvr>
    <a:masterClrMapping/>
  </p:clrMapOvr>
  <p:transition spd="slow">
    <p:comb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397036" y="888443"/>
            <a:ext cx="7327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3. Profile the Audience</a:t>
            </a:r>
          </a:p>
          <a:p>
            <a:pPr rtl="1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3. ملف تعريف الجمهور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A822845-A67E-180E-E91A-535EE0C7664B}"/>
              </a:ext>
            </a:extLst>
          </p:cNvPr>
          <p:cNvSpPr txBox="1"/>
          <p:nvPr/>
        </p:nvSpPr>
        <p:spPr>
          <a:xfrm>
            <a:off x="942310" y="2260649"/>
            <a:ext cx="10030490" cy="3939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ts val="1200"/>
              </a:spcAft>
              <a:defRPr/>
            </a:pPr>
            <a:r>
              <a:rPr lang="en-US" sz="2800" b="1" u="sng" kern="0" dirty="0">
                <a:solidFill>
                  <a:srgbClr val="C00000"/>
                </a:solidFill>
              </a:rPr>
              <a:t>Size and Location</a:t>
            </a:r>
          </a:p>
          <a:p>
            <a:pPr marL="342900" lvl="0" indent="-342900" algn="just" fontAlgn="base"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kern="0" dirty="0">
                <a:solidFill>
                  <a:srgbClr val="000000"/>
                </a:solidFill>
              </a:rPr>
              <a:t>Determine the size and geographic distribution of your audience. </a:t>
            </a:r>
          </a:p>
          <a:p>
            <a:pPr marL="342900" lvl="0" indent="-342900" algn="just" fontAlgn="base"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kern="0" dirty="0">
                <a:solidFill>
                  <a:srgbClr val="000000"/>
                </a:solidFill>
              </a:rPr>
              <a:t>A report for wide distribution requires a more formal style, organization, and format than one directed to three or four people in your </a:t>
            </a:r>
            <a:r>
              <a:rPr lang="en-US" sz="2400" kern="0" dirty="0" smtClean="0">
                <a:solidFill>
                  <a:srgbClr val="000000"/>
                </a:solidFill>
              </a:rPr>
              <a:t>department. </a:t>
            </a:r>
          </a:p>
          <a:p>
            <a:pPr lvl="0" algn="just" rtl="1" fontAlgn="base">
              <a:spcBef>
                <a:spcPct val="0"/>
              </a:spcBef>
              <a:spcAft>
                <a:spcPts val="1200"/>
              </a:spcAft>
              <a:defRPr/>
            </a:pPr>
            <a:r>
              <a:rPr lang="ar-EG" sz="2800" b="1" u="sng" kern="0" dirty="0" smtClean="0">
                <a:solidFill>
                  <a:srgbClr val="C00000"/>
                </a:solidFill>
              </a:rPr>
              <a:t>الحجم والموقع</a:t>
            </a:r>
            <a:endParaRPr lang="en-US" sz="2800" b="1" u="sng" kern="0" dirty="0">
              <a:solidFill>
                <a:srgbClr val="C00000"/>
              </a:solidFill>
            </a:endParaRPr>
          </a:p>
          <a:p>
            <a:pPr marL="457200" lvl="0" indent="-457200" algn="justLow" rtl="1" fontAlgn="base"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q"/>
              <a:defRPr/>
            </a:pPr>
            <a:r>
              <a:rPr lang="ar-EG" sz="2400" kern="0" dirty="0">
                <a:solidFill>
                  <a:srgbClr val="000000"/>
                </a:solidFill>
              </a:rPr>
              <a:t>تحديد الحجم والتوزيع الجغرافي </a:t>
            </a:r>
            <a:r>
              <a:rPr lang="ar-EG" sz="2400" kern="0" dirty="0" smtClean="0">
                <a:solidFill>
                  <a:srgbClr val="000000"/>
                </a:solidFill>
              </a:rPr>
              <a:t>لجمهورك.</a:t>
            </a:r>
          </a:p>
          <a:p>
            <a:pPr marL="457200" lvl="0" indent="-457200" algn="justLow" rtl="1" fontAlgn="base"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q"/>
              <a:defRPr/>
            </a:pPr>
            <a:r>
              <a:rPr lang="ar-EG" sz="2400" kern="0" dirty="0">
                <a:solidFill>
                  <a:srgbClr val="000000"/>
                </a:solidFill>
              </a:rPr>
              <a:t>يتطلب التقرير المخصص للتوزيع على نطاق واسع أسلوبًا وتنظيمًا وتنسيقًا أكثر رسمية من التقرير الموجه إلى ثلاثة أو أربعة أشخاص في قسمك.</a:t>
            </a:r>
            <a:endParaRPr lang="en-US" sz="2400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5841415"/>
      </p:ext>
    </p:extLst>
  </p:cSld>
  <p:clrMapOvr>
    <a:masterClrMapping/>
  </p:clrMapOvr>
  <p:transition spd="slow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397036" y="888443"/>
            <a:ext cx="7327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3. Profile the Audience</a:t>
            </a:r>
          </a:p>
          <a:p>
            <a:pPr rtl="1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3. ملف تعريف الجمهور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A822845-A67E-180E-E91A-535EE0C7664B}"/>
              </a:ext>
            </a:extLst>
          </p:cNvPr>
          <p:cNvSpPr txBox="1"/>
          <p:nvPr/>
        </p:nvSpPr>
        <p:spPr>
          <a:xfrm>
            <a:off x="942310" y="2246135"/>
            <a:ext cx="10030490" cy="39241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2800" b="1" u="sng" kern="0" dirty="0" smtClean="0">
                <a:solidFill>
                  <a:srgbClr val="C00000"/>
                </a:solidFill>
              </a:rPr>
              <a:t>Composition</a:t>
            </a:r>
            <a:endParaRPr lang="en-US" sz="2800" b="1" u="sng" kern="0" dirty="0">
              <a:solidFill>
                <a:srgbClr val="C00000"/>
              </a:solidFill>
            </a:endParaRPr>
          </a:p>
          <a:p>
            <a:pPr marL="342900" lvl="0" indent="-342900" algn="just" fontAlgn="base"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kern="0" dirty="0">
                <a:solidFill>
                  <a:srgbClr val="000000"/>
                </a:solidFill>
              </a:rPr>
              <a:t>Determine the composition of the audience. Look for common denominators that tie audience members together across differences in culture, status, or attitude.</a:t>
            </a:r>
          </a:p>
          <a:p>
            <a:pPr marL="342900" lvl="0" indent="-342900" algn="just" fontAlgn="base"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kern="0" dirty="0">
                <a:solidFill>
                  <a:srgbClr val="000000"/>
                </a:solidFill>
              </a:rPr>
              <a:t>Include evidence that touches on everyone’s area of </a:t>
            </a:r>
            <a:r>
              <a:rPr lang="en-US" sz="2400" kern="0" dirty="0" smtClean="0">
                <a:solidFill>
                  <a:srgbClr val="000000"/>
                </a:solidFill>
              </a:rPr>
              <a:t>interest. </a:t>
            </a:r>
          </a:p>
          <a:p>
            <a:pPr lvl="0" algn="just" rtl="1" fontAlgn="base">
              <a:spcBef>
                <a:spcPct val="0"/>
              </a:spcBef>
              <a:spcAft>
                <a:spcPts val="600"/>
              </a:spcAft>
              <a:defRPr/>
            </a:pPr>
            <a:r>
              <a:rPr lang="ar-EG" sz="2800" b="1" u="sng" kern="0" dirty="0" smtClean="0">
                <a:solidFill>
                  <a:srgbClr val="C00000"/>
                </a:solidFill>
              </a:rPr>
              <a:t>التركيب</a:t>
            </a:r>
            <a:endParaRPr lang="en-US" sz="2800" b="1" u="sng" kern="0" dirty="0">
              <a:solidFill>
                <a:srgbClr val="C00000"/>
              </a:solidFill>
            </a:endParaRPr>
          </a:p>
          <a:p>
            <a:pPr marL="457200" lvl="0" indent="-457200" algn="justLow" rtl="1" fontAlgn="base"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ar-EG" sz="2400" kern="0" dirty="0">
                <a:solidFill>
                  <a:srgbClr val="000000"/>
                </a:solidFill>
              </a:rPr>
              <a:t>حدد تركيبة الجمهور. ابحث عن القواسم المشتركة التي تربط أفراد الجمهور على اختلاف ثقافاتهم أو مكاناتهم أو </a:t>
            </a:r>
            <a:r>
              <a:rPr lang="ar-EG" sz="2400" kern="0" dirty="0" smtClean="0">
                <a:solidFill>
                  <a:srgbClr val="000000"/>
                </a:solidFill>
              </a:rPr>
              <a:t>مواقفهم.</a:t>
            </a:r>
          </a:p>
          <a:p>
            <a:pPr marL="457200" lvl="0" indent="-457200" algn="justLow" rtl="1" fontAlgn="base">
              <a:spcBef>
                <a:spcPct val="0"/>
              </a:spcBef>
              <a:spcAft>
                <a:spcPts val="600"/>
              </a:spcAft>
              <a:buFont typeface="Wingdings" panose="05000000000000000000" pitchFamily="2" charset="2"/>
              <a:buChar char="q"/>
              <a:defRPr/>
            </a:pPr>
            <a:r>
              <a:rPr lang="ar-EG" sz="2400" kern="0" dirty="0">
                <a:solidFill>
                  <a:srgbClr val="000000"/>
                </a:solidFill>
              </a:rPr>
              <a:t>قم بتضمين الأدلة التي تمس مجال اهتمام </a:t>
            </a:r>
            <a:r>
              <a:rPr lang="ar-EG" sz="2400" kern="0" dirty="0" smtClean="0">
                <a:solidFill>
                  <a:srgbClr val="000000"/>
                </a:solidFill>
              </a:rPr>
              <a:t>الجميع.</a:t>
            </a:r>
            <a:endParaRPr lang="en-US" sz="2400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3223394"/>
      </p:ext>
    </p:extLst>
  </p:cSld>
  <p:clrMapOvr>
    <a:masterClrMapping/>
  </p:clrMapOvr>
  <p:transition spd="slow">
    <p:comb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397036" y="888443"/>
            <a:ext cx="7327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3. Profile the Audience</a:t>
            </a:r>
          </a:p>
          <a:p>
            <a:pPr rtl="1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3. ملف تعريف الجمهور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A822845-A67E-180E-E91A-535EE0C7664B}"/>
              </a:ext>
            </a:extLst>
          </p:cNvPr>
          <p:cNvSpPr txBox="1"/>
          <p:nvPr/>
        </p:nvSpPr>
        <p:spPr>
          <a:xfrm>
            <a:off x="942310" y="2246135"/>
            <a:ext cx="10030490" cy="39395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ts val="1200"/>
              </a:spcAft>
              <a:defRPr/>
            </a:pPr>
            <a:r>
              <a:rPr lang="en-US" sz="2800" b="1" u="sng" kern="0" dirty="0">
                <a:solidFill>
                  <a:srgbClr val="C00000"/>
                </a:solidFill>
              </a:rPr>
              <a:t>Understanding</a:t>
            </a:r>
          </a:p>
          <a:p>
            <a:pPr marL="342900" lvl="0" indent="-342900" algn="just" fontAlgn="base"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kern="0" dirty="0">
                <a:solidFill>
                  <a:srgbClr val="000000"/>
                </a:solidFill>
              </a:rPr>
              <a:t>Test your audience’s level of understanding. </a:t>
            </a:r>
          </a:p>
          <a:p>
            <a:pPr marL="342900" lvl="0" indent="-342900" algn="just" fontAlgn="base"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kern="0" dirty="0">
                <a:solidFill>
                  <a:srgbClr val="000000"/>
                </a:solidFill>
              </a:rPr>
              <a:t>If audience members share your general background, they’ll understand your material without difficulty. If not, you must educate </a:t>
            </a:r>
            <a:r>
              <a:rPr lang="en-US" sz="2400" kern="0" dirty="0" smtClean="0">
                <a:solidFill>
                  <a:srgbClr val="000000"/>
                </a:solidFill>
              </a:rPr>
              <a:t>them. </a:t>
            </a:r>
          </a:p>
          <a:p>
            <a:pPr lvl="0" algn="just" rtl="1" fontAlgn="base">
              <a:spcBef>
                <a:spcPct val="0"/>
              </a:spcBef>
              <a:spcAft>
                <a:spcPts val="1200"/>
              </a:spcAft>
              <a:defRPr/>
            </a:pPr>
            <a:r>
              <a:rPr lang="ar-EG" sz="2800" b="1" u="sng" kern="0" dirty="0" smtClean="0">
                <a:solidFill>
                  <a:srgbClr val="C00000"/>
                </a:solidFill>
              </a:rPr>
              <a:t>الفهم</a:t>
            </a:r>
            <a:endParaRPr lang="en-US" sz="2800" b="1" u="sng" kern="0" dirty="0">
              <a:solidFill>
                <a:srgbClr val="C00000"/>
              </a:solidFill>
            </a:endParaRPr>
          </a:p>
          <a:p>
            <a:pPr marL="457200" lvl="0" indent="-457200" algn="justLow" rtl="1" fontAlgn="base"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q"/>
              <a:defRPr/>
            </a:pPr>
            <a:r>
              <a:rPr lang="ar-EG" sz="2400" kern="0" dirty="0">
                <a:solidFill>
                  <a:srgbClr val="000000"/>
                </a:solidFill>
              </a:rPr>
              <a:t>اختبر مستوى فهم جمهورك. </a:t>
            </a:r>
            <a:endParaRPr lang="ar-EG" sz="2400" kern="0" dirty="0" smtClean="0">
              <a:solidFill>
                <a:srgbClr val="000000"/>
              </a:solidFill>
            </a:endParaRPr>
          </a:p>
          <a:p>
            <a:pPr marL="457200" lvl="0" indent="-457200" algn="justLow" rtl="1" fontAlgn="base">
              <a:spcBef>
                <a:spcPct val="0"/>
              </a:spcBef>
              <a:spcAft>
                <a:spcPts val="1200"/>
              </a:spcAft>
              <a:buFont typeface="Wingdings" panose="05000000000000000000" pitchFamily="2" charset="2"/>
              <a:buChar char="q"/>
              <a:defRPr/>
            </a:pPr>
            <a:r>
              <a:rPr lang="ar-EG" sz="2400" kern="0" dirty="0">
                <a:solidFill>
                  <a:srgbClr val="000000"/>
                </a:solidFill>
              </a:rPr>
              <a:t>إذا كان أفراد الجمهور يشاركونك خلفيتك العامة، فسوف يفهمون المادة الخاصة بك دون </a:t>
            </a:r>
            <a:r>
              <a:rPr lang="ar-EG" sz="2400" kern="0" dirty="0" smtClean="0">
                <a:solidFill>
                  <a:srgbClr val="000000"/>
                </a:solidFill>
              </a:rPr>
              <a:t>صعوبة. </a:t>
            </a:r>
            <a:r>
              <a:rPr lang="ar-EG" sz="2400" kern="0" dirty="0">
                <a:solidFill>
                  <a:srgbClr val="000000"/>
                </a:solidFill>
              </a:rPr>
              <a:t>وإلا، فعليك تثقيفهم.</a:t>
            </a:r>
            <a:endParaRPr lang="en-US" sz="2400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091977"/>
      </p:ext>
    </p:extLst>
  </p:cSld>
  <p:clrMapOvr>
    <a:masterClrMapping/>
  </p:clrMapOvr>
  <p:transition spd="slow">
    <p:comb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397036" y="888443"/>
            <a:ext cx="7327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3. Profile the Audience</a:t>
            </a:r>
          </a:p>
          <a:p>
            <a:pPr rtl="1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3. ملف تعريف الجمهور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A822845-A67E-180E-E91A-535EE0C7664B}"/>
              </a:ext>
            </a:extLst>
          </p:cNvPr>
          <p:cNvSpPr txBox="1"/>
          <p:nvPr/>
        </p:nvSpPr>
        <p:spPr>
          <a:xfrm>
            <a:off x="942310" y="2246135"/>
            <a:ext cx="10030490" cy="35855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ts val="1800"/>
              </a:spcAft>
              <a:defRPr/>
            </a:pPr>
            <a:r>
              <a:rPr lang="en-US" sz="2800" b="1" u="sng" kern="0" dirty="0">
                <a:solidFill>
                  <a:srgbClr val="C00000"/>
                </a:solidFill>
              </a:rPr>
              <a:t>Understanding</a:t>
            </a:r>
          </a:p>
          <a:p>
            <a:pPr marL="342900" lvl="0" indent="-342900" algn="just" fontAlgn="base">
              <a:spcBef>
                <a:spcPct val="0"/>
              </a:spcBef>
              <a:spcAft>
                <a:spcPts val="18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kern="0" dirty="0">
                <a:solidFill>
                  <a:srgbClr val="000000"/>
                </a:solidFill>
              </a:rPr>
              <a:t>Include only enough information to accomplish your objective. </a:t>
            </a:r>
          </a:p>
          <a:p>
            <a:pPr marL="342900" lvl="0" indent="-342900" algn="just" fontAlgn="base">
              <a:spcBef>
                <a:spcPct val="0"/>
              </a:spcBef>
              <a:spcAft>
                <a:spcPts val="1800"/>
              </a:spcAft>
              <a:buFont typeface="Wingdings" panose="05000000000000000000" pitchFamily="2" charset="2"/>
              <a:buChar char="q"/>
              <a:defRPr/>
            </a:pPr>
            <a:r>
              <a:rPr lang="en-US" sz="2400" kern="0" dirty="0">
                <a:solidFill>
                  <a:srgbClr val="000000"/>
                </a:solidFill>
              </a:rPr>
              <a:t>Everything else is irrelevant and must be </a:t>
            </a:r>
            <a:r>
              <a:rPr lang="en-US" sz="2400" kern="0" dirty="0" smtClean="0">
                <a:solidFill>
                  <a:srgbClr val="000000"/>
                </a:solidFill>
              </a:rPr>
              <a:t>eliminated. </a:t>
            </a:r>
          </a:p>
          <a:p>
            <a:pPr lvl="0" algn="just" rtl="1" fontAlgn="base">
              <a:spcBef>
                <a:spcPct val="0"/>
              </a:spcBef>
              <a:spcAft>
                <a:spcPts val="1800"/>
              </a:spcAft>
              <a:defRPr/>
            </a:pPr>
            <a:r>
              <a:rPr lang="ar-EG" sz="2800" b="1" u="sng" kern="0" dirty="0" smtClean="0">
                <a:solidFill>
                  <a:srgbClr val="C00000"/>
                </a:solidFill>
              </a:rPr>
              <a:t>الفهم</a:t>
            </a:r>
            <a:endParaRPr lang="en-US" sz="2800" b="1" u="sng" kern="0" dirty="0">
              <a:solidFill>
                <a:srgbClr val="C00000"/>
              </a:solidFill>
            </a:endParaRPr>
          </a:p>
          <a:p>
            <a:pPr marL="457200" lvl="0" indent="-457200" algn="justLow" rtl="1" fontAlgn="base">
              <a:spcBef>
                <a:spcPct val="0"/>
              </a:spcBef>
              <a:spcAft>
                <a:spcPts val="1800"/>
              </a:spcAft>
              <a:buFont typeface="Wingdings" panose="05000000000000000000" pitchFamily="2" charset="2"/>
              <a:buChar char="q"/>
              <a:defRPr/>
            </a:pPr>
            <a:r>
              <a:rPr lang="ar-EG" sz="2400" kern="0" dirty="0">
                <a:solidFill>
                  <a:srgbClr val="000000"/>
                </a:solidFill>
              </a:rPr>
              <a:t>قم بتضمين معلومات كافية فقط لتحقيق </a:t>
            </a:r>
            <a:r>
              <a:rPr lang="ar-EG" sz="2400" kern="0" dirty="0" smtClean="0">
                <a:solidFill>
                  <a:srgbClr val="000000"/>
                </a:solidFill>
              </a:rPr>
              <a:t>هدفك. </a:t>
            </a:r>
          </a:p>
          <a:p>
            <a:pPr marL="457200" lvl="0" indent="-457200" algn="justLow" rtl="1" fontAlgn="base">
              <a:spcBef>
                <a:spcPct val="0"/>
              </a:spcBef>
              <a:spcAft>
                <a:spcPts val="1800"/>
              </a:spcAft>
              <a:buFont typeface="Wingdings" panose="05000000000000000000" pitchFamily="2" charset="2"/>
              <a:buChar char="q"/>
              <a:defRPr/>
            </a:pPr>
            <a:r>
              <a:rPr lang="ar-EG" sz="2400" kern="0" dirty="0" smtClean="0">
                <a:solidFill>
                  <a:srgbClr val="000000"/>
                </a:solidFill>
              </a:rPr>
              <a:t>كل </a:t>
            </a:r>
            <a:r>
              <a:rPr lang="ar-EG" sz="2400" kern="0" dirty="0">
                <a:solidFill>
                  <a:srgbClr val="000000"/>
                </a:solidFill>
              </a:rPr>
              <a:t>ما عدا ذلك غير ذي صلة </a:t>
            </a:r>
            <a:r>
              <a:rPr lang="ar-EG" sz="2400" kern="0" dirty="0" smtClean="0">
                <a:solidFill>
                  <a:srgbClr val="000000"/>
                </a:solidFill>
              </a:rPr>
              <a:t>يجب القضاء عليه.</a:t>
            </a:r>
            <a:endParaRPr lang="en-US" sz="2400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74106"/>
      </p:ext>
    </p:extLst>
  </p:cSld>
  <p:clrMapOvr>
    <a:masterClrMapping/>
  </p:clrMapOvr>
  <p:transition spd="slow">
    <p:comb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397036" y="888443"/>
            <a:ext cx="7327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3. Profile the Audience</a:t>
            </a:r>
          </a:p>
          <a:p>
            <a:pPr rtl="1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3. ملف تعريف الجمهور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A822845-A67E-180E-E91A-535EE0C7664B}"/>
              </a:ext>
            </a:extLst>
          </p:cNvPr>
          <p:cNvSpPr txBox="1"/>
          <p:nvPr/>
        </p:nvSpPr>
        <p:spPr>
          <a:xfrm>
            <a:off x="942310" y="2246135"/>
            <a:ext cx="10030490" cy="40953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fontAlgn="base">
              <a:lnSpc>
                <a:spcPct val="150000"/>
              </a:lnSpc>
              <a:spcBef>
                <a:spcPct val="0"/>
              </a:spcBef>
              <a:defRPr/>
            </a:pPr>
            <a:r>
              <a:rPr lang="en-US" sz="2800" b="1" u="sng" kern="0" dirty="0" smtClean="0">
                <a:solidFill>
                  <a:srgbClr val="C00000"/>
                </a:solidFill>
              </a:rPr>
              <a:t>Expectations</a:t>
            </a:r>
          </a:p>
          <a:p>
            <a:pPr marL="342900" lvl="0" indent="-342900" algn="just" fontAlgn="base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q"/>
              <a:defRPr/>
            </a:pPr>
            <a:r>
              <a:rPr lang="en-US" sz="2400" kern="0" dirty="0">
                <a:solidFill>
                  <a:srgbClr val="000000"/>
                </a:solidFill>
              </a:rPr>
              <a:t>Understand your audience’s expectations and preferences. Will members of your audience expect complete details, </a:t>
            </a:r>
            <a:r>
              <a:rPr lang="en-US" sz="2400" kern="0" dirty="0" smtClean="0">
                <a:solidFill>
                  <a:srgbClr val="000000"/>
                </a:solidFill>
              </a:rPr>
              <a:t>or </a:t>
            </a:r>
            <a:r>
              <a:rPr lang="en-US" sz="2400" kern="0" dirty="0">
                <a:solidFill>
                  <a:srgbClr val="000000"/>
                </a:solidFill>
              </a:rPr>
              <a:t>will a summary of the main points suffice</a:t>
            </a:r>
            <a:r>
              <a:rPr lang="en-US" sz="2400" kern="0" dirty="0" smtClean="0">
                <a:solidFill>
                  <a:srgbClr val="000000"/>
                </a:solidFill>
              </a:rPr>
              <a:t>? </a:t>
            </a:r>
          </a:p>
          <a:p>
            <a:pPr lvl="0" algn="just" rtl="1" fontAlgn="base">
              <a:lnSpc>
                <a:spcPct val="150000"/>
              </a:lnSpc>
              <a:spcBef>
                <a:spcPct val="0"/>
              </a:spcBef>
              <a:defRPr/>
            </a:pPr>
            <a:r>
              <a:rPr lang="ar-EG" sz="2800" b="1" u="sng" kern="0" dirty="0" smtClean="0">
                <a:solidFill>
                  <a:srgbClr val="C00000"/>
                </a:solidFill>
              </a:rPr>
              <a:t>التوقعات</a:t>
            </a:r>
            <a:endParaRPr lang="en-US" sz="2800" b="1" u="sng" kern="0" dirty="0">
              <a:solidFill>
                <a:srgbClr val="C00000"/>
              </a:solidFill>
            </a:endParaRPr>
          </a:p>
          <a:p>
            <a:pPr marL="457200" lvl="0" indent="-457200" algn="justLow" rtl="1" fontAlgn="base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q"/>
              <a:defRPr/>
            </a:pPr>
            <a:r>
              <a:rPr lang="ar-EG" sz="2400" kern="0" dirty="0">
                <a:solidFill>
                  <a:srgbClr val="000000"/>
                </a:solidFill>
              </a:rPr>
              <a:t>افهم توقعات جمهورك وتفضيلاته. هل يتوقعون تفاصيل كاملة، أم سيكتفون بتلخيص النقاط الرئيسية؟</a:t>
            </a:r>
            <a:endParaRPr lang="en-US" sz="2400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736547"/>
      </p:ext>
    </p:extLst>
  </p:cSld>
  <p:clrMapOvr>
    <a:masterClrMapping/>
  </p:clrMapOvr>
  <p:transition spd="slow">
    <p:comb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397036" y="888443"/>
            <a:ext cx="7327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3. Profile the Audience</a:t>
            </a:r>
          </a:p>
          <a:p>
            <a:pPr rtl="1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3. ملف تعريف الجمهور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A822845-A67E-180E-E91A-535EE0C7664B}"/>
              </a:ext>
            </a:extLst>
          </p:cNvPr>
          <p:cNvSpPr txBox="1"/>
          <p:nvPr/>
        </p:nvSpPr>
        <p:spPr>
          <a:xfrm>
            <a:off x="942310" y="2246135"/>
            <a:ext cx="10030490" cy="2492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fontAlgn="base">
              <a:lnSpc>
                <a:spcPct val="150000"/>
              </a:lnSpc>
              <a:spcBef>
                <a:spcPct val="0"/>
              </a:spcBef>
              <a:defRPr/>
            </a:pPr>
            <a:r>
              <a:rPr lang="en-US" sz="2800" b="1" u="sng" kern="0" dirty="0" smtClean="0">
                <a:solidFill>
                  <a:srgbClr val="C00000"/>
                </a:solidFill>
              </a:rPr>
              <a:t>Expectations</a:t>
            </a:r>
          </a:p>
          <a:p>
            <a:pPr marL="342900" lvl="0" indent="-342900" algn="just" fontAlgn="base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q"/>
              <a:defRPr/>
            </a:pPr>
            <a:r>
              <a:rPr lang="en-US" sz="2400" kern="0" dirty="0">
                <a:solidFill>
                  <a:srgbClr val="000000"/>
                </a:solidFill>
              </a:rPr>
              <a:t>Do they want an e-mail, or will they expect a formal </a:t>
            </a:r>
            <a:r>
              <a:rPr lang="en-US" sz="2400" kern="0" dirty="0" smtClean="0">
                <a:solidFill>
                  <a:srgbClr val="000000"/>
                </a:solidFill>
              </a:rPr>
              <a:t>memo? </a:t>
            </a:r>
          </a:p>
          <a:p>
            <a:pPr lvl="0" algn="just" rtl="1" fontAlgn="base">
              <a:lnSpc>
                <a:spcPct val="150000"/>
              </a:lnSpc>
              <a:spcBef>
                <a:spcPct val="0"/>
              </a:spcBef>
              <a:defRPr/>
            </a:pPr>
            <a:r>
              <a:rPr lang="ar-EG" sz="2800" b="1" u="sng" kern="0" dirty="0" smtClean="0">
                <a:solidFill>
                  <a:srgbClr val="C00000"/>
                </a:solidFill>
              </a:rPr>
              <a:t>التوقعات</a:t>
            </a:r>
            <a:endParaRPr lang="en-US" sz="2800" b="1" u="sng" kern="0" dirty="0">
              <a:solidFill>
                <a:srgbClr val="C00000"/>
              </a:solidFill>
            </a:endParaRPr>
          </a:p>
          <a:p>
            <a:pPr marL="457200" lvl="0" indent="-457200" algn="justLow" rtl="1" fontAlgn="base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q"/>
              <a:defRPr/>
            </a:pPr>
            <a:r>
              <a:rPr lang="ar-EG" sz="2400" kern="0" dirty="0">
                <a:solidFill>
                  <a:srgbClr val="000000"/>
                </a:solidFill>
              </a:rPr>
              <a:t>هل يريدون رسالة بالبريد الإلكتروني، أم يتوقعون مذكرة </a:t>
            </a:r>
            <a:r>
              <a:rPr lang="ar-EG" sz="2400" kern="0" dirty="0" smtClean="0">
                <a:solidFill>
                  <a:srgbClr val="000000"/>
                </a:solidFill>
              </a:rPr>
              <a:t>رسمية؟</a:t>
            </a:r>
            <a:endParaRPr lang="en-US" sz="2400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4782231"/>
      </p:ext>
    </p:extLst>
  </p:cSld>
  <p:clrMapOvr>
    <a:masterClrMapping/>
  </p:clrMapOvr>
  <p:transition spd="slow">
    <p:comb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397036" y="888443"/>
            <a:ext cx="7327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3. Profile the Audience</a:t>
            </a:r>
          </a:p>
          <a:p>
            <a:pPr rtl="1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3. ملف تعريف الجمهور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A822845-A67E-180E-E91A-535EE0C7664B}"/>
              </a:ext>
            </a:extLst>
          </p:cNvPr>
          <p:cNvSpPr txBox="1"/>
          <p:nvPr/>
        </p:nvSpPr>
        <p:spPr>
          <a:xfrm>
            <a:off x="942310" y="2246135"/>
            <a:ext cx="10030490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fontAlgn="base">
              <a:lnSpc>
                <a:spcPct val="150000"/>
              </a:lnSpc>
              <a:spcBef>
                <a:spcPct val="0"/>
              </a:spcBef>
              <a:defRPr/>
            </a:pPr>
            <a:r>
              <a:rPr lang="en-US" sz="2800" b="1" u="sng" kern="0" dirty="0" smtClean="0">
                <a:solidFill>
                  <a:srgbClr val="C00000"/>
                </a:solidFill>
              </a:rPr>
              <a:t>Reactions</a:t>
            </a:r>
          </a:p>
          <a:p>
            <a:pPr marL="342900" lvl="0" indent="-342900" algn="just" fontAlgn="base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q"/>
              <a:defRPr/>
            </a:pPr>
            <a:r>
              <a:rPr lang="en-US" sz="2400" kern="0" dirty="0">
                <a:solidFill>
                  <a:srgbClr val="000000"/>
                </a:solidFill>
              </a:rPr>
              <a:t>Forecast your audience’s probable reaction. If you expect a favorable response, state conclusions and recommendations up front and offer minimal evidence. </a:t>
            </a:r>
          </a:p>
          <a:p>
            <a:pPr lvl="0" algn="just" rtl="1" fontAlgn="base">
              <a:lnSpc>
                <a:spcPct val="150000"/>
              </a:lnSpc>
              <a:spcBef>
                <a:spcPct val="0"/>
              </a:spcBef>
              <a:defRPr/>
            </a:pPr>
            <a:r>
              <a:rPr lang="ar-EG" sz="2800" b="1" u="sng" kern="0" dirty="0" smtClean="0">
                <a:solidFill>
                  <a:srgbClr val="C00000"/>
                </a:solidFill>
              </a:rPr>
              <a:t>ردود الأفعال</a:t>
            </a:r>
            <a:endParaRPr lang="en-US" sz="2800" b="1" u="sng" kern="0" dirty="0">
              <a:solidFill>
                <a:srgbClr val="C00000"/>
              </a:solidFill>
            </a:endParaRPr>
          </a:p>
          <a:p>
            <a:pPr marL="457200" lvl="0" indent="-457200" algn="justLow" rtl="1" fontAlgn="base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q"/>
              <a:defRPr/>
            </a:pPr>
            <a:r>
              <a:rPr lang="ar-EG" sz="2400" kern="0" dirty="0">
                <a:solidFill>
                  <a:srgbClr val="000000"/>
                </a:solidFill>
              </a:rPr>
              <a:t>توقع رد فعل جمهورك المحتمل. إذا كنت تتوقع رد فعل إيجابيًا، فاذكر الاستنتاجات والتوصيات </a:t>
            </a:r>
            <a:r>
              <a:rPr lang="ar-EG" sz="2400" kern="0" dirty="0" smtClean="0">
                <a:solidFill>
                  <a:srgbClr val="000000"/>
                </a:solidFill>
              </a:rPr>
              <a:t>مقدمًا، </a:t>
            </a:r>
            <a:r>
              <a:rPr lang="ar-EG" sz="2400" kern="0" dirty="0">
                <a:solidFill>
                  <a:srgbClr val="000000"/>
                </a:solidFill>
              </a:rPr>
              <a:t>وقدم الحد الأدنى من الأدلة.</a:t>
            </a:r>
            <a:endParaRPr lang="en-US" sz="2400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9969795"/>
      </p:ext>
    </p:extLst>
  </p:cSld>
  <p:clrMapOvr>
    <a:masterClrMapping/>
  </p:clrMapOvr>
  <p:transition spd="slow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397036" y="888443"/>
            <a:ext cx="7327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3. Profile the Audience</a:t>
            </a:r>
          </a:p>
          <a:p>
            <a:pPr rtl="1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3. ملف تعريف الجمهور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A822845-A67E-180E-E91A-535EE0C7664B}"/>
              </a:ext>
            </a:extLst>
          </p:cNvPr>
          <p:cNvSpPr txBox="1"/>
          <p:nvPr/>
        </p:nvSpPr>
        <p:spPr>
          <a:xfrm>
            <a:off x="942310" y="2246135"/>
            <a:ext cx="10030490" cy="36009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 fontAlgn="base">
              <a:lnSpc>
                <a:spcPct val="150000"/>
              </a:lnSpc>
              <a:spcBef>
                <a:spcPct val="0"/>
              </a:spcBef>
              <a:defRPr/>
            </a:pPr>
            <a:r>
              <a:rPr lang="en-US" sz="2800" b="1" u="sng" kern="0" dirty="0" smtClean="0">
                <a:solidFill>
                  <a:srgbClr val="C00000"/>
                </a:solidFill>
              </a:rPr>
              <a:t>Reactions</a:t>
            </a:r>
          </a:p>
          <a:p>
            <a:pPr marL="342900" lvl="0" indent="-342900" algn="just" fontAlgn="base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q"/>
              <a:defRPr/>
            </a:pPr>
            <a:r>
              <a:rPr lang="en-US" sz="2400" kern="0" dirty="0">
                <a:solidFill>
                  <a:srgbClr val="000000"/>
                </a:solidFill>
              </a:rPr>
              <a:t>Forecast your audience’s probable reaction. If you expect doubts  introduce conclusions gradually and include more </a:t>
            </a:r>
            <a:r>
              <a:rPr lang="en-US" sz="2400" kern="0" dirty="0" smtClean="0">
                <a:solidFill>
                  <a:srgbClr val="000000"/>
                </a:solidFill>
              </a:rPr>
              <a:t>evidence. </a:t>
            </a:r>
            <a:endParaRPr lang="en-US" sz="2400" kern="0" dirty="0">
              <a:solidFill>
                <a:srgbClr val="000000"/>
              </a:solidFill>
            </a:endParaRPr>
          </a:p>
          <a:p>
            <a:pPr lvl="0" algn="just" rtl="1" fontAlgn="base">
              <a:lnSpc>
                <a:spcPct val="150000"/>
              </a:lnSpc>
              <a:spcBef>
                <a:spcPct val="0"/>
              </a:spcBef>
              <a:defRPr/>
            </a:pPr>
            <a:r>
              <a:rPr lang="ar-EG" sz="2800" b="1" u="sng" kern="0" dirty="0" smtClean="0">
                <a:solidFill>
                  <a:srgbClr val="C00000"/>
                </a:solidFill>
              </a:rPr>
              <a:t>ردود الأفعال</a:t>
            </a:r>
            <a:endParaRPr lang="en-US" sz="2800" b="1" u="sng" kern="0" dirty="0">
              <a:solidFill>
                <a:srgbClr val="C00000"/>
              </a:solidFill>
            </a:endParaRPr>
          </a:p>
          <a:p>
            <a:pPr marL="457200" lvl="0" indent="-457200" algn="justLow" rtl="1" fontAlgn="base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q"/>
              <a:defRPr/>
            </a:pPr>
            <a:r>
              <a:rPr lang="ar-EG" sz="2400" kern="0" dirty="0">
                <a:solidFill>
                  <a:srgbClr val="000000"/>
                </a:solidFill>
              </a:rPr>
              <a:t>توقع رد فعل جمهورك المحتمل. إذا كنت تتوقع وجود شكوك، قم بتقديم الاستنتاجات تدريجيًا وقم بتضمين المزيد من </a:t>
            </a:r>
            <a:r>
              <a:rPr lang="ar-EG" sz="2400" kern="0" dirty="0" smtClean="0">
                <a:solidFill>
                  <a:srgbClr val="000000"/>
                </a:solidFill>
              </a:rPr>
              <a:t>الأدلة.</a:t>
            </a:r>
            <a:endParaRPr lang="en-US" sz="2400" kern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145861"/>
      </p:ext>
    </p:extLst>
  </p:cSld>
  <p:clrMapOvr>
    <a:masterClrMapping/>
  </p:clrMapOvr>
  <p:transition spd="slow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397036" y="888443"/>
            <a:ext cx="7327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Three-Step Process</a:t>
            </a:r>
          </a:p>
          <a:p>
            <a:pPr rtl="1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عملية من ثلاث خطوات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942307" y="2141973"/>
            <a:ext cx="10204663" cy="4105297"/>
            <a:chOff x="457200" y="1981200"/>
            <a:chExt cx="8229600" cy="4191000"/>
          </a:xfrm>
        </p:grpSpPr>
        <p:sp>
          <p:nvSpPr>
            <p:cNvPr id="11" name="Rectangle 3"/>
            <p:cNvSpPr>
              <a:spLocks noChangeArrowheads="1"/>
            </p:cNvSpPr>
            <p:nvPr/>
          </p:nvSpPr>
          <p:spPr bwMode="auto">
            <a:xfrm>
              <a:off x="3200400" y="1981200"/>
              <a:ext cx="2743200" cy="12192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200" b="1" dirty="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12" name="Rectangle 4"/>
            <p:cNvSpPr>
              <a:spLocks noChangeArrowheads="1"/>
            </p:cNvSpPr>
            <p:nvPr/>
          </p:nvSpPr>
          <p:spPr bwMode="auto">
            <a:xfrm>
              <a:off x="5943600" y="1981200"/>
              <a:ext cx="2743200" cy="12192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200" b="1" dirty="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15" name="Rectangle 5"/>
            <p:cNvSpPr>
              <a:spLocks noChangeArrowheads="1"/>
            </p:cNvSpPr>
            <p:nvPr/>
          </p:nvSpPr>
          <p:spPr bwMode="auto">
            <a:xfrm>
              <a:off x="461963" y="1981200"/>
              <a:ext cx="2743200" cy="12192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200" b="1" dirty="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18" name="Rectangle 6"/>
            <p:cNvSpPr>
              <a:spLocks noChangeArrowheads="1"/>
            </p:cNvSpPr>
            <p:nvPr/>
          </p:nvSpPr>
          <p:spPr bwMode="auto">
            <a:xfrm>
              <a:off x="5943600" y="3200400"/>
              <a:ext cx="2743200" cy="29718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200" dirty="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9" name="Rectangle 7"/>
            <p:cNvSpPr>
              <a:spLocks noChangeArrowheads="1"/>
            </p:cNvSpPr>
            <p:nvPr/>
          </p:nvSpPr>
          <p:spPr bwMode="auto">
            <a:xfrm>
              <a:off x="3200400" y="3200400"/>
              <a:ext cx="2743200" cy="29718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200" dirty="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23" name="AutoShape 8"/>
            <p:cNvSpPr>
              <a:spLocks noChangeArrowheads="1"/>
            </p:cNvSpPr>
            <p:nvPr/>
          </p:nvSpPr>
          <p:spPr bwMode="auto">
            <a:xfrm>
              <a:off x="528638" y="2063750"/>
              <a:ext cx="2609850" cy="1054100"/>
            </a:xfrm>
            <a:prstGeom prst="rightArrow">
              <a:avLst>
                <a:gd name="adj1" fmla="val 50000"/>
                <a:gd name="adj2" fmla="val 61898"/>
              </a:avLst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200" dirty="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25" name="Rectangle 9"/>
            <p:cNvSpPr>
              <a:spLocks noChangeArrowheads="1"/>
            </p:cNvSpPr>
            <p:nvPr/>
          </p:nvSpPr>
          <p:spPr bwMode="auto">
            <a:xfrm>
              <a:off x="457200" y="3200400"/>
              <a:ext cx="2743200" cy="29718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200" dirty="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26" name="Rectangle 12"/>
            <p:cNvSpPr>
              <a:spLocks noChangeArrowheads="1"/>
            </p:cNvSpPr>
            <p:nvPr/>
          </p:nvSpPr>
          <p:spPr bwMode="auto">
            <a:xfrm>
              <a:off x="603250" y="3352801"/>
              <a:ext cx="2451100" cy="55033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none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200" dirty="0" smtClean="0">
                  <a:solidFill>
                    <a:srgbClr val="000000"/>
                  </a:solidFill>
                  <a:latin typeface="Arial Narrow" pitchFamily="34" charset="0"/>
                </a:rPr>
                <a:t>Situation </a:t>
              </a:r>
              <a:r>
                <a:rPr lang="ar-EG" sz="2200" dirty="0" smtClean="0">
                  <a:solidFill>
                    <a:srgbClr val="000000"/>
                  </a:solidFill>
                  <a:latin typeface="Arial Narrow" pitchFamily="34" charset="0"/>
                </a:rPr>
                <a:t>الموقف</a:t>
              </a:r>
              <a:endParaRPr lang="en-US" sz="2200" dirty="0">
                <a:solidFill>
                  <a:srgbClr val="000000"/>
                </a:solidFill>
                <a:latin typeface="Arial Narrow" pitchFamily="34" charset="0"/>
              </a:endParaRPr>
            </a:p>
          </p:txBody>
        </p:sp>
        <p:sp>
          <p:nvSpPr>
            <p:cNvPr id="27" name="Rectangle 13"/>
            <p:cNvSpPr>
              <a:spLocks noChangeArrowheads="1"/>
            </p:cNvSpPr>
            <p:nvPr/>
          </p:nvSpPr>
          <p:spPr bwMode="auto">
            <a:xfrm>
              <a:off x="603250" y="4057338"/>
              <a:ext cx="2451100" cy="5533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none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200" dirty="0" smtClean="0">
                  <a:solidFill>
                    <a:srgbClr val="000000"/>
                  </a:solidFill>
                  <a:latin typeface="Arial Narrow" pitchFamily="34" charset="0"/>
                </a:rPr>
                <a:t>Information </a:t>
              </a:r>
              <a:r>
                <a:rPr lang="ar-EG" sz="2200" dirty="0" smtClean="0">
                  <a:solidFill>
                    <a:srgbClr val="000000"/>
                  </a:solidFill>
                  <a:latin typeface="Arial Narrow" pitchFamily="34" charset="0"/>
                </a:rPr>
                <a:t>المعلومات</a:t>
              </a:r>
              <a:endParaRPr lang="en-US" sz="2200" dirty="0">
                <a:solidFill>
                  <a:srgbClr val="000000"/>
                </a:solidFill>
                <a:latin typeface="Arial Narrow" pitchFamily="34" charset="0"/>
              </a:endParaRPr>
            </a:p>
          </p:txBody>
        </p:sp>
        <p:sp>
          <p:nvSpPr>
            <p:cNvPr id="28" name="Rectangle 15"/>
            <p:cNvSpPr>
              <a:spLocks noChangeArrowheads="1"/>
            </p:cNvSpPr>
            <p:nvPr/>
          </p:nvSpPr>
          <p:spPr bwMode="auto">
            <a:xfrm>
              <a:off x="603250" y="4764933"/>
              <a:ext cx="2451100" cy="55033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none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200" dirty="0" smtClean="0">
                  <a:solidFill>
                    <a:srgbClr val="000000"/>
                  </a:solidFill>
                  <a:latin typeface="Arial Narrow" pitchFamily="34" charset="0"/>
                </a:rPr>
                <a:t>Medium </a:t>
              </a:r>
              <a:r>
                <a:rPr lang="ar-EG" sz="2200" dirty="0" smtClean="0">
                  <a:solidFill>
                    <a:srgbClr val="000000"/>
                  </a:solidFill>
                  <a:latin typeface="Arial Narrow" pitchFamily="34" charset="0"/>
                </a:rPr>
                <a:t>متوسطة</a:t>
              </a:r>
              <a:endParaRPr lang="en-US" sz="2200" dirty="0">
                <a:solidFill>
                  <a:srgbClr val="000000"/>
                </a:solidFill>
                <a:latin typeface="Arial Narrow" pitchFamily="34" charset="0"/>
              </a:endParaRPr>
            </a:p>
          </p:txBody>
        </p:sp>
        <p:sp>
          <p:nvSpPr>
            <p:cNvPr id="29" name="Rectangle 16"/>
            <p:cNvSpPr>
              <a:spLocks noChangeArrowheads="1"/>
            </p:cNvSpPr>
            <p:nvPr/>
          </p:nvSpPr>
          <p:spPr bwMode="auto">
            <a:xfrm>
              <a:off x="603250" y="5469469"/>
              <a:ext cx="2451100" cy="55033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none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200" dirty="0" smtClean="0">
                  <a:solidFill>
                    <a:srgbClr val="000000"/>
                  </a:solidFill>
                  <a:latin typeface="Arial Narrow" pitchFamily="34" charset="0"/>
                </a:rPr>
                <a:t>Organization </a:t>
              </a:r>
              <a:r>
                <a:rPr lang="ar-EG" sz="2200" dirty="0" smtClean="0">
                  <a:solidFill>
                    <a:srgbClr val="000000"/>
                  </a:solidFill>
                  <a:latin typeface="Arial Narrow" pitchFamily="34" charset="0"/>
                </a:rPr>
                <a:t>التنظيم</a:t>
              </a:r>
              <a:endParaRPr lang="en-US" sz="2200" dirty="0">
                <a:solidFill>
                  <a:srgbClr val="000000"/>
                </a:solidFill>
                <a:latin typeface="Arial Narrow" pitchFamily="34" charset="0"/>
              </a:endParaRPr>
            </a:p>
          </p:txBody>
        </p:sp>
        <p:sp>
          <p:nvSpPr>
            <p:cNvPr id="30" name="Rectangle 19"/>
            <p:cNvSpPr>
              <a:spLocks noChangeArrowheads="1"/>
            </p:cNvSpPr>
            <p:nvPr/>
          </p:nvSpPr>
          <p:spPr bwMode="auto">
            <a:xfrm>
              <a:off x="6089650" y="3352801"/>
              <a:ext cx="2451100" cy="55051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none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200" dirty="0" smtClean="0">
                  <a:solidFill>
                    <a:srgbClr val="000000"/>
                  </a:solidFill>
                  <a:latin typeface="Arial Narrow" pitchFamily="34" charset="0"/>
                </a:rPr>
                <a:t>Revise </a:t>
              </a:r>
              <a:r>
                <a:rPr lang="ar-EG" sz="2200" dirty="0" smtClean="0">
                  <a:solidFill>
                    <a:srgbClr val="000000"/>
                  </a:solidFill>
                  <a:latin typeface="Arial Narrow" pitchFamily="34" charset="0"/>
                </a:rPr>
                <a:t>يراجع</a:t>
              </a:r>
              <a:endParaRPr lang="en-US" sz="2200" dirty="0">
                <a:solidFill>
                  <a:srgbClr val="000000"/>
                </a:solidFill>
                <a:latin typeface="Arial Narrow" pitchFamily="34" charset="0"/>
              </a:endParaRPr>
            </a:p>
          </p:txBody>
        </p:sp>
        <p:sp>
          <p:nvSpPr>
            <p:cNvPr id="31" name="Rectangle 20"/>
            <p:cNvSpPr>
              <a:spLocks noChangeArrowheads="1"/>
            </p:cNvSpPr>
            <p:nvPr/>
          </p:nvSpPr>
          <p:spPr bwMode="auto">
            <a:xfrm>
              <a:off x="6089650" y="4056827"/>
              <a:ext cx="2451100" cy="55357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none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200" dirty="0" smtClean="0">
                  <a:solidFill>
                    <a:srgbClr val="000000"/>
                  </a:solidFill>
                  <a:latin typeface="Arial Narrow" pitchFamily="34" charset="0"/>
                </a:rPr>
                <a:t>Produce </a:t>
              </a:r>
              <a:r>
                <a:rPr lang="ar-EG" sz="2200" dirty="0">
                  <a:solidFill>
                    <a:srgbClr val="000000"/>
                  </a:solidFill>
                  <a:latin typeface="Arial Narrow" pitchFamily="34" charset="0"/>
                </a:rPr>
                <a:t>ينتج</a:t>
              </a:r>
              <a:endParaRPr lang="en-US" sz="2200" dirty="0">
                <a:solidFill>
                  <a:srgbClr val="000000"/>
                </a:solidFill>
                <a:latin typeface="Arial Narrow" pitchFamily="34" charset="0"/>
              </a:endParaRPr>
            </a:p>
          </p:txBody>
        </p:sp>
        <p:sp>
          <p:nvSpPr>
            <p:cNvPr id="32" name="Rectangle 22"/>
            <p:cNvSpPr>
              <a:spLocks noChangeArrowheads="1"/>
            </p:cNvSpPr>
            <p:nvPr/>
          </p:nvSpPr>
          <p:spPr bwMode="auto">
            <a:xfrm>
              <a:off x="6089650" y="4763912"/>
              <a:ext cx="2451100" cy="55119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none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200" dirty="0" smtClean="0">
                  <a:solidFill>
                    <a:srgbClr val="000000"/>
                  </a:solidFill>
                  <a:latin typeface="Arial Narrow" pitchFamily="34" charset="0"/>
                </a:rPr>
                <a:t>Proofread </a:t>
              </a:r>
              <a:r>
                <a:rPr lang="ar-EG" sz="2200" dirty="0">
                  <a:solidFill>
                    <a:srgbClr val="000000"/>
                  </a:solidFill>
                  <a:latin typeface="Arial Narrow" pitchFamily="34" charset="0"/>
                </a:rPr>
                <a:t>التدقيق اللغوي</a:t>
              </a:r>
              <a:endParaRPr lang="en-US" sz="2200" dirty="0">
                <a:solidFill>
                  <a:srgbClr val="000000"/>
                </a:solidFill>
                <a:latin typeface="Arial Narrow" pitchFamily="34" charset="0"/>
              </a:endParaRPr>
            </a:p>
          </p:txBody>
        </p:sp>
        <p:sp>
          <p:nvSpPr>
            <p:cNvPr id="33" name="Rectangle 23"/>
            <p:cNvSpPr>
              <a:spLocks noChangeArrowheads="1"/>
            </p:cNvSpPr>
            <p:nvPr/>
          </p:nvSpPr>
          <p:spPr bwMode="auto">
            <a:xfrm>
              <a:off x="6089650" y="5468612"/>
              <a:ext cx="2451100" cy="55119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none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200" dirty="0" smtClean="0">
                  <a:solidFill>
                    <a:srgbClr val="000000"/>
                  </a:solidFill>
                  <a:latin typeface="Arial Narrow" pitchFamily="34" charset="0"/>
                </a:rPr>
                <a:t>Distribute </a:t>
              </a:r>
              <a:r>
                <a:rPr lang="ar-EG" sz="2200" dirty="0">
                  <a:solidFill>
                    <a:srgbClr val="000000"/>
                  </a:solidFill>
                  <a:latin typeface="Arial Narrow" pitchFamily="34" charset="0"/>
                </a:rPr>
                <a:t>توزيع</a:t>
              </a:r>
              <a:endParaRPr lang="en-US" sz="2200" dirty="0">
                <a:solidFill>
                  <a:srgbClr val="000000"/>
                </a:solidFill>
                <a:latin typeface="Arial Narrow" pitchFamily="34" charset="0"/>
              </a:endParaRPr>
            </a:p>
          </p:txBody>
        </p:sp>
        <p:sp>
          <p:nvSpPr>
            <p:cNvPr id="34" name="Rectangle 25"/>
            <p:cNvSpPr>
              <a:spLocks noChangeArrowheads="1"/>
            </p:cNvSpPr>
            <p:nvPr/>
          </p:nvSpPr>
          <p:spPr bwMode="auto">
            <a:xfrm>
              <a:off x="3324225" y="3352801"/>
              <a:ext cx="2450802" cy="123130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none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200" dirty="0">
                  <a:solidFill>
                    <a:srgbClr val="000000"/>
                  </a:solidFill>
                  <a:latin typeface="Arial Narrow" pitchFamily="34" charset="0"/>
                </a:rPr>
                <a:t>Adapt </a:t>
              </a:r>
              <a:r>
                <a:rPr lang="en-US" sz="2200" dirty="0" smtClean="0">
                  <a:solidFill>
                    <a:srgbClr val="000000"/>
                  </a:solidFill>
                  <a:latin typeface="Arial Narrow" pitchFamily="34" charset="0"/>
                </a:rPr>
                <a:t>to the Audience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ar-EG" sz="2200" dirty="0">
                  <a:solidFill>
                    <a:srgbClr val="000000"/>
                  </a:solidFill>
                  <a:latin typeface="Arial Narrow" pitchFamily="34" charset="0"/>
                </a:rPr>
                <a:t>التكيف مع الجمهور</a:t>
              </a:r>
              <a:endParaRPr lang="en-US" sz="2200" dirty="0">
                <a:solidFill>
                  <a:srgbClr val="000000"/>
                </a:solidFill>
                <a:latin typeface="Arial Narrow" pitchFamily="34" charset="0"/>
              </a:endParaRPr>
            </a:p>
          </p:txBody>
        </p:sp>
        <p:sp>
          <p:nvSpPr>
            <p:cNvPr id="35" name="Rectangle 26"/>
            <p:cNvSpPr>
              <a:spLocks noChangeArrowheads="1"/>
            </p:cNvSpPr>
            <p:nvPr/>
          </p:nvSpPr>
          <p:spPr bwMode="auto">
            <a:xfrm>
              <a:off x="3368973" y="4788495"/>
              <a:ext cx="2450802" cy="1231307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none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200" dirty="0" smtClean="0">
                  <a:solidFill>
                    <a:srgbClr val="000000"/>
                  </a:solidFill>
                  <a:latin typeface="Arial Narrow" pitchFamily="34" charset="0"/>
                </a:rPr>
                <a:t>Compose the Message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ar-EG" sz="2200" dirty="0" smtClean="0">
                  <a:solidFill>
                    <a:srgbClr val="000000"/>
                  </a:solidFill>
                  <a:latin typeface="Arial Narrow" pitchFamily="34" charset="0"/>
                </a:rPr>
                <a:t>تأليف الرسالة</a:t>
              </a:r>
              <a:endParaRPr lang="en-US" sz="2200" dirty="0">
                <a:solidFill>
                  <a:srgbClr val="000000"/>
                </a:solidFill>
                <a:latin typeface="Arial Narrow" pitchFamily="34" charset="0"/>
              </a:endParaRPr>
            </a:p>
          </p:txBody>
        </p:sp>
        <p:sp>
          <p:nvSpPr>
            <p:cNvPr id="36" name="AutoShape 27"/>
            <p:cNvSpPr>
              <a:spLocks noChangeArrowheads="1"/>
            </p:cNvSpPr>
            <p:nvPr/>
          </p:nvSpPr>
          <p:spPr bwMode="auto">
            <a:xfrm>
              <a:off x="3267075" y="2063750"/>
              <a:ext cx="2609850" cy="1054100"/>
            </a:xfrm>
            <a:prstGeom prst="rightArrow">
              <a:avLst>
                <a:gd name="adj1" fmla="val 50000"/>
                <a:gd name="adj2" fmla="val 61898"/>
              </a:avLst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200" dirty="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37" name="AutoShape 28"/>
            <p:cNvSpPr>
              <a:spLocks noChangeArrowheads="1"/>
            </p:cNvSpPr>
            <p:nvPr/>
          </p:nvSpPr>
          <p:spPr bwMode="auto">
            <a:xfrm>
              <a:off x="6010275" y="2063750"/>
              <a:ext cx="2609850" cy="1054100"/>
            </a:xfrm>
            <a:prstGeom prst="rightArrow">
              <a:avLst>
                <a:gd name="adj1" fmla="val 50000"/>
                <a:gd name="adj2" fmla="val 61898"/>
              </a:avLst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200" dirty="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38" name="Group 29"/>
            <p:cNvGrpSpPr>
              <a:grpSpLocks/>
            </p:cNvGrpSpPr>
            <p:nvPr/>
          </p:nvGrpSpPr>
          <p:grpSpPr bwMode="auto">
            <a:xfrm>
              <a:off x="860425" y="2324100"/>
              <a:ext cx="7297741" cy="439738"/>
              <a:chOff x="621" y="1453"/>
              <a:chExt cx="4597" cy="277"/>
            </a:xfrm>
            <a:solidFill>
              <a:schemeClr val="bg1"/>
            </a:solidFill>
          </p:grpSpPr>
          <p:sp>
            <p:nvSpPr>
              <p:cNvPr id="39" name="Text Box 30"/>
              <p:cNvSpPr txBox="1">
                <a:spLocks noChangeArrowheads="1"/>
              </p:cNvSpPr>
              <p:nvPr/>
            </p:nvSpPr>
            <p:spPr bwMode="auto">
              <a:xfrm>
                <a:off x="621" y="1453"/>
                <a:ext cx="1174" cy="2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2200" b="1" dirty="0" smtClean="0">
                    <a:solidFill>
                      <a:srgbClr val="000000"/>
                    </a:solidFill>
                    <a:latin typeface="Tahoma" pitchFamily="34" charset="0"/>
                  </a:rPr>
                  <a:t>Planning</a:t>
                </a:r>
                <a:r>
                  <a:rPr lang="ar-EG" sz="2200" b="1" dirty="0" smtClean="0">
                    <a:solidFill>
                      <a:srgbClr val="000000"/>
                    </a:solidFill>
                    <a:latin typeface="Tahoma" pitchFamily="34" charset="0"/>
                  </a:rPr>
                  <a:t> التخطيط </a:t>
                </a:r>
                <a:endParaRPr lang="en-US" sz="2200" b="1" dirty="0">
                  <a:solidFill>
                    <a:srgbClr val="000000"/>
                  </a:solidFill>
                  <a:latin typeface="Tahoma" pitchFamily="34" charset="0"/>
                </a:endParaRPr>
              </a:p>
            </p:txBody>
          </p:sp>
          <p:sp>
            <p:nvSpPr>
              <p:cNvPr id="40" name="Text Box 31"/>
              <p:cNvSpPr txBox="1">
                <a:spLocks noChangeArrowheads="1"/>
              </p:cNvSpPr>
              <p:nvPr/>
            </p:nvSpPr>
            <p:spPr bwMode="auto">
              <a:xfrm>
                <a:off x="3947" y="1453"/>
                <a:ext cx="1271" cy="2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2200" b="1" dirty="0" smtClean="0">
                    <a:solidFill>
                      <a:srgbClr val="000000"/>
                    </a:solidFill>
                    <a:latin typeface="Tahoma" pitchFamily="34" charset="0"/>
                  </a:rPr>
                  <a:t>Completing </a:t>
                </a:r>
                <a:r>
                  <a:rPr lang="ar-EG" sz="2200" b="1" dirty="0" smtClean="0">
                    <a:solidFill>
                      <a:srgbClr val="000000"/>
                    </a:solidFill>
                    <a:latin typeface="Tahoma" pitchFamily="34" charset="0"/>
                  </a:rPr>
                  <a:t>الإكمال</a:t>
                </a:r>
                <a:endParaRPr lang="en-US" sz="2200" b="1" dirty="0">
                  <a:solidFill>
                    <a:srgbClr val="000000"/>
                  </a:solidFill>
                  <a:latin typeface="Tahoma" pitchFamily="34" charset="0"/>
                </a:endParaRPr>
              </a:p>
            </p:txBody>
          </p:sp>
          <p:sp>
            <p:nvSpPr>
              <p:cNvPr id="41" name="Text Box 32"/>
              <p:cNvSpPr txBox="1">
                <a:spLocks noChangeArrowheads="1"/>
              </p:cNvSpPr>
              <p:nvPr/>
            </p:nvSpPr>
            <p:spPr bwMode="auto">
              <a:xfrm>
                <a:off x="2437" y="1453"/>
                <a:ext cx="955" cy="2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2200" b="1" dirty="0" smtClean="0">
                    <a:solidFill>
                      <a:srgbClr val="000000"/>
                    </a:solidFill>
                    <a:latin typeface="Tahoma" pitchFamily="34" charset="0"/>
                  </a:rPr>
                  <a:t>Writing </a:t>
                </a:r>
                <a:r>
                  <a:rPr lang="ar-EG" sz="2200" b="1" dirty="0" smtClean="0">
                    <a:solidFill>
                      <a:srgbClr val="000000"/>
                    </a:solidFill>
                    <a:latin typeface="Tahoma" pitchFamily="34" charset="0"/>
                  </a:rPr>
                  <a:t>الكتابة</a:t>
                </a:r>
                <a:endParaRPr lang="en-US" sz="2200" b="1" dirty="0">
                  <a:solidFill>
                    <a:srgbClr val="000000"/>
                  </a:solidFill>
                  <a:latin typeface="Tahoma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94782825"/>
      </p:ext>
    </p:extLst>
  </p:cSld>
  <p:clrMapOvr>
    <a:masterClrMapping/>
  </p:clrMapOvr>
  <p:transition spd="slow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lexandria" charset="0"/>
                <a:cs typeface="Alexandria" charset="0"/>
              </a:rPr>
              <a:t>07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397036" y="888443"/>
            <a:ext cx="7327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Three-Step Process</a:t>
            </a:r>
          </a:p>
          <a:p>
            <a:pPr rtl="1"/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عملية من ثلاث خطوات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942307" y="2141973"/>
            <a:ext cx="10204663" cy="4105297"/>
            <a:chOff x="457200" y="1981200"/>
            <a:chExt cx="8229600" cy="4191000"/>
          </a:xfrm>
        </p:grpSpPr>
        <p:sp>
          <p:nvSpPr>
            <p:cNvPr id="11" name="Rectangle 3"/>
            <p:cNvSpPr>
              <a:spLocks noChangeArrowheads="1"/>
            </p:cNvSpPr>
            <p:nvPr/>
          </p:nvSpPr>
          <p:spPr bwMode="auto">
            <a:xfrm>
              <a:off x="3200400" y="1981200"/>
              <a:ext cx="2743200" cy="12192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200" b="1" dirty="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15" name="Rectangle 5"/>
            <p:cNvSpPr>
              <a:spLocks noChangeArrowheads="1"/>
            </p:cNvSpPr>
            <p:nvPr/>
          </p:nvSpPr>
          <p:spPr bwMode="auto">
            <a:xfrm>
              <a:off x="461963" y="1981200"/>
              <a:ext cx="2743200" cy="12192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endParaRPr lang="en-US" sz="2200" b="1" dirty="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18" name="Rectangle 6"/>
            <p:cNvSpPr>
              <a:spLocks noChangeArrowheads="1"/>
            </p:cNvSpPr>
            <p:nvPr/>
          </p:nvSpPr>
          <p:spPr bwMode="auto">
            <a:xfrm>
              <a:off x="5943600" y="3200400"/>
              <a:ext cx="2743200" cy="29718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200" dirty="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19" name="Rectangle 7"/>
            <p:cNvSpPr>
              <a:spLocks noChangeArrowheads="1"/>
            </p:cNvSpPr>
            <p:nvPr/>
          </p:nvSpPr>
          <p:spPr bwMode="auto">
            <a:xfrm>
              <a:off x="3200400" y="3200400"/>
              <a:ext cx="2743200" cy="29718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200" dirty="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23" name="AutoShape 8"/>
            <p:cNvSpPr>
              <a:spLocks noChangeArrowheads="1"/>
            </p:cNvSpPr>
            <p:nvPr/>
          </p:nvSpPr>
          <p:spPr bwMode="auto">
            <a:xfrm>
              <a:off x="528638" y="2063750"/>
              <a:ext cx="2609850" cy="1054100"/>
            </a:xfrm>
            <a:prstGeom prst="rightArrow">
              <a:avLst>
                <a:gd name="adj1" fmla="val 50000"/>
                <a:gd name="adj2" fmla="val 61898"/>
              </a:avLst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200" dirty="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25" name="Rectangle 9"/>
            <p:cNvSpPr>
              <a:spLocks noChangeArrowheads="1"/>
            </p:cNvSpPr>
            <p:nvPr/>
          </p:nvSpPr>
          <p:spPr bwMode="auto">
            <a:xfrm>
              <a:off x="457200" y="3200400"/>
              <a:ext cx="2743200" cy="297180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200" dirty="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sp>
          <p:nvSpPr>
            <p:cNvPr id="26" name="Rectangle 12"/>
            <p:cNvSpPr>
              <a:spLocks noChangeArrowheads="1"/>
            </p:cNvSpPr>
            <p:nvPr/>
          </p:nvSpPr>
          <p:spPr bwMode="auto">
            <a:xfrm>
              <a:off x="603250" y="3352801"/>
              <a:ext cx="2451100" cy="550333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none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200" dirty="0" smtClean="0">
                  <a:solidFill>
                    <a:srgbClr val="000000"/>
                  </a:solidFill>
                  <a:latin typeface="Arial Narrow" pitchFamily="34" charset="0"/>
                </a:rPr>
                <a:t>Situation </a:t>
              </a:r>
              <a:r>
                <a:rPr lang="ar-EG" sz="2200" dirty="0" smtClean="0">
                  <a:solidFill>
                    <a:srgbClr val="000000"/>
                  </a:solidFill>
                  <a:latin typeface="Arial Narrow" pitchFamily="34" charset="0"/>
                </a:rPr>
                <a:t>الموقف</a:t>
              </a:r>
              <a:endParaRPr lang="en-US" sz="2200" dirty="0">
                <a:solidFill>
                  <a:srgbClr val="000000"/>
                </a:solidFill>
                <a:latin typeface="Arial Narrow" pitchFamily="34" charset="0"/>
              </a:endParaRPr>
            </a:p>
          </p:txBody>
        </p:sp>
        <p:sp>
          <p:nvSpPr>
            <p:cNvPr id="27" name="Rectangle 13"/>
            <p:cNvSpPr>
              <a:spLocks noChangeArrowheads="1"/>
            </p:cNvSpPr>
            <p:nvPr/>
          </p:nvSpPr>
          <p:spPr bwMode="auto">
            <a:xfrm>
              <a:off x="603250" y="4057338"/>
              <a:ext cx="2451100" cy="553391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none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200" dirty="0" smtClean="0">
                  <a:solidFill>
                    <a:srgbClr val="000000"/>
                  </a:solidFill>
                  <a:latin typeface="Arial Narrow" pitchFamily="34" charset="0"/>
                </a:rPr>
                <a:t>Information </a:t>
              </a:r>
              <a:r>
                <a:rPr lang="ar-EG" sz="2200" dirty="0" smtClean="0">
                  <a:solidFill>
                    <a:srgbClr val="000000"/>
                  </a:solidFill>
                  <a:latin typeface="Arial Narrow" pitchFamily="34" charset="0"/>
                </a:rPr>
                <a:t>المعلومات</a:t>
              </a:r>
              <a:endParaRPr lang="en-US" sz="2200" dirty="0">
                <a:solidFill>
                  <a:srgbClr val="000000"/>
                </a:solidFill>
                <a:latin typeface="Arial Narrow" pitchFamily="34" charset="0"/>
              </a:endParaRPr>
            </a:p>
          </p:txBody>
        </p:sp>
        <p:sp>
          <p:nvSpPr>
            <p:cNvPr id="28" name="Rectangle 15"/>
            <p:cNvSpPr>
              <a:spLocks noChangeArrowheads="1"/>
            </p:cNvSpPr>
            <p:nvPr/>
          </p:nvSpPr>
          <p:spPr bwMode="auto">
            <a:xfrm>
              <a:off x="603250" y="4764933"/>
              <a:ext cx="2451100" cy="55033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none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200" dirty="0" smtClean="0">
                  <a:solidFill>
                    <a:srgbClr val="000000"/>
                  </a:solidFill>
                  <a:latin typeface="Arial Narrow" pitchFamily="34" charset="0"/>
                </a:rPr>
                <a:t>Medium </a:t>
              </a:r>
              <a:r>
                <a:rPr lang="ar-EG" sz="2200" dirty="0" smtClean="0">
                  <a:solidFill>
                    <a:srgbClr val="000000"/>
                  </a:solidFill>
                  <a:latin typeface="Arial Narrow" pitchFamily="34" charset="0"/>
                </a:rPr>
                <a:t>متوسطة</a:t>
              </a:r>
              <a:endParaRPr lang="en-US" sz="2200" dirty="0">
                <a:solidFill>
                  <a:srgbClr val="000000"/>
                </a:solidFill>
                <a:latin typeface="Arial Narrow" pitchFamily="34" charset="0"/>
              </a:endParaRPr>
            </a:p>
          </p:txBody>
        </p:sp>
        <p:sp>
          <p:nvSpPr>
            <p:cNvPr id="29" name="Rectangle 16"/>
            <p:cNvSpPr>
              <a:spLocks noChangeArrowheads="1"/>
            </p:cNvSpPr>
            <p:nvPr/>
          </p:nvSpPr>
          <p:spPr bwMode="auto">
            <a:xfrm>
              <a:off x="603250" y="5469469"/>
              <a:ext cx="2451100" cy="55033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>
                  <a:lumMod val="95000"/>
                </a:schemeClr>
              </a:solidFill>
              <a:miter lim="800000"/>
              <a:headEnd/>
              <a:tailEnd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wrap="none" anchor="ctr"/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200" dirty="0" smtClean="0">
                  <a:solidFill>
                    <a:srgbClr val="000000"/>
                  </a:solidFill>
                  <a:latin typeface="Arial Narrow" pitchFamily="34" charset="0"/>
                </a:rPr>
                <a:t>Organization </a:t>
              </a:r>
              <a:r>
                <a:rPr lang="ar-EG" sz="2200" dirty="0" smtClean="0">
                  <a:solidFill>
                    <a:srgbClr val="000000"/>
                  </a:solidFill>
                  <a:latin typeface="Arial Narrow" pitchFamily="34" charset="0"/>
                </a:rPr>
                <a:t>التنظيم</a:t>
              </a:r>
              <a:endParaRPr lang="en-US" sz="2200" dirty="0">
                <a:solidFill>
                  <a:srgbClr val="000000"/>
                </a:solidFill>
                <a:latin typeface="Arial Narrow" pitchFamily="34" charset="0"/>
              </a:endParaRPr>
            </a:p>
          </p:txBody>
        </p:sp>
        <p:sp>
          <p:nvSpPr>
            <p:cNvPr id="39" name="Text Box 30"/>
            <p:cNvSpPr txBox="1">
              <a:spLocks noChangeArrowheads="1"/>
            </p:cNvSpPr>
            <p:nvPr/>
          </p:nvSpPr>
          <p:spPr bwMode="auto">
            <a:xfrm>
              <a:off x="860425" y="2324100"/>
              <a:ext cx="1863726" cy="4397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200" b="1" dirty="0" smtClean="0">
                  <a:solidFill>
                    <a:srgbClr val="000000"/>
                  </a:solidFill>
                  <a:latin typeface="Tahoma" pitchFamily="34" charset="0"/>
                </a:rPr>
                <a:t>Planning</a:t>
              </a:r>
              <a:r>
                <a:rPr lang="ar-EG" sz="2200" b="1" dirty="0" smtClean="0">
                  <a:solidFill>
                    <a:srgbClr val="000000"/>
                  </a:solidFill>
                  <a:latin typeface="Tahoma" pitchFamily="34" charset="0"/>
                </a:rPr>
                <a:t> التخطيط </a:t>
              </a:r>
              <a:endParaRPr lang="en-US" sz="2200" b="1" dirty="0">
                <a:solidFill>
                  <a:srgbClr val="000000"/>
                </a:solidFill>
                <a:latin typeface="Tahoma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7708255"/>
      </p:ext>
    </p:extLst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81516" y="1530201"/>
            <a:ext cx="4955591" cy="441456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1250973" y="2785639"/>
            <a:ext cx="4222539" cy="11460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Gathering Information</a:t>
            </a:r>
          </a:p>
          <a:p>
            <a:pPr algn="ctr" rtl="1">
              <a:lnSpc>
                <a:spcPct val="120000"/>
              </a:lnSpc>
            </a:pPr>
            <a:r>
              <a:rPr lang="ar-EG" sz="32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جمع المعلومات</a:t>
            </a:r>
            <a:endParaRPr lang="en-US" sz="32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5642969" y="2104457"/>
            <a:ext cx="5752053" cy="2382508"/>
            <a:chOff x="5641526" y="3499567"/>
            <a:chExt cx="5752053" cy="2382508"/>
          </a:xfrm>
        </p:grpSpPr>
        <p:sp>
          <p:nvSpPr>
            <p:cNvPr id="7" name="Rectangle 6"/>
            <p:cNvSpPr/>
            <p:nvPr/>
          </p:nvSpPr>
          <p:spPr>
            <a:xfrm>
              <a:off x="6441450" y="5174189"/>
              <a:ext cx="4747323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2000" dirty="0" smtClean="0">
                  <a:solidFill>
                    <a:srgbClr val="203E5F"/>
                  </a:solidFill>
                </a:rPr>
                <a:t>MGM 223</a:t>
              </a:r>
              <a:endParaRPr lang="en-US" sz="2000" dirty="0">
                <a:solidFill>
                  <a:srgbClr val="203E5F"/>
                </a:solidFill>
              </a:endParaRPr>
            </a:p>
            <a:p>
              <a:pPr algn="ctr"/>
              <a:r>
                <a:rPr lang="en-US" sz="2000" dirty="0" smtClean="0">
                  <a:solidFill>
                    <a:srgbClr val="203E5F"/>
                  </a:solidFill>
                </a:rPr>
                <a:t>Presentation and Writing Skills </a:t>
              </a:r>
              <a:endParaRPr lang="en-US" sz="2000" dirty="0">
                <a:solidFill>
                  <a:srgbClr val="203E5F"/>
                </a:solidFill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847263" y="3996751"/>
              <a:ext cx="4546316" cy="11318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2400" b="1" dirty="0">
                  <a:solidFill>
                    <a:srgbClr val="00B0F0"/>
                  </a:solidFill>
                  <a:latin typeface="Alexandria" charset="0"/>
                  <a:cs typeface="Alexandria" charset="0"/>
                </a:rPr>
                <a:t>Planning business messages</a:t>
              </a:r>
            </a:p>
            <a:p>
              <a:pPr algn="ctr" rtl="1">
                <a:lnSpc>
                  <a:spcPct val="150000"/>
                </a:lnSpc>
              </a:pPr>
              <a:r>
                <a:rPr lang="ar-EG" sz="2400" b="1" dirty="0" smtClean="0">
                  <a:solidFill>
                    <a:srgbClr val="00B0F0"/>
                  </a:solidFill>
                  <a:latin typeface="Alexandria" charset="0"/>
                  <a:cs typeface="Alexandria" charset="0"/>
                </a:rPr>
                <a:t>تخطيط </a:t>
              </a:r>
              <a:r>
                <a:rPr lang="ar-EG" sz="2400" b="1" dirty="0">
                  <a:solidFill>
                    <a:srgbClr val="00B0F0"/>
                  </a:solidFill>
                  <a:latin typeface="Alexandria" charset="0"/>
                  <a:cs typeface="Alexandria" charset="0"/>
                </a:rPr>
                <a:t>الرسائل الخاصة بالعمل</a:t>
              </a: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641526" y="3499567"/>
              <a:ext cx="1190600" cy="993910"/>
              <a:chOff x="5641526" y="3499567"/>
              <a:chExt cx="1190600" cy="993910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5641526" y="3505024"/>
                <a:ext cx="1190600" cy="988453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>
                  <a:ea typeface="Roboto Light" panose="02000000000000000000" pitchFamily="2" charset="0"/>
                </a:endParaRPr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5692422" y="3499567"/>
                <a:ext cx="1091009" cy="3371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chemeClr val="bg1"/>
                    </a:solidFill>
                    <a:latin typeface="Alexandria" charset="0"/>
                    <a:cs typeface="Alexandria" charset="0"/>
                  </a:rPr>
                  <a:t>Lecture</a:t>
                </a: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5826569" y="3769896"/>
                <a:ext cx="819100" cy="6451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600" b="1" dirty="0" smtClean="0">
                    <a:solidFill>
                      <a:schemeClr val="bg1"/>
                    </a:solidFill>
                    <a:latin typeface="Alexandria" charset="0"/>
                    <a:cs typeface="Alexandria" charset="0"/>
                  </a:rPr>
                  <a:t>07</a:t>
                </a:r>
                <a:endParaRPr lang="en-US" sz="3600" b="1" dirty="0">
                  <a:solidFill>
                    <a:schemeClr val="bg1"/>
                  </a:solidFill>
                  <a:latin typeface="Alexandria" charset="0"/>
                  <a:cs typeface="Alexandria" charset="0"/>
                </a:endParaRPr>
              </a:p>
            </p:txBody>
          </p:sp>
        </p:grpSp>
      </p:grp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548872" y="6323076"/>
            <a:ext cx="640080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srgbClr val="44546A"/>
                </a:solidFill>
              </a:rPr>
              <a:t>7</a:t>
            </a: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</a:t>
            </a:r>
            <a:fld id="{AA1528E9-8C64-44A4-BC02-5222E70D7F27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8906371"/>
      </p:ext>
    </p:extLst>
  </p:cSld>
  <p:clrMapOvr>
    <a:masterClrMapping/>
  </p:clrMapOvr>
  <p:transition spd="slow">
    <p:comb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documentManagement/types"/>
    <ds:schemaRef ds:uri="49100919-8a76-4266-be0c-7dc583902cb4"/>
    <ds:schemaRef ds:uri="http://schemas.microsoft.com/office/2006/metadata/properties"/>
    <ds:schemaRef ds:uri="http://schemas.microsoft.com/office/infopath/2007/PartnerControls"/>
    <ds:schemaRef ds:uri="http://purl.org/dc/elements/1.1/"/>
    <ds:schemaRef ds:uri="http://www.w3.org/XML/1998/namespace"/>
    <ds:schemaRef ds:uri="http://purl.org/dc/terms/"/>
    <ds:schemaRef ds:uri="http://schemas.openxmlformats.org/package/2006/metadata/core-properties"/>
    <ds:schemaRef ds:uri="d13aca44-ef33-4cf4-9980-7f0b00e6eeb9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C42D9962-DE7B-4B04-88F5-574041A97D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2203</TotalTime>
  <Words>2090</Words>
  <Application>Microsoft Office PowerPoint</Application>
  <PresentationFormat>Widescreen</PresentationFormat>
  <Paragraphs>430</Paragraphs>
  <Slides>39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9" baseType="lpstr">
      <vt:lpstr>Alexandria</vt:lpstr>
      <vt:lpstr>Arial</vt:lpstr>
      <vt:lpstr>Arial Narrow</vt:lpstr>
      <vt:lpstr>Calibri</vt:lpstr>
      <vt:lpstr>Calibri Light</vt:lpstr>
      <vt:lpstr>Roboto Light</vt:lpstr>
      <vt:lpstr>Tahoma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ALFAGR</cp:lastModifiedBy>
  <cp:revision>332</cp:revision>
  <dcterms:created xsi:type="dcterms:W3CDTF">2023-04-29T09:08:00Z</dcterms:created>
  <dcterms:modified xsi:type="dcterms:W3CDTF">2025-03-19T00:47:29Z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