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303" r:id="rId5"/>
    <p:sldId id="271" r:id="rId6"/>
    <p:sldId id="313" r:id="rId7"/>
    <p:sldId id="276" r:id="rId8"/>
    <p:sldId id="496" r:id="rId9"/>
    <p:sldId id="306" r:id="rId10"/>
    <p:sldId id="497" r:id="rId11"/>
    <p:sldId id="498" r:id="rId12"/>
    <p:sldId id="256" r:id="rId13"/>
    <p:sldId id="499" r:id="rId14"/>
    <p:sldId id="500" r:id="rId15"/>
    <p:sldId id="501" r:id="rId16"/>
    <p:sldId id="502" r:id="rId17"/>
    <p:sldId id="503" r:id="rId18"/>
    <p:sldId id="505" r:id="rId19"/>
    <p:sldId id="509" r:id="rId20"/>
    <p:sldId id="508" r:id="rId21"/>
    <p:sldId id="506" r:id="rId22"/>
    <p:sldId id="507"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276"/>
            <p14:sldId id="496"/>
            <p14:sldId id="306"/>
            <p14:sldId id="497"/>
            <p14:sldId id="498"/>
            <p14:sldId id="256"/>
            <p14:sldId id="499"/>
            <p14:sldId id="500"/>
            <p14:sldId id="501"/>
            <p14:sldId id="502"/>
            <p14:sldId id="503"/>
            <p14:sldId id="505"/>
            <p14:sldId id="509"/>
            <p14:sldId id="508"/>
            <p14:sldId id="506"/>
            <p14:sldId id="50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658567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8755DB-EF9A-990C-33B8-753029BC99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CA6210-BD02-1E8D-E8B2-227455688B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8E6D8D-44D8-EE1B-5225-C4F9D869CC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A30E5A-AD6E-D12F-C51D-5073255D1966}"/>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1291555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3789C2-4A0D-67E0-AD5B-C7471EDB43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4B775D-67A9-851B-CCE0-7B9619E2A8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1CBE3A-969D-984C-EFFE-76DFCC55E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93D406-DCE9-F311-E924-30AF2E92AFBA}"/>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6366692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O7OcVioX7Xg" TargetMode="External"/><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earesocial.com/uk/blog/2026/04/digital-2026-mid-year-global-update-report/" TargetMode="Externa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hyperlink" Target="https://wearesocial.com/uk/blog/2026/04/digital-2026-mid-year-global-update-report/"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hyperlink" Target="https://wearesocial.com/uk/blog/2026/04/digital-2026-mid-year-global-update-report/"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22.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jpeg"/><Relationship Id="rId1" Type="http://schemas.openxmlformats.org/officeDocument/2006/relationships/slideLayout" Target="../slideLayouts/slideLayout16.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34283"/>
            <a:ext cx="12088141" cy="499959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6016752" cy="3683005"/>
          </a:xfrm>
        </p:spPr>
      </p:pic>
      <p:sp>
        <p:nvSpPr>
          <p:cNvPr id="9" name="TextBox 8"/>
          <p:cNvSpPr txBox="1"/>
          <p:nvPr/>
        </p:nvSpPr>
        <p:spPr>
          <a:xfrm>
            <a:off x="5001768" y="1801592"/>
            <a:ext cx="6519672" cy="707886"/>
          </a:xfrm>
          <a:prstGeom prst="rect">
            <a:avLst/>
          </a:prstGeom>
          <a:noFill/>
        </p:spPr>
        <p:txBody>
          <a:bodyPr wrap="square" rtlCol="0">
            <a:spAutoFit/>
          </a:bodyPr>
          <a:lstStyle/>
          <a:p>
            <a:pPr algn="ctr"/>
            <a:r>
              <a:rPr lang="en-US" sz="4000" b="1" dirty="0">
                <a:solidFill>
                  <a:srgbClr val="00B0F0"/>
                </a:solidFill>
                <a:latin typeface="Alexandria" charset="0"/>
                <a:cs typeface="Alexandria" charset="0"/>
              </a:rPr>
              <a:t>Introduction to Digital Media</a:t>
            </a:r>
          </a:p>
        </p:txBody>
      </p:sp>
      <p:sp>
        <p:nvSpPr>
          <p:cNvPr id="10" name="Rectangle: Rounded Corners 9"/>
          <p:cNvSpPr/>
          <p:nvPr/>
        </p:nvSpPr>
        <p:spPr>
          <a:xfrm>
            <a:off x="6411916" y="2945666"/>
            <a:ext cx="3516608" cy="9666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latin typeface="Alexandria" charset="0"/>
                <a:cs typeface="Alexandria" charset="0"/>
              </a:rPr>
              <a:t>Introduction</a:t>
            </a:r>
          </a:p>
        </p:txBody>
      </p:sp>
      <p:sp>
        <p:nvSpPr>
          <p:cNvPr id="11" name="TextBox 10"/>
          <p:cNvSpPr txBox="1"/>
          <p:nvPr/>
        </p:nvSpPr>
        <p:spPr>
          <a:xfrm>
            <a:off x="6622264" y="3938747"/>
            <a:ext cx="3095912" cy="892552"/>
          </a:xfrm>
          <a:prstGeom prst="rect">
            <a:avLst/>
          </a:prstGeom>
          <a:noFill/>
        </p:spPr>
        <p:txBody>
          <a:bodyPr wrap="none" rtlCol="0">
            <a:spAutoFit/>
          </a:bodyPr>
          <a:lstStyle/>
          <a:p>
            <a:pPr algn="ctr"/>
            <a:r>
              <a:rPr lang="en-US" sz="2400" b="1" dirty="0">
                <a:latin typeface="Alexandria" charset="0"/>
                <a:cs typeface="Alexandria" charset="0"/>
              </a:rPr>
              <a:t>DGM 711</a:t>
            </a:r>
          </a:p>
          <a:p>
            <a:pPr algn="ctr"/>
            <a:r>
              <a:rPr lang="en-US" sz="2800" b="1" dirty="0">
                <a:latin typeface="Alexandria" charset="0"/>
                <a:cs typeface="Alexandria" charset="0"/>
              </a:rPr>
              <a:t>Orientation Lecture</a:t>
            </a:r>
          </a:p>
        </p:txBody>
      </p:sp>
      <p:sp>
        <p:nvSpPr>
          <p:cNvPr id="12" name="TextBox 11"/>
          <p:cNvSpPr txBox="1"/>
          <p:nvPr/>
        </p:nvSpPr>
        <p:spPr>
          <a:xfrm>
            <a:off x="678641" y="5575698"/>
            <a:ext cx="4886463"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 Dr. Shereen Kedwany</a:t>
            </a:r>
          </a:p>
        </p:txBody>
      </p:sp>
      <p:sp>
        <p:nvSpPr>
          <p:cNvPr id="13" name="TextBox 12"/>
          <p:cNvSpPr txBox="1"/>
          <p:nvPr/>
        </p:nvSpPr>
        <p:spPr>
          <a:xfrm>
            <a:off x="459185" y="5047660"/>
            <a:ext cx="4886463" cy="460375"/>
          </a:xfrm>
          <a:prstGeom prst="rect">
            <a:avLst/>
          </a:prstGeom>
          <a:noFill/>
        </p:spPr>
        <p:txBody>
          <a:bodyPr wrap="square" rtlCol="0">
            <a:spAutoFit/>
          </a:bodyPr>
          <a:lstStyle/>
          <a:p>
            <a:pPr algn="ctr"/>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6031311" y="790496"/>
            <a:ext cx="5914259" cy="2743962"/>
          </a:xfrm>
        </p:spPr>
      </p:pic>
      <p:sp>
        <p:nvSpPr>
          <p:cNvPr id="11" name="Rectangle 10"/>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90827" y="1980399"/>
            <a:ext cx="7248144" cy="4092211"/>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Tajawal Medium" panose="00000600000000000000" pitchFamily="2" charset="-78"/>
                <a:cs typeface="Tajawal Medium" panose="00000600000000000000" pitchFamily="2" charset="-78"/>
              </a:rPr>
              <a:t>I. </a:t>
            </a:r>
            <a:r>
              <a:rPr kumimoji="0" lang="en-US" sz="22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Course Description.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II. Course Objectives.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III. Learning Outcomes.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IV. Student Assessment.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V. Topics.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VI. The Emergence of  the Digital Environment.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VII. The Global Digital Population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VIII.  Conclusion. </a:t>
            </a:r>
          </a:p>
        </p:txBody>
      </p:sp>
      <p:sp>
        <p:nvSpPr>
          <p:cNvPr id="41" name="TextBox 40"/>
          <p:cNvSpPr txBox="1"/>
          <p:nvPr/>
        </p:nvSpPr>
        <p:spPr>
          <a:xfrm>
            <a:off x="1822654" y="1038667"/>
            <a:ext cx="1771639" cy="707886"/>
          </a:xfrm>
          <a:prstGeom prst="rect">
            <a:avLst/>
          </a:prstGeom>
          <a:noFill/>
        </p:spPr>
        <p:txBody>
          <a:bodyPr wrap="none" rtlCol="0">
            <a:spAutoFit/>
          </a:bodyPr>
          <a:lstStyle/>
          <a:p>
            <a:r>
              <a:rPr lang="en-US" sz="4000" b="1" dirty="0">
                <a:solidFill>
                  <a:srgbClr val="00B0F0"/>
                </a:solidFill>
                <a:latin typeface="Alexandria" charset="0"/>
                <a:cs typeface="Alexandria" charset="0"/>
              </a:rPr>
              <a:t>Outline</a:t>
            </a:r>
          </a:p>
        </p:txBody>
      </p:sp>
      <p:sp>
        <p:nvSpPr>
          <p:cNvPr id="43" name="TextBox 42"/>
          <p:cNvSpPr txBox="1"/>
          <p:nvPr/>
        </p:nvSpPr>
        <p:spPr>
          <a:xfrm>
            <a:off x="265466" y="1264903"/>
            <a:ext cx="1376399"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Introduction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382366" y="3763456"/>
            <a:ext cx="4215263"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46321" y="504502"/>
            <a:ext cx="4113898"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I. Course Description</a:t>
            </a:r>
          </a:p>
        </p:txBody>
      </p:sp>
      <p:sp>
        <p:nvSpPr>
          <p:cNvPr id="28" name="Rectangle 27"/>
          <p:cNvSpPr/>
          <p:nvPr/>
        </p:nvSpPr>
        <p:spPr>
          <a:xfrm>
            <a:off x="3143306" y="33890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24351" y="1428452"/>
            <a:ext cx="7787945" cy="4001095"/>
          </a:xfrm>
          <a:prstGeom prst="rect">
            <a:avLst/>
          </a:prstGeom>
          <a:noFill/>
        </p:spPr>
        <p:txBody>
          <a:bodyPr wrap="square" rtlCol="0">
            <a:spAutoFit/>
          </a:bodyPr>
          <a:lstStyle/>
          <a:p>
            <a:pPr algn="just"/>
            <a:r>
              <a:rPr kumimoji="0" lang="en-US" sz="20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In this course, students are introduced to the large and rich world of digital media. It provides a strong starting point for understanding digital media’s social and political significance to our culture and the culture of others drawing on an emergent and increasingly rich set of empirical and theoretical studies on the role and development of digital media in contemporary societies. Touching on the core points behind the discipline, the course addresses a wide range of topics. These include media economics, online cooperation, AI-generated content, open source, social media, software production, globalization, brands, marketing, the cultural industry, labor, and consumption.</a:t>
            </a:r>
            <a:endParaRPr lang="en-US" sz="2000" b="1"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3386535" y="441354"/>
            <a:ext cx="1660951" cy="7419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479056" y="612224"/>
            <a:ext cx="1475907"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Introduction</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8912" y="955622"/>
            <a:ext cx="11494008" cy="5509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144984" y="226752"/>
            <a:ext cx="3902032" cy="521970"/>
          </a:xfrm>
          <a:prstGeom prst="rect">
            <a:avLst/>
          </a:prstGeom>
          <a:noFill/>
        </p:spPr>
        <p:txBody>
          <a:bodyPr wrap="square" rtlCol="0">
            <a:spAutoFit/>
          </a:bodyPr>
          <a:lstStyle/>
          <a:p>
            <a:r>
              <a:rPr lang="en-US" sz="2800" b="1" dirty="0">
                <a:latin typeface="Alexandria" charset="0"/>
                <a:cs typeface="Alexandria" charset="0"/>
              </a:rPr>
              <a:t>II. Learning Objectives</a:t>
            </a:r>
          </a:p>
        </p:txBody>
      </p:sp>
      <p:sp>
        <p:nvSpPr>
          <p:cNvPr id="5" name="Rectangle 4"/>
          <p:cNvSpPr/>
          <p:nvPr/>
        </p:nvSpPr>
        <p:spPr>
          <a:xfrm>
            <a:off x="617280" y="115433"/>
            <a:ext cx="1729485" cy="6866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695048" y="268963"/>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sp>
        <p:nvSpPr>
          <p:cNvPr id="48" name="TextBox 47"/>
          <p:cNvSpPr txBox="1"/>
          <p:nvPr/>
        </p:nvSpPr>
        <p:spPr>
          <a:xfrm>
            <a:off x="1168842" y="1737864"/>
            <a:ext cx="7722332" cy="3539430"/>
          </a:xfrm>
          <a:prstGeom prst="rect">
            <a:avLst/>
          </a:prstGeom>
          <a:noFill/>
        </p:spPr>
        <p:txBody>
          <a:bodyPr wrap="square" rtlCol="0">
            <a:spAutoFit/>
          </a:bodyPr>
          <a:lstStyle/>
          <a:p>
            <a:pPr algn="just"/>
            <a:r>
              <a:rPr kumimoji="0" lang="en-US" sz="28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This course aims to provide the students with a critical understanding of the new media environment and a comprehensive knowledge of the theories and practices of digital media.</a:t>
            </a:r>
          </a:p>
          <a:p>
            <a:pPr algn="just"/>
            <a:r>
              <a:rPr lang="en-US" sz="2800" dirty="0">
                <a:solidFill>
                  <a:prstClr val="black"/>
                </a:solidFill>
                <a:latin typeface="Tajawal Medium" panose="00000600000000000000" pitchFamily="2" charset="-78"/>
                <a:cs typeface="Tajawal Medium" panose="00000600000000000000" pitchFamily="2" charset="-78"/>
              </a:rPr>
              <a:t>    </a:t>
            </a:r>
            <a:r>
              <a:rPr kumimoji="0" lang="en-US" sz="28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In addition, the students will be equipped with the specialized skills needed to produce multimedia content in the rapidly growing field of digital media in the Arab world and globally.</a:t>
            </a: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6282" y="19851"/>
            <a:ext cx="2305141" cy="1076343"/>
          </a:xfrm>
          <a:prstGeom prst="rect">
            <a:avLst/>
          </a:prstGeom>
        </p:spPr>
      </p:pic>
      <p:pic>
        <p:nvPicPr>
          <p:cNvPr id="8" name="Picture 7">
            <a:extLst>
              <a:ext uri="{FF2B5EF4-FFF2-40B4-BE49-F238E27FC236}">
                <a16:creationId xmlns:a16="http://schemas.microsoft.com/office/drawing/2014/main" id="{24F453C9-D68E-2CA7-D445-8E69B3CDD497}"/>
              </a:ext>
            </a:extLst>
          </p:cNvPr>
          <p:cNvPicPr>
            <a:picLocks noChangeAspect="1"/>
          </p:cNvPicPr>
          <p:nvPr/>
        </p:nvPicPr>
        <p:blipFill>
          <a:blip r:embed="rId3"/>
          <a:stretch>
            <a:fillRect/>
          </a:stretch>
        </p:blipFill>
        <p:spPr>
          <a:xfrm>
            <a:off x="9615599" y="2260734"/>
            <a:ext cx="2188760" cy="193411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3A265-DDA1-3DAB-ECE5-8D7AF3DB13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A86565-4599-4E25-4789-CB7A7403CB8D}"/>
              </a:ext>
            </a:extLst>
          </p:cNvPr>
          <p:cNvSpPr/>
          <p:nvPr/>
        </p:nvSpPr>
        <p:spPr>
          <a:xfrm>
            <a:off x="438912" y="955622"/>
            <a:ext cx="11494008" cy="5509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18A1870-8285-03F8-5567-6C4B20B95C71}"/>
              </a:ext>
            </a:extLst>
          </p:cNvPr>
          <p:cNvSpPr txBox="1"/>
          <p:nvPr/>
        </p:nvSpPr>
        <p:spPr>
          <a:xfrm>
            <a:off x="4144984" y="226752"/>
            <a:ext cx="3902032" cy="521970"/>
          </a:xfrm>
          <a:prstGeom prst="rect">
            <a:avLst/>
          </a:prstGeom>
          <a:noFill/>
        </p:spPr>
        <p:txBody>
          <a:bodyPr wrap="square" rtlCol="0">
            <a:spAutoFit/>
          </a:bodyPr>
          <a:lstStyle/>
          <a:p>
            <a:r>
              <a:rPr lang="en-US" sz="2800" b="1" dirty="0">
                <a:latin typeface="Alexandria" charset="0"/>
                <a:cs typeface="Alexandria" charset="0"/>
              </a:rPr>
              <a:t>III. Learning Outcomes</a:t>
            </a:r>
          </a:p>
        </p:txBody>
      </p:sp>
      <p:sp>
        <p:nvSpPr>
          <p:cNvPr id="5" name="Rectangle 4">
            <a:extLst>
              <a:ext uri="{FF2B5EF4-FFF2-40B4-BE49-F238E27FC236}">
                <a16:creationId xmlns:a16="http://schemas.microsoft.com/office/drawing/2014/main" id="{234AEFA6-2489-7D42-B649-B1095F969C41}"/>
              </a:ext>
            </a:extLst>
          </p:cNvPr>
          <p:cNvSpPr/>
          <p:nvPr/>
        </p:nvSpPr>
        <p:spPr>
          <a:xfrm>
            <a:off x="617280" y="115433"/>
            <a:ext cx="1729485" cy="6866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3DEEF4D-D6EC-6838-33D0-F14E10016866}"/>
              </a:ext>
            </a:extLst>
          </p:cNvPr>
          <p:cNvSpPr txBox="1"/>
          <p:nvPr/>
        </p:nvSpPr>
        <p:spPr>
          <a:xfrm>
            <a:off x="695048" y="268963"/>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sp>
        <p:nvSpPr>
          <p:cNvPr id="48" name="TextBox 47">
            <a:extLst>
              <a:ext uri="{FF2B5EF4-FFF2-40B4-BE49-F238E27FC236}">
                <a16:creationId xmlns:a16="http://schemas.microsoft.com/office/drawing/2014/main" id="{738AF91F-6D57-C3A4-4FAE-2EEEF9A5ECF1}"/>
              </a:ext>
            </a:extLst>
          </p:cNvPr>
          <p:cNvSpPr txBox="1"/>
          <p:nvPr/>
        </p:nvSpPr>
        <p:spPr>
          <a:xfrm>
            <a:off x="617280" y="856599"/>
            <a:ext cx="10739568" cy="543392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i="0" u="none" strike="noStrike" kern="1200" cap="none" spc="0" normalizeH="0" baseline="0" noProof="0" dirty="0">
                <a:ln>
                  <a:noFill/>
                </a:ln>
                <a:solidFill>
                  <a:schemeClr val="accent2"/>
                </a:solidFill>
                <a:effectLst/>
                <a:uLnTx/>
                <a:uFillTx/>
                <a:latin typeface="Tajawal Medium" panose="00000600000000000000" pitchFamily="2" charset="-78"/>
                <a:ea typeface="+mn-ea"/>
                <a:cs typeface="Tajawal Medium" panose="00000600000000000000" pitchFamily="2" charset="-78"/>
              </a:rPr>
              <a:t>     </a:t>
            </a:r>
            <a:r>
              <a:rPr kumimoji="0" lang="en-US" sz="2100" i="0" u="sng" strike="noStrike" kern="1200" cap="none" spc="0" normalizeH="0" baseline="0" noProof="0" dirty="0">
                <a:ln>
                  <a:noFill/>
                </a:ln>
                <a:solidFill>
                  <a:schemeClr val="accent2"/>
                </a:solidFill>
                <a:effectLst/>
                <a:uLnTx/>
                <a:uFillTx/>
                <a:latin typeface="Tajawal Medium" panose="00000600000000000000" pitchFamily="2" charset="-78"/>
                <a:ea typeface="+mn-ea"/>
                <a:cs typeface="Tajawal Medium" panose="00000600000000000000" pitchFamily="2" charset="-78"/>
              </a:rPr>
              <a:t>At the conclusion of this course, students should be able to demonstrate the following: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•Explain the key concepts of digital media, and its development and characteristics.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•Identify the difference between new and old media.</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•List the features of digital media.</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•Understand how the digital media work.</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•Describe the opportunities, risks and barriers for digital media environment.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•Recognize the effects of the digital media in contemporary societies.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•Understand the professional standards of the digital media content.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•Understand Artificial Intelligence uses in digital media.</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•Analyze and evaluate the digital media content.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•Become a skilled digital media specialist.</a:t>
            </a:r>
          </a:p>
        </p:txBody>
      </p:sp>
      <p:pic>
        <p:nvPicPr>
          <p:cNvPr id="7" name="Graphic 21">
            <a:extLst>
              <a:ext uri="{FF2B5EF4-FFF2-40B4-BE49-F238E27FC236}">
                <a16:creationId xmlns:a16="http://schemas.microsoft.com/office/drawing/2014/main" id="{DFB469DC-A4C9-37B0-D036-55E829AD75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6282" y="19851"/>
            <a:ext cx="2305141" cy="1076343"/>
          </a:xfrm>
          <a:prstGeom prst="rect">
            <a:avLst/>
          </a:prstGeom>
        </p:spPr>
      </p:pic>
      <p:pic>
        <p:nvPicPr>
          <p:cNvPr id="2" name="Picture 1">
            <a:extLst>
              <a:ext uri="{FF2B5EF4-FFF2-40B4-BE49-F238E27FC236}">
                <a16:creationId xmlns:a16="http://schemas.microsoft.com/office/drawing/2014/main" id="{6C2D347F-066B-E7E5-D18E-A271C14AD0CE}"/>
              </a:ext>
            </a:extLst>
          </p:cNvPr>
          <p:cNvPicPr>
            <a:picLocks noChangeAspect="1"/>
          </p:cNvPicPr>
          <p:nvPr/>
        </p:nvPicPr>
        <p:blipFill>
          <a:blip r:embed="rId3"/>
          <a:stretch>
            <a:fillRect/>
          </a:stretch>
        </p:blipFill>
        <p:spPr>
          <a:xfrm>
            <a:off x="9723030" y="1843132"/>
            <a:ext cx="2030058" cy="1735306"/>
          </a:xfrm>
          <a:prstGeom prst="rect">
            <a:avLst/>
          </a:prstGeom>
        </p:spPr>
      </p:pic>
    </p:spTree>
    <p:extLst>
      <p:ext uri="{BB962C8B-B14F-4D97-AF65-F5344CB8AC3E}">
        <p14:creationId xmlns:p14="http://schemas.microsoft.com/office/powerpoint/2010/main" val="962641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9" y="1810512"/>
            <a:ext cx="5229662" cy="46887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773366" y="2042405"/>
            <a:ext cx="4222539" cy="979948"/>
          </a:xfrm>
          <a:prstGeom prst="rect">
            <a:avLst/>
          </a:prstGeom>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Weekly Tests.</a:t>
            </a:r>
          </a:p>
          <a:p>
            <a:pPr>
              <a:lnSpc>
                <a:spcPct val="120000"/>
              </a:lnSpc>
            </a:pPr>
            <a:endParaRPr lang="en-US" sz="1400" dirty="0">
              <a:latin typeface="Alexandria" charset="0"/>
              <a:cs typeface="Alexandria" charset="0"/>
            </a:endParaRPr>
          </a:p>
        </p:txBody>
      </p:sp>
      <p:sp>
        <p:nvSpPr>
          <p:cNvPr id="17" name="TextBox 16"/>
          <p:cNvSpPr txBox="1"/>
          <p:nvPr/>
        </p:nvSpPr>
        <p:spPr>
          <a:xfrm>
            <a:off x="3496784" y="1052690"/>
            <a:ext cx="4430888"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IV. Students Assessment</a:t>
            </a:r>
          </a:p>
        </p:txBody>
      </p:sp>
      <p:sp>
        <p:nvSpPr>
          <p:cNvPr id="18" name="Rectangle 17"/>
          <p:cNvSpPr/>
          <p:nvPr/>
        </p:nvSpPr>
        <p:spPr>
          <a:xfrm>
            <a:off x="317175" y="1015695"/>
            <a:ext cx="1767985" cy="79481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391530" y="1175916"/>
            <a:ext cx="164982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8D8B4DAB-D2BD-455A-DBDE-4EA50E059939}"/>
              </a:ext>
            </a:extLst>
          </p:cNvPr>
          <p:cNvPicPr>
            <a:picLocks noChangeAspect="1"/>
          </p:cNvPicPr>
          <p:nvPr/>
        </p:nvPicPr>
        <p:blipFill>
          <a:blip r:embed="rId3"/>
          <a:stretch>
            <a:fillRect/>
          </a:stretch>
        </p:blipFill>
        <p:spPr>
          <a:xfrm>
            <a:off x="2810984" y="3164325"/>
            <a:ext cx="4657748" cy="3164098"/>
          </a:xfrm>
          <a:prstGeom prst="rect">
            <a:avLst/>
          </a:prstGeom>
        </p:spPr>
      </p:pic>
    </p:spTree>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F857F-725D-5FBE-4B17-BE093D075E7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120A1A9-6AB3-0A34-DD26-8AE19424A6DA}"/>
              </a:ext>
            </a:extLst>
          </p:cNvPr>
          <p:cNvSpPr txBox="1"/>
          <p:nvPr/>
        </p:nvSpPr>
        <p:spPr>
          <a:xfrm>
            <a:off x="2838415" y="1283638"/>
            <a:ext cx="5117733"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 Weekly Discussion Session</a:t>
            </a:r>
          </a:p>
        </p:txBody>
      </p:sp>
      <p:sp>
        <p:nvSpPr>
          <p:cNvPr id="18" name="Rectangle 17">
            <a:extLst>
              <a:ext uri="{FF2B5EF4-FFF2-40B4-BE49-F238E27FC236}">
                <a16:creationId xmlns:a16="http://schemas.microsoft.com/office/drawing/2014/main" id="{6E7A09F8-7732-930F-FBFA-9161C3E5547C}"/>
              </a:ext>
            </a:extLst>
          </p:cNvPr>
          <p:cNvSpPr/>
          <p:nvPr/>
        </p:nvSpPr>
        <p:spPr>
          <a:xfrm>
            <a:off x="317175" y="1015695"/>
            <a:ext cx="1767985" cy="79481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2C93532E-373C-DC73-D5C1-B415F292C47C}"/>
              </a:ext>
            </a:extLst>
          </p:cNvPr>
          <p:cNvSpPr txBox="1"/>
          <p:nvPr/>
        </p:nvSpPr>
        <p:spPr>
          <a:xfrm>
            <a:off x="391530" y="1175916"/>
            <a:ext cx="164982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sp>
        <p:nvSpPr>
          <p:cNvPr id="29" name="Rectangle 28">
            <a:extLst>
              <a:ext uri="{FF2B5EF4-FFF2-40B4-BE49-F238E27FC236}">
                <a16:creationId xmlns:a16="http://schemas.microsoft.com/office/drawing/2014/main" id="{89A42B9F-21EA-01FE-EF89-D9BFB61FCA9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D77F120-D8B1-6CE8-AC1F-C4CF89C98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A1C6A879-720B-EDA7-C024-3CD191E462A5}"/>
              </a:ext>
            </a:extLst>
          </p:cNvPr>
          <p:cNvPicPr>
            <a:picLocks noChangeAspect="1"/>
          </p:cNvPicPr>
          <p:nvPr/>
        </p:nvPicPr>
        <p:blipFill>
          <a:blip r:embed="rId3"/>
          <a:stretch>
            <a:fillRect/>
          </a:stretch>
        </p:blipFill>
        <p:spPr>
          <a:xfrm>
            <a:off x="2958859" y="2450900"/>
            <a:ext cx="5462489" cy="3481118"/>
          </a:xfrm>
          <a:prstGeom prst="rect">
            <a:avLst/>
          </a:prstGeom>
        </p:spPr>
      </p:pic>
    </p:spTree>
    <p:extLst>
      <p:ext uri="{BB962C8B-B14F-4D97-AF65-F5344CB8AC3E}">
        <p14:creationId xmlns:p14="http://schemas.microsoft.com/office/powerpoint/2010/main" val="295763378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49C09F-A3E6-1939-538D-7259E290C0BA}"/>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6E15730F-C7D8-6CEC-4939-9126F92EF92D}"/>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6031311" y="790496"/>
            <a:ext cx="5914259" cy="2743962"/>
          </a:xfrm>
        </p:spPr>
      </p:pic>
      <p:sp>
        <p:nvSpPr>
          <p:cNvPr id="11" name="Rectangle 10">
            <a:extLst>
              <a:ext uri="{FF2B5EF4-FFF2-40B4-BE49-F238E27FC236}">
                <a16:creationId xmlns:a16="http://schemas.microsoft.com/office/drawing/2014/main" id="{D225A2CD-1293-03A9-534B-4F7FAC4E4578}"/>
              </a:ext>
            </a:extLst>
          </p:cNvPr>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4D555E78-B31B-EBA7-15D5-FBFD50D53A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78230ECC-DE7C-22E3-9845-31EEE6DAE650}"/>
              </a:ext>
            </a:extLst>
          </p:cNvPr>
          <p:cNvSpPr/>
          <p:nvPr/>
        </p:nvSpPr>
        <p:spPr>
          <a:xfrm>
            <a:off x="301255" y="2018672"/>
            <a:ext cx="8416598" cy="390183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The Digital Environment.</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New and Old Media.</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The Digital Media Characteristics.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Infrastructures and Platforms.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The effects of the digital media in contemporary societies.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Artificial Intelligence in Digital Media: Opportunities, Challenges, and Future Directions.</a:t>
            </a:r>
          </a:p>
        </p:txBody>
      </p:sp>
      <p:sp>
        <p:nvSpPr>
          <p:cNvPr id="41" name="TextBox 40">
            <a:extLst>
              <a:ext uri="{FF2B5EF4-FFF2-40B4-BE49-F238E27FC236}">
                <a16:creationId xmlns:a16="http://schemas.microsoft.com/office/drawing/2014/main" id="{892F4786-96B1-E4A2-DED8-A8FB14D4C4AD}"/>
              </a:ext>
            </a:extLst>
          </p:cNvPr>
          <p:cNvSpPr txBox="1"/>
          <p:nvPr/>
        </p:nvSpPr>
        <p:spPr>
          <a:xfrm>
            <a:off x="1941526" y="1124409"/>
            <a:ext cx="1997470" cy="707886"/>
          </a:xfrm>
          <a:prstGeom prst="rect">
            <a:avLst/>
          </a:prstGeom>
          <a:noFill/>
        </p:spPr>
        <p:txBody>
          <a:bodyPr wrap="none" rtlCol="0">
            <a:spAutoFit/>
          </a:bodyPr>
          <a:lstStyle/>
          <a:p>
            <a:r>
              <a:rPr lang="en-US" sz="4000" b="1" dirty="0">
                <a:solidFill>
                  <a:srgbClr val="00B0F0"/>
                </a:solidFill>
                <a:latin typeface="Alexandria" charset="0"/>
                <a:cs typeface="Alexandria" charset="0"/>
              </a:rPr>
              <a:t>V. Topics</a:t>
            </a:r>
          </a:p>
        </p:txBody>
      </p:sp>
      <p:sp>
        <p:nvSpPr>
          <p:cNvPr id="43" name="TextBox 42">
            <a:extLst>
              <a:ext uri="{FF2B5EF4-FFF2-40B4-BE49-F238E27FC236}">
                <a16:creationId xmlns:a16="http://schemas.microsoft.com/office/drawing/2014/main" id="{FB5C15FF-0129-08D4-4A5B-BE7A4D362BFF}"/>
              </a:ext>
            </a:extLst>
          </p:cNvPr>
          <p:cNvSpPr txBox="1"/>
          <p:nvPr/>
        </p:nvSpPr>
        <p:spPr>
          <a:xfrm>
            <a:off x="265466" y="1264903"/>
            <a:ext cx="1376399"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Introduction</a:t>
            </a:r>
          </a:p>
        </p:txBody>
      </p:sp>
      <p:pic>
        <p:nvPicPr>
          <p:cNvPr id="5" name="Graphic 21">
            <a:extLst>
              <a:ext uri="{FF2B5EF4-FFF2-40B4-BE49-F238E27FC236}">
                <a16:creationId xmlns:a16="http://schemas.microsoft.com/office/drawing/2014/main" id="{C5405DB9-ABF2-AE17-6944-939DE7B6CD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spTree>
    <p:extLst>
      <p:ext uri="{BB962C8B-B14F-4D97-AF65-F5344CB8AC3E}">
        <p14:creationId xmlns:p14="http://schemas.microsoft.com/office/powerpoint/2010/main" val="9012727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561700" y="1254167"/>
            <a:ext cx="3799733" cy="50801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76064"/>
            <a:ext cx="8953251" cy="5080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1" y="1382041"/>
            <a:ext cx="8652673"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evolution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computers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part of the history of the information society, which began centuries ago with the idea that information about social and economic facts could be collected, stored, and calculated.</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spread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has grown steadily since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1980s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Since then, we have seen the diffusion of (relatively) cheap and easy‐to‐use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personal computers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themselves an effect of the evolution of microprocessor technology.</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1723808" cy="804900"/>
          </a:xfrm>
          <a:prstGeom prst="rect">
            <a:avLst/>
          </a:prstGeom>
        </p:spPr>
      </p:pic>
      <p:sp>
        <p:nvSpPr>
          <p:cNvPr id="2" name="Rectangle 1">
            <a:extLst>
              <a:ext uri="{FF2B5EF4-FFF2-40B4-BE49-F238E27FC236}">
                <a16:creationId xmlns:a16="http://schemas.microsoft.com/office/drawing/2014/main" id="{A7E9E36B-3C9A-AE23-7D58-AEC040E86D52}"/>
              </a:ext>
            </a:extLst>
          </p:cNvPr>
          <p:cNvSpPr/>
          <p:nvPr/>
        </p:nvSpPr>
        <p:spPr>
          <a:xfrm>
            <a:off x="180431" y="801494"/>
            <a:ext cx="1620937"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sp>
        <p:nvSpPr>
          <p:cNvPr id="4" name="TextBox 3">
            <a:extLst>
              <a:ext uri="{FF2B5EF4-FFF2-40B4-BE49-F238E27FC236}">
                <a16:creationId xmlns:a16="http://schemas.microsoft.com/office/drawing/2014/main" id="{3D62FFB6-4D96-3522-EF39-08259690A25F}"/>
              </a:ext>
            </a:extLst>
          </p:cNvPr>
          <p:cNvSpPr txBox="1"/>
          <p:nvPr/>
        </p:nvSpPr>
        <p:spPr>
          <a:xfrm>
            <a:off x="1971631" y="770660"/>
            <a:ext cx="7032364" cy="523220"/>
          </a:xfrm>
          <a:prstGeom prst="rect">
            <a:avLst/>
          </a:prstGeom>
          <a:noFill/>
        </p:spPr>
        <p:txBody>
          <a:bodyPr wrap="square">
            <a:spAutoFit/>
          </a:bodyPr>
          <a:lstStyle/>
          <a:p>
            <a:r>
              <a:rPr lang="en-US" sz="2800" b="1" dirty="0"/>
              <a:t>VI. The Emergence of  the Digital Environment</a:t>
            </a:r>
          </a:p>
        </p:txBody>
      </p:sp>
      <p:pic>
        <p:nvPicPr>
          <p:cNvPr id="6" name="Picture 5">
            <a:extLst>
              <a:ext uri="{FF2B5EF4-FFF2-40B4-BE49-F238E27FC236}">
                <a16:creationId xmlns:a16="http://schemas.microsoft.com/office/drawing/2014/main" id="{68769E10-EAEE-6ED7-E620-7A645BD37288}"/>
              </a:ext>
            </a:extLst>
          </p:cNvPr>
          <p:cNvPicPr>
            <a:picLocks noChangeAspect="1"/>
          </p:cNvPicPr>
          <p:nvPr/>
        </p:nvPicPr>
        <p:blipFill>
          <a:blip r:embed="rId3"/>
          <a:stretch>
            <a:fillRect/>
          </a:stretch>
        </p:blipFill>
        <p:spPr>
          <a:xfrm>
            <a:off x="9838740" y="1412953"/>
            <a:ext cx="2353260" cy="1700931"/>
          </a:xfrm>
          <a:prstGeom prst="rect">
            <a:avLst/>
          </a:prstGeom>
        </p:spPr>
      </p:pic>
      <p:pic>
        <p:nvPicPr>
          <p:cNvPr id="7" name="Picture 6">
            <a:extLst>
              <a:ext uri="{FF2B5EF4-FFF2-40B4-BE49-F238E27FC236}">
                <a16:creationId xmlns:a16="http://schemas.microsoft.com/office/drawing/2014/main" id="{6CF5CDF0-1C28-DF74-6289-9FD9B8E329E6}"/>
              </a:ext>
            </a:extLst>
          </p:cNvPr>
          <p:cNvPicPr>
            <a:picLocks noChangeAspect="1"/>
          </p:cNvPicPr>
          <p:nvPr/>
        </p:nvPicPr>
        <p:blipFill>
          <a:blip r:embed="rId4"/>
          <a:stretch>
            <a:fillRect/>
          </a:stretch>
        </p:blipFill>
        <p:spPr>
          <a:xfrm>
            <a:off x="9679368" y="3573992"/>
            <a:ext cx="2192538" cy="776209"/>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8F382-4E04-3383-91D3-BE3B629698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60285A-34CB-C2B5-5C02-1F6BCD8E405D}"/>
              </a:ext>
            </a:extLst>
          </p:cNvPr>
          <p:cNvSpPr/>
          <p:nvPr/>
        </p:nvSpPr>
        <p:spPr>
          <a:xfrm>
            <a:off x="2626178" y="20116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6FDAB2B-2660-3207-1EDD-7C0820CB8E36}"/>
              </a:ext>
            </a:extLst>
          </p:cNvPr>
          <p:cNvSpPr/>
          <p:nvPr/>
        </p:nvSpPr>
        <p:spPr>
          <a:xfrm>
            <a:off x="8561700" y="1254167"/>
            <a:ext cx="3799733" cy="50801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C03B5E6-4855-7B0B-24E2-EF39090D84E7}"/>
              </a:ext>
            </a:extLst>
          </p:cNvPr>
          <p:cNvSpPr/>
          <p:nvPr/>
        </p:nvSpPr>
        <p:spPr>
          <a:xfrm>
            <a:off x="180431" y="1086176"/>
            <a:ext cx="9603649" cy="5570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E07B885-5A45-ECF8-8168-F87C985C20F3}"/>
              </a:ext>
            </a:extLst>
          </p:cNvPr>
          <p:cNvSpPr txBox="1"/>
          <p:nvPr/>
        </p:nvSpPr>
        <p:spPr>
          <a:xfrm>
            <a:off x="180431" y="991201"/>
            <a:ext cx="9294035" cy="533588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scholars  have suggested that we have witnessed the birth of a new </a:t>
            </a:r>
            <a:r>
              <a:rPr kumimoji="0" lang="en-US" sz="230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environment</a:t>
            </a:r>
            <a:r>
              <a:rPr kumimoji="0" lang="en-US" sz="23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Through the mass diffusion of personal computers, smartphones, tablets and other mobile technologies, in the last two decades digital media have entered into the </a:t>
            </a:r>
            <a:r>
              <a:rPr kumimoji="0" lang="en-US" sz="230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daily life </a:t>
            </a:r>
            <a:r>
              <a:rPr kumimoji="0" lang="en-US" sz="23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ordinary people.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Furthermore, the billions of microprocessors and computers diffused worldwide are used in a wide range of </a:t>
            </a:r>
            <a:r>
              <a:rPr kumimoji="0" lang="en-US" sz="230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human activities</a:t>
            </a:r>
            <a:r>
              <a:rPr kumimoji="0" lang="en-US" sz="23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agriculture to industrial production, services, entertainment, and education.</a:t>
            </a:r>
          </a:p>
          <a:p>
            <a:pPr marL="285750" marR="0" lvl="0" indent="-285750" algn="ctr"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have become part of everyday life.</a:t>
            </a:r>
          </a:p>
        </p:txBody>
      </p:sp>
      <p:pic>
        <p:nvPicPr>
          <p:cNvPr id="5" name="Graphic 21">
            <a:extLst>
              <a:ext uri="{FF2B5EF4-FFF2-40B4-BE49-F238E27FC236}">
                <a16:creationId xmlns:a16="http://schemas.microsoft.com/office/drawing/2014/main" id="{3626CFCF-EB2E-E85F-CC52-3836092905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7761" y="235013"/>
            <a:ext cx="1723808" cy="804900"/>
          </a:xfrm>
          <a:prstGeom prst="rect">
            <a:avLst/>
          </a:prstGeom>
        </p:spPr>
      </p:pic>
      <p:sp>
        <p:nvSpPr>
          <p:cNvPr id="2" name="Rectangle 1">
            <a:extLst>
              <a:ext uri="{FF2B5EF4-FFF2-40B4-BE49-F238E27FC236}">
                <a16:creationId xmlns:a16="http://schemas.microsoft.com/office/drawing/2014/main" id="{C0CDDDF0-C398-F60D-1D39-D04F571A28E5}"/>
              </a:ext>
            </a:extLst>
          </p:cNvPr>
          <p:cNvSpPr/>
          <p:nvPr/>
        </p:nvSpPr>
        <p:spPr>
          <a:xfrm>
            <a:off x="180431" y="246887"/>
            <a:ext cx="1620937"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sp>
        <p:nvSpPr>
          <p:cNvPr id="4" name="TextBox 3">
            <a:extLst>
              <a:ext uri="{FF2B5EF4-FFF2-40B4-BE49-F238E27FC236}">
                <a16:creationId xmlns:a16="http://schemas.microsoft.com/office/drawing/2014/main" id="{911F12DA-ED44-EB96-54B9-EDD6670F4CC2}"/>
              </a:ext>
            </a:extLst>
          </p:cNvPr>
          <p:cNvSpPr txBox="1"/>
          <p:nvPr/>
        </p:nvSpPr>
        <p:spPr>
          <a:xfrm>
            <a:off x="2101318" y="348702"/>
            <a:ext cx="7032364" cy="523220"/>
          </a:xfrm>
          <a:prstGeom prst="rect">
            <a:avLst/>
          </a:prstGeom>
          <a:noFill/>
        </p:spPr>
        <p:txBody>
          <a:bodyPr wrap="square">
            <a:spAutoFit/>
          </a:bodyPr>
          <a:lstStyle/>
          <a:p>
            <a:r>
              <a:rPr lang="en-US" sz="2800" b="1" dirty="0"/>
              <a:t>VI. The Emergence of  the Digital Environment</a:t>
            </a:r>
          </a:p>
        </p:txBody>
      </p:sp>
      <p:pic>
        <p:nvPicPr>
          <p:cNvPr id="3" name="Picture 2">
            <a:extLst>
              <a:ext uri="{FF2B5EF4-FFF2-40B4-BE49-F238E27FC236}">
                <a16:creationId xmlns:a16="http://schemas.microsoft.com/office/drawing/2014/main" id="{DEED272A-704C-F6A2-C470-9D856014D3C5}"/>
              </a:ext>
            </a:extLst>
          </p:cNvPr>
          <p:cNvPicPr>
            <a:picLocks noChangeAspect="1"/>
          </p:cNvPicPr>
          <p:nvPr/>
        </p:nvPicPr>
        <p:blipFill>
          <a:blip r:embed="rId3"/>
          <a:stretch>
            <a:fillRect/>
          </a:stretch>
        </p:blipFill>
        <p:spPr>
          <a:xfrm>
            <a:off x="9771057" y="2047193"/>
            <a:ext cx="2420943" cy="2447665"/>
          </a:xfrm>
          <a:prstGeom prst="rect">
            <a:avLst/>
          </a:prstGeom>
        </p:spPr>
      </p:pic>
    </p:spTree>
    <p:extLst>
      <p:ext uri="{BB962C8B-B14F-4D97-AF65-F5344CB8AC3E}">
        <p14:creationId xmlns:p14="http://schemas.microsoft.com/office/powerpoint/2010/main" val="39419288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B5171D-80E6-098F-C2B1-601CCF1C5F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A0A910-B342-7C3D-BD34-DABD000DC82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006ADDF-7ADB-8FA2-23D8-9C3EA362A94B}"/>
              </a:ext>
            </a:extLst>
          </p:cNvPr>
          <p:cNvSpPr/>
          <p:nvPr/>
        </p:nvSpPr>
        <p:spPr>
          <a:xfrm>
            <a:off x="8561700" y="1254167"/>
            <a:ext cx="3799733" cy="50801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E8351C9-EC2B-043C-5B6C-A0FA21C083A8}"/>
              </a:ext>
            </a:extLst>
          </p:cNvPr>
          <p:cNvSpPr/>
          <p:nvPr/>
        </p:nvSpPr>
        <p:spPr>
          <a:xfrm>
            <a:off x="180431" y="1476064"/>
            <a:ext cx="8953251" cy="5080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962C61-450E-2D24-9B41-B128AC0BF5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1723808" cy="804900"/>
          </a:xfrm>
          <a:prstGeom prst="rect">
            <a:avLst/>
          </a:prstGeom>
        </p:spPr>
      </p:pic>
      <p:sp>
        <p:nvSpPr>
          <p:cNvPr id="2" name="Rectangle 1">
            <a:extLst>
              <a:ext uri="{FF2B5EF4-FFF2-40B4-BE49-F238E27FC236}">
                <a16:creationId xmlns:a16="http://schemas.microsoft.com/office/drawing/2014/main" id="{817114CC-763E-197B-6956-47F60A1612B3}"/>
              </a:ext>
            </a:extLst>
          </p:cNvPr>
          <p:cNvSpPr/>
          <p:nvPr/>
        </p:nvSpPr>
        <p:spPr>
          <a:xfrm>
            <a:off x="180431" y="801494"/>
            <a:ext cx="1620937"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sp>
        <p:nvSpPr>
          <p:cNvPr id="4" name="TextBox 3">
            <a:extLst>
              <a:ext uri="{FF2B5EF4-FFF2-40B4-BE49-F238E27FC236}">
                <a16:creationId xmlns:a16="http://schemas.microsoft.com/office/drawing/2014/main" id="{67B683E8-D40B-7F6E-DC04-8FEBCD7CB31E}"/>
              </a:ext>
            </a:extLst>
          </p:cNvPr>
          <p:cNvSpPr txBox="1"/>
          <p:nvPr/>
        </p:nvSpPr>
        <p:spPr>
          <a:xfrm>
            <a:off x="1140874" y="2104008"/>
            <a:ext cx="7032364"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have become part of everyday life.</a:t>
            </a:r>
          </a:p>
        </p:txBody>
      </p:sp>
      <p:pic>
        <p:nvPicPr>
          <p:cNvPr id="6" name="Picture 5">
            <a:extLst>
              <a:ext uri="{FF2B5EF4-FFF2-40B4-BE49-F238E27FC236}">
                <a16:creationId xmlns:a16="http://schemas.microsoft.com/office/drawing/2014/main" id="{06ADC0EA-37AE-359B-7B27-1BBD00961843}"/>
              </a:ext>
            </a:extLst>
          </p:cNvPr>
          <p:cNvPicPr>
            <a:picLocks noChangeAspect="1"/>
          </p:cNvPicPr>
          <p:nvPr/>
        </p:nvPicPr>
        <p:blipFill>
          <a:blip r:embed="rId3"/>
          <a:stretch>
            <a:fillRect/>
          </a:stretch>
        </p:blipFill>
        <p:spPr>
          <a:xfrm>
            <a:off x="2215677" y="3878641"/>
            <a:ext cx="5054022" cy="2103302"/>
          </a:xfrm>
          <a:prstGeom prst="rect">
            <a:avLst/>
          </a:prstGeom>
        </p:spPr>
      </p:pic>
    </p:spTree>
    <p:extLst>
      <p:ext uri="{BB962C8B-B14F-4D97-AF65-F5344CB8AC3E}">
        <p14:creationId xmlns:p14="http://schemas.microsoft.com/office/powerpoint/2010/main" val="17203124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4DD1E-0404-C3DE-3301-49C0BB2AEF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CBE1FE4-2B67-143E-904E-3940921B11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1D4E7FB-B721-2EC8-8D4D-9F90DCCB6D2D}"/>
              </a:ext>
            </a:extLst>
          </p:cNvPr>
          <p:cNvSpPr/>
          <p:nvPr/>
        </p:nvSpPr>
        <p:spPr>
          <a:xfrm>
            <a:off x="8561700" y="1254167"/>
            <a:ext cx="3799733" cy="50801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258581F-0E45-CB08-0C0D-07886A336D03}"/>
              </a:ext>
            </a:extLst>
          </p:cNvPr>
          <p:cNvSpPr/>
          <p:nvPr/>
        </p:nvSpPr>
        <p:spPr>
          <a:xfrm>
            <a:off x="180431" y="1476064"/>
            <a:ext cx="8953251" cy="5080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673FF53-FE14-5D0B-C0A3-3A11C3EC78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1723808" cy="804900"/>
          </a:xfrm>
          <a:prstGeom prst="rect">
            <a:avLst/>
          </a:prstGeom>
        </p:spPr>
      </p:pic>
      <p:sp>
        <p:nvSpPr>
          <p:cNvPr id="2" name="Rectangle 1">
            <a:extLst>
              <a:ext uri="{FF2B5EF4-FFF2-40B4-BE49-F238E27FC236}">
                <a16:creationId xmlns:a16="http://schemas.microsoft.com/office/drawing/2014/main" id="{A6AD9D8D-AE6E-1C0E-5EF8-0160541D24AF}"/>
              </a:ext>
            </a:extLst>
          </p:cNvPr>
          <p:cNvSpPr/>
          <p:nvPr/>
        </p:nvSpPr>
        <p:spPr>
          <a:xfrm>
            <a:off x="180431" y="801494"/>
            <a:ext cx="1620937"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sp>
        <p:nvSpPr>
          <p:cNvPr id="4" name="TextBox 3">
            <a:extLst>
              <a:ext uri="{FF2B5EF4-FFF2-40B4-BE49-F238E27FC236}">
                <a16:creationId xmlns:a16="http://schemas.microsoft.com/office/drawing/2014/main" id="{06E9E90E-755E-58D8-1D86-AFA5A6EB2334}"/>
              </a:ext>
            </a:extLst>
          </p:cNvPr>
          <p:cNvSpPr txBox="1"/>
          <p:nvPr/>
        </p:nvSpPr>
        <p:spPr>
          <a:xfrm>
            <a:off x="345346" y="1813872"/>
            <a:ext cx="8478614" cy="265162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What is the digital environment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sng"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Video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endParaRPr>
          </a:p>
          <a:p>
            <a:pPr marL="0" marR="0" lvl="0" indent="0" algn="ctr" defTabSz="914400" rtl="1" eaLnBrk="1" fontAlgn="auto" latinLnBrk="0" hangingPunct="1">
              <a:lnSpc>
                <a:spcPct val="115000"/>
              </a:lnSpc>
              <a:spcBef>
                <a:spcPts val="0"/>
              </a:spcBef>
              <a:spcAft>
                <a:spcPts val="1000"/>
              </a:spcAft>
              <a:buClrTx/>
              <a:buSzTx/>
              <a:buFontTx/>
              <a:buNone/>
              <a:tabLst/>
              <a:defRPr/>
            </a:pPr>
            <a:r>
              <a:rPr kumimoji="0" lang="en-US" sz="28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https://www.youtube.com/watch?v=O7OcVioX7Xg</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EC49B0E3-8D80-0F33-5D94-966359E61BBA}"/>
              </a:ext>
            </a:extLst>
          </p:cNvPr>
          <p:cNvPicPr>
            <a:picLocks noChangeAspect="1"/>
          </p:cNvPicPr>
          <p:nvPr/>
        </p:nvPicPr>
        <p:blipFill>
          <a:blip r:embed="rId4"/>
          <a:stretch>
            <a:fillRect/>
          </a:stretch>
        </p:blipFill>
        <p:spPr>
          <a:xfrm>
            <a:off x="9333095" y="2719959"/>
            <a:ext cx="2828925" cy="1619250"/>
          </a:xfrm>
          <a:prstGeom prst="rect">
            <a:avLst/>
          </a:prstGeom>
        </p:spPr>
      </p:pic>
    </p:spTree>
    <p:extLst>
      <p:ext uri="{BB962C8B-B14F-4D97-AF65-F5344CB8AC3E}">
        <p14:creationId xmlns:p14="http://schemas.microsoft.com/office/powerpoint/2010/main" val="34648236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4B1A3F-D6C3-3D86-80ED-B98F9FE468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82E09C-F145-4DCA-2BE8-F52C47059C7F}"/>
              </a:ext>
            </a:extLst>
          </p:cNvPr>
          <p:cNvSpPr/>
          <p:nvPr/>
        </p:nvSpPr>
        <p:spPr>
          <a:xfrm>
            <a:off x="2626178" y="20116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FD8DAB0-1335-C87C-CEE3-0B768C1768D2}"/>
              </a:ext>
            </a:extLst>
          </p:cNvPr>
          <p:cNvSpPr/>
          <p:nvPr/>
        </p:nvSpPr>
        <p:spPr>
          <a:xfrm>
            <a:off x="8561700" y="1254167"/>
            <a:ext cx="3799733" cy="50801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E6323D4-6CE2-C14F-8818-15E44A60423B}"/>
              </a:ext>
            </a:extLst>
          </p:cNvPr>
          <p:cNvSpPr/>
          <p:nvPr/>
        </p:nvSpPr>
        <p:spPr>
          <a:xfrm>
            <a:off x="180431" y="1086176"/>
            <a:ext cx="9338473" cy="5570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17DD03D-9FEA-8C7C-93DC-0DF7F3CB148D}"/>
              </a:ext>
            </a:extLst>
          </p:cNvPr>
          <p:cNvSpPr txBox="1"/>
          <p:nvPr/>
        </p:nvSpPr>
        <p:spPr>
          <a:xfrm>
            <a:off x="281015" y="1373039"/>
            <a:ext cx="8991001"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Technologies have complex histories that weave together social, cultural, and political factors with technical and material possibilities.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 must analyze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social, cultural, and economic contexts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within which digital media have emerged.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media studies </a:t>
            </a:r>
            <a:r>
              <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considered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interdisciplinary</a:t>
            </a:r>
            <a:r>
              <a:rPr kumimoji="0" lang="en-US" sz="2400" b="1" i="0" u="none" strike="noStrike" kern="1200" cap="none" spc="0" normalizeH="0" baseline="0" noProof="0" dirty="0">
                <a:ln>
                  <a:noFill/>
                </a:ln>
                <a:solidFill>
                  <a:srgbClr val="ED7D3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5" name="Graphic 21">
            <a:extLst>
              <a:ext uri="{FF2B5EF4-FFF2-40B4-BE49-F238E27FC236}">
                <a16:creationId xmlns:a16="http://schemas.microsoft.com/office/drawing/2014/main" id="{46DAC812-9C76-25D1-D68F-1A9DEF328E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7761" y="235013"/>
            <a:ext cx="1723808" cy="804900"/>
          </a:xfrm>
          <a:prstGeom prst="rect">
            <a:avLst/>
          </a:prstGeom>
        </p:spPr>
      </p:pic>
      <p:sp>
        <p:nvSpPr>
          <p:cNvPr id="2" name="Rectangle 1">
            <a:extLst>
              <a:ext uri="{FF2B5EF4-FFF2-40B4-BE49-F238E27FC236}">
                <a16:creationId xmlns:a16="http://schemas.microsoft.com/office/drawing/2014/main" id="{9AF57BF5-43F9-EEBF-D406-26CED4DA2686}"/>
              </a:ext>
            </a:extLst>
          </p:cNvPr>
          <p:cNvSpPr/>
          <p:nvPr/>
        </p:nvSpPr>
        <p:spPr>
          <a:xfrm>
            <a:off x="180431" y="246887"/>
            <a:ext cx="1620937"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sp>
        <p:nvSpPr>
          <p:cNvPr id="4" name="TextBox 3">
            <a:extLst>
              <a:ext uri="{FF2B5EF4-FFF2-40B4-BE49-F238E27FC236}">
                <a16:creationId xmlns:a16="http://schemas.microsoft.com/office/drawing/2014/main" id="{A96A3512-3847-1FFE-44B2-A19849A3FCB8}"/>
              </a:ext>
            </a:extLst>
          </p:cNvPr>
          <p:cNvSpPr txBox="1"/>
          <p:nvPr/>
        </p:nvSpPr>
        <p:spPr>
          <a:xfrm>
            <a:off x="2101318" y="348702"/>
            <a:ext cx="7032364" cy="523220"/>
          </a:xfrm>
          <a:prstGeom prst="rect">
            <a:avLst/>
          </a:prstGeom>
          <a:noFill/>
        </p:spPr>
        <p:txBody>
          <a:bodyPr wrap="square">
            <a:spAutoFit/>
          </a:bodyPr>
          <a:lstStyle/>
          <a:p>
            <a:r>
              <a:rPr lang="en-US" sz="2800" b="1" dirty="0"/>
              <a:t>VI. The Emergence of  the Digital Environment</a:t>
            </a:r>
          </a:p>
        </p:txBody>
      </p:sp>
      <p:pic>
        <p:nvPicPr>
          <p:cNvPr id="6" name="Picture 5">
            <a:extLst>
              <a:ext uri="{FF2B5EF4-FFF2-40B4-BE49-F238E27FC236}">
                <a16:creationId xmlns:a16="http://schemas.microsoft.com/office/drawing/2014/main" id="{7C8621CC-801B-7244-BB24-745BE32BBDC4}"/>
              </a:ext>
            </a:extLst>
          </p:cNvPr>
          <p:cNvPicPr>
            <a:picLocks noChangeAspect="1"/>
          </p:cNvPicPr>
          <p:nvPr/>
        </p:nvPicPr>
        <p:blipFill>
          <a:blip r:embed="rId3"/>
          <a:stretch>
            <a:fillRect/>
          </a:stretch>
        </p:blipFill>
        <p:spPr>
          <a:xfrm>
            <a:off x="1127454" y="5351642"/>
            <a:ext cx="7047587" cy="1030313"/>
          </a:xfrm>
          <a:prstGeom prst="rect">
            <a:avLst/>
          </a:prstGeom>
        </p:spPr>
      </p:pic>
      <p:pic>
        <p:nvPicPr>
          <p:cNvPr id="7" name="Picture 6">
            <a:extLst>
              <a:ext uri="{FF2B5EF4-FFF2-40B4-BE49-F238E27FC236}">
                <a16:creationId xmlns:a16="http://schemas.microsoft.com/office/drawing/2014/main" id="{DEAC6AD9-89E8-6011-41F7-8F280390F7E0}"/>
              </a:ext>
            </a:extLst>
          </p:cNvPr>
          <p:cNvPicPr>
            <a:picLocks noChangeAspect="1"/>
          </p:cNvPicPr>
          <p:nvPr/>
        </p:nvPicPr>
        <p:blipFill>
          <a:blip r:embed="rId4"/>
          <a:stretch>
            <a:fillRect/>
          </a:stretch>
        </p:blipFill>
        <p:spPr>
          <a:xfrm>
            <a:off x="9750115" y="1638408"/>
            <a:ext cx="2267863" cy="2267863"/>
          </a:xfrm>
          <a:prstGeom prst="rect">
            <a:avLst/>
          </a:prstGeom>
        </p:spPr>
      </p:pic>
    </p:spTree>
    <p:extLst>
      <p:ext uri="{BB962C8B-B14F-4D97-AF65-F5344CB8AC3E}">
        <p14:creationId xmlns:p14="http://schemas.microsoft.com/office/powerpoint/2010/main" val="21409886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AEB81-C6BE-99E6-F348-5581579376C8}"/>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8CE60A1-D408-45EC-27D8-6193A19B4AFA}"/>
              </a:ext>
            </a:extLst>
          </p:cNvPr>
          <p:cNvSpPr/>
          <p:nvPr/>
        </p:nvSpPr>
        <p:spPr>
          <a:xfrm>
            <a:off x="0" y="6277453"/>
            <a:ext cx="12335256" cy="5805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8928616-97AC-D286-0EB2-AC61B2E4C607}"/>
              </a:ext>
            </a:extLst>
          </p:cNvPr>
          <p:cNvSpPr txBox="1"/>
          <p:nvPr/>
        </p:nvSpPr>
        <p:spPr>
          <a:xfrm>
            <a:off x="0" y="6221402"/>
            <a:ext cx="12191999" cy="49699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sng"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Source</a:t>
            </a:r>
            <a:r>
              <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hlinkClick r:id="rId2"/>
              </a:rPr>
              <a:t>https://wearesocial.com/uk/blog/2026/04/digital-2026-mid-year-global-update-report/</a:t>
            </a:r>
            <a:endPar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p:txBody>
      </p:sp>
      <p:pic>
        <p:nvPicPr>
          <p:cNvPr id="5" name="Graphic 21">
            <a:extLst>
              <a:ext uri="{FF2B5EF4-FFF2-40B4-BE49-F238E27FC236}">
                <a16:creationId xmlns:a16="http://schemas.microsoft.com/office/drawing/2014/main" id="{23C0E1C3-3705-5752-D23F-BA25685183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461566" y="-102901"/>
            <a:ext cx="1723808" cy="804900"/>
          </a:xfrm>
          <a:prstGeom prst="rect">
            <a:avLst/>
          </a:prstGeom>
        </p:spPr>
      </p:pic>
      <p:sp>
        <p:nvSpPr>
          <p:cNvPr id="2" name="Rectangle 1">
            <a:extLst>
              <a:ext uri="{FF2B5EF4-FFF2-40B4-BE49-F238E27FC236}">
                <a16:creationId xmlns:a16="http://schemas.microsoft.com/office/drawing/2014/main" id="{D2574502-98D5-76FB-3E04-20263047A971}"/>
              </a:ext>
            </a:extLst>
          </p:cNvPr>
          <p:cNvSpPr/>
          <p:nvPr/>
        </p:nvSpPr>
        <p:spPr>
          <a:xfrm>
            <a:off x="180431" y="9276"/>
            <a:ext cx="1620937"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sp>
        <p:nvSpPr>
          <p:cNvPr id="4" name="TextBox 3">
            <a:extLst>
              <a:ext uri="{FF2B5EF4-FFF2-40B4-BE49-F238E27FC236}">
                <a16:creationId xmlns:a16="http://schemas.microsoft.com/office/drawing/2014/main" id="{5DF0D6C3-9213-97A9-35D6-750AA7936D7F}"/>
              </a:ext>
            </a:extLst>
          </p:cNvPr>
          <p:cNvSpPr txBox="1"/>
          <p:nvPr/>
        </p:nvSpPr>
        <p:spPr>
          <a:xfrm>
            <a:off x="2718585" y="66603"/>
            <a:ext cx="7032364" cy="523220"/>
          </a:xfrm>
          <a:prstGeom prst="rect">
            <a:avLst/>
          </a:prstGeom>
          <a:noFill/>
        </p:spPr>
        <p:txBody>
          <a:bodyPr wrap="square">
            <a:spAutoFit/>
          </a:bodyPr>
          <a:lstStyle/>
          <a:p>
            <a:r>
              <a:rPr lang="en-US" sz="2800" b="1" dirty="0"/>
              <a:t>VII. The Global Digital Population </a:t>
            </a:r>
          </a:p>
        </p:txBody>
      </p:sp>
      <p:pic>
        <p:nvPicPr>
          <p:cNvPr id="15" name="Picture 14">
            <a:extLst>
              <a:ext uri="{FF2B5EF4-FFF2-40B4-BE49-F238E27FC236}">
                <a16:creationId xmlns:a16="http://schemas.microsoft.com/office/drawing/2014/main" id="{C142F750-6839-D2B5-B447-4FC5475CB869}"/>
              </a:ext>
            </a:extLst>
          </p:cNvPr>
          <p:cNvPicPr>
            <a:picLocks noChangeAspect="1"/>
          </p:cNvPicPr>
          <p:nvPr/>
        </p:nvPicPr>
        <p:blipFill>
          <a:blip r:embed="rId4"/>
          <a:srcRect l="1357"/>
          <a:stretch>
            <a:fillRect/>
          </a:stretch>
        </p:blipFill>
        <p:spPr>
          <a:xfrm>
            <a:off x="990899" y="697613"/>
            <a:ext cx="9736988" cy="5528101"/>
          </a:xfrm>
          <a:prstGeom prst="rect">
            <a:avLst/>
          </a:prstGeom>
        </p:spPr>
      </p:pic>
    </p:spTree>
    <p:extLst>
      <p:ext uri="{BB962C8B-B14F-4D97-AF65-F5344CB8AC3E}">
        <p14:creationId xmlns:p14="http://schemas.microsoft.com/office/powerpoint/2010/main" val="2014034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59186-7BCC-C921-62DE-606295DD565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BFEE707-C117-81E8-AB31-FD00EB90CA49}"/>
              </a:ext>
            </a:extLst>
          </p:cNvPr>
          <p:cNvSpPr/>
          <p:nvPr/>
        </p:nvSpPr>
        <p:spPr>
          <a:xfrm>
            <a:off x="0" y="6404556"/>
            <a:ext cx="12271248" cy="4368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EE1A011-BD56-9C26-7FAD-D3B42C565AB6}"/>
              </a:ext>
            </a:extLst>
          </p:cNvPr>
          <p:cNvSpPr txBox="1"/>
          <p:nvPr/>
        </p:nvSpPr>
        <p:spPr>
          <a:xfrm>
            <a:off x="0" y="6339045"/>
            <a:ext cx="12191999" cy="49699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sng"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Source</a:t>
            </a:r>
            <a:r>
              <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hlinkClick r:id="rId3"/>
              </a:rPr>
              <a:t>https://wearesocial.com/uk/blog/2026/04/digital-2026-mid-year-global-update-report/</a:t>
            </a:r>
            <a:endPar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p:txBody>
      </p:sp>
      <p:pic>
        <p:nvPicPr>
          <p:cNvPr id="5" name="Graphic 21">
            <a:extLst>
              <a:ext uri="{FF2B5EF4-FFF2-40B4-BE49-F238E27FC236}">
                <a16:creationId xmlns:a16="http://schemas.microsoft.com/office/drawing/2014/main" id="{41437A7E-33E9-98DC-1A03-479AC7D1553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97489" y="-84824"/>
            <a:ext cx="1723808" cy="804900"/>
          </a:xfrm>
          <a:prstGeom prst="rect">
            <a:avLst/>
          </a:prstGeom>
        </p:spPr>
      </p:pic>
      <p:sp>
        <p:nvSpPr>
          <p:cNvPr id="2" name="Rectangle 1">
            <a:extLst>
              <a:ext uri="{FF2B5EF4-FFF2-40B4-BE49-F238E27FC236}">
                <a16:creationId xmlns:a16="http://schemas.microsoft.com/office/drawing/2014/main" id="{62EC61A2-8C2B-33FD-66AB-0867E862E0C3}"/>
              </a:ext>
            </a:extLst>
          </p:cNvPr>
          <p:cNvSpPr/>
          <p:nvPr/>
        </p:nvSpPr>
        <p:spPr>
          <a:xfrm>
            <a:off x="180431" y="56916"/>
            <a:ext cx="1620937"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sp>
        <p:nvSpPr>
          <p:cNvPr id="4" name="TextBox 3">
            <a:extLst>
              <a:ext uri="{FF2B5EF4-FFF2-40B4-BE49-F238E27FC236}">
                <a16:creationId xmlns:a16="http://schemas.microsoft.com/office/drawing/2014/main" id="{6429C552-68C1-433E-80D5-CABC8A744ABC}"/>
              </a:ext>
            </a:extLst>
          </p:cNvPr>
          <p:cNvSpPr txBox="1"/>
          <p:nvPr/>
        </p:nvSpPr>
        <p:spPr>
          <a:xfrm>
            <a:off x="2691586" y="127272"/>
            <a:ext cx="7032364" cy="523220"/>
          </a:xfrm>
          <a:prstGeom prst="rect">
            <a:avLst/>
          </a:prstGeom>
          <a:noFill/>
        </p:spPr>
        <p:txBody>
          <a:bodyPr wrap="square">
            <a:spAutoFit/>
          </a:bodyPr>
          <a:lstStyle/>
          <a:p>
            <a:r>
              <a:rPr lang="en-US" sz="2800" b="1" dirty="0"/>
              <a:t>VII. The Global Digital Population </a:t>
            </a:r>
          </a:p>
        </p:txBody>
      </p:sp>
      <p:pic>
        <p:nvPicPr>
          <p:cNvPr id="7" name="Picture 6">
            <a:extLst>
              <a:ext uri="{FF2B5EF4-FFF2-40B4-BE49-F238E27FC236}">
                <a16:creationId xmlns:a16="http://schemas.microsoft.com/office/drawing/2014/main" id="{5E144E3B-35A3-E6D1-7355-4124FE6EE97D}"/>
              </a:ext>
            </a:extLst>
          </p:cNvPr>
          <p:cNvPicPr>
            <a:picLocks noChangeAspect="1"/>
          </p:cNvPicPr>
          <p:nvPr/>
        </p:nvPicPr>
        <p:blipFill>
          <a:blip r:embed="rId5"/>
          <a:stretch>
            <a:fillRect/>
          </a:stretch>
        </p:blipFill>
        <p:spPr>
          <a:xfrm>
            <a:off x="846873" y="725453"/>
            <a:ext cx="9881638" cy="5558422"/>
          </a:xfrm>
          <a:prstGeom prst="rect">
            <a:avLst/>
          </a:prstGeom>
        </p:spPr>
      </p:pic>
    </p:spTree>
    <p:extLst>
      <p:ext uri="{BB962C8B-B14F-4D97-AF65-F5344CB8AC3E}">
        <p14:creationId xmlns:p14="http://schemas.microsoft.com/office/powerpoint/2010/main" val="32904053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E4021-AA58-324F-5721-085B42C96549}"/>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545EF425-E50D-C9DA-5942-70E3FC8A2D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97489" y="-84824"/>
            <a:ext cx="1723808" cy="804900"/>
          </a:xfrm>
          <a:prstGeom prst="rect">
            <a:avLst/>
          </a:prstGeom>
        </p:spPr>
      </p:pic>
      <p:sp>
        <p:nvSpPr>
          <p:cNvPr id="2" name="Rectangle 1">
            <a:extLst>
              <a:ext uri="{FF2B5EF4-FFF2-40B4-BE49-F238E27FC236}">
                <a16:creationId xmlns:a16="http://schemas.microsoft.com/office/drawing/2014/main" id="{ACA9D5AA-EDC3-1DCC-B487-0145388BD4E6}"/>
              </a:ext>
            </a:extLst>
          </p:cNvPr>
          <p:cNvSpPr/>
          <p:nvPr/>
        </p:nvSpPr>
        <p:spPr>
          <a:xfrm>
            <a:off x="180431" y="56916"/>
            <a:ext cx="1620937"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sp>
        <p:nvSpPr>
          <p:cNvPr id="4" name="TextBox 3">
            <a:extLst>
              <a:ext uri="{FF2B5EF4-FFF2-40B4-BE49-F238E27FC236}">
                <a16:creationId xmlns:a16="http://schemas.microsoft.com/office/drawing/2014/main" id="{1A3749F8-9C7A-3AB0-32DC-661D40E13BF4}"/>
              </a:ext>
            </a:extLst>
          </p:cNvPr>
          <p:cNvSpPr txBox="1"/>
          <p:nvPr/>
        </p:nvSpPr>
        <p:spPr>
          <a:xfrm>
            <a:off x="2691586" y="127272"/>
            <a:ext cx="7032364" cy="523220"/>
          </a:xfrm>
          <a:prstGeom prst="rect">
            <a:avLst/>
          </a:prstGeom>
          <a:noFill/>
        </p:spPr>
        <p:txBody>
          <a:bodyPr wrap="square">
            <a:spAutoFit/>
          </a:bodyPr>
          <a:lstStyle/>
          <a:p>
            <a:r>
              <a:rPr lang="en-US" sz="2800" b="1" dirty="0"/>
              <a:t>VII. The Global Digital Population </a:t>
            </a:r>
          </a:p>
        </p:txBody>
      </p:sp>
      <p:pic>
        <p:nvPicPr>
          <p:cNvPr id="6" name="Picture 5">
            <a:extLst>
              <a:ext uri="{FF2B5EF4-FFF2-40B4-BE49-F238E27FC236}">
                <a16:creationId xmlns:a16="http://schemas.microsoft.com/office/drawing/2014/main" id="{D87D39E0-B71C-BD70-F1C0-9EA79FAED545}"/>
              </a:ext>
            </a:extLst>
          </p:cNvPr>
          <p:cNvPicPr>
            <a:picLocks noChangeAspect="1"/>
          </p:cNvPicPr>
          <p:nvPr/>
        </p:nvPicPr>
        <p:blipFill>
          <a:blip r:embed="rId4"/>
          <a:stretch>
            <a:fillRect/>
          </a:stretch>
        </p:blipFill>
        <p:spPr>
          <a:xfrm>
            <a:off x="2492636" y="0"/>
            <a:ext cx="6858000" cy="6858000"/>
          </a:xfrm>
          <a:prstGeom prst="rect">
            <a:avLst/>
          </a:prstGeom>
        </p:spPr>
      </p:pic>
    </p:spTree>
    <p:extLst>
      <p:ext uri="{BB962C8B-B14F-4D97-AF65-F5344CB8AC3E}">
        <p14:creationId xmlns:p14="http://schemas.microsoft.com/office/powerpoint/2010/main" val="4079975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252B96-C7E5-3466-6D86-7D511F264FD1}"/>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04D6328-C56E-0E58-6B11-85096D4F29FE}"/>
              </a:ext>
            </a:extLst>
          </p:cNvPr>
          <p:cNvSpPr/>
          <p:nvPr/>
        </p:nvSpPr>
        <p:spPr>
          <a:xfrm>
            <a:off x="0" y="6404556"/>
            <a:ext cx="12271248" cy="4368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9C905F5-4BC9-E57B-5ECB-8390DCCBF193}"/>
              </a:ext>
            </a:extLst>
          </p:cNvPr>
          <p:cNvSpPr txBox="1"/>
          <p:nvPr/>
        </p:nvSpPr>
        <p:spPr>
          <a:xfrm>
            <a:off x="0" y="6339045"/>
            <a:ext cx="12191999" cy="49699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sng"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Source</a:t>
            </a:r>
            <a:r>
              <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hlinkClick r:id="rId3"/>
              </a:rPr>
              <a:t>https://wearesocial.com/uk/blog/2026/04/digital-2026-mid-year-global-update-report/</a:t>
            </a:r>
            <a:endPar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p:txBody>
      </p:sp>
      <p:pic>
        <p:nvPicPr>
          <p:cNvPr id="5" name="Graphic 21">
            <a:extLst>
              <a:ext uri="{FF2B5EF4-FFF2-40B4-BE49-F238E27FC236}">
                <a16:creationId xmlns:a16="http://schemas.microsoft.com/office/drawing/2014/main" id="{C2519F73-2D01-42C0-363A-BA6A617AE3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97489" y="-84824"/>
            <a:ext cx="1723808" cy="804900"/>
          </a:xfrm>
          <a:prstGeom prst="rect">
            <a:avLst/>
          </a:prstGeom>
        </p:spPr>
      </p:pic>
      <p:sp>
        <p:nvSpPr>
          <p:cNvPr id="2" name="Rectangle 1">
            <a:extLst>
              <a:ext uri="{FF2B5EF4-FFF2-40B4-BE49-F238E27FC236}">
                <a16:creationId xmlns:a16="http://schemas.microsoft.com/office/drawing/2014/main" id="{11EFEE69-8767-14B9-2BF4-D2369E011345}"/>
              </a:ext>
            </a:extLst>
          </p:cNvPr>
          <p:cNvSpPr/>
          <p:nvPr/>
        </p:nvSpPr>
        <p:spPr>
          <a:xfrm>
            <a:off x="180431" y="56916"/>
            <a:ext cx="1620937"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sp>
        <p:nvSpPr>
          <p:cNvPr id="4" name="TextBox 3">
            <a:extLst>
              <a:ext uri="{FF2B5EF4-FFF2-40B4-BE49-F238E27FC236}">
                <a16:creationId xmlns:a16="http://schemas.microsoft.com/office/drawing/2014/main" id="{6628C646-B093-AF40-AC9F-18872FC59FD7}"/>
              </a:ext>
            </a:extLst>
          </p:cNvPr>
          <p:cNvSpPr txBox="1"/>
          <p:nvPr/>
        </p:nvSpPr>
        <p:spPr>
          <a:xfrm>
            <a:off x="2691586" y="127272"/>
            <a:ext cx="7032364" cy="523220"/>
          </a:xfrm>
          <a:prstGeom prst="rect">
            <a:avLst/>
          </a:prstGeom>
          <a:noFill/>
        </p:spPr>
        <p:txBody>
          <a:bodyPr wrap="square">
            <a:spAutoFit/>
          </a:bodyPr>
          <a:lstStyle/>
          <a:p>
            <a:r>
              <a:rPr lang="en-US" sz="2800" b="1" dirty="0"/>
              <a:t>VII. The Global Artificial Intelligence Use </a:t>
            </a:r>
          </a:p>
        </p:txBody>
      </p:sp>
      <p:pic>
        <p:nvPicPr>
          <p:cNvPr id="9" name="Picture 8">
            <a:extLst>
              <a:ext uri="{FF2B5EF4-FFF2-40B4-BE49-F238E27FC236}">
                <a16:creationId xmlns:a16="http://schemas.microsoft.com/office/drawing/2014/main" id="{7DEEA72B-F828-841E-F06A-9EEDC57A1A5B}"/>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contrast="40000"/>
                    </a14:imgEffect>
                  </a14:imgLayer>
                </a14:imgProps>
              </a:ext>
            </a:extLst>
          </a:blip>
          <a:srcRect b="10111"/>
          <a:stretch>
            <a:fillRect/>
          </a:stretch>
        </p:blipFill>
        <p:spPr>
          <a:xfrm>
            <a:off x="608908" y="734860"/>
            <a:ext cx="11197719" cy="5534601"/>
          </a:xfrm>
          <a:prstGeom prst="rect">
            <a:avLst/>
          </a:prstGeom>
        </p:spPr>
      </p:pic>
    </p:spTree>
    <p:extLst>
      <p:ext uri="{BB962C8B-B14F-4D97-AF65-F5344CB8AC3E}">
        <p14:creationId xmlns:p14="http://schemas.microsoft.com/office/powerpoint/2010/main" val="34727976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B314E-ADBD-5455-EF5C-1C20AA880421}"/>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D9A7D562-F6B0-3F2A-EE56-8A1A857FCB6B}"/>
              </a:ext>
            </a:extLst>
          </p:cNvPr>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05E1AE53-06C2-5355-1B08-E10F708B24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C13F601-898A-5651-A0B2-5DAB5A2A0EBE}"/>
              </a:ext>
            </a:extLst>
          </p:cNvPr>
          <p:cNvSpPr/>
          <p:nvPr/>
        </p:nvSpPr>
        <p:spPr>
          <a:xfrm>
            <a:off x="246430" y="2406400"/>
            <a:ext cx="11082986" cy="3359061"/>
          </a:xfrm>
          <a:prstGeom prst="rect">
            <a:avLst/>
          </a:prstGeom>
          <a:noFill/>
        </p:spPr>
        <p:txBody>
          <a:bodyPr wrap="square">
            <a:spAutoFit/>
          </a:bodyPr>
          <a:lstStyle/>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Digital media </a:t>
            </a: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have become part of everyday life.</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We have witnessed the birth of a new </a:t>
            </a:r>
            <a:r>
              <a:rPr kumimoji="0" lang="en-US" sz="24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digital environment</a:t>
            </a: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Digital media Studies </a:t>
            </a: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is considered </a:t>
            </a:r>
            <a:r>
              <a:rPr kumimoji="0" lang="en-US" sz="24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interdisciplinary</a:t>
            </a: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There are now </a:t>
            </a:r>
            <a:r>
              <a:rPr kumimoji="0" lang="en-US" sz="24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more than 6 billion </a:t>
            </a:r>
            <a:r>
              <a:rPr kumimoji="0" lang="en-US" sz="2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internet users </a:t>
            </a: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around the globe.</a:t>
            </a:r>
          </a:p>
          <a:p>
            <a:pPr marL="457200" lvl="0" indent="-457200" algn="just">
              <a:lnSpc>
                <a:spcPct val="150000"/>
              </a:lnSpc>
              <a:buFont typeface="Arial" pitchFamily="34" charset="0"/>
              <a:buChar char="•"/>
              <a:defRPr/>
            </a:pPr>
            <a:r>
              <a:rPr lang="en-US" sz="2400" b="1" dirty="0">
                <a:solidFill>
                  <a:prstClr val="black"/>
                </a:solidFill>
                <a:cs typeface="Tajawal Medium" panose="00000600000000000000" pitchFamily="2" charset="-78"/>
              </a:rPr>
              <a:t>Artificial Intelligence (AI)</a:t>
            </a:r>
            <a:r>
              <a:rPr lang="en-US" sz="2400" dirty="0">
                <a:solidFill>
                  <a:prstClr val="black"/>
                </a:solidFill>
                <a:cs typeface="Tajawal Medium" panose="00000600000000000000" pitchFamily="2" charset="-78"/>
              </a:rPr>
              <a:t> is used in media to </a:t>
            </a:r>
            <a:r>
              <a:rPr lang="en-US" sz="2400" b="1" dirty="0">
                <a:solidFill>
                  <a:prstClr val="black"/>
                </a:solidFill>
                <a:cs typeface="Tajawal Medium" panose="00000600000000000000" pitchFamily="2" charset="-78"/>
              </a:rPr>
              <a:t>content creation, data analysis, news editing, audience targeting,</a:t>
            </a:r>
            <a:r>
              <a:rPr lang="en-US" sz="2400" dirty="0">
                <a:solidFill>
                  <a:prstClr val="black"/>
                </a:solidFill>
                <a:cs typeface="Tajawal Medium" panose="00000600000000000000" pitchFamily="2" charset="-78"/>
              </a:rPr>
              <a:t> and improving the </a:t>
            </a:r>
            <a:r>
              <a:rPr lang="en-US" sz="2400" b="1" dirty="0">
                <a:solidFill>
                  <a:prstClr val="black"/>
                </a:solidFill>
                <a:cs typeface="Tajawal Medium" panose="00000600000000000000" pitchFamily="2" charset="-78"/>
              </a:rPr>
              <a:t>speed</a:t>
            </a:r>
            <a:r>
              <a:rPr lang="en-US" sz="2400" dirty="0">
                <a:solidFill>
                  <a:prstClr val="black"/>
                </a:solidFill>
                <a:cs typeface="Tajawal Medium" panose="00000600000000000000" pitchFamily="2" charset="-78"/>
              </a:rPr>
              <a:t> and </a:t>
            </a:r>
            <a:r>
              <a:rPr lang="en-US" sz="2400" b="1" dirty="0">
                <a:solidFill>
                  <a:prstClr val="black"/>
                </a:solidFill>
                <a:cs typeface="Tajawal Medium" panose="00000600000000000000" pitchFamily="2" charset="-78"/>
              </a:rPr>
              <a:t>accuracy</a:t>
            </a:r>
            <a:r>
              <a:rPr lang="en-US" sz="2400" dirty="0">
                <a:solidFill>
                  <a:prstClr val="black"/>
                </a:solidFill>
                <a:cs typeface="Tajawal Medium" panose="00000600000000000000" pitchFamily="2" charset="-78"/>
              </a:rPr>
              <a:t> of media work.</a:t>
            </a:r>
          </a:p>
        </p:txBody>
      </p:sp>
      <p:sp>
        <p:nvSpPr>
          <p:cNvPr id="41" name="TextBox 40">
            <a:extLst>
              <a:ext uri="{FF2B5EF4-FFF2-40B4-BE49-F238E27FC236}">
                <a16:creationId xmlns:a16="http://schemas.microsoft.com/office/drawing/2014/main" id="{34C9B6A6-5353-FFB6-5393-BC54064B3D41}"/>
              </a:ext>
            </a:extLst>
          </p:cNvPr>
          <p:cNvSpPr txBox="1"/>
          <p:nvPr/>
        </p:nvSpPr>
        <p:spPr>
          <a:xfrm>
            <a:off x="1974590" y="1148133"/>
            <a:ext cx="3147015"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VIII. Conclusion</a:t>
            </a:r>
          </a:p>
        </p:txBody>
      </p:sp>
      <p:sp>
        <p:nvSpPr>
          <p:cNvPr id="43" name="TextBox 42">
            <a:extLst>
              <a:ext uri="{FF2B5EF4-FFF2-40B4-BE49-F238E27FC236}">
                <a16:creationId xmlns:a16="http://schemas.microsoft.com/office/drawing/2014/main" id="{8051B74F-FD0B-E097-ABBB-9DB2FA3FD753}"/>
              </a:ext>
            </a:extLst>
          </p:cNvPr>
          <p:cNvSpPr txBox="1"/>
          <p:nvPr/>
        </p:nvSpPr>
        <p:spPr>
          <a:xfrm>
            <a:off x="265466" y="1264903"/>
            <a:ext cx="1376399"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Introduction</a:t>
            </a:r>
          </a:p>
        </p:txBody>
      </p:sp>
      <p:pic>
        <p:nvPicPr>
          <p:cNvPr id="5" name="Graphic 21">
            <a:extLst>
              <a:ext uri="{FF2B5EF4-FFF2-40B4-BE49-F238E27FC236}">
                <a16:creationId xmlns:a16="http://schemas.microsoft.com/office/drawing/2014/main" id="{93EDFC89-DFA8-317E-A7A6-4126D5B20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pic>
        <p:nvPicPr>
          <p:cNvPr id="2" name="Picture 1">
            <a:extLst>
              <a:ext uri="{FF2B5EF4-FFF2-40B4-BE49-F238E27FC236}">
                <a16:creationId xmlns:a16="http://schemas.microsoft.com/office/drawing/2014/main" id="{9CDE8288-4ED1-0349-EF94-2A23D42887C8}"/>
              </a:ext>
            </a:extLst>
          </p:cNvPr>
          <p:cNvPicPr>
            <a:picLocks noChangeAspect="1"/>
          </p:cNvPicPr>
          <p:nvPr/>
        </p:nvPicPr>
        <p:blipFill>
          <a:blip r:embed="rId3"/>
          <a:stretch>
            <a:fillRect/>
          </a:stretch>
        </p:blipFill>
        <p:spPr>
          <a:xfrm>
            <a:off x="8768532" y="129375"/>
            <a:ext cx="3158002" cy="2103302"/>
          </a:xfrm>
          <a:prstGeom prst="rect">
            <a:avLst/>
          </a:prstGeom>
        </p:spPr>
      </p:pic>
    </p:spTree>
    <p:extLst>
      <p:ext uri="{BB962C8B-B14F-4D97-AF65-F5344CB8AC3E}">
        <p14:creationId xmlns:p14="http://schemas.microsoft.com/office/powerpoint/2010/main" val="342994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7690AD-28A1-9BCA-9343-946495E5DF0F}"/>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6B695A8C-3E90-3A44-F081-1148E2F01701}"/>
              </a:ext>
            </a:extLst>
          </p:cNvPr>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B751D90F-B438-97AD-C4DA-F99E8DEB588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60477414-E635-E7C8-A782-4E237AF15E1B}"/>
              </a:ext>
            </a:extLst>
          </p:cNvPr>
          <p:cNvSpPr/>
          <p:nvPr/>
        </p:nvSpPr>
        <p:spPr>
          <a:xfrm>
            <a:off x="1641865" y="2461264"/>
            <a:ext cx="8604504" cy="2308324"/>
          </a:xfrm>
          <a:prstGeom prst="rect">
            <a:avLst/>
          </a:prstGeom>
          <a:noFill/>
        </p:spPr>
        <p:txBody>
          <a:bodyPr wrap="square">
            <a:spAutoFit/>
          </a:bodyPr>
          <a:lstStyle/>
          <a:p>
            <a:pPr marL="342900" marR="0" lvl="0" indent="-342900" algn="just" rtl="0">
              <a:buFont typeface="+mj-lt"/>
              <a:buAutoNum type="arabicPeriod"/>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Introduction to Digital Media</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by Alessandro </a:t>
            </a:r>
            <a:r>
              <a:rPr lang="en-US" sz="2400" dirty="0" err="1">
                <a:effectLst/>
                <a:latin typeface="Times New Roman" panose="02020603050405020304" pitchFamily="18" charset="0"/>
                <a:ea typeface="Times New Roman" panose="02020603050405020304" pitchFamily="18" charset="0"/>
                <a:cs typeface="Arial" panose="020B0604020202020204" pitchFamily="34" charset="0"/>
              </a:rPr>
              <a:t>Delfanti</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&amp; Adam Arvidsson.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buFont typeface="+mj-lt"/>
              <a:buAutoNum type="arabicPeriod"/>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Tech Giants, Artificial Intelligence and the Future of Journalism</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by Whittaker, Jason Paul.</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buFont typeface="+mj-lt"/>
              <a:buAutoNum type="arabicPeriod"/>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Newsmakers: Artificial Intelligence and the Future of Journalism</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by Francesco Marconi.</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1DD8D3F8-D113-2FA1-2A39-1D86296C1919}"/>
              </a:ext>
            </a:extLst>
          </p:cNvPr>
          <p:cNvSpPr txBox="1"/>
          <p:nvPr/>
        </p:nvSpPr>
        <p:spPr>
          <a:xfrm>
            <a:off x="1974590" y="1148133"/>
            <a:ext cx="24134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References:</a:t>
            </a:r>
          </a:p>
        </p:txBody>
      </p:sp>
      <p:sp>
        <p:nvSpPr>
          <p:cNvPr id="43" name="TextBox 42">
            <a:extLst>
              <a:ext uri="{FF2B5EF4-FFF2-40B4-BE49-F238E27FC236}">
                <a16:creationId xmlns:a16="http://schemas.microsoft.com/office/drawing/2014/main" id="{54ED2E7C-8822-7A00-82E4-E91CE83D2513}"/>
              </a:ext>
            </a:extLst>
          </p:cNvPr>
          <p:cNvSpPr txBox="1"/>
          <p:nvPr/>
        </p:nvSpPr>
        <p:spPr>
          <a:xfrm>
            <a:off x="265466" y="1264903"/>
            <a:ext cx="1376399"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Introduction</a:t>
            </a:r>
          </a:p>
        </p:txBody>
      </p:sp>
      <p:pic>
        <p:nvPicPr>
          <p:cNvPr id="5" name="Graphic 21">
            <a:extLst>
              <a:ext uri="{FF2B5EF4-FFF2-40B4-BE49-F238E27FC236}">
                <a16:creationId xmlns:a16="http://schemas.microsoft.com/office/drawing/2014/main" id="{61755D92-58E9-1B0D-BBAA-1A21CCFED7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spTree>
    <p:extLst>
      <p:ext uri="{BB962C8B-B14F-4D97-AF65-F5344CB8AC3E}">
        <p14:creationId xmlns:p14="http://schemas.microsoft.com/office/powerpoint/2010/main" val="40451846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purl.org/dc/terms/"/>
    <ds:schemaRef ds:uri="http://schemas.microsoft.com/office/infopath/2007/PartnerControls"/>
    <ds:schemaRef ds:uri="http://schemas.microsoft.com/office/2006/documentManagement/types"/>
    <ds:schemaRef ds:uri="http://www.w3.org/XML/1998/namespace"/>
    <ds:schemaRef ds:uri="aca13214-df29-4e3c-a050-857c0bf7bd8e"/>
    <ds:schemaRef ds:uri="688354b5-287c-4cda-825e-1d7935aea40e"/>
    <ds:schemaRef ds:uri="http://schemas.microsoft.com/office/2006/metadata/propertie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208</TotalTime>
  <Words>920</Words>
  <Application>Microsoft Office PowerPoint</Application>
  <PresentationFormat>Widescreen</PresentationFormat>
  <Paragraphs>102</Paragraphs>
  <Slides>20</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Alexandria</vt:lpstr>
      <vt:lpstr>Arial</vt:lpstr>
      <vt:lpstr>Calibri</vt:lpstr>
      <vt:lpstr>Calibri Light</vt:lpstr>
      <vt:lpstr>Roboto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 Kedwany</cp:lastModifiedBy>
  <cp:revision>67</cp:revision>
  <dcterms:created xsi:type="dcterms:W3CDTF">2023-04-29T09:08:00Z</dcterms:created>
  <dcterms:modified xsi:type="dcterms:W3CDTF">2026-09-09T11:01:26Z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