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480" r:id="rId5"/>
    <p:sldId id="303" r:id="rId6"/>
    <p:sldId id="498" r:id="rId7"/>
    <p:sldId id="500" r:id="rId8"/>
    <p:sldId id="496" r:id="rId9"/>
    <p:sldId id="576" r:id="rId10"/>
    <p:sldId id="559" r:id="rId11"/>
    <p:sldId id="583" r:id="rId12"/>
    <p:sldId id="560" r:id="rId13"/>
    <p:sldId id="607" r:id="rId14"/>
    <p:sldId id="520" r:id="rId15"/>
    <p:sldId id="503" r:id="rId16"/>
    <p:sldId id="577" r:id="rId17"/>
    <p:sldId id="578" r:id="rId18"/>
    <p:sldId id="553" r:id="rId19"/>
    <p:sldId id="504" r:id="rId20"/>
    <p:sldId id="564" r:id="rId21"/>
    <p:sldId id="565" r:id="rId22"/>
    <p:sldId id="566" r:id="rId23"/>
    <p:sldId id="549" r:id="rId24"/>
    <p:sldId id="550" r:id="rId25"/>
    <p:sldId id="579" r:id="rId26"/>
    <p:sldId id="508" r:id="rId27"/>
    <p:sldId id="551" r:id="rId28"/>
    <p:sldId id="511" r:id="rId29"/>
    <p:sldId id="554" r:id="rId30"/>
    <p:sldId id="567" r:id="rId31"/>
    <p:sldId id="594" r:id="rId32"/>
    <p:sldId id="595" r:id="rId33"/>
    <p:sldId id="606" r:id="rId34"/>
    <p:sldId id="605" r:id="rId35"/>
    <p:sldId id="604" r:id="rId36"/>
    <p:sldId id="603" r:id="rId37"/>
    <p:sldId id="568" r:id="rId38"/>
    <p:sldId id="608" r:id="rId39"/>
    <p:sldId id="602" r:id="rId40"/>
    <p:sldId id="609" r:id="rId41"/>
    <p:sldId id="597" r:id="rId42"/>
    <p:sldId id="610" r:id="rId43"/>
    <p:sldId id="611" r:id="rId44"/>
    <p:sldId id="540"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98"/>
            <p14:sldId id="500"/>
            <p14:sldId id="496"/>
            <p14:sldId id="576"/>
            <p14:sldId id="559"/>
            <p14:sldId id="583"/>
            <p14:sldId id="560"/>
            <p14:sldId id="607"/>
            <p14:sldId id="520"/>
            <p14:sldId id="503"/>
            <p14:sldId id="577"/>
            <p14:sldId id="578"/>
            <p14:sldId id="553"/>
            <p14:sldId id="504"/>
            <p14:sldId id="564"/>
            <p14:sldId id="565"/>
            <p14:sldId id="566"/>
            <p14:sldId id="549"/>
            <p14:sldId id="550"/>
            <p14:sldId id="579"/>
            <p14:sldId id="508"/>
            <p14:sldId id="551"/>
            <p14:sldId id="511"/>
            <p14:sldId id="554"/>
            <p14:sldId id="567"/>
            <p14:sldId id="594"/>
            <p14:sldId id="595"/>
            <p14:sldId id="606"/>
            <p14:sldId id="605"/>
            <p14:sldId id="604"/>
            <p14:sldId id="603"/>
            <p14:sldId id="568"/>
            <p14:sldId id="608"/>
            <p14:sldId id="602"/>
            <p14:sldId id="609"/>
            <p14:sldId id="597"/>
            <p14:sldId id="610"/>
            <p14:sldId id="611"/>
            <p14:sldId id="540"/>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93713" autoAdjust="0"/>
  </p:normalViewPr>
  <p:slideViewPr>
    <p:cSldViewPr snapToGrid="0">
      <p:cViewPr varScale="1">
        <p:scale>
          <a:sx n="62" d="100"/>
          <a:sy n="62" d="100"/>
        </p:scale>
        <p:origin x="804" y="44"/>
      </p:cViewPr>
      <p:guideLst>
        <p:guide orient="horz" pos="2160"/>
        <p:guide pos="3840"/>
      </p:guideLst>
    </p:cSldViewPr>
  </p:slideViewPr>
  <p:notesTextViewPr>
    <p:cViewPr>
      <p:scale>
        <a:sx n="125" d="100"/>
        <a:sy n="125" d="100"/>
      </p:scale>
      <p:origin x="0" y="0"/>
    </p:cViewPr>
  </p:notesTextViewPr>
  <p:notesViewPr>
    <p:cSldViewPr snapToGrid="0">
      <p:cViewPr varScale="1">
        <p:scale>
          <a:sx n="87" d="100"/>
          <a:sy n="87" d="100"/>
        </p:scale>
        <p:origin x="3904" y="20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3/28/2026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dirty="0"/>
          </a:p>
        </p:txBody>
      </p:sp>
    </p:spTree>
    <p:extLst>
      <p:ext uri="{BB962C8B-B14F-4D97-AF65-F5344CB8AC3E}">
        <p14:creationId xmlns:p14="http://schemas.microsoft.com/office/powerpoint/2010/main" val="34139075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dirty="0"/>
          </a:p>
        </p:txBody>
      </p:sp>
    </p:spTree>
    <p:extLst>
      <p:ext uri="{BB962C8B-B14F-4D97-AF65-F5344CB8AC3E}">
        <p14:creationId xmlns:p14="http://schemas.microsoft.com/office/powerpoint/2010/main" val="27330283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3/28/2026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3/28/2026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3/28/2026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3/28/2026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3/28/2026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3/28/2026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3/28/2026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3/28/2026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874344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545090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3/28/2026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
        <p:nvSpPr>
          <p:cNvPr id="7" name="TextBox 6">
            <a:extLst>
              <a:ext uri="{FF2B5EF4-FFF2-40B4-BE49-F238E27FC236}">
                <a16:creationId xmlns:a16="http://schemas.microsoft.com/office/drawing/2014/main" id="{BF7197C7-449D-C946-9CEC-1D59ADE52AA7}"/>
              </a:ext>
            </a:extLst>
          </p:cNvPr>
          <p:cNvSpPr txBox="1"/>
          <p:nvPr userDrawn="1"/>
        </p:nvSpPr>
        <p:spPr>
          <a:xfrm>
            <a:off x="8578824" y="6292631"/>
            <a:ext cx="2616200" cy="400110"/>
          </a:xfrm>
          <a:prstGeom prst="rect">
            <a:avLst/>
          </a:prstGeom>
          <a:noFill/>
        </p:spPr>
        <p:txBody>
          <a:bodyPr wrap="square" rtlCol="0">
            <a:spAutoFit/>
          </a:bodyPr>
          <a:lstStyle/>
          <a:p>
            <a:pPr algn="ctr"/>
            <a:r>
              <a:rPr lang="en-US" sz="2000" b="1" dirty="0"/>
              <a:t>midocean.edu.km</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hyperlink" Target="https://www.amazon.sg/s/ref=dp_byline_sr_book_2?ie=UTF8&amp;field-author=Rainford+Knight&amp;search-alias=books" TargetMode="External"/><Relationship Id="rId2" Type="http://schemas.openxmlformats.org/officeDocument/2006/relationships/hyperlink" Target="https://www.amazon.sg/s/ref=dp_byline_sr_book_1?ie=UTF8&amp;field-author=Julie+Dahlquist&amp;search-alias=books" TargetMode="External"/><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4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4.xml"/><Relationship Id="rId1" Type="http://schemas.openxmlformats.org/officeDocument/2006/relationships/slideLayout" Target="../slideLayouts/slideLayout15.xml"/><Relationship Id="rId6" Type="http://schemas.openxmlformats.org/officeDocument/2006/relationships/image" Target="../media/image17.png"/><Relationship Id="rId5" Type="http://schemas.openxmlformats.org/officeDocument/2006/relationships/image" Target="../media/image16.svg"/><Relationship Id="rId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764947" y="4377130"/>
            <a:ext cx="5216525" cy="400110"/>
          </a:xfrm>
          <a:prstGeom prst="rect">
            <a:avLst/>
          </a:prstGeom>
          <a:noFill/>
        </p:spPr>
        <p:txBody>
          <a:bodyPr wrap="square" rtlCol="0">
            <a:spAutoFit/>
          </a:bodyPr>
          <a:lstStyle/>
          <a:p>
            <a:r>
              <a:rPr lang="en-US" sz="2000" dirty="0">
                <a:latin typeface="Alexandria"/>
                <a:cs typeface="Times New Roman" panose="02020603050405020304" pitchFamily="18" charset="0"/>
              </a:rPr>
              <a:t>Prepared by Dr. Omar Al-kasasbeh</a:t>
            </a:r>
          </a:p>
        </p:txBody>
      </p:sp>
      <p:sp>
        <p:nvSpPr>
          <p:cNvPr id="31" name="TextBox 30"/>
          <p:cNvSpPr txBox="1"/>
          <p:nvPr/>
        </p:nvSpPr>
        <p:spPr>
          <a:xfrm>
            <a:off x="485088" y="2148677"/>
            <a:ext cx="5715255" cy="2123658"/>
          </a:xfrm>
          <a:prstGeom prst="rect">
            <a:avLst/>
          </a:prstGeom>
          <a:noFill/>
        </p:spPr>
        <p:txBody>
          <a:bodyPr wrap="square" rtlCol="0">
            <a:spAutoFit/>
          </a:bodyPr>
          <a:lstStyle/>
          <a:p>
            <a:r>
              <a:rPr lang="en-US" sz="4400" b="1" dirty="0">
                <a:solidFill>
                  <a:srgbClr val="00B0F0"/>
                </a:solidFill>
                <a:latin typeface="Alexandria"/>
                <a:cs typeface="Times New Roman" panose="02020603050405020304" pitchFamily="18" charset="0"/>
              </a:rPr>
              <a:t> </a:t>
            </a:r>
            <a:r>
              <a:rPr lang="en-US" sz="4400" b="1" dirty="0">
                <a:solidFill>
                  <a:srgbClr val="00B0F0"/>
                </a:solidFill>
                <a:latin typeface="Alexandria" charset="0"/>
              </a:rPr>
              <a:t>Master of Financial Technology</a:t>
            </a:r>
          </a:p>
          <a:p>
            <a:endParaRPr lang="en-US" sz="4400" b="1" dirty="0">
              <a:solidFill>
                <a:srgbClr val="00B0F0"/>
              </a:solidFill>
              <a:latin typeface="Alexandria" charset="0"/>
            </a:endParaRP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8</a:t>
            </a:r>
          </a:p>
        </p:txBody>
      </p:sp>
      <p:sp>
        <p:nvSpPr>
          <p:cNvPr id="46" name="TextBox 45"/>
          <p:cNvSpPr txBox="1"/>
          <p:nvPr/>
        </p:nvSpPr>
        <p:spPr>
          <a:xfrm>
            <a:off x="485088" y="5070534"/>
            <a:ext cx="2071849" cy="707886"/>
          </a:xfrm>
          <a:prstGeom prst="rect">
            <a:avLst/>
          </a:prstGeom>
          <a:noFill/>
        </p:spPr>
        <p:txBody>
          <a:bodyPr wrap="none" rtlCol="0">
            <a:spAutoFit/>
          </a:bodyPr>
          <a:lstStyle/>
          <a:p>
            <a:r>
              <a:rPr lang="en-GB" sz="2000" dirty="0">
                <a:latin typeface="Alexandria"/>
                <a:ea typeface="Times New Roman" panose="02020603050405020304" pitchFamily="18" charset="0"/>
              </a:rPr>
              <a:t>FNT 615</a:t>
            </a:r>
            <a:endParaRPr lang="en-US" sz="2000" dirty="0">
              <a:latin typeface="Alexandria"/>
              <a:cs typeface="Times New Roman" panose="02020603050405020304" pitchFamily="18" charset="0"/>
            </a:endParaRPr>
          </a:p>
          <a:p>
            <a:r>
              <a:rPr lang="en-US" sz="2000" dirty="0">
                <a:latin typeface="Alexandria"/>
                <a:cs typeface="Times New Roman" panose="02020603050405020304" pitchFamily="18" charset="0"/>
              </a:rPr>
              <a:t>Finance Concepts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48433"/>
            <a:ext cx="12663752" cy="7053944"/>
          </a:xfrm>
          <a:prstGeom prst="rect">
            <a:avLst/>
          </a:prstGeom>
        </p:spPr>
      </p:pic>
      <p:sp>
        <p:nvSpPr>
          <p:cNvPr id="2" name="Rectangle: Single Corner Rounded 1"/>
          <p:cNvSpPr/>
          <p:nvPr/>
        </p:nvSpPr>
        <p:spPr>
          <a:xfrm flipV="1">
            <a:off x="103860" y="14513"/>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593822" y="2682654"/>
            <a:ext cx="5598178" cy="894522"/>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a:cs typeface="Times New Roman" panose="02020603050405020304" pitchFamily="18" charset="0"/>
              </a:rPr>
              <a:t>Finance Concepts </a:t>
            </a:r>
          </a:p>
          <a:p>
            <a:pPr algn="ctr"/>
            <a:endParaRPr lang="en-US" sz="2800" b="1" dirty="0">
              <a:solidFill>
                <a:schemeClr val="tx1"/>
              </a:solidFill>
              <a:latin typeface="Alexandria"/>
              <a:cs typeface="Times New Roman" panose="02020603050405020304" pitchFamily="18"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a:cs typeface="Times New Roman" panose="02020603050405020304" pitchFamily="18" charset="0"/>
              </a:rPr>
              <a:t>Dr. Omar Al-kasasbeh</a:t>
            </a: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Alexandria"/>
                <a:cs typeface="Times New Roman" panose="02020603050405020304" pitchFamily="18"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DA4654C1-63ED-8D05-61ED-F16881440B3A}"/>
              </a:ext>
            </a:extLst>
          </p:cNvPr>
          <p:cNvSpPr txBox="1"/>
          <p:nvPr/>
        </p:nvSpPr>
        <p:spPr>
          <a:xfrm>
            <a:off x="7230291" y="3808008"/>
            <a:ext cx="3770218" cy="707886"/>
          </a:xfrm>
          <a:prstGeom prst="rect">
            <a:avLst/>
          </a:prstGeom>
          <a:noFill/>
        </p:spPr>
        <p:txBody>
          <a:bodyPr wrap="square" rtlCol="0">
            <a:spAutoFit/>
          </a:bodyPr>
          <a:lstStyle/>
          <a:p>
            <a:r>
              <a:rPr lang="en-GB" sz="2000" dirty="0">
                <a:latin typeface="Alexandria"/>
                <a:ea typeface="Times New Roman" panose="02020603050405020304" pitchFamily="18" charset="0"/>
              </a:rPr>
              <a:t>FNT 615</a:t>
            </a:r>
            <a:endParaRPr lang="en-US" sz="2000" dirty="0">
              <a:latin typeface="Alexandria"/>
              <a:cs typeface="Times New Roman" panose="02020603050405020304" pitchFamily="18" charset="0"/>
            </a:endParaRPr>
          </a:p>
          <a:p>
            <a:r>
              <a:rPr lang="en-US" sz="2000" dirty="0">
                <a:latin typeface="Alexandria"/>
                <a:cs typeface="Times New Roman" panose="02020603050405020304" pitchFamily="18" charset="0"/>
              </a:rPr>
              <a:t>Finance Concepts </a:t>
            </a:r>
          </a:p>
        </p:txBody>
      </p:sp>
    </p:spTree>
  </p:cSld>
  <p:clrMapOvr>
    <a:masterClrMapping/>
  </p:clrMapOvr>
  <mc:AlternateContent xmlns:mc="http://schemas.openxmlformats.org/markup-compatibility/2006" xmlns:p14="http://schemas.microsoft.com/office/powerpoint/2010/main">
    <mc:Choice Requires="p14">
      <p:transition spd="slow" p14:dur="2000" advTm="6786"/>
    </mc:Choice>
    <mc:Fallback xmlns="">
      <p:transition spd="slow" advTm="6786"/>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3780" y="146955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8</a:t>
            </a:r>
          </a:p>
        </p:txBody>
      </p:sp>
      <p:sp>
        <p:nvSpPr>
          <p:cNvPr id="48" name="TextBox 47"/>
          <p:cNvSpPr txBox="1"/>
          <p:nvPr/>
        </p:nvSpPr>
        <p:spPr>
          <a:xfrm>
            <a:off x="825500" y="2880861"/>
            <a:ext cx="10541000" cy="3231654"/>
          </a:xfrm>
          <a:prstGeom prst="rect">
            <a:avLst/>
          </a:prstGeom>
          <a:noFill/>
        </p:spPr>
        <p:txBody>
          <a:bodyPr wrap="square" rtlCol="0">
            <a:spAutoFit/>
          </a:bodyPr>
          <a:lstStyle/>
          <a:p>
            <a:pPr algn="ctr"/>
            <a:r>
              <a:rPr lang="en-US" sz="3600" b="1" dirty="0">
                <a:solidFill>
                  <a:srgbClr val="00B0F0"/>
                </a:solidFill>
                <a:latin typeface="Alexandria"/>
                <a:cs typeface="Times New Roman" panose="02020603050405020304" pitchFamily="18" charset="0"/>
              </a:rPr>
              <a:t>Stocks and Stock Valuation</a:t>
            </a:r>
          </a:p>
          <a:p>
            <a:endParaRPr lang="en-US" sz="2400" b="1" dirty="0">
              <a:solidFill>
                <a:srgbClr val="00B0F0"/>
              </a:solidFill>
              <a:latin typeface="Alexandria"/>
              <a:cs typeface="Times New Roman" panose="02020603050405020304" pitchFamily="18" charset="0"/>
            </a:endParaRPr>
          </a:p>
          <a:p>
            <a:endParaRPr lang="en-US" sz="2400" b="1" dirty="0">
              <a:solidFill>
                <a:srgbClr val="00B0F0"/>
              </a:solidFill>
              <a:cs typeface="Alexandria"/>
            </a:endParaRPr>
          </a:p>
          <a:p>
            <a:endParaRPr lang="en-US" sz="2400" dirty="0">
              <a:latin typeface="Alexandria"/>
              <a:cs typeface="Alexandria"/>
            </a:endParaRPr>
          </a:p>
          <a:p>
            <a:endParaRPr lang="en-US" sz="2400" b="1" dirty="0">
              <a:solidFill>
                <a:srgbClr val="00B0F0"/>
              </a:solidFill>
              <a:latin typeface="Alexandria"/>
              <a:cs typeface="Alexandria"/>
            </a:endParaRPr>
          </a:p>
          <a:p>
            <a:endParaRPr lang="en-US" sz="2400" b="1" dirty="0">
              <a:solidFill>
                <a:srgbClr val="00B0F0"/>
              </a:solidFill>
              <a:latin typeface="Alexandria"/>
              <a:cs typeface="Alexandria"/>
            </a:endParaRPr>
          </a:p>
          <a:p>
            <a:endParaRPr lang="ar-JO" sz="2400" dirty="0">
              <a:latin typeface="Alexandria"/>
              <a:cs typeface="Alexandria"/>
            </a:endParaRPr>
          </a:p>
          <a:p>
            <a:endParaRPr lang="en-US" sz="2400" dirty="0">
              <a:latin typeface="Alexandria"/>
              <a:cs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362565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576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58771" y="1184435"/>
            <a:ext cx="9625220" cy="1508105"/>
          </a:xfrm>
          <a:prstGeom prst="rect">
            <a:avLst/>
          </a:prstGeom>
          <a:noFill/>
        </p:spPr>
        <p:txBody>
          <a:bodyPr wrap="square" rtlCol="0">
            <a:spAutoFit/>
          </a:bodyPr>
          <a:lstStyle/>
          <a:p>
            <a:r>
              <a:rPr lang="en-US" sz="2800" dirty="0">
                <a:latin typeface="Alexandria"/>
                <a:cs typeface="Times New Roman" panose="02020603050405020304" pitchFamily="18" charset="0"/>
              </a:rPr>
              <a:t>Table of contents</a:t>
            </a:r>
          </a:p>
          <a:p>
            <a:endParaRPr lang="en-US" sz="2800" b="1" dirty="0">
              <a:solidFill>
                <a:srgbClr val="00B0F0"/>
              </a:solidFill>
              <a:latin typeface="Alexandria"/>
              <a:cs typeface="Times New Roman" panose="02020603050405020304" pitchFamily="18" charset="0"/>
            </a:endParaRPr>
          </a:p>
          <a:p>
            <a:endParaRPr lang="en-US" sz="3600" dirty="0">
              <a:latin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8</a:t>
            </a:r>
          </a:p>
        </p:txBody>
      </p:sp>
      <p:sp>
        <p:nvSpPr>
          <p:cNvPr id="48" name="TextBox 47"/>
          <p:cNvSpPr txBox="1"/>
          <p:nvPr/>
        </p:nvSpPr>
        <p:spPr>
          <a:xfrm>
            <a:off x="889000" y="2118712"/>
            <a:ext cx="10022155" cy="2308324"/>
          </a:xfrm>
          <a:prstGeom prst="rect">
            <a:avLst/>
          </a:prstGeom>
          <a:noFill/>
        </p:spPr>
        <p:txBody>
          <a:bodyPr wrap="square" rtlCol="0">
            <a:spAutoFit/>
          </a:bodyPr>
          <a:lstStyle/>
          <a:p>
            <a:pPr marL="457200" indent="-457200">
              <a:buAutoNum type="arabicPeriod"/>
            </a:pPr>
            <a:r>
              <a:rPr lang="en-US" sz="2000" dirty="0">
                <a:latin typeface="Alexandria"/>
              </a:rPr>
              <a:t>Determinants of Stock Prices</a:t>
            </a:r>
            <a:endParaRPr lang="ar-JO" sz="2000" dirty="0">
              <a:latin typeface="Alexandria"/>
            </a:endParaRPr>
          </a:p>
          <a:p>
            <a:pPr marL="457200" indent="-457200">
              <a:buFontTx/>
              <a:buAutoNum type="arabicPeriod"/>
            </a:pPr>
            <a:r>
              <a:rPr lang="en-US" sz="2000" b="1" dirty="0">
                <a:latin typeface="Alexandria"/>
              </a:rPr>
              <a:t> </a:t>
            </a:r>
            <a:r>
              <a:rPr lang="en-US" sz="2000" dirty="0">
                <a:latin typeface="Alexandria"/>
              </a:rPr>
              <a:t>Risk and Return in Stock Investment</a:t>
            </a:r>
          </a:p>
          <a:p>
            <a:r>
              <a:rPr lang="en-US" sz="2000" b="1" dirty="0">
                <a:latin typeface="Alexandria"/>
              </a:rPr>
              <a:t>3.</a:t>
            </a:r>
            <a:r>
              <a:rPr lang="ar-JO" sz="2000" b="1" dirty="0">
                <a:latin typeface="Alexandria"/>
              </a:rPr>
              <a:t>    </a:t>
            </a:r>
            <a:r>
              <a:rPr lang="en-US" sz="2000" b="1" dirty="0">
                <a:latin typeface="Alexandria"/>
              </a:rPr>
              <a:t> </a:t>
            </a:r>
            <a:r>
              <a:rPr lang="en-US" sz="2000" dirty="0">
                <a:latin typeface="Alexandria"/>
              </a:rPr>
              <a:t>Economic Factors (Interest Rates and Inflation)</a:t>
            </a:r>
            <a:endParaRPr lang="ar-JO" sz="2000" dirty="0">
              <a:latin typeface="Alexandria"/>
            </a:endParaRPr>
          </a:p>
          <a:p>
            <a:r>
              <a:rPr lang="en-US" sz="2000" b="1" dirty="0">
                <a:latin typeface="Alexandria"/>
              </a:rPr>
              <a:t>4.      </a:t>
            </a:r>
            <a:r>
              <a:rPr lang="en-US" sz="2000" dirty="0">
                <a:latin typeface="Alexandria"/>
              </a:rPr>
              <a:t>Preferred Stock</a:t>
            </a:r>
          </a:p>
          <a:p>
            <a:r>
              <a:rPr lang="en-US" sz="2000" b="1" dirty="0">
                <a:latin typeface="Alexandria"/>
              </a:rPr>
              <a:t>5.      </a:t>
            </a:r>
            <a:r>
              <a:rPr lang="en-US" sz="2000" dirty="0">
                <a:latin typeface="Alexandria"/>
              </a:rPr>
              <a:t>Efficient Markets</a:t>
            </a:r>
            <a:endParaRPr lang="en-US" sz="2000" dirty="0">
              <a:latin typeface="Alexandria"/>
              <a:cs typeface="Times New Roman" panose="02020603050405020304" pitchFamily="18" charset="0"/>
            </a:endParaRPr>
          </a:p>
          <a:p>
            <a:endParaRPr lang="en-US" sz="2200" dirty="0">
              <a:latin typeface="Alexandria"/>
              <a:cs typeface="Times New Roman" panose="02020603050405020304" pitchFamily="18" charset="0"/>
            </a:endParaRPr>
          </a:p>
          <a:p>
            <a:endParaRPr lang="en-US" sz="2200" dirty="0">
              <a:highlight>
                <a:srgbClr val="FFFF00"/>
              </a:highlight>
              <a:latin typeface="Alexandria"/>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630113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br>
              <a:rPr lang="en-US" sz="2200" dirty="0">
                <a:solidFill>
                  <a:schemeClr val="tx1"/>
                </a:solidFill>
              </a:rPr>
            </a:br>
            <a:endParaRPr lang="en-US" sz="2200" dirty="0">
              <a:solidFill>
                <a:schemeClr val="tx1"/>
              </a:solidFill>
            </a:endParaRPr>
          </a:p>
          <a:p>
            <a:pPr algn="just"/>
            <a:r>
              <a:rPr lang="en-US" sz="2200" dirty="0">
                <a:solidFill>
                  <a:schemeClr val="tx1"/>
                </a:solidFill>
              </a:rPr>
              <a:t>Stocks, like bonds, give investors a claim on a company’s future earnings and cash flows. However, they differ significantly from bonds in valuation, structure, and income generation.</a:t>
            </a:r>
          </a:p>
          <a:p>
            <a:pPr algn="just"/>
            <a:r>
              <a:rPr lang="en-US" sz="2200" dirty="0">
                <a:solidFill>
                  <a:schemeClr val="tx1"/>
                </a:solidFill>
              </a:rPr>
              <a:t>Unlike bonds, stocks do not provide guaranteed cash flows, fixed maturity dates, face value, or coupon payments. Instead, returns from stocks are uncertain and depend mainly on company performance.</a:t>
            </a:r>
          </a:p>
          <a:p>
            <a:pPr algn="just"/>
            <a:endParaRPr lang="en-US" sz="2200" dirty="0">
              <a:solidFill>
                <a:schemeClr val="tx1"/>
              </a:solidFill>
            </a:endParaRPr>
          </a:p>
          <a:p>
            <a:pPr algn="just"/>
            <a:r>
              <a:rPr lang="en-US" sz="2200" dirty="0">
                <a:solidFill>
                  <a:schemeClr val="tx1"/>
                </a:solidFill>
              </a:rPr>
              <a:t>Stocks may generate income through dividends, but these are not guaranteed and are declared at the discretion of the company’s board of directors. Once declared, dividends are paid to shareholders on a specified date.</a:t>
            </a:r>
            <a:r>
              <a:rPr lang="ar-JO" sz="2200" dirty="0">
                <a:solidFill>
                  <a:schemeClr val="tx1"/>
                </a:solidFill>
              </a:rPr>
              <a:t> </a:t>
            </a:r>
            <a:r>
              <a:rPr lang="en-US" sz="2200" dirty="0">
                <a:solidFill>
                  <a:schemeClr val="tx1"/>
                </a:solidFill>
              </a:rPr>
              <a:t>Because there are no guaranteed payments, stocks are generally riskier than bonds and other fixed-income investments.</a:t>
            </a:r>
          </a:p>
          <a:p>
            <a:pPr algn="just"/>
            <a:endParaRPr lang="en-US" sz="2200" dirty="0">
              <a:solidFill>
                <a:schemeClr val="tx1"/>
              </a:solidFill>
              <a:latin typeface="Alexandria"/>
            </a:endParaRPr>
          </a:p>
        </p:txBody>
      </p:sp>
      <p:sp>
        <p:nvSpPr>
          <p:cNvPr id="5" name="Rectangle 4"/>
          <p:cNvSpPr/>
          <p:nvPr/>
        </p:nvSpPr>
        <p:spPr>
          <a:xfrm>
            <a:off x="942308" y="7928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8</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104719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69705" y="1505332"/>
            <a:ext cx="10679987" cy="46591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000" dirty="0">
              <a:solidFill>
                <a:schemeClr val="tx1"/>
              </a:solidFill>
              <a:latin typeface="Alexandria"/>
            </a:endParaRPr>
          </a:p>
          <a:p>
            <a:pPr algn="just"/>
            <a:endParaRPr lang="en-US" sz="2000" dirty="0">
              <a:solidFill>
                <a:schemeClr val="tx1"/>
              </a:solidFill>
              <a:latin typeface="Alexandria"/>
            </a:endParaRPr>
          </a:p>
          <a:p>
            <a:pPr algn="just"/>
            <a:r>
              <a:rPr lang="en-US" sz="2000" dirty="0">
                <a:solidFill>
                  <a:schemeClr val="tx1"/>
                </a:solidFill>
                <a:latin typeface="Alexandria"/>
              </a:rPr>
              <a:t>While there are many reasons for an investor to choose to purchase common stock, three of the most common reasons are</a:t>
            </a:r>
          </a:p>
          <a:p>
            <a:pPr algn="just"/>
            <a:r>
              <a:rPr lang="en-US" sz="2000" dirty="0">
                <a:solidFill>
                  <a:schemeClr val="tx1"/>
                </a:solidFill>
                <a:latin typeface="Alexandria"/>
              </a:rPr>
              <a:t>• to use stocks as instruments or repositories for maintaining value;</a:t>
            </a:r>
          </a:p>
          <a:p>
            <a:pPr algn="just"/>
            <a:r>
              <a:rPr lang="en-US" sz="2000" dirty="0">
                <a:solidFill>
                  <a:schemeClr val="tx1"/>
                </a:solidFill>
                <a:latin typeface="Alexandria"/>
              </a:rPr>
              <a:t>• to accumulate wealth over the term of the stock investment; and</a:t>
            </a:r>
          </a:p>
          <a:p>
            <a:pPr algn="just"/>
            <a:r>
              <a:rPr lang="en-US" sz="2000" dirty="0">
                <a:solidFill>
                  <a:schemeClr val="tx1"/>
                </a:solidFill>
                <a:latin typeface="Alexandria"/>
              </a:rPr>
              <a:t>• to earn income through capital gains and dividend payments.</a:t>
            </a:r>
          </a:p>
          <a:p>
            <a:pPr algn="just"/>
            <a:r>
              <a:rPr lang="en-US" sz="2000" dirty="0">
                <a:solidFill>
                  <a:schemeClr val="tx1"/>
                </a:solidFill>
                <a:latin typeface="Alexandria"/>
              </a:rPr>
              <a:t>As with any financial instrument, common stock purchases offer advantages and disadvantages to investors.</a:t>
            </a:r>
          </a:p>
          <a:p>
            <a:pPr algn="just"/>
            <a:r>
              <a:rPr lang="en-US" sz="2000" dirty="0">
                <a:solidFill>
                  <a:schemeClr val="tx1"/>
                </a:solidFill>
                <a:latin typeface="Alexandria"/>
              </a:rPr>
              <a:t>Important advantages include the following:</a:t>
            </a:r>
          </a:p>
          <a:p>
            <a:pPr algn="just"/>
            <a:r>
              <a:rPr lang="en-US" sz="2000" dirty="0">
                <a:solidFill>
                  <a:schemeClr val="tx1"/>
                </a:solidFill>
                <a:latin typeface="Alexandria"/>
              </a:rPr>
              <a:t>• Returns through dividends and price appreciation of shares can be substantial.</a:t>
            </a:r>
          </a:p>
          <a:p>
            <a:pPr algn="just"/>
            <a:r>
              <a:rPr lang="en-US" sz="2000" dirty="0">
                <a:solidFill>
                  <a:schemeClr val="tx1"/>
                </a:solidFill>
                <a:latin typeface="Alexandria"/>
              </a:rPr>
              <a:t>• Stocks are a liquid form of investment and can be bought or sold within secondary markets relatively easily.</a:t>
            </a:r>
          </a:p>
          <a:p>
            <a:pPr algn="just"/>
            <a:r>
              <a:rPr lang="en-US" sz="2000" dirty="0">
                <a:solidFill>
                  <a:schemeClr val="tx1"/>
                </a:solidFill>
                <a:latin typeface="Alexandria"/>
              </a:rPr>
              <a:t>• Information about companies, markets, and important trends are widely published and readily available to the investing public.</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8</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286233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8</a:t>
            </a:r>
          </a:p>
        </p:txBody>
      </p:sp>
      <p:sp>
        <p:nvSpPr>
          <p:cNvPr id="48" name="TextBox 47"/>
          <p:cNvSpPr txBox="1"/>
          <p:nvPr/>
        </p:nvSpPr>
        <p:spPr>
          <a:xfrm>
            <a:off x="852154" y="1809782"/>
            <a:ext cx="10487692" cy="3816429"/>
          </a:xfrm>
          <a:prstGeom prst="rect">
            <a:avLst/>
          </a:prstGeom>
          <a:noFill/>
        </p:spPr>
        <p:txBody>
          <a:bodyPr wrap="square" rtlCol="0">
            <a:spAutoFit/>
          </a:bodyPr>
          <a:lstStyle/>
          <a:p>
            <a:pPr algn="just"/>
            <a:endParaRPr lang="en-US" sz="2200" dirty="0">
              <a:latin typeface="Alexandria"/>
            </a:endParaRPr>
          </a:p>
          <a:p>
            <a:pPr algn="just"/>
            <a:r>
              <a:rPr lang="en-US" sz="2200" dirty="0">
                <a:latin typeface="Alexandria"/>
              </a:rPr>
              <a:t>These advantages are significant and lead many individuals to move into stock investments. Yet it is important to realize that stock has some significant disadvantages, which can include the following:</a:t>
            </a:r>
          </a:p>
          <a:p>
            <a:pPr algn="just"/>
            <a:r>
              <a:rPr lang="en-US" sz="2200" dirty="0">
                <a:latin typeface="Alexandria"/>
              </a:rPr>
              <a:t>• General risk levels are greater than with bonds or other fixed-income investments.</a:t>
            </a:r>
          </a:p>
          <a:p>
            <a:pPr algn="just"/>
            <a:r>
              <a:rPr lang="en-US" sz="2200" dirty="0">
                <a:latin typeface="Alexandria"/>
              </a:rPr>
              <a:t>• Timing the buy-and-sell transactions of stock can be tricky and may lead to losses or not taking full advantage of share price opportunities.</a:t>
            </a:r>
          </a:p>
          <a:p>
            <a:pPr algn="just"/>
            <a:r>
              <a:rPr lang="en-US" sz="2200" dirty="0">
                <a:latin typeface="Alexandria"/>
              </a:rPr>
              <a:t>• Dividends (provided that the stock does indeed pay them, as not all do) are uncertain and subject to change based on decisions of company management.</a:t>
            </a:r>
          </a:p>
          <a:p>
            <a:pPr algn="just"/>
            <a:r>
              <a:rPr lang="en-US" sz="2200" dirty="0">
                <a:latin typeface="Alexandria"/>
              </a:rPr>
              <a:t>We will discuss these topics in this chapter and cover many of the details regarding why corporations issue common stock and why investors purchase that stock.</a:t>
            </a:r>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587564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8</a:t>
            </a:r>
          </a:p>
        </p:txBody>
      </p:sp>
      <p:sp>
        <p:nvSpPr>
          <p:cNvPr id="48" name="TextBox 47"/>
          <p:cNvSpPr txBox="1"/>
          <p:nvPr/>
        </p:nvSpPr>
        <p:spPr>
          <a:xfrm>
            <a:off x="762001" y="2301040"/>
            <a:ext cx="10532140" cy="3785652"/>
          </a:xfrm>
          <a:prstGeom prst="rect">
            <a:avLst/>
          </a:prstGeom>
          <a:noFill/>
        </p:spPr>
        <p:txBody>
          <a:bodyPr wrap="square" rtlCol="0">
            <a:spAutoFit/>
          </a:bodyPr>
          <a:lstStyle/>
          <a:p>
            <a:pPr algn="just"/>
            <a:r>
              <a:rPr lang="en-US" sz="2000" dirty="0"/>
              <a:t>Stock prices are influenced by both macroeconomic and firm-specific factors. At the macro level, interest rates, inflation, and economic growth play key roles. Higher interest rates reduce stock values by increasing discount rates, while inflation affects costs, purchasing power, and investor confidence.</a:t>
            </a:r>
          </a:p>
          <a:p>
            <a:pPr algn="just"/>
            <a:r>
              <a:rPr lang="en-US" sz="2000" dirty="0"/>
              <a:t>At the firm level, performance indicators such as earnings, revenue growth, and efficiency are critical. Strong financial results usually increase stock prices, while weak performance leads to declines. Qualitative aspects like management quality, innovation, and governance also shape investor perceptions.</a:t>
            </a:r>
          </a:p>
          <a:p>
            <a:pPr algn="just"/>
            <a:r>
              <a:rPr lang="en-US" sz="2000" dirty="0"/>
              <a:t>Additionally, market sentiment and behavioral factors impact prices. Investor psychology and speculation can cause deviations from intrinsic value. Risk is also essential, as higher uncertainty requires higher expected returns.</a:t>
            </a:r>
          </a:p>
          <a:p>
            <a:pPr algn="just"/>
            <a:endParaRPr lang="en-US" sz="20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08AC633E-CDCC-7FBA-30EB-DFB242C0FEB2}"/>
              </a:ext>
            </a:extLst>
          </p:cNvPr>
          <p:cNvSpPr txBox="1"/>
          <p:nvPr/>
        </p:nvSpPr>
        <p:spPr>
          <a:xfrm>
            <a:off x="2459842" y="1079651"/>
            <a:ext cx="6097712" cy="646331"/>
          </a:xfrm>
          <a:prstGeom prst="rect">
            <a:avLst/>
          </a:prstGeom>
          <a:noFill/>
        </p:spPr>
        <p:txBody>
          <a:bodyPr wrap="square">
            <a:spAutoFit/>
          </a:bodyPr>
          <a:lstStyle/>
          <a:p>
            <a:pPr>
              <a:buNone/>
            </a:pPr>
            <a:r>
              <a:rPr lang="en-US" sz="3600" dirty="0">
                <a:solidFill>
                  <a:prstClr val="black"/>
                </a:solidFill>
                <a:latin typeface="Alexandria" charset="0"/>
              </a:rPr>
              <a:t>Determinants of Stock Prices</a:t>
            </a:r>
          </a:p>
        </p:txBody>
      </p:sp>
    </p:spTree>
    <p:extLst>
      <p:ext uri="{BB962C8B-B14F-4D97-AF65-F5344CB8AC3E}">
        <p14:creationId xmlns:p14="http://schemas.microsoft.com/office/powerpoint/2010/main" val="13937394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427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200" dirty="0">
                <a:solidFill>
                  <a:schemeClr val="tx1"/>
                </a:solidFill>
                <a:latin typeface="Alexandria"/>
              </a:rPr>
              <a:t>Stock valuation determines a share’s intrinsic value based on expected future performance. The Dividend Discount Model (DDM) estimates value by discounting future dividends, making it suitable for firms with stable dividend policies.</a:t>
            </a:r>
          </a:p>
          <a:p>
            <a:pPr algn="just"/>
            <a:r>
              <a:rPr lang="en-US" sz="2200" dirty="0">
                <a:solidFill>
                  <a:schemeClr val="tx1"/>
                </a:solidFill>
                <a:latin typeface="Alexandria"/>
              </a:rPr>
              <a:t>The Price-to-Earnings (P/E) ratio compares stock price to earnings per share, offering a quick way to judge valuation. High P/E suggests growth expectations, while low P/E may indicate undervaluation or risk.</a:t>
            </a:r>
          </a:p>
          <a:p>
            <a:pPr algn="just"/>
            <a:r>
              <a:rPr lang="en-US" sz="2200" dirty="0">
                <a:solidFill>
                  <a:schemeClr val="tx1"/>
                </a:solidFill>
                <a:latin typeface="Alexandria"/>
              </a:rPr>
              <a:t>Free Cash Flow (FCF) models focus on cash generation rather than dividends, making them ideal for firms that reinvest earnings. These models estimate value by discounting future cash flows.</a:t>
            </a:r>
          </a:p>
          <a:p>
            <a:pPr algn="just"/>
            <a:r>
              <a:rPr lang="en-US" sz="2200" dirty="0">
                <a:solidFill>
                  <a:schemeClr val="tx1"/>
                </a:solidFill>
                <a:latin typeface="Alexandria"/>
              </a:rPr>
              <a:t>Since each method has limitations, investors typically use multiple models for a more accurate valuation and better investment decisions.</a:t>
            </a:r>
          </a:p>
        </p:txBody>
      </p:sp>
      <p:sp>
        <p:nvSpPr>
          <p:cNvPr id="5" name="Rectangle 4"/>
          <p:cNvSpPr/>
          <p:nvPr/>
        </p:nvSpPr>
        <p:spPr>
          <a:xfrm>
            <a:off x="942308" y="74539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10116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8</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138102FC-5F28-B46E-2942-3E9D05C99BDC}"/>
              </a:ext>
            </a:extLst>
          </p:cNvPr>
          <p:cNvSpPr txBox="1"/>
          <p:nvPr/>
        </p:nvSpPr>
        <p:spPr>
          <a:xfrm>
            <a:off x="2459842" y="1160640"/>
            <a:ext cx="6097712" cy="584775"/>
          </a:xfrm>
          <a:prstGeom prst="rect">
            <a:avLst/>
          </a:prstGeom>
          <a:noFill/>
        </p:spPr>
        <p:txBody>
          <a:bodyPr wrap="square">
            <a:spAutoFit/>
          </a:bodyPr>
          <a:lstStyle/>
          <a:p>
            <a:r>
              <a:rPr lang="en-US" sz="3200" dirty="0">
                <a:latin typeface="Alexandria"/>
              </a:rPr>
              <a:t>Stock Valuation Models</a:t>
            </a:r>
          </a:p>
        </p:txBody>
      </p:sp>
    </p:spTree>
    <p:extLst>
      <p:ext uri="{BB962C8B-B14F-4D97-AF65-F5344CB8AC3E}">
        <p14:creationId xmlns:p14="http://schemas.microsoft.com/office/powerpoint/2010/main" val="33958121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F48B7E-29A4-458B-F651-E4438F78329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9BA0ED1-7504-8D93-A363-8C12A53EC99F}"/>
              </a:ext>
            </a:extLst>
          </p:cNvPr>
          <p:cNvSpPr/>
          <p:nvPr/>
        </p:nvSpPr>
        <p:spPr>
          <a:xfrm>
            <a:off x="617280" y="18427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000" dirty="0">
                <a:solidFill>
                  <a:schemeClr val="tx1"/>
                </a:solidFill>
                <a:latin typeface="Alexandria"/>
              </a:rPr>
              <a:t>Risk and return represent the fundamental trade-off in equity investment and underpin modern portfolio theory. Investors expect compensation for bearing uncertainty, but returns are uncertain in both size and timing. Unlike fixed-income securities, stocks do not guarantee cash flows, making risk assessment essential. Return includes both realized gains and expected performance, while risk reflects the variability of outcomes.</a:t>
            </a:r>
          </a:p>
          <a:p>
            <a:pPr algn="just"/>
            <a:r>
              <a:rPr lang="en-US" sz="2000" dirty="0">
                <a:solidFill>
                  <a:schemeClr val="tx1"/>
                </a:solidFill>
                <a:latin typeface="Alexandria"/>
              </a:rPr>
              <a:t>The main sources of return are capital appreciation and dividends. Capital gains result from increases in stock prices driven by improvements in firm performance, such as higher revenues or better efficiency. Dividends provide direct income to shareholders but are not guaranteed, as they depend on company policies and financial conditions. Therefore, investors must evaluate earnings sustainability and the likelihood of future payouts to estimate total return.</a:t>
            </a:r>
          </a:p>
        </p:txBody>
      </p:sp>
      <p:sp>
        <p:nvSpPr>
          <p:cNvPr id="5" name="Rectangle 4">
            <a:extLst>
              <a:ext uri="{FF2B5EF4-FFF2-40B4-BE49-F238E27FC236}">
                <a16:creationId xmlns:a16="http://schemas.microsoft.com/office/drawing/2014/main" id="{DDE4C413-A9A6-6EB8-B66E-9F741DE9C615}"/>
              </a:ext>
            </a:extLst>
          </p:cNvPr>
          <p:cNvSpPr/>
          <p:nvPr/>
        </p:nvSpPr>
        <p:spPr>
          <a:xfrm>
            <a:off x="942308" y="74539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4B583DF-3EB9-7E71-F308-6B1A87404D4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26083CB-744C-363F-E9FD-6D5EE6ABC0BD}"/>
              </a:ext>
            </a:extLst>
          </p:cNvPr>
          <p:cNvSpPr txBox="1"/>
          <p:nvPr/>
        </p:nvSpPr>
        <p:spPr>
          <a:xfrm>
            <a:off x="1214179" y="110116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8</a:t>
            </a:r>
          </a:p>
        </p:txBody>
      </p:sp>
      <p:pic>
        <p:nvPicPr>
          <p:cNvPr id="7" name="Graphic 21">
            <a:extLst>
              <a:ext uri="{FF2B5EF4-FFF2-40B4-BE49-F238E27FC236}">
                <a16:creationId xmlns:a16="http://schemas.microsoft.com/office/drawing/2014/main" id="{3212CE63-51E8-8469-90F6-360CCF4852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6366031D-8809-15E6-D5C6-45BF86860CD5}"/>
              </a:ext>
            </a:extLst>
          </p:cNvPr>
          <p:cNvSpPr txBox="1"/>
          <p:nvPr/>
        </p:nvSpPr>
        <p:spPr>
          <a:xfrm>
            <a:off x="2459841" y="1160640"/>
            <a:ext cx="6766351" cy="584775"/>
          </a:xfrm>
          <a:prstGeom prst="rect">
            <a:avLst/>
          </a:prstGeom>
          <a:noFill/>
        </p:spPr>
        <p:txBody>
          <a:bodyPr wrap="square">
            <a:spAutoFit/>
          </a:bodyPr>
          <a:lstStyle/>
          <a:p>
            <a:r>
              <a:rPr lang="en-US" sz="3200" dirty="0">
                <a:latin typeface="Alexandria"/>
              </a:rPr>
              <a:t>Risk and Return in Stock Investment</a:t>
            </a:r>
          </a:p>
        </p:txBody>
      </p:sp>
    </p:spTree>
    <p:extLst>
      <p:ext uri="{BB962C8B-B14F-4D97-AF65-F5344CB8AC3E}">
        <p14:creationId xmlns:p14="http://schemas.microsoft.com/office/powerpoint/2010/main" val="8278571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7230" y="1345306"/>
            <a:ext cx="10911155" cy="49424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86414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14465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8</a:t>
            </a:r>
          </a:p>
          <a:p>
            <a:pPr algn="ctr"/>
            <a:endParaRPr lang="en-US" sz="4400" b="1" dirty="0">
              <a:solidFill>
                <a:schemeClr val="bg1"/>
              </a:solidFill>
              <a:latin typeface="Alexandria" charset="0"/>
              <a:cs typeface="Alexandria" charset="0"/>
            </a:endParaRPr>
          </a:p>
        </p:txBody>
      </p:sp>
      <p:sp>
        <p:nvSpPr>
          <p:cNvPr id="48" name="TextBox 47"/>
          <p:cNvSpPr txBox="1"/>
          <p:nvPr/>
        </p:nvSpPr>
        <p:spPr>
          <a:xfrm>
            <a:off x="682945" y="2231495"/>
            <a:ext cx="10793289" cy="3477875"/>
          </a:xfrm>
          <a:prstGeom prst="rect">
            <a:avLst/>
          </a:prstGeom>
          <a:noFill/>
        </p:spPr>
        <p:txBody>
          <a:bodyPr wrap="square" rtlCol="0">
            <a:spAutoFit/>
          </a:bodyPr>
          <a:lstStyle/>
          <a:p>
            <a:pPr algn="just"/>
            <a:r>
              <a:rPr lang="en-US" sz="2000" dirty="0">
                <a:latin typeface="Alexandria"/>
              </a:rPr>
              <a:t>Risk in equity markets is multidimensional, with a key distinction between systematic and unsystematic risk. Systematic (market) risk arises from macroeconomic factors like interest rates, inflation, and global conditions, and cannot be diversified away. In contrast, unsystematic risk is firm- or industry-specific and can be reduced through diversification across assets and sectors.</a:t>
            </a:r>
          </a:p>
          <a:p>
            <a:pPr algn="just"/>
            <a:r>
              <a:rPr lang="en-US" sz="2000" dirty="0">
                <a:latin typeface="Alexandria"/>
              </a:rPr>
              <a:t>Risk measurement is central to portfolio management. Variance and standard deviation assess return volatility, while beta measures a stock’s sensitivity to market movements. A beta above one indicates higher volatility than the market, whereas a beta below one reflects lower sensitivity.</a:t>
            </a:r>
          </a:p>
          <a:p>
            <a:pPr algn="just"/>
            <a:r>
              <a:rPr lang="en-US" sz="2000" dirty="0">
                <a:latin typeface="Alexandria"/>
              </a:rPr>
              <a:t>Generally, risk and return have a positive relationship higher expected returns require higher risk. This is formalized in models like CAPM, where expected return depends on systematic risk and the risk premium. However, real markets may deviate from theory due to behavioral biases and inefficiencies.</a:t>
            </a:r>
          </a:p>
          <a:p>
            <a:pPr algn="just"/>
            <a:endParaRPr lang="en-US" sz="20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327903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362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8878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8</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Rectangle 3">
            <a:extLst>
              <a:ext uri="{FF2B5EF4-FFF2-40B4-BE49-F238E27FC236}">
                <a16:creationId xmlns:a16="http://schemas.microsoft.com/office/drawing/2014/main" id="{C74ED092-E246-B1F4-0B2B-4BF21133F0C4}"/>
              </a:ext>
            </a:extLst>
          </p:cNvPr>
          <p:cNvSpPr>
            <a:spLocks noChangeArrowheads="1"/>
          </p:cNvSpPr>
          <p:nvPr/>
        </p:nvSpPr>
        <p:spPr bwMode="auto">
          <a:xfrm>
            <a:off x="762000" y="2285082"/>
            <a:ext cx="10580669" cy="31700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a:r>
              <a:rPr lang="en-US" sz="2000" dirty="0">
                <a:latin typeface="Alexandria"/>
              </a:rPr>
              <a:t>Behavioral biases, such as overconfidence, herd behavior, and loss aversion, significantly influence investment decisions, often leading to overtrading, holding losing positions, or amplifying market volatility. Recognizing these psychological influences is crucial for effective risk management.</a:t>
            </a:r>
          </a:p>
          <a:p>
            <a:pPr algn="just"/>
            <a:r>
              <a:rPr lang="en-US" sz="2000" dirty="0">
                <a:latin typeface="Alexandria"/>
              </a:rPr>
              <a:t>Practical risk management combines diversification, asset allocation, and ongoing portfolio monitoring. Diversification reduces unsystematic risk, while asset allocation balances investments across equities and other asset classes. Maintaining a long-term horizon can also smooth short-term market fluctuations.</a:t>
            </a:r>
          </a:p>
          <a:p>
            <a:pPr algn="just"/>
            <a:r>
              <a:rPr lang="en-US" sz="2000" dirty="0">
                <a:latin typeface="Alexandria"/>
              </a:rPr>
              <a:t>Successful investing requires a disciplined approach that balances return objectives with risk control. By combining quantitative analysis with qualitative judgment, investors can create strategies that are both resilient and adaptable to changing market conditions.</a:t>
            </a:r>
          </a:p>
        </p:txBody>
      </p:sp>
    </p:spTree>
    <p:extLst>
      <p:ext uri="{BB962C8B-B14F-4D97-AF65-F5344CB8AC3E}">
        <p14:creationId xmlns:p14="http://schemas.microsoft.com/office/powerpoint/2010/main" val="34676846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362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8878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8</a:t>
            </a:r>
          </a:p>
        </p:txBody>
      </p:sp>
      <p:sp>
        <p:nvSpPr>
          <p:cNvPr id="48" name="TextBox 47"/>
          <p:cNvSpPr txBox="1"/>
          <p:nvPr/>
        </p:nvSpPr>
        <p:spPr>
          <a:xfrm>
            <a:off x="753140" y="2058849"/>
            <a:ext cx="10541000" cy="3816429"/>
          </a:xfrm>
          <a:prstGeom prst="rect">
            <a:avLst/>
          </a:prstGeom>
          <a:noFill/>
        </p:spPr>
        <p:txBody>
          <a:bodyPr wrap="square" rtlCol="0">
            <a:spAutoFit/>
          </a:bodyPr>
          <a:lstStyle/>
          <a:p>
            <a:pPr algn="just"/>
            <a:r>
              <a:rPr lang="en-US" sz="2200" dirty="0">
                <a:latin typeface="Alexandria"/>
              </a:rPr>
              <a:t>Investing in stocks is a common and effective way to build wealth over time, as stocks represent ownership in a company and allow investors to share in its profits and growth. Unlike bonds and other fixed-income securities, stocks offer higher potential returns but also carry greater risk. One main reason to invest is capital appreciation: as a company grows and becomes more profitable, its share value typically rises, allowing investors to buy low and sell high. Factors like revenue growth, cost efficiency, market expansion, and innovation drive this growth. Another important reason is dividend income, where companies distribute a portion of their profits to shareholders, usually quarterly. Dividend-paying stocks provide regular cash flow while still offering the potential for price appreciation, making them appealing to investors seeking both income stability and long-term growth.</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25E30700-B8EC-D3AB-04DF-DDCBE5D333A2}"/>
              </a:ext>
            </a:extLst>
          </p:cNvPr>
          <p:cNvSpPr txBox="1"/>
          <p:nvPr/>
        </p:nvSpPr>
        <p:spPr>
          <a:xfrm>
            <a:off x="2618636" y="1060651"/>
            <a:ext cx="6097712" cy="584775"/>
          </a:xfrm>
          <a:prstGeom prst="rect">
            <a:avLst/>
          </a:prstGeom>
          <a:noFill/>
        </p:spPr>
        <p:txBody>
          <a:bodyPr wrap="square">
            <a:spAutoFit/>
          </a:bodyPr>
          <a:lstStyle/>
          <a:p>
            <a:r>
              <a:rPr lang="en-US" sz="3200" dirty="0">
                <a:latin typeface="Alexandria"/>
              </a:rPr>
              <a:t>Why Invest in Stocks?</a:t>
            </a:r>
          </a:p>
        </p:txBody>
      </p:sp>
    </p:spTree>
    <p:extLst>
      <p:ext uri="{BB962C8B-B14F-4D97-AF65-F5344CB8AC3E}">
        <p14:creationId xmlns:p14="http://schemas.microsoft.com/office/powerpoint/2010/main" val="39555841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433384"/>
            <a:ext cx="10812720" cy="47722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8878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8</a:t>
            </a:r>
          </a:p>
        </p:txBody>
      </p:sp>
      <p:sp>
        <p:nvSpPr>
          <p:cNvPr id="48" name="TextBox 47"/>
          <p:cNvSpPr txBox="1"/>
          <p:nvPr/>
        </p:nvSpPr>
        <p:spPr>
          <a:xfrm>
            <a:off x="685210" y="2274838"/>
            <a:ext cx="10676860" cy="2529923"/>
          </a:xfrm>
          <a:prstGeom prst="rect">
            <a:avLst/>
          </a:prstGeom>
          <a:noFill/>
        </p:spPr>
        <p:txBody>
          <a:bodyPr wrap="square" rtlCol="0">
            <a:spAutoFit/>
          </a:bodyPr>
          <a:lstStyle/>
          <a:p>
            <a:pPr algn="just">
              <a:lnSpc>
                <a:spcPct val="90000"/>
              </a:lnSpc>
              <a:spcBef>
                <a:spcPts val="1000"/>
              </a:spcBef>
            </a:pPr>
            <a:r>
              <a:rPr lang="en-US" sz="2200" dirty="0">
                <a:latin typeface="Alexandria"/>
              </a:rPr>
              <a:t>Investing in stocks provides several important benefits. Portfolio diversification allows investors to spread capital across sectors, industries, and regions, reducing individual risks and mitigating losses while still participating in market growth. Combining stocks with other assets, like bonds or real estate, further balances risk and return. Stocks also offer liquidity, as publicly traded shares can be bought or sold quickly, giving flexibility and access to capital, unlike less liquid investments such as real estate. Finally, stocks provide inflation protection, historically outperforming inflation and preserving purchasing power over the long term, making them effective for wealth growth and preservation.</a:t>
            </a:r>
            <a:endParaRPr lang="en-US" sz="2200" dirty="0">
              <a:solidFill>
                <a:prstClr val="black"/>
              </a:solidFill>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4577082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5935" y="1185489"/>
            <a:ext cx="10994065" cy="50509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9" y="5486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45585" y="762341"/>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192913" y="93634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8</a:t>
            </a:r>
          </a:p>
        </p:txBody>
      </p:sp>
      <p:sp>
        <p:nvSpPr>
          <p:cNvPr id="48" name="TextBox 47"/>
          <p:cNvSpPr txBox="1"/>
          <p:nvPr/>
        </p:nvSpPr>
        <p:spPr>
          <a:xfrm>
            <a:off x="590405" y="1997839"/>
            <a:ext cx="10685124" cy="2862322"/>
          </a:xfrm>
          <a:prstGeom prst="rect">
            <a:avLst/>
          </a:prstGeom>
          <a:noFill/>
        </p:spPr>
        <p:txBody>
          <a:bodyPr wrap="square" rtlCol="0">
            <a:spAutoFit/>
          </a:bodyPr>
          <a:lstStyle/>
          <a:p>
            <a:pPr algn="just"/>
            <a:r>
              <a:rPr lang="en-US" sz="2000" dirty="0">
                <a:latin typeface="Alexandria"/>
              </a:rPr>
              <a:t>Investing in stocks promotes financial discipline and long-term planning. Successful investing requires research, analysis, and strategic decision-making, as investors must monitor company performance, market trends, and economic conditions. Holding stocks over time also allows investors to benefit from compounding returns, significantly enhancing wealth accumulation.</a:t>
            </a:r>
          </a:p>
          <a:p>
            <a:pPr algn="just"/>
            <a:r>
              <a:rPr lang="en-US" sz="2000" dirty="0">
                <a:latin typeface="Alexandria"/>
              </a:rPr>
              <a:t>Stock investment provides opportunities for active engagement and learning. Investors can attend shareholder meetings, vote on corporate decisions, and track company developments closely. This involvement increases awareness of business and economic trends and enables more informed portfolio choices. Understanding behavioral factors, such as market psychology and investor sentiment, further improves decision-making and risk management.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223171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96731" y="142606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200" dirty="0">
                <a:solidFill>
                  <a:schemeClr val="tx1"/>
                </a:solidFill>
                <a:latin typeface="Alexandria"/>
              </a:rPr>
              <a:t>Economic conditions, particularly interest rates and inflation, significantly influence stock prices. Higher interest rates increase borrowing costs for businesses and consumers, slowing economic growth and potentially reducing corporate profits and stock values, while lower rates encourage investment and spending, supporting revenues and stock prices. Inflation has a dual effect: moderate inflation signals economic growth, but high inflation erodes purchasing power, raises costs, and can lower profit margins and stock valuations. Inflation also impacts discount rates in valuation models, reducing the present value of future cash flows. Investors monitor indicators like GDP growth, unemployment, and consumer confidence, as well as fiscal and monetary policies, to gauge market trends. In essence, interest rates and inflation shape the economic environment, affecting both company performance and investor sentiment, making them key drivers of stock price movements.</a:t>
            </a:r>
          </a:p>
        </p:txBody>
      </p:sp>
      <p:sp>
        <p:nvSpPr>
          <p:cNvPr id="5" name="Rectangle 4"/>
          <p:cNvSpPr/>
          <p:nvPr/>
        </p:nvSpPr>
        <p:spPr>
          <a:xfrm>
            <a:off x="942308" y="62663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a typeface="Roboto Light" panose="02000000000000000000" pitchFamily="2" charset="0"/>
            </a:endParaRPr>
          </a:p>
        </p:txBody>
      </p:sp>
      <p:sp>
        <p:nvSpPr>
          <p:cNvPr id="6" name="TextBox 5"/>
          <p:cNvSpPr txBox="1"/>
          <p:nvPr/>
        </p:nvSpPr>
        <p:spPr>
          <a:xfrm>
            <a:off x="1153149" y="85722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161422" y="104189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8</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0919743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000" dirty="0">
                <a:solidFill>
                  <a:schemeClr val="tx1"/>
                </a:solidFill>
                <a:latin typeface="Alexandria"/>
              </a:rPr>
              <a:t>The performance of individual companies is a major determinant of stock prices. Metrics such as revenue growth, profitability, cash flow, debt levels, and operational efficiency indicate a firm’s health. Companies with consistent earnings growth and strong management typically attract investor confidence, boosting stock prices, while firms with declining performance or weak leadership may see valuations fall.</a:t>
            </a:r>
          </a:p>
          <a:p>
            <a:pPr algn="just"/>
            <a:r>
              <a:rPr lang="en-US" sz="2000" dirty="0">
                <a:solidFill>
                  <a:schemeClr val="tx1"/>
                </a:solidFill>
                <a:latin typeface="Alexandria"/>
              </a:rPr>
              <a:t>Key indicators include earnings per share (EPS), profit margins, return on equity (ROE), and return on assets (ROA). Positive earnings surprises, dividend announcements, and share buybacks often lead to stock price increases, whereas missed targets or profit warnings can cause declines.</a:t>
            </a:r>
          </a:p>
          <a:p>
            <a:pPr algn="just"/>
            <a:r>
              <a:rPr lang="en-US" sz="2000" dirty="0">
                <a:solidFill>
                  <a:schemeClr val="tx1"/>
                </a:solidFill>
                <a:latin typeface="Alexandria"/>
              </a:rPr>
              <a:t>Analysts also consider qualitative factors like corporate strategy, leadership effectiveness, innovation, and market share. Financial ratios, debt, and liquidity are monitored to assess stability and risk. In short, strong, sustainable firm performance drives stock appreciation, while poor fundamentals tend to depress valuations, making firm performance a cornerstone of investment decisions.</a:t>
            </a:r>
          </a:p>
        </p:txBody>
      </p:sp>
      <p:sp>
        <p:nvSpPr>
          <p:cNvPr id="5" name="Rectangle 4"/>
          <p:cNvSpPr/>
          <p:nvPr/>
        </p:nvSpPr>
        <p:spPr>
          <a:xfrm>
            <a:off x="942308" y="55538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85722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02990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8</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BA3D5771-6DA5-52F0-AAB8-894590F841B2}"/>
              </a:ext>
            </a:extLst>
          </p:cNvPr>
          <p:cNvSpPr txBox="1"/>
          <p:nvPr/>
        </p:nvSpPr>
        <p:spPr>
          <a:xfrm>
            <a:off x="2557606" y="1007313"/>
            <a:ext cx="6097712" cy="584775"/>
          </a:xfrm>
          <a:prstGeom prst="rect">
            <a:avLst/>
          </a:prstGeom>
          <a:noFill/>
        </p:spPr>
        <p:txBody>
          <a:bodyPr wrap="square">
            <a:spAutoFit/>
          </a:bodyPr>
          <a:lstStyle/>
          <a:p>
            <a:r>
              <a:rPr lang="en-US" sz="3200" dirty="0">
                <a:latin typeface="Alexandria"/>
              </a:rPr>
              <a:t>Firm Performance</a:t>
            </a:r>
          </a:p>
        </p:txBody>
      </p:sp>
    </p:spTree>
    <p:extLst>
      <p:ext uri="{BB962C8B-B14F-4D97-AF65-F5344CB8AC3E}">
        <p14:creationId xmlns:p14="http://schemas.microsoft.com/office/powerpoint/2010/main" val="54118586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7106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62663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85722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02990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8</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716EDA95-0EA9-4BC7-7498-9CAE0E3850EA}"/>
              </a:ext>
            </a:extLst>
          </p:cNvPr>
          <p:cNvSpPr txBox="1"/>
          <p:nvPr/>
        </p:nvSpPr>
        <p:spPr>
          <a:xfrm>
            <a:off x="2180407" y="1196912"/>
            <a:ext cx="9227955" cy="461665"/>
          </a:xfrm>
          <a:prstGeom prst="rect">
            <a:avLst/>
          </a:prstGeom>
          <a:noFill/>
        </p:spPr>
        <p:txBody>
          <a:bodyPr wrap="square">
            <a:spAutoFit/>
          </a:bodyPr>
          <a:lstStyle/>
          <a:p>
            <a:pPr algn="ctr"/>
            <a:r>
              <a:rPr lang="en-US" sz="2400" dirty="0">
                <a:solidFill>
                  <a:prstClr val="black"/>
                </a:solidFill>
                <a:latin typeface="Alexandria" charset="0"/>
              </a:rPr>
              <a:t>Market Sentiment (Investor Psychology and Its Impact on Stock Prices)</a:t>
            </a:r>
          </a:p>
        </p:txBody>
      </p:sp>
      <p:sp>
        <p:nvSpPr>
          <p:cNvPr id="8" name="Rectangle 2">
            <a:extLst>
              <a:ext uri="{FF2B5EF4-FFF2-40B4-BE49-F238E27FC236}">
                <a16:creationId xmlns:a16="http://schemas.microsoft.com/office/drawing/2014/main" id="{0F3A8EC9-E390-6897-3A65-37AC687191EF}"/>
              </a:ext>
            </a:extLst>
          </p:cNvPr>
          <p:cNvSpPr>
            <a:spLocks noChangeArrowheads="1"/>
          </p:cNvSpPr>
          <p:nvPr/>
        </p:nvSpPr>
        <p:spPr bwMode="auto">
          <a:xfrm>
            <a:off x="740363" y="2003815"/>
            <a:ext cx="10689637" cy="3785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000" i="0" u="none" strike="noStrike" cap="none" normalizeH="0" baseline="0" dirty="0">
                <a:ln>
                  <a:noFill/>
                </a:ln>
                <a:solidFill>
                  <a:schemeClr val="tx1"/>
                </a:solidFill>
                <a:effectLst/>
                <a:latin typeface="Alexandria"/>
              </a:rPr>
              <a:t>Market sentiment refers to the overall investor attitude toward a stock or the market, driven by emotions, expectations, and perceptions rather than fundamentals.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000" i="0" u="none" strike="noStrike" cap="none" normalizeH="0" baseline="0" dirty="0">
                <a:ln>
                  <a:noFill/>
                </a:ln>
                <a:solidFill>
                  <a:schemeClr val="tx1"/>
                </a:solidFill>
                <a:effectLst/>
                <a:latin typeface="Alexandria"/>
              </a:rPr>
              <a:t>It plays a major role in short-term price movements and can sometimes override fundamental values.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000" i="0" u="none" strike="noStrike" cap="none" normalizeH="0" baseline="0" dirty="0">
                <a:ln>
                  <a:noFill/>
                </a:ln>
                <a:solidFill>
                  <a:schemeClr val="tx1"/>
                </a:solidFill>
                <a:effectLst/>
                <a:latin typeface="Alexandria"/>
              </a:rPr>
              <a:t>Sentiment is classified into: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000" i="0" u="none" strike="noStrike" cap="none" normalizeH="0" baseline="0" dirty="0">
                <a:ln>
                  <a:noFill/>
                </a:ln>
                <a:solidFill>
                  <a:schemeClr val="tx1"/>
                </a:solidFill>
                <a:effectLst/>
                <a:latin typeface="Alexandria"/>
              </a:rPr>
              <a:t>Bullish: optimism → increased buying → rising stock prices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000" i="0" u="none" strike="noStrike" cap="none" normalizeH="0" baseline="0" dirty="0">
                <a:ln>
                  <a:noFill/>
                </a:ln>
                <a:solidFill>
                  <a:schemeClr val="tx1"/>
                </a:solidFill>
                <a:effectLst/>
                <a:latin typeface="Alexandria"/>
              </a:rPr>
              <a:t>Bearish: pessimism → increased selling → falling stock prices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000" i="0" u="none" strike="noStrike" cap="none" normalizeH="0" baseline="0" dirty="0">
                <a:ln>
                  <a:noFill/>
                </a:ln>
                <a:solidFill>
                  <a:schemeClr val="tx1"/>
                </a:solidFill>
                <a:effectLst/>
                <a:latin typeface="Alexandria"/>
              </a:rPr>
              <a:t>It directly affects supply and demand dynamics, influencing price levels in financial markets.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000" i="0" u="none" strike="noStrike" cap="none" normalizeH="0" baseline="0" dirty="0">
                <a:ln>
                  <a:noFill/>
                </a:ln>
                <a:solidFill>
                  <a:schemeClr val="tx1"/>
                </a:solidFill>
                <a:effectLst/>
                <a:latin typeface="Alexandria"/>
              </a:rPr>
              <a:t>Behavioral finance explains sentiment-driven decisions, highlighting psychological biases.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000" i="0" u="none" strike="noStrike" cap="none" normalizeH="0" baseline="0" dirty="0">
                <a:ln>
                  <a:noFill/>
                </a:ln>
                <a:solidFill>
                  <a:schemeClr val="tx1"/>
                </a:solidFill>
                <a:effectLst/>
                <a:latin typeface="Alexandria"/>
              </a:rPr>
              <a:t>Herd behavior: investors follow others’ actions without independent analysis, often pushing prices above intrinsic value.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000" i="0" u="none" strike="noStrike" cap="none" normalizeH="0" baseline="0" dirty="0">
                <a:ln>
                  <a:noFill/>
                </a:ln>
                <a:solidFill>
                  <a:schemeClr val="tx1"/>
                </a:solidFill>
                <a:effectLst/>
                <a:latin typeface="Alexandria"/>
              </a:rPr>
              <a:t>Panic selling: during downturns, fear leads to rapid selling, causing sharp price declines. </a:t>
            </a:r>
          </a:p>
        </p:txBody>
      </p:sp>
    </p:spTree>
    <p:extLst>
      <p:ext uri="{BB962C8B-B14F-4D97-AF65-F5344CB8AC3E}">
        <p14:creationId xmlns:p14="http://schemas.microsoft.com/office/powerpoint/2010/main" val="16967814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09244"/>
            <a:ext cx="10812720" cy="46812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000" dirty="0">
              <a:solidFill>
                <a:schemeClr val="tx1"/>
              </a:solidFill>
              <a:latin typeface="Alexandria"/>
            </a:endParaRPr>
          </a:p>
        </p:txBody>
      </p:sp>
      <p:sp>
        <p:nvSpPr>
          <p:cNvPr id="5" name="Rectangle 4"/>
          <p:cNvSpPr/>
          <p:nvPr/>
        </p:nvSpPr>
        <p:spPr>
          <a:xfrm>
            <a:off x="942308" y="57913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85722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02990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8</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ectangle 5">
            <a:extLst>
              <a:ext uri="{FF2B5EF4-FFF2-40B4-BE49-F238E27FC236}">
                <a16:creationId xmlns:a16="http://schemas.microsoft.com/office/drawing/2014/main" id="{06437AAF-B6D1-40F2-DD81-AF6C61EC9549}"/>
              </a:ext>
            </a:extLst>
          </p:cNvPr>
          <p:cNvSpPr>
            <a:spLocks noChangeArrowheads="1"/>
          </p:cNvSpPr>
          <p:nvPr/>
        </p:nvSpPr>
        <p:spPr bwMode="auto">
          <a:xfrm>
            <a:off x="883120" y="2023224"/>
            <a:ext cx="10081863" cy="3477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000" b="1" i="0" u="none" strike="noStrike" cap="none" normalizeH="0" baseline="0" dirty="0">
                <a:ln>
                  <a:noFill/>
                </a:ln>
                <a:solidFill>
                  <a:schemeClr val="tx1"/>
                </a:solidFill>
                <a:effectLst/>
                <a:latin typeface="Alexandria"/>
              </a:rPr>
              <a:t>Overconfidence</a:t>
            </a:r>
            <a:r>
              <a:rPr kumimoji="0" lang="en-US" altLang="en-US" sz="2000" b="0" i="0" u="none" strike="noStrike" cap="none" normalizeH="0" baseline="0" dirty="0">
                <a:ln>
                  <a:noFill/>
                </a:ln>
                <a:solidFill>
                  <a:schemeClr val="tx1"/>
                </a:solidFill>
                <a:effectLst/>
                <a:latin typeface="Alexandria"/>
              </a:rPr>
              <a:t>: investors overestimate their ability to predict markets → leads to excessive trading and higher market volatility.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000" b="1" i="0" u="none" strike="noStrike" cap="none" normalizeH="0" baseline="0" dirty="0">
                <a:ln>
                  <a:noFill/>
                </a:ln>
                <a:solidFill>
                  <a:schemeClr val="tx1"/>
                </a:solidFill>
                <a:effectLst/>
                <a:latin typeface="Alexandria"/>
              </a:rPr>
              <a:t>Loss aversion</a:t>
            </a:r>
            <a:r>
              <a:rPr kumimoji="0" lang="en-US" altLang="en-US" sz="2000" b="0" i="0" u="none" strike="noStrike" cap="none" normalizeH="0" baseline="0" dirty="0">
                <a:ln>
                  <a:noFill/>
                </a:ln>
                <a:solidFill>
                  <a:schemeClr val="tx1"/>
                </a:solidFill>
                <a:effectLst/>
                <a:latin typeface="Alexandria"/>
              </a:rPr>
              <a:t>: investors prefer avoiding losses over gains → hold losing stocks too long and sell winning stocks too early, distorting prices.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000" b="0" i="0" u="none" strike="noStrike" cap="none" normalizeH="0" baseline="0" dirty="0">
                <a:ln>
                  <a:noFill/>
                </a:ln>
                <a:solidFill>
                  <a:schemeClr val="tx1"/>
                </a:solidFill>
                <a:effectLst/>
                <a:latin typeface="Alexandria"/>
              </a:rPr>
              <a:t>Market sentiment is influenced by </a:t>
            </a:r>
            <a:r>
              <a:rPr kumimoji="0" lang="en-US" altLang="en-US" sz="2000" i="0" u="none" strike="noStrike" cap="none" normalizeH="0" baseline="0" dirty="0">
                <a:ln>
                  <a:noFill/>
                </a:ln>
                <a:solidFill>
                  <a:schemeClr val="tx1"/>
                </a:solidFill>
                <a:effectLst/>
                <a:latin typeface="Alexandria"/>
              </a:rPr>
              <a:t>external factors</a:t>
            </a:r>
            <a:r>
              <a:rPr kumimoji="0" lang="en-US" altLang="en-US" sz="2000" b="0" i="0" u="none" strike="noStrike" cap="none" normalizeH="0" baseline="0" dirty="0">
                <a:ln>
                  <a:noFill/>
                </a:ln>
                <a:solidFill>
                  <a:schemeClr val="tx1"/>
                </a:solidFill>
                <a:effectLst/>
                <a:latin typeface="Alexandria"/>
              </a:rPr>
              <a:t>, including: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000" b="0" i="0" u="none" strike="noStrike" cap="none" normalizeH="0" baseline="0" dirty="0">
                <a:ln>
                  <a:noFill/>
                </a:ln>
                <a:solidFill>
                  <a:schemeClr val="tx1"/>
                </a:solidFill>
                <a:effectLst/>
                <a:latin typeface="Alexandria"/>
              </a:rPr>
              <a:t>News and media coverage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000" b="0" i="0" u="none" strike="noStrike" cap="none" normalizeH="0" baseline="0" dirty="0">
                <a:ln>
                  <a:noFill/>
                </a:ln>
                <a:solidFill>
                  <a:schemeClr val="tx1"/>
                </a:solidFill>
                <a:effectLst/>
                <a:latin typeface="Alexandria"/>
              </a:rPr>
              <a:t>Economic and political developments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000" b="1" i="0" u="none" strike="noStrike" cap="none" normalizeH="0" baseline="0" dirty="0">
                <a:ln>
                  <a:noFill/>
                </a:ln>
                <a:solidFill>
                  <a:schemeClr val="tx1"/>
                </a:solidFill>
                <a:effectLst/>
                <a:latin typeface="Alexandria"/>
              </a:rPr>
              <a:t>Positive news</a:t>
            </a:r>
            <a:r>
              <a:rPr kumimoji="0" lang="en-US" altLang="en-US" sz="2000" b="0" i="0" u="none" strike="noStrike" cap="none" normalizeH="0" baseline="0" dirty="0">
                <a:ln>
                  <a:noFill/>
                </a:ln>
                <a:solidFill>
                  <a:schemeClr val="tx1"/>
                </a:solidFill>
                <a:effectLst/>
                <a:latin typeface="Alexandria"/>
              </a:rPr>
              <a:t> (e.g., strong earnings, innovation, favorable policies) → increases confidence → pushes stock prices upward.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000" b="0" i="0" u="none" strike="noStrike" cap="none" normalizeH="0" baseline="0" dirty="0">
                <a:ln>
                  <a:noFill/>
                </a:ln>
                <a:solidFill>
                  <a:schemeClr val="tx1"/>
                </a:solidFill>
                <a:effectLst/>
                <a:latin typeface="Alexandria"/>
              </a:rPr>
              <a:t>Geopolitical events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000" b="1" i="0" u="none" strike="noStrike" cap="none" normalizeH="0" baseline="0" dirty="0">
                <a:ln>
                  <a:noFill/>
                </a:ln>
                <a:solidFill>
                  <a:schemeClr val="tx1"/>
                </a:solidFill>
                <a:effectLst/>
                <a:latin typeface="Alexandria"/>
              </a:rPr>
              <a:t>Negative news</a:t>
            </a:r>
            <a:r>
              <a:rPr kumimoji="0" lang="en-US" altLang="en-US" sz="2000" b="0" i="0" u="none" strike="noStrike" cap="none" normalizeH="0" baseline="0" dirty="0">
                <a:ln>
                  <a:noFill/>
                </a:ln>
                <a:solidFill>
                  <a:schemeClr val="tx1"/>
                </a:solidFill>
                <a:effectLst/>
                <a:latin typeface="Alexandria"/>
              </a:rPr>
              <a:t> (e.g., crises, instability, scandals) → creates fear → leads to market declines. </a:t>
            </a:r>
          </a:p>
        </p:txBody>
      </p:sp>
    </p:spTree>
    <p:extLst>
      <p:ext uri="{BB962C8B-B14F-4D97-AF65-F5344CB8AC3E}">
        <p14:creationId xmlns:p14="http://schemas.microsoft.com/office/powerpoint/2010/main" val="17078425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639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200" dirty="0">
                <a:solidFill>
                  <a:schemeClr val="tx1"/>
                </a:solidFill>
                <a:latin typeface="Alexandria"/>
              </a:rPr>
              <a:t>Market sentiment is measured using indicators such as the Volatility Index (VIX), trading volume, put-call ratios, and investor sentiment surveys, which technical analysts use to assess trends and identify potential turning points. Although these tools do not guarantee precise predictions, they provide valuable insights into investors’ overall mood and expectations.</a:t>
            </a:r>
          </a:p>
          <a:p>
            <a:pPr algn="just"/>
            <a:r>
              <a:rPr lang="en-US" sz="2200" dirty="0">
                <a:solidFill>
                  <a:schemeClr val="tx1"/>
                </a:solidFill>
                <a:latin typeface="Alexandria"/>
              </a:rPr>
              <a:t>Market sentiment is a powerful force influencing stock prices, especially in the short term, as it is driven by emotions and perceptions rather than fundamentals. Despite this, it significantly affects investor behavior and market dynamics. Understanding sentiment and incorporating behavioral insights enables investors to make more informed decisions, manage risks effectively, and identify potential investment opportunities.</a:t>
            </a:r>
          </a:p>
          <a:p>
            <a:pPr algn="just"/>
            <a:endParaRPr lang="en-US" sz="2200" dirty="0">
              <a:solidFill>
                <a:schemeClr val="tx1"/>
              </a:solidFill>
              <a:latin typeface="Alexandria"/>
            </a:endParaRPr>
          </a:p>
        </p:txBody>
      </p:sp>
      <p:sp>
        <p:nvSpPr>
          <p:cNvPr id="5" name="Rectangle 4"/>
          <p:cNvSpPr/>
          <p:nvPr/>
        </p:nvSpPr>
        <p:spPr>
          <a:xfrm>
            <a:off x="942308" y="62663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85722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02990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8</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56552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62663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85722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02990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8</a:t>
            </a:r>
          </a:p>
        </p:txBody>
      </p:sp>
      <p:sp>
        <p:nvSpPr>
          <p:cNvPr id="48" name="TextBox 47"/>
          <p:cNvSpPr txBox="1"/>
          <p:nvPr/>
        </p:nvSpPr>
        <p:spPr>
          <a:xfrm>
            <a:off x="1153149" y="2998338"/>
            <a:ext cx="9440178" cy="1200329"/>
          </a:xfrm>
          <a:prstGeom prst="rect">
            <a:avLst/>
          </a:prstGeom>
          <a:noFill/>
        </p:spPr>
        <p:txBody>
          <a:bodyPr wrap="square" rtlCol="0">
            <a:spAutoFit/>
          </a:bodyPr>
          <a:lstStyle/>
          <a:p>
            <a:pPr algn="ctr"/>
            <a:r>
              <a:rPr lang="en-US" sz="3600" b="1" dirty="0">
                <a:solidFill>
                  <a:srgbClr val="00B0F0"/>
                </a:solidFill>
                <a:latin typeface="Alexandria"/>
              </a:rPr>
              <a:t>Systematic vs. Unsystematic Risk in Stock Investment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2651108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5458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62663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85722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02990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8</a:t>
            </a:r>
          </a:p>
        </p:txBody>
      </p:sp>
      <p:sp>
        <p:nvSpPr>
          <p:cNvPr id="48" name="TextBox 47"/>
          <p:cNvSpPr txBox="1"/>
          <p:nvPr/>
        </p:nvSpPr>
        <p:spPr>
          <a:xfrm>
            <a:off x="785041" y="1792637"/>
            <a:ext cx="10477198" cy="4708981"/>
          </a:xfrm>
          <a:prstGeom prst="rect">
            <a:avLst/>
          </a:prstGeom>
          <a:noFill/>
        </p:spPr>
        <p:txBody>
          <a:bodyPr wrap="square" rtlCol="0">
            <a:spAutoFit/>
          </a:bodyPr>
          <a:lstStyle/>
          <a:p>
            <a:pPr algn="just"/>
            <a:r>
              <a:rPr lang="en-US" sz="2000" dirty="0">
                <a:latin typeface="Alexandria"/>
              </a:rPr>
              <a:t>Risk is a fundamental concept in stock investment, representing the uncertainty of future returns. Since investors are generally risk-averse, they require higher expected returns to compensate for higher risk. Total risk is divided into systematic risk and unsystematic risk, a distinction that is essential for effective portfolio management.</a:t>
            </a:r>
          </a:p>
          <a:p>
            <a:pPr algn="just"/>
            <a:r>
              <a:rPr lang="en-US" sz="2000" dirty="0">
                <a:latin typeface="Alexandria"/>
              </a:rPr>
              <a:t>Systematic risk, or market risk, affects the entire market and arises from macroeconomic factors such as interest rates, inflation, recessions, political instability, and global crises. It cannot be eliminated through diversification, as these factors impact most companies simultaneously. Even well-diversified portfolios remain exposed to such risks. Systematic risk is typically measured by beta (β), which reflects a stock’s sensitivity to overall market movements.</a:t>
            </a:r>
          </a:p>
          <a:p>
            <a:pPr algn="just"/>
            <a:r>
              <a:rPr lang="en-US" sz="2000" dirty="0">
                <a:latin typeface="Alexandria"/>
              </a:rPr>
              <a:t>In contrast, unsystematic risk is specific to individual firms or industries and results from internal factors such as management decisions, operational performance, financial structure, and competitiveness. Unlike systematic risk, it can be reduced or eliminated through diversification. For example, a company may experience declining stock prices due to poor management or product failure, even when the broader market is performing well.</a:t>
            </a:r>
          </a:p>
          <a:p>
            <a:pPr algn="just"/>
            <a:endParaRPr lang="en-US" sz="20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3688977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15964"/>
            <a:ext cx="10812720" cy="4682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000" dirty="0">
                <a:solidFill>
                  <a:schemeClr val="tx1"/>
                </a:solidFill>
                <a:latin typeface="Alexandria"/>
              </a:rPr>
              <a:t>Unlike systematic risk, unsystematic risk can be significantly reduced or even eliminated through diversification. By investing in a variety of assets across different sectors, investors can offset losses from one investment with gains from others, ensuring that poor performance in a single company does not heavily affect the overall portfolio. This principle is central to modern portfolio theory, which highlights diversification as a key strategy for reducing total risk.</a:t>
            </a:r>
            <a:endParaRPr lang="ar-JO" sz="2000" dirty="0">
              <a:solidFill>
                <a:schemeClr val="tx1"/>
              </a:solidFill>
              <a:latin typeface="Alexandria"/>
            </a:endParaRPr>
          </a:p>
          <a:p>
            <a:pPr algn="just"/>
            <a:endParaRPr lang="en-US" sz="2000" dirty="0">
              <a:solidFill>
                <a:schemeClr val="tx1"/>
              </a:solidFill>
              <a:latin typeface="Alexandria"/>
            </a:endParaRPr>
          </a:p>
          <a:p>
            <a:pPr algn="just"/>
            <a:r>
              <a:rPr lang="en-US" sz="2000" dirty="0">
                <a:solidFill>
                  <a:schemeClr val="tx1"/>
                </a:solidFill>
                <a:latin typeface="Alexandria"/>
              </a:rPr>
              <a:t>The distinction between systematic and unsystematic risk is crucial for investors. While unsystematic risk can be managed through diversification, systematic risk must be accepted as an inherent part of investing. As a result, expected returns are primarily determined by exposure to systematic risk rather than total risk. This idea underpins models like the Capital Asset Pricing Model (CAPM), which states that investors are compensated only for bearing systematic risk.</a:t>
            </a:r>
          </a:p>
          <a:p>
            <a:pPr algn="just"/>
            <a:endParaRPr lang="en-US" sz="2000" dirty="0">
              <a:solidFill>
                <a:schemeClr val="tx1"/>
              </a:solidFill>
              <a:latin typeface="Alexandri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8</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6328253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76183" y="1588909"/>
            <a:ext cx="10812720" cy="46899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000" b="1" dirty="0">
                <a:solidFill>
                  <a:schemeClr val="tx1"/>
                </a:solidFill>
                <a:latin typeface="Alexandria"/>
              </a:rPr>
              <a:t>Risk Profile:</a:t>
            </a:r>
            <a:r>
              <a:rPr lang="en-US" sz="2000" dirty="0">
                <a:solidFill>
                  <a:schemeClr val="tx1"/>
                </a:solidFill>
                <a:latin typeface="Alexandria"/>
              </a:rPr>
              <a:t> Stocks are inherently riskier than bonds because their returns depend on company performance and market conditions. Equity investors face market volatility, economic fluctuations, and firm-specific uncertainties, causing stock prices to vary significantly over short periods. Bonds, in contrast, are relatively safer, offering fixed interest payments and usually returning the principal at maturity. Although bonds carry risks such as interest rate, credit, and inflation risk, their predictable cash flows result in lower volatility compared to equities.</a:t>
            </a:r>
            <a:endParaRPr lang="ar-JO" sz="2000" dirty="0">
              <a:solidFill>
                <a:schemeClr val="tx1"/>
              </a:solidFill>
              <a:latin typeface="Alexandria"/>
            </a:endParaRPr>
          </a:p>
          <a:p>
            <a:pPr algn="just"/>
            <a:endParaRPr lang="en-US" sz="2000" dirty="0">
              <a:solidFill>
                <a:schemeClr val="tx1"/>
              </a:solidFill>
              <a:latin typeface="Alexandria"/>
            </a:endParaRPr>
          </a:p>
          <a:p>
            <a:pPr algn="just"/>
            <a:r>
              <a:rPr lang="en-US" sz="2000" b="1" dirty="0">
                <a:solidFill>
                  <a:schemeClr val="tx1"/>
                </a:solidFill>
                <a:latin typeface="Alexandria"/>
              </a:rPr>
              <a:t>Return Potential:</a:t>
            </a:r>
            <a:r>
              <a:rPr lang="en-US" sz="2000" dirty="0">
                <a:solidFill>
                  <a:schemeClr val="tx1"/>
                </a:solidFill>
                <a:latin typeface="Alexandria"/>
              </a:rPr>
              <a:t> Stocks compensate for higher risk with the potential for greater returns, including capital appreciation and dividends, allowing investors to benefit from price growth and profit-sharing. Historically, equities have outperformed bonds over the long term, particularly during periods of economic expansion. Bonds provide stable, predictable income through coupon payments, appealing to risk-averse investors. While bond returns are generally lower, they are less affected by short-term market fluctuations, making them a dependable component of a balanced portfolio.</a:t>
            </a:r>
          </a:p>
          <a:p>
            <a:pPr algn="just"/>
            <a:endParaRPr lang="en-US" sz="2000" dirty="0">
              <a:solidFill>
                <a:schemeClr val="tx1"/>
              </a:solidFill>
              <a:latin typeface="Alexandria"/>
            </a:endParaRPr>
          </a:p>
        </p:txBody>
      </p:sp>
      <p:sp>
        <p:nvSpPr>
          <p:cNvPr id="5" name="Rectangle 4"/>
          <p:cNvSpPr/>
          <p:nvPr/>
        </p:nvSpPr>
        <p:spPr>
          <a:xfrm>
            <a:off x="942308" y="57913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85722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02990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8</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239A3534-68D8-E631-5985-76788AAB845C}"/>
              </a:ext>
            </a:extLst>
          </p:cNvPr>
          <p:cNvSpPr txBox="1"/>
          <p:nvPr/>
        </p:nvSpPr>
        <p:spPr>
          <a:xfrm>
            <a:off x="2346765" y="327025"/>
            <a:ext cx="8256104" cy="1261884"/>
          </a:xfrm>
          <a:prstGeom prst="rect">
            <a:avLst/>
          </a:prstGeom>
          <a:noFill/>
        </p:spPr>
        <p:txBody>
          <a:bodyPr wrap="square">
            <a:spAutoFit/>
          </a:bodyPr>
          <a:lstStyle/>
          <a:p>
            <a:pPr>
              <a:buNone/>
            </a:pPr>
            <a:br>
              <a:rPr lang="en-US" b="1" dirty="0">
                <a:latin typeface="Alexandria"/>
              </a:rPr>
            </a:br>
            <a:endParaRPr lang="en-US" b="1" dirty="0">
              <a:latin typeface="Alexandria"/>
            </a:endParaRPr>
          </a:p>
          <a:p>
            <a:pPr>
              <a:buNone/>
            </a:pPr>
            <a:r>
              <a:rPr lang="en-US" sz="2000" b="1" dirty="0">
                <a:latin typeface="Alexandria"/>
              </a:rPr>
              <a:t>Comparison Between Stocks and Bonds: Risk, Return, and Investment Characteristics</a:t>
            </a:r>
          </a:p>
        </p:txBody>
      </p:sp>
    </p:spTree>
    <p:extLst>
      <p:ext uri="{BB962C8B-B14F-4D97-AF65-F5344CB8AC3E}">
        <p14:creationId xmlns:p14="http://schemas.microsoft.com/office/powerpoint/2010/main" val="356072096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08692" y="179440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84039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8</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9BF2B301-0480-A442-BB8A-83C356D9C655}"/>
              </a:ext>
            </a:extLst>
          </p:cNvPr>
          <p:cNvSpPr txBox="1"/>
          <p:nvPr/>
        </p:nvSpPr>
        <p:spPr>
          <a:xfrm>
            <a:off x="825500" y="2299312"/>
            <a:ext cx="10541000" cy="3816429"/>
          </a:xfrm>
          <a:prstGeom prst="rect">
            <a:avLst/>
          </a:prstGeom>
          <a:noFill/>
        </p:spPr>
        <p:txBody>
          <a:bodyPr wrap="square" rtlCol="0">
            <a:spAutoFit/>
          </a:bodyPr>
          <a:lstStyle/>
          <a:p>
            <a:pPr algn="just"/>
            <a:r>
              <a:rPr lang="en-US" sz="2200" dirty="0">
                <a:latin typeface="Alexandria"/>
              </a:rPr>
              <a:t>Stocks and bonds are both affected by systematic risks like interest rates, inflation, and economic cycles, but stocks are more sensitive due to their link to company performance and market sentiment. Unsystematic risk impacts individual stocks but has little effect on diversified bonds, especially high-quality ones.</a:t>
            </a:r>
            <a:endParaRPr lang="ar-JO" sz="2200" dirty="0">
              <a:latin typeface="Alexandria"/>
            </a:endParaRPr>
          </a:p>
          <a:p>
            <a:r>
              <a:rPr lang="en-US" sz="2200" dirty="0">
                <a:latin typeface="Alexandria"/>
              </a:rPr>
              <a:t>Liquidity varies between the two: stocks are usually highly liquid, while bonds’ liquidity depends on type and market, though government bonds are generally stable.</a:t>
            </a:r>
          </a:p>
          <a:p>
            <a:r>
              <a:rPr lang="en-US" sz="2200" dirty="0">
                <a:latin typeface="Alexandria"/>
              </a:rPr>
              <a:t>Regarding income and investment horizon, stocks suit long-term investors seeking growth, with dividends that are not guaranteed. Bonds offer more predictable income, appealing to conservative investors or those needing steady cash flows. The choice depends on risk tolerance, financial goals, and the balance between growth and stability.</a:t>
            </a:r>
          </a:p>
          <a:p>
            <a:pPr algn="just"/>
            <a:endParaRPr lang="en-US" sz="2200" dirty="0">
              <a:latin typeface="Alexandria"/>
            </a:endParaRPr>
          </a:p>
        </p:txBody>
      </p:sp>
    </p:spTree>
    <p:extLst>
      <p:ext uri="{BB962C8B-B14F-4D97-AF65-F5344CB8AC3E}">
        <p14:creationId xmlns:p14="http://schemas.microsoft.com/office/powerpoint/2010/main" val="415466544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6125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76914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8</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5E26C8C-1996-F948-A5E8-447847C561D2}"/>
              </a:ext>
            </a:extLst>
          </p:cNvPr>
          <p:cNvSpPr txBox="1"/>
          <p:nvPr/>
        </p:nvSpPr>
        <p:spPr>
          <a:xfrm>
            <a:off x="689640" y="2340327"/>
            <a:ext cx="10653030" cy="2800767"/>
          </a:xfrm>
          <a:prstGeom prst="rect">
            <a:avLst/>
          </a:prstGeom>
          <a:noFill/>
        </p:spPr>
        <p:txBody>
          <a:bodyPr wrap="square" rtlCol="0">
            <a:spAutoFit/>
          </a:bodyPr>
          <a:lstStyle/>
          <a:p>
            <a:pPr algn="just"/>
            <a:r>
              <a:rPr lang="en-US" sz="2200" b="1" dirty="0">
                <a:latin typeface="Alexandria"/>
              </a:rPr>
              <a:t>Portfolio Considerations:</a:t>
            </a:r>
            <a:r>
              <a:rPr lang="en-US" sz="2200" dirty="0">
                <a:latin typeface="Alexandria"/>
              </a:rPr>
              <a:t> Combining stocks and bonds helps investors optimize the trade-off between risk and return. Stocks provide growth, while bonds add stability and income, reducing overall portfolio volatility.</a:t>
            </a:r>
          </a:p>
          <a:p>
            <a:pPr algn="just"/>
            <a:endParaRPr lang="en-US" sz="2200" dirty="0">
              <a:latin typeface="Alexandria"/>
            </a:endParaRPr>
          </a:p>
          <a:p>
            <a:pPr algn="just"/>
            <a:r>
              <a:rPr lang="en-US" sz="2200" b="1" dirty="0">
                <a:latin typeface="Alexandria"/>
              </a:rPr>
              <a:t>Conclusion:</a:t>
            </a:r>
            <a:r>
              <a:rPr lang="en-US" sz="2200" dirty="0">
                <a:latin typeface="Alexandria"/>
              </a:rPr>
              <a:t> Stocks and bonds complement each other: stocks offer higher returns but more risk, while bonds provide predictable income and safety with lower returns. Understanding their differences and risk responses is essential for constructing efficient portfolios and making informed investment decisions.</a:t>
            </a:r>
          </a:p>
        </p:txBody>
      </p:sp>
    </p:spTree>
    <p:extLst>
      <p:ext uri="{BB962C8B-B14F-4D97-AF65-F5344CB8AC3E}">
        <p14:creationId xmlns:p14="http://schemas.microsoft.com/office/powerpoint/2010/main" val="25757322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5011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68601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13678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8</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C66234F5-9992-9FF5-F413-12AC265C6987}"/>
              </a:ext>
            </a:extLst>
          </p:cNvPr>
          <p:cNvSpPr txBox="1"/>
          <p:nvPr/>
        </p:nvSpPr>
        <p:spPr>
          <a:xfrm>
            <a:off x="3208106" y="3246902"/>
            <a:ext cx="6416210" cy="369332"/>
          </a:xfrm>
          <a:prstGeom prst="rect">
            <a:avLst/>
          </a:prstGeom>
          <a:noFill/>
        </p:spPr>
        <p:txBody>
          <a:bodyPr wrap="square">
            <a:spAutoFit/>
          </a:bodyPr>
          <a:lstStyle/>
          <a:p>
            <a:pPr algn="ctr"/>
            <a:r>
              <a:rPr lang="en-US" sz="1800" b="1" dirty="0">
                <a:solidFill>
                  <a:schemeClr val="bg1"/>
                </a:solidFill>
                <a:latin typeface="Alexandria" charset="0"/>
                <a:cs typeface="Alexandria" charset="0"/>
              </a:rPr>
              <a:t>8</a:t>
            </a:r>
          </a:p>
        </p:txBody>
      </p:sp>
      <p:sp>
        <p:nvSpPr>
          <p:cNvPr id="8" name="TextBox 7">
            <a:extLst>
              <a:ext uri="{FF2B5EF4-FFF2-40B4-BE49-F238E27FC236}">
                <a16:creationId xmlns:a16="http://schemas.microsoft.com/office/drawing/2014/main" id="{16E60E7B-1487-34F7-C1A4-A7D8373C7A5B}"/>
              </a:ext>
            </a:extLst>
          </p:cNvPr>
          <p:cNvSpPr txBox="1"/>
          <p:nvPr/>
        </p:nvSpPr>
        <p:spPr>
          <a:xfrm>
            <a:off x="3208106" y="3246902"/>
            <a:ext cx="6416210" cy="369332"/>
          </a:xfrm>
          <a:prstGeom prst="rect">
            <a:avLst/>
          </a:prstGeom>
          <a:noFill/>
        </p:spPr>
        <p:txBody>
          <a:bodyPr wrap="square">
            <a:spAutoFit/>
          </a:bodyPr>
          <a:lstStyle/>
          <a:p>
            <a:pPr algn="ctr"/>
            <a:r>
              <a:rPr lang="en-US" sz="1800" b="1" dirty="0">
                <a:solidFill>
                  <a:schemeClr val="bg1"/>
                </a:solidFill>
                <a:latin typeface="Alexandria" charset="0"/>
                <a:cs typeface="Alexandria" charset="0"/>
              </a:rPr>
              <a:t>8</a:t>
            </a:r>
          </a:p>
        </p:txBody>
      </p:sp>
      <p:sp>
        <p:nvSpPr>
          <p:cNvPr id="4" name="TextBox 3">
            <a:extLst>
              <a:ext uri="{FF2B5EF4-FFF2-40B4-BE49-F238E27FC236}">
                <a16:creationId xmlns:a16="http://schemas.microsoft.com/office/drawing/2014/main" id="{88B4CEDF-3904-521B-9426-6200C9841A3B}"/>
              </a:ext>
            </a:extLst>
          </p:cNvPr>
          <p:cNvSpPr txBox="1"/>
          <p:nvPr/>
        </p:nvSpPr>
        <p:spPr>
          <a:xfrm>
            <a:off x="912247" y="2344785"/>
            <a:ext cx="10222786" cy="2800767"/>
          </a:xfrm>
          <a:prstGeom prst="rect">
            <a:avLst/>
          </a:prstGeom>
          <a:noFill/>
        </p:spPr>
        <p:txBody>
          <a:bodyPr wrap="square">
            <a:spAutoFit/>
          </a:bodyPr>
          <a:lstStyle/>
          <a:p>
            <a:pPr algn="just">
              <a:buNone/>
            </a:pPr>
            <a:r>
              <a:rPr lang="en-US" sz="2200" dirty="0">
                <a:latin typeface="Alexandria"/>
              </a:rPr>
              <a:t>Valuation is the process of estimating a stock’s intrinsic value based on future cash flows, risk, and growth to guide buy or sell decisions. It relies on the time value of money, meaning future cash flows are discounted to present value using a risk-adjusted rate. It is important because market prices may deviate from true value due to sentiment or inefficiencies, creating opportunities for investors. Valuation methods include absolute approaches such as DDM and relative approaches such as the P/E ratio. In practice, valuation involves both quantitative models and subjective assumptions, so investors often use multiple methods to improve accuracy.</a:t>
            </a:r>
          </a:p>
        </p:txBody>
      </p:sp>
    </p:spTree>
    <p:extLst>
      <p:ext uri="{BB962C8B-B14F-4D97-AF65-F5344CB8AC3E}">
        <p14:creationId xmlns:p14="http://schemas.microsoft.com/office/powerpoint/2010/main" val="314009346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9B64CB-5D36-017D-F4D2-1F4962C0FE0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CE07F2A-D7C9-1F0E-8B80-5BB5CCCA1EBA}"/>
              </a:ext>
            </a:extLst>
          </p:cNvPr>
          <p:cNvSpPr/>
          <p:nvPr/>
        </p:nvSpPr>
        <p:spPr>
          <a:xfrm>
            <a:off x="689640" y="1445850"/>
            <a:ext cx="10812720" cy="45011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DEC5BD0-3387-90A3-E97B-C57EFBF540B2}"/>
              </a:ext>
            </a:extLst>
          </p:cNvPr>
          <p:cNvSpPr/>
          <p:nvPr/>
        </p:nvSpPr>
        <p:spPr>
          <a:xfrm>
            <a:off x="942308" y="68601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D306B44F-7DC1-306A-1592-10DAA72B5A6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D8C1D1A-6E1C-B552-6577-284C3E249512}"/>
              </a:ext>
            </a:extLst>
          </p:cNvPr>
          <p:cNvSpPr txBox="1"/>
          <p:nvPr/>
        </p:nvSpPr>
        <p:spPr>
          <a:xfrm>
            <a:off x="1214179" y="113678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8</a:t>
            </a:r>
          </a:p>
        </p:txBody>
      </p:sp>
      <p:sp>
        <p:nvSpPr>
          <p:cNvPr id="48" name="TextBox 47">
            <a:extLst>
              <a:ext uri="{FF2B5EF4-FFF2-40B4-BE49-F238E27FC236}">
                <a16:creationId xmlns:a16="http://schemas.microsoft.com/office/drawing/2014/main" id="{6492EBE9-2CFF-97C7-2BB3-7D7C09EDAA5F}"/>
              </a:ext>
            </a:extLst>
          </p:cNvPr>
          <p:cNvSpPr txBox="1"/>
          <p:nvPr/>
        </p:nvSpPr>
        <p:spPr>
          <a:xfrm>
            <a:off x="1055323" y="2005681"/>
            <a:ext cx="9701719" cy="3139321"/>
          </a:xfrm>
          <a:prstGeom prst="rect">
            <a:avLst/>
          </a:prstGeom>
          <a:noFill/>
        </p:spPr>
        <p:txBody>
          <a:bodyPr wrap="square" rtlCol="0">
            <a:spAutoFit/>
          </a:bodyPr>
          <a:lstStyle/>
          <a:p>
            <a:pPr algn="just"/>
            <a:r>
              <a:rPr lang="en-US" sz="2200" dirty="0"/>
              <a:t>Intrinsic value represents the true worth of a stock based on fundamentals such as earnings, dividends, growth, and risk, while market price is the actual trading price determined by supply, demand, and investor sentiment. The difference between them creates investment opportunities: if intrinsic value is higher than market price, the stock is undervalued (buy); if lower, it is overvalued (sell); if equal, it is fairly valued. However, these gaps may persist due to market inefficiencies and behavioral factors like optimism or fear. Therefore, successful investors focus on intrinsic value rather than short-term market movements, which is the core idea of value investing.</a:t>
            </a:r>
          </a:p>
        </p:txBody>
      </p:sp>
      <p:pic>
        <p:nvPicPr>
          <p:cNvPr id="7" name="Graphic 21">
            <a:extLst>
              <a:ext uri="{FF2B5EF4-FFF2-40B4-BE49-F238E27FC236}">
                <a16:creationId xmlns:a16="http://schemas.microsoft.com/office/drawing/2014/main" id="{335E9E8D-B8E8-E676-4074-E45CDD840E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4902067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ABFA81-B3D8-9723-3E4F-21430E3B2680}"/>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5" name="Rectangle: Rounded Corners 24">
                <a:extLst>
                  <a:ext uri="{FF2B5EF4-FFF2-40B4-BE49-F238E27FC236}">
                    <a16:creationId xmlns:a16="http://schemas.microsoft.com/office/drawing/2014/main" id="{5267F776-8AA2-B54A-0D7C-51DE4821210D}"/>
                  </a:ext>
                </a:extLst>
              </p:cNvPr>
              <p:cNvSpPr/>
              <p:nvPr/>
            </p:nvSpPr>
            <p:spPr>
              <a:xfrm>
                <a:off x="617280" y="1685495"/>
                <a:ext cx="10812720" cy="46639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000" dirty="0">
                  <a:solidFill>
                    <a:schemeClr val="tx1"/>
                  </a:solidFill>
                  <a:latin typeface="Alexandria"/>
                </a:endParaRPr>
              </a:p>
              <a:p>
                <a:r>
                  <a:rPr lang="en-US" sz="2000" dirty="0">
                    <a:solidFill>
                      <a:schemeClr val="tx1"/>
                    </a:solidFill>
                    <a:latin typeface="Alexandria"/>
                  </a:rPr>
                  <a:t>The Dividend Discount Model (DDM) is a fundamental valuation model that estimates the value of a stock based on the present value of expected future dividends.</a:t>
                </a:r>
              </a:p>
              <a:p>
                <a:r>
                  <a:rPr lang="en-US" sz="2000" dirty="0">
                    <a:solidFill>
                      <a:schemeClr val="tx1"/>
                    </a:solidFill>
                    <a:latin typeface="Alexandria"/>
                  </a:rPr>
                  <a:t>The general formula is:</a:t>
                </a:r>
              </a:p>
              <a:p>
                <a:pPr/>
                <a14:m>
                  <m:oMathPara xmlns:m="http://schemas.openxmlformats.org/officeDocument/2006/math">
                    <m:oMathParaPr>
                      <m:jc m:val="centerGroup"/>
                    </m:oMathParaPr>
                    <m:oMath xmlns:m="http://schemas.openxmlformats.org/officeDocument/2006/math">
                      <m:sSub>
                        <m:sSubPr>
                          <m:ctrlPr>
                            <a:rPr lang="ar-JO" sz="1100" i="1">
                              <a:solidFill>
                                <a:schemeClr val="tx1"/>
                              </a:solidFill>
                              <a:latin typeface="Cambria Math" panose="02040503050406030204" pitchFamily="18" charset="0"/>
                            </a:rPr>
                          </m:ctrlPr>
                        </m:sSubPr>
                        <m:e>
                          <m:r>
                            <a:rPr lang="ar-JO" sz="1100" i="1">
                              <a:solidFill>
                                <a:schemeClr val="tx1"/>
                              </a:solidFill>
                              <a:latin typeface="Cambria Math" panose="02040503050406030204" pitchFamily="18" charset="0"/>
                            </a:rPr>
                            <m:t>𝑃</m:t>
                          </m:r>
                        </m:e>
                        <m:sub>
                          <m:r>
                            <a:rPr lang="ar-JO" sz="1100">
                              <a:solidFill>
                                <a:schemeClr val="tx1"/>
                              </a:solidFill>
                              <a:latin typeface="Cambria Math" panose="02040503050406030204" pitchFamily="18" charset="0"/>
                            </a:rPr>
                            <m:t>0</m:t>
                          </m:r>
                        </m:sub>
                      </m:sSub>
                      <m:r>
                        <a:rPr lang="ar-JO" sz="1100">
                          <a:solidFill>
                            <a:schemeClr val="tx1"/>
                          </a:solidFill>
                          <a:latin typeface="Cambria Math" panose="02040503050406030204" pitchFamily="18" charset="0"/>
                        </a:rPr>
                        <m:t>=</m:t>
                      </m:r>
                      <m:nary>
                        <m:naryPr>
                          <m:chr m:val="∑"/>
                          <m:grow m:val="on"/>
                          <m:subHide m:val="on"/>
                          <m:supHide m:val="on"/>
                          <m:ctrlPr>
                            <a:rPr lang="ar-JO" sz="1100" i="1">
                              <a:solidFill>
                                <a:schemeClr val="tx1"/>
                              </a:solidFill>
                              <a:latin typeface="Cambria Math" panose="02040503050406030204" pitchFamily="18" charset="0"/>
                            </a:rPr>
                          </m:ctrlPr>
                        </m:naryPr>
                        <m:sub/>
                        <m:sup/>
                        <m:e>
                          <m:f>
                            <m:fPr>
                              <m:ctrlPr>
                                <a:rPr lang="ar-JO" sz="1100" i="1">
                                  <a:solidFill>
                                    <a:schemeClr val="tx1"/>
                                  </a:solidFill>
                                  <a:latin typeface="Cambria Math" panose="02040503050406030204" pitchFamily="18" charset="0"/>
                                </a:rPr>
                              </m:ctrlPr>
                            </m:fPr>
                            <m:num>
                              <m:sSub>
                                <m:sSubPr>
                                  <m:ctrlPr>
                                    <a:rPr lang="ar-JO" sz="1100" i="1">
                                      <a:solidFill>
                                        <a:schemeClr val="tx1"/>
                                      </a:solidFill>
                                      <a:latin typeface="Cambria Math" panose="02040503050406030204" pitchFamily="18" charset="0"/>
                                    </a:rPr>
                                  </m:ctrlPr>
                                </m:sSubPr>
                                <m:e>
                                  <m:r>
                                    <a:rPr lang="ar-JO" sz="1100" i="1">
                                      <a:solidFill>
                                        <a:schemeClr val="tx1"/>
                                      </a:solidFill>
                                      <a:latin typeface="Cambria Math" panose="02040503050406030204" pitchFamily="18" charset="0"/>
                                    </a:rPr>
                                    <m:t>𝐷</m:t>
                                  </m:r>
                                </m:e>
                                <m:sub>
                                  <m:r>
                                    <a:rPr lang="ar-JO" sz="1100" i="1">
                                      <a:solidFill>
                                        <a:schemeClr val="tx1"/>
                                      </a:solidFill>
                                      <a:latin typeface="Cambria Math" panose="02040503050406030204" pitchFamily="18" charset="0"/>
                                    </a:rPr>
                                    <m:t>𝑡</m:t>
                                  </m:r>
                                </m:sub>
                              </m:sSub>
                            </m:num>
                            <m:den>
                              <m:d>
                                <m:dPr>
                                  <m:endChr m:val=""/>
                                  <m:ctrlPr>
                                    <a:rPr lang="ar-JO" sz="1100" i="1">
                                      <a:solidFill>
                                        <a:schemeClr val="tx1"/>
                                      </a:solidFill>
                                      <a:latin typeface="Cambria Math" panose="02040503050406030204" pitchFamily="18" charset="0"/>
                                    </a:rPr>
                                  </m:ctrlPr>
                                </m:dPr>
                                <m:e>
                                  <m:r>
                                    <a:rPr lang="ar-JO" sz="1100">
                                      <a:solidFill>
                                        <a:schemeClr val="tx1"/>
                                      </a:solidFill>
                                      <a:latin typeface="Cambria Math" panose="02040503050406030204" pitchFamily="18" charset="0"/>
                                    </a:rPr>
                                    <m:t>1</m:t>
                                  </m:r>
                                  <m:r>
                                    <a:rPr lang="ar-JO" sz="1100">
                                      <a:solidFill>
                                        <a:schemeClr val="tx1"/>
                                      </a:solidFill>
                                      <a:latin typeface="Cambria Math" panose="02040503050406030204" pitchFamily="18" charset="0"/>
                                    </a:rPr>
                                    <m:t>+</m:t>
                                  </m:r>
                                  <m:r>
                                    <a:rPr lang="ar-JO" sz="1100" i="1">
                                      <a:solidFill>
                                        <a:schemeClr val="tx1"/>
                                      </a:solidFill>
                                      <a:latin typeface="Cambria Math" panose="02040503050406030204" pitchFamily="18" charset="0"/>
                                    </a:rPr>
                                    <m:t>𝑟</m:t>
                                  </m:r>
                                  <m:sSup>
                                    <m:sSupPr>
                                      <m:ctrlPr>
                                        <a:rPr lang="ar-JO" sz="1100" i="1">
                                          <a:solidFill>
                                            <a:schemeClr val="tx1"/>
                                          </a:solidFill>
                                          <a:latin typeface="Cambria Math" panose="02040503050406030204" pitchFamily="18" charset="0"/>
                                        </a:rPr>
                                      </m:ctrlPr>
                                    </m:sSupPr>
                                    <m:e>
                                      <m:d>
                                        <m:dPr>
                                          <m:begChr m:val=""/>
                                          <m:endChr m:val=""/>
                                          <m:ctrlPr>
                                            <a:rPr lang="ar-JO" sz="1100" i="1">
                                              <a:solidFill>
                                                <a:schemeClr val="tx1"/>
                                              </a:solidFill>
                                              <a:latin typeface="Cambria Math" panose="02040503050406030204" pitchFamily="18" charset="0"/>
                                            </a:rPr>
                                          </m:ctrlPr>
                                        </m:dPr>
                                        <m:e>
                                          <m:r>
                                            <a:rPr lang="ar-JO" sz="1100">
                                              <a:solidFill>
                                                <a:schemeClr val="tx1"/>
                                              </a:solidFill>
                                              <a:latin typeface="Cambria Math" panose="02040503050406030204" pitchFamily="18" charset="0"/>
                                            </a:rPr>
                                            <m:t>)</m:t>
                                          </m:r>
                                        </m:e>
                                      </m:d>
                                    </m:e>
                                    <m:sup>
                                      <m:r>
                                        <a:rPr lang="ar-JO" sz="1100" i="1">
                                          <a:solidFill>
                                            <a:schemeClr val="tx1"/>
                                          </a:solidFill>
                                          <a:latin typeface="Cambria Math" panose="02040503050406030204" pitchFamily="18" charset="0"/>
                                        </a:rPr>
                                        <m:t>𝑡</m:t>
                                      </m:r>
                                    </m:sup>
                                  </m:sSup>
                                </m:e>
                              </m:d>
                            </m:den>
                          </m:f>
                        </m:e>
                      </m:nary>
                    </m:oMath>
                  </m:oMathPara>
                </a14:m>
                <a:endParaRPr lang="ar-JO" sz="1100" dirty="0">
                  <a:solidFill>
                    <a:schemeClr val="tx1"/>
                  </a:solidFill>
                  <a:latin typeface="Alexandria"/>
                </a:endParaRPr>
              </a:p>
              <a:p>
                <a14:m>
                  <m:oMath xmlns:m="http://schemas.openxmlformats.org/officeDocument/2006/math">
                    <m:sSub>
                      <m:sSubPr>
                        <m:ctrlPr>
                          <a:rPr lang="ar-JO" sz="2000" i="1">
                            <a:solidFill>
                              <a:schemeClr val="tx1"/>
                            </a:solidFill>
                            <a:latin typeface="Cambria Math" panose="02040503050406030204" pitchFamily="18" charset="0"/>
                          </a:rPr>
                        </m:ctrlPr>
                      </m:sSubPr>
                      <m:e>
                        <m:r>
                          <a:rPr lang="ar-JO" sz="2000" i="1">
                            <a:solidFill>
                              <a:schemeClr val="tx1"/>
                            </a:solidFill>
                            <a:latin typeface="Cambria Math" panose="02040503050406030204" pitchFamily="18" charset="0"/>
                          </a:rPr>
                          <m:t>𝑃</m:t>
                        </m:r>
                      </m:e>
                      <m:sub>
                        <m:r>
                          <a:rPr lang="ar-JO" sz="2000">
                            <a:solidFill>
                              <a:schemeClr val="tx1"/>
                            </a:solidFill>
                            <a:latin typeface="Cambria Math" panose="02040503050406030204" pitchFamily="18" charset="0"/>
                          </a:rPr>
                          <m:t>0</m:t>
                        </m:r>
                      </m:sub>
                    </m:sSub>
                  </m:oMath>
                </a14:m>
                <a:r>
                  <a:rPr lang="ar-JO" sz="2000" dirty="0">
                    <a:solidFill>
                      <a:schemeClr val="tx1"/>
                    </a:solidFill>
                    <a:latin typeface="Alexandria"/>
                  </a:rPr>
                  <a:t>= </a:t>
                </a:r>
                <a:r>
                  <a:rPr lang="en-US" sz="2000" dirty="0">
                    <a:solidFill>
                      <a:schemeClr val="tx1"/>
                    </a:solidFill>
                    <a:latin typeface="Alexandria"/>
                  </a:rPr>
                  <a:t>Current stock value     </a:t>
                </a:r>
                <a14:m>
                  <m:oMath xmlns:m="http://schemas.openxmlformats.org/officeDocument/2006/math">
                    <m:sSub>
                      <m:sSubPr>
                        <m:ctrlPr>
                          <a:rPr lang="ar-JO" sz="2000" i="1">
                            <a:solidFill>
                              <a:schemeClr val="tx1"/>
                            </a:solidFill>
                            <a:latin typeface="Cambria Math" panose="02040503050406030204" pitchFamily="18" charset="0"/>
                          </a:rPr>
                        </m:ctrlPr>
                      </m:sSubPr>
                      <m:e>
                        <m:r>
                          <a:rPr lang="ar-JO" sz="2000" i="1">
                            <a:solidFill>
                              <a:schemeClr val="tx1"/>
                            </a:solidFill>
                            <a:latin typeface="Cambria Math" panose="02040503050406030204" pitchFamily="18" charset="0"/>
                          </a:rPr>
                          <m:t>𝐷</m:t>
                        </m:r>
                      </m:e>
                      <m:sub>
                        <m:r>
                          <a:rPr lang="ar-JO" sz="2000" i="1">
                            <a:solidFill>
                              <a:schemeClr val="tx1"/>
                            </a:solidFill>
                            <a:latin typeface="Cambria Math" panose="02040503050406030204" pitchFamily="18" charset="0"/>
                          </a:rPr>
                          <m:t>𝑡</m:t>
                        </m:r>
                      </m:sub>
                    </m:sSub>
                  </m:oMath>
                </a14:m>
                <a:r>
                  <a:rPr lang="ar-JO" sz="2000" dirty="0">
                    <a:solidFill>
                      <a:schemeClr val="tx1"/>
                    </a:solidFill>
                    <a:latin typeface="Alexandria"/>
                  </a:rPr>
                  <a:t>= </a:t>
                </a:r>
                <a:r>
                  <a:rPr lang="en-US" sz="2000" dirty="0">
                    <a:solidFill>
                      <a:schemeClr val="tx1"/>
                    </a:solidFill>
                    <a:latin typeface="Alexandria"/>
                  </a:rPr>
                  <a:t>Dividend at time t         </a:t>
                </a:r>
                <a14:m>
                  <m:oMath xmlns:m="http://schemas.openxmlformats.org/officeDocument/2006/math">
                    <m:r>
                      <a:rPr lang="en-US" sz="2000" i="1">
                        <a:solidFill>
                          <a:schemeClr val="tx1"/>
                        </a:solidFill>
                        <a:latin typeface="Cambria Math" panose="02040503050406030204" pitchFamily="18" charset="0"/>
                      </a:rPr>
                      <m:t>𝑟</m:t>
                    </m:r>
                  </m:oMath>
                </a14:m>
                <a:r>
                  <a:rPr lang="en-US" sz="2000" dirty="0">
                    <a:solidFill>
                      <a:schemeClr val="tx1"/>
                    </a:solidFill>
                    <a:latin typeface="Alexandria"/>
                  </a:rPr>
                  <a:t>= Required rate of return </a:t>
                </a:r>
              </a:p>
              <a:p>
                <a:r>
                  <a:rPr lang="en-US" sz="2000" dirty="0">
                    <a:solidFill>
                      <a:schemeClr val="tx1"/>
                    </a:solidFill>
                    <a:latin typeface="Alexandria"/>
                  </a:rPr>
                  <a:t>The model assumes that dividends are the primary cash flow to shareholders. Therefore, a stock’s value equals the discounted sum of all future dividends.</a:t>
                </a:r>
              </a:p>
              <a:p>
                <a:r>
                  <a:rPr lang="en-US" sz="2000" dirty="0">
                    <a:solidFill>
                      <a:schemeClr val="tx1"/>
                    </a:solidFill>
                    <a:latin typeface="Alexandria"/>
                  </a:rPr>
                  <a:t>DDM is particularly suitable for: 1-</a:t>
                </a:r>
                <a:r>
                  <a:rPr lang="en-US" sz="2000" b="1" dirty="0">
                    <a:solidFill>
                      <a:schemeClr val="tx1"/>
                    </a:solidFill>
                    <a:latin typeface="Alexandria"/>
                  </a:rPr>
                  <a:t> </a:t>
                </a:r>
                <a:r>
                  <a:rPr lang="en-US" sz="2000" dirty="0">
                    <a:solidFill>
                      <a:schemeClr val="tx1"/>
                    </a:solidFill>
                    <a:latin typeface="Alexandria"/>
                  </a:rPr>
                  <a:t>Mature companies            2- Firms with stable dividend policies </a:t>
                </a:r>
              </a:p>
              <a:p>
                <a:r>
                  <a:rPr lang="en-US" sz="2000" dirty="0">
                    <a:solidFill>
                      <a:schemeClr val="tx1"/>
                    </a:solidFill>
                    <a:latin typeface="Alexandria"/>
                  </a:rPr>
                  <a:t>However, it has limitations:</a:t>
                </a:r>
              </a:p>
              <a:p>
                <a:r>
                  <a:rPr lang="en-US" sz="2000" dirty="0">
                    <a:solidFill>
                      <a:schemeClr val="tx1"/>
                    </a:solidFill>
                    <a:latin typeface="Alexandria"/>
                  </a:rPr>
                  <a:t>Not applicable to firms that do not pay dividends </a:t>
                </a:r>
              </a:p>
              <a:p>
                <a:r>
                  <a:rPr lang="en-US" sz="2000" dirty="0">
                    <a:solidFill>
                      <a:schemeClr val="tx1"/>
                    </a:solidFill>
                    <a:latin typeface="Alexandria"/>
                  </a:rPr>
                  <a:t>Sensitive to assumptions about growth and discount rates </a:t>
                </a:r>
              </a:p>
              <a:p>
                <a:r>
                  <a:rPr lang="en-US" sz="2000" dirty="0">
                    <a:solidFill>
                      <a:schemeClr val="tx1"/>
                    </a:solidFill>
                    <a:latin typeface="Alexandria"/>
                  </a:rPr>
                  <a:t>Despite its simplicity, DDM provides a strong theoretical foundation for understanding stock valuation</a:t>
                </a:r>
                <a:r>
                  <a:rPr lang="en-US" dirty="0">
                    <a:solidFill>
                      <a:schemeClr val="tx1"/>
                    </a:solidFill>
                    <a:latin typeface="Alexandria"/>
                  </a:rPr>
                  <a:t>.</a:t>
                </a:r>
              </a:p>
            </p:txBody>
          </p:sp>
        </mc:Choice>
        <mc:Fallback xmlns="">
          <p:sp>
            <p:nvSpPr>
              <p:cNvPr id="25" name="Rectangle: Rounded Corners 24">
                <a:extLst>
                  <a:ext uri="{FF2B5EF4-FFF2-40B4-BE49-F238E27FC236}">
                    <a16:creationId xmlns:a16="http://schemas.microsoft.com/office/drawing/2014/main" id="{5267F776-8AA2-B54A-0D7C-51DE4821210D}"/>
                  </a:ext>
                </a:extLst>
              </p:cNvPr>
              <p:cNvSpPr>
                <a:spLocks noRot="1" noChangeAspect="1" noMove="1" noResize="1" noEditPoints="1" noAdjustHandles="1" noChangeArrowheads="1" noChangeShapeType="1" noTextEdit="1"/>
              </p:cNvSpPr>
              <p:nvPr/>
            </p:nvSpPr>
            <p:spPr>
              <a:xfrm>
                <a:off x="617280" y="1685495"/>
                <a:ext cx="10812720" cy="4663934"/>
              </a:xfrm>
              <a:prstGeom prst="roundRect">
                <a:avLst>
                  <a:gd name="adj" fmla="val 6140"/>
                </a:avLst>
              </a:prstGeom>
              <a:blipFill>
                <a:blip r:embed="rId2"/>
                <a:stretch>
                  <a:fillRect/>
                </a:stretch>
              </a:blipFill>
              <a:ln w="38100">
                <a:solidFill>
                  <a:srgbClr val="00B0F0"/>
                </a:solidFill>
              </a:ln>
              <a:effectLst>
                <a:outerShdw blurRad="571500" sx="86000" sy="86000" algn="ctr" rotWithShape="0">
                  <a:prstClr val="black">
                    <a:alpha val="25000"/>
                  </a:prstClr>
                </a:outerShdw>
              </a:effectLst>
            </p:spPr>
            <p:txBody>
              <a:bodyPr/>
              <a:lstStyle/>
              <a:p>
                <a:r>
                  <a:rPr lang="en-US">
                    <a:noFill/>
                  </a:rPr>
                  <a:t> </a:t>
                </a:r>
              </a:p>
            </p:txBody>
          </p:sp>
        </mc:Fallback>
      </mc:AlternateContent>
      <p:sp>
        <p:nvSpPr>
          <p:cNvPr id="5" name="Rectangle 4">
            <a:extLst>
              <a:ext uri="{FF2B5EF4-FFF2-40B4-BE49-F238E27FC236}">
                <a16:creationId xmlns:a16="http://schemas.microsoft.com/office/drawing/2014/main" id="{FA7C29B9-170B-9A17-AEAB-3415A43C4C41}"/>
              </a:ext>
            </a:extLst>
          </p:cNvPr>
          <p:cNvSpPr/>
          <p:nvPr/>
        </p:nvSpPr>
        <p:spPr>
          <a:xfrm>
            <a:off x="942308" y="68601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940349C-401D-9DD6-FFC7-0E82DDAC00A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7B53A68-1534-B4FE-16C7-C0EE9910BF08}"/>
              </a:ext>
            </a:extLst>
          </p:cNvPr>
          <p:cNvSpPr txBox="1"/>
          <p:nvPr/>
        </p:nvSpPr>
        <p:spPr>
          <a:xfrm>
            <a:off x="1214179" y="113678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8</a:t>
            </a:r>
          </a:p>
        </p:txBody>
      </p:sp>
      <p:pic>
        <p:nvPicPr>
          <p:cNvPr id="7" name="Graphic 21">
            <a:extLst>
              <a:ext uri="{FF2B5EF4-FFF2-40B4-BE49-F238E27FC236}">
                <a16:creationId xmlns:a16="http://schemas.microsoft.com/office/drawing/2014/main" id="{3DE55A6C-6BA8-86F7-18EF-29694972C71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F2FA589C-606A-8125-1BF3-2D0AA0F138CA}"/>
              </a:ext>
            </a:extLst>
          </p:cNvPr>
          <p:cNvSpPr txBox="1"/>
          <p:nvPr/>
        </p:nvSpPr>
        <p:spPr>
          <a:xfrm>
            <a:off x="2459842" y="1162275"/>
            <a:ext cx="6097712" cy="523220"/>
          </a:xfrm>
          <a:prstGeom prst="rect">
            <a:avLst/>
          </a:prstGeom>
          <a:noFill/>
        </p:spPr>
        <p:txBody>
          <a:bodyPr wrap="square">
            <a:spAutoFit/>
          </a:bodyPr>
          <a:lstStyle/>
          <a:p>
            <a:r>
              <a:rPr lang="en-US" sz="2800" b="1" dirty="0">
                <a:solidFill>
                  <a:schemeClr val="tx1"/>
                </a:solidFill>
                <a:latin typeface="Alexandria"/>
              </a:rPr>
              <a:t>Dividend Discount Model (DDM)</a:t>
            </a:r>
          </a:p>
        </p:txBody>
      </p:sp>
    </p:spTree>
    <p:extLst>
      <p:ext uri="{BB962C8B-B14F-4D97-AF65-F5344CB8AC3E}">
        <p14:creationId xmlns:p14="http://schemas.microsoft.com/office/powerpoint/2010/main" val="22853017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8FD1BF-DEBD-CCC7-0198-880DB248162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10395D9-BC86-8100-B57B-39D0B21C232A}"/>
              </a:ext>
            </a:extLst>
          </p:cNvPr>
          <p:cNvSpPr/>
          <p:nvPr/>
        </p:nvSpPr>
        <p:spPr>
          <a:xfrm>
            <a:off x="617280" y="1685495"/>
            <a:ext cx="10812720" cy="45011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2C6D30CA-4F48-5F36-A87C-CF5535EE9372}"/>
              </a:ext>
            </a:extLst>
          </p:cNvPr>
          <p:cNvSpPr/>
          <p:nvPr/>
        </p:nvSpPr>
        <p:spPr>
          <a:xfrm>
            <a:off x="942308" y="68601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E99876A-6173-BFAB-E3C6-22A4BDE42E4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61598CD-EDA2-A0AD-E477-3D0A4FD652DF}"/>
              </a:ext>
            </a:extLst>
          </p:cNvPr>
          <p:cNvSpPr txBox="1"/>
          <p:nvPr/>
        </p:nvSpPr>
        <p:spPr>
          <a:xfrm>
            <a:off x="1214179" y="113678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8</a:t>
            </a:r>
          </a:p>
        </p:txBody>
      </p:sp>
      <mc:AlternateContent xmlns:mc="http://schemas.openxmlformats.org/markup-compatibility/2006" xmlns:a14="http://schemas.microsoft.com/office/drawing/2010/main">
        <mc:Choice Requires="a14">
          <p:sp>
            <p:nvSpPr>
              <p:cNvPr id="48" name="TextBox 47">
                <a:extLst>
                  <a:ext uri="{FF2B5EF4-FFF2-40B4-BE49-F238E27FC236}">
                    <a16:creationId xmlns:a16="http://schemas.microsoft.com/office/drawing/2014/main" id="{A639197F-F32B-6991-1DB6-0B3F05B594D7}"/>
                  </a:ext>
                </a:extLst>
              </p:cNvPr>
              <p:cNvSpPr txBox="1"/>
              <p:nvPr/>
            </p:nvSpPr>
            <p:spPr>
              <a:xfrm>
                <a:off x="762000" y="1685495"/>
                <a:ext cx="10812720" cy="4623382"/>
              </a:xfrm>
              <a:prstGeom prst="rect">
                <a:avLst/>
              </a:prstGeom>
              <a:noFill/>
            </p:spPr>
            <p:txBody>
              <a:bodyPr wrap="square" rtlCol="0">
                <a:spAutoFit/>
              </a:bodyPr>
              <a:lstStyle/>
              <a:p>
                <a:br>
                  <a:rPr lang="en-US" sz="2000" dirty="0">
                    <a:latin typeface="Alexandria"/>
                  </a:rPr>
                </a:br>
                <a:r>
                  <a:rPr lang="en-US" sz="2000" dirty="0">
                    <a:latin typeface="Alexandria"/>
                  </a:rPr>
                  <a:t>The Zero Growth Model is a special case of the DDM where dividends are assumed to remain constant indefinitely</a:t>
                </a:r>
                <a:r>
                  <a:rPr lang="en-US" sz="2400" b="1" dirty="0">
                    <a:latin typeface="Alexandria"/>
                  </a:rPr>
                  <a:t>.           </a:t>
                </a:r>
                <a14:m>
                  <m:oMath xmlns:m="http://schemas.openxmlformats.org/officeDocument/2006/math">
                    <m:sSub>
                      <m:sSubPr>
                        <m:ctrlPr>
                          <a:rPr lang="ar-JO" sz="2400" b="1" i="1">
                            <a:latin typeface="Cambria Math" panose="02040503050406030204" pitchFamily="18" charset="0"/>
                          </a:rPr>
                        </m:ctrlPr>
                      </m:sSubPr>
                      <m:e>
                        <m:r>
                          <a:rPr lang="ar-JO" sz="2400" b="1" i="1">
                            <a:latin typeface="Cambria Math" panose="02040503050406030204" pitchFamily="18" charset="0"/>
                          </a:rPr>
                          <m:t>𝑷</m:t>
                        </m:r>
                      </m:e>
                      <m:sub>
                        <m:r>
                          <a:rPr lang="ar-JO" sz="2400" b="1" i="1">
                            <a:latin typeface="Cambria Math" panose="02040503050406030204" pitchFamily="18" charset="0"/>
                          </a:rPr>
                          <m:t>𝟎</m:t>
                        </m:r>
                      </m:sub>
                    </m:sSub>
                    <m:r>
                      <a:rPr lang="ar-JO" sz="2400" b="1">
                        <a:latin typeface="Cambria Math" panose="02040503050406030204" pitchFamily="18" charset="0"/>
                      </a:rPr>
                      <m:t>=</m:t>
                    </m:r>
                    <m:f>
                      <m:fPr>
                        <m:ctrlPr>
                          <a:rPr lang="ar-JO" sz="2400" b="1" i="1">
                            <a:latin typeface="Cambria Math" panose="02040503050406030204" pitchFamily="18" charset="0"/>
                          </a:rPr>
                        </m:ctrlPr>
                      </m:fPr>
                      <m:num>
                        <m:r>
                          <a:rPr lang="ar-JO" sz="2400" b="1" i="1">
                            <a:latin typeface="Cambria Math" panose="02040503050406030204" pitchFamily="18" charset="0"/>
                          </a:rPr>
                          <m:t>𝑫</m:t>
                        </m:r>
                      </m:num>
                      <m:den>
                        <m:r>
                          <a:rPr lang="ar-JO" sz="2400" b="1" i="1">
                            <a:latin typeface="Cambria Math" panose="02040503050406030204" pitchFamily="18" charset="0"/>
                          </a:rPr>
                          <m:t>𝒓</m:t>
                        </m:r>
                      </m:den>
                    </m:f>
                  </m:oMath>
                </a14:m>
                <a:endParaRPr lang="en-US" sz="2400" b="1" dirty="0">
                  <a:latin typeface="Alexandria"/>
                </a:endParaRPr>
              </a:p>
              <a:p>
                <a:endParaRPr lang="ar-JO" sz="2000" dirty="0">
                  <a:latin typeface="Alexandria"/>
                </a:endParaRPr>
              </a:p>
              <a:p>
                <a:r>
                  <a:rPr lang="en-US" sz="2000" dirty="0">
                    <a:latin typeface="Alexandria"/>
                  </a:rPr>
                  <a:t>Where:   </a:t>
                </a:r>
                <a14:m>
                  <m:oMath xmlns:m="http://schemas.openxmlformats.org/officeDocument/2006/math">
                    <m:r>
                      <a:rPr lang="en-US" sz="2000" i="1">
                        <a:latin typeface="Cambria Math" panose="02040503050406030204" pitchFamily="18" charset="0"/>
                      </a:rPr>
                      <m:t>𝐷</m:t>
                    </m:r>
                  </m:oMath>
                </a14:m>
                <a:r>
                  <a:rPr lang="en-US" sz="2000" dirty="0">
                    <a:latin typeface="Alexandria"/>
                  </a:rPr>
                  <a:t>= Constant dividend      </a:t>
                </a:r>
                <a14:m>
                  <m:oMath xmlns:m="http://schemas.openxmlformats.org/officeDocument/2006/math">
                    <m:r>
                      <a:rPr lang="en-US" sz="2000" i="1">
                        <a:latin typeface="Cambria Math" panose="02040503050406030204" pitchFamily="18" charset="0"/>
                      </a:rPr>
                      <m:t>𝑟</m:t>
                    </m:r>
                  </m:oMath>
                </a14:m>
                <a:r>
                  <a:rPr lang="en-US" sz="2000" dirty="0">
                    <a:latin typeface="Alexandria"/>
                  </a:rPr>
                  <a:t>= Required return </a:t>
                </a:r>
              </a:p>
              <a:p>
                <a:r>
                  <a:rPr lang="en-US" sz="2000" dirty="0">
                    <a:latin typeface="Alexandria"/>
                  </a:rPr>
                  <a:t>This model is appropriate for:      1- Stable companies            2- Firms with no expected growth </a:t>
                </a:r>
              </a:p>
              <a:p>
                <a:endParaRPr lang="en-US" sz="2000" dirty="0">
                  <a:latin typeface="Alexandria"/>
                </a:endParaRPr>
              </a:p>
              <a:p>
                <a:r>
                  <a:rPr lang="en-US" sz="2000" dirty="0">
                    <a:latin typeface="Alexandria"/>
                  </a:rPr>
                  <a:t>It resembles a perpetuity valuation, similar to bonds with fixed payments.</a:t>
                </a:r>
              </a:p>
              <a:p>
                <a:endParaRPr lang="en-US" sz="2000" dirty="0">
                  <a:latin typeface="Alexandria"/>
                </a:endParaRPr>
              </a:p>
              <a:p>
                <a:r>
                  <a:rPr lang="en-US" sz="2000" b="1" dirty="0">
                    <a:latin typeface="Alexandria"/>
                  </a:rPr>
                  <a:t>Advantages:   </a:t>
                </a:r>
                <a:r>
                  <a:rPr lang="en-US" sz="2000" dirty="0">
                    <a:latin typeface="Alexandria"/>
                  </a:rPr>
                  <a:t>- Simple and easy to apply                   - Useful for conservative valuation </a:t>
                </a:r>
              </a:p>
              <a:p>
                <a:r>
                  <a:rPr lang="en-US" sz="2000" b="1" dirty="0">
                    <a:latin typeface="Alexandria"/>
                  </a:rPr>
                  <a:t>Limitations:    </a:t>
                </a:r>
                <a:r>
                  <a:rPr lang="en-US" sz="2000" dirty="0">
                    <a:latin typeface="Alexandria"/>
                  </a:rPr>
                  <a:t>- Unrealistic for most companies       - Ignores growth opportunities </a:t>
                </a:r>
              </a:p>
              <a:p>
                <a:endParaRPr lang="en-US" sz="2000" dirty="0">
                  <a:latin typeface="Alexandria"/>
                </a:endParaRPr>
              </a:p>
              <a:p>
                <a:r>
                  <a:rPr lang="en-US" sz="2000" dirty="0">
                    <a:latin typeface="Alexandria"/>
                  </a:rPr>
                  <a:t>Thus, it is mainly used as a benchmark rather than a practical valuation tool for growth firms.</a:t>
                </a:r>
              </a:p>
              <a:p>
                <a:endParaRPr lang="en-US" sz="2000" dirty="0">
                  <a:solidFill>
                    <a:srgbClr val="00B0F0"/>
                  </a:solidFill>
                  <a:latin typeface="Alexandria"/>
                </a:endParaRPr>
              </a:p>
            </p:txBody>
          </p:sp>
        </mc:Choice>
        <mc:Fallback xmlns="">
          <p:sp>
            <p:nvSpPr>
              <p:cNvPr id="48" name="TextBox 47">
                <a:extLst>
                  <a:ext uri="{FF2B5EF4-FFF2-40B4-BE49-F238E27FC236}">
                    <a16:creationId xmlns:a16="http://schemas.microsoft.com/office/drawing/2014/main" id="{A639197F-F32B-6991-1DB6-0B3F05B594D7}"/>
                  </a:ext>
                </a:extLst>
              </p:cNvPr>
              <p:cNvSpPr txBox="1">
                <a:spLocks noRot="1" noChangeAspect="1" noMove="1" noResize="1" noEditPoints="1" noAdjustHandles="1" noChangeArrowheads="1" noChangeShapeType="1" noTextEdit="1"/>
              </p:cNvSpPr>
              <p:nvPr/>
            </p:nvSpPr>
            <p:spPr>
              <a:xfrm>
                <a:off x="762000" y="1685495"/>
                <a:ext cx="10812720" cy="4623382"/>
              </a:xfrm>
              <a:prstGeom prst="rect">
                <a:avLst/>
              </a:prstGeom>
              <a:blipFill>
                <a:blip r:embed="rId2"/>
                <a:stretch>
                  <a:fillRect l="-564" r="-169"/>
                </a:stretch>
              </a:blipFill>
            </p:spPr>
            <p:txBody>
              <a:bodyPr/>
              <a:lstStyle/>
              <a:p>
                <a:r>
                  <a:rPr lang="en-US">
                    <a:noFill/>
                  </a:rPr>
                  <a:t> </a:t>
                </a:r>
              </a:p>
            </p:txBody>
          </p:sp>
        </mc:Fallback>
      </mc:AlternateContent>
      <p:pic>
        <p:nvPicPr>
          <p:cNvPr id="7" name="Graphic 21">
            <a:extLst>
              <a:ext uri="{FF2B5EF4-FFF2-40B4-BE49-F238E27FC236}">
                <a16:creationId xmlns:a16="http://schemas.microsoft.com/office/drawing/2014/main" id="{626C1C05-55D0-CF62-71CF-E971258BC39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19255ABE-E720-9DD7-21B5-F4B4C5B24B84}"/>
              </a:ext>
            </a:extLst>
          </p:cNvPr>
          <p:cNvSpPr txBox="1"/>
          <p:nvPr/>
        </p:nvSpPr>
        <p:spPr>
          <a:xfrm>
            <a:off x="2798944" y="1183538"/>
            <a:ext cx="6097712" cy="523220"/>
          </a:xfrm>
          <a:prstGeom prst="rect">
            <a:avLst/>
          </a:prstGeom>
          <a:noFill/>
        </p:spPr>
        <p:txBody>
          <a:bodyPr wrap="square">
            <a:spAutoFit/>
          </a:bodyPr>
          <a:lstStyle/>
          <a:p>
            <a:r>
              <a:rPr lang="en-US" sz="2800" b="1" dirty="0">
                <a:latin typeface="Alexandria"/>
              </a:rPr>
              <a:t>Zero Growth Model</a:t>
            </a:r>
          </a:p>
        </p:txBody>
      </p:sp>
    </p:spTree>
    <p:extLst>
      <p:ext uri="{BB962C8B-B14F-4D97-AF65-F5344CB8AC3E}">
        <p14:creationId xmlns:p14="http://schemas.microsoft.com/office/powerpoint/2010/main" val="187663857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B042CA-5071-BCCE-339C-C594FF36305D}"/>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5" name="Rectangle: Rounded Corners 24">
                <a:extLst>
                  <a:ext uri="{FF2B5EF4-FFF2-40B4-BE49-F238E27FC236}">
                    <a16:creationId xmlns:a16="http://schemas.microsoft.com/office/drawing/2014/main" id="{12902FF6-A8BA-B5BC-4D1E-9FBF58A4FD0A}"/>
                  </a:ext>
                </a:extLst>
              </p:cNvPr>
              <p:cNvSpPr/>
              <p:nvPr/>
            </p:nvSpPr>
            <p:spPr>
              <a:xfrm>
                <a:off x="617280" y="1685495"/>
                <a:ext cx="10812720" cy="45011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000" dirty="0">
                  <a:solidFill>
                    <a:schemeClr val="tx1"/>
                  </a:solidFill>
                  <a:latin typeface="Alexandria"/>
                </a:endParaRPr>
              </a:p>
              <a:p>
                <a:r>
                  <a:rPr lang="en-US" sz="2000" dirty="0">
                    <a:solidFill>
                      <a:schemeClr val="tx1"/>
                    </a:solidFill>
                    <a:latin typeface="Alexandria"/>
                  </a:rPr>
                  <a:t>The Constant Growth Model assumes that dividends grow at a constant rate (g) indefinitely.</a:t>
                </a:r>
              </a:p>
              <a:p>
                <a14:m>
                  <m:oMath xmlns:m="http://schemas.openxmlformats.org/officeDocument/2006/math">
                    <m:sSub>
                      <m:sSubPr>
                        <m:ctrlPr>
                          <a:rPr lang="ar-JO" sz="2000" i="1">
                            <a:solidFill>
                              <a:schemeClr val="tx1"/>
                            </a:solidFill>
                            <a:latin typeface="Cambria Math" panose="02040503050406030204" pitchFamily="18" charset="0"/>
                          </a:rPr>
                        </m:ctrlPr>
                      </m:sSubPr>
                      <m:e>
                        <m:r>
                          <a:rPr lang="en-US" sz="2000" b="0" i="1" smtClean="0">
                            <a:solidFill>
                              <a:schemeClr val="tx1"/>
                            </a:solidFill>
                            <a:latin typeface="Cambria Math" panose="02040503050406030204" pitchFamily="18" charset="0"/>
                          </a:rPr>
                          <m:t>   </m:t>
                        </m:r>
                        <m:r>
                          <a:rPr lang="ar-JO" sz="2000" i="1">
                            <a:solidFill>
                              <a:schemeClr val="tx1"/>
                            </a:solidFill>
                            <a:latin typeface="Cambria Math" panose="02040503050406030204" pitchFamily="18" charset="0"/>
                          </a:rPr>
                          <m:t>𝑃</m:t>
                        </m:r>
                      </m:e>
                      <m:sub>
                        <m:r>
                          <a:rPr lang="ar-JO" sz="2000">
                            <a:solidFill>
                              <a:schemeClr val="tx1"/>
                            </a:solidFill>
                            <a:latin typeface="Cambria Math" panose="02040503050406030204" pitchFamily="18" charset="0"/>
                          </a:rPr>
                          <m:t>0</m:t>
                        </m:r>
                      </m:sub>
                    </m:sSub>
                    <m:r>
                      <a:rPr lang="ar-JO" sz="2000">
                        <a:solidFill>
                          <a:schemeClr val="tx1"/>
                        </a:solidFill>
                        <a:latin typeface="Cambria Math" panose="02040503050406030204" pitchFamily="18" charset="0"/>
                      </a:rPr>
                      <m:t>=</m:t>
                    </m:r>
                    <m:f>
                      <m:fPr>
                        <m:ctrlPr>
                          <a:rPr lang="ar-JO" sz="2000" i="1">
                            <a:solidFill>
                              <a:schemeClr val="tx1"/>
                            </a:solidFill>
                            <a:latin typeface="Cambria Math" panose="02040503050406030204" pitchFamily="18" charset="0"/>
                          </a:rPr>
                        </m:ctrlPr>
                      </m:fPr>
                      <m:num>
                        <m:sSub>
                          <m:sSubPr>
                            <m:ctrlPr>
                              <a:rPr lang="ar-JO" sz="2000" i="1">
                                <a:solidFill>
                                  <a:schemeClr val="tx1"/>
                                </a:solidFill>
                                <a:latin typeface="Cambria Math" panose="02040503050406030204" pitchFamily="18" charset="0"/>
                              </a:rPr>
                            </m:ctrlPr>
                          </m:sSubPr>
                          <m:e>
                            <m:r>
                              <a:rPr lang="ar-JO" sz="2000" i="1">
                                <a:solidFill>
                                  <a:schemeClr val="tx1"/>
                                </a:solidFill>
                                <a:latin typeface="Cambria Math" panose="02040503050406030204" pitchFamily="18" charset="0"/>
                              </a:rPr>
                              <m:t>𝐷</m:t>
                            </m:r>
                          </m:e>
                          <m:sub>
                            <m:r>
                              <a:rPr lang="ar-JO" sz="2000">
                                <a:solidFill>
                                  <a:schemeClr val="tx1"/>
                                </a:solidFill>
                                <a:latin typeface="Cambria Math" panose="02040503050406030204" pitchFamily="18" charset="0"/>
                              </a:rPr>
                              <m:t>1</m:t>
                            </m:r>
                          </m:sub>
                        </m:sSub>
                      </m:num>
                      <m:den>
                        <m:r>
                          <a:rPr lang="ar-JO" sz="2000" i="1">
                            <a:solidFill>
                              <a:schemeClr val="tx1"/>
                            </a:solidFill>
                            <a:latin typeface="Cambria Math" panose="02040503050406030204" pitchFamily="18" charset="0"/>
                          </a:rPr>
                          <m:t>𝑟</m:t>
                        </m:r>
                        <m:r>
                          <a:rPr lang="ar-JO" sz="2000">
                            <a:solidFill>
                              <a:schemeClr val="tx1"/>
                            </a:solidFill>
                            <a:latin typeface="Cambria Math" panose="02040503050406030204" pitchFamily="18" charset="0"/>
                          </a:rPr>
                          <m:t>−</m:t>
                        </m:r>
                        <m:r>
                          <a:rPr lang="ar-JO" sz="2000" i="1">
                            <a:solidFill>
                              <a:schemeClr val="tx1"/>
                            </a:solidFill>
                            <a:latin typeface="Cambria Math" panose="02040503050406030204" pitchFamily="18" charset="0"/>
                          </a:rPr>
                          <m:t>𝑔</m:t>
                        </m:r>
                      </m:den>
                    </m:f>
                  </m:oMath>
                </a14:m>
                <a:r>
                  <a:rPr lang="en-US" sz="2000" dirty="0">
                    <a:solidFill>
                      <a:schemeClr val="tx1"/>
                    </a:solidFill>
                    <a:latin typeface="Alexandria"/>
                  </a:rPr>
                  <a:t> </a:t>
                </a:r>
                <a:endParaRPr lang="ar-JO" sz="2000" dirty="0">
                  <a:solidFill>
                    <a:schemeClr val="tx1"/>
                  </a:solidFill>
                  <a:latin typeface="Alexandria"/>
                </a:endParaRPr>
              </a:p>
              <a:p>
                <a:r>
                  <a:rPr lang="en-US" sz="2000" dirty="0">
                    <a:solidFill>
                      <a:schemeClr val="tx1"/>
                    </a:solidFill>
                    <a:latin typeface="Alexandria"/>
                  </a:rPr>
                  <a:t>Where: </a:t>
                </a:r>
                <a14:m>
                  <m:oMath xmlns:m="http://schemas.openxmlformats.org/officeDocument/2006/math">
                    <m:sSub>
                      <m:sSubPr>
                        <m:ctrlPr>
                          <a:rPr lang="ar-JO" sz="2000" i="1">
                            <a:solidFill>
                              <a:schemeClr val="tx1"/>
                            </a:solidFill>
                            <a:latin typeface="Cambria Math" panose="02040503050406030204" pitchFamily="18" charset="0"/>
                          </a:rPr>
                        </m:ctrlPr>
                      </m:sSubPr>
                      <m:e>
                        <m:r>
                          <a:rPr lang="ar-JO" sz="2000" i="1">
                            <a:solidFill>
                              <a:schemeClr val="tx1"/>
                            </a:solidFill>
                            <a:latin typeface="Cambria Math" panose="02040503050406030204" pitchFamily="18" charset="0"/>
                          </a:rPr>
                          <m:t>𝐷</m:t>
                        </m:r>
                      </m:e>
                      <m:sub>
                        <m:r>
                          <a:rPr lang="ar-JO" sz="2000">
                            <a:solidFill>
                              <a:schemeClr val="tx1"/>
                            </a:solidFill>
                            <a:latin typeface="Cambria Math" panose="02040503050406030204" pitchFamily="18" charset="0"/>
                          </a:rPr>
                          <m:t>1</m:t>
                        </m:r>
                      </m:sub>
                    </m:sSub>
                  </m:oMath>
                </a14:m>
                <a:r>
                  <a:rPr lang="ar-JO" sz="2000" dirty="0">
                    <a:solidFill>
                      <a:schemeClr val="tx1"/>
                    </a:solidFill>
                    <a:latin typeface="Alexandria"/>
                  </a:rPr>
                  <a:t>= </a:t>
                </a:r>
                <a:r>
                  <a:rPr lang="en-US" sz="2000" dirty="0">
                    <a:solidFill>
                      <a:schemeClr val="tx1"/>
                    </a:solidFill>
                    <a:latin typeface="Alexandria"/>
                  </a:rPr>
                  <a:t>Dividend next year   </a:t>
                </a:r>
                <a14:m>
                  <m:oMath xmlns:m="http://schemas.openxmlformats.org/officeDocument/2006/math">
                    <m:r>
                      <a:rPr lang="en-US" sz="2000" i="1">
                        <a:solidFill>
                          <a:schemeClr val="tx1"/>
                        </a:solidFill>
                        <a:latin typeface="Cambria Math" panose="02040503050406030204" pitchFamily="18" charset="0"/>
                      </a:rPr>
                      <m:t>𝑟</m:t>
                    </m:r>
                  </m:oMath>
                </a14:m>
                <a:r>
                  <a:rPr lang="en-US" sz="2000" dirty="0">
                    <a:solidFill>
                      <a:schemeClr val="tx1"/>
                    </a:solidFill>
                    <a:latin typeface="Alexandria"/>
                  </a:rPr>
                  <a:t>= Required return    </a:t>
                </a:r>
                <a14:m>
                  <m:oMath xmlns:m="http://schemas.openxmlformats.org/officeDocument/2006/math">
                    <m:r>
                      <a:rPr lang="en-US" sz="2000" i="1">
                        <a:solidFill>
                          <a:schemeClr val="tx1"/>
                        </a:solidFill>
                        <a:latin typeface="Cambria Math" panose="02040503050406030204" pitchFamily="18" charset="0"/>
                      </a:rPr>
                      <m:t>𝑔</m:t>
                    </m:r>
                  </m:oMath>
                </a14:m>
                <a:r>
                  <a:rPr lang="en-US" sz="2000" dirty="0">
                    <a:solidFill>
                      <a:schemeClr val="tx1"/>
                    </a:solidFill>
                    <a:latin typeface="Alexandria"/>
                  </a:rPr>
                  <a:t>= Growth rate </a:t>
                </a:r>
              </a:p>
              <a:p>
                <a:endParaRPr lang="en-US" sz="2000" dirty="0">
                  <a:solidFill>
                    <a:schemeClr val="tx1"/>
                  </a:solidFill>
                  <a:latin typeface="Alexandria"/>
                </a:endParaRPr>
              </a:p>
              <a:p>
                <a:r>
                  <a:rPr lang="en-US" sz="2000" dirty="0">
                    <a:solidFill>
                      <a:schemeClr val="tx1"/>
                    </a:solidFill>
                    <a:latin typeface="Alexandria"/>
                  </a:rPr>
                  <a:t>This is one of the most widely used valuation models due to its practicality.</a:t>
                </a:r>
              </a:p>
              <a:p>
                <a:r>
                  <a:rPr lang="en-US" sz="2000" dirty="0">
                    <a:solidFill>
                      <a:schemeClr val="tx1"/>
                    </a:solidFill>
                    <a:latin typeface="Alexandria"/>
                  </a:rPr>
                  <a:t>Key assumptions:      - Growth rate is constant   -   </a:t>
                </a:r>
                <a14:m>
                  <m:oMath xmlns:m="http://schemas.openxmlformats.org/officeDocument/2006/math">
                    <m:r>
                      <a:rPr lang="en-US" sz="2000" i="1">
                        <a:solidFill>
                          <a:schemeClr val="tx1"/>
                        </a:solidFill>
                        <a:latin typeface="Cambria Math" panose="02040503050406030204" pitchFamily="18" charset="0"/>
                      </a:rPr>
                      <m:t>𝑟</m:t>
                    </m:r>
                    <m:r>
                      <a:rPr lang="en-US" sz="2000">
                        <a:solidFill>
                          <a:schemeClr val="tx1"/>
                        </a:solidFill>
                        <a:latin typeface="Cambria Math" panose="02040503050406030204" pitchFamily="18" charset="0"/>
                      </a:rPr>
                      <m:t>&gt;</m:t>
                    </m:r>
                    <m:r>
                      <a:rPr lang="en-US" sz="2000" i="1">
                        <a:solidFill>
                          <a:schemeClr val="tx1"/>
                        </a:solidFill>
                        <a:latin typeface="Cambria Math" panose="02040503050406030204" pitchFamily="18" charset="0"/>
                      </a:rPr>
                      <m:t>𝑔</m:t>
                    </m:r>
                  </m:oMath>
                </a14:m>
                <a:r>
                  <a:rPr lang="en-US" sz="2000" dirty="0">
                    <a:solidFill>
                      <a:schemeClr val="tx1"/>
                    </a:solidFill>
                    <a:latin typeface="Alexandria"/>
                  </a:rPr>
                  <a:t>        -  Dividends grow indefinitely </a:t>
                </a:r>
              </a:p>
              <a:p>
                <a:r>
                  <a:rPr lang="en-US" sz="2000" dirty="0">
                    <a:solidFill>
                      <a:schemeClr val="tx1"/>
                    </a:solidFill>
                    <a:latin typeface="Alexandria"/>
                  </a:rPr>
                  <a:t>Applications:              - Blue-chip companies        -  Firms with stable growth </a:t>
                </a:r>
              </a:p>
              <a:p>
                <a:r>
                  <a:rPr lang="en-US" sz="2000" dirty="0">
                    <a:solidFill>
                      <a:schemeClr val="tx1"/>
                    </a:solidFill>
                    <a:latin typeface="Alexandria"/>
                  </a:rPr>
                  <a:t>Advantages:               -  Incorporates                     -  Widely accepted in finance </a:t>
                </a:r>
              </a:p>
              <a:p>
                <a:r>
                  <a:rPr lang="en-US" sz="2000" dirty="0">
                    <a:solidFill>
                      <a:schemeClr val="tx1"/>
                    </a:solidFill>
                    <a:latin typeface="Alexandria"/>
                  </a:rPr>
                  <a:t>Limitations:</a:t>
                </a:r>
              </a:p>
              <a:p>
                <a:r>
                  <a:rPr lang="en-US" sz="2000" dirty="0">
                    <a:solidFill>
                      <a:schemeClr val="tx1"/>
                    </a:solidFill>
                    <a:latin typeface="Alexandria"/>
                  </a:rPr>
                  <a:t>Highly sensitive to </a:t>
                </a:r>
                <a14:m>
                  <m:oMath xmlns:m="http://schemas.openxmlformats.org/officeDocument/2006/math">
                    <m:r>
                      <a:rPr lang="en-US" sz="2000" i="1">
                        <a:solidFill>
                          <a:schemeClr val="tx1"/>
                        </a:solidFill>
                        <a:latin typeface="Cambria Math" panose="02040503050406030204" pitchFamily="18" charset="0"/>
                      </a:rPr>
                      <m:t>𝑔</m:t>
                    </m:r>
                  </m:oMath>
                </a14:m>
                <a:endParaRPr lang="en-US" sz="2000" dirty="0">
                  <a:solidFill>
                    <a:schemeClr val="tx1"/>
                  </a:solidFill>
                  <a:latin typeface="Alexandria"/>
                </a:endParaRPr>
              </a:p>
              <a:p>
                <a:r>
                  <a:rPr lang="en-US" sz="2000" dirty="0">
                    <a:solidFill>
                      <a:schemeClr val="tx1"/>
                    </a:solidFill>
                    <a:latin typeface="Alexandria"/>
                  </a:rPr>
                  <a:t>Unrealistic for volatile firms </a:t>
                </a:r>
              </a:p>
              <a:p>
                <a:r>
                  <a:rPr lang="en-US" sz="2000" dirty="0">
                    <a:solidFill>
                      <a:schemeClr val="tx1"/>
                    </a:solidFill>
                    <a:latin typeface="Alexandria"/>
                  </a:rPr>
                  <a:t>Despite limitations, it remains a cornerstone in equity valuation.</a:t>
                </a:r>
              </a:p>
            </p:txBody>
          </p:sp>
        </mc:Choice>
        <mc:Fallback xmlns="">
          <p:sp>
            <p:nvSpPr>
              <p:cNvPr id="25" name="Rectangle: Rounded Corners 24">
                <a:extLst>
                  <a:ext uri="{FF2B5EF4-FFF2-40B4-BE49-F238E27FC236}">
                    <a16:creationId xmlns:a16="http://schemas.microsoft.com/office/drawing/2014/main" id="{12902FF6-A8BA-B5BC-4D1E-9FBF58A4FD0A}"/>
                  </a:ext>
                </a:extLst>
              </p:cNvPr>
              <p:cNvSpPr>
                <a:spLocks noRot="1" noChangeAspect="1" noMove="1" noResize="1" noEditPoints="1" noAdjustHandles="1" noChangeArrowheads="1" noChangeShapeType="1" noTextEdit="1"/>
              </p:cNvSpPr>
              <p:nvPr/>
            </p:nvSpPr>
            <p:spPr>
              <a:xfrm>
                <a:off x="617280" y="1685495"/>
                <a:ext cx="10812720" cy="4501186"/>
              </a:xfrm>
              <a:prstGeom prst="roundRect">
                <a:avLst>
                  <a:gd name="adj" fmla="val 6140"/>
                </a:avLst>
              </a:prstGeom>
              <a:blipFill>
                <a:blip r:embed="rId2"/>
                <a:stretch>
                  <a:fillRect/>
                </a:stretch>
              </a:blipFill>
              <a:ln w="38100">
                <a:solidFill>
                  <a:srgbClr val="00B0F0"/>
                </a:solidFill>
              </a:ln>
              <a:effectLst>
                <a:outerShdw blurRad="571500" sx="86000" sy="86000" algn="ctr" rotWithShape="0">
                  <a:prstClr val="black">
                    <a:alpha val="25000"/>
                  </a:prstClr>
                </a:outerShdw>
              </a:effectLst>
            </p:spPr>
            <p:txBody>
              <a:bodyPr/>
              <a:lstStyle/>
              <a:p>
                <a:r>
                  <a:rPr lang="en-US">
                    <a:noFill/>
                  </a:rPr>
                  <a:t> </a:t>
                </a:r>
              </a:p>
            </p:txBody>
          </p:sp>
        </mc:Fallback>
      </mc:AlternateContent>
      <p:sp>
        <p:nvSpPr>
          <p:cNvPr id="5" name="Rectangle 4">
            <a:extLst>
              <a:ext uri="{FF2B5EF4-FFF2-40B4-BE49-F238E27FC236}">
                <a16:creationId xmlns:a16="http://schemas.microsoft.com/office/drawing/2014/main" id="{7FA96C2E-4A86-94F6-46F8-F2E842FC5D3B}"/>
              </a:ext>
            </a:extLst>
          </p:cNvPr>
          <p:cNvSpPr/>
          <p:nvPr/>
        </p:nvSpPr>
        <p:spPr>
          <a:xfrm>
            <a:off x="942308" y="68601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0A2160E-6357-8451-00D9-F3363FEAC51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BE09746-9FD9-BE99-6DC6-46206A8665B5}"/>
              </a:ext>
            </a:extLst>
          </p:cNvPr>
          <p:cNvSpPr txBox="1"/>
          <p:nvPr/>
        </p:nvSpPr>
        <p:spPr>
          <a:xfrm>
            <a:off x="1214179" y="113678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8</a:t>
            </a:r>
          </a:p>
        </p:txBody>
      </p:sp>
      <p:pic>
        <p:nvPicPr>
          <p:cNvPr id="7" name="Graphic 21">
            <a:extLst>
              <a:ext uri="{FF2B5EF4-FFF2-40B4-BE49-F238E27FC236}">
                <a16:creationId xmlns:a16="http://schemas.microsoft.com/office/drawing/2014/main" id="{AE1E386E-6D5F-A102-5185-3C77F15908A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53BC655F-2D65-73D2-BB70-BEA10BA67F33}"/>
              </a:ext>
            </a:extLst>
          </p:cNvPr>
          <p:cNvSpPr txBox="1"/>
          <p:nvPr/>
        </p:nvSpPr>
        <p:spPr>
          <a:xfrm>
            <a:off x="2407795" y="1160640"/>
            <a:ext cx="6654012" cy="461665"/>
          </a:xfrm>
          <a:prstGeom prst="rect">
            <a:avLst/>
          </a:prstGeom>
          <a:noFill/>
        </p:spPr>
        <p:txBody>
          <a:bodyPr wrap="square">
            <a:spAutoFit/>
          </a:bodyPr>
          <a:lstStyle/>
          <a:p>
            <a:r>
              <a:rPr lang="en-US" sz="2400" b="1" dirty="0">
                <a:solidFill>
                  <a:schemeClr val="tx1"/>
                </a:solidFill>
                <a:latin typeface="Alexandria"/>
              </a:rPr>
              <a:t>Constant Growth Model (Gordon Growth Model)</a:t>
            </a:r>
          </a:p>
        </p:txBody>
      </p:sp>
    </p:spTree>
    <p:extLst>
      <p:ext uri="{BB962C8B-B14F-4D97-AF65-F5344CB8AC3E}">
        <p14:creationId xmlns:p14="http://schemas.microsoft.com/office/powerpoint/2010/main" val="145135121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D1A057-CD90-C568-82B1-E9F39763A62C}"/>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5" name="Rectangle: Rounded Corners 24">
                <a:extLst>
                  <a:ext uri="{FF2B5EF4-FFF2-40B4-BE49-F238E27FC236}">
                    <a16:creationId xmlns:a16="http://schemas.microsoft.com/office/drawing/2014/main" id="{F124B602-48BA-9973-F2F3-7D65272273FF}"/>
                  </a:ext>
                </a:extLst>
              </p:cNvPr>
              <p:cNvSpPr/>
              <p:nvPr/>
            </p:nvSpPr>
            <p:spPr>
              <a:xfrm>
                <a:off x="617280" y="1685495"/>
                <a:ext cx="10812720" cy="45011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000" dirty="0">
                  <a:solidFill>
                    <a:schemeClr val="tx1"/>
                  </a:solidFill>
                  <a:latin typeface="Alexandria"/>
                </a:endParaRPr>
              </a:p>
              <a:p>
                <a:r>
                  <a:rPr lang="en-US" sz="2000" dirty="0">
                    <a:solidFill>
                      <a:schemeClr val="tx1"/>
                    </a:solidFill>
                    <a:latin typeface="Alexandria"/>
                  </a:rPr>
                  <a:t>The P/E ratio is a relative valuation metric that compares a company’s stock price to its earnings.</a:t>
                </a:r>
              </a:p>
              <a:p>
                <a:pPr/>
                <a14:m>
                  <m:oMathPara xmlns:m="http://schemas.openxmlformats.org/officeDocument/2006/math">
                    <m:oMathParaPr>
                      <m:jc m:val="centerGroup"/>
                    </m:oMathParaPr>
                    <m:oMath xmlns:m="http://schemas.openxmlformats.org/officeDocument/2006/math">
                      <m:r>
                        <a:rPr lang="en-US" sz="2000" i="1">
                          <a:solidFill>
                            <a:schemeClr val="tx1"/>
                          </a:solidFill>
                          <a:latin typeface="Cambria Math" panose="02040503050406030204" pitchFamily="18" charset="0"/>
                        </a:rPr>
                        <m:t>𝑃</m:t>
                      </m:r>
                      <m:r>
                        <a:rPr lang="en-US" sz="2000">
                          <a:solidFill>
                            <a:schemeClr val="tx1"/>
                          </a:solidFill>
                          <a:latin typeface="Cambria Math" panose="02040503050406030204" pitchFamily="18" charset="0"/>
                        </a:rPr>
                        <m:t>/</m:t>
                      </m:r>
                      <m:r>
                        <a:rPr lang="en-US" sz="2000" i="1">
                          <a:solidFill>
                            <a:schemeClr val="tx1"/>
                          </a:solidFill>
                          <a:latin typeface="Cambria Math" panose="02040503050406030204" pitchFamily="18" charset="0"/>
                        </a:rPr>
                        <m:t>𝐸</m:t>
                      </m:r>
                      <m:r>
                        <a:rPr lang="en-US" sz="2000">
                          <a:solidFill>
                            <a:schemeClr val="tx1"/>
                          </a:solidFill>
                          <a:latin typeface="Cambria Math" panose="02040503050406030204" pitchFamily="18" charset="0"/>
                        </a:rPr>
                        <m:t>=</m:t>
                      </m:r>
                      <m:f>
                        <m:fPr>
                          <m:ctrlPr>
                            <a:rPr lang="ar-JO" sz="2000" i="1">
                              <a:solidFill>
                                <a:schemeClr val="tx1"/>
                              </a:solidFill>
                              <a:latin typeface="Cambria Math" panose="02040503050406030204" pitchFamily="18" charset="0"/>
                            </a:rPr>
                          </m:ctrlPr>
                        </m:fPr>
                        <m:num>
                          <m:r>
                            <m:rPr>
                              <m:nor/>
                            </m:rPr>
                            <a:rPr lang="en-US" sz="2000" i="1">
                              <a:solidFill>
                                <a:schemeClr val="tx1"/>
                              </a:solidFill>
                              <a:latin typeface="Alexandria"/>
                            </a:rPr>
                            <m:t>Market</m:t>
                          </m:r>
                          <m:r>
                            <m:rPr>
                              <m:nor/>
                            </m:rPr>
                            <a:rPr lang="en-US" sz="2000" i="1">
                              <a:solidFill>
                                <a:schemeClr val="tx1"/>
                              </a:solidFill>
                              <a:latin typeface="Alexandria"/>
                            </a:rPr>
                            <m:t> </m:t>
                          </m:r>
                          <m:r>
                            <m:rPr>
                              <m:nor/>
                            </m:rPr>
                            <a:rPr lang="en-US" sz="2000" i="1">
                              <a:solidFill>
                                <a:schemeClr val="tx1"/>
                              </a:solidFill>
                              <a:latin typeface="Alexandria"/>
                            </a:rPr>
                            <m:t>Price</m:t>
                          </m:r>
                          <m:r>
                            <m:rPr>
                              <m:nor/>
                            </m:rPr>
                            <a:rPr lang="en-US" sz="2000" i="1">
                              <a:solidFill>
                                <a:schemeClr val="tx1"/>
                              </a:solidFill>
                              <a:latin typeface="Alexandria"/>
                            </a:rPr>
                            <m:t> </m:t>
                          </m:r>
                          <m:r>
                            <m:rPr>
                              <m:nor/>
                            </m:rPr>
                            <a:rPr lang="en-US" sz="2000" i="1">
                              <a:solidFill>
                                <a:schemeClr val="tx1"/>
                              </a:solidFill>
                              <a:latin typeface="Alexandria"/>
                            </a:rPr>
                            <m:t>per</m:t>
                          </m:r>
                          <m:r>
                            <m:rPr>
                              <m:nor/>
                            </m:rPr>
                            <a:rPr lang="en-US" sz="2000" i="1">
                              <a:solidFill>
                                <a:schemeClr val="tx1"/>
                              </a:solidFill>
                              <a:latin typeface="Alexandria"/>
                            </a:rPr>
                            <m:t> </m:t>
                          </m:r>
                          <m:r>
                            <m:rPr>
                              <m:nor/>
                            </m:rPr>
                            <a:rPr lang="en-US" sz="2000" i="1">
                              <a:solidFill>
                                <a:schemeClr val="tx1"/>
                              </a:solidFill>
                              <a:latin typeface="Alexandria"/>
                            </a:rPr>
                            <m:t>Share</m:t>
                          </m:r>
                        </m:num>
                        <m:den>
                          <m:r>
                            <m:rPr>
                              <m:nor/>
                            </m:rPr>
                            <a:rPr lang="en-US" sz="2000" i="1">
                              <a:solidFill>
                                <a:schemeClr val="tx1"/>
                              </a:solidFill>
                              <a:latin typeface="Alexandria"/>
                            </a:rPr>
                            <m:t>Earnings</m:t>
                          </m:r>
                          <m:r>
                            <m:rPr>
                              <m:nor/>
                            </m:rPr>
                            <a:rPr lang="en-US" sz="2000" i="1">
                              <a:solidFill>
                                <a:schemeClr val="tx1"/>
                              </a:solidFill>
                              <a:latin typeface="Alexandria"/>
                            </a:rPr>
                            <m:t> </m:t>
                          </m:r>
                          <m:r>
                            <m:rPr>
                              <m:nor/>
                            </m:rPr>
                            <a:rPr lang="en-US" sz="2000" i="1">
                              <a:solidFill>
                                <a:schemeClr val="tx1"/>
                              </a:solidFill>
                              <a:latin typeface="Alexandria"/>
                            </a:rPr>
                            <m:t>per</m:t>
                          </m:r>
                          <m:r>
                            <m:rPr>
                              <m:nor/>
                            </m:rPr>
                            <a:rPr lang="en-US" sz="2000" i="1">
                              <a:solidFill>
                                <a:schemeClr val="tx1"/>
                              </a:solidFill>
                              <a:latin typeface="Alexandria"/>
                            </a:rPr>
                            <m:t> </m:t>
                          </m:r>
                          <m:r>
                            <m:rPr>
                              <m:nor/>
                            </m:rPr>
                            <a:rPr lang="en-US" sz="2000" i="1">
                              <a:solidFill>
                                <a:schemeClr val="tx1"/>
                              </a:solidFill>
                              <a:latin typeface="Alexandria"/>
                            </a:rPr>
                            <m:t>Share</m:t>
                          </m:r>
                          <m:r>
                            <m:rPr>
                              <m:nor/>
                            </m:rPr>
                            <a:rPr lang="en-US" sz="2000" i="1">
                              <a:solidFill>
                                <a:schemeClr val="tx1"/>
                              </a:solidFill>
                              <a:latin typeface="Alexandria"/>
                            </a:rPr>
                            <m:t> (</m:t>
                          </m:r>
                          <m:r>
                            <m:rPr>
                              <m:nor/>
                            </m:rPr>
                            <a:rPr lang="en-US" sz="2000" i="1">
                              <a:solidFill>
                                <a:schemeClr val="tx1"/>
                              </a:solidFill>
                              <a:latin typeface="Alexandria"/>
                            </a:rPr>
                            <m:t>EPS</m:t>
                          </m:r>
                          <m:r>
                            <m:rPr>
                              <m:nor/>
                            </m:rPr>
                            <a:rPr lang="en-US" sz="2000" i="1">
                              <a:solidFill>
                                <a:schemeClr val="tx1"/>
                              </a:solidFill>
                              <a:latin typeface="Alexandria"/>
                            </a:rPr>
                            <m:t>)</m:t>
                          </m:r>
                        </m:den>
                      </m:f>
                    </m:oMath>
                  </m:oMathPara>
                </a14:m>
                <a:endParaRPr lang="ar-JO" sz="2000" b="0" dirty="0">
                  <a:solidFill>
                    <a:schemeClr val="tx1"/>
                  </a:solidFill>
                  <a:latin typeface="Alexandria"/>
                </a:endParaRPr>
              </a:p>
              <a:p>
                <a:r>
                  <a:rPr lang="en-US" sz="2000" dirty="0">
                    <a:solidFill>
                      <a:schemeClr val="tx1"/>
                    </a:solidFill>
                    <a:latin typeface="Alexandria"/>
                  </a:rPr>
                  <a:t>It indicates how much investors are willing to pay for each unit of earnings.</a:t>
                </a:r>
              </a:p>
              <a:p>
                <a:r>
                  <a:rPr lang="en-US" sz="2000" dirty="0">
                    <a:solidFill>
                      <a:schemeClr val="tx1"/>
                    </a:solidFill>
                    <a:latin typeface="Alexandria"/>
                  </a:rPr>
                  <a:t>Types:</a:t>
                </a:r>
              </a:p>
              <a:p>
                <a:r>
                  <a:rPr lang="en-US" sz="2000" b="1" dirty="0">
                    <a:solidFill>
                      <a:schemeClr val="tx1"/>
                    </a:solidFill>
                    <a:latin typeface="Alexandria"/>
                  </a:rPr>
                  <a:t>Trailing P/E</a:t>
                </a:r>
                <a:r>
                  <a:rPr lang="en-US" sz="2000" dirty="0">
                    <a:solidFill>
                      <a:schemeClr val="tx1"/>
                    </a:solidFill>
                    <a:latin typeface="Alexandria"/>
                  </a:rPr>
                  <a:t> (based on past earnings) </a:t>
                </a:r>
              </a:p>
              <a:p>
                <a:r>
                  <a:rPr lang="en-US" sz="2000" b="1" dirty="0">
                    <a:solidFill>
                      <a:schemeClr val="tx1"/>
                    </a:solidFill>
                    <a:latin typeface="Alexandria"/>
                  </a:rPr>
                  <a:t>Forward P/E</a:t>
                </a:r>
                <a:r>
                  <a:rPr lang="en-US" sz="2000" dirty="0">
                    <a:solidFill>
                      <a:schemeClr val="tx1"/>
                    </a:solidFill>
                    <a:latin typeface="Alexandria"/>
                  </a:rPr>
                  <a:t> (based on expected earnings) </a:t>
                </a:r>
              </a:p>
              <a:p>
                <a:r>
                  <a:rPr lang="en-US" sz="2000" dirty="0">
                    <a:solidFill>
                      <a:schemeClr val="tx1"/>
                    </a:solidFill>
                    <a:latin typeface="Alexandria"/>
                  </a:rPr>
                  <a:t>It is widely used because:</a:t>
                </a:r>
              </a:p>
              <a:p>
                <a:r>
                  <a:rPr lang="en-US" sz="2000" dirty="0">
                    <a:solidFill>
                      <a:schemeClr val="tx1"/>
                    </a:solidFill>
                    <a:latin typeface="Alexandria"/>
                  </a:rPr>
                  <a:t>Easy to calculate </a:t>
                </a:r>
              </a:p>
              <a:p>
                <a:r>
                  <a:rPr lang="en-US" sz="2000" dirty="0">
                    <a:solidFill>
                      <a:schemeClr val="tx1"/>
                    </a:solidFill>
                    <a:latin typeface="Alexandria"/>
                  </a:rPr>
                  <a:t>Useful for comparison </a:t>
                </a:r>
              </a:p>
              <a:p>
                <a:r>
                  <a:rPr lang="en-US" sz="2000" dirty="0">
                    <a:solidFill>
                      <a:schemeClr val="tx1"/>
                    </a:solidFill>
                    <a:latin typeface="Alexandria"/>
                  </a:rPr>
                  <a:t>However, it does not account for:</a:t>
                </a:r>
              </a:p>
              <a:p>
                <a:r>
                  <a:rPr lang="en-US" sz="2000" dirty="0">
                    <a:solidFill>
                      <a:schemeClr val="tx1"/>
                    </a:solidFill>
                    <a:latin typeface="Alexandria"/>
                  </a:rPr>
                  <a:t>Growth differences </a:t>
                </a:r>
              </a:p>
              <a:p>
                <a:r>
                  <a:rPr lang="en-US" sz="2000" dirty="0">
                    <a:solidFill>
                      <a:schemeClr val="tx1"/>
                    </a:solidFill>
                    <a:latin typeface="Alexandria"/>
                  </a:rPr>
                  <a:t>Risk levels</a:t>
                </a:r>
              </a:p>
            </p:txBody>
          </p:sp>
        </mc:Choice>
        <mc:Fallback xmlns="">
          <p:sp>
            <p:nvSpPr>
              <p:cNvPr id="25" name="Rectangle: Rounded Corners 24">
                <a:extLst>
                  <a:ext uri="{FF2B5EF4-FFF2-40B4-BE49-F238E27FC236}">
                    <a16:creationId xmlns:a16="http://schemas.microsoft.com/office/drawing/2014/main" id="{F124B602-48BA-9973-F2F3-7D65272273FF}"/>
                  </a:ext>
                </a:extLst>
              </p:cNvPr>
              <p:cNvSpPr>
                <a:spLocks noRot="1" noChangeAspect="1" noMove="1" noResize="1" noEditPoints="1" noAdjustHandles="1" noChangeArrowheads="1" noChangeShapeType="1" noTextEdit="1"/>
              </p:cNvSpPr>
              <p:nvPr/>
            </p:nvSpPr>
            <p:spPr>
              <a:xfrm>
                <a:off x="617280" y="1685495"/>
                <a:ext cx="10812720" cy="4501186"/>
              </a:xfrm>
              <a:prstGeom prst="roundRect">
                <a:avLst>
                  <a:gd name="adj" fmla="val 6140"/>
                </a:avLst>
              </a:prstGeom>
              <a:blipFill>
                <a:blip r:embed="rId2"/>
                <a:stretch>
                  <a:fillRect/>
                </a:stretch>
              </a:blipFill>
              <a:ln w="38100">
                <a:solidFill>
                  <a:srgbClr val="00B0F0"/>
                </a:solidFill>
              </a:ln>
              <a:effectLst>
                <a:outerShdw blurRad="571500" sx="86000" sy="86000" algn="ctr" rotWithShape="0">
                  <a:prstClr val="black">
                    <a:alpha val="25000"/>
                  </a:prstClr>
                </a:outerShdw>
              </a:effectLst>
            </p:spPr>
            <p:txBody>
              <a:bodyPr/>
              <a:lstStyle/>
              <a:p>
                <a:r>
                  <a:rPr lang="en-US">
                    <a:noFill/>
                  </a:rPr>
                  <a:t> </a:t>
                </a:r>
              </a:p>
            </p:txBody>
          </p:sp>
        </mc:Fallback>
      </mc:AlternateContent>
      <p:sp>
        <p:nvSpPr>
          <p:cNvPr id="5" name="Rectangle 4">
            <a:extLst>
              <a:ext uri="{FF2B5EF4-FFF2-40B4-BE49-F238E27FC236}">
                <a16:creationId xmlns:a16="http://schemas.microsoft.com/office/drawing/2014/main" id="{F6E0294C-592D-0C6F-F725-4E66497C5245}"/>
              </a:ext>
            </a:extLst>
          </p:cNvPr>
          <p:cNvSpPr/>
          <p:nvPr/>
        </p:nvSpPr>
        <p:spPr>
          <a:xfrm>
            <a:off x="942308" y="68601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196654F-33CE-D6BC-EA64-D8A747BF454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4DB6FB2-08D4-0097-B58D-62CD2E1FF27E}"/>
              </a:ext>
            </a:extLst>
          </p:cNvPr>
          <p:cNvSpPr txBox="1"/>
          <p:nvPr/>
        </p:nvSpPr>
        <p:spPr>
          <a:xfrm>
            <a:off x="1214179" y="113678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8</a:t>
            </a:r>
          </a:p>
        </p:txBody>
      </p:sp>
      <p:sp>
        <p:nvSpPr>
          <p:cNvPr id="48" name="TextBox 47">
            <a:extLst>
              <a:ext uri="{FF2B5EF4-FFF2-40B4-BE49-F238E27FC236}">
                <a16:creationId xmlns:a16="http://schemas.microsoft.com/office/drawing/2014/main" id="{D73EDEBF-5CBC-1375-48F3-5FEF74C10C7B}"/>
              </a:ext>
            </a:extLst>
          </p:cNvPr>
          <p:cNvSpPr txBox="1"/>
          <p:nvPr/>
        </p:nvSpPr>
        <p:spPr>
          <a:xfrm>
            <a:off x="2452278" y="1052918"/>
            <a:ext cx="9701719" cy="1015663"/>
          </a:xfrm>
          <a:prstGeom prst="rect">
            <a:avLst/>
          </a:prstGeom>
          <a:noFill/>
        </p:spPr>
        <p:txBody>
          <a:bodyPr wrap="square" rtlCol="0">
            <a:spAutoFit/>
          </a:bodyPr>
          <a:lstStyle/>
          <a:p>
            <a:r>
              <a:rPr lang="en-US" sz="2800" b="1" dirty="0"/>
              <a:t>Price/Earnings (P/E Ratio)</a:t>
            </a:r>
          </a:p>
          <a:p>
            <a:endParaRPr lang="en-US" sz="3200" b="1" dirty="0">
              <a:latin typeface="Alexandria"/>
            </a:endParaRPr>
          </a:p>
        </p:txBody>
      </p:sp>
      <p:pic>
        <p:nvPicPr>
          <p:cNvPr id="7" name="Graphic 21">
            <a:extLst>
              <a:ext uri="{FF2B5EF4-FFF2-40B4-BE49-F238E27FC236}">
                <a16:creationId xmlns:a16="http://schemas.microsoft.com/office/drawing/2014/main" id="{58563E31-7B16-36B6-4D7B-6971CF3E437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C35FD9C8-597F-1F47-3029-DEC37B4BF946}"/>
              </a:ext>
            </a:extLst>
          </p:cNvPr>
          <p:cNvSpPr txBox="1"/>
          <p:nvPr/>
        </p:nvSpPr>
        <p:spPr>
          <a:xfrm>
            <a:off x="3262640" y="3484145"/>
            <a:ext cx="6416210" cy="369332"/>
          </a:xfrm>
          <a:prstGeom prst="rect">
            <a:avLst/>
          </a:prstGeom>
          <a:noFill/>
        </p:spPr>
        <p:txBody>
          <a:bodyPr wrap="square">
            <a:spAutoFit/>
          </a:bodyPr>
          <a:lstStyle/>
          <a:p>
            <a:pPr algn="ctr"/>
            <a:r>
              <a:rPr lang="en-US" sz="1800" b="1" dirty="0">
                <a:solidFill>
                  <a:schemeClr val="bg1"/>
                </a:solidFill>
                <a:latin typeface="Alexandria" charset="0"/>
                <a:cs typeface="Alexandria" charset="0"/>
              </a:rPr>
              <a:t>8</a:t>
            </a:r>
          </a:p>
        </p:txBody>
      </p:sp>
    </p:spTree>
    <p:extLst>
      <p:ext uri="{BB962C8B-B14F-4D97-AF65-F5344CB8AC3E}">
        <p14:creationId xmlns:p14="http://schemas.microsoft.com/office/powerpoint/2010/main" val="141596596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ECE2E6-1231-EAD9-DAC4-C1E245943D3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EDE71BD-0408-25E2-E998-188E52F7397F}"/>
              </a:ext>
            </a:extLst>
          </p:cNvPr>
          <p:cNvSpPr/>
          <p:nvPr/>
        </p:nvSpPr>
        <p:spPr>
          <a:xfrm>
            <a:off x="544531" y="1506120"/>
            <a:ext cx="11137186" cy="48638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5DD76CF-4976-9961-2391-8F803EB09A93}"/>
              </a:ext>
            </a:extLst>
          </p:cNvPr>
          <p:cNvSpPr/>
          <p:nvPr/>
        </p:nvSpPr>
        <p:spPr>
          <a:xfrm>
            <a:off x="942308" y="57764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3B2CC38-16FB-8D10-25F5-A367702D5A2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8FC1115-8E52-9E39-3397-312430BE85B8}"/>
              </a:ext>
            </a:extLst>
          </p:cNvPr>
          <p:cNvSpPr txBox="1"/>
          <p:nvPr/>
        </p:nvSpPr>
        <p:spPr>
          <a:xfrm>
            <a:off x="1214179" y="113678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8</a:t>
            </a:r>
          </a:p>
        </p:txBody>
      </p:sp>
      <p:sp>
        <p:nvSpPr>
          <p:cNvPr id="48" name="TextBox 47">
            <a:extLst>
              <a:ext uri="{FF2B5EF4-FFF2-40B4-BE49-F238E27FC236}">
                <a16:creationId xmlns:a16="http://schemas.microsoft.com/office/drawing/2014/main" id="{254A576B-DB48-AF87-3C76-5A263DE6E395}"/>
              </a:ext>
            </a:extLst>
          </p:cNvPr>
          <p:cNvSpPr txBox="1"/>
          <p:nvPr/>
        </p:nvSpPr>
        <p:spPr>
          <a:xfrm>
            <a:off x="2398812" y="975974"/>
            <a:ext cx="9701719" cy="523220"/>
          </a:xfrm>
          <a:prstGeom prst="rect">
            <a:avLst/>
          </a:prstGeom>
          <a:noFill/>
        </p:spPr>
        <p:txBody>
          <a:bodyPr wrap="square" rtlCol="0">
            <a:spAutoFit/>
          </a:bodyPr>
          <a:lstStyle/>
          <a:p>
            <a:r>
              <a:rPr lang="en-US" sz="2800" b="1" dirty="0">
                <a:latin typeface="Alexandria"/>
              </a:rPr>
              <a:t>Discounted Cash Flow (DCF) Model</a:t>
            </a:r>
          </a:p>
        </p:txBody>
      </p:sp>
      <p:pic>
        <p:nvPicPr>
          <p:cNvPr id="7" name="Graphic 21">
            <a:extLst>
              <a:ext uri="{FF2B5EF4-FFF2-40B4-BE49-F238E27FC236}">
                <a16:creationId xmlns:a16="http://schemas.microsoft.com/office/drawing/2014/main" id="{3BF684AC-596B-1505-3838-57EA820D2F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13506771-54F5-78D1-8D45-5139A2E98F0B}"/>
              </a:ext>
            </a:extLst>
          </p:cNvPr>
          <p:cNvSpPr txBox="1"/>
          <p:nvPr/>
        </p:nvSpPr>
        <p:spPr>
          <a:xfrm>
            <a:off x="2887895" y="2132406"/>
            <a:ext cx="6416210" cy="369332"/>
          </a:xfrm>
          <a:prstGeom prst="rect">
            <a:avLst/>
          </a:prstGeom>
          <a:noFill/>
        </p:spPr>
        <p:txBody>
          <a:bodyPr wrap="square">
            <a:spAutoFit/>
          </a:bodyPr>
          <a:lstStyle/>
          <a:p>
            <a:pPr algn="ctr"/>
            <a:r>
              <a:rPr lang="en-US" sz="1800" b="1" dirty="0">
                <a:solidFill>
                  <a:schemeClr val="bg1"/>
                </a:solidFill>
                <a:latin typeface="Alexandria" charset="0"/>
                <a:cs typeface="Alexandria" charset="0"/>
              </a:rPr>
              <a:t>8</a:t>
            </a:r>
          </a:p>
        </p:txBody>
      </p:sp>
      <mc:AlternateContent xmlns:mc="http://schemas.openxmlformats.org/markup-compatibility/2006" xmlns:a14="http://schemas.microsoft.com/office/drawing/2010/main">
        <mc:Choice Requires="a14">
          <p:sp>
            <p:nvSpPr>
              <p:cNvPr id="8" name="TextBox 7">
                <a:extLst>
                  <a:ext uri="{FF2B5EF4-FFF2-40B4-BE49-F238E27FC236}">
                    <a16:creationId xmlns:a16="http://schemas.microsoft.com/office/drawing/2014/main" id="{D57223DE-877A-A214-3444-B3A55303AF02}"/>
                  </a:ext>
                </a:extLst>
              </p:cNvPr>
              <p:cNvSpPr txBox="1"/>
              <p:nvPr/>
            </p:nvSpPr>
            <p:spPr>
              <a:xfrm>
                <a:off x="602801" y="1114821"/>
                <a:ext cx="11137186" cy="5255157"/>
              </a:xfrm>
              <a:prstGeom prst="rect">
                <a:avLst/>
              </a:prstGeom>
              <a:noFill/>
            </p:spPr>
            <p:txBody>
              <a:bodyPr wrap="square">
                <a:spAutoFit/>
              </a:bodyPr>
              <a:lstStyle/>
              <a:p>
                <a:br>
                  <a:rPr lang="en-US" sz="1900" dirty="0">
                    <a:latin typeface="Alexandria"/>
                  </a:rPr>
                </a:br>
                <a:endParaRPr lang="en-US" sz="1900" dirty="0">
                  <a:latin typeface="Alexandria"/>
                </a:endParaRPr>
              </a:p>
              <a:p>
                <a:r>
                  <a:rPr lang="en-US" sz="1900" dirty="0">
                    <a:latin typeface="Alexandria"/>
                  </a:rPr>
                  <a:t>The Discounted Cash Flow (DCF) model is one of the most comprehensive and widely used valuation methods in finance. It estimates the intrinsic value of a stock based on the present value of expected future cash flows, rather than relying solely on dividends.</a:t>
                </a:r>
              </a:p>
              <a:p>
                <a:r>
                  <a:rPr lang="en-US" sz="1900" dirty="0">
                    <a:latin typeface="Alexandria"/>
                  </a:rPr>
                  <a:t>The general formula is:                    </a:t>
                </a:r>
                <a14:m>
                  <m:oMath xmlns:m="http://schemas.openxmlformats.org/officeDocument/2006/math">
                    <m:r>
                      <a:rPr lang="en-US" sz="1900" i="1">
                        <a:latin typeface="Cambria Math" panose="02040503050406030204" pitchFamily="18" charset="0"/>
                      </a:rPr>
                      <m:t>𝑉𝑎𝑙𝑢𝑒</m:t>
                    </m:r>
                    <m:r>
                      <a:rPr lang="en-US" sz="1900">
                        <a:latin typeface="Cambria Math" panose="02040503050406030204" pitchFamily="18" charset="0"/>
                      </a:rPr>
                      <m:t>=</m:t>
                    </m:r>
                    <m:nary>
                      <m:naryPr>
                        <m:chr m:val="∑"/>
                        <m:grow m:val="on"/>
                        <m:subHide m:val="on"/>
                        <m:supHide m:val="on"/>
                        <m:ctrlPr>
                          <a:rPr lang="ar-JO" sz="1900" i="1">
                            <a:latin typeface="Cambria Math" panose="02040503050406030204" pitchFamily="18" charset="0"/>
                          </a:rPr>
                        </m:ctrlPr>
                      </m:naryPr>
                      <m:sub/>
                      <m:sup/>
                      <m:e>
                        <m:f>
                          <m:fPr>
                            <m:ctrlPr>
                              <a:rPr lang="ar-JO" sz="1900" i="1">
                                <a:latin typeface="Cambria Math" panose="02040503050406030204" pitchFamily="18" charset="0"/>
                              </a:rPr>
                            </m:ctrlPr>
                          </m:fPr>
                          <m:num>
                            <m:r>
                              <a:rPr lang="ar-JO" sz="1900" i="1">
                                <a:latin typeface="Cambria Math" panose="02040503050406030204" pitchFamily="18" charset="0"/>
                              </a:rPr>
                              <m:t>𝐹𝐶</m:t>
                            </m:r>
                            <m:sSub>
                              <m:sSubPr>
                                <m:ctrlPr>
                                  <a:rPr lang="ar-JO" sz="1900" i="1">
                                    <a:latin typeface="Cambria Math" panose="02040503050406030204" pitchFamily="18" charset="0"/>
                                  </a:rPr>
                                </m:ctrlPr>
                              </m:sSubPr>
                              <m:e>
                                <m:r>
                                  <a:rPr lang="ar-JO" sz="1900" i="1">
                                    <a:latin typeface="Cambria Math" panose="02040503050406030204" pitchFamily="18" charset="0"/>
                                  </a:rPr>
                                  <m:t>𝐹</m:t>
                                </m:r>
                              </m:e>
                              <m:sub>
                                <m:r>
                                  <a:rPr lang="ar-JO" sz="1900" i="1">
                                    <a:latin typeface="Cambria Math" panose="02040503050406030204" pitchFamily="18" charset="0"/>
                                  </a:rPr>
                                  <m:t>𝑡</m:t>
                                </m:r>
                              </m:sub>
                            </m:sSub>
                          </m:num>
                          <m:den>
                            <m:d>
                              <m:dPr>
                                <m:endChr m:val=""/>
                                <m:ctrlPr>
                                  <a:rPr lang="ar-JO" sz="1900" i="1">
                                    <a:latin typeface="Cambria Math" panose="02040503050406030204" pitchFamily="18" charset="0"/>
                                  </a:rPr>
                                </m:ctrlPr>
                              </m:dPr>
                              <m:e>
                                <m:r>
                                  <a:rPr lang="ar-JO" sz="1900" i="1">
                                    <a:latin typeface="Cambria Math" panose="02040503050406030204" pitchFamily="18" charset="0"/>
                                  </a:rPr>
                                  <m:t>1</m:t>
                                </m:r>
                                <m:r>
                                  <a:rPr lang="ar-JO" sz="1900">
                                    <a:latin typeface="Cambria Math" panose="02040503050406030204" pitchFamily="18" charset="0"/>
                                  </a:rPr>
                                  <m:t>+</m:t>
                                </m:r>
                                <m:r>
                                  <a:rPr lang="ar-JO" sz="1900" i="1">
                                    <a:latin typeface="Cambria Math" panose="02040503050406030204" pitchFamily="18" charset="0"/>
                                  </a:rPr>
                                  <m:t>𝑟</m:t>
                                </m:r>
                                <m:sSup>
                                  <m:sSupPr>
                                    <m:ctrlPr>
                                      <a:rPr lang="ar-JO" sz="1900" i="1">
                                        <a:latin typeface="Cambria Math" panose="02040503050406030204" pitchFamily="18" charset="0"/>
                                      </a:rPr>
                                    </m:ctrlPr>
                                  </m:sSupPr>
                                  <m:e>
                                    <m:d>
                                      <m:dPr>
                                        <m:begChr m:val=""/>
                                        <m:endChr m:val=""/>
                                        <m:ctrlPr>
                                          <a:rPr lang="ar-JO" sz="1900" i="1">
                                            <a:latin typeface="Cambria Math" panose="02040503050406030204" pitchFamily="18" charset="0"/>
                                          </a:rPr>
                                        </m:ctrlPr>
                                      </m:dPr>
                                      <m:e>
                                        <m:r>
                                          <a:rPr lang="ar-JO" sz="1900">
                                            <a:latin typeface="Cambria Math" panose="02040503050406030204" pitchFamily="18" charset="0"/>
                                          </a:rPr>
                                          <m:t>)</m:t>
                                        </m:r>
                                      </m:e>
                                    </m:d>
                                  </m:e>
                                  <m:sup>
                                    <m:r>
                                      <a:rPr lang="ar-JO" sz="1900" i="1">
                                        <a:latin typeface="Cambria Math" panose="02040503050406030204" pitchFamily="18" charset="0"/>
                                      </a:rPr>
                                      <m:t>𝑡</m:t>
                                    </m:r>
                                  </m:sup>
                                </m:sSup>
                              </m:e>
                            </m:d>
                          </m:den>
                        </m:f>
                      </m:e>
                    </m:nary>
                  </m:oMath>
                </a14:m>
                <a:endParaRPr lang="en-US" sz="1900" dirty="0">
                  <a:latin typeface="Alexandria"/>
                </a:endParaRPr>
              </a:p>
              <a:p>
                <a:r>
                  <a:rPr lang="en-US" sz="1900" dirty="0">
                    <a:latin typeface="Alexandria"/>
                  </a:rPr>
                  <a:t>Where:       </a:t>
                </a:r>
                <a14:m>
                  <m:oMath xmlns:m="http://schemas.openxmlformats.org/officeDocument/2006/math">
                    <m:r>
                      <a:rPr lang="en-US" sz="1900" b="0" i="1" smtClean="0">
                        <a:latin typeface="Cambria Math" panose="02040503050406030204" pitchFamily="18" charset="0"/>
                      </a:rPr>
                      <m:t>𝐹𝐶</m:t>
                    </m:r>
                    <m:sSub>
                      <m:sSubPr>
                        <m:ctrlPr>
                          <a:rPr lang="ar-JO" sz="1900" i="1">
                            <a:latin typeface="Cambria Math" panose="02040503050406030204" pitchFamily="18" charset="0"/>
                          </a:rPr>
                        </m:ctrlPr>
                      </m:sSubPr>
                      <m:e>
                        <m:r>
                          <a:rPr lang="ar-JO" sz="1900" b="0" i="1" smtClean="0">
                            <a:latin typeface="Cambria Math" panose="02040503050406030204" pitchFamily="18" charset="0"/>
                          </a:rPr>
                          <m:t>𝐹</m:t>
                        </m:r>
                      </m:e>
                      <m:sub>
                        <m:r>
                          <a:rPr lang="ar-JO" sz="1900" b="0" i="1" smtClean="0">
                            <a:latin typeface="Cambria Math" panose="02040503050406030204" pitchFamily="18" charset="0"/>
                          </a:rPr>
                          <m:t>𝑡</m:t>
                        </m:r>
                      </m:sub>
                    </m:sSub>
                  </m:oMath>
                </a14:m>
                <a:r>
                  <a:rPr lang="ar-JO" sz="1900" dirty="0">
                    <a:latin typeface="Alexandria"/>
                  </a:rPr>
                  <a:t>= </a:t>
                </a:r>
                <a:r>
                  <a:rPr lang="en-US" sz="1900" dirty="0">
                    <a:latin typeface="Alexandria"/>
                  </a:rPr>
                  <a:t>Free Cash Flow in period t    </a:t>
                </a:r>
                <a14:m>
                  <m:oMath xmlns:m="http://schemas.openxmlformats.org/officeDocument/2006/math">
                    <m:r>
                      <a:rPr lang="en-US" sz="1900" b="0" i="1" smtClean="0">
                        <a:latin typeface="Cambria Math" panose="02040503050406030204" pitchFamily="18" charset="0"/>
                      </a:rPr>
                      <m:t>𝑟</m:t>
                    </m:r>
                  </m:oMath>
                </a14:m>
                <a:r>
                  <a:rPr lang="en-US" sz="1900" dirty="0">
                    <a:latin typeface="Alexandria"/>
                  </a:rPr>
                  <a:t>= Discount rate (cost of capital) </a:t>
                </a:r>
              </a:p>
              <a:p>
                <a:r>
                  <a:rPr lang="en-US" sz="1900" dirty="0">
                    <a:latin typeface="Alexandria"/>
                  </a:rPr>
                  <a:t>Unlike the Dividend Discount Model (DDM), which focuses only on dividends, DCF considers the total cash generated by the firm, making it more suitable for companies that do not pay dividends.</a:t>
                </a:r>
              </a:p>
              <a:p>
                <a:r>
                  <a:rPr lang="en-US" sz="1900" dirty="0">
                    <a:latin typeface="Alexandria"/>
                  </a:rPr>
                  <a:t>DCF valuation typically involves three main steps: Forecasting future cash flows based on revenue growth, margins, and investment needs.   Determining the discount rate, often using the Weighted Average Cost of Capital (WACC). Calculating terminal value, which represents the value of the firm beyond the forecast period </a:t>
                </a:r>
              </a:p>
              <a:p>
                <a:r>
                  <a:rPr lang="en-US" sz="1900" dirty="0">
                    <a:latin typeface="Alexandria"/>
                  </a:rPr>
                  <a:t>Advantages: -Comprehensive and theoretically sound - Applicable to most companies </a:t>
                </a:r>
              </a:p>
              <a:p>
                <a:r>
                  <a:rPr lang="en-US" sz="1900" dirty="0">
                    <a:latin typeface="Alexandria"/>
                  </a:rPr>
                  <a:t>Limitations:- Highly sensitive to assumptions - Requires detailed financial projections </a:t>
                </a:r>
              </a:p>
              <a:p>
                <a:r>
                  <a:rPr lang="en-US" sz="1900" dirty="0">
                    <a:latin typeface="Alexandria"/>
                  </a:rPr>
                  <a:t>Despite its complexity, DCF is considered a gold standard in valuation, especially in corporate finance and investment analysis.</a:t>
                </a:r>
              </a:p>
            </p:txBody>
          </p:sp>
        </mc:Choice>
        <mc:Fallback xmlns="">
          <p:sp>
            <p:nvSpPr>
              <p:cNvPr id="8" name="TextBox 7">
                <a:extLst>
                  <a:ext uri="{FF2B5EF4-FFF2-40B4-BE49-F238E27FC236}">
                    <a16:creationId xmlns:a16="http://schemas.microsoft.com/office/drawing/2014/main" id="{D57223DE-877A-A214-3444-B3A55303AF02}"/>
                  </a:ext>
                </a:extLst>
              </p:cNvPr>
              <p:cNvSpPr txBox="1">
                <a:spLocks noRot="1" noChangeAspect="1" noMove="1" noResize="1" noEditPoints="1" noAdjustHandles="1" noChangeArrowheads="1" noChangeShapeType="1" noTextEdit="1"/>
              </p:cNvSpPr>
              <p:nvPr/>
            </p:nvSpPr>
            <p:spPr>
              <a:xfrm>
                <a:off x="602801" y="1114821"/>
                <a:ext cx="11137186" cy="5255157"/>
              </a:xfrm>
              <a:prstGeom prst="rect">
                <a:avLst/>
              </a:prstGeom>
              <a:blipFill>
                <a:blip r:embed="rId3"/>
                <a:stretch>
                  <a:fillRect l="-547" b="-1044"/>
                </a:stretch>
              </a:blipFill>
            </p:spPr>
            <p:txBody>
              <a:bodyPr/>
              <a:lstStyle/>
              <a:p>
                <a:r>
                  <a:rPr lang="en-US">
                    <a:noFill/>
                  </a:rPr>
                  <a:t> </a:t>
                </a:r>
              </a:p>
            </p:txBody>
          </p:sp>
        </mc:Fallback>
      </mc:AlternateContent>
    </p:spTree>
    <p:extLst>
      <p:ext uri="{BB962C8B-B14F-4D97-AF65-F5344CB8AC3E}">
        <p14:creationId xmlns:p14="http://schemas.microsoft.com/office/powerpoint/2010/main" val="68325766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0588" y="16982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200" dirty="0">
                <a:solidFill>
                  <a:schemeClr val="tx1"/>
                </a:solidFill>
                <a:latin typeface="Alexandria"/>
              </a:rPr>
              <a:t>Preferred stock is a type of equity that gives investors priority over common shareholders in dividends and asset claims. It typically pays a fixed dividend that must be distributed before any dividends to common stockholders. In the event of liquidation, preferred shareholders have a higher claim on company assets than common shareholders.</a:t>
            </a:r>
          </a:p>
          <a:p>
            <a:r>
              <a:rPr lang="en-US" sz="2200" dirty="0">
                <a:solidFill>
                  <a:schemeClr val="tx1"/>
                </a:solidFill>
                <a:latin typeface="Alexandria"/>
              </a:rPr>
              <a:t>Preferred stock usually has a stated par value but no maturity date, meaning there is no obligation to repay the principal unless the company is liquidated or the shares are retired. Dividends may be cumulative, where unpaid dividends must be paid in the future, or noncumulative, where missed dividends are not recovered.</a:t>
            </a:r>
          </a:p>
          <a:p>
            <a:pPr algn="ctr"/>
            <a:endParaRPr lang="en-US" sz="2200" dirty="0">
              <a:solidFill>
                <a:schemeClr val="tx1"/>
              </a:solidFill>
              <a:latin typeface="Alexandri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8</a:t>
            </a:r>
          </a:p>
        </p:txBody>
      </p:sp>
      <p:sp>
        <p:nvSpPr>
          <p:cNvPr id="48" name="TextBox 47"/>
          <p:cNvSpPr txBox="1"/>
          <p:nvPr/>
        </p:nvSpPr>
        <p:spPr>
          <a:xfrm>
            <a:off x="2834243" y="1052918"/>
            <a:ext cx="3888173" cy="584775"/>
          </a:xfrm>
          <a:prstGeom prst="rect">
            <a:avLst/>
          </a:prstGeom>
          <a:noFill/>
        </p:spPr>
        <p:txBody>
          <a:bodyPr wrap="square" rtlCol="0">
            <a:spAutoFit/>
          </a:bodyPr>
          <a:lstStyle/>
          <a:p>
            <a:r>
              <a:rPr lang="en-US" sz="3200" dirty="0">
                <a:latin typeface="Alexandria"/>
              </a:rPr>
              <a:t>Preferred Stock</a:t>
            </a:r>
            <a:endParaRPr lang="en-US" sz="3200" dirty="0">
              <a:latin typeface="Alexandria"/>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6668333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593B41-B814-DAC7-4FD7-3AC12F36037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D43CE89-3D0A-7B8C-9075-76A516E15059}"/>
              </a:ext>
            </a:extLst>
          </p:cNvPr>
          <p:cNvSpPr/>
          <p:nvPr/>
        </p:nvSpPr>
        <p:spPr>
          <a:xfrm>
            <a:off x="670588" y="1698223"/>
            <a:ext cx="10812720" cy="46203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200" dirty="0">
              <a:solidFill>
                <a:schemeClr val="tx1"/>
              </a:solidFill>
              <a:latin typeface="Alexandria"/>
            </a:endParaRPr>
          </a:p>
          <a:p>
            <a:endParaRPr lang="en-US" sz="2200" dirty="0">
              <a:solidFill>
                <a:schemeClr val="tx1"/>
              </a:solidFill>
              <a:latin typeface="Alexandria"/>
            </a:endParaRPr>
          </a:p>
          <a:p>
            <a:endParaRPr lang="en-US" sz="2200" dirty="0">
              <a:solidFill>
                <a:schemeClr val="tx1"/>
              </a:solidFill>
              <a:latin typeface="Alexandria"/>
            </a:endParaRPr>
          </a:p>
          <a:p>
            <a:endParaRPr lang="en-US" sz="2200" dirty="0">
              <a:solidFill>
                <a:schemeClr val="tx1"/>
              </a:solidFill>
              <a:latin typeface="Alexandria"/>
            </a:endParaRPr>
          </a:p>
          <a:p>
            <a:endParaRPr lang="en-US" sz="2200" dirty="0">
              <a:solidFill>
                <a:schemeClr val="tx1"/>
              </a:solidFill>
              <a:latin typeface="Alexandria"/>
            </a:endParaRPr>
          </a:p>
          <a:p>
            <a:endParaRPr lang="en-US" sz="2200" dirty="0">
              <a:solidFill>
                <a:schemeClr val="tx1"/>
              </a:solidFill>
              <a:latin typeface="Alexandria"/>
            </a:endParaRPr>
          </a:p>
          <a:p>
            <a:endParaRPr lang="en-US" sz="2200" dirty="0">
              <a:solidFill>
                <a:schemeClr val="tx1"/>
              </a:solidFill>
              <a:latin typeface="Alexandria"/>
            </a:endParaRPr>
          </a:p>
          <a:p>
            <a:endParaRPr lang="en-US" sz="2200" dirty="0">
              <a:solidFill>
                <a:schemeClr val="tx1"/>
              </a:solidFill>
              <a:latin typeface="Alexandria"/>
            </a:endParaRPr>
          </a:p>
          <a:p>
            <a:endParaRPr lang="en-US" sz="2200" dirty="0">
              <a:solidFill>
                <a:schemeClr val="tx1"/>
              </a:solidFill>
              <a:latin typeface="Alexandria"/>
            </a:endParaRPr>
          </a:p>
        </p:txBody>
      </p:sp>
      <p:sp>
        <p:nvSpPr>
          <p:cNvPr id="5" name="Rectangle 4">
            <a:extLst>
              <a:ext uri="{FF2B5EF4-FFF2-40B4-BE49-F238E27FC236}">
                <a16:creationId xmlns:a16="http://schemas.microsoft.com/office/drawing/2014/main" id="{FD209526-8B38-FC58-5E0B-4BA507A6E79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FB69F21F-41B0-6DE5-7D2F-E4E656FF25E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F0F885B-F89E-337A-F875-B3350B15ACF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8</a:t>
            </a:r>
          </a:p>
        </p:txBody>
      </p:sp>
      <p:sp>
        <p:nvSpPr>
          <p:cNvPr id="48" name="TextBox 47">
            <a:extLst>
              <a:ext uri="{FF2B5EF4-FFF2-40B4-BE49-F238E27FC236}">
                <a16:creationId xmlns:a16="http://schemas.microsoft.com/office/drawing/2014/main" id="{37F17209-9D23-E87B-E229-1EC98D733C4F}"/>
              </a:ext>
            </a:extLst>
          </p:cNvPr>
          <p:cNvSpPr txBox="1"/>
          <p:nvPr/>
        </p:nvSpPr>
        <p:spPr>
          <a:xfrm>
            <a:off x="2398812" y="1098386"/>
            <a:ext cx="8710095" cy="1508105"/>
          </a:xfrm>
          <a:prstGeom prst="rect">
            <a:avLst/>
          </a:prstGeom>
          <a:noFill/>
        </p:spPr>
        <p:txBody>
          <a:bodyPr wrap="square" rtlCol="0">
            <a:spAutoFit/>
          </a:bodyPr>
          <a:lstStyle/>
          <a:p>
            <a:r>
              <a:rPr lang="en-US" sz="2800" dirty="0">
                <a:latin typeface="Alexandria"/>
              </a:rPr>
              <a:t>Differences between Preferred and Common Stock</a:t>
            </a:r>
          </a:p>
          <a:p>
            <a:endParaRPr lang="en-US" sz="3200" b="1" dirty="0">
              <a:solidFill>
                <a:srgbClr val="00B0F0"/>
              </a:solidFill>
              <a:latin typeface="Alexandria"/>
            </a:endParaRPr>
          </a:p>
          <a:p>
            <a:endParaRPr lang="en-US" sz="3200" b="1"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5A2E3C65-B0D2-C1BB-2A97-68220302F4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BFEC124F-E336-D8DF-26A2-8A4FEFC273DB}"/>
              </a:ext>
            </a:extLst>
          </p:cNvPr>
          <p:cNvPicPr>
            <a:picLocks noChangeAspect="1"/>
          </p:cNvPicPr>
          <p:nvPr/>
        </p:nvPicPr>
        <p:blipFill>
          <a:blip r:embed="rId3"/>
          <a:stretch>
            <a:fillRect/>
          </a:stretch>
        </p:blipFill>
        <p:spPr>
          <a:xfrm>
            <a:off x="1083093" y="2101396"/>
            <a:ext cx="9530111" cy="4124743"/>
          </a:xfrm>
          <a:prstGeom prst="rect">
            <a:avLst/>
          </a:prstGeom>
        </p:spPr>
      </p:pic>
    </p:spTree>
    <p:extLst>
      <p:ext uri="{BB962C8B-B14F-4D97-AF65-F5344CB8AC3E}">
        <p14:creationId xmlns:p14="http://schemas.microsoft.com/office/powerpoint/2010/main" val="177449224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108099-9342-1274-E880-C39736D15E7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293B76B-B5B6-1811-D41C-9530FEFB4820}"/>
              </a:ext>
            </a:extLst>
          </p:cNvPr>
          <p:cNvSpPr/>
          <p:nvPr/>
        </p:nvSpPr>
        <p:spPr>
          <a:xfrm>
            <a:off x="576183" y="1624990"/>
            <a:ext cx="10812720" cy="4501186"/>
          </a:xfrm>
          <a:prstGeom prst="roundRect">
            <a:avLst>
              <a:gd name="adj" fmla="val 6597"/>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200" dirty="0">
                <a:solidFill>
                  <a:schemeClr val="tx1"/>
                </a:solidFill>
                <a:latin typeface="Alexandria"/>
              </a:rPr>
              <a:t>Behavioral considerations in valuation highlight how psychological biases and investor behavior can distort asset pricing, leading to differences between market prices and intrinsic values, unlike traditional models that assume rationality and market efficiency.</a:t>
            </a:r>
          </a:p>
          <a:p>
            <a:pPr algn="just"/>
            <a:r>
              <a:rPr lang="en-US" sz="2200" dirty="0">
                <a:solidFill>
                  <a:schemeClr val="tx1"/>
                </a:solidFill>
                <a:latin typeface="Alexandria"/>
              </a:rPr>
              <a:t>Investors may exhibit overreaction, causing excessive short-term price movements in response to news, or underreaction, where prices adjust slowly over time; both create opportunities as prices eventually move toward intrinsic value.</a:t>
            </a:r>
          </a:p>
          <a:p>
            <a:pPr algn="just"/>
            <a:r>
              <a:rPr lang="en-US" sz="2200" dirty="0">
                <a:solidFill>
                  <a:schemeClr val="tx1"/>
                </a:solidFill>
                <a:latin typeface="Alexandria"/>
              </a:rPr>
              <a:t>Additionally, herd behavior leads investors to follow others instead of independent analysis, often resulting in market bubbles during optimism and sharp declines during panic, pushing prices away from their fundamental values.</a:t>
            </a:r>
          </a:p>
        </p:txBody>
      </p:sp>
      <p:sp>
        <p:nvSpPr>
          <p:cNvPr id="5" name="Rectangle 4">
            <a:extLst>
              <a:ext uri="{FF2B5EF4-FFF2-40B4-BE49-F238E27FC236}">
                <a16:creationId xmlns:a16="http://schemas.microsoft.com/office/drawing/2014/main" id="{AFDBB9BA-43BA-0358-8D92-9F13B2BC3E80}"/>
              </a:ext>
            </a:extLst>
          </p:cNvPr>
          <p:cNvSpPr/>
          <p:nvPr/>
        </p:nvSpPr>
        <p:spPr>
          <a:xfrm>
            <a:off x="942308" y="68601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79F816D-A120-6035-591F-7B036D5BA81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F9DBF30-7DEE-F4B6-7777-20C1E1B604D3}"/>
              </a:ext>
            </a:extLst>
          </p:cNvPr>
          <p:cNvSpPr txBox="1"/>
          <p:nvPr/>
        </p:nvSpPr>
        <p:spPr>
          <a:xfrm>
            <a:off x="1214179" y="113678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8</a:t>
            </a:r>
          </a:p>
        </p:txBody>
      </p:sp>
      <p:sp>
        <p:nvSpPr>
          <p:cNvPr id="48" name="TextBox 47">
            <a:extLst>
              <a:ext uri="{FF2B5EF4-FFF2-40B4-BE49-F238E27FC236}">
                <a16:creationId xmlns:a16="http://schemas.microsoft.com/office/drawing/2014/main" id="{B7FB8FF6-A1D2-16AA-B949-593E76363947}"/>
              </a:ext>
            </a:extLst>
          </p:cNvPr>
          <p:cNvSpPr txBox="1"/>
          <p:nvPr/>
        </p:nvSpPr>
        <p:spPr>
          <a:xfrm>
            <a:off x="2452278" y="1039212"/>
            <a:ext cx="9701719" cy="523220"/>
          </a:xfrm>
          <a:prstGeom prst="rect">
            <a:avLst/>
          </a:prstGeom>
          <a:noFill/>
        </p:spPr>
        <p:txBody>
          <a:bodyPr wrap="square" rtlCol="0">
            <a:spAutoFit/>
          </a:bodyPr>
          <a:lstStyle/>
          <a:p>
            <a:r>
              <a:rPr lang="en-US" sz="2800" dirty="0">
                <a:latin typeface="Alexandria"/>
              </a:rPr>
              <a:t>Behavioral Considerations in Valuation</a:t>
            </a:r>
            <a:endParaRPr lang="en-US" sz="2800" b="1" dirty="0">
              <a:solidFill>
                <a:srgbClr val="00B0F0"/>
              </a:solidFill>
              <a:latin typeface="Alexandria"/>
            </a:endParaRPr>
          </a:p>
        </p:txBody>
      </p:sp>
      <p:pic>
        <p:nvPicPr>
          <p:cNvPr id="7" name="Graphic 21">
            <a:extLst>
              <a:ext uri="{FF2B5EF4-FFF2-40B4-BE49-F238E27FC236}">
                <a16:creationId xmlns:a16="http://schemas.microsoft.com/office/drawing/2014/main" id="{936BD59A-BB20-8FC1-F699-00C7F8C3A7A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4FC0F990-8C9F-4F71-A672-DF8053A5744B}"/>
              </a:ext>
            </a:extLst>
          </p:cNvPr>
          <p:cNvSpPr txBox="1"/>
          <p:nvPr/>
        </p:nvSpPr>
        <p:spPr>
          <a:xfrm>
            <a:off x="2992349" y="2226388"/>
            <a:ext cx="6416210" cy="369332"/>
          </a:xfrm>
          <a:prstGeom prst="rect">
            <a:avLst/>
          </a:prstGeom>
          <a:noFill/>
        </p:spPr>
        <p:txBody>
          <a:bodyPr wrap="square">
            <a:spAutoFit/>
          </a:bodyPr>
          <a:lstStyle/>
          <a:p>
            <a:pPr algn="ctr"/>
            <a:r>
              <a:rPr lang="en-US" sz="1800" b="1" dirty="0">
                <a:solidFill>
                  <a:schemeClr val="bg1"/>
                </a:solidFill>
                <a:latin typeface="Alexandria" charset="0"/>
                <a:cs typeface="Alexandria" charset="0"/>
              </a:rPr>
              <a:t>8</a:t>
            </a:r>
          </a:p>
        </p:txBody>
      </p:sp>
    </p:spTree>
    <p:extLst>
      <p:ext uri="{BB962C8B-B14F-4D97-AF65-F5344CB8AC3E}">
        <p14:creationId xmlns:p14="http://schemas.microsoft.com/office/powerpoint/2010/main" val="213516074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F20474-C58A-F7BE-72ED-D03C96D4E17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F4B8C6D-2442-0EEB-5C55-674D1D7CFE68}"/>
              </a:ext>
            </a:extLst>
          </p:cNvPr>
          <p:cNvSpPr/>
          <p:nvPr/>
        </p:nvSpPr>
        <p:spPr>
          <a:xfrm>
            <a:off x="576183" y="1624990"/>
            <a:ext cx="10812720" cy="4501186"/>
          </a:xfrm>
          <a:prstGeom prst="roundRect">
            <a:avLst>
              <a:gd name="adj" fmla="val 6597"/>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200" dirty="0">
                <a:solidFill>
                  <a:schemeClr val="tx1"/>
                </a:solidFill>
                <a:latin typeface="Alexandria"/>
              </a:rPr>
              <a:t>Overconfidence bias leads investors to overestimate their ability to predict markets, resulting in excessive trading, underestimated risk, and inflated stock valuations. Anchoring bias causes investors to rely too heavily on past information, such as previous stock prices, even when it is no longer relevant.</a:t>
            </a:r>
          </a:p>
          <a:p>
            <a:pPr algn="just"/>
            <a:r>
              <a:rPr lang="en-US" sz="2200" dirty="0">
                <a:solidFill>
                  <a:schemeClr val="tx1"/>
                </a:solidFill>
                <a:latin typeface="Alexandria"/>
              </a:rPr>
              <a:t>Loss aversion makes investors more sensitive to losses than gains, leading them to hold losing stocks too long or sell winning stocks too early, which distorts price adjustments toward intrinsic value.</a:t>
            </a:r>
          </a:p>
          <a:p>
            <a:pPr algn="just"/>
            <a:r>
              <a:rPr lang="en-US" sz="2200" dirty="0">
                <a:solidFill>
                  <a:schemeClr val="tx1"/>
                </a:solidFill>
                <a:latin typeface="Alexandria"/>
              </a:rPr>
              <a:t>Market sentiment, influenced by news, media, and social factors, amplifies these biases, where positive sentiment can drive overvaluation and negative sentiment can cause undervaluation, increasing short-term volatility and deviations from fair value.</a:t>
            </a:r>
          </a:p>
        </p:txBody>
      </p:sp>
      <p:sp>
        <p:nvSpPr>
          <p:cNvPr id="5" name="Rectangle 4">
            <a:extLst>
              <a:ext uri="{FF2B5EF4-FFF2-40B4-BE49-F238E27FC236}">
                <a16:creationId xmlns:a16="http://schemas.microsoft.com/office/drawing/2014/main" id="{86E3D90F-CE83-5F03-A072-A74CB275F10E}"/>
              </a:ext>
            </a:extLst>
          </p:cNvPr>
          <p:cNvSpPr/>
          <p:nvPr/>
        </p:nvSpPr>
        <p:spPr>
          <a:xfrm>
            <a:off x="942308" y="68601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4568DA9-FBA1-2C15-5302-7FADEE70E3C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61E6D9D-723F-3946-2BEF-406668028FF1}"/>
              </a:ext>
            </a:extLst>
          </p:cNvPr>
          <p:cNvSpPr txBox="1"/>
          <p:nvPr/>
        </p:nvSpPr>
        <p:spPr>
          <a:xfrm>
            <a:off x="1214179" y="113678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8</a:t>
            </a:r>
          </a:p>
        </p:txBody>
      </p:sp>
      <p:sp>
        <p:nvSpPr>
          <p:cNvPr id="48" name="TextBox 47">
            <a:extLst>
              <a:ext uri="{FF2B5EF4-FFF2-40B4-BE49-F238E27FC236}">
                <a16:creationId xmlns:a16="http://schemas.microsoft.com/office/drawing/2014/main" id="{A07E8A11-06A7-930E-F1BF-78CF559A3D2F}"/>
              </a:ext>
            </a:extLst>
          </p:cNvPr>
          <p:cNvSpPr txBox="1"/>
          <p:nvPr/>
        </p:nvSpPr>
        <p:spPr>
          <a:xfrm>
            <a:off x="2452278" y="1039212"/>
            <a:ext cx="9701719" cy="523220"/>
          </a:xfrm>
          <a:prstGeom prst="rect">
            <a:avLst/>
          </a:prstGeom>
          <a:noFill/>
        </p:spPr>
        <p:txBody>
          <a:bodyPr wrap="square" rtlCol="0">
            <a:spAutoFit/>
          </a:bodyPr>
          <a:lstStyle/>
          <a:p>
            <a:r>
              <a:rPr lang="en-US" sz="2800" dirty="0">
                <a:latin typeface="Alexandria"/>
              </a:rPr>
              <a:t>Behavioral Considerations in Valuation</a:t>
            </a:r>
            <a:endParaRPr lang="en-US" sz="2800" b="1" dirty="0">
              <a:solidFill>
                <a:srgbClr val="00B0F0"/>
              </a:solidFill>
              <a:latin typeface="Alexandria"/>
            </a:endParaRPr>
          </a:p>
        </p:txBody>
      </p:sp>
      <p:pic>
        <p:nvPicPr>
          <p:cNvPr id="7" name="Graphic 21">
            <a:extLst>
              <a:ext uri="{FF2B5EF4-FFF2-40B4-BE49-F238E27FC236}">
                <a16:creationId xmlns:a16="http://schemas.microsoft.com/office/drawing/2014/main" id="{DCCD4309-1E20-7363-0019-4B5CA61B706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1969491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9DE73B-8A15-AA05-D001-84D8299A71B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6FA6340-E46A-3276-B0B7-61F34CB2255A}"/>
              </a:ext>
            </a:extLst>
          </p:cNvPr>
          <p:cNvSpPr/>
          <p:nvPr/>
        </p:nvSpPr>
        <p:spPr>
          <a:xfrm>
            <a:off x="617280" y="1685495"/>
            <a:ext cx="10812720" cy="45011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D6E0CA2E-B4BB-F02C-F4CE-AD20C9D0F402}"/>
              </a:ext>
            </a:extLst>
          </p:cNvPr>
          <p:cNvSpPr/>
          <p:nvPr/>
        </p:nvSpPr>
        <p:spPr>
          <a:xfrm>
            <a:off x="942308" y="68601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B4BFC1A-1E2A-AEA4-CC7B-B16919F27A3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32310A8-7BEB-1983-6745-24953FB32A47}"/>
              </a:ext>
            </a:extLst>
          </p:cNvPr>
          <p:cNvSpPr txBox="1"/>
          <p:nvPr/>
        </p:nvSpPr>
        <p:spPr>
          <a:xfrm>
            <a:off x="1214179" y="113678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8</a:t>
            </a:r>
          </a:p>
        </p:txBody>
      </p:sp>
      <p:sp>
        <p:nvSpPr>
          <p:cNvPr id="48" name="TextBox 47">
            <a:extLst>
              <a:ext uri="{FF2B5EF4-FFF2-40B4-BE49-F238E27FC236}">
                <a16:creationId xmlns:a16="http://schemas.microsoft.com/office/drawing/2014/main" id="{631EE5A0-43EC-0403-A81B-B2067ED31605}"/>
              </a:ext>
            </a:extLst>
          </p:cNvPr>
          <p:cNvSpPr txBox="1"/>
          <p:nvPr/>
        </p:nvSpPr>
        <p:spPr>
          <a:xfrm>
            <a:off x="942308" y="1520962"/>
            <a:ext cx="10390088" cy="4493538"/>
          </a:xfrm>
          <a:prstGeom prst="rect">
            <a:avLst/>
          </a:prstGeom>
          <a:noFill/>
        </p:spPr>
        <p:txBody>
          <a:bodyPr wrap="square" rtlCol="0">
            <a:spAutoFit/>
          </a:bodyPr>
          <a:lstStyle/>
          <a:p>
            <a:pPr algn="just"/>
            <a:endParaRPr lang="en-US" sz="2200" dirty="0">
              <a:latin typeface="Alexandria"/>
            </a:endParaRPr>
          </a:p>
          <a:p>
            <a:pPr algn="just"/>
            <a:r>
              <a:rPr lang="en-US" sz="2200" dirty="0">
                <a:latin typeface="Alexandria"/>
              </a:rPr>
              <a:t>The implications for valuation are significant. Behavioral biases can cause traditional valuation models to appear inaccurate in the short term, even if they are theoretically sound. Therefore, investors should not rely solely on quantitative models but also consider market psychology when making decisions. Incorporating behavioral insights can improve timing strategies, risk management, and the identification of mispriced securities.</a:t>
            </a:r>
          </a:p>
          <a:p>
            <a:pPr algn="just"/>
            <a:endParaRPr lang="en-US" sz="2200" dirty="0">
              <a:latin typeface="Alexandria"/>
            </a:endParaRPr>
          </a:p>
          <a:p>
            <a:pPr algn="just"/>
            <a:r>
              <a:rPr lang="en-US" sz="2200" dirty="0">
                <a:latin typeface="Alexandria"/>
              </a:rPr>
              <a:t>behavioral considerations highlight that financial markets are not always perfectly efficient. Psychological biases and collective investor behavior can lead to persistent deviations between market prices and intrinsic values. By understanding these behavioral factors, investors can enhance their valuation analysis, avoid common decision-making errors, and exploit opportunities arising from market inefficiencies.</a:t>
            </a:r>
          </a:p>
        </p:txBody>
      </p:sp>
      <p:pic>
        <p:nvPicPr>
          <p:cNvPr id="7" name="Graphic 21">
            <a:extLst>
              <a:ext uri="{FF2B5EF4-FFF2-40B4-BE49-F238E27FC236}">
                <a16:creationId xmlns:a16="http://schemas.microsoft.com/office/drawing/2014/main" id="{0CAD4815-3FF8-F3FB-FD07-905410D07C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9D1D85C8-19AA-1291-09AC-63B7914F4316}"/>
              </a:ext>
            </a:extLst>
          </p:cNvPr>
          <p:cNvSpPr txBox="1"/>
          <p:nvPr/>
        </p:nvSpPr>
        <p:spPr>
          <a:xfrm>
            <a:off x="3208106" y="3246902"/>
            <a:ext cx="6416210" cy="369332"/>
          </a:xfrm>
          <a:prstGeom prst="rect">
            <a:avLst/>
          </a:prstGeom>
          <a:noFill/>
        </p:spPr>
        <p:txBody>
          <a:bodyPr wrap="square">
            <a:spAutoFit/>
          </a:bodyPr>
          <a:lstStyle/>
          <a:p>
            <a:pPr algn="ctr"/>
            <a:r>
              <a:rPr lang="en-US" sz="1800" b="1" dirty="0">
                <a:solidFill>
                  <a:schemeClr val="bg1"/>
                </a:solidFill>
                <a:latin typeface="Alexandria" charset="0"/>
                <a:cs typeface="Alexandria" charset="0"/>
              </a:rPr>
              <a:t>8</a:t>
            </a:r>
          </a:p>
        </p:txBody>
      </p:sp>
      <p:sp>
        <p:nvSpPr>
          <p:cNvPr id="8" name="TextBox 7">
            <a:extLst>
              <a:ext uri="{FF2B5EF4-FFF2-40B4-BE49-F238E27FC236}">
                <a16:creationId xmlns:a16="http://schemas.microsoft.com/office/drawing/2014/main" id="{971E4187-A398-308E-5050-BC344E14BDAC}"/>
              </a:ext>
            </a:extLst>
          </p:cNvPr>
          <p:cNvSpPr txBox="1"/>
          <p:nvPr/>
        </p:nvSpPr>
        <p:spPr>
          <a:xfrm>
            <a:off x="3208106" y="3246902"/>
            <a:ext cx="6416210" cy="369332"/>
          </a:xfrm>
          <a:prstGeom prst="rect">
            <a:avLst/>
          </a:prstGeom>
          <a:noFill/>
        </p:spPr>
        <p:txBody>
          <a:bodyPr wrap="square">
            <a:spAutoFit/>
          </a:bodyPr>
          <a:lstStyle/>
          <a:p>
            <a:pPr algn="ctr"/>
            <a:r>
              <a:rPr lang="en-US" sz="1800" b="1" dirty="0">
                <a:solidFill>
                  <a:schemeClr val="bg1"/>
                </a:solidFill>
                <a:latin typeface="Alexandria" charset="0"/>
                <a:cs typeface="Alexandria" charset="0"/>
              </a:rPr>
              <a:t>8</a:t>
            </a:r>
          </a:p>
        </p:txBody>
      </p:sp>
    </p:spTree>
    <p:extLst>
      <p:ext uri="{BB962C8B-B14F-4D97-AF65-F5344CB8AC3E}">
        <p14:creationId xmlns:p14="http://schemas.microsoft.com/office/powerpoint/2010/main" val="188771287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9FBFE4-CF91-46A6-FAB7-100687EFB24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153E591-8C53-4A12-5DD1-C2F7F2BD0A71}"/>
              </a:ext>
            </a:extLst>
          </p:cNvPr>
          <p:cNvSpPr/>
          <p:nvPr/>
        </p:nvSpPr>
        <p:spPr>
          <a:xfrm>
            <a:off x="576183" y="1624990"/>
            <a:ext cx="10812720" cy="4501186"/>
          </a:xfrm>
          <a:prstGeom prst="roundRect">
            <a:avLst>
              <a:gd name="adj" fmla="val 6597"/>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200" dirty="0">
                <a:solidFill>
                  <a:schemeClr val="tx1"/>
                </a:solidFill>
                <a:latin typeface="Alexandria"/>
              </a:rPr>
              <a:t>Investment decisions rely on assessing both potential returns and a stock’s intrinsic value. Valuation techniques help investors determine if a stock is fairly priced, undervalued, or overvalued, guiding portfolio allocation, risk management, and timing of market entry or exit.</a:t>
            </a:r>
          </a:p>
          <a:p>
            <a:pPr algn="just"/>
            <a:r>
              <a:rPr lang="en-US" sz="2200" dirty="0">
                <a:solidFill>
                  <a:schemeClr val="tx1"/>
                </a:solidFill>
                <a:latin typeface="Alexandria"/>
              </a:rPr>
              <a:t>Intrinsic value reflects a stock’s true worth based on expected cash flows, growth, and risk, while market price is set by supply, demand, and sentiment. Comparing the two helps investors identify opportunities and avoid overpaying.</a:t>
            </a:r>
          </a:p>
          <a:p>
            <a:pPr algn="just"/>
            <a:r>
              <a:rPr lang="en-US" sz="2200" dirty="0">
                <a:solidFill>
                  <a:schemeClr val="tx1"/>
                </a:solidFill>
                <a:latin typeface="Alexandria"/>
              </a:rPr>
              <a:t>Key valuation methods include the Dividend Discount Model (DDM) for stable dividend-paying companies, the Price-to-Earnings (P/E) ratio for relative valuation within industry context, and Free Cash Flow (FCF) models that focus on actual cash generation, useful for firms that reinvest profits rather than distribute dividends.</a:t>
            </a:r>
          </a:p>
        </p:txBody>
      </p:sp>
      <p:sp>
        <p:nvSpPr>
          <p:cNvPr id="5" name="Rectangle 4">
            <a:extLst>
              <a:ext uri="{FF2B5EF4-FFF2-40B4-BE49-F238E27FC236}">
                <a16:creationId xmlns:a16="http://schemas.microsoft.com/office/drawing/2014/main" id="{E364170E-C9A7-DF66-667C-092C7FFB4188}"/>
              </a:ext>
            </a:extLst>
          </p:cNvPr>
          <p:cNvSpPr/>
          <p:nvPr/>
        </p:nvSpPr>
        <p:spPr>
          <a:xfrm>
            <a:off x="942308" y="68601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0C272C7-416F-B07C-68FE-EACC44C7A9F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8FDFA5D-10D0-F8FE-8E11-0003ED036253}"/>
              </a:ext>
            </a:extLst>
          </p:cNvPr>
          <p:cNvSpPr txBox="1"/>
          <p:nvPr/>
        </p:nvSpPr>
        <p:spPr>
          <a:xfrm>
            <a:off x="1214179" y="113678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8</a:t>
            </a:r>
          </a:p>
        </p:txBody>
      </p:sp>
      <p:sp>
        <p:nvSpPr>
          <p:cNvPr id="48" name="TextBox 47">
            <a:extLst>
              <a:ext uri="{FF2B5EF4-FFF2-40B4-BE49-F238E27FC236}">
                <a16:creationId xmlns:a16="http://schemas.microsoft.com/office/drawing/2014/main" id="{0D61B28C-659F-B6EB-9747-5EC6D55B427B}"/>
              </a:ext>
            </a:extLst>
          </p:cNvPr>
          <p:cNvSpPr txBox="1"/>
          <p:nvPr/>
        </p:nvSpPr>
        <p:spPr>
          <a:xfrm>
            <a:off x="2452278" y="1039212"/>
            <a:ext cx="9701719" cy="523220"/>
          </a:xfrm>
          <a:prstGeom prst="rect">
            <a:avLst/>
          </a:prstGeom>
          <a:noFill/>
        </p:spPr>
        <p:txBody>
          <a:bodyPr wrap="square" rtlCol="0">
            <a:spAutoFit/>
          </a:bodyPr>
          <a:lstStyle/>
          <a:p>
            <a:r>
              <a:rPr lang="en-US" sz="2800" dirty="0">
                <a:latin typeface="Alexandria"/>
              </a:rPr>
              <a:t>Integrating Valuation Techniques in Investment Decisions</a:t>
            </a:r>
          </a:p>
        </p:txBody>
      </p:sp>
      <p:pic>
        <p:nvPicPr>
          <p:cNvPr id="7" name="Graphic 21">
            <a:extLst>
              <a:ext uri="{FF2B5EF4-FFF2-40B4-BE49-F238E27FC236}">
                <a16:creationId xmlns:a16="http://schemas.microsoft.com/office/drawing/2014/main" id="{7D443D66-0795-037E-BC5A-9EB583D0F9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8132730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7032CF-F57C-7177-9711-86E3BF944F4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31FE86E-9E3B-43FF-901C-9A6DB7A81FE8}"/>
              </a:ext>
            </a:extLst>
          </p:cNvPr>
          <p:cNvSpPr/>
          <p:nvPr/>
        </p:nvSpPr>
        <p:spPr>
          <a:xfrm>
            <a:off x="576183" y="1624990"/>
            <a:ext cx="10812720" cy="4501186"/>
          </a:xfrm>
          <a:prstGeom prst="roundRect">
            <a:avLst>
              <a:gd name="adj" fmla="val 6597"/>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000" dirty="0">
                <a:solidFill>
                  <a:schemeClr val="tx1"/>
                </a:solidFill>
                <a:latin typeface="Alexandria"/>
              </a:rPr>
              <a:t>Integrating multiple valuation techniques improves risk assessment and return potential by providing a more complete view of a stock’s value. For instance, a high P/E ratio might seem expensive, but strong free cash flow can justify the price, while DDM comparisons can reveal undervalued dividend-paying stocks. Using several methods reduces reliance on a single metric and enhances understanding of a company’s financial health and growth prospects.</a:t>
            </a:r>
          </a:p>
          <a:p>
            <a:pPr algn="just"/>
            <a:r>
              <a:rPr lang="en-US" sz="2000" dirty="0">
                <a:solidFill>
                  <a:schemeClr val="tx1"/>
                </a:solidFill>
                <a:latin typeface="Alexandria"/>
              </a:rPr>
              <a:t>Effective valuation also considers qualitative factors like corporate governance, management quality, competitive position, and macroeconomic conditions, which influence the sustainability of projected cash flows. Combining quantitative models with qualitative judgment forms the basis of a disciplined investment strategy.</a:t>
            </a:r>
          </a:p>
        </p:txBody>
      </p:sp>
      <p:sp>
        <p:nvSpPr>
          <p:cNvPr id="5" name="Rectangle 4">
            <a:extLst>
              <a:ext uri="{FF2B5EF4-FFF2-40B4-BE49-F238E27FC236}">
                <a16:creationId xmlns:a16="http://schemas.microsoft.com/office/drawing/2014/main" id="{D2F4CF72-A13D-F2FE-D542-0E5B16EACE89}"/>
              </a:ext>
            </a:extLst>
          </p:cNvPr>
          <p:cNvSpPr/>
          <p:nvPr/>
        </p:nvSpPr>
        <p:spPr>
          <a:xfrm>
            <a:off x="942308" y="68601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E143F87-A930-8565-C477-40FC6D40C8A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45D6696-6FF7-9864-CB97-E3E208B6CFB4}"/>
              </a:ext>
            </a:extLst>
          </p:cNvPr>
          <p:cNvSpPr txBox="1"/>
          <p:nvPr/>
        </p:nvSpPr>
        <p:spPr>
          <a:xfrm>
            <a:off x="1214179" y="113678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8</a:t>
            </a:r>
          </a:p>
        </p:txBody>
      </p:sp>
      <p:sp>
        <p:nvSpPr>
          <p:cNvPr id="48" name="TextBox 47">
            <a:extLst>
              <a:ext uri="{FF2B5EF4-FFF2-40B4-BE49-F238E27FC236}">
                <a16:creationId xmlns:a16="http://schemas.microsoft.com/office/drawing/2014/main" id="{E140DE63-FD9F-B3E8-C91F-7F2FD95E1038}"/>
              </a:ext>
            </a:extLst>
          </p:cNvPr>
          <p:cNvSpPr txBox="1"/>
          <p:nvPr/>
        </p:nvSpPr>
        <p:spPr>
          <a:xfrm>
            <a:off x="2452278" y="1039212"/>
            <a:ext cx="9701719" cy="523220"/>
          </a:xfrm>
          <a:prstGeom prst="rect">
            <a:avLst/>
          </a:prstGeom>
          <a:noFill/>
        </p:spPr>
        <p:txBody>
          <a:bodyPr wrap="square" rtlCol="0">
            <a:spAutoFit/>
          </a:bodyPr>
          <a:lstStyle/>
          <a:p>
            <a:r>
              <a:rPr lang="en-US" sz="2800" dirty="0">
                <a:latin typeface="Alexandria"/>
              </a:rPr>
              <a:t>Integrating Valuation Techniques in Investment Decisions</a:t>
            </a:r>
          </a:p>
        </p:txBody>
      </p:sp>
      <p:pic>
        <p:nvPicPr>
          <p:cNvPr id="7" name="Graphic 21">
            <a:extLst>
              <a:ext uri="{FF2B5EF4-FFF2-40B4-BE49-F238E27FC236}">
                <a16:creationId xmlns:a16="http://schemas.microsoft.com/office/drawing/2014/main" id="{7B0667A4-5737-2F18-584F-69FE6FFF33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4358851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0937" y="970179"/>
            <a:ext cx="8400368" cy="523220"/>
          </a:xfrm>
          <a:prstGeom prst="rect">
            <a:avLst/>
          </a:prstGeom>
          <a:noFill/>
        </p:spPr>
        <p:txBody>
          <a:bodyPr wrap="square" rtlCol="0">
            <a:spAutoFit/>
          </a:bodyPr>
          <a:lstStyle/>
          <a:p>
            <a:r>
              <a:rPr lang="en-US" sz="2800" b="1" dirty="0">
                <a:latin typeface="Alexandria" charset="0"/>
                <a:cs typeface="Alexandria" charset="0"/>
              </a:rPr>
              <a:t>References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8</a:t>
            </a:r>
          </a:p>
        </p:txBody>
      </p:sp>
      <p:sp>
        <p:nvSpPr>
          <p:cNvPr id="48" name="TextBox 47"/>
          <p:cNvSpPr txBox="1"/>
          <p:nvPr/>
        </p:nvSpPr>
        <p:spPr>
          <a:xfrm>
            <a:off x="825500" y="2630064"/>
            <a:ext cx="10541000" cy="3323987"/>
          </a:xfrm>
          <a:prstGeom prst="rect">
            <a:avLst/>
          </a:prstGeom>
          <a:noFill/>
        </p:spPr>
        <p:txBody>
          <a:bodyPr wrap="square" rtlCol="0">
            <a:spAutoFit/>
          </a:bodyPr>
          <a:lstStyle/>
          <a:p>
            <a:r>
              <a:rPr lang="en-US" sz="2400" dirty="0">
                <a:latin typeface="Times"/>
              </a:rPr>
              <a:t> </a:t>
            </a:r>
            <a:r>
              <a:rPr lang="en-GB" sz="2400" dirty="0">
                <a:latin typeface="Alexandria"/>
                <a:cs typeface="Times New Roman" panose="02020603050405020304" pitchFamily="18" charset="0"/>
                <a:hlinkClick r:id="rId2">
                  <a:extLst>
                    <a:ext uri="{A12FA001-AC4F-418D-AE19-62706E023703}">
                      <ahyp:hlinkClr xmlns:ahyp="http://schemas.microsoft.com/office/drawing/2018/hyperlinkcolor" val="tx"/>
                    </a:ext>
                  </a:extLst>
                </a:hlinkClick>
              </a:rPr>
              <a:t> Julie Dahlquist</a:t>
            </a:r>
            <a:r>
              <a:rPr lang="en-GB" sz="2400" dirty="0">
                <a:latin typeface="Alexandria"/>
                <a:cs typeface="Times New Roman" panose="02020603050405020304" pitchFamily="18" charset="0"/>
              </a:rPr>
              <a:t>, and </a:t>
            </a:r>
            <a:r>
              <a:rPr lang="en-GB" sz="2400" dirty="0">
                <a:latin typeface="Alexandria"/>
                <a:cs typeface="Times New Roman" panose="02020603050405020304" pitchFamily="18" charset="0"/>
                <a:hlinkClick r:id="rId3">
                  <a:extLst>
                    <a:ext uri="{A12FA001-AC4F-418D-AE19-62706E023703}">
                      <ahyp:hlinkClr xmlns:ahyp="http://schemas.microsoft.com/office/drawing/2018/hyperlinkcolor" val="tx"/>
                    </a:ext>
                  </a:extLst>
                </a:hlinkClick>
              </a:rPr>
              <a:t>Rainford Knight</a:t>
            </a:r>
            <a:r>
              <a:rPr lang="en-GB" sz="2400" dirty="0">
                <a:latin typeface="Alexandria"/>
                <a:cs typeface="Times New Roman" panose="02020603050405020304" pitchFamily="18" charset="0"/>
              </a:rPr>
              <a:t>. (2022). Principles of finance. OpenStax</a:t>
            </a:r>
            <a:r>
              <a:rPr lang="en-GB" sz="2400" u="sng" dirty="0">
                <a:latin typeface="Alexandria"/>
                <a:cs typeface="Times New Roman" panose="02020603050405020304" pitchFamily="18" charset="0"/>
              </a:rPr>
              <a:t>.</a:t>
            </a:r>
          </a:p>
          <a:p>
            <a:endParaRPr lang="en-GB" sz="2400" u="sng" dirty="0">
              <a:latin typeface="Alexandria"/>
              <a:cs typeface="Times New Roman" panose="02020603050405020304" pitchFamily="18" charset="0"/>
            </a:endParaRPr>
          </a:p>
          <a:p>
            <a:r>
              <a:rPr lang="en-US" sz="2400" dirty="0">
                <a:latin typeface="Alexandria"/>
                <a:cs typeface="Times New Roman" panose="02020603050405020304" pitchFamily="18" charset="0"/>
              </a:rPr>
              <a:t>Allen, F., Brealey, R. A., &amp; Myers, S. C. (2011). Principles of corporate finance (p. 1043). New York: McGraw-Hill/Irwin.</a:t>
            </a:r>
          </a:p>
          <a:p>
            <a:endParaRPr lang="en-US" sz="2400" dirty="0">
              <a:latin typeface="Alexandria"/>
              <a:cs typeface="Times New Roman" panose="02020603050405020304" pitchFamily="18" charset="0"/>
            </a:endParaRPr>
          </a:p>
          <a:p>
            <a:r>
              <a:rPr lang="en-US" sz="2400" dirty="0">
                <a:latin typeface="Alexandria"/>
                <a:cs typeface="Times New Roman" panose="02020603050405020304" pitchFamily="18" charset="0"/>
              </a:rPr>
              <a:t>Damodaran, A. (2012). Investment valuation: Tools and techniques for determining the value of any asset. John Wiley &amp; Sons.</a:t>
            </a:r>
          </a:p>
          <a:p>
            <a:endParaRPr lang="en-US" dirty="0"/>
          </a:p>
          <a:p>
            <a:endParaRPr lang="en-US" sz="2400" i="1" dirty="0">
              <a:latin typeface="Times"/>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02661731"/>
      </p:ext>
    </p:extLst>
  </p:cSld>
  <p:clrMapOvr>
    <a:masterClrMapping/>
  </p:clrMapOvr>
  <mc:AlternateContent xmlns:mc="http://schemas.openxmlformats.org/markup-compatibility/2006" xmlns:p14="http://schemas.microsoft.com/office/powerpoint/2010/main">
    <mc:Choice Requires="p14">
      <p:transition spd="slow" p14:dur="2000" advTm="18199"/>
    </mc:Choice>
    <mc:Fallback xmlns="">
      <p:transition spd="slow" advTm="18199"/>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a:cs typeface="Times New Roman" panose="02020603050405020304" pitchFamily="18"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9366"/>
    </mc:Choice>
    <mc:Fallback xmlns="">
      <p:transition spd="slow" advTm="29366"/>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7D404D14-56D0-4341-A9B5-331A801923B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19729</TotalTime>
  <Words>4864</Words>
  <Application>Microsoft Office PowerPoint</Application>
  <PresentationFormat>Widescreen</PresentationFormat>
  <Paragraphs>300</Paragraphs>
  <Slides>42</Slides>
  <Notes>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42</vt:i4>
      </vt:variant>
    </vt:vector>
  </HeadingPairs>
  <TitlesOfParts>
    <vt:vector size="50" baseType="lpstr">
      <vt:lpstr>Alexandria</vt:lpstr>
      <vt:lpstr>Arial</vt:lpstr>
      <vt:lpstr>Calibri</vt:lpstr>
      <vt:lpstr>Calibri Light</vt:lpstr>
      <vt:lpstr>Cambria Math</vt:lpstr>
      <vt:lpstr>Roboto Light</vt:lpstr>
      <vt:lpstr>Times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Omar Alkasasbeh</cp:lastModifiedBy>
  <cp:revision>328</cp:revision>
  <cp:lastPrinted>2025-11-01T07:47:24Z</cp:lastPrinted>
  <dcterms:created xsi:type="dcterms:W3CDTF">2023-04-29T09:08:00Z</dcterms:created>
  <dcterms:modified xsi:type="dcterms:W3CDTF">2026-03-28T11:02:45Z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