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98" r:id="rId3"/>
    <p:sldId id="299" r:id="rId4"/>
    <p:sldId id="300" r:id="rId5"/>
    <p:sldId id="358" r:id="rId6"/>
    <p:sldId id="362" r:id="rId7"/>
    <p:sldId id="363" r:id="rId8"/>
    <p:sldId id="364" r:id="rId9"/>
    <p:sldId id="365" r:id="rId10"/>
    <p:sldId id="386" r:id="rId11"/>
    <p:sldId id="262" r:id="rId12"/>
    <p:sldId id="261" r:id="rId13"/>
    <p:sldId id="367" r:id="rId14"/>
    <p:sldId id="368" r:id="rId15"/>
    <p:sldId id="387" r:id="rId16"/>
    <p:sldId id="369" r:id="rId17"/>
    <p:sldId id="371" r:id="rId18"/>
    <p:sldId id="388" r:id="rId19"/>
    <p:sldId id="372" r:id="rId20"/>
    <p:sldId id="389" r:id="rId21"/>
    <p:sldId id="370" r:id="rId22"/>
    <p:sldId id="390" r:id="rId23"/>
    <p:sldId id="373" r:id="rId24"/>
    <p:sldId id="374" r:id="rId25"/>
    <p:sldId id="391" r:id="rId26"/>
    <p:sldId id="375" r:id="rId27"/>
    <p:sldId id="392" r:id="rId28"/>
    <p:sldId id="377" r:id="rId29"/>
    <p:sldId id="380" r:id="rId30"/>
    <p:sldId id="379" r:id="rId31"/>
    <p:sldId id="393" r:id="rId32"/>
    <p:sldId id="378" r:id="rId33"/>
    <p:sldId id="381" r:id="rId34"/>
    <p:sldId id="394" r:id="rId35"/>
    <p:sldId id="382" r:id="rId36"/>
    <p:sldId id="383" r:id="rId37"/>
    <p:sldId id="260" r:id="rId38"/>
    <p:sldId id="395" r:id="rId39"/>
    <p:sldId id="39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398E26-7EEF-4F2F-9792-FEA4FB3BA258}" type="datetimeFigureOut">
              <a:rPr lang="en-US" smtClean="0"/>
              <a:t>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C4FB05-C81D-42DE-8AD6-D575284AFFD6}" type="slidenum">
              <a:rPr lang="en-US" smtClean="0"/>
              <a:t>‹#›</a:t>
            </a:fld>
            <a:endParaRPr lang="en-US"/>
          </a:p>
        </p:txBody>
      </p:sp>
    </p:spTree>
    <p:extLst>
      <p:ext uri="{BB962C8B-B14F-4D97-AF65-F5344CB8AC3E}">
        <p14:creationId xmlns:p14="http://schemas.microsoft.com/office/powerpoint/2010/main" val="2331045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hyperlink" Target="https://lms.esu.ac.ae/course/view.php?id=1262" TargetMode="External"/><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mintel.com/global-consumer-trend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mintel.com/global-consumer-trend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116253" y="4600368"/>
            <a:ext cx="5882401" cy="1034667"/>
          </a:xfrm>
          <a:prstGeom prst="rect">
            <a:avLst/>
          </a:prstGeom>
        </p:spPr>
      </p:pic>
      <p:sp>
        <p:nvSpPr>
          <p:cNvPr id="14" name="TextBox 13"/>
          <p:cNvSpPr txBox="1"/>
          <p:nvPr/>
        </p:nvSpPr>
        <p:spPr>
          <a:xfrm>
            <a:off x="0" y="587971"/>
            <a:ext cx="6413935"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Digital Consumer Behavior</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Noha</a:t>
            </a:r>
            <a:r>
              <a:rPr lang="en-US" sz="2800" dirty="0" smtClean="0">
                <a:solidFill>
                  <a:srgbClr val="24A9E1"/>
                </a:solidFill>
                <a:latin typeface="Tajawal Medium" panose="00000600000000000000" pitchFamily="2" charset="-78"/>
                <a:cs typeface="Tajawal Medium" panose="00000600000000000000" pitchFamily="2" charset="-78"/>
              </a:rPr>
              <a:t> El Aswad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a:t>
            </a:r>
            <a:r>
              <a:rPr lang="en-US" sz="2800" dirty="0" smtClean="0">
                <a:solidFill>
                  <a:srgbClr val="FF9518"/>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3323" y="4743875"/>
            <a:ext cx="2970172" cy="800219"/>
          </a:xfrm>
          <a:prstGeom prst="rect">
            <a:avLst/>
          </a:prstGeom>
          <a:noFill/>
        </p:spPr>
        <p:txBody>
          <a:bodyPr wrap="none" rtlCol="0">
            <a:spAutoFit/>
          </a:bodyPr>
          <a:lstStyle/>
          <a:p>
            <a:r>
              <a:rPr lang="en-US" u="sng" dirty="0" smtClean="0">
                <a:hlinkClick r:id="rId7"/>
              </a:rPr>
              <a:t>MKT713_</a:t>
            </a:r>
            <a:endParaRPr lang="en-US" u="sng" dirty="0" smtClean="0"/>
          </a:p>
          <a:p>
            <a:r>
              <a:rPr lang="en-US" dirty="0" smtClean="0"/>
              <a:t>Master </a:t>
            </a:r>
            <a:r>
              <a:rPr lang="en-US" dirty="0"/>
              <a:t>of Digital Marketing</a:t>
            </a:r>
            <a:r>
              <a:rPr lang="en-US" sz="2800" dirty="0" smtClean="0">
                <a:solidFill>
                  <a:srgbClr val="FF9518"/>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Buying, Having, Being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9">
            <a:extLst>
              <a:ext uri="{FF2B5EF4-FFF2-40B4-BE49-F238E27FC236}">
                <a16:creationId xmlns:a16="http://schemas.microsoft.com/office/drawing/2014/main" id="{0B03ED97-E46A-0BDD-483F-840D583BB761}"/>
              </a:ext>
            </a:extLst>
          </p:cNvPr>
          <p:cNvSpPr>
            <a:spLocks noChangeArrowheads="1"/>
          </p:cNvSpPr>
          <p:nvPr/>
        </p:nvSpPr>
        <p:spPr bwMode="auto">
          <a:xfrm>
            <a:off x="2440788" y="3101329"/>
            <a:ext cx="3276600" cy="1419225"/>
          </a:xfrm>
          <a:prstGeom prst="rect">
            <a:avLst/>
          </a:prstGeom>
          <a:noFill/>
          <a:ln w="9525">
            <a:noFill/>
            <a:miter lim="800000"/>
            <a:headEnd/>
            <a:tailEnd/>
          </a:ln>
        </p:spPr>
        <p:txBody>
          <a:bodyPr anchor="b"/>
          <a:lstStyle/>
          <a:p>
            <a:r>
              <a:rPr lang="en-US" sz="3000" b="1" dirty="0">
                <a:solidFill>
                  <a:srgbClr val="000066"/>
                </a:solidFill>
              </a:rPr>
              <a:t>CONSUMER BEHAVIOR, 10e</a:t>
            </a:r>
            <a:br>
              <a:rPr lang="en-US" sz="3000" b="1" dirty="0">
                <a:solidFill>
                  <a:srgbClr val="000066"/>
                </a:solidFill>
              </a:rPr>
            </a:br>
            <a:r>
              <a:rPr lang="en-US" sz="2200" b="1" dirty="0">
                <a:solidFill>
                  <a:srgbClr val="000066"/>
                </a:solidFill>
              </a:rPr>
              <a:t>Michael R. Solomon</a:t>
            </a:r>
            <a:endParaRPr lang="en-US" sz="3300" b="1" dirty="0">
              <a:solidFill>
                <a:srgbClr val="CC0066"/>
              </a:solidFill>
            </a:endParaRPr>
          </a:p>
        </p:txBody>
      </p:sp>
      <p:pic>
        <p:nvPicPr>
          <p:cNvPr id="10" name="Picture 9" descr="0132671840_i.jpg">
            <a:extLst>
              <a:ext uri="{FF2B5EF4-FFF2-40B4-BE49-F238E27FC236}">
                <a16:creationId xmlns:a16="http://schemas.microsoft.com/office/drawing/2014/main" id="{BE8953B7-8B5A-4BE9-BA4D-177C81F098AD}"/>
              </a:ext>
            </a:extLst>
          </p:cNvPr>
          <p:cNvPicPr>
            <a:picLocks noChangeAspect="1"/>
          </p:cNvPicPr>
          <p:nvPr/>
        </p:nvPicPr>
        <p:blipFill>
          <a:blip r:embed="rId6" cstate="print"/>
          <a:stretch>
            <a:fillRect/>
          </a:stretch>
        </p:blipFill>
        <p:spPr>
          <a:xfrm>
            <a:off x="7088988" y="2263128"/>
            <a:ext cx="2335742" cy="3033188"/>
          </a:xfrm>
          <a:prstGeom prst="rect">
            <a:avLst/>
          </a:prstGeom>
        </p:spPr>
      </p:pic>
    </p:spTree>
    <p:extLst>
      <p:ext uri="{BB962C8B-B14F-4D97-AF65-F5344CB8AC3E}">
        <p14:creationId xmlns:p14="http://schemas.microsoft.com/office/powerpoint/2010/main" val="2446150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a:solidFill>
                  <a:schemeClr val="bg1"/>
                </a:solidFill>
              </a:rPr>
              <a:t>Chapter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a:buNone/>
            </a:pPr>
            <a:r>
              <a:rPr lang="en-US" sz="3200" dirty="0"/>
              <a:t>When you finish this chapter, you should understand why:</a:t>
            </a:r>
            <a:endParaRPr lang="en-US" sz="3200" dirty="0">
              <a:sym typeface="Wingdings" pitchFamily="2" charset="2"/>
            </a:endParaRPr>
          </a:p>
          <a:p>
            <a:pPr marL="514350" indent="-514350">
              <a:buClr>
                <a:srgbClr val="002060"/>
              </a:buClr>
              <a:buFont typeface="+mj-lt"/>
              <a:buAutoNum type="arabicPeriod"/>
            </a:pPr>
            <a:r>
              <a:rPr lang="en-US" sz="3200" dirty="0"/>
              <a:t>Consumers use products to help them define their identities in different settings.</a:t>
            </a:r>
          </a:p>
          <a:p>
            <a:pPr marL="514350" indent="-514350">
              <a:buClr>
                <a:srgbClr val="002060"/>
              </a:buClr>
              <a:buFont typeface="+mj-lt"/>
              <a:buAutoNum type="arabicPeriod"/>
            </a:pPr>
            <a:r>
              <a:rPr lang="en-US" sz="3200" dirty="0"/>
              <a:t>Consumer behavior is a process.</a:t>
            </a:r>
          </a:p>
          <a:p>
            <a:pPr marL="514350" indent="-514350">
              <a:buClr>
                <a:srgbClr val="002060"/>
              </a:buClr>
              <a:buFont typeface="+mj-lt"/>
              <a:buAutoNum type="arabicPeriod"/>
            </a:pPr>
            <a:r>
              <a:rPr lang="en-US" sz="3200" dirty="0"/>
              <a:t>Marketers need to understand the wants and needs of different consumer segments.</a:t>
            </a:r>
            <a:r>
              <a:rPr lang="en-US" sz="3200" dirty="0">
                <a:sym typeface="Wingdings" pitchFamily="2" charset="2"/>
              </a:rPr>
              <a:t> </a:t>
            </a:r>
          </a:p>
        </p:txBody>
      </p:sp>
    </p:spTree>
    <p:extLst>
      <p:ext uri="{BB962C8B-B14F-4D97-AF65-F5344CB8AC3E}">
        <p14:creationId xmlns:p14="http://schemas.microsoft.com/office/powerpoint/2010/main" val="882341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18728" cy="523220"/>
          </a:xfrm>
          <a:prstGeom prst="rect">
            <a:avLst/>
          </a:prstGeom>
          <a:noFill/>
        </p:spPr>
        <p:txBody>
          <a:bodyPr wrap="none" rtlCol="0">
            <a:spAutoFit/>
          </a:bodyPr>
          <a:lstStyle/>
          <a:p>
            <a:r>
              <a:rPr lang="en-US" sz="2800" dirty="0">
                <a:solidFill>
                  <a:schemeClr val="bg1"/>
                </a:solidFill>
              </a:rPr>
              <a:t>Chapter Objectives (continued)</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514350" indent="-514350">
              <a:buClr>
                <a:srgbClr val="002060"/>
              </a:buClr>
              <a:buFont typeface="+mj-lt"/>
              <a:buAutoNum type="arabicPeriod" startAt="4"/>
            </a:pPr>
            <a:r>
              <a:rPr lang="en-US" sz="3200" dirty="0"/>
              <a:t>The Web is changing consumer behavior.</a:t>
            </a:r>
          </a:p>
          <a:p>
            <a:pPr marL="514350" indent="-514350">
              <a:buClr>
                <a:srgbClr val="002060"/>
              </a:buClr>
              <a:buFont typeface="+mj-lt"/>
              <a:buAutoNum type="arabicPeriod" startAt="4"/>
            </a:pPr>
            <a:r>
              <a:rPr lang="en-US" sz="3200" dirty="0"/>
              <a:t>Consumer behavior relates to other issues in our lives.</a:t>
            </a:r>
            <a:r>
              <a:rPr lang="en-US" sz="3200" dirty="0">
                <a:sym typeface="Wingdings" pitchFamily="2" charset="2"/>
              </a:rPr>
              <a:t> </a:t>
            </a:r>
            <a:endParaRPr lang="en-US" sz="3200" dirty="0"/>
          </a:p>
          <a:p>
            <a:pPr marL="514350" indent="-514350">
              <a:buClr>
                <a:srgbClr val="002060"/>
              </a:buClr>
              <a:buFont typeface="+mj-lt"/>
              <a:buAutoNum type="arabicPeriod" startAt="4"/>
            </a:pPr>
            <a:r>
              <a:rPr lang="en-US" sz="3200" dirty="0"/>
              <a:t>Many different types of specialists study consumer behavior.</a:t>
            </a:r>
          </a:p>
          <a:p>
            <a:pPr marL="514350" indent="-514350">
              <a:buClr>
                <a:srgbClr val="002060"/>
              </a:buClr>
              <a:buFont typeface="+mj-lt"/>
              <a:buAutoNum type="arabicPeriod" startAt="4"/>
            </a:pPr>
            <a:r>
              <a:rPr lang="en-US" sz="3200" dirty="0"/>
              <a:t>There are two major perspectives that seek to understand and study consumer behavior</a:t>
            </a:r>
            <a:r>
              <a:rPr lang="en-US" b="0" dirty="0"/>
              <a:t>.</a:t>
            </a:r>
          </a:p>
        </p:txBody>
      </p:sp>
    </p:spTree>
    <p:extLst>
      <p:ext uri="{BB962C8B-B14F-4D97-AF65-F5344CB8AC3E}">
        <p14:creationId xmlns:p14="http://schemas.microsoft.com/office/powerpoint/2010/main" val="2074463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7197"/>
            <a:ext cx="9533101" cy="1610200"/>
          </a:xfrm>
          <a:prstGeom prst="rect">
            <a:avLst/>
          </a:prstGeom>
        </p:spPr>
      </p:pic>
      <p:sp>
        <p:nvSpPr>
          <p:cNvPr id="7" name="TextBox 6"/>
          <p:cNvSpPr txBox="1"/>
          <p:nvPr/>
        </p:nvSpPr>
        <p:spPr>
          <a:xfrm>
            <a:off x="2650377" y="543490"/>
            <a:ext cx="2829364" cy="523220"/>
          </a:xfrm>
          <a:prstGeom prst="rect">
            <a:avLst/>
          </a:prstGeom>
          <a:noFill/>
        </p:spPr>
        <p:txBody>
          <a:bodyPr wrap="none" rtlCol="0">
            <a:spAutoFit/>
          </a:bodyPr>
          <a:lstStyle/>
          <a:p>
            <a:r>
              <a:rPr lang="en-US" sz="2800" dirty="0" smtClean="0">
                <a:solidFill>
                  <a:schemeClr val="bg1"/>
                </a:solidFill>
              </a:rPr>
              <a:t>Lecture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normAutofit/>
          </a:bodyPr>
          <a:lstStyle/>
          <a:p>
            <a:pPr marL="0" indent="0">
              <a:buNone/>
            </a:pPr>
            <a:r>
              <a:rPr lang="en-US" dirty="0"/>
              <a:t>When you finish </a:t>
            </a:r>
            <a:r>
              <a:rPr lang="en-US" dirty="0" smtClean="0"/>
              <a:t>this lecture, </a:t>
            </a:r>
            <a:r>
              <a:rPr lang="en-US" dirty="0"/>
              <a:t>you should </a:t>
            </a:r>
            <a:r>
              <a:rPr lang="en-US" dirty="0" smtClean="0"/>
              <a:t>understand:</a:t>
            </a:r>
          </a:p>
          <a:p>
            <a:pPr marL="0" indent="0">
              <a:buNone/>
            </a:pPr>
            <a:r>
              <a:rPr lang="en-US" altLang="en-US" b="1" u="sng" dirty="0" smtClean="0">
                <a:solidFill>
                  <a:srgbClr val="FF0000"/>
                </a:solidFill>
              </a:rPr>
              <a:t>The rest of learning objective 2</a:t>
            </a:r>
          </a:p>
          <a:p>
            <a:r>
              <a:rPr lang="en-US" altLang="en-US" b="1" dirty="0" smtClean="0">
                <a:solidFill>
                  <a:srgbClr val="0070C0"/>
                </a:solidFill>
              </a:rPr>
              <a:t>Quick </a:t>
            </a:r>
            <a:r>
              <a:rPr lang="en-US" altLang="en-US" b="1" dirty="0">
                <a:solidFill>
                  <a:srgbClr val="0070C0"/>
                </a:solidFill>
              </a:rPr>
              <a:t>revision of learning objective 1&amp;2</a:t>
            </a:r>
          </a:p>
          <a:p>
            <a:r>
              <a:rPr lang="en-US" altLang="en-US" b="1" dirty="0">
                <a:solidFill>
                  <a:srgbClr val="0070C0"/>
                </a:solidFill>
              </a:rPr>
              <a:t>Factors and trends shaping consumer </a:t>
            </a:r>
            <a:r>
              <a:rPr lang="en-US" altLang="en-US" b="1" dirty="0" smtClean="0">
                <a:solidFill>
                  <a:srgbClr val="0070C0"/>
                </a:solidFill>
              </a:rPr>
              <a:t>behavior</a:t>
            </a:r>
          </a:p>
          <a:p>
            <a:r>
              <a:rPr lang="en-US" altLang="en-US" b="1" dirty="0">
                <a:solidFill>
                  <a:srgbClr val="0070C0"/>
                </a:solidFill>
              </a:rPr>
              <a:t>Examples of </a:t>
            </a:r>
            <a:r>
              <a:rPr lang="en-US" b="1" dirty="0">
                <a:solidFill>
                  <a:srgbClr val="0070C0"/>
                </a:solidFill>
              </a:rPr>
              <a:t>Customer Behavior Trends Emerging This Year 2023</a:t>
            </a:r>
            <a:endParaRPr lang="en-US" altLang="en-US" b="1" dirty="0">
              <a:solidFill>
                <a:srgbClr val="0070C0"/>
              </a:solidFill>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29630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7707"/>
            <a:ext cx="9533101" cy="1610200"/>
          </a:xfrm>
          <a:prstGeom prst="rect">
            <a:avLst/>
          </a:prstGeom>
        </p:spPr>
      </p:pic>
      <p:sp>
        <p:nvSpPr>
          <p:cNvPr id="7" name="TextBox 6"/>
          <p:cNvSpPr txBox="1"/>
          <p:nvPr/>
        </p:nvSpPr>
        <p:spPr>
          <a:xfrm>
            <a:off x="2650377" y="543490"/>
            <a:ext cx="6133923" cy="954107"/>
          </a:xfrm>
          <a:prstGeom prst="rect">
            <a:avLst/>
          </a:prstGeom>
          <a:noFill/>
        </p:spPr>
        <p:txBody>
          <a:bodyPr wrap="none" rtlCol="0">
            <a:spAutoFit/>
          </a:bodyPr>
          <a:lstStyle/>
          <a:p>
            <a:r>
              <a:rPr lang="en-US" altLang="en-US" sz="2800" b="1" dirty="0">
                <a:solidFill>
                  <a:schemeClr val="bg1"/>
                </a:solidFill>
              </a:rPr>
              <a:t>Quick revision of learning objective 1&amp;2</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b="1" u="sng" dirty="0" smtClean="0">
                <a:solidFill>
                  <a:srgbClr val="FF0000"/>
                </a:solidFill>
              </a:rPr>
              <a:t>Learning </a:t>
            </a:r>
            <a:r>
              <a:rPr lang="en-US" b="1" u="sng" dirty="0">
                <a:solidFill>
                  <a:srgbClr val="FF0000"/>
                </a:solidFill>
              </a:rPr>
              <a:t>Objective </a:t>
            </a:r>
            <a:r>
              <a:rPr lang="en-US" b="1" u="sng" dirty="0" smtClean="0">
                <a:solidFill>
                  <a:srgbClr val="FF0000"/>
                </a:solidFill>
              </a:rPr>
              <a:t>1</a:t>
            </a:r>
          </a:p>
          <a:p>
            <a:pPr marL="514350" indent="-514350">
              <a:buFont typeface="+mj-lt"/>
              <a:buAutoNum type="arabicPeriod"/>
            </a:pPr>
            <a:r>
              <a:rPr lang="en-US" dirty="0" smtClean="0"/>
              <a:t>Consumers </a:t>
            </a:r>
            <a:r>
              <a:rPr lang="en-US" dirty="0"/>
              <a:t>use products to help them define their identities</a:t>
            </a:r>
          </a:p>
          <a:p>
            <a:pPr marL="514350" indent="-514350">
              <a:buFont typeface="+mj-lt"/>
              <a:buAutoNum type="arabicPeriod"/>
            </a:pPr>
            <a:r>
              <a:rPr lang="en-US" dirty="0"/>
              <a:t>Consumers segmented by demographics and </a:t>
            </a:r>
            <a:r>
              <a:rPr lang="en-US" dirty="0" smtClean="0"/>
              <a:t>psychographics</a:t>
            </a:r>
          </a:p>
          <a:p>
            <a:pPr marL="514350" indent="-514350">
              <a:buFont typeface="+mj-lt"/>
              <a:buAutoNum type="arabicPeriod"/>
            </a:pPr>
            <a:r>
              <a:rPr lang="en-US" dirty="0"/>
              <a:t>Consumers understood in part based on their consumption communities and reference groups.</a:t>
            </a:r>
          </a:p>
          <a:p>
            <a:pPr marL="514350" indent="-514350">
              <a:buFont typeface="+mj-lt"/>
              <a:buAutoNum type="arabicPeriod"/>
            </a:pPr>
            <a:r>
              <a:rPr lang="en-US" dirty="0"/>
              <a:t>The concept of consumption community</a:t>
            </a:r>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smtClean="0">
              <a:solidFill>
                <a:srgbClr val="0070C0"/>
              </a:solidFill>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0182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7707"/>
            <a:ext cx="9533101" cy="1610200"/>
          </a:xfrm>
          <a:prstGeom prst="rect">
            <a:avLst/>
          </a:prstGeom>
        </p:spPr>
      </p:pic>
      <p:sp>
        <p:nvSpPr>
          <p:cNvPr id="7" name="TextBox 6"/>
          <p:cNvSpPr txBox="1"/>
          <p:nvPr/>
        </p:nvSpPr>
        <p:spPr>
          <a:xfrm>
            <a:off x="2650377" y="543490"/>
            <a:ext cx="6133923" cy="954107"/>
          </a:xfrm>
          <a:prstGeom prst="rect">
            <a:avLst/>
          </a:prstGeom>
          <a:noFill/>
        </p:spPr>
        <p:txBody>
          <a:bodyPr wrap="none" rtlCol="0">
            <a:spAutoFit/>
          </a:bodyPr>
          <a:lstStyle/>
          <a:p>
            <a:r>
              <a:rPr lang="en-US" altLang="en-US" sz="2800" b="1" dirty="0">
                <a:solidFill>
                  <a:schemeClr val="bg1"/>
                </a:solidFill>
              </a:rPr>
              <a:t>Quick revision of learning objective 1&amp;2</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b="1" u="sng" dirty="0" smtClean="0">
                <a:solidFill>
                  <a:srgbClr val="FF0000"/>
                </a:solidFill>
              </a:rPr>
              <a:t>Learning </a:t>
            </a:r>
            <a:r>
              <a:rPr lang="en-US" b="1" u="sng" dirty="0">
                <a:solidFill>
                  <a:srgbClr val="FF0000"/>
                </a:solidFill>
              </a:rPr>
              <a:t>Objective </a:t>
            </a:r>
            <a:r>
              <a:rPr lang="en-US" b="1" u="sng" dirty="0" smtClean="0">
                <a:solidFill>
                  <a:srgbClr val="FF0000"/>
                </a:solidFill>
              </a:rPr>
              <a:t>1</a:t>
            </a:r>
          </a:p>
          <a:p>
            <a:pPr marL="514350" indent="-514350">
              <a:buFont typeface="+mj-lt"/>
              <a:buAutoNum type="arabicPeriod" startAt="5"/>
            </a:pPr>
            <a:r>
              <a:rPr lang="en-US" dirty="0" smtClean="0"/>
              <a:t>Consumer </a:t>
            </a:r>
            <a:r>
              <a:rPr lang="en-US" dirty="0"/>
              <a:t>identity theory</a:t>
            </a:r>
          </a:p>
          <a:p>
            <a:pPr marL="514350" indent="-514350">
              <a:buFont typeface="+mj-lt"/>
              <a:buAutoNum type="arabicPeriod" startAt="5"/>
            </a:pPr>
            <a:r>
              <a:rPr lang="en-US" dirty="0"/>
              <a:t>Brands target consumers using market segmentation strategies.</a:t>
            </a:r>
          </a:p>
          <a:p>
            <a:pPr marL="514350" indent="-514350">
              <a:buFont typeface="+mj-lt"/>
              <a:buAutoNum type="arabicPeriod" startAt="5"/>
            </a:pPr>
            <a:r>
              <a:rPr lang="en-US" dirty="0"/>
              <a:t>Consumers may choose brands that match with their own identities.</a:t>
            </a:r>
          </a:p>
          <a:p>
            <a:pPr marL="514350" indent="-514350">
              <a:buFont typeface="+mj-lt"/>
              <a:buAutoNum type="arabicPeriod" startAt="5"/>
            </a:pPr>
            <a:r>
              <a:rPr lang="en-US" dirty="0"/>
              <a:t>Consumer behavior: the study of the processes involved when individuals or groups select, purchase, use, or dispose of products, services, ideas, or experiences to satisfy needs and desires.</a:t>
            </a:r>
          </a:p>
          <a:p>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smtClean="0">
              <a:solidFill>
                <a:srgbClr val="0070C0"/>
              </a:solidFill>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92015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5414"/>
            <a:ext cx="9533101" cy="1610200"/>
          </a:xfrm>
          <a:prstGeom prst="rect">
            <a:avLst/>
          </a:prstGeom>
        </p:spPr>
      </p:pic>
      <p:sp>
        <p:nvSpPr>
          <p:cNvPr id="7" name="TextBox 6"/>
          <p:cNvSpPr txBox="1"/>
          <p:nvPr/>
        </p:nvSpPr>
        <p:spPr>
          <a:xfrm>
            <a:off x="2650377" y="543490"/>
            <a:ext cx="6133923" cy="954107"/>
          </a:xfrm>
          <a:prstGeom prst="rect">
            <a:avLst/>
          </a:prstGeom>
          <a:noFill/>
        </p:spPr>
        <p:txBody>
          <a:bodyPr wrap="none" rtlCol="0">
            <a:spAutoFit/>
          </a:bodyPr>
          <a:lstStyle/>
          <a:p>
            <a:r>
              <a:rPr lang="en-US" altLang="en-US" sz="2800" b="1" dirty="0">
                <a:solidFill>
                  <a:schemeClr val="bg1"/>
                </a:solidFill>
              </a:rPr>
              <a:t>Quick revision of learning objective 1&amp;2</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b="1" u="sng" dirty="0" smtClean="0">
                <a:solidFill>
                  <a:srgbClr val="FF0000"/>
                </a:solidFill>
              </a:rPr>
              <a:t>Learning </a:t>
            </a:r>
            <a:r>
              <a:rPr lang="en-US" b="1" u="sng" dirty="0">
                <a:solidFill>
                  <a:srgbClr val="FF0000"/>
                </a:solidFill>
              </a:rPr>
              <a:t>Objective </a:t>
            </a:r>
            <a:r>
              <a:rPr lang="en-US" b="1" u="sng" dirty="0" smtClean="0">
                <a:solidFill>
                  <a:srgbClr val="FF0000"/>
                </a:solidFill>
              </a:rPr>
              <a:t>2</a:t>
            </a:r>
          </a:p>
          <a:p>
            <a:pPr marL="514350" indent="-514350">
              <a:buFont typeface="+mj-lt"/>
              <a:buAutoNum type="arabicPeriod"/>
            </a:pPr>
            <a:r>
              <a:rPr lang="en-US" dirty="0"/>
              <a:t>Consumer behavior is a process.</a:t>
            </a:r>
          </a:p>
          <a:p>
            <a:pPr marL="514350" indent="-514350">
              <a:buFont typeface="+mj-lt"/>
              <a:buAutoNum type="arabicPeriod"/>
            </a:pPr>
            <a:r>
              <a:rPr lang="en-US" dirty="0"/>
              <a:t>Consumer behavior is an ongoing </a:t>
            </a:r>
            <a:r>
              <a:rPr lang="en-US" dirty="0" smtClean="0"/>
              <a:t>process</a:t>
            </a:r>
          </a:p>
          <a:p>
            <a:pPr marL="514350" indent="-514350">
              <a:buFont typeface="+mj-lt"/>
              <a:buAutoNum type="arabicPeriod"/>
            </a:pPr>
            <a:r>
              <a:rPr lang="en-US" dirty="0"/>
              <a:t>The exchange</a:t>
            </a:r>
          </a:p>
          <a:p>
            <a:pPr marL="514350" indent="-514350">
              <a:buFont typeface="+mj-lt"/>
              <a:buAutoNum type="arabicPeriod"/>
            </a:pPr>
            <a:r>
              <a:rPr lang="en-US" dirty="0"/>
              <a:t>Expanded view</a:t>
            </a:r>
          </a:p>
          <a:p>
            <a:endParaRPr lang="en-US" dirty="0"/>
          </a:p>
          <a:p>
            <a:endParaRPr lang="en-US" dirty="0"/>
          </a:p>
          <a:p>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smtClean="0">
              <a:solidFill>
                <a:srgbClr val="0070C0"/>
              </a:solidFill>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66563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5414"/>
            <a:ext cx="9533101" cy="1610200"/>
          </a:xfrm>
          <a:prstGeom prst="rect">
            <a:avLst/>
          </a:prstGeom>
        </p:spPr>
      </p:pic>
      <p:sp>
        <p:nvSpPr>
          <p:cNvPr id="7" name="TextBox 6"/>
          <p:cNvSpPr txBox="1"/>
          <p:nvPr/>
        </p:nvSpPr>
        <p:spPr>
          <a:xfrm>
            <a:off x="2650377" y="543490"/>
            <a:ext cx="6133923" cy="954107"/>
          </a:xfrm>
          <a:prstGeom prst="rect">
            <a:avLst/>
          </a:prstGeom>
          <a:noFill/>
        </p:spPr>
        <p:txBody>
          <a:bodyPr wrap="none" rtlCol="0">
            <a:spAutoFit/>
          </a:bodyPr>
          <a:lstStyle/>
          <a:p>
            <a:r>
              <a:rPr lang="en-US" altLang="en-US" sz="2800" b="1" dirty="0">
                <a:solidFill>
                  <a:schemeClr val="bg1"/>
                </a:solidFill>
              </a:rPr>
              <a:t>Quick revision of learning objective 1&amp;2</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b="1" u="sng" dirty="0" smtClean="0">
                <a:solidFill>
                  <a:srgbClr val="FF0000"/>
                </a:solidFill>
              </a:rPr>
              <a:t>Learning </a:t>
            </a:r>
            <a:r>
              <a:rPr lang="en-US" b="1" u="sng" dirty="0">
                <a:solidFill>
                  <a:srgbClr val="FF0000"/>
                </a:solidFill>
              </a:rPr>
              <a:t>Objective </a:t>
            </a:r>
            <a:r>
              <a:rPr lang="en-US" b="1" u="sng" dirty="0" smtClean="0">
                <a:solidFill>
                  <a:srgbClr val="FF0000"/>
                </a:solidFill>
              </a:rPr>
              <a:t>2</a:t>
            </a:r>
          </a:p>
          <a:p>
            <a:pPr marL="514350" indent="-514350">
              <a:buFont typeface="+mj-lt"/>
              <a:buAutoNum type="arabicPeriod" startAt="5"/>
            </a:pPr>
            <a:r>
              <a:rPr lang="en-US" dirty="0"/>
              <a:t>A consumer</a:t>
            </a:r>
          </a:p>
          <a:p>
            <a:pPr marL="514350" indent="-514350">
              <a:buFont typeface="+mj-lt"/>
              <a:buAutoNum type="arabicPeriod" startAt="5"/>
            </a:pPr>
            <a:r>
              <a:rPr lang="en-US" dirty="0"/>
              <a:t>The purchaser and the user of a product</a:t>
            </a:r>
          </a:p>
          <a:p>
            <a:pPr marL="514350" indent="-514350">
              <a:buFont typeface="+mj-lt"/>
              <a:buAutoNum type="arabicPeriod" startAt="5"/>
            </a:pPr>
            <a:r>
              <a:rPr lang="en-US" dirty="0" smtClean="0">
                <a:solidFill>
                  <a:srgbClr val="002060"/>
                </a:solidFill>
              </a:rPr>
              <a:t>Stages </a:t>
            </a:r>
            <a:r>
              <a:rPr lang="en-US" dirty="0">
                <a:solidFill>
                  <a:srgbClr val="002060"/>
                </a:solidFill>
              </a:rPr>
              <a:t>in the Consumption Process</a:t>
            </a:r>
            <a:endParaRPr lang="en-US" dirty="0">
              <a:solidFill>
                <a:srgbClr val="002060"/>
              </a:solidFill>
              <a:latin typeface="Tajawal Medium" panose="00000600000000000000" pitchFamily="2" charset="-78"/>
              <a:cs typeface="Tajawal Medium" panose="00000600000000000000" pitchFamily="2" charset="-78"/>
            </a:endParaRPr>
          </a:p>
          <a:p>
            <a:pPr marL="514350" indent="-514350">
              <a:buFont typeface="+mj-lt"/>
              <a:buAutoNum type="arabicPeriod" startAt="5"/>
            </a:pPr>
            <a:r>
              <a:rPr lang="en-US" dirty="0">
                <a:solidFill>
                  <a:srgbClr val="002060"/>
                </a:solidFill>
              </a:rPr>
              <a:t>Consumers’ Impact on Marketing Strategy 1/3</a:t>
            </a:r>
            <a:endParaRPr lang="en-US" dirty="0">
              <a:solidFill>
                <a:srgbClr val="002060"/>
              </a:solidFill>
              <a:latin typeface="Tajawal Medium" panose="00000600000000000000" pitchFamily="2" charset="-78"/>
              <a:cs typeface="Tajawal Medium" panose="00000600000000000000" pitchFamily="2" charset="-78"/>
            </a:endParaRPr>
          </a:p>
          <a:p>
            <a:pPr marL="514350" indent="-514350">
              <a:buFont typeface="+mj-lt"/>
              <a:buAutoNum type="arabicPeriod" startAt="5"/>
            </a:pPr>
            <a:r>
              <a:rPr lang="en-US" dirty="0">
                <a:solidFill>
                  <a:srgbClr val="002060"/>
                </a:solidFill>
              </a:rPr>
              <a:t>Consumers Are Different! How We Divide them Up.1/2</a:t>
            </a:r>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2060"/>
              </a:solidFill>
            </a:endParaRPr>
          </a:p>
          <a:p>
            <a:endParaRPr lang="en-US" dirty="0">
              <a:solidFill>
                <a:srgbClr val="002060"/>
              </a:solidFill>
            </a:endParaRPr>
          </a:p>
          <a:p>
            <a:endParaRPr lang="en-US" dirty="0">
              <a:solidFill>
                <a:srgbClr val="00206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smtClean="0">
              <a:solidFill>
                <a:srgbClr val="0070C0"/>
              </a:solidFill>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0070C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a:p>
            <a:endParaRPr lang="en-US" dirty="0">
              <a:solidFill>
                <a:srgbClr val="FF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633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414662" cy="1610200"/>
          </a:xfrm>
          <a:prstGeom prst="rect">
            <a:avLst/>
          </a:prstGeom>
        </p:spPr>
      </p:pic>
      <p:sp>
        <p:nvSpPr>
          <p:cNvPr id="7" name="TextBox 6"/>
          <p:cNvSpPr txBox="1"/>
          <p:nvPr/>
        </p:nvSpPr>
        <p:spPr>
          <a:xfrm>
            <a:off x="2282732" y="543490"/>
            <a:ext cx="7983058" cy="523220"/>
          </a:xfrm>
          <a:prstGeom prst="rect">
            <a:avLst/>
          </a:prstGeom>
          <a:noFill/>
        </p:spPr>
        <p:txBody>
          <a:bodyPr wrap="square" rtlCol="0">
            <a:spAutoFit/>
          </a:bodyPr>
          <a:lstStyle/>
          <a:p>
            <a:r>
              <a:rPr lang="en-US" altLang="en-US" sz="2800" dirty="0">
                <a:solidFill>
                  <a:schemeClr val="bg1"/>
                </a:solidFill>
              </a:rPr>
              <a:t>Factors and trends shaping consumer </a:t>
            </a:r>
            <a:r>
              <a:rPr lang="en-US" altLang="en-US" sz="2800" dirty="0" smtClean="0">
                <a:solidFill>
                  <a:schemeClr val="bg1"/>
                </a:solidFill>
              </a:rPr>
              <a:t>behavior 1/ 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727862" y="1455622"/>
            <a:ext cx="8686800" cy="4648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endParaRPr lang="en-US" dirty="0" smtClean="0">
              <a:solidFill>
                <a:schemeClr val="accent6"/>
              </a:solidFill>
            </a:endParaRPr>
          </a:p>
          <a:p>
            <a:pPr algn="just">
              <a:defRPr/>
            </a:pPr>
            <a:r>
              <a:rPr lang="en-US" dirty="0" smtClean="0">
                <a:solidFill>
                  <a:srgbClr val="0070C0"/>
                </a:solidFill>
              </a:rPr>
              <a:t>Consumer </a:t>
            </a:r>
            <a:r>
              <a:rPr lang="en-US" dirty="0" smtClean="0">
                <a:solidFill>
                  <a:srgbClr val="0070C0"/>
                </a:solidFill>
              </a:rPr>
              <a:t>behavior is </a:t>
            </a:r>
            <a:r>
              <a:rPr lang="en-US" b="1" dirty="0" smtClean="0">
                <a:solidFill>
                  <a:srgbClr val="0070C0"/>
                </a:solidFill>
              </a:rPr>
              <a:t>complex, multidimensional process</a:t>
            </a:r>
            <a:r>
              <a:rPr lang="en-US" dirty="0" smtClean="0">
                <a:solidFill>
                  <a:srgbClr val="0070C0"/>
                </a:solidFill>
              </a:rPr>
              <a:t>.</a:t>
            </a:r>
          </a:p>
          <a:p>
            <a:pPr algn="just">
              <a:defRPr/>
            </a:pPr>
            <a:endParaRPr lang="en-US" dirty="0" smtClean="0">
              <a:solidFill>
                <a:srgbClr val="0070C0"/>
              </a:solidFill>
            </a:endParaRPr>
          </a:p>
          <a:p>
            <a:pPr algn="just">
              <a:defRPr/>
            </a:pPr>
            <a:r>
              <a:rPr lang="en-US" dirty="0" smtClean="0">
                <a:solidFill>
                  <a:srgbClr val="0070C0"/>
                </a:solidFill>
              </a:rPr>
              <a:t>Successful marketing decision by firms, non-profit organizations, and regulatory agencies require an </a:t>
            </a:r>
            <a:r>
              <a:rPr lang="en-US" b="1" dirty="0" smtClean="0">
                <a:solidFill>
                  <a:srgbClr val="0070C0"/>
                </a:solidFill>
              </a:rPr>
              <a:t>understanding of the process underlying consumer behavior</a:t>
            </a:r>
            <a:r>
              <a:rPr lang="en-US" dirty="0" smtClean="0">
                <a:solidFill>
                  <a:srgbClr val="0070C0"/>
                </a:solidFill>
              </a:rPr>
              <a:t>.</a:t>
            </a:r>
          </a:p>
          <a:p>
            <a:pPr algn="just">
              <a:defRPr/>
            </a:pPr>
            <a:endParaRPr lang="en-US" sz="2200" dirty="0" smtClean="0">
              <a:solidFill>
                <a:schemeClr val="accent6"/>
              </a:solidFill>
            </a:endParaRPr>
          </a:p>
          <a:p>
            <a:pPr>
              <a:defRPr/>
            </a:pPr>
            <a:endParaRPr lang="en-US" dirty="0"/>
          </a:p>
        </p:txBody>
      </p:sp>
    </p:spTree>
    <p:extLst>
      <p:ext uri="{BB962C8B-B14F-4D97-AF65-F5344CB8AC3E}">
        <p14:creationId xmlns:p14="http://schemas.microsoft.com/office/powerpoint/2010/main" val="1629005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294070" cy="1610200"/>
          </a:xfrm>
          <a:prstGeom prst="rect">
            <a:avLst/>
          </a:prstGeom>
        </p:spPr>
      </p:pic>
      <p:sp>
        <p:nvSpPr>
          <p:cNvPr id="7" name="TextBox 6"/>
          <p:cNvSpPr txBox="1"/>
          <p:nvPr/>
        </p:nvSpPr>
        <p:spPr>
          <a:xfrm>
            <a:off x="2282732" y="543490"/>
            <a:ext cx="8131930" cy="954107"/>
          </a:xfrm>
          <a:prstGeom prst="rect">
            <a:avLst/>
          </a:prstGeom>
          <a:noFill/>
        </p:spPr>
        <p:txBody>
          <a:bodyPr wrap="square" rtlCol="0">
            <a:spAutoFit/>
          </a:bodyPr>
          <a:lstStyle/>
          <a:p>
            <a:r>
              <a:rPr lang="en-US" altLang="en-US" sz="2800" dirty="0">
                <a:solidFill>
                  <a:schemeClr val="bg1"/>
                </a:solidFill>
              </a:rPr>
              <a:t>Factors and trends shaping consumer </a:t>
            </a:r>
            <a:r>
              <a:rPr lang="en-US" altLang="en-US" sz="2800" dirty="0" smtClean="0">
                <a:solidFill>
                  <a:schemeClr val="bg1"/>
                </a:solidFill>
              </a:rPr>
              <a:t>behavior 2/3</a:t>
            </a:r>
            <a:endParaRPr lang="en-US"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727862" y="1455622"/>
            <a:ext cx="8686800" cy="4648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endParaRPr lang="en-US" sz="2200" dirty="0" smtClean="0">
              <a:solidFill>
                <a:schemeClr val="accent6"/>
              </a:solidFill>
            </a:endParaRPr>
          </a:p>
          <a:p>
            <a:pPr algn="just">
              <a:defRPr/>
            </a:pPr>
            <a:r>
              <a:rPr lang="en-US" dirty="0" smtClean="0">
                <a:solidFill>
                  <a:srgbClr val="0070C0"/>
                </a:solidFill>
              </a:rPr>
              <a:t>Successful marketing decisions require organizations to </a:t>
            </a:r>
            <a:r>
              <a:rPr lang="en-US" b="1" dirty="0" smtClean="0">
                <a:solidFill>
                  <a:srgbClr val="0070C0"/>
                </a:solidFill>
              </a:rPr>
              <a:t>collect information about the specific consumers</a:t>
            </a:r>
            <a:r>
              <a:rPr lang="en-US" dirty="0" smtClean="0">
                <a:solidFill>
                  <a:srgbClr val="0070C0"/>
                </a:solidFill>
              </a:rPr>
              <a:t> involved in the marketing decision at hand.</a:t>
            </a:r>
          </a:p>
          <a:p>
            <a:pPr algn="just">
              <a:defRPr/>
            </a:pPr>
            <a:endParaRPr lang="en-US" dirty="0" smtClean="0">
              <a:solidFill>
                <a:srgbClr val="0070C0"/>
              </a:solidFill>
            </a:endParaRPr>
          </a:p>
          <a:p>
            <a:pPr algn="just">
              <a:defRPr/>
            </a:pPr>
            <a:r>
              <a:rPr lang="en-US" dirty="0" smtClean="0">
                <a:solidFill>
                  <a:srgbClr val="0070C0"/>
                </a:solidFill>
              </a:rPr>
              <a:t>Marketing practices designed to influence consumer behavior involve </a:t>
            </a:r>
            <a:r>
              <a:rPr lang="en-US" b="1" dirty="0" smtClean="0">
                <a:solidFill>
                  <a:srgbClr val="0070C0"/>
                </a:solidFill>
              </a:rPr>
              <a:t>ethical issues </a:t>
            </a:r>
            <a:r>
              <a:rPr lang="en-US" dirty="0" smtClean="0">
                <a:solidFill>
                  <a:srgbClr val="0070C0"/>
                </a:solidFill>
              </a:rPr>
              <a:t>that affect the firm, the individual, and society.</a:t>
            </a:r>
          </a:p>
          <a:p>
            <a:pPr>
              <a:defRPr/>
            </a:pPr>
            <a:endParaRPr lang="en-US" dirty="0">
              <a:solidFill>
                <a:srgbClr val="0070C0"/>
              </a:solidFill>
            </a:endParaRPr>
          </a:p>
        </p:txBody>
      </p:sp>
    </p:spTree>
    <p:extLst>
      <p:ext uri="{BB962C8B-B14F-4D97-AF65-F5344CB8AC3E}">
        <p14:creationId xmlns:p14="http://schemas.microsoft.com/office/powerpoint/2010/main" val="2266406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755984" cy="1610200"/>
          </a:xfrm>
          <a:prstGeom prst="rect">
            <a:avLst/>
          </a:prstGeom>
        </p:spPr>
      </p:pic>
      <p:sp>
        <p:nvSpPr>
          <p:cNvPr id="7" name="TextBox 6"/>
          <p:cNvSpPr txBox="1"/>
          <p:nvPr/>
        </p:nvSpPr>
        <p:spPr>
          <a:xfrm>
            <a:off x="2311012" y="543490"/>
            <a:ext cx="7570406" cy="523220"/>
          </a:xfrm>
          <a:prstGeom prst="rect">
            <a:avLst/>
          </a:prstGeom>
          <a:noFill/>
        </p:spPr>
        <p:txBody>
          <a:bodyPr wrap="none" rtlCol="0">
            <a:spAutoFit/>
          </a:bodyPr>
          <a:lstStyle/>
          <a:p>
            <a:r>
              <a:rPr lang="en-US" altLang="en-US" sz="2800" dirty="0">
                <a:solidFill>
                  <a:schemeClr val="bg1"/>
                </a:solidFill>
              </a:rPr>
              <a:t>Factors and trends shaping consumer </a:t>
            </a:r>
            <a:r>
              <a:rPr lang="en-US" altLang="en-US" sz="2800" dirty="0" smtClean="0">
                <a:solidFill>
                  <a:schemeClr val="bg1"/>
                </a:solidFill>
              </a:rPr>
              <a:t>behavior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2174875" y="1801814"/>
            <a:ext cx="8077200"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dirty="0" smtClean="0">
                <a:solidFill>
                  <a:srgbClr val="0070C0"/>
                </a:solidFill>
              </a:rPr>
              <a:t>Sufficient knowledge of consumer behavior exist to provide </a:t>
            </a:r>
            <a:r>
              <a:rPr lang="en-US" b="1" dirty="0" smtClean="0">
                <a:solidFill>
                  <a:srgbClr val="0070C0"/>
                </a:solidFill>
              </a:rPr>
              <a:t>usable guidelines</a:t>
            </a:r>
            <a:r>
              <a:rPr lang="en-US" dirty="0" smtClean="0">
                <a:solidFill>
                  <a:srgbClr val="0070C0"/>
                </a:solidFill>
              </a:rPr>
              <a:t>. However, applying these guidelines effectively requires </a:t>
            </a:r>
            <a:r>
              <a:rPr lang="en-US" u="sng" dirty="0" smtClean="0">
                <a:solidFill>
                  <a:srgbClr val="0070C0"/>
                </a:solidFill>
              </a:rPr>
              <a:t>monitoring</a:t>
            </a:r>
            <a:r>
              <a:rPr lang="en-US" dirty="0" smtClean="0">
                <a:solidFill>
                  <a:srgbClr val="0070C0"/>
                </a:solidFill>
              </a:rPr>
              <a:t> the environment for changes and factoring those changes into </a:t>
            </a:r>
            <a:r>
              <a:rPr lang="en-US" u="sng" dirty="0" smtClean="0">
                <a:solidFill>
                  <a:srgbClr val="0070C0"/>
                </a:solidFill>
              </a:rPr>
              <a:t>marketing decisions</a:t>
            </a:r>
            <a:r>
              <a:rPr lang="en-US" dirty="0" smtClean="0">
                <a:solidFill>
                  <a:srgbClr val="0070C0"/>
                </a:solidFill>
              </a:rPr>
              <a:t>. It also require </a:t>
            </a:r>
            <a:r>
              <a:rPr lang="en-US" b="1" u="sng" dirty="0" smtClean="0">
                <a:solidFill>
                  <a:srgbClr val="0070C0"/>
                </a:solidFill>
              </a:rPr>
              <a:t>practice.</a:t>
            </a:r>
          </a:p>
          <a:p>
            <a:pPr>
              <a:defRPr/>
            </a:pPr>
            <a:endParaRPr lang="en-US" dirty="0"/>
          </a:p>
        </p:txBody>
      </p:sp>
    </p:spTree>
    <p:extLst>
      <p:ext uri="{BB962C8B-B14F-4D97-AF65-F5344CB8AC3E}">
        <p14:creationId xmlns:p14="http://schemas.microsoft.com/office/powerpoint/2010/main" val="33812014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12452808" cy="1610200"/>
          </a:xfrm>
          <a:prstGeom prst="rect">
            <a:avLst/>
          </a:prstGeom>
        </p:spPr>
      </p:pic>
      <p:sp>
        <p:nvSpPr>
          <p:cNvPr id="7" name="TextBox 6"/>
          <p:cNvSpPr txBox="1"/>
          <p:nvPr/>
        </p:nvSpPr>
        <p:spPr>
          <a:xfrm>
            <a:off x="2270195" y="577413"/>
            <a:ext cx="10255564" cy="954107"/>
          </a:xfrm>
          <a:prstGeom prst="rect">
            <a:avLst/>
          </a:prstGeom>
          <a:noFill/>
        </p:spPr>
        <p:txBody>
          <a:bodyPr wrap="none" rtlCol="0">
            <a:spAutoFit/>
          </a:bodyPr>
          <a:lstStyle/>
          <a:p>
            <a:r>
              <a:rPr lang="en-US" altLang="en-US" sz="2800" dirty="0" smtClean="0">
                <a:solidFill>
                  <a:schemeClr val="bg1"/>
                </a:solidFill>
              </a:rPr>
              <a:t>Examples of </a:t>
            </a:r>
            <a:r>
              <a:rPr lang="en-US" sz="2800" dirty="0">
                <a:solidFill>
                  <a:schemeClr val="bg1"/>
                </a:solidFill>
              </a:rPr>
              <a:t>Customer Behavior Trends Emerging This Year </a:t>
            </a:r>
            <a:r>
              <a:rPr lang="en-US" sz="2800" dirty="0" smtClean="0">
                <a:solidFill>
                  <a:schemeClr val="bg1"/>
                </a:solidFill>
              </a:rPr>
              <a:t>2023 1/24</a:t>
            </a:r>
            <a:endParaRPr lang="en-US" sz="2800" dirty="0">
              <a:solidFill>
                <a:schemeClr val="bg1"/>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556180" y="1346214"/>
            <a:ext cx="11048215"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b="1" dirty="0" smtClean="0"/>
          </a:p>
          <a:p>
            <a:pPr marL="0" indent="0">
              <a:buNone/>
            </a:pPr>
            <a:r>
              <a:rPr lang="en-US" b="1" dirty="0" smtClean="0">
                <a:solidFill>
                  <a:srgbClr val="FF0000"/>
                </a:solidFill>
              </a:rPr>
              <a:t>Robots </a:t>
            </a:r>
            <a:r>
              <a:rPr lang="en-US" b="1" dirty="0">
                <a:solidFill>
                  <a:srgbClr val="FF0000"/>
                </a:solidFill>
              </a:rPr>
              <a:t>and Automation</a:t>
            </a:r>
          </a:p>
          <a:p>
            <a:pPr fontAlgn="base"/>
            <a:r>
              <a:rPr lang="en-US" dirty="0">
                <a:solidFill>
                  <a:srgbClr val="0070C0"/>
                </a:solidFill>
              </a:rPr>
              <a:t>Robots and automation are transforming the way we shop. By 2023, it’s predicted that autonomous systems and robots will be helping shoppers make decisions about what to buy. This shift in technology will enable consumers to access goods faster than ever before, </a:t>
            </a:r>
            <a:r>
              <a:rPr lang="en-US" b="1" u="sng" dirty="0">
                <a:solidFill>
                  <a:srgbClr val="0070C0"/>
                </a:solidFill>
              </a:rPr>
              <a:t>but how do these changes affect consumer trends?</a:t>
            </a:r>
          </a:p>
          <a:p>
            <a:endParaRPr lang="en-US" b="1" dirty="0"/>
          </a:p>
        </p:txBody>
      </p:sp>
    </p:spTree>
    <p:extLst>
      <p:ext uri="{BB962C8B-B14F-4D97-AF65-F5344CB8AC3E}">
        <p14:creationId xmlns:p14="http://schemas.microsoft.com/office/powerpoint/2010/main" val="3626393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7707"/>
            <a:ext cx="9533101" cy="1610200"/>
          </a:xfrm>
          <a:prstGeom prst="rect">
            <a:avLst/>
          </a:prstGeom>
        </p:spPr>
      </p:pic>
      <p:sp>
        <p:nvSpPr>
          <p:cNvPr id="7" name="TextBox 6"/>
          <p:cNvSpPr txBox="1"/>
          <p:nvPr/>
        </p:nvSpPr>
        <p:spPr>
          <a:xfrm>
            <a:off x="2311012" y="543490"/>
            <a:ext cx="6155468" cy="523220"/>
          </a:xfrm>
          <a:prstGeom prst="rect">
            <a:avLst/>
          </a:prstGeom>
          <a:noFill/>
        </p:spPr>
        <p:txBody>
          <a:bodyPr wrap="none" rtlCol="0">
            <a:spAutoFit/>
          </a:bodyPr>
          <a:lstStyle/>
          <a:p>
            <a:r>
              <a:rPr lang="en-US" altLang="en-US" sz="2800" dirty="0">
                <a:solidFill>
                  <a:schemeClr val="bg1"/>
                </a:solidFill>
              </a:rPr>
              <a:t>Examples : </a:t>
            </a:r>
            <a:r>
              <a:rPr lang="en-US" sz="2800" b="1" dirty="0" smtClean="0">
                <a:solidFill>
                  <a:srgbClr val="FF0000"/>
                </a:solidFill>
              </a:rPr>
              <a:t>Robots </a:t>
            </a:r>
            <a:r>
              <a:rPr lang="en-US" sz="2800" b="1" dirty="0">
                <a:solidFill>
                  <a:srgbClr val="FF0000"/>
                </a:solidFill>
              </a:rPr>
              <a:t>and </a:t>
            </a:r>
            <a:r>
              <a:rPr lang="en-US" sz="2800" b="1" dirty="0" smtClean="0">
                <a:solidFill>
                  <a:srgbClr val="FF0000"/>
                </a:solidFill>
              </a:rPr>
              <a:t>Automation 2/24</a:t>
            </a:r>
            <a:endParaRPr lang="en-US" sz="28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85200"/>
            <a:ext cx="10156398"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solidFill>
                  <a:srgbClr val="0070C0"/>
                </a:solidFill>
              </a:rPr>
              <a:t>Today’s consumers are used to </a:t>
            </a:r>
            <a:r>
              <a:rPr lang="en-US" b="1" u="sng" dirty="0">
                <a:solidFill>
                  <a:srgbClr val="0070C0"/>
                </a:solidFill>
              </a:rPr>
              <a:t>convenience</a:t>
            </a:r>
            <a:r>
              <a:rPr lang="en-US" dirty="0">
                <a:solidFill>
                  <a:srgbClr val="0070C0"/>
                </a:solidFill>
              </a:rPr>
              <a:t>. Online ordering from retailers like Amazon has changed our expectations of speed and service. However, </a:t>
            </a:r>
            <a:r>
              <a:rPr lang="en-US" b="1" u="sng" dirty="0">
                <a:solidFill>
                  <a:srgbClr val="0070C0"/>
                </a:solidFill>
              </a:rPr>
              <a:t>robots and automation are taking shopping convenience one step further by providing shoppers with detailed product information tailored to their needs</a:t>
            </a:r>
            <a:r>
              <a:rPr lang="en-US" dirty="0">
                <a:solidFill>
                  <a:srgbClr val="0070C0"/>
                </a:solidFill>
              </a:rPr>
              <a:t>. Artificial intelligence can now provide personalized recommendations as well as price comparisons across different retailers – all at the click of a button!</a:t>
            </a:r>
            <a:endParaRPr lang="en-US" dirty="0">
              <a:solidFill>
                <a:srgbClr val="0070C0"/>
              </a:solidFill>
            </a:endParaRPr>
          </a:p>
        </p:txBody>
      </p:sp>
    </p:spTree>
    <p:extLst>
      <p:ext uri="{BB962C8B-B14F-4D97-AF65-F5344CB8AC3E}">
        <p14:creationId xmlns:p14="http://schemas.microsoft.com/office/powerpoint/2010/main" val="2142444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311012" y="543490"/>
            <a:ext cx="6259214" cy="954107"/>
          </a:xfrm>
          <a:prstGeom prst="rect">
            <a:avLst/>
          </a:prstGeom>
          <a:noFill/>
        </p:spPr>
        <p:txBody>
          <a:bodyPr wrap="none" rtlCol="0">
            <a:spAutoFit/>
          </a:bodyPr>
          <a:lstStyle/>
          <a:p>
            <a:r>
              <a:rPr lang="en-US" altLang="en-US" sz="2800" dirty="0">
                <a:solidFill>
                  <a:schemeClr val="bg1"/>
                </a:solidFill>
              </a:rPr>
              <a:t>Examples :</a:t>
            </a:r>
            <a:r>
              <a:rPr lang="en-US" sz="2800" b="1" dirty="0">
                <a:solidFill>
                  <a:srgbClr val="FF0000"/>
                </a:solidFill>
              </a:rPr>
              <a:t>Personalized </a:t>
            </a:r>
            <a:r>
              <a:rPr lang="en-US" sz="2800" b="1" dirty="0" smtClean="0">
                <a:solidFill>
                  <a:srgbClr val="FF0000"/>
                </a:solidFill>
              </a:rPr>
              <a:t>Experiences 3/24</a:t>
            </a:r>
            <a:endParaRPr lang="en-US" sz="2800" b="1" dirty="0">
              <a:solidFill>
                <a:srgbClr val="FF0000"/>
              </a:solidFill>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88622" y="1597907"/>
            <a:ext cx="10426045"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endParaRPr lang="en-US" dirty="0" smtClean="0">
              <a:solidFill>
                <a:srgbClr val="0070C0"/>
              </a:solidFill>
            </a:endParaRPr>
          </a:p>
          <a:p>
            <a:pPr fontAlgn="base"/>
            <a:r>
              <a:rPr lang="en-US" dirty="0" smtClean="0">
                <a:solidFill>
                  <a:srgbClr val="0070C0"/>
                </a:solidFill>
              </a:rPr>
              <a:t>The </a:t>
            </a:r>
            <a:r>
              <a:rPr lang="en-US" dirty="0">
                <a:solidFill>
                  <a:srgbClr val="0070C0"/>
                </a:solidFill>
              </a:rPr>
              <a:t>future of shopping is all about personalized experiences. In 2023, consumers will be expecting tailored and unique shopping trips that cater to their individual needs and preferences.</a:t>
            </a:r>
          </a:p>
          <a:p>
            <a:pPr marL="0" indent="0">
              <a:buNone/>
            </a:pPr>
            <a:r>
              <a:rPr lang="en-US" dirty="0"/>
              <a:t/>
            </a:r>
            <a:br>
              <a:rPr lang="en-US" dirty="0"/>
            </a:br>
            <a:endParaRPr lang="en-US" dirty="0"/>
          </a:p>
        </p:txBody>
      </p:sp>
    </p:spTree>
    <p:extLst>
      <p:ext uri="{BB962C8B-B14F-4D97-AF65-F5344CB8AC3E}">
        <p14:creationId xmlns:p14="http://schemas.microsoft.com/office/powerpoint/2010/main" val="1810012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311012" y="543490"/>
            <a:ext cx="6259214"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rPr>
              <a:t>Personalized </a:t>
            </a:r>
            <a:r>
              <a:rPr lang="en-US" sz="2800" b="1" dirty="0" smtClean="0">
                <a:solidFill>
                  <a:srgbClr val="FF0000"/>
                </a:solidFill>
              </a:rPr>
              <a:t>Experiences 4/24</a:t>
            </a:r>
            <a:endParaRPr lang="en-US" sz="2800" b="1" dirty="0">
              <a:solidFill>
                <a:srgbClr val="FF0000"/>
              </a:solidFill>
            </a:endParaRPr>
          </a:p>
          <a:p>
            <a:endParaRPr lang="en-US" sz="2800" b="1" dirty="0">
              <a:solidFill>
                <a:srgbClr val="FF0000"/>
              </a:solidFill>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888622" y="1597907"/>
            <a:ext cx="10426045"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endParaRPr lang="en-US" dirty="0" smtClean="0">
              <a:solidFill>
                <a:srgbClr val="0070C0"/>
              </a:solidFill>
            </a:endParaRPr>
          </a:p>
          <a:p>
            <a:pPr fontAlgn="base"/>
            <a:r>
              <a:rPr lang="en-US" dirty="0" smtClean="0">
                <a:solidFill>
                  <a:srgbClr val="0070C0"/>
                </a:solidFill>
              </a:rPr>
              <a:t>Technology </a:t>
            </a:r>
            <a:r>
              <a:rPr lang="en-US" dirty="0">
                <a:solidFill>
                  <a:srgbClr val="0070C0"/>
                </a:solidFill>
              </a:rPr>
              <a:t>has advanced to the point where retailers can offer services such as virtual reality dressing rooms that recommend clothes in a person’s exact size and style preference. Through data collection, customer service agents have access to customers’ past purchases, enabling them to make more accurate recommendations for future purchases.</a:t>
            </a:r>
          </a:p>
          <a:p>
            <a:pPr marL="0" indent="0">
              <a:buNone/>
            </a:pPr>
            <a:r>
              <a:rPr lang="en-US" dirty="0"/>
              <a:t/>
            </a:r>
            <a:br>
              <a:rPr lang="en-US" dirty="0"/>
            </a:br>
            <a:endParaRPr lang="en-US" dirty="0"/>
          </a:p>
        </p:txBody>
      </p:sp>
    </p:spTree>
    <p:extLst>
      <p:ext uri="{BB962C8B-B14F-4D97-AF65-F5344CB8AC3E}">
        <p14:creationId xmlns:p14="http://schemas.microsoft.com/office/powerpoint/2010/main" val="3353115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311012" y="543490"/>
            <a:ext cx="6259214" cy="954107"/>
          </a:xfrm>
          <a:prstGeom prst="rect">
            <a:avLst/>
          </a:prstGeom>
          <a:noFill/>
        </p:spPr>
        <p:txBody>
          <a:bodyPr wrap="none" rtlCol="0">
            <a:spAutoFit/>
          </a:bodyPr>
          <a:lstStyle/>
          <a:p>
            <a:r>
              <a:rPr lang="en-US" altLang="en-US" sz="2800" dirty="0">
                <a:solidFill>
                  <a:schemeClr val="bg1"/>
                </a:solidFill>
              </a:rPr>
              <a:t>Examples :</a:t>
            </a:r>
            <a:r>
              <a:rPr lang="en-US" sz="2800" b="1" dirty="0">
                <a:solidFill>
                  <a:srgbClr val="FF0000"/>
                </a:solidFill>
              </a:rPr>
              <a:t>Personalized </a:t>
            </a:r>
            <a:r>
              <a:rPr lang="en-US" sz="2800" b="1" dirty="0" smtClean="0">
                <a:solidFill>
                  <a:srgbClr val="FF0000"/>
                </a:solidFill>
              </a:rPr>
              <a:t>Experiences 5/24</a:t>
            </a:r>
            <a:endParaRPr lang="en-US" sz="2800" b="1" dirty="0">
              <a:solidFill>
                <a:srgbClr val="FF0000"/>
              </a:solidFill>
            </a:endParaRPr>
          </a:p>
          <a:p>
            <a:endParaRPr lang="en-US" sz="28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121790" y="1801814"/>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a:solidFill>
                  <a:srgbClr val="0070C0"/>
                </a:solidFill>
              </a:rPr>
              <a:t>Retailers are adopting new technologies that enable shoppers to use their phones as wallets; making it easier for them to pay without cash or cards on premises such as supermarkets or department stores</a:t>
            </a:r>
            <a:r>
              <a:rPr lang="en-US" dirty="0" smtClean="0">
                <a:solidFill>
                  <a:srgbClr val="0070C0"/>
                </a:solidFill>
              </a:rPr>
              <a:t>.</a:t>
            </a:r>
            <a:endParaRPr lang="en-US" dirty="0">
              <a:solidFill>
                <a:srgbClr val="0070C0"/>
              </a:solidFill>
            </a:endParaRPr>
          </a:p>
        </p:txBody>
      </p:sp>
    </p:spTree>
    <p:extLst>
      <p:ext uri="{BB962C8B-B14F-4D97-AF65-F5344CB8AC3E}">
        <p14:creationId xmlns:p14="http://schemas.microsoft.com/office/powerpoint/2010/main" val="1627064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311012" y="543490"/>
            <a:ext cx="6259214" cy="954107"/>
          </a:xfrm>
          <a:prstGeom prst="rect">
            <a:avLst/>
          </a:prstGeom>
          <a:noFill/>
        </p:spPr>
        <p:txBody>
          <a:bodyPr wrap="none" rtlCol="0">
            <a:spAutoFit/>
          </a:bodyPr>
          <a:lstStyle/>
          <a:p>
            <a:r>
              <a:rPr lang="en-US" altLang="en-US" sz="2800" dirty="0">
                <a:solidFill>
                  <a:schemeClr val="bg1"/>
                </a:solidFill>
              </a:rPr>
              <a:t>Examples :</a:t>
            </a:r>
            <a:r>
              <a:rPr lang="en-US" sz="2800" b="1" dirty="0">
                <a:solidFill>
                  <a:srgbClr val="FF0000"/>
                </a:solidFill>
              </a:rPr>
              <a:t>Personalized </a:t>
            </a:r>
            <a:r>
              <a:rPr lang="en-US" sz="2800" b="1" dirty="0" smtClean="0">
                <a:solidFill>
                  <a:srgbClr val="FF0000"/>
                </a:solidFill>
              </a:rPr>
              <a:t>Experiences 6/24</a:t>
            </a:r>
            <a:endParaRPr lang="en-US" sz="2800" b="1" dirty="0">
              <a:solidFill>
                <a:srgbClr val="FF0000"/>
              </a:solidFill>
            </a:endParaRPr>
          </a:p>
          <a:p>
            <a:endParaRPr lang="en-US" sz="2800" b="1" dirty="0">
              <a:solidFill>
                <a:srgbClr val="FF0000"/>
              </a:solidFill>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121790" y="1801814"/>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Online </a:t>
            </a:r>
            <a:r>
              <a:rPr lang="en-US" dirty="0">
                <a:solidFill>
                  <a:srgbClr val="0070C0"/>
                </a:solidFill>
              </a:rPr>
              <a:t>retailers are using AI technology in order to personalize product recommendations based on each customer’s purchase history and preferences. Consumers will also benefit from increased access through delivery options with quicker turn-around times than ever before</a:t>
            </a:r>
          </a:p>
        </p:txBody>
      </p:sp>
    </p:spTree>
    <p:extLst>
      <p:ext uri="{BB962C8B-B14F-4D97-AF65-F5344CB8AC3E}">
        <p14:creationId xmlns:p14="http://schemas.microsoft.com/office/powerpoint/2010/main" val="41033729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311012" y="543490"/>
            <a:ext cx="6526082"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latin typeface="Inter"/>
              </a:rPr>
              <a:t>Online Shopping </a:t>
            </a:r>
            <a:r>
              <a:rPr lang="en-US" sz="2800" b="1" dirty="0" smtClean="0">
                <a:solidFill>
                  <a:srgbClr val="FF0000"/>
                </a:solidFill>
                <a:latin typeface="Inter"/>
              </a:rPr>
              <a:t>Boom </a:t>
            </a:r>
            <a:r>
              <a:rPr lang="en-US" sz="2800" b="1" dirty="0" smtClean="0">
                <a:solidFill>
                  <a:srgbClr val="FF0000"/>
                </a:solidFill>
              </a:rPr>
              <a:t>7/24</a:t>
            </a:r>
            <a:endParaRPr lang="en-US" sz="2800" b="1" dirty="0">
              <a:solidFill>
                <a:srgbClr val="FF0000"/>
              </a:solidFill>
            </a:endParaRPr>
          </a:p>
          <a:p>
            <a:endParaRPr lang="en-US" sz="2800" b="1" dirty="0">
              <a:solidFill>
                <a:srgbClr val="FF0000"/>
              </a:solidFill>
              <a:latin typeface="Inter"/>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121790" y="1801814"/>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latin typeface="Inter"/>
              </a:rPr>
              <a:t>The </a:t>
            </a:r>
            <a:r>
              <a:rPr lang="en-US" dirty="0">
                <a:solidFill>
                  <a:srgbClr val="0070C0"/>
                </a:solidFill>
                <a:latin typeface="Inter"/>
              </a:rPr>
              <a:t>ecommerce industry is booming, and no wonder why. Online shopping has been a game changer for how we do business. With the click of a button, shoppers can buy anything from groceries to furniture without ever leaving the comfort of their homes. </a:t>
            </a:r>
            <a:endParaRPr lang="en-US" dirty="0" smtClean="0">
              <a:solidFill>
                <a:srgbClr val="0070C0"/>
              </a:solidFill>
              <a:latin typeface="Inter"/>
            </a:endParaRPr>
          </a:p>
        </p:txBody>
      </p:sp>
    </p:spTree>
    <p:extLst>
      <p:ext uri="{BB962C8B-B14F-4D97-AF65-F5344CB8AC3E}">
        <p14:creationId xmlns:p14="http://schemas.microsoft.com/office/powerpoint/2010/main" val="3985561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311012" y="543490"/>
            <a:ext cx="6526082"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latin typeface="Inter"/>
              </a:rPr>
              <a:t>Online Shopping </a:t>
            </a:r>
            <a:r>
              <a:rPr lang="en-US" sz="2800" b="1" dirty="0" smtClean="0">
                <a:solidFill>
                  <a:srgbClr val="FF0000"/>
                </a:solidFill>
                <a:latin typeface="Inter"/>
              </a:rPr>
              <a:t>Boom </a:t>
            </a:r>
            <a:r>
              <a:rPr lang="en-US" sz="2800" b="1" dirty="0" smtClean="0">
                <a:solidFill>
                  <a:srgbClr val="FF0000"/>
                </a:solidFill>
              </a:rPr>
              <a:t>8/24</a:t>
            </a:r>
            <a:endParaRPr lang="en-US" sz="2800" b="1" dirty="0">
              <a:solidFill>
                <a:srgbClr val="FF0000"/>
              </a:solidFill>
            </a:endParaRPr>
          </a:p>
          <a:p>
            <a:endParaRPr lang="en-US" sz="2800" b="1" dirty="0">
              <a:solidFill>
                <a:srgbClr val="FF0000"/>
              </a:solidFill>
              <a:latin typeface="Inter"/>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121790" y="1801814"/>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latin typeface="Inter"/>
              </a:rPr>
              <a:t>This </a:t>
            </a:r>
            <a:r>
              <a:rPr lang="en-US" dirty="0">
                <a:solidFill>
                  <a:srgbClr val="0070C0"/>
                </a:solidFill>
                <a:latin typeface="Inter"/>
              </a:rPr>
              <a:t>shift in consumer behavior has become apparent over the past decade, especially after the Pandemic of COVID19, and shows no sign of slowing down anytime soon.</a:t>
            </a:r>
            <a:endParaRPr lang="en-US" dirty="0">
              <a:solidFill>
                <a:srgbClr val="0070C0"/>
              </a:solidFill>
              <a:latin typeface="Inter"/>
            </a:endParaRPr>
          </a:p>
        </p:txBody>
      </p:sp>
    </p:spTree>
    <p:extLst>
      <p:ext uri="{BB962C8B-B14F-4D97-AF65-F5344CB8AC3E}">
        <p14:creationId xmlns:p14="http://schemas.microsoft.com/office/powerpoint/2010/main" val="2402013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6499536"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rPr>
              <a:t>Digital Payments </a:t>
            </a:r>
            <a:r>
              <a:rPr lang="en-US" sz="2800" b="1" dirty="0" smtClean="0">
                <a:solidFill>
                  <a:srgbClr val="FF0000"/>
                </a:solidFill>
              </a:rPr>
              <a:t>Evolution 9/24</a:t>
            </a:r>
            <a:endParaRPr lang="en-US" sz="2800" b="1" dirty="0">
              <a:solidFill>
                <a:srgbClr val="FF0000"/>
              </a:solidFill>
            </a:endParaRPr>
          </a:p>
          <a:p>
            <a:endParaRPr lang="en-US" sz="2800" b="1" dirty="0">
              <a:solidFill>
                <a:srgbClr val="FF0000"/>
              </a:solidFill>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The </a:t>
            </a:r>
            <a:r>
              <a:rPr lang="en-US" dirty="0">
                <a:solidFill>
                  <a:srgbClr val="0070C0"/>
                </a:solidFill>
              </a:rPr>
              <a:t>rise of digital payments has revolutionized the way we shop. From contactless cards to mobile pay, consumers are now able to purchase goods and services more quickly and conveniently than ever before</a:t>
            </a:r>
            <a:r>
              <a:rPr lang="en-US" dirty="0" smtClean="0">
                <a:solidFill>
                  <a:srgbClr val="0070C0"/>
                </a:solidFill>
              </a:rPr>
              <a:t>.</a:t>
            </a:r>
            <a:endParaRPr lang="en-US" dirty="0">
              <a:solidFill>
                <a:srgbClr val="0070C0"/>
              </a:solidFill>
            </a:endParaRPr>
          </a:p>
        </p:txBody>
      </p:sp>
    </p:spTree>
    <p:extLst>
      <p:ext uri="{BB962C8B-B14F-4D97-AF65-F5344CB8AC3E}">
        <p14:creationId xmlns:p14="http://schemas.microsoft.com/office/powerpoint/2010/main" val="28837773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6682279"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rPr>
              <a:t>Digital Payments </a:t>
            </a:r>
            <a:r>
              <a:rPr lang="en-US" sz="2800" b="1" dirty="0" smtClean="0">
                <a:solidFill>
                  <a:srgbClr val="FF0000"/>
                </a:solidFill>
              </a:rPr>
              <a:t>Evolution 10/24</a:t>
            </a:r>
            <a:endParaRPr lang="en-US" sz="2800" b="1" dirty="0">
              <a:solidFill>
                <a:srgbClr val="FF0000"/>
              </a:solidFill>
            </a:endParaRPr>
          </a:p>
          <a:p>
            <a:endParaRPr lang="en-US" sz="2800" b="1" dirty="0">
              <a:solidFill>
                <a:srgbClr val="FF0000"/>
              </a:solidFill>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Over </a:t>
            </a:r>
            <a:r>
              <a:rPr lang="en-US" dirty="0">
                <a:solidFill>
                  <a:srgbClr val="0070C0"/>
                </a:solidFill>
              </a:rPr>
              <a:t>the past decade, consumers have embraced digital payment methods with open arms. These new technologies not only allow shoppers to make purchases without having to carry physical cash or cards, but also offer features such as personalized deals and rewards programs. </a:t>
            </a:r>
          </a:p>
        </p:txBody>
      </p:sp>
    </p:spTree>
    <p:extLst>
      <p:ext uri="{BB962C8B-B14F-4D97-AF65-F5344CB8AC3E}">
        <p14:creationId xmlns:p14="http://schemas.microsoft.com/office/powerpoint/2010/main" val="2698841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6682279"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rPr>
              <a:t>Digital Payments </a:t>
            </a:r>
            <a:r>
              <a:rPr lang="en-US" sz="2800" b="1" dirty="0" smtClean="0">
                <a:solidFill>
                  <a:srgbClr val="FF0000"/>
                </a:solidFill>
              </a:rPr>
              <a:t>Evolution 11/24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As </a:t>
            </a:r>
            <a:r>
              <a:rPr lang="en-US" dirty="0">
                <a:solidFill>
                  <a:srgbClr val="0070C0"/>
                </a:solidFill>
              </a:rPr>
              <a:t>a result, more retailers are offering customers incentives for using these payment systems – leading many people to switch from traditional modes of payment such as cash or </a:t>
            </a:r>
            <a:r>
              <a:rPr lang="en-US" dirty="0" err="1">
                <a:solidFill>
                  <a:srgbClr val="0070C0"/>
                </a:solidFill>
              </a:rPr>
              <a:t>cheque</a:t>
            </a:r>
            <a:r>
              <a:rPr lang="en-US" dirty="0">
                <a:solidFill>
                  <a:srgbClr val="0070C0"/>
                </a:solidFill>
              </a:rPr>
              <a:t>. Additionally, online marketplaces like Amazon and eBay have made it easier for shoppers to browse products from around the world at competitive prices.</a:t>
            </a:r>
          </a:p>
        </p:txBody>
      </p:sp>
    </p:spTree>
    <p:extLst>
      <p:ext uri="{BB962C8B-B14F-4D97-AF65-F5344CB8AC3E}">
        <p14:creationId xmlns:p14="http://schemas.microsoft.com/office/powerpoint/2010/main" val="2834395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7104509"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rPr>
              <a:t>Environmental </a:t>
            </a:r>
            <a:r>
              <a:rPr lang="en-US" sz="2800" b="1" dirty="0" smtClean="0">
                <a:solidFill>
                  <a:srgbClr val="FF0000"/>
                </a:solidFill>
              </a:rPr>
              <a:t>Consciousness 12/24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As </a:t>
            </a:r>
            <a:r>
              <a:rPr lang="en-US" dirty="0">
                <a:solidFill>
                  <a:srgbClr val="0070C0"/>
                </a:solidFill>
              </a:rPr>
              <a:t>we move further into the future, “Environmental Consciousness” will become increasingly important in the way that consumers shop. In 2023, this trend is expected to be at its peak, with more people turning to sustainable and eco-friendly options when it comes to purchasing items.</a:t>
            </a:r>
          </a:p>
          <a:p>
            <a:pPr fontAlgn="base"/>
            <a:endParaRPr lang="en-US" dirty="0"/>
          </a:p>
        </p:txBody>
      </p:sp>
    </p:spTree>
    <p:extLst>
      <p:ext uri="{BB962C8B-B14F-4D97-AF65-F5344CB8AC3E}">
        <p14:creationId xmlns:p14="http://schemas.microsoft.com/office/powerpoint/2010/main" val="3252155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7104509"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rPr>
              <a:t>Environmental </a:t>
            </a:r>
            <a:r>
              <a:rPr lang="en-US" sz="2800" b="1" dirty="0" smtClean="0">
                <a:solidFill>
                  <a:srgbClr val="FF0000"/>
                </a:solidFill>
              </a:rPr>
              <a:t>Consciousness 13/24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Consumers </a:t>
            </a:r>
            <a:r>
              <a:rPr lang="en-US" dirty="0">
                <a:solidFill>
                  <a:srgbClr val="0070C0"/>
                </a:solidFill>
              </a:rPr>
              <a:t>are becoming more aware of the environmental impact their shopping habits have on the planet and are therefore opting for long-term solutions which focus on reducing waste and energy consumption. </a:t>
            </a:r>
          </a:p>
          <a:p>
            <a:pPr fontAlgn="base"/>
            <a:endParaRPr lang="en-US" dirty="0"/>
          </a:p>
        </p:txBody>
      </p:sp>
    </p:spTree>
    <p:extLst>
      <p:ext uri="{BB962C8B-B14F-4D97-AF65-F5344CB8AC3E}">
        <p14:creationId xmlns:p14="http://schemas.microsoft.com/office/powerpoint/2010/main" val="3057869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7104509" cy="1815882"/>
          </a:xfrm>
          <a:prstGeom prst="rect">
            <a:avLst/>
          </a:prstGeom>
          <a:noFill/>
        </p:spPr>
        <p:txBody>
          <a:bodyPr wrap="none" rtlCol="0">
            <a:spAutoFit/>
          </a:bodyPr>
          <a:lstStyle/>
          <a:p>
            <a:r>
              <a:rPr lang="en-US" altLang="en-US" sz="2800" dirty="0">
                <a:solidFill>
                  <a:schemeClr val="bg1"/>
                </a:solidFill>
              </a:rPr>
              <a:t>Examples: </a:t>
            </a:r>
            <a:r>
              <a:rPr lang="en-US" sz="2800" b="1" dirty="0">
                <a:solidFill>
                  <a:srgbClr val="FF0000"/>
                </a:solidFill>
              </a:rPr>
              <a:t>Environmental </a:t>
            </a:r>
            <a:r>
              <a:rPr lang="en-US" sz="2800" b="1" dirty="0" smtClean="0">
                <a:solidFill>
                  <a:srgbClr val="FF0000"/>
                </a:solidFill>
              </a:rPr>
              <a:t>Consciousness 14/24</a:t>
            </a:r>
            <a:endParaRPr lang="en-US" sz="2800" b="1" dirty="0">
              <a:solidFill>
                <a:srgbClr val="FF0000"/>
              </a:solidFill>
            </a:endParaRPr>
          </a:p>
          <a:p>
            <a:endParaRPr lang="en-US" sz="2800" b="1" dirty="0">
              <a:solidFill>
                <a:srgbClr val="FF0000"/>
              </a:solidFill>
            </a:endParaRPr>
          </a:p>
          <a:p>
            <a:r>
              <a:rPr lang="en-US" altLang="en-US" sz="2800" dirty="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None/>
            </a:pPr>
            <a:endParaRPr lang="en-US" b="1" dirty="0"/>
          </a:p>
          <a:p>
            <a:pPr fontAlgn="base"/>
            <a:r>
              <a:rPr lang="en-US" dirty="0">
                <a:solidFill>
                  <a:srgbClr val="0070C0"/>
                </a:solidFill>
              </a:rPr>
              <a:t>Companies who understand this trend and continue to prioritize sustainability in their business models will be at an advantage as they gain consumer trust by placing a higher value on quality over quantity.</a:t>
            </a:r>
          </a:p>
          <a:p>
            <a:pPr marL="0" indent="0" fontAlgn="base">
              <a:buNone/>
            </a:pPr>
            <a:r>
              <a:rPr lang="en-US" dirty="0"/>
              <a:t> </a:t>
            </a:r>
          </a:p>
          <a:p>
            <a:pPr fontAlgn="base"/>
            <a:endParaRPr lang="en-US" dirty="0"/>
          </a:p>
        </p:txBody>
      </p:sp>
    </p:spTree>
    <p:extLst>
      <p:ext uri="{BB962C8B-B14F-4D97-AF65-F5344CB8AC3E}">
        <p14:creationId xmlns:p14="http://schemas.microsoft.com/office/powerpoint/2010/main" val="40677947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7104509" cy="1815882"/>
          </a:xfrm>
          <a:prstGeom prst="rect">
            <a:avLst/>
          </a:prstGeom>
          <a:noFill/>
        </p:spPr>
        <p:txBody>
          <a:bodyPr wrap="none" rtlCol="0">
            <a:spAutoFit/>
          </a:bodyPr>
          <a:lstStyle/>
          <a:p>
            <a:r>
              <a:rPr lang="en-US" altLang="en-US" sz="2800" dirty="0">
                <a:solidFill>
                  <a:schemeClr val="bg1"/>
                </a:solidFill>
              </a:rPr>
              <a:t>Examples: </a:t>
            </a:r>
            <a:r>
              <a:rPr lang="en-US" sz="2800" b="1" dirty="0">
                <a:solidFill>
                  <a:srgbClr val="FF0000"/>
                </a:solidFill>
              </a:rPr>
              <a:t>Environmental </a:t>
            </a:r>
            <a:r>
              <a:rPr lang="en-US" sz="2800" b="1" dirty="0" smtClean="0">
                <a:solidFill>
                  <a:srgbClr val="FF0000"/>
                </a:solidFill>
              </a:rPr>
              <a:t>Consciousness 15/24</a:t>
            </a:r>
            <a:endParaRPr lang="en-US" sz="2800" b="1" dirty="0">
              <a:solidFill>
                <a:srgbClr val="FF0000"/>
              </a:solidFill>
            </a:endParaRPr>
          </a:p>
          <a:p>
            <a:endParaRPr lang="en-US" sz="2800" b="1" dirty="0">
              <a:solidFill>
                <a:srgbClr val="FF0000"/>
              </a:solidFill>
            </a:endParaRPr>
          </a:p>
          <a:p>
            <a:r>
              <a:rPr lang="en-US" altLang="en-US" sz="2800" dirty="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None/>
            </a:pPr>
            <a:endParaRPr lang="en-US" b="1" dirty="0"/>
          </a:p>
          <a:p>
            <a:pPr fontAlgn="base"/>
            <a:r>
              <a:rPr lang="en-US" dirty="0" smtClean="0">
                <a:solidFill>
                  <a:srgbClr val="0070C0"/>
                </a:solidFill>
              </a:rPr>
              <a:t>Eco-friendly </a:t>
            </a:r>
            <a:r>
              <a:rPr lang="en-US" dirty="0">
                <a:solidFill>
                  <a:srgbClr val="0070C0"/>
                </a:solidFill>
              </a:rPr>
              <a:t>packaging, innovative recycling methods and renewable energy sources will also help businesses stand out from their competitors in 2023.</a:t>
            </a:r>
          </a:p>
          <a:p>
            <a:pPr marL="0" indent="0" fontAlgn="base">
              <a:buNone/>
            </a:pPr>
            <a:endParaRPr lang="en-US" dirty="0"/>
          </a:p>
          <a:p>
            <a:pPr fontAlgn="base"/>
            <a:endParaRPr lang="en-US" dirty="0"/>
          </a:p>
        </p:txBody>
      </p:sp>
    </p:spTree>
    <p:extLst>
      <p:ext uri="{BB962C8B-B14F-4D97-AF65-F5344CB8AC3E}">
        <p14:creationId xmlns:p14="http://schemas.microsoft.com/office/powerpoint/2010/main" val="40607568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5730030"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smtClean="0">
                <a:solidFill>
                  <a:srgbClr val="FF0000"/>
                </a:solidFill>
              </a:rPr>
              <a:t>Power </a:t>
            </a:r>
            <a:r>
              <a:rPr lang="en-US" sz="2800" b="1" dirty="0">
                <a:solidFill>
                  <a:srgbClr val="FF0000"/>
                </a:solidFill>
              </a:rPr>
              <a:t>to the </a:t>
            </a:r>
            <a:r>
              <a:rPr lang="en-US" sz="2800" b="1" dirty="0" smtClean="0">
                <a:solidFill>
                  <a:srgbClr val="FF0000"/>
                </a:solidFill>
              </a:rPr>
              <a:t>People 16/24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None/>
            </a:pPr>
            <a:endParaRPr lang="en-US" b="1" dirty="0"/>
          </a:p>
          <a:p>
            <a:pPr fontAlgn="base"/>
            <a:r>
              <a:rPr lang="en-US" dirty="0" smtClean="0">
                <a:solidFill>
                  <a:srgbClr val="0070C0"/>
                </a:solidFill>
              </a:rPr>
              <a:t>By </a:t>
            </a:r>
            <a:r>
              <a:rPr lang="en-US" dirty="0">
                <a:solidFill>
                  <a:srgbClr val="0070C0"/>
                </a:solidFill>
              </a:rPr>
              <a:t>2023, consumers are expected to demand more control over their purchase decisions than ever before. Shopping experiences that empower customers with flexible payment options, personalization capabilities and access to a wider range of products will become increasingly popular.</a:t>
            </a:r>
          </a:p>
          <a:p>
            <a:pPr marL="0" indent="0" fontAlgn="base">
              <a:buNone/>
            </a:pPr>
            <a:endParaRPr lang="en-US" dirty="0"/>
          </a:p>
          <a:p>
            <a:pPr fontAlgn="base"/>
            <a:endParaRPr lang="en-US" dirty="0"/>
          </a:p>
        </p:txBody>
      </p:sp>
    </p:spTree>
    <p:extLst>
      <p:ext uri="{BB962C8B-B14F-4D97-AF65-F5344CB8AC3E}">
        <p14:creationId xmlns:p14="http://schemas.microsoft.com/office/powerpoint/2010/main" val="28089568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5730030" cy="1384995"/>
          </a:xfrm>
          <a:prstGeom prst="rect">
            <a:avLst/>
          </a:prstGeom>
          <a:noFill/>
        </p:spPr>
        <p:txBody>
          <a:bodyPr wrap="none" rtlCol="0">
            <a:spAutoFit/>
          </a:bodyPr>
          <a:lstStyle/>
          <a:p>
            <a:r>
              <a:rPr lang="en-US" altLang="en-US" sz="2800" dirty="0">
                <a:solidFill>
                  <a:schemeClr val="bg1"/>
                </a:solidFill>
              </a:rPr>
              <a:t>Examples: </a:t>
            </a:r>
            <a:r>
              <a:rPr lang="en-US" sz="2800" b="1" dirty="0">
                <a:solidFill>
                  <a:srgbClr val="FF0000"/>
                </a:solidFill>
              </a:rPr>
              <a:t>Power to the </a:t>
            </a:r>
            <a:r>
              <a:rPr lang="en-US" sz="2800" b="1" dirty="0" smtClean="0">
                <a:solidFill>
                  <a:srgbClr val="FF0000"/>
                </a:solidFill>
              </a:rPr>
              <a:t>People 17/24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None/>
            </a:pPr>
            <a:endParaRPr lang="en-US" b="1" dirty="0"/>
          </a:p>
          <a:p>
            <a:pPr marL="0" indent="0" fontAlgn="base">
              <a:buNone/>
            </a:pPr>
            <a:r>
              <a:rPr lang="en-US" dirty="0">
                <a:solidFill>
                  <a:srgbClr val="0070C0"/>
                </a:solidFill>
              </a:rPr>
              <a:t>According to </a:t>
            </a:r>
            <a:r>
              <a:rPr lang="en-US" dirty="0">
                <a:solidFill>
                  <a:srgbClr val="0070C0"/>
                </a:solidFill>
                <a:hlinkClick r:id="rId6"/>
              </a:rPr>
              <a:t>Mintel 2023 Global Consumer Trends study</a:t>
            </a:r>
            <a:r>
              <a:rPr lang="en-US" dirty="0">
                <a:solidFill>
                  <a:srgbClr val="0070C0"/>
                </a:solidFill>
              </a:rPr>
              <a:t>,  “Brands have to make room for a new ‘c’ in their c-suite: consumers”, as consumers are shaping brands more than ever before. “This idea goes beyond brands conceding that ‘the customer is always right’ and is evolving into a model where consumers are investing, co-creating and voting for change alongside brands</a:t>
            </a:r>
            <a:r>
              <a:rPr lang="en-US" dirty="0" smtClean="0">
                <a:solidFill>
                  <a:srgbClr val="0070C0"/>
                </a:solidFill>
              </a:rPr>
              <a:t>.</a:t>
            </a:r>
            <a:endParaRPr lang="en-US" dirty="0">
              <a:solidFill>
                <a:srgbClr val="0070C0"/>
              </a:solidFill>
            </a:endParaRPr>
          </a:p>
          <a:p>
            <a:pPr marL="0" indent="0" fontAlgn="base">
              <a:buNone/>
            </a:pPr>
            <a:endParaRPr lang="en-US" dirty="0"/>
          </a:p>
          <a:p>
            <a:pPr fontAlgn="base"/>
            <a:endParaRPr lang="en-US" dirty="0"/>
          </a:p>
        </p:txBody>
      </p:sp>
    </p:spTree>
    <p:extLst>
      <p:ext uri="{BB962C8B-B14F-4D97-AF65-F5344CB8AC3E}">
        <p14:creationId xmlns:p14="http://schemas.microsoft.com/office/powerpoint/2010/main" val="16167640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5730030" cy="1384995"/>
          </a:xfrm>
          <a:prstGeom prst="rect">
            <a:avLst/>
          </a:prstGeom>
          <a:noFill/>
        </p:spPr>
        <p:txBody>
          <a:bodyPr wrap="none" rtlCol="0">
            <a:spAutoFit/>
          </a:bodyPr>
          <a:lstStyle/>
          <a:p>
            <a:r>
              <a:rPr lang="en-US" altLang="en-US" sz="2800" dirty="0">
                <a:solidFill>
                  <a:schemeClr val="bg1"/>
                </a:solidFill>
              </a:rPr>
              <a:t>Examples: </a:t>
            </a:r>
            <a:r>
              <a:rPr lang="en-US" sz="2800" b="1" dirty="0">
                <a:solidFill>
                  <a:srgbClr val="FF0000"/>
                </a:solidFill>
              </a:rPr>
              <a:t>Power to the </a:t>
            </a:r>
            <a:r>
              <a:rPr lang="en-US" sz="2800" b="1" dirty="0" smtClean="0">
                <a:solidFill>
                  <a:srgbClr val="FF0000"/>
                </a:solidFill>
              </a:rPr>
              <a:t>People 18/24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None/>
            </a:pPr>
            <a:endParaRPr lang="en-US" b="1" dirty="0"/>
          </a:p>
          <a:p>
            <a:pPr marL="0" indent="0" fontAlgn="base">
              <a:buNone/>
            </a:pPr>
            <a:r>
              <a:rPr lang="en-US" dirty="0">
                <a:solidFill>
                  <a:srgbClr val="0070C0"/>
                </a:solidFill>
              </a:rPr>
              <a:t>According to Mintel’s study, “Responding to this demand requires brands to listen from the backseat while keeping one foot on the gas to create market innovation. The stars seem to have aligned to give the Power to the People, and this trend promises to continue evolving.</a:t>
            </a:r>
          </a:p>
        </p:txBody>
      </p:sp>
    </p:spTree>
    <p:extLst>
      <p:ext uri="{BB962C8B-B14F-4D97-AF65-F5344CB8AC3E}">
        <p14:creationId xmlns:p14="http://schemas.microsoft.com/office/powerpoint/2010/main" val="39201191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4815229" cy="1384995"/>
          </a:xfrm>
          <a:prstGeom prst="rect">
            <a:avLst/>
          </a:prstGeom>
          <a:noFill/>
        </p:spPr>
        <p:txBody>
          <a:bodyPr wrap="none" rtlCol="0">
            <a:spAutoFit/>
          </a:bodyPr>
          <a:lstStyle/>
          <a:p>
            <a:r>
              <a:rPr lang="en-US" altLang="en-US" sz="2800" dirty="0" smtClean="0">
                <a:solidFill>
                  <a:schemeClr val="bg1"/>
                </a:solidFill>
              </a:rPr>
              <a:t>Examples : </a:t>
            </a:r>
            <a:r>
              <a:rPr lang="en-US" sz="2800" b="1" dirty="0">
                <a:solidFill>
                  <a:srgbClr val="FF0000"/>
                </a:solidFill>
              </a:rPr>
              <a:t>Me </a:t>
            </a:r>
            <a:r>
              <a:rPr lang="en-US" sz="2800" b="1" dirty="0" smtClean="0">
                <a:solidFill>
                  <a:srgbClr val="FF0000"/>
                </a:solidFill>
              </a:rPr>
              <a:t>Mentality 19/24</a:t>
            </a:r>
            <a:endParaRPr lang="en-US" sz="2800" b="1" dirty="0">
              <a:solidFill>
                <a:srgbClr val="FF0000"/>
              </a:solidFill>
            </a:endParaRPr>
          </a:p>
          <a:p>
            <a:endParaRPr lang="en-US" sz="2800" b="1" dirty="0">
              <a:solidFill>
                <a:srgbClr val="FF0000"/>
              </a:solidFill>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Just </a:t>
            </a:r>
            <a:r>
              <a:rPr lang="en-US" dirty="0">
                <a:solidFill>
                  <a:srgbClr val="0070C0"/>
                </a:solidFill>
              </a:rPr>
              <a:t>as important as giving power to the people, a quite interesting consumer trend is consumers being eager to re-focus on themselves, and according to </a:t>
            </a:r>
            <a:r>
              <a:rPr lang="en-US" dirty="0">
                <a:solidFill>
                  <a:srgbClr val="0070C0"/>
                </a:solidFill>
                <a:hlinkClick r:id="rId6"/>
              </a:rPr>
              <a:t>Mintel’s study</a:t>
            </a:r>
            <a:r>
              <a:rPr lang="en-US" dirty="0">
                <a:solidFill>
                  <a:srgbClr val="0070C0"/>
                </a:solidFill>
              </a:rPr>
              <a:t>, brands can help individual consumers “take center stage in the years to come.”</a:t>
            </a:r>
          </a:p>
          <a:p>
            <a:pPr fontAlgn="base"/>
            <a:endParaRPr lang="en-US" dirty="0"/>
          </a:p>
        </p:txBody>
      </p:sp>
    </p:spTree>
    <p:extLst>
      <p:ext uri="{BB962C8B-B14F-4D97-AF65-F5344CB8AC3E}">
        <p14:creationId xmlns:p14="http://schemas.microsoft.com/office/powerpoint/2010/main" val="898464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4815229" cy="1384995"/>
          </a:xfrm>
          <a:prstGeom prst="rect">
            <a:avLst/>
          </a:prstGeom>
          <a:noFill/>
        </p:spPr>
        <p:txBody>
          <a:bodyPr wrap="none" rtlCol="0">
            <a:spAutoFit/>
          </a:bodyPr>
          <a:lstStyle/>
          <a:p>
            <a:r>
              <a:rPr lang="en-US" altLang="en-US" sz="2800" dirty="0" smtClean="0">
                <a:solidFill>
                  <a:schemeClr val="bg1"/>
                </a:solidFill>
              </a:rPr>
              <a:t>Examples : </a:t>
            </a:r>
            <a:r>
              <a:rPr lang="en-US" sz="2800" b="1" dirty="0">
                <a:solidFill>
                  <a:srgbClr val="FF0000"/>
                </a:solidFill>
              </a:rPr>
              <a:t>Me </a:t>
            </a:r>
            <a:r>
              <a:rPr lang="en-US" sz="2800" b="1" dirty="0" smtClean="0">
                <a:solidFill>
                  <a:srgbClr val="FF0000"/>
                </a:solidFill>
              </a:rPr>
              <a:t>Mentality 20/24</a:t>
            </a:r>
            <a:endParaRPr lang="en-US" sz="2800" b="1" dirty="0">
              <a:solidFill>
                <a:srgbClr val="FF0000"/>
              </a:solidFill>
            </a:endParaRPr>
          </a:p>
          <a:p>
            <a:endParaRPr lang="en-US" sz="2800" b="1" dirty="0">
              <a:solidFill>
                <a:srgbClr val="FF0000"/>
              </a:solidFill>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What </a:t>
            </a:r>
            <a:r>
              <a:rPr lang="en-US" dirty="0">
                <a:solidFill>
                  <a:srgbClr val="0070C0"/>
                </a:solidFill>
              </a:rPr>
              <a:t>this trend means is “Consumers may want to stand out rather than blend into the crowd but might not know how to do so. By celebrating the interests that make consumers unique, brands can help give consumers the assurance they need to try something new, or even help them rethink who they are.</a:t>
            </a:r>
          </a:p>
          <a:p>
            <a:pPr fontAlgn="base"/>
            <a:endParaRPr lang="en-US" dirty="0"/>
          </a:p>
        </p:txBody>
      </p:sp>
    </p:spTree>
    <p:extLst>
      <p:ext uri="{BB962C8B-B14F-4D97-AF65-F5344CB8AC3E}">
        <p14:creationId xmlns:p14="http://schemas.microsoft.com/office/powerpoint/2010/main" val="24669222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4815229" cy="1384995"/>
          </a:xfrm>
          <a:prstGeom prst="rect">
            <a:avLst/>
          </a:prstGeom>
          <a:noFill/>
        </p:spPr>
        <p:txBody>
          <a:bodyPr wrap="none" rtlCol="0">
            <a:spAutoFit/>
          </a:bodyPr>
          <a:lstStyle/>
          <a:p>
            <a:r>
              <a:rPr lang="en-US" altLang="en-US" sz="2800" dirty="0">
                <a:solidFill>
                  <a:schemeClr val="bg1"/>
                </a:solidFill>
              </a:rPr>
              <a:t>Examples : </a:t>
            </a:r>
            <a:r>
              <a:rPr lang="en-US" sz="2800" b="1" dirty="0">
                <a:solidFill>
                  <a:srgbClr val="FF0000"/>
                </a:solidFill>
              </a:rPr>
              <a:t>Me </a:t>
            </a:r>
            <a:r>
              <a:rPr lang="en-US" sz="2800" b="1" dirty="0" smtClean="0">
                <a:solidFill>
                  <a:srgbClr val="FF0000"/>
                </a:solidFill>
              </a:rPr>
              <a:t>Mentality 21/24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a:solidFill>
                  <a:srgbClr val="0070C0"/>
                </a:solidFill>
              </a:rPr>
              <a:t>Consumers are ready for a confidence boost, and brands can provide this to them in the form of new experiences or products that feed their curiosity as they form new tastes, routines and preferences that align with who they are or who they want to be”, mentions the study</a:t>
            </a:r>
            <a:r>
              <a:rPr lang="en-US" dirty="0" smtClean="0">
                <a:solidFill>
                  <a:srgbClr val="0070C0"/>
                </a:solidFill>
              </a:rPr>
              <a:t>.</a:t>
            </a:r>
            <a:endParaRPr lang="en-US" dirty="0">
              <a:solidFill>
                <a:srgbClr val="0070C0"/>
              </a:solidFill>
            </a:endParaRPr>
          </a:p>
        </p:txBody>
      </p:sp>
    </p:spTree>
    <p:extLst>
      <p:ext uri="{BB962C8B-B14F-4D97-AF65-F5344CB8AC3E}">
        <p14:creationId xmlns:p14="http://schemas.microsoft.com/office/powerpoint/2010/main" val="30498432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4815229" cy="1384995"/>
          </a:xfrm>
          <a:prstGeom prst="rect">
            <a:avLst/>
          </a:prstGeom>
          <a:noFill/>
        </p:spPr>
        <p:txBody>
          <a:bodyPr wrap="none" rtlCol="0">
            <a:spAutoFit/>
          </a:bodyPr>
          <a:lstStyle/>
          <a:p>
            <a:r>
              <a:rPr lang="en-US" altLang="en-US" sz="2800" dirty="0">
                <a:solidFill>
                  <a:schemeClr val="bg1"/>
                </a:solidFill>
              </a:rPr>
              <a:t>Examples : </a:t>
            </a:r>
            <a:r>
              <a:rPr lang="en-US" sz="2800" b="1" dirty="0">
                <a:solidFill>
                  <a:srgbClr val="FF0000"/>
                </a:solidFill>
              </a:rPr>
              <a:t>Me </a:t>
            </a:r>
            <a:r>
              <a:rPr lang="en-US" sz="2800" b="1" dirty="0" smtClean="0">
                <a:solidFill>
                  <a:srgbClr val="FF0000"/>
                </a:solidFill>
              </a:rPr>
              <a:t>Mentality 22/24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According </a:t>
            </a:r>
            <a:r>
              <a:rPr lang="en-US" dirty="0">
                <a:solidFill>
                  <a:srgbClr val="0070C0"/>
                </a:solidFill>
              </a:rPr>
              <a:t>to this study, what matters the most is the responsibility brands have in shaping the way consumers are responding to the new world that emerged from the pandemic</a:t>
            </a:r>
            <a:r>
              <a:rPr lang="en-US" dirty="0"/>
              <a:t>.</a:t>
            </a:r>
          </a:p>
          <a:p>
            <a:pPr fontAlgn="base"/>
            <a:endParaRPr lang="en-US" dirty="0"/>
          </a:p>
        </p:txBody>
      </p:sp>
    </p:spTree>
    <p:extLst>
      <p:ext uri="{BB962C8B-B14F-4D97-AF65-F5344CB8AC3E}">
        <p14:creationId xmlns:p14="http://schemas.microsoft.com/office/powerpoint/2010/main" val="3000638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6143285" cy="1384995"/>
          </a:xfrm>
          <a:prstGeom prst="rect">
            <a:avLst/>
          </a:prstGeom>
          <a:noFill/>
        </p:spPr>
        <p:txBody>
          <a:bodyPr wrap="none" rtlCol="0">
            <a:spAutoFit/>
          </a:bodyPr>
          <a:lstStyle/>
          <a:p>
            <a:r>
              <a:rPr lang="en-US" altLang="en-US" sz="2800" dirty="0" smtClean="0">
                <a:solidFill>
                  <a:schemeClr val="bg1"/>
                </a:solidFill>
              </a:rPr>
              <a:t>Examples: </a:t>
            </a:r>
            <a:r>
              <a:rPr lang="en-US" sz="2800" b="1" dirty="0">
                <a:solidFill>
                  <a:srgbClr val="FF0000"/>
                </a:solidFill>
              </a:rPr>
              <a:t>Into the Future of </a:t>
            </a:r>
            <a:r>
              <a:rPr lang="en-US" sz="2800" b="1" dirty="0" smtClean="0">
                <a:solidFill>
                  <a:srgbClr val="FF0000"/>
                </a:solidFill>
              </a:rPr>
              <a:t>2023 23/24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smtClean="0">
                <a:solidFill>
                  <a:srgbClr val="0070C0"/>
                </a:solidFill>
              </a:rPr>
              <a:t>In </a:t>
            </a:r>
            <a:r>
              <a:rPr lang="en-US" dirty="0">
                <a:solidFill>
                  <a:srgbClr val="0070C0"/>
                </a:solidFill>
              </a:rPr>
              <a:t>conclusion, the consumer trends for 2023 paint a bright future for businesses as customers take an increasingly active role in shaping their own experiences. As consumers strive to make more mindful purchasing decisions, companies must rise to the challenge of developing products and services that respond to those needs.</a:t>
            </a:r>
          </a:p>
          <a:p>
            <a:pPr fontAlgn="base"/>
            <a:endParaRPr lang="en-US" dirty="0"/>
          </a:p>
        </p:txBody>
      </p:sp>
    </p:spTree>
    <p:extLst>
      <p:ext uri="{BB962C8B-B14F-4D97-AF65-F5344CB8AC3E}">
        <p14:creationId xmlns:p14="http://schemas.microsoft.com/office/powerpoint/2010/main" val="18522113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75415"/>
            <a:ext cx="9533101" cy="1610200"/>
          </a:xfrm>
          <a:prstGeom prst="rect">
            <a:avLst/>
          </a:prstGeom>
        </p:spPr>
      </p:pic>
      <p:sp>
        <p:nvSpPr>
          <p:cNvPr id="7" name="TextBox 6"/>
          <p:cNvSpPr txBox="1"/>
          <p:nvPr/>
        </p:nvSpPr>
        <p:spPr>
          <a:xfrm>
            <a:off x="2311012" y="543490"/>
            <a:ext cx="6143285" cy="1384995"/>
          </a:xfrm>
          <a:prstGeom prst="rect">
            <a:avLst/>
          </a:prstGeom>
          <a:noFill/>
        </p:spPr>
        <p:txBody>
          <a:bodyPr wrap="none" rtlCol="0">
            <a:spAutoFit/>
          </a:bodyPr>
          <a:lstStyle/>
          <a:p>
            <a:r>
              <a:rPr lang="en-US" altLang="en-US" sz="2800" dirty="0">
                <a:solidFill>
                  <a:schemeClr val="bg1"/>
                </a:solidFill>
              </a:rPr>
              <a:t>Examples: </a:t>
            </a:r>
            <a:r>
              <a:rPr lang="en-US" sz="2800" b="1" dirty="0">
                <a:solidFill>
                  <a:srgbClr val="FF0000"/>
                </a:solidFill>
              </a:rPr>
              <a:t>Into the Future of </a:t>
            </a:r>
            <a:r>
              <a:rPr lang="en-US" sz="2800" b="1" dirty="0" smtClean="0">
                <a:solidFill>
                  <a:srgbClr val="FF0000"/>
                </a:solidFill>
              </a:rPr>
              <a:t>2023 24/24</a:t>
            </a:r>
            <a:endParaRPr lang="en-US" sz="2800" b="1" dirty="0">
              <a:solidFill>
                <a:srgbClr val="FF0000"/>
              </a:solidFill>
            </a:endParaRPr>
          </a:p>
          <a:p>
            <a:endParaRPr lang="en-US" sz="2800" b="1" dirty="0">
              <a:solidFill>
                <a:srgbClr val="FF0000"/>
              </a:solidFill>
            </a:endParaRPr>
          </a:p>
          <a:p>
            <a:r>
              <a:rPr lang="en-US" altLang="en-US" sz="2800" dirty="0" smtClean="0">
                <a:solidFill>
                  <a:schemeClr val="bg1"/>
                </a:solidFill>
              </a:rPr>
              <a:t>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2"/>
          <p:cNvSpPr txBox="1">
            <a:spLocks/>
          </p:cNvSpPr>
          <p:nvPr/>
        </p:nvSpPr>
        <p:spPr>
          <a:xfrm>
            <a:off x="1014365" y="1502970"/>
            <a:ext cx="10482606" cy="4351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dirty="0">
                <a:solidFill>
                  <a:srgbClr val="0070C0"/>
                </a:solidFill>
              </a:rPr>
              <a:t>By investing in the customer experience and focusing on these trends, businesses can build strong relationships with their target audiences and stay ahead of the curve. With the right strategies, businesses can create a powerful and lasting impact on their customers.</a:t>
            </a:r>
            <a:endParaRPr lang="en-US" dirty="0">
              <a:solidFill>
                <a:srgbClr val="0070C0"/>
              </a:solidFill>
            </a:endParaRPr>
          </a:p>
        </p:txBody>
      </p:sp>
    </p:spTree>
    <p:extLst>
      <p:ext uri="{BB962C8B-B14F-4D97-AF65-F5344CB8AC3E}">
        <p14:creationId xmlns:p14="http://schemas.microsoft.com/office/powerpoint/2010/main" val="8850207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02552" cy="523220"/>
          </a:xfrm>
          <a:prstGeom prst="rect">
            <a:avLst/>
          </a:prstGeom>
          <a:noFill/>
        </p:spPr>
        <p:txBody>
          <a:bodyPr wrap="none" rtlCol="0">
            <a:spAutoFit/>
          </a:bodyPr>
          <a:lstStyle/>
          <a:p>
            <a:r>
              <a:rPr lang="en-US" altLang="en-US" sz="2800" dirty="0">
                <a:solidFill>
                  <a:schemeClr val="bg1"/>
                </a:solidFill>
              </a:rPr>
              <a:t>Actors in Consumer Behavior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bwMode="auto">
          <a:xfrm>
            <a:off x="838200" y="1825625"/>
            <a:ext cx="10515600" cy="43513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en-US" sz="3600" smtClean="0">
                <a:solidFill>
                  <a:srgbClr val="FF0000"/>
                </a:solidFill>
              </a:rPr>
              <a:t>Consumer: A person who identifies a need or desire, makes a purchase, and then disposes of the product.</a:t>
            </a:r>
          </a:p>
          <a:p>
            <a:pPr>
              <a:buFontTx/>
              <a:buNone/>
            </a:pPr>
            <a:endParaRPr lang="en-US" altLang="en-US" sz="3600" dirty="0"/>
          </a:p>
        </p:txBody>
      </p:sp>
    </p:spTree>
    <p:extLst>
      <p:ext uri="{BB962C8B-B14F-4D97-AF65-F5344CB8AC3E}">
        <p14:creationId xmlns:p14="http://schemas.microsoft.com/office/powerpoint/2010/main" val="1293174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4319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Chapter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3">
            <a:extLst>
              <a:ext uri="{FF2B5EF4-FFF2-40B4-BE49-F238E27FC236}">
                <a16:creationId xmlns:a16="http://schemas.microsoft.com/office/drawing/2014/main" id="{DAC0EAAA-0CD6-2598-EF59-E8D8381CD00E}"/>
              </a:ext>
            </a:extLst>
          </p:cNvPr>
          <p:cNvSpPr txBox="1">
            <a:spLocks noChangeArrowheads="1"/>
          </p:cNvSpPr>
          <p:nvPr/>
        </p:nvSpPr>
        <p:spPr>
          <a:xfrm>
            <a:off x="838200" y="184086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sz="3200" dirty="0" smtClean="0"/>
              <a:t>We have been learning:-</a:t>
            </a:r>
          </a:p>
          <a:p>
            <a:r>
              <a:rPr lang="en-US" altLang="en-US" sz="3200" b="1" dirty="0" smtClean="0">
                <a:solidFill>
                  <a:srgbClr val="0070C0"/>
                </a:solidFill>
              </a:rPr>
              <a:t>Quick </a:t>
            </a:r>
            <a:r>
              <a:rPr lang="en-US" altLang="en-US" sz="3200" b="1" dirty="0">
                <a:solidFill>
                  <a:srgbClr val="0070C0"/>
                </a:solidFill>
              </a:rPr>
              <a:t>revision of learning objective 1&amp;2</a:t>
            </a:r>
          </a:p>
          <a:p>
            <a:r>
              <a:rPr lang="en-US" altLang="en-US" sz="3200" b="1" dirty="0">
                <a:solidFill>
                  <a:srgbClr val="0070C0"/>
                </a:solidFill>
              </a:rPr>
              <a:t>Factors and trends shaping consumer </a:t>
            </a:r>
            <a:r>
              <a:rPr lang="en-US" altLang="en-US" sz="3200" b="1" dirty="0" smtClean="0">
                <a:solidFill>
                  <a:srgbClr val="0070C0"/>
                </a:solidFill>
              </a:rPr>
              <a:t>behavior</a:t>
            </a:r>
          </a:p>
          <a:p>
            <a:r>
              <a:rPr lang="en-US" altLang="en-US" sz="3200" b="1" dirty="0" smtClean="0">
                <a:solidFill>
                  <a:srgbClr val="0070C0"/>
                </a:solidFill>
              </a:rPr>
              <a:t>Examples </a:t>
            </a:r>
            <a:r>
              <a:rPr lang="en-US" altLang="en-US" sz="3200" b="1" dirty="0">
                <a:solidFill>
                  <a:srgbClr val="0070C0"/>
                </a:solidFill>
              </a:rPr>
              <a:t>of </a:t>
            </a:r>
            <a:r>
              <a:rPr lang="en-US" sz="3200" b="1" dirty="0">
                <a:solidFill>
                  <a:srgbClr val="0070C0"/>
                </a:solidFill>
              </a:rPr>
              <a:t>Customer Behavior Trends Emerging This Year 2023</a:t>
            </a:r>
            <a:endParaRPr lang="en-US" altLang="en-US" sz="3200" b="1" dirty="0">
              <a:solidFill>
                <a:srgbClr val="0070C0"/>
              </a:solidFill>
            </a:endParaRPr>
          </a:p>
          <a:p>
            <a:endParaRPr lang="en-US" sz="3200" dirty="0">
              <a:solidFill>
                <a:srgbClr val="FF0000"/>
              </a:solidFill>
              <a:latin typeface="Tajawal Medium" panose="00000600000000000000" pitchFamily="2" charset="-78"/>
              <a:cs typeface="Tajawal Medium" panose="00000600000000000000" pitchFamily="2" charset="-78"/>
            </a:endParaRPr>
          </a:p>
          <a:p>
            <a:endParaRPr lang="en-US" altLang="en-US" sz="3200" b="1" dirty="0">
              <a:solidFill>
                <a:srgbClr val="0070C0"/>
              </a:solidFill>
            </a:endParaRPr>
          </a:p>
          <a:p>
            <a:pPr>
              <a:buNone/>
            </a:pPr>
            <a:endParaRPr lang="en-US" sz="3200" dirty="0">
              <a:solidFill>
                <a:srgbClr val="002060"/>
              </a:solidFill>
              <a:latin typeface="Tajawal Medium" panose="00000600000000000000" pitchFamily="2" charset="-78"/>
              <a:cs typeface="Tajawal Medium" panose="00000600000000000000" pitchFamily="2" charset="-78"/>
            </a:endParaRPr>
          </a:p>
          <a:p>
            <a:pPr>
              <a:buNone/>
            </a:pPr>
            <a:endParaRPr lang="en-US" sz="3200" dirty="0"/>
          </a:p>
          <a:p>
            <a:pPr>
              <a:buFont typeface="Arial" panose="020B0604020202020204" pitchFamily="34" charset="0"/>
              <a:buNone/>
            </a:pPr>
            <a:endParaRPr lang="en-US" sz="3200" dirty="0">
              <a:sym typeface="Wingdings" pitchFamily="2" charset="2"/>
            </a:endParaRPr>
          </a:p>
          <a:p>
            <a:pPr marL="514350" indent="-514350">
              <a:buClr>
                <a:srgbClr val="002060"/>
              </a:buClr>
              <a:buFont typeface="+mj-lt"/>
              <a:buAutoNum type="arabicPeriod"/>
            </a:pPr>
            <a:endParaRPr lang="en-US" sz="3200" dirty="0">
              <a:sym typeface="Wingdings" pitchFamily="2" charset="2"/>
            </a:endParaRPr>
          </a:p>
        </p:txBody>
      </p:sp>
    </p:spTree>
    <p:extLst>
      <p:ext uri="{BB962C8B-B14F-4D97-AF65-F5344CB8AC3E}">
        <p14:creationId xmlns:p14="http://schemas.microsoft.com/office/powerpoint/2010/main" val="22029310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7651262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1493</TotalTime>
  <Words>1855</Words>
  <Application>Microsoft Office PowerPoint</Application>
  <PresentationFormat>Widescreen</PresentationFormat>
  <Paragraphs>290</Paragraphs>
  <Slides>39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Inter</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mohamed.ekram.afifi@gmail.com</cp:lastModifiedBy>
  <cp:revision>35</cp:revision>
  <dcterms:created xsi:type="dcterms:W3CDTF">2021-08-03T13:03:26Z</dcterms:created>
  <dcterms:modified xsi:type="dcterms:W3CDTF">2023-02-08T12:26:19Z</dcterms:modified>
</cp:coreProperties>
</file>