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303" r:id="rId6"/>
    <p:sldId id="271" r:id="rId7"/>
    <p:sldId id="313" r:id="rId8"/>
    <p:sldId id="496" r:id="rId9"/>
    <p:sldId id="276" r:id="rId10"/>
    <p:sldId id="494" r:id="rId11"/>
    <p:sldId id="499" r:id="rId12"/>
    <p:sldId id="498" r:id="rId13"/>
    <p:sldId id="497" r:id="rId14"/>
    <p:sldId id="495" r:id="rId15"/>
    <p:sldId id="502" r:id="rId16"/>
    <p:sldId id="503" r:id="rId17"/>
    <p:sldId id="500" r:id="rId18"/>
    <p:sldId id="504" r:id="rId19"/>
    <p:sldId id="507" r:id="rId20"/>
    <p:sldId id="509" r:id="rId21"/>
    <p:sldId id="256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96"/>
            <p14:sldId id="276"/>
            <p14:sldId id="494"/>
            <p14:sldId id="499"/>
            <p14:sldId id="498"/>
            <p14:sldId id="497"/>
            <p14:sldId id="495"/>
            <p14:sldId id="502"/>
            <p14:sldId id="503"/>
            <p14:sldId id="500"/>
            <p14:sldId id="504"/>
            <p14:sldId id="507"/>
            <p14:sldId id="509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8" d="100"/>
          <a:sy n="68" d="100"/>
        </p:scale>
        <p:origin x="-564" y="-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512268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Dr.khaid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Amayreh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1647746"/>
            <a:ext cx="53495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Midocean</a:t>
            </a:r>
            <a:r>
              <a:rPr lang="en-US" sz="3200" b="1" dirty="0" smtClean="0"/>
              <a:t> University </a:t>
            </a:r>
            <a:r>
              <a:rPr lang="en-US" sz="3200" b="1" dirty="0"/>
              <a:t>- Critical study 2 </a:t>
            </a:r>
            <a:r>
              <a:rPr lang="ar-SA" sz="3200" b="1" dirty="0" smtClean="0"/>
              <a:t>دراسات </a:t>
            </a:r>
            <a:r>
              <a:rPr lang="ar-SA" sz="3200" b="1" dirty="0"/>
              <a:t>نقدية -2) </a:t>
            </a:r>
            <a:r>
              <a:rPr lang="en-US" sz="3200" b="1" dirty="0" smtClean="0"/>
              <a:t> 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75884" y="281287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: Rounded Corners 9"/>
          <p:cNvSpPr/>
          <p:nvPr/>
        </p:nvSpPr>
        <p:spPr>
          <a:xfrm>
            <a:off x="4856459" y="2576594"/>
            <a:ext cx="3516608" cy="967884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أسس وومعايير </a:t>
            </a: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</a:t>
            </a:r>
            <a:r>
              <a:rPr lang="ar-S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نقد رسالة ماجستير دراسات نقدية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/>
          <p:cNvPicPr>
            <a:picLocks noGrp="1"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475263" y="402769"/>
            <a:ext cx="5547685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4691700" y="2119870"/>
            <a:ext cx="3815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نقد الرسالة من حيث الشكل 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526" y="3668646"/>
            <a:ext cx="4962574" cy="24995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4352331" y="899652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نقد </a:t>
            </a:r>
            <a:r>
              <a:rPr lang="ar-SA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الرسالة من حيث الشكل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67244" y="1424957"/>
            <a:ext cx="8417320" cy="5444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</a:pPr>
            <a:r>
              <a:rPr lang="ar-SA" b="1" dirty="0" smtClean="0"/>
              <a:t>هل </a:t>
            </a:r>
            <a:r>
              <a:rPr lang="ar-SA" b="1" dirty="0"/>
              <a:t>تم اختيار الخطوط الموضحة في دليل الجامعة، وبالحجم المطلوب؟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هناك تناسق بين حجم الفقرات في محتوى البحث؟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كان هناك سلبيات في الطباعة؟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كان هناك عرض بشكل منطقي لجميع أجزاء رسالة الماجستير؟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اتبع الباحث طريقة الكتابة بشكل سليم من الجانب العلمي؟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كان جزء الملاحق منظم؟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كان هناك أخطاء إملائية أو نحوية فادحة في المجمل العام؟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تمت فهرسة البحث بالشكل المنهجي المطلوب؟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استخدم الباحث لغة بسيطة وسهلة كي يتفهمها القراء؟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قام الباحث بصياغة مُستخلصين بالعربية والإنجليزية؟</a:t>
            </a:r>
            <a:endParaRPr lang="en-US" dirty="0"/>
          </a:p>
          <a:p>
            <a:pPr lvl="0" algn="r" rtl="1">
              <a:lnSpc>
                <a:spcPct val="150000"/>
              </a:lnSpc>
            </a:pPr>
            <a:r>
              <a:rPr lang="ar-SA" b="1" dirty="0"/>
              <a:t>هل كان هناك استخدام للاقتباس سواء بصورة مباشرة أو غير مباشرة وبشكل مفرط من جانب الباحث؟</a:t>
            </a:r>
            <a:endParaRPr lang="en-US" dirty="0"/>
          </a:p>
          <a:p>
            <a:pPr algn="r" rtl="1">
              <a:lnSpc>
                <a:spcPct val="150000"/>
              </a:lnSpc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4619100" y="1948574"/>
            <a:ext cx="42979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نقد الرسالة من حيث المضمون 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526" y="3668646"/>
            <a:ext cx="4962574" cy="249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08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083888" y="1777060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عنوان الرسالة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778087"/>
            <a:ext cx="10541000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هل </a:t>
            </a:r>
            <a:r>
              <a:rPr lang="ar-SA" b="1" dirty="0"/>
              <a:t>عبر العنوان عن المحتوى الداخلي للرسالة بشـكل واضح؟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 العنوان مختصرًا وموجزًا أم ظهر في شكل فقرة طويلة؟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شمل العنوان متغير البحث المحوري على أقل تقدير وبشكل صريح؟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 العنوان خاليًا من جميع الأخطاء الإملائية والنحوية والعلمية؟</a:t>
            </a:r>
            <a:endParaRPr lang="en-US" dirty="0"/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جاء العنوان ليعبر عن مشكلة أو قضية بحثية جديدة في نوعيتها؟</a:t>
            </a:r>
            <a:endParaRPr lang="en-US" dirty="0"/>
          </a:p>
          <a:p>
            <a:pPr marL="285750" indent="-285750" algn="l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27051" y="1345306"/>
            <a:ext cx="10812720" cy="47106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09216" y="1496083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المق</a:t>
            </a:r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ـــــ</a:t>
            </a:r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دمة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45473" y="2203969"/>
            <a:ext cx="1054100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هل </a:t>
            </a:r>
            <a:r>
              <a:rPr lang="ar-SA" b="1" dirty="0"/>
              <a:t>عرف الباحث موضوع الرسالة أو مشكلتها بصورة موجزة في المقدمة؟</a:t>
            </a:r>
            <a:endParaRPr lang="en-US" b="1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هل </a:t>
            </a:r>
            <a:r>
              <a:rPr lang="ar-SA" b="1" dirty="0"/>
              <a:t>جاءت مقدمة الرسالة خالية من المراجع البحثية الموثقة؟.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هل </a:t>
            </a:r>
            <a:r>
              <a:rPr lang="ar-SA" b="1" dirty="0"/>
              <a:t>اشتملت المقدمة على مبررات اختيار موضوع الرسالة بشكل عام</a:t>
            </a:r>
            <a:r>
              <a:rPr lang="ar-SA" b="1" dirty="0" smtClean="0"/>
              <a:t>؟</a:t>
            </a:r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مشكلة </a:t>
            </a:r>
            <a:r>
              <a:rPr lang="ar-SA" b="1" dirty="0"/>
              <a:t>الدراسة من خلال الحديث عن طريقة الباحث في تحديد مشكلة الدراسة، وهل كانت صياغة مشكلة الدراسة صحيحة، وبطريقة واضحة أم لم تكن كذلك</a:t>
            </a:r>
            <a:r>
              <a:rPr lang="ar-SA" b="1" dirty="0" smtClean="0"/>
              <a:t>.</a:t>
            </a:r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 </a:t>
            </a:r>
            <a:r>
              <a:rPr lang="ar-SA" b="1" dirty="0"/>
              <a:t>أسئلة متغيرات الدراسة: ويتم النقد من خلال تأكد الباحث من انسجام أسئلة الدراسة مع متغيراتها. 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محددات </a:t>
            </a:r>
            <a:r>
              <a:rPr lang="ar-SA" b="1" dirty="0"/>
              <a:t>الدراسة: ويتم ذلك من خلال معرفة طبيعة المحددات التي استخدمها الباحث في رسالته، وهل قام باستخدام المحددات الزمانية أم المكانية أم الموضوعية؟، وهل كان الباحث موفقا في استعمال تلك المحددات. </a:t>
            </a:r>
            <a:r>
              <a:rPr lang="ar-SA" b="1" dirty="0" smtClean="0"/>
              <a:t>- 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 smtClean="0"/>
              <a:t>متغيرات </a:t>
            </a:r>
            <a:r>
              <a:rPr lang="ar-SA" b="1" dirty="0"/>
              <a:t>الدراسة: ويتأكد الناقد فيما إذا عرّف الباحث متغيرات الدراسة أم لا، وإذا قام بضبط هذه المتغيرات والتحكم بها. </a:t>
            </a:r>
          </a:p>
          <a:p>
            <a:pPr lvl="0" algn="r" rtl="1">
              <a:lnSpc>
                <a:spcPct val="150000"/>
              </a:lnSpc>
            </a:pPr>
            <a:endParaRPr lang="en-US" dirty="0"/>
          </a:p>
          <a:p>
            <a:pPr algn="r" rtl="1">
              <a:lnSpc>
                <a:spcPct val="150000"/>
              </a:lnSpc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8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700168" y="1960140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مشكلة الدراسة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823549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اتضح منذ البداية وجود مشكلة؟</a:t>
            </a:r>
            <a:endParaRPr lang="en-US" dirty="0"/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كانت إشكالية أو مشكلة الدراسية فريدة، ولم يتناولها باحثون آخرون؟</a:t>
            </a:r>
            <a:endParaRPr lang="en-US" dirty="0"/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كانت المشكلة واقعية ودون غموض، ومن ثم إمكانية دراستها؟</a:t>
            </a:r>
            <a:endParaRPr lang="en-US" dirty="0"/>
          </a:p>
          <a:p>
            <a:pPr algn="r">
              <a:lnSpc>
                <a:spcPct val="2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4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869851" y="1960140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</a:rPr>
              <a:t>أهمية الدراسة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6580" y="2929172"/>
            <a:ext cx="10541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حدد الباحث الأهمية من الجانب العلمي والتطبيقي بالنسبة للرسالة وبشكل واضح؟</a:t>
            </a:r>
            <a:endParaRPr lang="en-US" dirty="0"/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أوجد الباحث البراهين بالنسبة لأوجه الأهمية المصاغة؟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1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047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898132" y="202773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</a:t>
            </a:r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هداف الدراسة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3012788"/>
            <a:ext cx="1054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تم تحديد الأهداف بكل دقة، أم كان هناك لبس وغموض؟</a:t>
            </a:r>
            <a:endParaRPr lang="en-US" dirty="0"/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كانت الأهداف مرتبة ومتسقة مع باقي الإجراءات البحثية؟</a:t>
            </a:r>
            <a:endParaRPr lang="en-US" dirty="0"/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كانت الأهداف قابلة للقياس أو المُعايرة؟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52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180936" y="206108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</a:rPr>
              <a:t>فرضيات البحث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3140" y="3101365"/>
            <a:ext cx="10541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تمت صياغة الفرضيات بأسلوب دقيق وواضح دون لبس؟</a:t>
            </a:r>
            <a:endParaRPr lang="en-US" dirty="0"/>
          </a:p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تم تحديد المتغيرات البحثية المستقلة والتابعة بدقة؟</a:t>
            </a:r>
            <a:endParaRPr lang="en-US" dirty="0"/>
          </a:p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08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61183" y="186710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</a:rPr>
              <a:t>مصطلحات أو مفاهيم الدراسة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916586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جاء تعريف مصطلحات أو مفاهيم الدراسة بالدقة المطلوبة من الجانب العلمي، وبما يسير في نفس اتجاهات البحث، أم حدث غير ذلك؟</a:t>
            </a:r>
            <a:endParaRPr lang="en-US" dirty="0"/>
          </a:p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 اختيار مصطلحات البحث في محله؟</a:t>
            </a:r>
            <a:endParaRPr lang="en-US" dirty="0"/>
          </a:p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 في الإمكان اختيار مصطلحات أخرى لتعريفها نظرًا لعدم وضوح مغزاها في متن البحث؟</a:t>
            </a:r>
            <a:endParaRPr lang="en-US" dirty="0"/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67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3846897" y="2722431"/>
            <a:ext cx="4317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نقد الرسالة – الدراسات السابقة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: Rounded Corners 24"/>
          <p:cNvSpPr/>
          <p:nvPr/>
        </p:nvSpPr>
        <p:spPr>
          <a:xfrm>
            <a:off x="395899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42062" y="1956160"/>
            <a:ext cx="4284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نقد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الدراسة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34912" y="2610685"/>
            <a:ext cx="956820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EG" b="1" dirty="0" smtClean="0">
                <a:solidFill>
                  <a:srgbClr val="00B0F0"/>
                </a:solidFill>
              </a:rPr>
              <a:t>الدراسات السابقة.</a:t>
            </a:r>
            <a:endParaRPr lang="en-US" b="1" dirty="0" smtClean="0">
              <a:solidFill>
                <a:srgbClr val="00B0F0"/>
              </a:solidFill>
            </a:endParaRPr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EG" b="1" dirty="0" smtClean="0">
                <a:solidFill>
                  <a:srgbClr val="00B0F0"/>
                </a:solidFill>
              </a:rPr>
              <a:t>المنهجية.</a:t>
            </a:r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EG" b="1" dirty="0" smtClean="0">
                <a:solidFill>
                  <a:srgbClr val="00B0F0"/>
                </a:solidFill>
              </a:rPr>
              <a:t>التحليل </a:t>
            </a:r>
            <a:r>
              <a:rPr lang="ar-EG" b="1" dirty="0">
                <a:solidFill>
                  <a:srgbClr val="00B0F0"/>
                </a:solidFill>
              </a:rPr>
              <a:t>الإحصائي</a:t>
            </a:r>
            <a:r>
              <a:rPr lang="ar-EG" b="1" dirty="0" smtClean="0">
                <a:solidFill>
                  <a:srgbClr val="00B0F0"/>
                </a:solidFill>
              </a:rPr>
              <a:t>.</a:t>
            </a:r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EG" b="1" dirty="0" smtClean="0">
                <a:solidFill>
                  <a:srgbClr val="00B0F0"/>
                </a:solidFill>
              </a:rPr>
              <a:t>نتائج البحث.</a:t>
            </a:r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endParaRPr lang="ar-EG" b="1" dirty="0" smtClean="0"/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96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95899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624754" y="1956160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الدراسات السابقة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31759" y="3014013"/>
            <a:ext cx="10541000" cy="135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 هناك عرض للدراسات السابقة ذات الصلة بموضوع الرسالة؟</a:t>
            </a:r>
            <a:endParaRPr lang="en-US" dirty="0"/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تم ترتيب الدراسات السابقة وفقًا للطرق المنهجية العلمية المُتعارف عليها؟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362593" y="190376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المنهجي</a:t>
            </a:r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ـــ</a:t>
            </a:r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ة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663711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وفق البحث العلمي في اختيار المنهج العلمي الصحيح؟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 في الإمكان استخدام مناهج أخرى بالإضافة إلى ما تم اختياره؟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 هناك وصف واضح عن مجتمع الدارسة و العينة و أدوات جمع البيانات من العينة – والأساليب </a:t>
            </a:r>
            <a:r>
              <a:rPr lang="ar-SA" b="1" dirty="0" smtClean="0"/>
              <a:t>الحصائية</a:t>
            </a:r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كانت العينة مناسبة من حيث الحجم لتفصيل الدراسة؟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كانت خصائص العينة تناسب موضوع الرسالة</a:t>
            </a:r>
            <a:r>
              <a:rPr lang="ar-SA" b="1" dirty="0" smtClean="0"/>
              <a:t>؟</a:t>
            </a:r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استخدم الباحث أداة بحث علمي مناسبة لمجتمع الدراسية؟</a:t>
            </a:r>
            <a:endParaRPr lang="en-US" dirty="0"/>
          </a:p>
          <a:p>
            <a:pPr marL="285750" lvl="0" indent="-28575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كانت المعلومات التي تم الحصول عليها من المبحوثين فعالة؟</a:t>
            </a:r>
            <a:endParaRPr lang="en-US" dirty="0"/>
          </a:p>
          <a:p>
            <a:pPr lvl="0" algn="r" rtl="1"/>
            <a:endParaRPr lang="en-US" dirty="0"/>
          </a:p>
          <a:p>
            <a:pPr lvl="0" algn="r" rtl="1">
              <a:lnSpc>
                <a:spcPct val="25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30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483351" y="186862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التحليل الإحصائي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732033"/>
            <a:ext cx="1054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3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أوضح التحليل الإحصائي العلاقة بين المتغيرات بشكل رقمي دقيق؟</a:t>
            </a:r>
            <a:endParaRPr lang="en-US" dirty="0"/>
          </a:p>
          <a:p>
            <a:pPr marL="285750" lvl="0" indent="-285750" algn="r" rtl="1">
              <a:lnSpc>
                <a:spcPct val="3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جاءت الرسوم البيانية والجداول مفسرة لموضوع رسالة الماجستير؟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8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911365" y="1960140"/>
            <a:ext cx="3983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نتائج البحث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74221" y="281867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تم شرح وتفسير النتائج التي تم التوصل إليها؟</a:t>
            </a:r>
            <a:endParaRPr lang="en-US" dirty="0"/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أوضح الباحث كون النتائج مشابهة لدراسات سابقة من عدمه</a:t>
            </a:r>
            <a:r>
              <a:rPr lang="ar-SA" b="1" dirty="0" smtClean="0"/>
              <a:t>؟</a:t>
            </a:r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هناك ربط بين توصيات ومقترحات البحث والنتائج التي تم التوصل إليها؟</a:t>
            </a:r>
            <a:endParaRPr lang="en-US" dirty="0"/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/>
              <a:t>هل توصيات ومقترحات رسالة الماجستير منطقية ويُمكن أن تطبق بسهولة؟</a:t>
            </a:r>
            <a:endParaRPr lang="en-US" dirty="0"/>
          </a:p>
          <a:p>
            <a:pPr marL="285750" lvl="0" indent="-285750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endParaRPr lang="en-US" dirty="0"/>
          </a:p>
          <a:p>
            <a:pPr algn="r" rtl="1">
              <a:lnSpc>
                <a:spcPct val="200000"/>
              </a:lnSpc>
            </a:pPr>
            <a:r>
              <a:rPr lang="ar-SA" b="1" dirty="0"/>
              <a:t> 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4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000" b="1" dirty="0"/>
              <a:t>المراجع والمصادر العلمية</a:t>
            </a:r>
            <a:endParaRPr lang="en-US" sz="2000" dirty="0"/>
          </a:p>
          <a:p>
            <a:pPr marL="342900" lvl="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000" b="1" dirty="0"/>
              <a:t>هل كانت المراجع والمصادر المستعان بها صحيحة من الناحية المعلوماتية؟</a:t>
            </a:r>
            <a:endParaRPr lang="en-US" sz="2000" dirty="0"/>
          </a:p>
          <a:p>
            <a:pPr marL="342900" lvl="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000" b="1" dirty="0"/>
              <a:t>هل تناسبت المراجع والمصادر مع موضوع الرسالة؟</a:t>
            </a:r>
            <a:endParaRPr lang="en-US" sz="2000" dirty="0"/>
          </a:p>
          <a:p>
            <a:pPr marL="342900" lvl="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000" b="1" dirty="0"/>
              <a:t>هل كانت المراجع والمصادر جديدة؟</a:t>
            </a:r>
            <a:endParaRPr lang="en-US" sz="2000" dirty="0"/>
          </a:p>
          <a:p>
            <a:pPr marL="342900" lvl="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000" b="1" dirty="0"/>
              <a:t>هل تم توثيق المراجع بشكل صحيح؟</a:t>
            </a:r>
            <a:endParaRPr lang="en-US" sz="2000" dirty="0"/>
          </a:p>
          <a:p>
            <a:pPr marL="342900" lvl="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000" b="1" dirty="0"/>
              <a:t>هل الباحث لديه خبرة في اللغات الأجنبية، ومن ثم اختار مراجع بخلاف العربية؟</a:t>
            </a:r>
            <a:endParaRPr lang="en-US" sz="2000" dirty="0"/>
          </a:p>
          <a:p>
            <a:pPr marL="342900" lvl="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000" b="1" dirty="0"/>
              <a:t>هل كان من الممكن زيادة عدد المراجع والمصادر عما تضمنته الرسالة بهدف التوضيح والتأصيل بصورة أكبر؟</a:t>
            </a:r>
            <a:endParaRPr lang="en-US" sz="2000" dirty="0"/>
          </a:p>
          <a:p>
            <a:pPr algn="r"/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9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D599591-6074-4741-9024-CE0BB13389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76652D-945C-4BBB-93EC-AAA9B94F6AE3}">
  <ds:schemaRefs>
    <ds:schemaRef ds:uri="http://purl.org/dc/terms/"/>
    <ds:schemaRef ds:uri="http://purl.org/dc/elements/1.1/"/>
    <ds:schemaRef ds:uri="http://www.w3.org/XML/1998/namespace"/>
    <ds:schemaRef ds:uri="http://schemas.microsoft.com/office/2006/documentManagement/types"/>
    <ds:schemaRef ds:uri="d13aca44-ef33-4cf4-9980-7f0b00e6eeb9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25DDDB4-4875-43DF-B79D-36C9081106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755</Words>
  <Application>Microsoft Office PowerPoint</Application>
  <PresentationFormat>Custom</PresentationFormat>
  <Paragraphs>118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 t</cp:lastModifiedBy>
  <cp:revision>43</cp:revision>
  <dcterms:created xsi:type="dcterms:W3CDTF">2023-04-29T09:08:00Z</dcterms:created>
  <dcterms:modified xsi:type="dcterms:W3CDTF">2024-06-26T22:38:07Z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