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536" r:id="rId5"/>
    <p:sldId id="619" r:id="rId6"/>
    <p:sldId id="544" r:id="rId7"/>
    <p:sldId id="545" r:id="rId8"/>
    <p:sldId id="598" r:id="rId9"/>
    <p:sldId id="537" r:id="rId10"/>
    <p:sldId id="620" r:id="rId11"/>
    <p:sldId id="622" r:id="rId12"/>
    <p:sldId id="623" r:id="rId13"/>
    <p:sldId id="606" r:id="rId14"/>
    <p:sldId id="546" r:id="rId15"/>
    <p:sldId id="588" r:id="rId16"/>
    <p:sldId id="547" r:id="rId17"/>
    <p:sldId id="607" r:id="rId18"/>
    <p:sldId id="581" r:id="rId19"/>
    <p:sldId id="624" r:id="rId20"/>
    <p:sldId id="600" r:id="rId21"/>
    <p:sldId id="582" r:id="rId22"/>
    <p:sldId id="583" r:id="rId23"/>
    <p:sldId id="601" r:id="rId24"/>
    <p:sldId id="590" r:id="rId25"/>
    <p:sldId id="552" r:id="rId26"/>
    <p:sldId id="549" r:id="rId27"/>
    <p:sldId id="554" r:id="rId28"/>
    <p:sldId id="585" r:id="rId29"/>
    <p:sldId id="615" r:id="rId30"/>
    <p:sldId id="626" r:id="rId31"/>
    <p:sldId id="617" r:id="rId32"/>
    <p:sldId id="555" r:id="rId33"/>
    <p:sldId id="592" r:id="rId34"/>
    <p:sldId id="611" r:id="rId35"/>
    <p:sldId id="613" r:id="rId36"/>
    <p:sldId id="612" r:id="rId37"/>
    <p:sldId id="595" r:id="rId38"/>
    <p:sldId id="593" r:id="rId39"/>
    <p:sldId id="586" r:id="rId40"/>
    <p:sldId id="553" r:id="rId41"/>
    <p:sldId id="627" r:id="rId42"/>
    <p:sldId id="628" r:id="rId43"/>
    <p:sldId id="594" r:id="rId44"/>
    <p:sldId id="630" r:id="rId45"/>
    <p:sldId id="632" r:id="rId46"/>
    <p:sldId id="596" r:id="rId47"/>
    <p:sldId id="558" r:id="rId48"/>
    <p:sldId id="618" r:id="rId49"/>
    <p:sldId id="633"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619"/>
            <p14:sldId id="544"/>
            <p14:sldId id="545"/>
            <p14:sldId id="598"/>
            <p14:sldId id="537"/>
            <p14:sldId id="620"/>
            <p14:sldId id="622"/>
            <p14:sldId id="623"/>
            <p14:sldId id="606"/>
            <p14:sldId id="546"/>
            <p14:sldId id="588"/>
            <p14:sldId id="547"/>
            <p14:sldId id="607"/>
            <p14:sldId id="581"/>
            <p14:sldId id="624"/>
            <p14:sldId id="600"/>
            <p14:sldId id="582"/>
            <p14:sldId id="583"/>
            <p14:sldId id="601"/>
            <p14:sldId id="590"/>
            <p14:sldId id="552"/>
            <p14:sldId id="549"/>
            <p14:sldId id="554"/>
            <p14:sldId id="585"/>
            <p14:sldId id="615"/>
            <p14:sldId id="626"/>
            <p14:sldId id="617"/>
            <p14:sldId id="555"/>
            <p14:sldId id="592"/>
            <p14:sldId id="611"/>
            <p14:sldId id="613"/>
            <p14:sldId id="612"/>
            <p14:sldId id="595"/>
            <p14:sldId id="593"/>
            <p14:sldId id="586"/>
            <p14:sldId id="553"/>
            <p14:sldId id="627"/>
            <p14:sldId id="628"/>
            <p14:sldId id="594"/>
            <p14:sldId id="630"/>
            <p14:sldId id="632"/>
            <p14:sldId id="596"/>
            <p14:sldId id="558"/>
            <p14:sldId id="618"/>
            <p14:sldId id="63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FFD200"/>
    <a:srgbClr val="00AEEF"/>
    <a:srgbClr val="000000"/>
    <a:srgbClr val="203E5F"/>
    <a:srgbClr val="F58221"/>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79" autoAdjust="0"/>
    <p:restoredTop sz="91985" autoAdjust="0"/>
  </p:normalViewPr>
  <p:slideViewPr>
    <p:cSldViewPr snapToGrid="0">
      <p:cViewPr varScale="1">
        <p:scale>
          <a:sx n="67" d="100"/>
          <a:sy n="67" d="100"/>
        </p:scale>
        <p:origin x="768" y="78"/>
      </p:cViewPr>
      <p:guideLst/>
    </p:cSldViewPr>
  </p:slideViewPr>
  <p:outlineViewPr>
    <p:cViewPr>
      <p:scale>
        <a:sx n="33" d="100"/>
        <a:sy n="33" d="100"/>
      </p:scale>
      <p:origin x="0" y="-3018"/>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12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82DC48-D4E8-4D52-B79D-3FAB23AFEC8F}" type="doc">
      <dgm:prSet loTypeId="urn:microsoft.com/office/officeart/2005/8/layout/radial2" loCatId="relationship" qsTypeId="urn:microsoft.com/office/officeart/2005/8/quickstyle/simple1" qsCatId="simple" csTypeId="urn:microsoft.com/office/officeart/2005/8/colors/accent1_2" csCatId="accent1" phldr="1"/>
      <dgm:spPr/>
      <dgm:t>
        <a:bodyPr/>
        <a:lstStyle/>
        <a:p>
          <a:endParaRPr lang="en-MY"/>
        </a:p>
      </dgm:t>
    </dgm:pt>
    <dgm:pt modelId="{6B4E9FFB-1E09-4531-B6DB-D40C1C608FFA}">
      <dgm:prSet phldrT="[Text]"/>
      <dgm:spPr/>
      <dgm:t>
        <a:bodyPr/>
        <a:lstStyle/>
        <a:p>
          <a:r>
            <a:rPr lang="ar-EG" b="1" dirty="0" smtClean="0"/>
            <a:t>العمر</a:t>
          </a:r>
          <a:endParaRPr lang="en-MY" dirty="0"/>
        </a:p>
      </dgm:t>
    </dgm:pt>
    <dgm:pt modelId="{A1A954C4-52F8-4E1E-B049-E68D1DAC6323}" type="parTrans" cxnId="{BD571AF0-BB73-4D8B-9F6D-6CB90A0259F0}">
      <dgm:prSet/>
      <dgm:spPr/>
      <dgm:t>
        <a:bodyPr/>
        <a:lstStyle/>
        <a:p>
          <a:endParaRPr lang="en-MY"/>
        </a:p>
      </dgm:t>
    </dgm:pt>
    <dgm:pt modelId="{D06E781F-6033-412F-9BCA-A04D5CA52CDB}" type="sibTrans" cxnId="{BD571AF0-BB73-4D8B-9F6D-6CB90A0259F0}">
      <dgm:prSet/>
      <dgm:spPr/>
      <dgm:t>
        <a:bodyPr/>
        <a:lstStyle/>
        <a:p>
          <a:endParaRPr lang="en-MY"/>
        </a:p>
      </dgm:t>
    </dgm:pt>
    <dgm:pt modelId="{80C45B2E-1DD9-4135-8CBF-E602083C19F5}">
      <dgm:prSet phldrT="[Text]"/>
      <dgm:spPr/>
      <dgm:t>
        <a:bodyPr/>
        <a:lstStyle/>
        <a:p>
          <a:pPr rtl="1"/>
          <a:r>
            <a:rPr lang="ar-EG" dirty="0" smtClean="0"/>
            <a:t> تصنيف الزوار حسب الفئات العمرية لتقديم محتوى يتناسب مع اهتمامات كل فئة</a:t>
          </a:r>
          <a:endParaRPr lang="en-MY" dirty="0"/>
        </a:p>
      </dgm:t>
    </dgm:pt>
    <dgm:pt modelId="{B8B28532-3A4E-4167-8B58-4B9710E4949D}" type="parTrans" cxnId="{64D1AFE8-5ED0-4BEB-A47F-2B5C79ADF19D}">
      <dgm:prSet/>
      <dgm:spPr/>
      <dgm:t>
        <a:bodyPr/>
        <a:lstStyle/>
        <a:p>
          <a:endParaRPr lang="en-MY"/>
        </a:p>
      </dgm:t>
    </dgm:pt>
    <dgm:pt modelId="{587DFAD8-CC1D-4188-9DE1-18D4DEC48CBA}" type="sibTrans" cxnId="{64D1AFE8-5ED0-4BEB-A47F-2B5C79ADF19D}">
      <dgm:prSet/>
      <dgm:spPr/>
      <dgm:t>
        <a:bodyPr/>
        <a:lstStyle/>
        <a:p>
          <a:endParaRPr lang="en-MY"/>
        </a:p>
      </dgm:t>
    </dgm:pt>
    <dgm:pt modelId="{96A7E004-6C51-46FB-BE02-6A1A2488F298}">
      <dgm:prSet phldrT="[Text]"/>
      <dgm:spPr/>
      <dgm:t>
        <a:bodyPr/>
        <a:lstStyle/>
        <a:p>
          <a:r>
            <a:rPr lang="ar-EG" b="1" dirty="0" smtClean="0"/>
            <a:t>الجنس</a:t>
          </a:r>
          <a:endParaRPr lang="en-MY" dirty="0"/>
        </a:p>
      </dgm:t>
    </dgm:pt>
    <dgm:pt modelId="{AAECC5B2-113B-4BB2-979F-C4BE5010FA23}" type="parTrans" cxnId="{54B98353-391D-4E37-9A5D-4B825AEBABEA}">
      <dgm:prSet/>
      <dgm:spPr/>
      <dgm:t>
        <a:bodyPr/>
        <a:lstStyle/>
        <a:p>
          <a:endParaRPr lang="en-MY"/>
        </a:p>
      </dgm:t>
    </dgm:pt>
    <dgm:pt modelId="{490EA02E-B19B-4512-88F8-9532DECB96AE}" type="sibTrans" cxnId="{54B98353-391D-4E37-9A5D-4B825AEBABEA}">
      <dgm:prSet/>
      <dgm:spPr/>
      <dgm:t>
        <a:bodyPr/>
        <a:lstStyle/>
        <a:p>
          <a:endParaRPr lang="en-MY"/>
        </a:p>
      </dgm:t>
    </dgm:pt>
    <dgm:pt modelId="{376C07B2-6984-4FFF-BB19-C95F9599E351}">
      <dgm:prSet phldrT="[Text]"/>
      <dgm:spPr/>
      <dgm:t>
        <a:bodyPr/>
        <a:lstStyle/>
        <a:p>
          <a:pPr rtl="1"/>
          <a:r>
            <a:rPr lang="ar-EG" dirty="0" smtClean="0"/>
            <a:t> يمكن تخصيص العروض والمحتوى حسب الجنس لتلبية احتياجات كل مجموعة بشكل أفضل.</a:t>
          </a:r>
          <a:endParaRPr lang="en-MY" dirty="0"/>
        </a:p>
      </dgm:t>
    </dgm:pt>
    <dgm:pt modelId="{D6514F3E-2541-4DB6-8774-852B74F209BA}" type="parTrans" cxnId="{73AAD519-39ED-4661-BB02-2A759AAFC8BA}">
      <dgm:prSet/>
      <dgm:spPr/>
      <dgm:t>
        <a:bodyPr/>
        <a:lstStyle/>
        <a:p>
          <a:endParaRPr lang="en-MY"/>
        </a:p>
      </dgm:t>
    </dgm:pt>
    <dgm:pt modelId="{B04476F4-B6BD-4A4C-A609-37950A8CAD8D}" type="sibTrans" cxnId="{73AAD519-39ED-4661-BB02-2A759AAFC8BA}">
      <dgm:prSet/>
      <dgm:spPr/>
      <dgm:t>
        <a:bodyPr/>
        <a:lstStyle/>
        <a:p>
          <a:endParaRPr lang="en-MY"/>
        </a:p>
      </dgm:t>
    </dgm:pt>
    <dgm:pt modelId="{55B8606F-827D-498C-BC2F-F36D3EA94790}">
      <dgm:prSet phldrT="[Text]"/>
      <dgm:spPr/>
      <dgm:t>
        <a:bodyPr/>
        <a:lstStyle/>
        <a:p>
          <a:r>
            <a:rPr lang="ar-EG" b="1" dirty="0" smtClean="0"/>
            <a:t>الموقع الجغرافي</a:t>
          </a:r>
          <a:endParaRPr lang="en-MY" dirty="0"/>
        </a:p>
      </dgm:t>
    </dgm:pt>
    <dgm:pt modelId="{22E7ECB6-25D8-46CF-A9C6-49EB587E4E27}" type="parTrans" cxnId="{C5279406-0699-4508-9E64-F67585571EBB}">
      <dgm:prSet/>
      <dgm:spPr/>
      <dgm:t>
        <a:bodyPr/>
        <a:lstStyle/>
        <a:p>
          <a:endParaRPr lang="en-MY"/>
        </a:p>
      </dgm:t>
    </dgm:pt>
    <dgm:pt modelId="{72028BEB-0DD1-4B8D-BF22-95242580D53B}" type="sibTrans" cxnId="{C5279406-0699-4508-9E64-F67585571EBB}">
      <dgm:prSet/>
      <dgm:spPr/>
      <dgm:t>
        <a:bodyPr/>
        <a:lstStyle/>
        <a:p>
          <a:endParaRPr lang="en-MY"/>
        </a:p>
      </dgm:t>
    </dgm:pt>
    <dgm:pt modelId="{75A452FB-6EEC-4E73-A975-4F68AB70EADF}">
      <dgm:prSet phldrT="[Text]"/>
      <dgm:spPr/>
      <dgm:t>
        <a:bodyPr/>
        <a:lstStyle/>
        <a:p>
          <a:pPr rtl="1"/>
          <a:r>
            <a:rPr lang="ar-EG" dirty="0" smtClean="0"/>
            <a:t> معرفة من أي بلد أو مدينة يأتي الزوار يمكن أن يساعد في تخصيص العروض حسب الاحتياجات المحلية.</a:t>
          </a:r>
          <a:endParaRPr lang="en-MY" dirty="0"/>
        </a:p>
      </dgm:t>
    </dgm:pt>
    <dgm:pt modelId="{87DA694A-2128-4962-AE1A-0A0A54CD3890}" type="parTrans" cxnId="{0F3EC5A9-7C01-4218-9EB9-A1443B68CA28}">
      <dgm:prSet/>
      <dgm:spPr/>
      <dgm:t>
        <a:bodyPr/>
        <a:lstStyle/>
        <a:p>
          <a:endParaRPr lang="en-MY"/>
        </a:p>
      </dgm:t>
    </dgm:pt>
    <dgm:pt modelId="{7A4F38E5-659E-40E9-8AF2-EC612DA4396C}" type="sibTrans" cxnId="{0F3EC5A9-7C01-4218-9EB9-A1443B68CA28}">
      <dgm:prSet/>
      <dgm:spPr/>
      <dgm:t>
        <a:bodyPr/>
        <a:lstStyle/>
        <a:p>
          <a:endParaRPr lang="en-MY"/>
        </a:p>
      </dgm:t>
    </dgm:pt>
    <dgm:pt modelId="{B8383F1A-CEE8-4E99-BA1F-811A22ED9557}">
      <dgm:prSet/>
      <dgm:spPr/>
      <dgm:t>
        <a:bodyPr/>
        <a:lstStyle/>
        <a:p>
          <a:r>
            <a:rPr lang="ar-EG" b="1" dirty="0" smtClean="0"/>
            <a:t>الدخل</a:t>
          </a:r>
          <a:endParaRPr lang="en-MY" dirty="0"/>
        </a:p>
      </dgm:t>
    </dgm:pt>
    <dgm:pt modelId="{79034C00-E32C-4CE7-9BAA-5858F5F1445C}" type="parTrans" cxnId="{21EBDA28-1B1C-4D1C-B5EE-1425717F6D00}">
      <dgm:prSet/>
      <dgm:spPr/>
      <dgm:t>
        <a:bodyPr/>
        <a:lstStyle/>
        <a:p>
          <a:endParaRPr lang="en-MY"/>
        </a:p>
      </dgm:t>
    </dgm:pt>
    <dgm:pt modelId="{F6134C9E-261A-4BF3-8DC8-0FF81249BE89}" type="sibTrans" cxnId="{21EBDA28-1B1C-4D1C-B5EE-1425717F6D00}">
      <dgm:prSet/>
      <dgm:spPr/>
      <dgm:t>
        <a:bodyPr/>
        <a:lstStyle/>
        <a:p>
          <a:endParaRPr lang="en-MY"/>
        </a:p>
      </dgm:t>
    </dgm:pt>
    <dgm:pt modelId="{CA325F3C-5F6D-4BA1-9D53-F24AFE0462CB}" type="pres">
      <dgm:prSet presAssocID="{AB82DC48-D4E8-4D52-B79D-3FAB23AFEC8F}" presName="composite" presStyleCnt="0">
        <dgm:presLayoutVars>
          <dgm:chMax val="5"/>
          <dgm:dir/>
          <dgm:animLvl val="ctr"/>
          <dgm:resizeHandles val="exact"/>
        </dgm:presLayoutVars>
      </dgm:prSet>
      <dgm:spPr/>
      <dgm:t>
        <a:bodyPr/>
        <a:lstStyle/>
        <a:p>
          <a:endParaRPr lang="en-MY"/>
        </a:p>
      </dgm:t>
    </dgm:pt>
    <dgm:pt modelId="{2C0989EE-FCD1-4888-A7D8-E885E299B6D6}" type="pres">
      <dgm:prSet presAssocID="{AB82DC48-D4E8-4D52-B79D-3FAB23AFEC8F}" presName="cycle" presStyleCnt="0"/>
      <dgm:spPr/>
    </dgm:pt>
    <dgm:pt modelId="{9B781484-E6C0-4525-8A01-24121452676A}" type="pres">
      <dgm:prSet presAssocID="{AB82DC48-D4E8-4D52-B79D-3FAB23AFEC8F}" presName="centerShape" presStyleCnt="0"/>
      <dgm:spPr/>
    </dgm:pt>
    <dgm:pt modelId="{01AF3EC2-92E8-42BB-9AF3-1C0D614826F2}" type="pres">
      <dgm:prSet presAssocID="{AB82DC48-D4E8-4D52-B79D-3FAB23AFEC8F}" presName="connSite" presStyleLbl="node1" presStyleIdx="0" presStyleCnt="5"/>
      <dgm:spPr/>
    </dgm:pt>
    <dgm:pt modelId="{E67E1D78-EDB3-40A0-A6B0-5A50108A6B5B}" type="pres">
      <dgm:prSet presAssocID="{AB82DC48-D4E8-4D52-B79D-3FAB23AFEC8F}" presName="visible" presStyleLbl="node1" presStyleIdx="0" presStyleCnt="5"/>
      <dgm:spPr/>
    </dgm:pt>
    <dgm:pt modelId="{9FDC5CF2-E3D4-4F21-B126-6BB33F23C4F0}" type="pres">
      <dgm:prSet presAssocID="{A1A954C4-52F8-4E1E-B049-E68D1DAC6323}" presName="Name25" presStyleLbl="parChTrans1D1" presStyleIdx="0" presStyleCnt="4"/>
      <dgm:spPr/>
      <dgm:t>
        <a:bodyPr/>
        <a:lstStyle/>
        <a:p>
          <a:endParaRPr lang="en-MY"/>
        </a:p>
      </dgm:t>
    </dgm:pt>
    <dgm:pt modelId="{3C6BF02C-1CF5-48C1-8997-4A4531A24B0D}" type="pres">
      <dgm:prSet presAssocID="{6B4E9FFB-1E09-4531-B6DB-D40C1C608FFA}" presName="node" presStyleCnt="0"/>
      <dgm:spPr/>
    </dgm:pt>
    <dgm:pt modelId="{A99857B4-EEB1-420D-81C3-1EDE5BE494B4}" type="pres">
      <dgm:prSet presAssocID="{6B4E9FFB-1E09-4531-B6DB-D40C1C608FFA}" presName="parentNode" presStyleLbl="node1" presStyleIdx="1" presStyleCnt="5">
        <dgm:presLayoutVars>
          <dgm:chMax val="1"/>
          <dgm:bulletEnabled val="1"/>
        </dgm:presLayoutVars>
      </dgm:prSet>
      <dgm:spPr/>
      <dgm:t>
        <a:bodyPr/>
        <a:lstStyle/>
        <a:p>
          <a:endParaRPr lang="en-MY"/>
        </a:p>
      </dgm:t>
    </dgm:pt>
    <dgm:pt modelId="{4B474269-03B9-4216-BDE6-7C6BE1D5FCF1}" type="pres">
      <dgm:prSet presAssocID="{6B4E9FFB-1E09-4531-B6DB-D40C1C608FFA}" presName="childNode" presStyleLbl="revTx" presStyleIdx="0" presStyleCnt="3">
        <dgm:presLayoutVars>
          <dgm:bulletEnabled val="1"/>
        </dgm:presLayoutVars>
      </dgm:prSet>
      <dgm:spPr/>
      <dgm:t>
        <a:bodyPr/>
        <a:lstStyle/>
        <a:p>
          <a:endParaRPr lang="en-MY"/>
        </a:p>
      </dgm:t>
    </dgm:pt>
    <dgm:pt modelId="{E8E8C2C9-11E8-4922-8B8A-520229F73BCA}" type="pres">
      <dgm:prSet presAssocID="{AAECC5B2-113B-4BB2-979F-C4BE5010FA23}" presName="Name25" presStyleLbl="parChTrans1D1" presStyleIdx="1" presStyleCnt="4"/>
      <dgm:spPr/>
      <dgm:t>
        <a:bodyPr/>
        <a:lstStyle/>
        <a:p>
          <a:endParaRPr lang="en-MY"/>
        </a:p>
      </dgm:t>
    </dgm:pt>
    <dgm:pt modelId="{76A41096-A5DC-4068-82A1-6E7250C70AC5}" type="pres">
      <dgm:prSet presAssocID="{96A7E004-6C51-46FB-BE02-6A1A2488F298}" presName="node" presStyleCnt="0"/>
      <dgm:spPr/>
    </dgm:pt>
    <dgm:pt modelId="{F589F843-B3A9-43BA-A35A-5111B97D19F5}" type="pres">
      <dgm:prSet presAssocID="{96A7E004-6C51-46FB-BE02-6A1A2488F298}" presName="parentNode" presStyleLbl="node1" presStyleIdx="2" presStyleCnt="5" custLinFactNeighborX="58904" custLinFactNeighborY="1473">
        <dgm:presLayoutVars>
          <dgm:chMax val="1"/>
          <dgm:bulletEnabled val="1"/>
        </dgm:presLayoutVars>
      </dgm:prSet>
      <dgm:spPr/>
      <dgm:t>
        <a:bodyPr/>
        <a:lstStyle/>
        <a:p>
          <a:endParaRPr lang="en-MY"/>
        </a:p>
      </dgm:t>
    </dgm:pt>
    <dgm:pt modelId="{236A5B2F-8D1A-4166-9A2E-727CD9592353}" type="pres">
      <dgm:prSet presAssocID="{96A7E004-6C51-46FB-BE02-6A1A2488F298}" presName="childNode" presStyleLbl="revTx" presStyleIdx="1" presStyleCnt="3">
        <dgm:presLayoutVars>
          <dgm:bulletEnabled val="1"/>
        </dgm:presLayoutVars>
      </dgm:prSet>
      <dgm:spPr/>
      <dgm:t>
        <a:bodyPr/>
        <a:lstStyle/>
        <a:p>
          <a:endParaRPr lang="en-MY"/>
        </a:p>
      </dgm:t>
    </dgm:pt>
    <dgm:pt modelId="{DE404A69-2986-4E21-9DC0-0A199C5B064A}" type="pres">
      <dgm:prSet presAssocID="{22E7ECB6-25D8-46CF-A9C6-49EB587E4E27}" presName="Name25" presStyleLbl="parChTrans1D1" presStyleIdx="2" presStyleCnt="4"/>
      <dgm:spPr/>
      <dgm:t>
        <a:bodyPr/>
        <a:lstStyle/>
        <a:p>
          <a:endParaRPr lang="en-MY"/>
        </a:p>
      </dgm:t>
    </dgm:pt>
    <dgm:pt modelId="{D2AD2D79-DAD4-43B9-AB17-FB23F2FDBA97}" type="pres">
      <dgm:prSet presAssocID="{55B8606F-827D-498C-BC2F-F36D3EA94790}" presName="node" presStyleCnt="0"/>
      <dgm:spPr/>
    </dgm:pt>
    <dgm:pt modelId="{D33CFBCC-527B-4418-BB78-E56C3A4AC2B1}" type="pres">
      <dgm:prSet presAssocID="{55B8606F-827D-498C-BC2F-F36D3EA94790}" presName="parentNode" presStyleLbl="node1" presStyleIdx="3" presStyleCnt="5" custLinFactX="5759" custLinFactNeighborX="100000" custLinFactNeighborY="480">
        <dgm:presLayoutVars>
          <dgm:chMax val="1"/>
          <dgm:bulletEnabled val="1"/>
        </dgm:presLayoutVars>
      </dgm:prSet>
      <dgm:spPr/>
      <dgm:t>
        <a:bodyPr/>
        <a:lstStyle/>
        <a:p>
          <a:endParaRPr lang="en-MY"/>
        </a:p>
      </dgm:t>
    </dgm:pt>
    <dgm:pt modelId="{9F915449-C282-4CBE-A7F8-2B7A1BC9C3E1}" type="pres">
      <dgm:prSet presAssocID="{55B8606F-827D-498C-BC2F-F36D3EA94790}" presName="childNode" presStyleLbl="revTx" presStyleIdx="2" presStyleCnt="3">
        <dgm:presLayoutVars>
          <dgm:bulletEnabled val="1"/>
        </dgm:presLayoutVars>
      </dgm:prSet>
      <dgm:spPr/>
      <dgm:t>
        <a:bodyPr/>
        <a:lstStyle/>
        <a:p>
          <a:endParaRPr lang="en-MY"/>
        </a:p>
      </dgm:t>
    </dgm:pt>
    <dgm:pt modelId="{77769936-AA90-48CE-BFF4-8417EB76C2F3}" type="pres">
      <dgm:prSet presAssocID="{79034C00-E32C-4CE7-9BAA-5858F5F1445C}" presName="Name25" presStyleLbl="parChTrans1D1" presStyleIdx="3" presStyleCnt="4"/>
      <dgm:spPr/>
      <dgm:t>
        <a:bodyPr/>
        <a:lstStyle/>
        <a:p>
          <a:endParaRPr lang="en-MY"/>
        </a:p>
      </dgm:t>
    </dgm:pt>
    <dgm:pt modelId="{9EBFDA07-F0C3-456B-8F4C-C685676093DE}" type="pres">
      <dgm:prSet presAssocID="{B8383F1A-CEE8-4E99-BA1F-811A22ED9557}" presName="node" presStyleCnt="0"/>
      <dgm:spPr/>
    </dgm:pt>
    <dgm:pt modelId="{8611C9BA-DEF1-4B8F-9A38-9D9A1ADC8253}" type="pres">
      <dgm:prSet presAssocID="{B8383F1A-CEE8-4E99-BA1F-811A22ED9557}" presName="parentNode" presStyleLbl="node1" presStyleIdx="4" presStyleCnt="5" custScaleX="177165">
        <dgm:presLayoutVars>
          <dgm:chMax val="1"/>
          <dgm:bulletEnabled val="1"/>
        </dgm:presLayoutVars>
      </dgm:prSet>
      <dgm:spPr/>
      <dgm:t>
        <a:bodyPr/>
        <a:lstStyle/>
        <a:p>
          <a:endParaRPr lang="en-MY"/>
        </a:p>
      </dgm:t>
    </dgm:pt>
    <dgm:pt modelId="{793C5087-0B06-4D49-9B0B-D7BFD67BABAA}" type="pres">
      <dgm:prSet presAssocID="{B8383F1A-CEE8-4E99-BA1F-811A22ED9557}" presName="childNode" presStyleLbl="revTx" presStyleIdx="2" presStyleCnt="3">
        <dgm:presLayoutVars>
          <dgm:bulletEnabled val="1"/>
        </dgm:presLayoutVars>
      </dgm:prSet>
      <dgm:spPr/>
    </dgm:pt>
  </dgm:ptLst>
  <dgm:cxnLst>
    <dgm:cxn modelId="{84A79D93-D2D6-4A8B-B4B8-239CAEEF7FC4}" type="presOf" srcId="{6B4E9FFB-1E09-4531-B6DB-D40C1C608FFA}" destId="{A99857B4-EEB1-420D-81C3-1EDE5BE494B4}" srcOrd="0" destOrd="0" presId="urn:microsoft.com/office/officeart/2005/8/layout/radial2"/>
    <dgm:cxn modelId="{734EE3A7-8BDC-4D10-B376-9851771B4DC4}" type="presOf" srcId="{79034C00-E32C-4CE7-9BAA-5858F5F1445C}" destId="{77769936-AA90-48CE-BFF4-8417EB76C2F3}" srcOrd="0" destOrd="0" presId="urn:microsoft.com/office/officeart/2005/8/layout/radial2"/>
    <dgm:cxn modelId="{FECE3C6D-F44C-4E6C-AEE0-41F87FC6A58E}" type="presOf" srcId="{B8383F1A-CEE8-4E99-BA1F-811A22ED9557}" destId="{8611C9BA-DEF1-4B8F-9A38-9D9A1ADC8253}" srcOrd="0" destOrd="0" presId="urn:microsoft.com/office/officeart/2005/8/layout/radial2"/>
    <dgm:cxn modelId="{D6D6B4EB-A710-4712-B24B-C8828E4B3265}" type="presOf" srcId="{AB82DC48-D4E8-4D52-B79D-3FAB23AFEC8F}" destId="{CA325F3C-5F6D-4BA1-9D53-F24AFE0462CB}" srcOrd="0" destOrd="0" presId="urn:microsoft.com/office/officeart/2005/8/layout/radial2"/>
    <dgm:cxn modelId="{D2D6CAA1-6C75-41DF-9154-1C50B2B80F75}" type="presOf" srcId="{A1A954C4-52F8-4E1E-B049-E68D1DAC6323}" destId="{9FDC5CF2-E3D4-4F21-B126-6BB33F23C4F0}" srcOrd="0" destOrd="0" presId="urn:microsoft.com/office/officeart/2005/8/layout/radial2"/>
    <dgm:cxn modelId="{BC5091AC-DB9E-4708-B074-751632BFB229}" type="presOf" srcId="{376C07B2-6984-4FFF-BB19-C95F9599E351}" destId="{236A5B2F-8D1A-4166-9A2E-727CD9592353}" srcOrd="0" destOrd="0" presId="urn:microsoft.com/office/officeart/2005/8/layout/radial2"/>
    <dgm:cxn modelId="{BD571AF0-BB73-4D8B-9F6D-6CB90A0259F0}" srcId="{AB82DC48-D4E8-4D52-B79D-3FAB23AFEC8F}" destId="{6B4E9FFB-1E09-4531-B6DB-D40C1C608FFA}" srcOrd="0" destOrd="0" parTransId="{A1A954C4-52F8-4E1E-B049-E68D1DAC6323}" sibTransId="{D06E781F-6033-412F-9BCA-A04D5CA52CDB}"/>
    <dgm:cxn modelId="{DF3B7769-48B2-47BD-A85A-30A76AC6536D}" type="presOf" srcId="{55B8606F-827D-498C-BC2F-F36D3EA94790}" destId="{D33CFBCC-527B-4418-BB78-E56C3A4AC2B1}" srcOrd="0" destOrd="0" presId="urn:microsoft.com/office/officeart/2005/8/layout/radial2"/>
    <dgm:cxn modelId="{8D1F897D-026D-40E8-830C-D90ECC71E956}" type="presOf" srcId="{AAECC5B2-113B-4BB2-979F-C4BE5010FA23}" destId="{E8E8C2C9-11E8-4922-8B8A-520229F73BCA}" srcOrd="0" destOrd="0" presId="urn:microsoft.com/office/officeart/2005/8/layout/radial2"/>
    <dgm:cxn modelId="{C5279406-0699-4508-9E64-F67585571EBB}" srcId="{AB82DC48-D4E8-4D52-B79D-3FAB23AFEC8F}" destId="{55B8606F-827D-498C-BC2F-F36D3EA94790}" srcOrd="2" destOrd="0" parTransId="{22E7ECB6-25D8-46CF-A9C6-49EB587E4E27}" sibTransId="{72028BEB-0DD1-4B8D-BF22-95242580D53B}"/>
    <dgm:cxn modelId="{46F1B1CE-9899-4CFB-8F60-395D167542D0}" type="presOf" srcId="{80C45B2E-1DD9-4135-8CBF-E602083C19F5}" destId="{4B474269-03B9-4216-BDE6-7C6BE1D5FCF1}" srcOrd="0" destOrd="0" presId="urn:microsoft.com/office/officeart/2005/8/layout/radial2"/>
    <dgm:cxn modelId="{73AAD519-39ED-4661-BB02-2A759AAFC8BA}" srcId="{96A7E004-6C51-46FB-BE02-6A1A2488F298}" destId="{376C07B2-6984-4FFF-BB19-C95F9599E351}" srcOrd="0" destOrd="0" parTransId="{D6514F3E-2541-4DB6-8774-852B74F209BA}" sibTransId="{B04476F4-B6BD-4A4C-A609-37950A8CAD8D}"/>
    <dgm:cxn modelId="{21EBDA28-1B1C-4D1C-B5EE-1425717F6D00}" srcId="{AB82DC48-D4E8-4D52-B79D-3FAB23AFEC8F}" destId="{B8383F1A-CEE8-4E99-BA1F-811A22ED9557}" srcOrd="3" destOrd="0" parTransId="{79034C00-E32C-4CE7-9BAA-5858F5F1445C}" sibTransId="{F6134C9E-261A-4BF3-8DC8-0FF81249BE89}"/>
    <dgm:cxn modelId="{0F3EC5A9-7C01-4218-9EB9-A1443B68CA28}" srcId="{55B8606F-827D-498C-BC2F-F36D3EA94790}" destId="{75A452FB-6EEC-4E73-A975-4F68AB70EADF}" srcOrd="0" destOrd="0" parTransId="{87DA694A-2128-4962-AE1A-0A0A54CD3890}" sibTransId="{7A4F38E5-659E-40E9-8AF2-EC612DA4396C}"/>
    <dgm:cxn modelId="{6F6222A0-B0B9-434A-A631-982E2529A7C6}" type="presOf" srcId="{22E7ECB6-25D8-46CF-A9C6-49EB587E4E27}" destId="{DE404A69-2986-4E21-9DC0-0A199C5B064A}" srcOrd="0" destOrd="0" presId="urn:microsoft.com/office/officeart/2005/8/layout/radial2"/>
    <dgm:cxn modelId="{64D1AFE8-5ED0-4BEB-A47F-2B5C79ADF19D}" srcId="{6B4E9FFB-1E09-4531-B6DB-D40C1C608FFA}" destId="{80C45B2E-1DD9-4135-8CBF-E602083C19F5}" srcOrd="0" destOrd="0" parTransId="{B8B28532-3A4E-4167-8B58-4B9710E4949D}" sibTransId="{587DFAD8-CC1D-4188-9DE1-18D4DEC48CBA}"/>
    <dgm:cxn modelId="{39C01637-8FC4-4B25-A2B6-B5BC02F8EF97}" type="presOf" srcId="{96A7E004-6C51-46FB-BE02-6A1A2488F298}" destId="{F589F843-B3A9-43BA-A35A-5111B97D19F5}" srcOrd="0" destOrd="0" presId="urn:microsoft.com/office/officeart/2005/8/layout/radial2"/>
    <dgm:cxn modelId="{54B98353-391D-4E37-9A5D-4B825AEBABEA}" srcId="{AB82DC48-D4E8-4D52-B79D-3FAB23AFEC8F}" destId="{96A7E004-6C51-46FB-BE02-6A1A2488F298}" srcOrd="1" destOrd="0" parTransId="{AAECC5B2-113B-4BB2-979F-C4BE5010FA23}" sibTransId="{490EA02E-B19B-4512-88F8-9532DECB96AE}"/>
    <dgm:cxn modelId="{E02A9F89-D6C2-41A5-8530-9B397FD3A9D0}" type="presOf" srcId="{75A452FB-6EEC-4E73-A975-4F68AB70EADF}" destId="{9F915449-C282-4CBE-A7F8-2B7A1BC9C3E1}" srcOrd="0" destOrd="0" presId="urn:microsoft.com/office/officeart/2005/8/layout/radial2"/>
    <dgm:cxn modelId="{E9D95E1E-771D-4C17-8CC4-DF034F5FABD4}" type="presParOf" srcId="{CA325F3C-5F6D-4BA1-9D53-F24AFE0462CB}" destId="{2C0989EE-FCD1-4888-A7D8-E885E299B6D6}" srcOrd="0" destOrd="0" presId="urn:microsoft.com/office/officeart/2005/8/layout/radial2"/>
    <dgm:cxn modelId="{D9DB6B9A-3218-459A-AA67-9AB4BBCD8379}" type="presParOf" srcId="{2C0989EE-FCD1-4888-A7D8-E885E299B6D6}" destId="{9B781484-E6C0-4525-8A01-24121452676A}" srcOrd="0" destOrd="0" presId="urn:microsoft.com/office/officeart/2005/8/layout/radial2"/>
    <dgm:cxn modelId="{74A8D0AA-643A-4816-BE0E-454E2E5C566F}" type="presParOf" srcId="{9B781484-E6C0-4525-8A01-24121452676A}" destId="{01AF3EC2-92E8-42BB-9AF3-1C0D614826F2}" srcOrd="0" destOrd="0" presId="urn:microsoft.com/office/officeart/2005/8/layout/radial2"/>
    <dgm:cxn modelId="{7FA1F797-D517-4F75-8048-7FAA923F0EAA}" type="presParOf" srcId="{9B781484-E6C0-4525-8A01-24121452676A}" destId="{E67E1D78-EDB3-40A0-A6B0-5A50108A6B5B}" srcOrd="1" destOrd="0" presId="urn:microsoft.com/office/officeart/2005/8/layout/radial2"/>
    <dgm:cxn modelId="{BB087C51-63D8-4A15-B112-88972B38DB71}" type="presParOf" srcId="{2C0989EE-FCD1-4888-A7D8-E885E299B6D6}" destId="{9FDC5CF2-E3D4-4F21-B126-6BB33F23C4F0}" srcOrd="1" destOrd="0" presId="urn:microsoft.com/office/officeart/2005/8/layout/radial2"/>
    <dgm:cxn modelId="{7001F133-6E1B-4E34-8285-85945A3FD3E7}" type="presParOf" srcId="{2C0989EE-FCD1-4888-A7D8-E885E299B6D6}" destId="{3C6BF02C-1CF5-48C1-8997-4A4531A24B0D}" srcOrd="2" destOrd="0" presId="urn:microsoft.com/office/officeart/2005/8/layout/radial2"/>
    <dgm:cxn modelId="{E48D027C-974B-45E7-96DD-D1E305063BFF}" type="presParOf" srcId="{3C6BF02C-1CF5-48C1-8997-4A4531A24B0D}" destId="{A99857B4-EEB1-420D-81C3-1EDE5BE494B4}" srcOrd="0" destOrd="0" presId="urn:microsoft.com/office/officeart/2005/8/layout/radial2"/>
    <dgm:cxn modelId="{DC048EA1-CBF7-4EEC-9982-765DA2E2E883}" type="presParOf" srcId="{3C6BF02C-1CF5-48C1-8997-4A4531A24B0D}" destId="{4B474269-03B9-4216-BDE6-7C6BE1D5FCF1}" srcOrd="1" destOrd="0" presId="urn:microsoft.com/office/officeart/2005/8/layout/radial2"/>
    <dgm:cxn modelId="{8DBCACF4-CF32-4467-8C35-DC172720138B}" type="presParOf" srcId="{2C0989EE-FCD1-4888-A7D8-E885E299B6D6}" destId="{E8E8C2C9-11E8-4922-8B8A-520229F73BCA}" srcOrd="3" destOrd="0" presId="urn:microsoft.com/office/officeart/2005/8/layout/radial2"/>
    <dgm:cxn modelId="{7F84FC43-BEB9-4075-8B9F-EFDAD86CF876}" type="presParOf" srcId="{2C0989EE-FCD1-4888-A7D8-E885E299B6D6}" destId="{76A41096-A5DC-4068-82A1-6E7250C70AC5}" srcOrd="4" destOrd="0" presId="urn:microsoft.com/office/officeart/2005/8/layout/radial2"/>
    <dgm:cxn modelId="{61525D5E-78F1-41DC-9B4C-C1E2EA06B083}" type="presParOf" srcId="{76A41096-A5DC-4068-82A1-6E7250C70AC5}" destId="{F589F843-B3A9-43BA-A35A-5111B97D19F5}" srcOrd="0" destOrd="0" presId="urn:microsoft.com/office/officeart/2005/8/layout/radial2"/>
    <dgm:cxn modelId="{21AC209F-5E86-415A-A32F-2092773B739F}" type="presParOf" srcId="{76A41096-A5DC-4068-82A1-6E7250C70AC5}" destId="{236A5B2F-8D1A-4166-9A2E-727CD9592353}" srcOrd="1" destOrd="0" presId="urn:microsoft.com/office/officeart/2005/8/layout/radial2"/>
    <dgm:cxn modelId="{1DAB237A-3A85-4C6C-A351-5E829A494B6E}" type="presParOf" srcId="{2C0989EE-FCD1-4888-A7D8-E885E299B6D6}" destId="{DE404A69-2986-4E21-9DC0-0A199C5B064A}" srcOrd="5" destOrd="0" presId="urn:microsoft.com/office/officeart/2005/8/layout/radial2"/>
    <dgm:cxn modelId="{5F872ABC-08E8-456F-9156-99A8C3F654B7}" type="presParOf" srcId="{2C0989EE-FCD1-4888-A7D8-E885E299B6D6}" destId="{D2AD2D79-DAD4-43B9-AB17-FB23F2FDBA97}" srcOrd="6" destOrd="0" presId="urn:microsoft.com/office/officeart/2005/8/layout/radial2"/>
    <dgm:cxn modelId="{F9DDDFD1-C190-49EC-9586-E1EE4E1BA64D}" type="presParOf" srcId="{D2AD2D79-DAD4-43B9-AB17-FB23F2FDBA97}" destId="{D33CFBCC-527B-4418-BB78-E56C3A4AC2B1}" srcOrd="0" destOrd="0" presId="urn:microsoft.com/office/officeart/2005/8/layout/radial2"/>
    <dgm:cxn modelId="{70CC8DED-7533-4333-8492-6A30D307EA92}" type="presParOf" srcId="{D2AD2D79-DAD4-43B9-AB17-FB23F2FDBA97}" destId="{9F915449-C282-4CBE-A7F8-2B7A1BC9C3E1}" srcOrd="1" destOrd="0" presId="urn:microsoft.com/office/officeart/2005/8/layout/radial2"/>
    <dgm:cxn modelId="{C9C91D75-4AEC-4320-BA8E-7D497E46BF8D}" type="presParOf" srcId="{2C0989EE-FCD1-4888-A7D8-E885E299B6D6}" destId="{77769936-AA90-48CE-BFF4-8417EB76C2F3}" srcOrd="7" destOrd="0" presId="urn:microsoft.com/office/officeart/2005/8/layout/radial2"/>
    <dgm:cxn modelId="{46EBD871-59E2-4C9E-B2F1-57AE20AEB81F}" type="presParOf" srcId="{2C0989EE-FCD1-4888-A7D8-E885E299B6D6}" destId="{9EBFDA07-F0C3-456B-8F4C-C685676093DE}" srcOrd="8" destOrd="0" presId="urn:microsoft.com/office/officeart/2005/8/layout/radial2"/>
    <dgm:cxn modelId="{20EC73F5-3C15-467D-9D82-F9F48D8A2566}" type="presParOf" srcId="{9EBFDA07-F0C3-456B-8F4C-C685676093DE}" destId="{8611C9BA-DEF1-4B8F-9A38-9D9A1ADC8253}" srcOrd="0" destOrd="0" presId="urn:microsoft.com/office/officeart/2005/8/layout/radial2"/>
    <dgm:cxn modelId="{AE163E07-1FAD-4C2F-8EED-CFDD225B7116}" type="presParOf" srcId="{9EBFDA07-F0C3-456B-8F4C-C685676093DE}" destId="{793C5087-0B06-4D49-9B0B-D7BFD67BABAA}" srcOrd="1" destOrd="0" presId="urn:microsoft.com/office/officeart/2005/8/layout/radial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17D10A-9101-458D-B35D-1A905599BA6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MY"/>
        </a:p>
      </dgm:t>
    </dgm:pt>
    <dgm:pt modelId="{E1BAC46C-C3FD-46EC-AB98-52FB0400D9AB}">
      <dgm:prSet phldrT="[Text]"/>
      <dgm:spPr/>
      <dgm:t>
        <a:bodyPr/>
        <a:lstStyle/>
        <a:p>
          <a:pPr algn="r"/>
          <a:r>
            <a:rPr lang="ar-EG" dirty="0" smtClean="0">
              <a:latin typeface="Calibri" panose="020F0502020204030204" pitchFamily="34" charset="0"/>
              <a:cs typeface="Calibri" panose="020F0502020204030204" pitchFamily="34" charset="0"/>
            </a:rPr>
            <a:t>قد يكون لدى العملاء المهتمين بالتخسيس صفحة هبوط تركز على "فقدان الوزن"، </a:t>
          </a:r>
          <a:endParaRPr lang="en-MY" dirty="0"/>
        </a:p>
      </dgm:t>
    </dgm:pt>
    <dgm:pt modelId="{534081B4-7734-4141-9681-FFC5997016AE}" type="parTrans" cxnId="{76074E70-CF0B-4EA5-A472-D06A1FD85EBD}">
      <dgm:prSet/>
      <dgm:spPr/>
      <dgm:t>
        <a:bodyPr/>
        <a:lstStyle/>
        <a:p>
          <a:endParaRPr lang="en-MY"/>
        </a:p>
      </dgm:t>
    </dgm:pt>
    <dgm:pt modelId="{5138D996-526D-48CB-968D-8D80B4EABCDC}" type="sibTrans" cxnId="{76074E70-CF0B-4EA5-A472-D06A1FD85EBD}">
      <dgm:prSet/>
      <dgm:spPr/>
      <dgm:t>
        <a:bodyPr/>
        <a:lstStyle/>
        <a:p>
          <a:endParaRPr lang="en-MY"/>
        </a:p>
      </dgm:t>
    </dgm:pt>
    <dgm:pt modelId="{1ABA4422-F2B4-4B5D-90C7-3C2458571801}">
      <dgm:prSet phldrT="[Text]"/>
      <dgm:spPr/>
      <dgm:t>
        <a:bodyPr/>
        <a:lstStyle/>
        <a:p>
          <a:pPr rtl="1"/>
          <a:r>
            <a:rPr lang="ar-EG" dirty="0" smtClean="0">
              <a:latin typeface="Calibri" panose="020F0502020204030204" pitchFamily="34" charset="0"/>
              <a:cs typeface="Calibri" panose="020F0502020204030204" pitchFamily="34" charset="0"/>
            </a:rPr>
            <a:t>بينما العملاء المهتمين بالحفاظ على الصحة العامة قد يجدون صفحة هبوط تركز على "تحسين الصحة العامة".</a:t>
          </a:r>
          <a:endParaRPr lang="en-MY" dirty="0"/>
        </a:p>
      </dgm:t>
    </dgm:pt>
    <dgm:pt modelId="{CD6DBD31-E588-4FD4-8640-B056DCE935B7}" type="parTrans" cxnId="{340E184E-016B-45A5-BC3A-4A3284726B9F}">
      <dgm:prSet/>
      <dgm:spPr/>
      <dgm:t>
        <a:bodyPr/>
        <a:lstStyle/>
        <a:p>
          <a:endParaRPr lang="en-MY"/>
        </a:p>
      </dgm:t>
    </dgm:pt>
    <dgm:pt modelId="{289CB395-8CCC-4D99-9A18-7BC9BB7DF28E}" type="sibTrans" cxnId="{340E184E-016B-45A5-BC3A-4A3284726B9F}">
      <dgm:prSet/>
      <dgm:spPr/>
      <dgm:t>
        <a:bodyPr/>
        <a:lstStyle/>
        <a:p>
          <a:endParaRPr lang="en-MY"/>
        </a:p>
      </dgm:t>
    </dgm:pt>
    <dgm:pt modelId="{62C3CE1E-F0B3-4268-94B6-97611BC1C28A}" type="pres">
      <dgm:prSet presAssocID="{7517D10A-9101-458D-B35D-1A905599BA63}" presName="linear" presStyleCnt="0">
        <dgm:presLayoutVars>
          <dgm:animLvl val="lvl"/>
          <dgm:resizeHandles val="exact"/>
        </dgm:presLayoutVars>
      </dgm:prSet>
      <dgm:spPr/>
      <dgm:t>
        <a:bodyPr/>
        <a:lstStyle/>
        <a:p>
          <a:endParaRPr lang="en-MY"/>
        </a:p>
      </dgm:t>
    </dgm:pt>
    <dgm:pt modelId="{7B4FA097-009B-4C2F-911F-0C8E2B68D6E7}" type="pres">
      <dgm:prSet presAssocID="{E1BAC46C-C3FD-46EC-AB98-52FB0400D9AB}" presName="parentText" presStyleLbl="node1" presStyleIdx="0" presStyleCnt="2" custScaleY="46279" custLinFactNeighborX="-367" custLinFactNeighborY="-38780">
        <dgm:presLayoutVars>
          <dgm:chMax val="0"/>
          <dgm:bulletEnabled val="1"/>
        </dgm:presLayoutVars>
      </dgm:prSet>
      <dgm:spPr/>
      <dgm:t>
        <a:bodyPr/>
        <a:lstStyle/>
        <a:p>
          <a:endParaRPr lang="en-MY"/>
        </a:p>
      </dgm:t>
    </dgm:pt>
    <dgm:pt modelId="{AEF75830-6AB9-4D1D-A5DE-75E1B34A5417}" type="pres">
      <dgm:prSet presAssocID="{5138D996-526D-48CB-968D-8D80B4EABCDC}" presName="spacer" presStyleCnt="0"/>
      <dgm:spPr/>
    </dgm:pt>
    <dgm:pt modelId="{EB10AD13-5EE3-47D8-A09B-782F2644E73A}" type="pres">
      <dgm:prSet presAssocID="{1ABA4422-F2B4-4B5D-90C7-3C2458571801}" presName="parentText" presStyleLbl="node1" presStyleIdx="1" presStyleCnt="2" custScaleY="59114" custLinFactNeighborY="-38259">
        <dgm:presLayoutVars>
          <dgm:chMax val="0"/>
          <dgm:bulletEnabled val="1"/>
        </dgm:presLayoutVars>
      </dgm:prSet>
      <dgm:spPr/>
      <dgm:t>
        <a:bodyPr/>
        <a:lstStyle/>
        <a:p>
          <a:endParaRPr lang="en-MY"/>
        </a:p>
      </dgm:t>
    </dgm:pt>
  </dgm:ptLst>
  <dgm:cxnLst>
    <dgm:cxn modelId="{4EF58872-9BB5-44F1-8135-323BF0A60BA0}" type="presOf" srcId="{E1BAC46C-C3FD-46EC-AB98-52FB0400D9AB}" destId="{7B4FA097-009B-4C2F-911F-0C8E2B68D6E7}" srcOrd="0" destOrd="0" presId="urn:microsoft.com/office/officeart/2005/8/layout/vList2"/>
    <dgm:cxn modelId="{886EB04B-EA02-496C-8C86-2F88DEADA222}" type="presOf" srcId="{1ABA4422-F2B4-4B5D-90C7-3C2458571801}" destId="{EB10AD13-5EE3-47D8-A09B-782F2644E73A}" srcOrd="0" destOrd="0" presId="urn:microsoft.com/office/officeart/2005/8/layout/vList2"/>
    <dgm:cxn modelId="{340E184E-016B-45A5-BC3A-4A3284726B9F}" srcId="{7517D10A-9101-458D-B35D-1A905599BA63}" destId="{1ABA4422-F2B4-4B5D-90C7-3C2458571801}" srcOrd="1" destOrd="0" parTransId="{CD6DBD31-E588-4FD4-8640-B056DCE935B7}" sibTransId="{289CB395-8CCC-4D99-9A18-7BC9BB7DF28E}"/>
    <dgm:cxn modelId="{100250D8-2218-4006-BB25-0063CC62977A}" type="presOf" srcId="{7517D10A-9101-458D-B35D-1A905599BA63}" destId="{62C3CE1E-F0B3-4268-94B6-97611BC1C28A}" srcOrd="0" destOrd="0" presId="urn:microsoft.com/office/officeart/2005/8/layout/vList2"/>
    <dgm:cxn modelId="{76074E70-CF0B-4EA5-A472-D06A1FD85EBD}" srcId="{7517D10A-9101-458D-B35D-1A905599BA63}" destId="{E1BAC46C-C3FD-46EC-AB98-52FB0400D9AB}" srcOrd="0" destOrd="0" parTransId="{534081B4-7734-4141-9681-FFC5997016AE}" sibTransId="{5138D996-526D-48CB-968D-8D80B4EABCDC}"/>
    <dgm:cxn modelId="{FBE94BE5-0F7F-4DFA-B9A3-25ABC279916E}" type="presParOf" srcId="{62C3CE1E-F0B3-4268-94B6-97611BC1C28A}" destId="{7B4FA097-009B-4C2F-911F-0C8E2B68D6E7}" srcOrd="0" destOrd="0" presId="urn:microsoft.com/office/officeart/2005/8/layout/vList2"/>
    <dgm:cxn modelId="{8B9F5306-22E1-4353-8169-FC0E0DE30AE1}" type="presParOf" srcId="{62C3CE1E-F0B3-4268-94B6-97611BC1C28A}" destId="{AEF75830-6AB9-4D1D-A5DE-75E1B34A5417}" srcOrd="1" destOrd="0" presId="urn:microsoft.com/office/officeart/2005/8/layout/vList2"/>
    <dgm:cxn modelId="{3593B852-F230-4D2C-9D73-B4086D266906}" type="presParOf" srcId="{62C3CE1E-F0B3-4268-94B6-97611BC1C28A}" destId="{EB10AD13-5EE3-47D8-A09B-782F2644E73A}"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2424481-69D9-4B36-AA7B-018E8F06412D}" type="doc">
      <dgm:prSet loTypeId="urn:microsoft.com/office/officeart/2005/8/layout/vList6" loCatId="list" qsTypeId="urn:microsoft.com/office/officeart/2005/8/quickstyle/simple1" qsCatId="simple" csTypeId="urn:microsoft.com/office/officeart/2005/8/colors/accent1_2" csCatId="accent1" phldr="1"/>
      <dgm:spPr/>
      <dgm:t>
        <a:bodyPr/>
        <a:lstStyle/>
        <a:p>
          <a:endParaRPr lang="en-MY"/>
        </a:p>
      </dgm:t>
    </dgm:pt>
    <dgm:pt modelId="{E58EDF98-95AD-4FBC-BA53-85E525A26E27}">
      <dgm:prSet phldrT="[Text]" custT="1"/>
      <dgm:spPr/>
      <dgm:t>
        <a:bodyPr/>
        <a:lstStyle/>
        <a:p>
          <a:r>
            <a:rPr lang="ar-EG" sz="3200" b="1" dirty="0" smtClean="0">
              <a:latin typeface="Calibri" panose="020F0502020204030204" pitchFamily="34" charset="0"/>
              <a:cs typeface="Calibri" panose="020F0502020204030204" pitchFamily="34" charset="0"/>
            </a:rPr>
            <a:t>عشاق اللياقة البدنية</a:t>
          </a:r>
          <a:endParaRPr lang="en-MY" sz="3200" dirty="0"/>
        </a:p>
      </dgm:t>
    </dgm:pt>
    <dgm:pt modelId="{961E6BE3-A0D3-4631-8451-F8987398A1B6}" type="parTrans" cxnId="{C280BE72-3761-40A1-8576-192FB92B496C}">
      <dgm:prSet/>
      <dgm:spPr/>
      <dgm:t>
        <a:bodyPr/>
        <a:lstStyle/>
        <a:p>
          <a:endParaRPr lang="en-MY"/>
        </a:p>
      </dgm:t>
    </dgm:pt>
    <dgm:pt modelId="{1735340A-3B30-41BA-B986-9592016C1C56}" type="sibTrans" cxnId="{C280BE72-3761-40A1-8576-192FB92B496C}">
      <dgm:prSet/>
      <dgm:spPr/>
      <dgm:t>
        <a:bodyPr/>
        <a:lstStyle/>
        <a:p>
          <a:endParaRPr lang="en-MY"/>
        </a:p>
      </dgm:t>
    </dgm:pt>
    <dgm:pt modelId="{8718318A-525D-4FEF-9EBA-8610467E75EA}">
      <dgm:prSet phldrT="[Text]" custT="1"/>
      <dgm:spPr/>
      <dgm:t>
        <a:bodyPr/>
        <a:lstStyle/>
        <a:p>
          <a:pPr algn="r" rtl="1"/>
          <a:r>
            <a:rPr lang="ar-EG" sz="2000" kern="1200" dirty="0" smtClean="0">
              <a:solidFill>
                <a:schemeClr val="tx1"/>
              </a:solidFill>
              <a:latin typeface="Calibri" panose="020F0502020204030204" pitchFamily="34" charset="0"/>
              <a:ea typeface="+mn-ea"/>
              <a:cs typeface="Calibri" panose="020F0502020204030204" pitchFamily="34" charset="0"/>
            </a:rPr>
            <a:t>صفحة هبوط تحتوي على عروض للملابس الرياضية</a:t>
          </a:r>
          <a:endParaRPr lang="en-MY" sz="2000" kern="1200" dirty="0">
            <a:solidFill>
              <a:schemeClr val="tx1"/>
            </a:solidFill>
            <a:latin typeface="Calibri" panose="020F0502020204030204" pitchFamily="34" charset="0"/>
            <a:ea typeface="+mn-ea"/>
            <a:cs typeface="Calibri" panose="020F0502020204030204" pitchFamily="34" charset="0"/>
          </a:endParaRPr>
        </a:p>
      </dgm:t>
    </dgm:pt>
    <dgm:pt modelId="{48D9BA78-74D2-47E0-9D33-0E038FB32781}" type="parTrans" cxnId="{E4D6A1C6-0F6F-44C9-8B2F-582839C4D51C}">
      <dgm:prSet/>
      <dgm:spPr/>
      <dgm:t>
        <a:bodyPr/>
        <a:lstStyle/>
        <a:p>
          <a:endParaRPr lang="en-MY"/>
        </a:p>
      </dgm:t>
    </dgm:pt>
    <dgm:pt modelId="{96F8890E-36C8-4313-818C-401D877334B6}" type="sibTrans" cxnId="{E4D6A1C6-0F6F-44C9-8B2F-582839C4D51C}">
      <dgm:prSet/>
      <dgm:spPr/>
      <dgm:t>
        <a:bodyPr/>
        <a:lstStyle/>
        <a:p>
          <a:endParaRPr lang="en-MY"/>
        </a:p>
      </dgm:t>
    </dgm:pt>
    <dgm:pt modelId="{5E020736-6583-4CA8-81E8-1E6FC136688C}">
      <dgm:prSet phldrT="[Text]" custT="1"/>
      <dgm:spPr/>
      <dgm:t>
        <a:bodyPr/>
        <a:lstStyle/>
        <a:p>
          <a:r>
            <a:rPr lang="ar-EG" sz="3200" b="1" dirty="0" smtClean="0">
              <a:latin typeface="Calibri" panose="020F0502020204030204" pitchFamily="34" charset="0"/>
              <a:cs typeface="Calibri" panose="020F0502020204030204" pitchFamily="34" charset="0"/>
            </a:rPr>
            <a:t>لاعبو كرة القدم</a:t>
          </a:r>
          <a:endParaRPr lang="en-MY" sz="3200" dirty="0"/>
        </a:p>
      </dgm:t>
    </dgm:pt>
    <dgm:pt modelId="{DECFBBE1-6976-4155-AE91-9433CD17D818}" type="parTrans" cxnId="{656D3939-582E-4E59-815D-9FF387A79FC2}">
      <dgm:prSet/>
      <dgm:spPr/>
      <dgm:t>
        <a:bodyPr/>
        <a:lstStyle/>
        <a:p>
          <a:endParaRPr lang="en-MY"/>
        </a:p>
      </dgm:t>
    </dgm:pt>
    <dgm:pt modelId="{E10202D5-A191-488C-A165-F16BEA23E574}" type="sibTrans" cxnId="{656D3939-582E-4E59-815D-9FF387A79FC2}">
      <dgm:prSet/>
      <dgm:spPr/>
      <dgm:t>
        <a:bodyPr/>
        <a:lstStyle/>
        <a:p>
          <a:endParaRPr lang="en-MY"/>
        </a:p>
      </dgm:t>
    </dgm:pt>
    <dgm:pt modelId="{CDC4CC71-A22B-45D5-BBDE-4E4A1FE1395C}">
      <dgm:prSet phldrT="[Text]" custT="1"/>
      <dgm:spPr/>
      <dgm:t>
        <a:bodyPr/>
        <a:lstStyle/>
        <a:p>
          <a:pPr rtl="1"/>
          <a:r>
            <a:rPr lang="ar-EG" sz="2000" kern="1200" dirty="0" smtClean="0">
              <a:solidFill>
                <a:schemeClr val="tx1"/>
              </a:solidFill>
              <a:latin typeface="Calibri" panose="020F0502020204030204" pitchFamily="34" charset="0"/>
              <a:ea typeface="+mn-ea"/>
              <a:cs typeface="Calibri" panose="020F0502020204030204" pitchFamily="34" charset="0"/>
            </a:rPr>
            <a:t>صفحة هبوط تحتوي على عرض خاص لكرات القدم أو أحذية رياضية</a:t>
          </a:r>
          <a:endParaRPr lang="en-MY" sz="2000" kern="1200" dirty="0">
            <a:solidFill>
              <a:schemeClr val="tx1"/>
            </a:solidFill>
            <a:latin typeface="Calibri" panose="020F0502020204030204" pitchFamily="34" charset="0"/>
            <a:ea typeface="+mn-ea"/>
            <a:cs typeface="Calibri" panose="020F0502020204030204" pitchFamily="34" charset="0"/>
          </a:endParaRPr>
        </a:p>
      </dgm:t>
    </dgm:pt>
    <dgm:pt modelId="{ACED01CD-4DDA-4EBE-BE63-41FBE8FD0095}" type="parTrans" cxnId="{1A93A542-E20B-4B7A-8DFD-DA5F75304A7C}">
      <dgm:prSet/>
      <dgm:spPr/>
      <dgm:t>
        <a:bodyPr/>
        <a:lstStyle/>
        <a:p>
          <a:endParaRPr lang="en-MY"/>
        </a:p>
      </dgm:t>
    </dgm:pt>
    <dgm:pt modelId="{5331DE84-6FE4-4687-BAFB-019A2BC1208D}" type="sibTrans" cxnId="{1A93A542-E20B-4B7A-8DFD-DA5F75304A7C}">
      <dgm:prSet/>
      <dgm:spPr/>
      <dgm:t>
        <a:bodyPr/>
        <a:lstStyle/>
        <a:p>
          <a:endParaRPr lang="en-MY"/>
        </a:p>
      </dgm:t>
    </dgm:pt>
    <dgm:pt modelId="{66942A53-F319-4249-BBB7-EBE0B88288AF}" type="pres">
      <dgm:prSet presAssocID="{E2424481-69D9-4B36-AA7B-018E8F06412D}" presName="Name0" presStyleCnt="0">
        <dgm:presLayoutVars>
          <dgm:dir/>
          <dgm:animLvl val="lvl"/>
          <dgm:resizeHandles/>
        </dgm:presLayoutVars>
      </dgm:prSet>
      <dgm:spPr/>
      <dgm:t>
        <a:bodyPr/>
        <a:lstStyle/>
        <a:p>
          <a:endParaRPr lang="en-MY"/>
        </a:p>
      </dgm:t>
    </dgm:pt>
    <dgm:pt modelId="{D504E578-E14E-4ED1-8C58-89EACB87DB5D}" type="pres">
      <dgm:prSet presAssocID="{E58EDF98-95AD-4FBC-BA53-85E525A26E27}" presName="linNode" presStyleCnt="0"/>
      <dgm:spPr/>
    </dgm:pt>
    <dgm:pt modelId="{C00BD33D-25CF-468A-85F2-17BCFDFF897B}" type="pres">
      <dgm:prSet presAssocID="{E58EDF98-95AD-4FBC-BA53-85E525A26E27}" presName="parentShp" presStyleLbl="node1" presStyleIdx="0" presStyleCnt="2">
        <dgm:presLayoutVars>
          <dgm:bulletEnabled val="1"/>
        </dgm:presLayoutVars>
      </dgm:prSet>
      <dgm:spPr/>
      <dgm:t>
        <a:bodyPr/>
        <a:lstStyle/>
        <a:p>
          <a:endParaRPr lang="en-MY"/>
        </a:p>
      </dgm:t>
    </dgm:pt>
    <dgm:pt modelId="{AC1CF463-EDD2-4F3F-8F41-129CD68F5E50}" type="pres">
      <dgm:prSet presAssocID="{E58EDF98-95AD-4FBC-BA53-85E525A26E27}" presName="childShp" presStyleLbl="bgAccFollowNode1" presStyleIdx="0" presStyleCnt="2">
        <dgm:presLayoutVars>
          <dgm:bulletEnabled val="1"/>
        </dgm:presLayoutVars>
      </dgm:prSet>
      <dgm:spPr/>
      <dgm:t>
        <a:bodyPr/>
        <a:lstStyle/>
        <a:p>
          <a:endParaRPr lang="en-MY"/>
        </a:p>
      </dgm:t>
    </dgm:pt>
    <dgm:pt modelId="{185399D6-C7CD-41D9-BE3D-0426B033C314}" type="pres">
      <dgm:prSet presAssocID="{1735340A-3B30-41BA-B986-9592016C1C56}" presName="spacing" presStyleCnt="0"/>
      <dgm:spPr/>
    </dgm:pt>
    <dgm:pt modelId="{ED8BC30D-3905-41E5-AD24-DEBC35FD2153}" type="pres">
      <dgm:prSet presAssocID="{5E020736-6583-4CA8-81E8-1E6FC136688C}" presName="linNode" presStyleCnt="0"/>
      <dgm:spPr/>
    </dgm:pt>
    <dgm:pt modelId="{68E1A1CC-0CAB-484E-87F9-8FE55AEFB69C}" type="pres">
      <dgm:prSet presAssocID="{5E020736-6583-4CA8-81E8-1E6FC136688C}" presName="parentShp" presStyleLbl="node1" presStyleIdx="1" presStyleCnt="2">
        <dgm:presLayoutVars>
          <dgm:bulletEnabled val="1"/>
        </dgm:presLayoutVars>
      </dgm:prSet>
      <dgm:spPr/>
      <dgm:t>
        <a:bodyPr/>
        <a:lstStyle/>
        <a:p>
          <a:endParaRPr lang="en-MY"/>
        </a:p>
      </dgm:t>
    </dgm:pt>
    <dgm:pt modelId="{61128B32-C0F6-4A40-ABEF-1A30FA523C41}" type="pres">
      <dgm:prSet presAssocID="{5E020736-6583-4CA8-81E8-1E6FC136688C}" presName="childShp" presStyleLbl="bgAccFollowNode1" presStyleIdx="1" presStyleCnt="2">
        <dgm:presLayoutVars>
          <dgm:bulletEnabled val="1"/>
        </dgm:presLayoutVars>
      </dgm:prSet>
      <dgm:spPr/>
      <dgm:t>
        <a:bodyPr/>
        <a:lstStyle/>
        <a:p>
          <a:endParaRPr lang="en-MY"/>
        </a:p>
      </dgm:t>
    </dgm:pt>
  </dgm:ptLst>
  <dgm:cxnLst>
    <dgm:cxn modelId="{E259F99B-DC14-472D-874E-4CC0BB08EF0F}" type="presOf" srcId="{E58EDF98-95AD-4FBC-BA53-85E525A26E27}" destId="{C00BD33D-25CF-468A-85F2-17BCFDFF897B}" srcOrd="0" destOrd="0" presId="urn:microsoft.com/office/officeart/2005/8/layout/vList6"/>
    <dgm:cxn modelId="{C280BE72-3761-40A1-8576-192FB92B496C}" srcId="{E2424481-69D9-4B36-AA7B-018E8F06412D}" destId="{E58EDF98-95AD-4FBC-BA53-85E525A26E27}" srcOrd="0" destOrd="0" parTransId="{961E6BE3-A0D3-4631-8451-F8987398A1B6}" sibTransId="{1735340A-3B30-41BA-B986-9592016C1C56}"/>
    <dgm:cxn modelId="{FDB87875-8528-4433-94D1-2BBBAB0202B6}" type="presOf" srcId="{8718318A-525D-4FEF-9EBA-8610467E75EA}" destId="{AC1CF463-EDD2-4F3F-8F41-129CD68F5E50}" srcOrd="0" destOrd="0" presId="urn:microsoft.com/office/officeart/2005/8/layout/vList6"/>
    <dgm:cxn modelId="{1A93A542-E20B-4B7A-8DFD-DA5F75304A7C}" srcId="{5E020736-6583-4CA8-81E8-1E6FC136688C}" destId="{CDC4CC71-A22B-45D5-BBDE-4E4A1FE1395C}" srcOrd="0" destOrd="0" parTransId="{ACED01CD-4DDA-4EBE-BE63-41FBE8FD0095}" sibTransId="{5331DE84-6FE4-4687-BAFB-019A2BC1208D}"/>
    <dgm:cxn modelId="{EBCB160C-F895-4755-AF79-1459C23A4444}" type="presOf" srcId="{E2424481-69D9-4B36-AA7B-018E8F06412D}" destId="{66942A53-F319-4249-BBB7-EBE0B88288AF}" srcOrd="0" destOrd="0" presId="urn:microsoft.com/office/officeart/2005/8/layout/vList6"/>
    <dgm:cxn modelId="{656D3939-582E-4E59-815D-9FF387A79FC2}" srcId="{E2424481-69D9-4B36-AA7B-018E8F06412D}" destId="{5E020736-6583-4CA8-81E8-1E6FC136688C}" srcOrd="1" destOrd="0" parTransId="{DECFBBE1-6976-4155-AE91-9433CD17D818}" sibTransId="{E10202D5-A191-488C-A165-F16BEA23E574}"/>
    <dgm:cxn modelId="{C77C840B-8746-475E-A02B-77490D7D9330}" type="presOf" srcId="{CDC4CC71-A22B-45D5-BBDE-4E4A1FE1395C}" destId="{61128B32-C0F6-4A40-ABEF-1A30FA523C41}" srcOrd="0" destOrd="0" presId="urn:microsoft.com/office/officeart/2005/8/layout/vList6"/>
    <dgm:cxn modelId="{E4D6A1C6-0F6F-44C9-8B2F-582839C4D51C}" srcId="{E58EDF98-95AD-4FBC-BA53-85E525A26E27}" destId="{8718318A-525D-4FEF-9EBA-8610467E75EA}" srcOrd="0" destOrd="0" parTransId="{48D9BA78-74D2-47E0-9D33-0E038FB32781}" sibTransId="{96F8890E-36C8-4313-818C-401D877334B6}"/>
    <dgm:cxn modelId="{4CFA324C-10D3-4A1A-AF70-538E33513FA4}" type="presOf" srcId="{5E020736-6583-4CA8-81E8-1E6FC136688C}" destId="{68E1A1CC-0CAB-484E-87F9-8FE55AEFB69C}" srcOrd="0" destOrd="0" presId="urn:microsoft.com/office/officeart/2005/8/layout/vList6"/>
    <dgm:cxn modelId="{D3FC5612-D66B-44E6-8C1E-6F3086F0B859}" type="presParOf" srcId="{66942A53-F319-4249-BBB7-EBE0B88288AF}" destId="{D504E578-E14E-4ED1-8C58-89EACB87DB5D}" srcOrd="0" destOrd="0" presId="urn:microsoft.com/office/officeart/2005/8/layout/vList6"/>
    <dgm:cxn modelId="{915B008B-0E31-4D50-82F6-C0EBC20A34DF}" type="presParOf" srcId="{D504E578-E14E-4ED1-8C58-89EACB87DB5D}" destId="{C00BD33D-25CF-468A-85F2-17BCFDFF897B}" srcOrd="0" destOrd="0" presId="urn:microsoft.com/office/officeart/2005/8/layout/vList6"/>
    <dgm:cxn modelId="{AB13D725-6A89-4D1E-A0DE-D6485CCAB659}" type="presParOf" srcId="{D504E578-E14E-4ED1-8C58-89EACB87DB5D}" destId="{AC1CF463-EDD2-4F3F-8F41-129CD68F5E50}" srcOrd="1" destOrd="0" presId="urn:microsoft.com/office/officeart/2005/8/layout/vList6"/>
    <dgm:cxn modelId="{DB29E5C9-6E10-46F6-9453-838AD14BC772}" type="presParOf" srcId="{66942A53-F319-4249-BBB7-EBE0B88288AF}" destId="{185399D6-C7CD-41D9-BE3D-0426B033C314}" srcOrd="1" destOrd="0" presId="urn:microsoft.com/office/officeart/2005/8/layout/vList6"/>
    <dgm:cxn modelId="{EDB9EC4D-EAB2-4A62-A90B-EAE07D81CCEF}" type="presParOf" srcId="{66942A53-F319-4249-BBB7-EBE0B88288AF}" destId="{ED8BC30D-3905-41E5-AD24-DEBC35FD2153}" srcOrd="2" destOrd="0" presId="urn:microsoft.com/office/officeart/2005/8/layout/vList6"/>
    <dgm:cxn modelId="{73CAE6A5-F5BF-40C5-8786-3F3A8DEBD890}" type="presParOf" srcId="{ED8BC30D-3905-41E5-AD24-DEBC35FD2153}" destId="{68E1A1CC-0CAB-484E-87F9-8FE55AEFB69C}" srcOrd="0" destOrd="0" presId="urn:microsoft.com/office/officeart/2005/8/layout/vList6"/>
    <dgm:cxn modelId="{89C6D2A4-53B7-4E54-89EA-D035EF104361}" type="presParOf" srcId="{ED8BC30D-3905-41E5-AD24-DEBC35FD2153}" destId="{61128B32-C0F6-4A40-ABEF-1A30FA523C41}" srcOrd="1" destOrd="0" presId="urn:microsoft.com/office/officeart/2005/8/layout/vList6"/>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80F018B-9C12-49D2-AFDC-FBCC65EF1A57}" type="doc">
      <dgm:prSet loTypeId="urn:microsoft.com/office/officeart/2009/3/layout/OpposingIdeas" loCatId="relationship" qsTypeId="urn:microsoft.com/office/officeart/2005/8/quickstyle/simple3" qsCatId="simple" csTypeId="urn:microsoft.com/office/officeart/2005/8/colors/accent1_2" csCatId="accent1" phldr="1"/>
      <dgm:spPr/>
      <dgm:t>
        <a:bodyPr/>
        <a:lstStyle/>
        <a:p>
          <a:endParaRPr lang="en-MY"/>
        </a:p>
      </dgm:t>
    </dgm:pt>
    <dgm:pt modelId="{77189DEA-E003-437F-BACE-B8F5931AFC6F}">
      <dgm:prSet phldrT="[Text]"/>
      <dgm:spPr/>
      <dgm:t>
        <a:bodyPr/>
        <a:lstStyle/>
        <a:p>
          <a:r>
            <a:rPr lang="ar-EG" b="1" dirty="0" smtClean="0"/>
            <a:t>الاتصال السريع </a:t>
          </a:r>
          <a:endParaRPr lang="en-MY" dirty="0"/>
        </a:p>
      </dgm:t>
    </dgm:pt>
    <dgm:pt modelId="{05306F90-760E-4A9F-93B8-9071154251F4}" type="parTrans" cxnId="{F742EC2A-835D-46C5-942D-20C6C53253AF}">
      <dgm:prSet/>
      <dgm:spPr/>
      <dgm:t>
        <a:bodyPr/>
        <a:lstStyle/>
        <a:p>
          <a:endParaRPr lang="en-MY"/>
        </a:p>
      </dgm:t>
    </dgm:pt>
    <dgm:pt modelId="{7B43749F-C697-43B1-B9D7-842C8C1BE2A3}" type="sibTrans" cxnId="{F742EC2A-835D-46C5-942D-20C6C53253AF}">
      <dgm:prSet/>
      <dgm:spPr/>
      <dgm:t>
        <a:bodyPr/>
        <a:lstStyle/>
        <a:p>
          <a:endParaRPr lang="en-MY"/>
        </a:p>
      </dgm:t>
    </dgm:pt>
    <dgm:pt modelId="{ECAB8509-31DE-4AB7-A7C4-52CFAF875D46}">
      <dgm:prSet phldrT="[Text]"/>
      <dgm:spPr/>
      <dgm:t>
        <a:bodyPr/>
        <a:lstStyle/>
        <a:p>
          <a:pPr algn="ctr" rtl="1"/>
          <a:r>
            <a:rPr lang="ar-EG" b="1" dirty="0" smtClean="0"/>
            <a:t> المستخدمون ذو الاتصال السريع يحصلون على تجربة أسرع، مما قد يعزز تفاعلهم مع المحتوى ويزيد من احتمالية التحويل.</a:t>
          </a:r>
          <a:endParaRPr lang="en-MY" dirty="0"/>
        </a:p>
      </dgm:t>
    </dgm:pt>
    <dgm:pt modelId="{40D95DBC-DE09-42BA-9904-9116C0EC0390}" type="parTrans" cxnId="{1DD130E8-4FA2-4F10-94BB-7EC3F753278B}">
      <dgm:prSet/>
      <dgm:spPr/>
      <dgm:t>
        <a:bodyPr/>
        <a:lstStyle/>
        <a:p>
          <a:endParaRPr lang="en-MY"/>
        </a:p>
      </dgm:t>
    </dgm:pt>
    <dgm:pt modelId="{BAC40059-9592-4C42-A55D-0CEC0C5D011D}" type="sibTrans" cxnId="{1DD130E8-4FA2-4F10-94BB-7EC3F753278B}">
      <dgm:prSet/>
      <dgm:spPr/>
      <dgm:t>
        <a:bodyPr/>
        <a:lstStyle/>
        <a:p>
          <a:endParaRPr lang="en-MY"/>
        </a:p>
      </dgm:t>
    </dgm:pt>
    <dgm:pt modelId="{4773D4CD-E593-4E99-87A4-C5F6C087C159}">
      <dgm:prSet phldrT="[Text]"/>
      <dgm:spPr/>
      <dgm:t>
        <a:bodyPr/>
        <a:lstStyle/>
        <a:p>
          <a:r>
            <a:rPr lang="ar-EG" b="1" dirty="0" smtClean="0"/>
            <a:t>الاتصال البطيء</a:t>
          </a:r>
          <a:endParaRPr lang="en-MY" dirty="0"/>
        </a:p>
      </dgm:t>
    </dgm:pt>
    <dgm:pt modelId="{C527F11A-76F4-4819-9AA8-4AC0083E7207}" type="parTrans" cxnId="{FFC14913-75A4-41BA-922D-DD0EE5286FF5}">
      <dgm:prSet/>
      <dgm:spPr/>
      <dgm:t>
        <a:bodyPr/>
        <a:lstStyle/>
        <a:p>
          <a:endParaRPr lang="en-MY"/>
        </a:p>
      </dgm:t>
    </dgm:pt>
    <dgm:pt modelId="{7BCBA8A8-EA50-4CEC-9166-48BFD3426741}" type="sibTrans" cxnId="{FFC14913-75A4-41BA-922D-DD0EE5286FF5}">
      <dgm:prSet/>
      <dgm:spPr/>
      <dgm:t>
        <a:bodyPr/>
        <a:lstStyle/>
        <a:p>
          <a:endParaRPr lang="en-MY"/>
        </a:p>
      </dgm:t>
    </dgm:pt>
    <dgm:pt modelId="{97C19F1C-8F27-45B9-A2B4-E1A9FBCF578D}">
      <dgm:prSet phldrT="[Text]" custT="1"/>
      <dgm:spPr/>
      <dgm:t>
        <a:bodyPr/>
        <a:lstStyle/>
        <a:p>
          <a:pPr algn="ctr"/>
          <a:r>
            <a:rPr lang="ar-EG" sz="2400" b="1" dirty="0" smtClean="0"/>
            <a:t>  المستخدمون ذوو الاتصال البطيء قد يواجهون تأخيرًا في تحميل صفحات الهبوط، مما يؤدي إلى تجربة مستخدم سيئة ومعدل ارتداد </a:t>
          </a:r>
          <a:r>
            <a:rPr lang="en-US" sz="2400" b="1" dirty="0" smtClean="0"/>
            <a:t>(</a:t>
          </a:r>
          <a:r>
            <a:rPr lang="en-MY" sz="2400" b="1" dirty="0" smtClean="0"/>
            <a:t>Bounce </a:t>
          </a:r>
          <a:r>
            <a:rPr lang="en-MY" sz="2400" b="1" dirty="0" smtClean="0"/>
            <a:t>Rate) </a:t>
          </a:r>
          <a:r>
            <a:rPr lang="ar-EG" sz="2400" b="1" dirty="0" smtClean="0"/>
            <a:t>مرتفع</a:t>
          </a:r>
          <a:endParaRPr lang="en-MY" sz="2400" b="1" dirty="0"/>
        </a:p>
      </dgm:t>
    </dgm:pt>
    <dgm:pt modelId="{64082E88-6746-48DD-9E70-3B3D10488FB0}" type="parTrans" cxnId="{FA1F1C5D-257B-47F2-9252-886CB5F452A3}">
      <dgm:prSet/>
      <dgm:spPr/>
      <dgm:t>
        <a:bodyPr/>
        <a:lstStyle/>
        <a:p>
          <a:endParaRPr lang="en-MY"/>
        </a:p>
      </dgm:t>
    </dgm:pt>
    <dgm:pt modelId="{4C4FE553-06BD-424A-A18A-3993D18D572C}" type="sibTrans" cxnId="{FA1F1C5D-257B-47F2-9252-886CB5F452A3}">
      <dgm:prSet/>
      <dgm:spPr/>
      <dgm:t>
        <a:bodyPr/>
        <a:lstStyle/>
        <a:p>
          <a:endParaRPr lang="en-MY"/>
        </a:p>
      </dgm:t>
    </dgm:pt>
    <dgm:pt modelId="{D3BF44CF-9800-4B92-BD48-694535EF1AFC}" type="pres">
      <dgm:prSet presAssocID="{180F018B-9C12-49D2-AFDC-FBCC65EF1A57}" presName="Name0" presStyleCnt="0">
        <dgm:presLayoutVars>
          <dgm:chMax val="2"/>
          <dgm:dir/>
          <dgm:animOne val="branch"/>
          <dgm:animLvl val="lvl"/>
          <dgm:resizeHandles val="exact"/>
        </dgm:presLayoutVars>
      </dgm:prSet>
      <dgm:spPr/>
      <dgm:t>
        <a:bodyPr/>
        <a:lstStyle/>
        <a:p>
          <a:endParaRPr lang="en-MY"/>
        </a:p>
      </dgm:t>
    </dgm:pt>
    <dgm:pt modelId="{624AE90C-144C-43C5-AC88-5E97E172A191}" type="pres">
      <dgm:prSet presAssocID="{180F018B-9C12-49D2-AFDC-FBCC65EF1A57}" presName="Background" presStyleLbl="node1" presStyleIdx="0" presStyleCnt="1" custScaleY="80193"/>
      <dgm:spPr/>
    </dgm:pt>
    <dgm:pt modelId="{53826BF1-BFB9-4812-9FBC-8BD9FC5B514A}" type="pres">
      <dgm:prSet presAssocID="{180F018B-9C12-49D2-AFDC-FBCC65EF1A57}" presName="Divider" presStyleLbl="callout" presStyleIdx="0" presStyleCnt="1"/>
      <dgm:spPr/>
    </dgm:pt>
    <dgm:pt modelId="{6D9F86E0-8DA1-4625-8921-DDF7283C0C4B}" type="pres">
      <dgm:prSet presAssocID="{180F018B-9C12-49D2-AFDC-FBCC65EF1A57}" presName="ChildText1" presStyleLbl="revTx" presStyleIdx="0" presStyleCnt="0" custScaleX="119732" custLinFactNeighborX="749" custLinFactNeighborY="4859">
        <dgm:presLayoutVars>
          <dgm:chMax val="0"/>
          <dgm:chPref val="0"/>
          <dgm:bulletEnabled val="1"/>
        </dgm:presLayoutVars>
      </dgm:prSet>
      <dgm:spPr/>
      <dgm:t>
        <a:bodyPr/>
        <a:lstStyle/>
        <a:p>
          <a:endParaRPr lang="en-MY"/>
        </a:p>
      </dgm:t>
    </dgm:pt>
    <dgm:pt modelId="{EA539526-D442-40F7-9B43-F6D0EBF46389}" type="pres">
      <dgm:prSet presAssocID="{180F018B-9C12-49D2-AFDC-FBCC65EF1A57}" presName="ChildText2" presStyleLbl="revTx" presStyleIdx="0" presStyleCnt="0" custScaleX="111130" custLinFactNeighborX="-807" custLinFactNeighborY="5028">
        <dgm:presLayoutVars>
          <dgm:chMax val="0"/>
          <dgm:chPref val="0"/>
          <dgm:bulletEnabled val="1"/>
        </dgm:presLayoutVars>
      </dgm:prSet>
      <dgm:spPr/>
      <dgm:t>
        <a:bodyPr/>
        <a:lstStyle/>
        <a:p>
          <a:endParaRPr lang="en-MY"/>
        </a:p>
      </dgm:t>
    </dgm:pt>
    <dgm:pt modelId="{D59B36C7-BD3D-45AA-97CC-9C0612732D65}" type="pres">
      <dgm:prSet presAssocID="{180F018B-9C12-49D2-AFDC-FBCC65EF1A57}" presName="ParentText1" presStyleLbl="revTx" presStyleIdx="0" presStyleCnt="0">
        <dgm:presLayoutVars>
          <dgm:chMax val="1"/>
          <dgm:chPref val="1"/>
        </dgm:presLayoutVars>
      </dgm:prSet>
      <dgm:spPr/>
      <dgm:t>
        <a:bodyPr/>
        <a:lstStyle/>
        <a:p>
          <a:endParaRPr lang="en-MY"/>
        </a:p>
      </dgm:t>
    </dgm:pt>
    <dgm:pt modelId="{4B657C59-27F6-45AE-A0F3-9C09FE8F6209}" type="pres">
      <dgm:prSet presAssocID="{180F018B-9C12-49D2-AFDC-FBCC65EF1A57}" presName="ParentShape1" presStyleLbl="alignImgPlace1" presStyleIdx="0" presStyleCnt="2" custLinFactNeighborX="-5955" custLinFactNeighborY="2973">
        <dgm:presLayoutVars/>
      </dgm:prSet>
      <dgm:spPr/>
      <dgm:t>
        <a:bodyPr/>
        <a:lstStyle/>
        <a:p>
          <a:endParaRPr lang="en-MY"/>
        </a:p>
      </dgm:t>
    </dgm:pt>
    <dgm:pt modelId="{6214B310-0657-457D-A1CD-F8B5ED3D7678}" type="pres">
      <dgm:prSet presAssocID="{180F018B-9C12-49D2-AFDC-FBCC65EF1A57}" presName="ParentText2" presStyleLbl="revTx" presStyleIdx="0" presStyleCnt="0">
        <dgm:presLayoutVars>
          <dgm:chMax val="1"/>
          <dgm:chPref val="1"/>
        </dgm:presLayoutVars>
      </dgm:prSet>
      <dgm:spPr/>
      <dgm:t>
        <a:bodyPr/>
        <a:lstStyle/>
        <a:p>
          <a:endParaRPr lang="en-MY"/>
        </a:p>
      </dgm:t>
    </dgm:pt>
    <dgm:pt modelId="{2C9D6BC8-6E04-45BE-800B-20BB9884B007}" type="pres">
      <dgm:prSet presAssocID="{180F018B-9C12-49D2-AFDC-FBCC65EF1A57}" presName="ParentShape2" presStyleLbl="alignImgPlace1" presStyleIdx="1" presStyleCnt="2" custLinFactNeighborX="-5474" custLinFactNeighborY="-16134">
        <dgm:presLayoutVars/>
      </dgm:prSet>
      <dgm:spPr/>
      <dgm:t>
        <a:bodyPr/>
        <a:lstStyle/>
        <a:p>
          <a:endParaRPr lang="en-MY"/>
        </a:p>
      </dgm:t>
    </dgm:pt>
  </dgm:ptLst>
  <dgm:cxnLst>
    <dgm:cxn modelId="{102AD786-2BDC-4DF4-A3B1-E0110164B80F}" type="presOf" srcId="{4773D4CD-E593-4E99-87A4-C5F6C087C159}" destId="{6214B310-0657-457D-A1CD-F8B5ED3D7678}" srcOrd="0" destOrd="0" presId="urn:microsoft.com/office/officeart/2009/3/layout/OpposingIdeas"/>
    <dgm:cxn modelId="{2E8D05A1-DEEB-4E3F-9BAB-CE2A94CBD987}" type="presOf" srcId="{97C19F1C-8F27-45B9-A2B4-E1A9FBCF578D}" destId="{EA539526-D442-40F7-9B43-F6D0EBF46389}" srcOrd="0" destOrd="0" presId="urn:microsoft.com/office/officeart/2009/3/layout/OpposingIdeas"/>
    <dgm:cxn modelId="{C1AE96FA-3ACE-445A-8217-E978E05C8D4C}" type="presOf" srcId="{4773D4CD-E593-4E99-87A4-C5F6C087C159}" destId="{2C9D6BC8-6E04-45BE-800B-20BB9884B007}" srcOrd="1" destOrd="0" presId="urn:microsoft.com/office/officeart/2009/3/layout/OpposingIdeas"/>
    <dgm:cxn modelId="{F742EC2A-835D-46C5-942D-20C6C53253AF}" srcId="{180F018B-9C12-49D2-AFDC-FBCC65EF1A57}" destId="{77189DEA-E003-437F-BACE-B8F5931AFC6F}" srcOrd="0" destOrd="0" parTransId="{05306F90-760E-4A9F-93B8-9071154251F4}" sibTransId="{7B43749F-C697-43B1-B9D7-842C8C1BE2A3}"/>
    <dgm:cxn modelId="{1DD130E8-4FA2-4F10-94BB-7EC3F753278B}" srcId="{77189DEA-E003-437F-BACE-B8F5931AFC6F}" destId="{ECAB8509-31DE-4AB7-A7C4-52CFAF875D46}" srcOrd="0" destOrd="0" parTransId="{40D95DBC-DE09-42BA-9904-9116C0EC0390}" sibTransId="{BAC40059-9592-4C42-A55D-0CEC0C5D011D}"/>
    <dgm:cxn modelId="{FA1F1C5D-257B-47F2-9252-886CB5F452A3}" srcId="{4773D4CD-E593-4E99-87A4-C5F6C087C159}" destId="{97C19F1C-8F27-45B9-A2B4-E1A9FBCF578D}" srcOrd="0" destOrd="0" parTransId="{64082E88-6746-48DD-9E70-3B3D10488FB0}" sibTransId="{4C4FE553-06BD-424A-A18A-3993D18D572C}"/>
    <dgm:cxn modelId="{7C0D4DFA-7BC5-4451-94E7-56C57A9D9A36}" type="presOf" srcId="{77189DEA-E003-437F-BACE-B8F5931AFC6F}" destId="{4B657C59-27F6-45AE-A0F3-9C09FE8F6209}" srcOrd="1" destOrd="0" presId="urn:microsoft.com/office/officeart/2009/3/layout/OpposingIdeas"/>
    <dgm:cxn modelId="{FFC14913-75A4-41BA-922D-DD0EE5286FF5}" srcId="{180F018B-9C12-49D2-AFDC-FBCC65EF1A57}" destId="{4773D4CD-E593-4E99-87A4-C5F6C087C159}" srcOrd="1" destOrd="0" parTransId="{C527F11A-76F4-4819-9AA8-4AC0083E7207}" sibTransId="{7BCBA8A8-EA50-4CEC-9166-48BFD3426741}"/>
    <dgm:cxn modelId="{AC88D3CC-A312-4C27-9902-AA97A0BDDFA4}" type="presOf" srcId="{180F018B-9C12-49D2-AFDC-FBCC65EF1A57}" destId="{D3BF44CF-9800-4B92-BD48-694535EF1AFC}" srcOrd="0" destOrd="0" presId="urn:microsoft.com/office/officeart/2009/3/layout/OpposingIdeas"/>
    <dgm:cxn modelId="{BFE121F8-A937-414A-B84E-86BDF0535E39}" type="presOf" srcId="{ECAB8509-31DE-4AB7-A7C4-52CFAF875D46}" destId="{6D9F86E0-8DA1-4625-8921-DDF7283C0C4B}" srcOrd="0" destOrd="0" presId="urn:microsoft.com/office/officeart/2009/3/layout/OpposingIdeas"/>
    <dgm:cxn modelId="{75D205E3-DBCA-4E35-82F9-B2CD3BD6A48F}" type="presOf" srcId="{77189DEA-E003-437F-BACE-B8F5931AFC6F}" destId="{D59B36C7-BD3D-45AA-97CC-9C0612732D65}" srcOrd="0" destOrd="0" presId="urn:microsoft.com/office/officeart/2009/3/layout/OpposingIdeas"/>
    <dgm:cxn modelId="{17CEB513-E985-496B-8F4F-DC8CC6987CE8}" type="presParOf" srcId="{D3BF44CF-9800-4B92-BD48-694535EF1AFC}" destId="{624AE90C-144C-43C5-AC88-5E97E172A191}" srcOrd="0" destOrd="0" presId="urn:microsoft.com/office/officeart/2009/3/layout/OpposingIdeas"/>
    <dgm:cxn modelId="{AE63AB9B-8999-4609-9298-C6DBE08C037C}" type="presParOf" srcId="{D3BF44CF-9800-4B92-BD48-694535EF1AFC}" destId="{53826BF1-BFB9-4812-9FBC-8BD9FC5B514A}" srcOrd="1" destOrd="0" presId="urn:microsoft.com/office/officeart/2009/3/layout/OpposingIdeas"/>
    <dgm:cxn modelId="{83643698-F3DF-44C9-B8C3-9F29B4F6C8E4}" type="presParOf" srcId="{D3BF44CF-9800-4B92-BD48-694535EF1AFC}" destId="{6D9F86E0-8DA1-4625-8921-DDF7283C0C4B}" srcOrd="2" destOrd="0" presId="urn:microsoft.com/office/officeart/2009/3/layout/OpposingIdeas"/>
    <dgm:cxn modelId="{33E99BB4-F040-451C-B4E4-C1627215E8B2}" type="presParOf" srcId="{D3BF44CF-9800-4B92-BD48-694535EF1AFC}" destId="{EA539526-D442-40F7-9B43-F6D0EBF46389}" srcOrd="3" destOrd="0" presId="urn:microsoft.com/office/officeart/2009/3/layout/OpposingIdeas"/>
    <dgm:cxn modelId="{FE8B271A-CD81-458D-9B04-DF50EC697A05}" type="presParOf" srcId="{D3BF44CF-9800-4B92-BD48-694535EF1AFC}" destId="{D59B36C7-BD3D-45AA-97CC-9C0612732D65}" srcOrd="4" destOrd="0" presId="urn:microsoft.com/office/officeart/2009/3/layout/OpposingIdeas"/>
    <dgm:cxn modelId="{7ABAB15F-FC98-41C9-94B6-48B4C338EB5A}" type="presParOf" srcId="{D3BF44CF-9800-4B92-BD48-694535EF1AFC}" destId="{4B657C59-27F6-45AE-A0F3-9C09FE8F6209}" srcOrd="5" destOrd="0" presId="urn:microsoft.com/office/officeart/2009/3/layout/OpposingIdeas"/>
    <dgm:cxn modelId="{75A50988-FE9E-4DEE-B31B-457346D8904F}" type="presParOf" srcId="{D3BF44CF-9800-4B92-BD48-694535EF1AFC}" destId="{6214B310-0657-457D-A1CD-F8B5ED3D7678}" srcOrd="6" destOrd="0" presId="urn:microsoft.com/office/officeart/2009/3/layout/OpposingIdeas"/>
    <dgm:cxn modelId="{F91A42A4-8E01-495E-B674-735BD1D67E60}" type="presParOf" srcId="{D3BF44CF-9800-4B92-BD48-694535EF1AFC}" destId="{2C9D6BC8-6E04-45BE-800B-20BB9884B007}" srcOrd="7" destOrd="0" presId="urn:microsoft.com/office/officeart/2009/3/layout/OpposingIdea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038F8C7-A111-47EE-9FB1-48CBA4FC26BA}" type="doc">
      <dgm:prSet loTypeId="urn:microsoft.com/office/officeart/2005/8/layout/arrow6" loCatId="relationship" qsTypeId="urn:microsoft.com/office/officeart/2005/8/quickstyle/simple1" qsCatId="simple" csTypeId="urn:microsoft.com/office/officeart/2005/8/colors/accent1_2" csCatId="accent1" phldr="1"/>
      <dgm:spPr/>
      <dgm:t>
        <a:bodyPr/>
        <a:lstStyle/>
        <a:p>
          <a:endParaRPr lang="en-MY"/>
        </a:p>
      </dgm:t>
    </dgm:pt>
    <dgm:pt modelId="{784BBCC5-4A3F-4067-9BD1-1828A6FBBA96}">
      <dgm:prSet phldrT="[Text]"/>
      <dgm:spPr/>
      <dgm:t>
        <a:bodyPr/>
        <a:lstStyle/>
        <a:p>
          <a:pPr algn="r" rtl="1"/>
          <a:r>
            <a:rPr lang="ar-EG" b="1" dirty="0" smtClean="0"/>
            <a:t> نظام </a:t>
          </a:r>
          <a:r>
            <a:rPr lang="en-MY" b="1" dirty="0" smtClean="0"/>
            <a:t>Windows </a:t>
          </a:r>
          <a:r>
            <a:rPr lang="ar-EG" b="1" dirty="0" smtClean="0"/>
            <a:t>أو </a:t>
          </a:r>
          <a:r>
            <a:rPr lang="en-MY" b="1" dirty="0" err="1" smtClean="0"/>
            <a:t>macOS</a:t>
          </a:r>
          <a:r>
            <a:rPr lang="en-MY" b="1" dirty="0" smtClean="0"/>
            <a:t>: </a:t>
          </a:r>
          <a:r>
            <a:rPr lang="ar-EG" b="1" dirty="0" smtClean="0"/>
            <a:t> </a:t>
          </a:r>
        </a:p>
        <a:p>
          <a:pPr algn="r" rtl="1"/>
          <a:r>
            <a:rPr lang="ar-EG" b="1" dirty="0" smtClean="0"/>
            <a:t>قد يفضل المستخدمون على أجهزة الكمبيوتر تجربة أكثر تفصيلًا وعرضًا أكبر للمحتوى (مثل الصور والفيديوهات عالية الجودة).</a:t>
          </a:r>
          <a:endParaRPr lang="en-MY" dirty="0"/>
        </a:p>
      </dgm:t>
    </dgm:pt>
    <dgm:pt modelId="{2A7B3F29-8B7B-4DD0-B72E-9EC854056652}" type="parTrans" cxnId="{2BD6EFCA-B6DD-4489-9532-1C005B2B7FA2}">
      <dgm:prSet/>
      <dgm:spPr/>
      <dgm:t>
        <a:bodyPr/>
        <a:lstStyle/>
        <a:p>
          <a:endParaRPr lang="en-MY"/>
        </a:p>
      </dgm:t>
    </dgm:pt>
    <dgm:pt modelId="{B4E2ABB7-2612-4912-90D6-9D16D8BA2517}" type="sibTrans" cxnId="{2BD6EFCA-B6DD-4489-9532-1C005B2B7FA2}">
      <dgm:prSet/>
      <dgm:spPr/>
      <dgm:t>
        <a:bodyPr/>
        <a:lstStyle/>
        <a:p>
          <a:endParaRPr lang="en-MY"/>
        </a:p>
      </dgm:t>
    </dgm:pt>
    <dgm:pt modelId="{65A185A2-7D27-45BB-A2E6-FB07FA9822B9}">
      <dgm:prSet phldrT="[Text]"/>
      <dgm:spPr/>
      <dgm:t>
        <a:bodyPr/>
        <a:lstStyle/>
        <a:p>
          <a:pPr algn="r" rtl="1"/>
          <a:r>
            <a:rPr lang="ar-EG" b="1" dirty="0" smtClean="0"/>
            <a:t>نظام </a:t>
          </a:r>
          <a:r>
            <a:rPr lang="en-MY" b="1" dirty="0" smtClean="0"/>
            <a:t>Android </a:t>
          </a:r>
          <a:r>
            <a:rPr lang="ar-EG" b="1" dirty="0" smtClean="0"/>
            <a:t>أو </a:t>
          </a:r>
          <a:r>
            <a:rPr lang="en-MY" b="1" dirty="0" err="1" smtClean="0"/>
            <a:t>iOS</a:t>
          </a:r>
          <a:r>
            <a:rPr lang="ar-EG" b="1" dirty="0" smtClean="0"/>
            <a:t>   التطبيقات إعلانات ترويجية موجهة مبسطة وسريعة</a:t>
          </a:r>
          <a:endParaRPr lang="en-MY" dirty="0"/>
        </a:p>
      </dgm:t>
    </dgm:pt>
    <dgm:pt modelId="{FE14A990-2460-4CC9-A0A9-9F116B1B2115}" type="parTrans" cxnId="{ABAEDEEE-AB56-4DA3-9274-E348CAF470E0}">
      <dgm:prSet/>
      <dgm:spPr/>
      <dgm:t>
        <a:bodyPr/>
        <a:lstStyle/>
        <a:p>
          <a:endParaRPr lang="en-MY"/>
        </a:p>
      </dgm:t>
    </dgm:pt>
    <dgm:pt modelId="{98935DA2-E062-432B-BD21-ABD0A805E694}" type="sibTrans" cxnId="{ABAEDEEE-AB56-4DA3-9274-E348CAF470E0}">
      <dgm:prSet/>
      <dgm:spPr/>
      <dgm:t>
        <a:bodyPr/>
        <a:lstStyle/>
        <a:p>
          <a:endParaRPr lang="en-MY"/>
        </a:p>
      </dgm:t>
    </dgm:pt>
    <dgm:pt modelId="{8FCEB6CA-FE0A-4611-9566-18D68EAA394A}" type="pres">
      <dgm:prSet presAssocID="{5038F8C7-A111-47EE-9FB1-48CBA4FC26BA}" presName="compositeShape" presStyleCnt="0">
        <dgm:presLayoutVars>
          <dgm:chMax val="2"/>
          <dgm:dir/>
          <dgm:resizeHandles val="exact"/>
        </dgm:presLayoutVars>
      </dgm:prSet>
      <dgm:spPr/>
      <dgm:t>
        <a:bodyPr/>
        <a:lstStyle/>
        <a:p>
          <a:endParaRPr lang="en-MY"/>
        </a:p>
      </dgm:t>
    </dgm:pt>
    <dgm:pt modelId="{81363A11-106F-4740-B2AD-768D7CCA799E}" type="pres">
      <dgm:prSet presAssocID="{5038F8C7-A111-47EE-9FB1-48CBA4FC26BA}" presName="ribbon" presStyleLbl="node1" presStyleIdx="0" presStyleCnt="1" custLinFactNeighborX="-639" custLinFactNeighborY="-886"/>
      <dgm:spPr/>
    </dgm:pt>
    <dgm:pt modelId="{6896E362-A97E-4128-9681-852793260E10}" type="pres">
      <dgm:prSet presAssocID="{5038F8C7-A111-47EE-9FB1-48CBA4FC26BA}" presName="leftArrowText" presStyleLbl="node1" presStyleIdx="0" presStyleCnt="1" custLinFactNeighborX="-14748" custLinFactNeighborY="1586">
        <dgm:presLayoutVars>
          <dgm:chMax val="0"/>
          <dgm:bulletEnabled val="1"/>
        </dgm:presLayoutVars>
      </dgm:prSet>
      <dgm:spPr/>
      <dgm:t>
        <a:bodyPr/>
        <a:lstStyle/>
        <a:p>
          <a:endParaRPr lang="en-MY"/>
        </a:p>
      </dgm:t>
    </dgm:pt>
    <dgm:pt modelId="{39E6630E-3283-433D-B9C9-E5A3E85A7C4D}" type="pres">
      <dgm:prSet presAssocID="{5038F8C7-A111-47EE-9FB1-48CBA4FC26BA}" presName="rightArrowText" presStyleLbl="node1" presStyleIdx="0" presStyleCnt="1" custLinFactNeighborX="-733" custLinFactNeighborY="2061">
        <dgm:presLayoutVars>
          <dgm:chMax val="0"/>
          <dgm:bulletEnabled val="1"/>
        </dgm:presLayoutVars>
      </dgm:prSet>
      <dgm:spPr/>
      <dgm:t>
        <a:bodyPr/>
        <a:lstStyle/>
        <a:p>
          <a:endParaRPr lang="en-MY"/>
        </a:p>
      </dgm:t>
    </dgm:pt>
  </dgm:ptLst>
  <dgm:cxnLst>
    <dgm:cxn modelId="{ABAEDEEE-AB56-4DA3-9274-E348CAF470E0}" srcId="{5038F8C7-A111-47EE-9FB1-48CBA4FC26BA}" destId="{65A185A2-7D27-45BB-A2E6-FB07FA9822B9}" srcOrd="1" destOrd="0" parTransId="{FE14A990-2460-4CC9-A0A9-9F116B1B2115}" sibTransId="{98935DA2-E062-432B-BD21-ABD0A805E694}"/>
    <dgm:cxn modelId="{5AD8364A-455B-4812-8C65-FE6346494716}" type="presOf" srcId="{784BBCC5-4A3F-4067-9BD1-1828A6FBBA96}" destId="{6896E362-A97E-4128-9681-852793260E10}" srcOrd="0" destOrd="0" presId="urn:microsoft.com/office/officeart/2005/8/layout/arrow6"/>
    <dgm:cxn modelId="{14002802-6B75-49C4-818F-2A5486BB1AA6}" type="presOf" srcId="{65A185A2-7D27-45BB-A2E6-FB07FA9822B9}" destId="{39E6630E-3283-433D-B9C9-E5A3E85A7C4D}" srcOrd="0" destOrd="0" presId="urn:microsoft.com/office/officeart/2005/8/layout/arrow6"/>
    <dgm:cxn modelId="{4F9BFF60-A952-40E7-BE9B-47E996D8E39D}" type="presOf" srcId="{5038F8C7-A111-47EE-9FB1-48CBA4FC26BA}" destId="{8FCEB6CA-FE0A-4611-9566-18D68EAA394A}" srcOrd="0" destOrd="0" presId="urn:microsoft.com/office/officeart/2005/8/layout/arrow6"/>
    <dgm:cxn modelId="{2BD6EFCA-B6DD-4489-9532-1C005B2B7FA2}" srcId="{5038F8C7-A111-47EE-9FB1-48CBA4FC26BA}" destId="{784BBCC5-4A3F-4067-9BD1-1828A6FBBA96}" srcOrd="0" destOrd="0" parTransId="{2A7B3F29-8B7B-4DD0-B72E-9EC854056652}" sibTransId="{B4E2ABB7-2612-4912-90D6-9D16D8BA2517}"/>
    <dgm:cxn modelId="{6DE3511E-DDAF-4BCA-B195-3D728B312C76}" type="presParOf" srcId="{8FCEB6CA-FE0A-4611-9566-18D68EAA394A}" destId="{81363A11-106F-4740-B2AD-768D7CCA799E}" srcOrd="0" destOrd="0" presId="urn:microsoft.com/office/officeart/2005/8/layout/arrow6"/>
    <dgm:cxn modelId="{58CDEDFD-264F-4E06-B7E9-0200494575D1}" type="presParOf" srcId="{8FCEB6CA-FE0A-4611-9566-18D68EAA394A}" destId="{6896E362-A97E-4128-9681-852793260E10}" srcOrd="1" destOrd="0" presId="urn:microsoft.com/office/officeart/2005/8/layout/arrow6"/>
    <dgm:cxn modelId="{CAC90A1B-40C7-4701-955F-9CDA6FD3C258}" type="presParOf" srcId="{8FCEB6CA-FE0A-4611-9566-18D68EAA394A}" destId="{39E6630E-3283-433D-B9C9-E5A3E85A7C4D}" srcOrd="2" destOrd="0" presId="urn:microsoft.com/office/officeart/2005/8/layout/arrow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38A2581-AD65-40C5-A963-8845AF1ED32C}" type="doc">
      <dgm:prSet loTypeId="urn:microsoft.com/office/officeart/2008/layout/NameandTitleOrganizationalChart" loCatId="hierarchy" qsTypeId="urn:microsoft.com/office/officeart/2005/8/quickstyle/simple1" qsCatId="simple" csTypeId="urn:microsoft.com/office/officeart/2005/8/colors/accent1_2" csCatId="accent1" phldr="1"/>
      <dgm:spPr/>
      <dgm:t>
        <a:bodyPr/>
        <a:lstStyle/>
        <a:p>
          <a:endParaRPr lang="en-MY"/>
        </a:p>
      </dgm:t>
    </dgm:pt>
    <dgm:pt modelId="{2E2699BB-C736-4103-9F1D-B2ACAFA83B0D}">
      <dgm:prSet phldrT="[Text]"/>
      <dgm:spPr/>
      <dgm:t>
        <a:bodyPr/>
        <a:lstStyle/>
        <a:p>
          <a:r>
            <a:rPr lang="ar-EG" dirty="0" smtClean="0"/>
            <a:t>التجزئة حسب الموقع</a:t>
          </a:r>
          <a:endParaRPr lang="en-MY" dirty="0"/>
        </a:p>
      </dgm:t>
    </dgm:pt>
    <dgm:pt modelId="{F195925F-9877-48C4-A73D-28E07D9F667E}" type="parTrans" cxnId="{6D891D4E-CD7F-4F9D-A276-7CCE1F1DA1B0}">
      <dgm:prSet/>
      <dgm:spPr/>
      <dgm:t>
        <a:bodyPr/>
        <a:lstStyle/>
        <a:p>
          <a:endParaRPr lang="en-MY"/>
        </a:p>
      </dgm:t>
    </dgm:pt>
    <dgm:pt modelId="{6818CEE9-4097-4C3A-8A91-F23457CE0D61}" type="sibTrans" cxnId="{6D891D4E-CD7F-4F9D-A276-7CCE1F1DA1B0}">
      <dgm:prSet/>
      <dgm:spPr/>
      <dgm:t>
        <a:bodyPr/>
        <a:lstStyle/>
        <a:p>
          <a:endParaRPr lang="en-MY"/>
        </a:p>
      </dgm:t>
    </dgm:pt>
    <dgm:pt modelId="{01D21FD8-40C6-4E55-95CF-7A59FA954DF0}">
      <dgm:prSet phldrT="[Text]"/>
      <dgm:spPr/>
      <dgm:t>
        <a:bodyPr/>
        <a:lstStyle/>
        <a:p>
          <a:r>
            <a:rPr lang="ar-EG" dirty="0" smtClean="0"/>
            <a:t>التجزئة حسب المناخ أو الطقس</a:t>
          </a:r>
          <a:endParaRPr lang="en-MY" dirty="0"/>
        </a:p>
      </dgm:t>
    </dgm:pt>
    <dgm:pt modelId="{AE19B24C-9FA3-43A7-B23C-F1603E2E4EF9}" type="parTrans" cxnId="{1D44B85D-2B45-4F3B-A518-2C555189D709}">
      <dgm:prSet/>
      <dgm:spPr/>
      <dgm:t>
        <a:bodyPr/>
        <a:lstStyle/>
        <a:p>
          <a:endParaRPr lang="en-MY"/>
        </a:p>
      </dgm:t>
    </dgm:pt>
    <dgm:pt modelId="{901172BE-51E1-4DB5-A3EE-C70BD7962A79}" type="sibTrans" cxnId="{1D44B85D-2B45-4F3B-A518-2C555189D709}">
      <dgm:prSet/>
      <dgm:spPr/>
      <dgm:t>
        <a:bodyPr/>
        <a:lstStyle/>
        <a:p>
          <a:endParaRPr lang="en-MY"/>
        </a:p>
      </dgm:t>
    </dgm:pt>
    <dgm:pt modelId="{57B1C665-D2E8-4515-A89F-B165F38E68D6}">
      <dgm:prSet phldrT="[Text]"/>
      <dgm:spPr/>
      <dgm:t>
        <a:bodyPr/>
        <a:lstStyle/>
        <a:p>
          <a:r>
            <a:rPr lang="ar-EG" dirty="0" smtClean="0"/>
            <a:t>التجزئة حسب البلد</a:t>
          </a:r>
          <a:endParaRPr lang="en-MY" dirty="0"/>
        </a:p>
      </dgm:t>
    </dgm:pt>
    <dgm:pt modelId="{6E8A2F33-CC59-44BC-862F-A6080DDAE200}" type="parTrans" cxnId="{421C8803-2D75-4DA4-B1AB-82D24102BA86}">
      <dgm:prSet/>
      <dgm:spPr/>
      <dgm:t>
        <a:bodyPr/>
        <a:lstStyle/>
        <a:p>
          <a:endParaRPr lang="en-MY"/>
        </a:p>
      </dgm:t>
    </dgm:pt>
    <dgm:pt modelId="{0AC9F21A-071C-41CE-AAEA-B11936B2BDD4}" type="sibTrans" cxnId="{421C8803-2D75-4DA4-B1AB-82D24102BA86}">
      <dgm:prSet/>
      <dgm:spPr/>
      <dgm:t>
        <a:bodyPr/>
        <a:lstStyle/>
        <a:p>
          <a:endParaRPr lang="en-MY"/>
        </a:p>
      </dgm:t>
    </dgm:pt>
    <dgm:pt modelId="{02B1E36C-60D5-4D3B-A159-51FD4AEBCF5D}">
      <dgm:prSet phldrT="[Text]"/>
      <dgm:spPr/>
      <dgm:t>
        <a:bodyPr/>
        <a:lstStyle/>
        <a:p>
          <a:r>
            <a:rPr lang="ar-EG" dirty="0" smtClean="0"/>
            <a:t>التجزئة حسب المدينة</a:t>
          </a:r>
          <a:endParaRPr lang="en-MY" dirty="0"/>
        </a:p>
      </dgm:t>
    </dgm:pt>
    <dgm:pt modelId="{4E940C76-DB51-41ED-B3F2-AF86AFEF6191}" type="parTrans" cxnId="{B353E52F-94AD-4064-BCCD-50DC1557D6E9}">
      <dgm:prSet/>
      <dgm:spPr/>
      <dgm:t>
        <a:bodyPr/>
        <a:lstStyle/>
        <a:p>
          <a:endParaRPr lang="en-MY"/>
        </a:p>
      </dgm:t>
    </dgm:pt>
    <dgm:pt modelId="{B884F261-E14A-4EB1-A7F2-AA23D04025C9}" type="sibTrans" cxnId="{B353E52F-94AD-4064-BCCD-50DC1557D6E9}">
      <dgm:prSet/>
      <dgm:spPr/>
      <dgm:t>
        <a:bodyPr/>
        <a:lstStyle/>
        <a:p>
          <a:endParaRPr lang="en-MY"/>
        </a:p>
      </dgm:t>
    </dgm:pt>
    <dgm:pt modelId="{9BBF520D-2009-4AA0-BD08-3294206596FE}" type="pres">
      <dgm:prSet presAssocID="{138A2581-AD65-40C5-A963-8845AF1ED32C}" presName="hierChild1" presStyleCnt="0">
        <dgm:presLayoutVars>
          <dgm:orgChart val="1"/>
          <dgm:chPref val="1"/>
          <dgm:dir/>
          <dgm:animOne val="branch"/>
          <dgm:animLvl val="lvl"/>
          <dgm:resizeHandles/>
        </dgm:presLayoutVars>
      </dgm:prSet>
      <dgm:spPr/>
      <dgm:t>
        <a:bodyPr/>
        <a:lstStyle/>
        <a:p>
          <a:endParaRPr lang="en-MY"/>
        </a:p>
      </dgm:t>
    </dgm:pt>
    <dgm:pt modelId="{65311166-B544-41E3-B3C4-27F968CE7956}" type="pres">
      <dgm:prSet presAssocID="{2E2699BB-C736-4103-9F1D-B2ACAFA83B0D}" presName="hierRoot1" presStyleCnt="0">
        <dgm:presLayoutVars>
          <dgm:hierBranch val="init"/>
        </dgm:presLayoutVars>
      </dgm:prSet>
      <dgm:spPr/>
    </dgm:pt>
    <dgm:pt modelId="{45BD46F8-EDC4-4015-8BE8-9A3C9E4B90BF}" type="pres">
      <dgm:prSet presAssocID="{2E2699BB-C736-4103-9F1D-B2ACAFA83B0D}" presName="rootComposite1" presStyleCnt="0"/>
      <dgm:spPr/>
    </dgm:pt>
    <dgm:pt modelId="{5ACBB69D-B1AA-4BDC-9F2D-3BC52992A17C}" type="pres">
      <dgm:prSet presAssocID="{2E2699BB-C736-4103-9F1D-B2ACAFA83B0D}" presName="rootText1" presStyleLbl="node0" presStyleIdx="0" presStyleCnt="1">
        <dgm:presLayoutVars>
          <dgm:chMax/>
          <dgm:chPref val="3"/>
        </dgm:presLayoutVars>
      </dgm:prSet>
      <dgm:spPr/>
      <dgm:t>
        <a:bodyPr/>
        <a:lstStyle/>
        <a:p>
          <a:endParaRPr lang="en-MY"/>
        </a:p>
      </dgm:t>
    </dgm:pt>
    <dgm:pt modelId="{029A6475-4426-408A-BF95-7A7C1C82AF51}" type="pres">
      <dgm:prSet presAssocID="{2E2699BB-C736-4103-9F1D-B2ACAFA83B0D}" presName="titleText1" presStyleLbl="fgAcc0" presStyleIdx="0" presStyleCnt="1" custLinFactNeighborX="-15109" custLinFactNeighborY="20734">
        <dgm:presLayoutVars>
          <dgm:chMax val="0"/>
          <dgm:chPref val="0"/>
        </dgm:presLayoutVars>
      </dgm:prSet>
      <dgm:spPr/>
      <dgm:t>
        <a:bodyPr/>
        <a:lstStyle/>
        <a:p>
          <a:endParaRPr lang="en-MY"/>
        </a:p>
      </dgm:t>
    </dgm:pt>
    <dgm:pt modelId="{D8600C13-0A7E-4F74-A544-AB7EAE76AA6B}" type="pres">
      <dgm:prSet presAssocID="{2E2699BB-C736-4103-9F1D-B2ACAFA83B0D}" presName="rootConnector1" presStyleLbl="node1" presStyleIdx="0" presStyleCnt="3"/>
      <dgm:spPr/>
      <dgm:t>
        <a:bodyPr/>
        <a:lstStyle/>
        <a:p>
          <a:endParaRPr lang="en-MY"/>
        </a:p>
      </dgm:t>
    </dgm:pt>
    <dgm:pt modelId="{F56B3AE7-FC95-4CC2-AB94-6048900F85EB}" type="pres">
      <dgm:prSet presAssocID="{2E2699BB-C736-4103-9F1D-B2ACAFA83B0D}" presName="hierChild2" presStyleCnt="0"/>
      <dgm:spPr/>
    </dgm:pt>
    <dgm:pt modelId="{7A93BE81-A749-446E-B74A-06407D4BFECC}" type="pres">
      <dgm:prSet presAssocID="{AE19B24C-9FA3-43A7-B23C-F1603E2E4EF9}" presName="Name37" presStyleLbl="parChTrans1D2" presStyleIdx="0" presStyleCnt="3"/>
      <dgm:spPr/>
      <dgm:t>
        <a:bodyPr/>
        <a:lstStyle/>
        <a:p>
          <a:endParaRPr lang="en-MY"/>
        </a:p>
      </dgm:t>
    </dgm:pt>
    <dgm:pt modelId="{28069F74-23D1-43E3-9AD6-0830F570BEDB}" type="pres">
      <dgm:prSet presAssocID="{01D21FD8-40C6-4E55-95CF-7A59FA954DF0}" presName="hierRoot2" presStyleCnt="0">
        <dgm:presLayoutVars>
          <dgm:hierBranch val="init"/>
        </dgm:presLayoutVars>
      </dgm:prSet>
      <dgm:spPr/>
    </dgm:pt>
    <dgm:pt modelId="{E100ECB3-AD7F-4447-97F9-6A9B75D81A94}" type="pres">
      <dgm:prSet presAssocID="{01D21FD8-40C6-4E55-95CF-7A59FA954DF0}" presName="rootComposite" presStyleCnt="0"/>
      <dgm:spPr/>
    </dgm:pt>
    <dgm:pt modelId="{5A5CC69E-D944-4C4C-BEF1-E865E111927E}" type="pres">
      <dgm:prSet presAssocID="{01D21FD8-40C6-4E55-95CF-7A59FA954DF0}" presName="rootText" presStyleLbl="node1" presStyleIdx="0" presStyleCnt="3">
        <dgm:presLayoutVars>
          <dgm:chMax/>
          <dgm:chPref val="3"/>
        </dgm:presLayoutVars>
      </dgm:prSet>
      <dgm:spPr/>
      <dgm:t>
        <a:bodyPr/>
        <a:lstStyle/>
        <a:p>
          <a:endParaRPr lang="en-MY"/>
        </a:p>
      </dgm:t>
    </dgm:pt>
    <dgm:pt modelId="{F86D1B22-E84C-4CA4-88D1-41FC04328BA1}" type="pres">
      <dgm:prSet presAssocID="{01D21FD8-40C6-4E55-95CF-7A59FA954DF0}" presName="titleText2" presStyleLbl="fgAcc1" presStyleIdx="0" presStyleCnt="3">
        <dgm:presLayoutVars>
          <dgm:chMax val="0"/>
          <dgm:chPref val="0"/>
        </dgm:presLayoutVars>
      </dgm:prSet>
      <dgm:spPr/>
      <dgm:t>
        <a:bodyPr/>
        <a:lstStyle/>
        <a:p>
          <a:endParaRPr lang="en-MY"/>
        </a:p>
      </dgm:t>
    </dgm:pt>
    <dgm:pt modelId="{44B1A008-8ABD-4F92-9F1A-C83ED4BF68D1}" type="pres">
      <dgm:prSet presAssocID="{01D21FD8-40C6-4E55-95CF-7A59FA954DF0}" presName="rootConnector" presStyleLbl="node2" presStyleIdx="0" presStyleCnt="0"/>
      <dgm:spPr/>
      <dgm:t>
        <a:bodyPr/>
        <a:lstStyle/>
        <a:p>
          <a:endParaRPr lang="en-MY"/>
        </a:p>
      </dgm:t>
    </dgm:pt>
    <dgm:pt modelId="{BC8057E4-CD68-4B45-9790-B05B40EA8C15}" type="pres">
      <dgm:prSet presAssocID="{01D21FD8-40C6-4E55-95CF-7A59FA954DF0}" presName="hierChild4" presStyleCnt="0"/>
      <dgm:spPr/>
    </dgm:pt>
    <dgm:pt modelId="{30889A31-3688-4507-B034-F879BF1F7758}" type="pres">
      <dgm:prSet presAssocID="{01D21FD8-40C6-4E55-95CF-7A59FA954DF0}" presName="hierChild5" presStyleCnt="0"/>
      <dgm:spPr/>
    </dgm:pt>
    <dgm:pt modelId="{692C8EDB-606A-46C7-9EDA-25E20A1EE37E}" type="pres">
      <dgm:prSet presAssocID="{6E8A2F33-CC59-44BC-862F-A6080DDAE200}" presName="Name37" presStyleLbl="parChTrans1D2" presStyleIdx="1" presStyleCnt="3"/>
      <dgm:spPr/>
      <dgm:t>
        <a:bodyPr/>
        <a:lstStyle/>
        <a:p>
          <a:endParaRPr lang="en-MY"/>
        </a:p>
      </dgm:t>
    </dgm:pt>
    <dgm:pt modelId="{3B5E3CD9-FFC4-4318-B6BD-65B340543C12}" type="pres">
      <dgm:prSet presAssocID="{57B1C665-D2E8-4515-A89F-B165F38E68D6}" presName="hierRoot2" presStyleCnt="0">
        <dgm:presLayoutVars>
          <dgm:hierBranch val="init"/>
        </dgm:presLayoutVars>
      </dgm:prSet>
      <dgm:spPr/>
    </dgm:pt>
    <dgm:pt modelId="{492C37F4-2FA5-4DD3-8D95-F51E0299D11C}" type="pres">
      <dgm:prSet presAssocID="{57B1C665-D2E8-4515-A89F-B165F38E68D6}" presName="rootComposite" presStyleCnt="0"/>
      <dgm:spPr/>
    </dgm:pt>
    <dgm:pt modelId="{4CBEAE8B-39F0-481D-B158-C3AF120D7E3E}" type="pres">
      <dgm:prSet presAssocID="{57B1C665-D2E8-4515-A89F-B165F38E68D6}" presName="rootText" presStyleLbl="node1" presStyleIdx="1" presStyleCnt="3">
        <dgm:presLayoutVars>
          <dgm:chMax/>
          <dgm:chPref val="3"/>
        </dgm:presLayoutVars>
      </dgm:prSet>
      <dgm:spPr/>
      <dgm:t>
        <a:bodyPr/>
        <a:lstStyle/>
        <a:p>
          <a:endParaRPr lang="en-MY"/>
        </a:p>
      </dgm:t>
    </dgm:pt>
    <dgm:pt modelId="{695B64F7-92E4-490E-A99F-4D52472DAF9D}" type="pres">
      <dgm:prSet presAssocID="{57B1C665-D2E8-4515-A89F-B165F38E68D6}" presName="titleText2" presStyleLbl="fgAcc1" presStyleIdx="1" presStyleCnt="3">
        <dgm:presLayoutVars>
          <dgm:chMax val="0"/>
          <dgm:chPref val="0"/>
        </dgm:presLayoutVars>
      </dgm:prSet>
      <dgm:spPr/>
      <dgm:t>
        <a:bodyPr/>
        <a:lstStyle/>
        <a:p>
          <a:endParaRPr lang="en-MY"/>
        </a:p>
      </dgm:t>
    </dgm:pt>
    <dgm:pt modelId="{7FCFB44C-ECF4-48F6-95AC-DBFA2C90DB4A}" type="pres">
      <dgm:prSet presAssocID="{57B1C665-D2E8-4515-A89F-B165F38E68D6}" presName="rootConnector" presStyleLbl="node2" presStyleIdx="0" presStyleCnt="0"/>
      <dgm:spPr/>
      <dgm:t>
        <a:bodyPr/>
        <a:lstStyle/>
        <a:p>
          <a:endParaRPr lang="en-MY"/>
        </a:p>
      </dgm:t>
    </dgm:pt>
    <dgm:pt modelId="{7673ACAB-CEA8-456D-909D-738D58287C2C}" type="pres">
      <dgm:prSet presAssocID="{57B1C665-D2E8-4515-A89F-B165F38E68D6}" presName="hierChild4" presStyleCnt="0"/>
      <dgm:spPr/>
    </dgm:pt>
    <dgm:pt modelId="{3C052EDA-5EB5-45FB-A81F-23BA7E7AD62F}" type="pres">
      <dgm:prSet presAssocID="{57B1C665-D2E8-4515-A89F-B165F38E68D6}" presName="hierChild5" presStyleCnt="0"/>
      <dgm:spPr/>
    </dgm:pt>
    <dgm:pt modelId="{0C0986F6-57AE-477B-8C26-7EA2E0B33494}" type="pres">
      <dgm:prSet presAssocID="{4E940C76-DB51-41ED-B3F2-AF86AFEF6191}" presName="Name37" presStyleLbl="parChTrans1D2" presStyleIdx="2" presStyleCnt="3"/>
      <dgm:spPr/>
      <dgm:t>
        <a:bodyPr/>
        <a:lstStyle/>
        <a:p>
          <a:endParaRPr lang="en-MY"/>
        </a:p>
      </dgm:t>
    </dgm:pt>
    <dgm:pt modelId="{156A05B7-37F5-4C41-9A3A-33C56C630232}" type="pres">
      <dgm:prSet presAssocID="{02B1E36C-60D5-4D3B-A159-51FD4AEBCF5D}" presName="hierRoot2" presStyleCnt="0">
        <dgm:presLayoutVars>
          <dgm:hierBranch val="init"/>
        </dgm:presLayoutVars>
      </dgm:prSet>
      <dgm:spPr/>
    </dgm:pt>
    <dgm:pt modelId="{96E19E91-C625-476E-8BFC-2988C233A8FE}" type="pres">
      <dgm:prSet presAssocID="{02B1E36C-60D5-4D3B-A159-51FD4AEBCF5D}" presName="rootComposite" presStyleCnt="0"/>
      <dgm:spPr/>
    </dgm:pt>
    <dgm:pt modelId="{74145962-5619-4933-98BF-5715C266CDA6}" type="pres">
      <dgm:prSet presAssocID="{02B1E36C-60D5-4D3B-A159-51FD4AEBCF5D}" presName="rootText" presStyleLbl="node1" presStyleIdx="2" presStyleCnt="3">
        <dgm:presLayoutVars>
          <dgm:chMax/>
          <dgm:chPref val="3"/>
        </dgm:presLayoutVars>
      </dgm:prSet>
      <dgm:spPr/>
      <dgm:t>
        <a:bodyPr/>
        <a:lstStyle/>
        <a:p>
          <a:endParaRPr lang="en-MY"/>
        </a:p>
      </dgm:t>
    </dgm:pt>
    <dgm:pt modelId="{3A0514B7-F801-4B72-859A-865003E6CBFA}" type="pres">
      <dgm:prSet presAssocID="{02B1E36C-60D5-4D3B-A159-51FD4AEBCF5D}" presName="titleText2" presStyleLbl="fgAcc1" presStyleIdx="2" presStyleCnt="3">
        <dgm:presLayoutVars>
          <dgm:chMax val="0"/>
          <dgm:chPref val="0"/>
        </dgm:presLayoutVars>
      </dgm:prSet>
      <dgm:spPr/>
      <dgm:t>
        <a:bodyPr/>
        <a:lstStyle/>
        <a:p>
          <a:endParaRPr lang="en-MY"/>
        </a:p>
      </dgm:t>
    </dgm:pt>
    <dgm:pt modelId="{A07AC7D9-ADEA-436B-A6E3-23957445CF4D}" type="pres">
      <dgm:prSet presAssocID="{02B1E36C-60D5-4D3B-A159-51FD4AEBCF5D}" presName="rootConnector" presStyleLbl="node2" presStyleIdx="0" presStyleCnt="0"/>
      <dgm:spPr/>
      <dgm:t>
        <a:bodyPr/>
        <a:lstStyle/>
        <a:p>
          <a:endParaRPr lang="en-MY"/>
        </a:p>
      </dgm:t>
    </dgm:pt>
    <dgm:pt modelId="{AE9D8919-067B-4BDB-A99B-277FC1EBD7FD}" type="pres">
      <dgm:prSet presAssocID="{02B1E36C-60D5-4D3B-A159-51FD4AEBCF5D}" presName="hierChild4" presStyleCnt="0"/>
      <dgm:spPr/>
    </dgm:pt>
    <dgm:pt modelId="{855EC952-9576-44DE-8A0B-5D1779D9E324}" type="pres">
      <dgm:prSet presAssocID="{02B1E36C-60D5-4D3B-A159-51FD4AEBCF5D}" presName="hierChild5" presStyleCnt="0"/>
      <dgm:spPr/>
    </dgm:pt>
    <dgm:pt modelId="{150A41BB-1FEE-432B-8534-5E076DC774A4}" type="pres">
      <dgm:prSet presAssocID="{2E2699BB-C736-4103-9F1D-B2ACAFA83B0D}" presName="hierChild3" presStyleCnt="0"/>
      <dgm:spPr/>
    </dgm:pt>
  </dgm:ptLst>
  <dgm:cxnLst>
    <dgm:cxn modelId="{421C8803-2D75-4DA4-B1AB-82D24102BA86}" srcId="{2E2699BB-C736-4103-9F1D-B2ACAFA83B0D}" destId="{57B1C665-D2E8-4515-A89F-B165F38E68D6}" srcOrd="1" destOrd="0" parTransId="{6E8A2F33-CC59-44BC-862F-A6080DDAE200}" sibTransId="{0AC9F21A-071C-41CE-AAEA-B11936B2BDD4}"/>
    <dgm:cxn modelId="{1D44B85D-2B45-4F3B-A518-2C555189D709}" srcId="{2E2699BB-C736-4103-9F1D-B2ACAFA83B0D}" destId="{01D21FD8-40C6-4E55-95CF-7A59FA954DF0}" srcOrd="0" destOrd="0" parTransId="{AE19B24C-9FA3-43A7-B23C-F1603E2E4EF9}" sibTransId="{901172BE-51E1-4DB5-A3EE-C70BD7962A79}"/>
    <dgm:cxn modelId="{4CB2F875-1A1A-47BC-926F-21C2BECC38DA}" type="presOf" srcId="{02B1E36C-60D5-4D3B-A159-51FD4AEBCF5D}" destId="{74145962-5619-4933-98BF-5715C266CDA6}" srcOrd="0" destOrd="0" presId="urn:microsoft.com/office/officeart/2008/layout/NameandTitleOrganizationalChart"/>
    <dgm:cxn modelId="{651B2801-B62B-4CE6-BB12-7137F4518A85}" type="presOf" srcId="{138A2581-AD65-40C5-A963-8845AF1ED32C}" destId="{9BBF520D-2009-4AA0-BD08-3294206596FE}" srcOrd="0" destOrd="0" presId="urn:microsoft.com/office/officeart/2008/layout/NameandTitleOrganizationalChart"/>
    <dgm:cxn modelId="{E4F50DE5-3486-464F-92D8-D79AE6D69B06}" type="presOf" srcId="{57B1C665-D2E8-4515-A89F-B165F38E68D6}" destId="{7FCFB44C-ECF4-48F6-95AC-DBFA2C90DB4A}" srcOrd="1" destOrd="0" presId="urn:microsoft.com/office/officeart/2008/layout/NameandTitleOrganizationalChart"/>
    <dgm:cxn modelId="{B353E52F-94AD-4064-BCCD-50DC1557D6E9}" srcId="{2E2699BB-C736-4103-9F1D-B2ACAFA83B0D}" destId="{02B1E36C-60D5-4D3B-A159-51FD4AEBCF5D}" srcOrd="2" destOrd="0" parTransId="{4E940C76-DB51-41ED-B3F2-AF86AFEF6191}" sibTransId="{B884F261-E14A-4EB1-A7F2-AA23D04025C9}"/>
    <dgm:cxn modelId="{A425388A-1120-4D28-9311-020A5300443D}" type="presOf" srcId="{57B1C665-D2E8-4515-A89F-B165F38E68D6}" destId="{4CBEAE8B-39F0-481D-B158-C3AF120D7E3E}" srcOrd="0" destOrd="0" presId="urn:microsoft.com/office/officeart/2008/layout/NameandTitleOrganizationalChart"/>
    <dgm:cxn modelId="{9BDD89E4-A418-4A1C-A4DC-A0D0351828B3}" type="presOf" srcId="{0AC9F21A-071C-41CE-AAEA-B11936B2BDD4}" destId="{695B64F7-92E4-490E-A99F-4D52472DAF9D}" srcOrd="0" destOrd="0" presId="urn:microsoft.com/office/officeart/2008/layout/NameandTitleOrganizationalChart"/>
    <dgm:cxn modelId="{E18F757C-0105-4979-A1C6-5DE3BD3B9FAE}" type="presOf" srcId="{B884F261-E14A-4EB1-A7F2-AA23D04025C9}" destId="{3A0514B7-F801-4B72-859A-865003E6CBFA}" srcOrd="0" destOrd="0" presId="urn:microsoft.com/office/officeart/2008/layout/NameandTitleOrganizationalChart"/>
    <dgm:cxn modelId="{9CB0CEF8-466B-478A-8C1D-B237A9DA3384}" type="presOf" srcId="{01D21FD8-40C6-4E55-95CF-7A59FA954DF0}" destId="{5A5CC69E-D944-4C4C-BEF1-E865E111927E}" srcOrd="0" destOrd="0" presId="urn:microsoft.com/office/officeart/2008/layout/NameandTitleOrganizationalChart"/>
    <dgm:cxn modelId="{C885B6FF-D256-4998-84BC-94E16749744B}" type="presOf" srcId="{901172BE-51E1-4DB5-A3EE-C70BD7962A79}" destId="{F86D1B22-E84C-4CA4-88D1-41FC04328BA1}" srcOrd="0" destOrd="0" presId="urn:microsoft.com/office/officeart/2008/layout/NameandTitleOrganizationalChart"/>
    <dgm:cxn modelId="{25B3CB0A-6ADC-4E93-99C3-3E8EA42F713E}" type="presOf" srcId="{4E940C76-DB51-41ED-B3F2-AF86AFEF6191}" destId="{0C0986F6-57AE-477B-8C26-7EA2E0B33494}" srcOrd="0" destOrd="0" presId="urn:microsoft.com/office/officeart/2008/layout/NameandTitleOrganizationalChart"/>
    <dgm:cxn modelId="{0A7566ED-F472-4843-BC3B-E121C8604868}" type="presOf" srcId="{2E2699BB-C736-4103-9F1D-B2ACAFA83B0D}" destId="{D8600C13-0A7E-4F74-A544-AB7EAE76AA6B}" srcOrd="1" destOrd="0" presId="urn:microsoft.com/office/officeart/2008/layout/NameandTitleOrganizationalChart"/>
    <dgm:cxn modelId="{8B0050DE-0490-4D27-921B-B74853034418}" type="presOf" srcId="{AE19B24C-9FA3-43A7-B23C-F1603E2E4EF9}" destId="{7A93BE81-A749-446E-B74A-06407D4BFECC}" srcOrd="0" destOrd="0" presId="urn:microsoft.com/office/officeart/2008/layout/NameandTitleOrganizationalChart"/>
    <dgm:cxn modelId="{1AB37906-3307-4E1A-9AFF-35F2D4984A58}" type="presOf" srcId="{02B1E36C-60D5-4D3B-A159-51FD4AEBCF5D}" destId="{A07AC7D9-ADEA-436B-A6E3-23957445CF4D}" srcOrd="1" destOrd="0" presId="urn:microsoft.com/office/officeart/2008/layout/NameandTitleOrganizationalChart"/>
    <dgm:cxn modelId="{CD1BB0B1-AFC8-4BA2-A347-CCB8E213AEF4}" type="presOf" srcId="{6818CEE9-4097-4C3A-8A91-F23457CE0D61}" destId="{029A6475-4426-408A-BF95-7A7C1C82AF51}" srcOrd="0" destOrd="0" presId="urn:microsoft.com/office/officeart/2008/layout/NameandTitleOrganizationalChart"/>
    <dgm:cxn modelId="{1AF41E51-AF7E-4A29-9E30-042B351E56DF}" type="presOf" srcId="{6E8A2F33-CC59-44BC-862F-A6080DDAE200}" destId="{692C8EDB-606A-46C7-9EDA-25E20A1EE37E}" srcOrd="0" destOrd="0" presId="urn:microsoft.com/office/officeart/2008/layout/NameandTitleOrganizationalChart"/>
    <dgm:cxn modelId="{6D891D4E-CD7F-4F9D-A276-7CCE1F1DA1B0}" srcId="{138A2581-AD65-40C5-A963-8845AF1ED32C}" destId="{2E2699BB-C736-4103-9F1D-B2ACAFA83B0D}" srcOrd="0" destOrd="0" parTransId="{F195925F-9877-48C4-A73D-28E07D9F667E}" sibTransId="{6818CEE9-4097-4C3A-8A91-F23457CE0D61}"/>
    <dgm:cxn modelId="{26D050E4-3C49-472E-B706-0A127795FFC4}" type="presOf" srcId="{2E2699BB-C736-4103-9F1D-B2ACAFA83B0D}" destId="{5ACBB69D-B1AA-4BDC-9F2D-3BC52992A17C}" srcOrd="0" destOrd="0" presId="urn:microsoft.com/office/officeart/2008/layout/NameandTitleOrganizationalChart"/>
    <dgm:cxn modelId="{C6252EE5-85B2-451A-8856-2EFC450C9BF8}" type="presOf" srcId="{01D21FD8-40C6-4E55-95CF-7A59FA954DF0}" destId="{44B1A008-8ABD-4F92-9F1A-C83ED4BF68D1}" srcOrd="1" destOrd="0" presId="urn:microsoft.com/office/officeart/2008/layout/NameandTitleOrganizationalChart"/>
    <dgm:cxn modelId="{983B8CCE-6519-49C1-A681-A424EBFD2D14}" type="presParOf" srcId="{9BBF520D-2009-4AA0-BD08-3294206596FE}" destId="{65311166-B544-41E3-B3C4-27F968CE7956}" srcOrd="0" destOrd="0" presId="urn:microsoft.com/office/officeart/2008/layout/NameandTitleOrganizationalChart"/>
    <dgm:cxn modelId="{5EC7F7A4-B8C7-4E7E-BCCB-7B0980E5C729}" type="presParOf" srcId="{65311166-B544-41E3-B3C4-27F968CE7956}" destId="{45BD46F8-EDC4-4015-8BE8-9A3C9E4B90BF}" srcOrd="0" destOrd="0" presId="urn:microsoft.com/office/officeart/2008/layout/NameandTitleOrganizationalChart"/>
    <dgm:cxn modelId="{2422578F-3145-4F9B-915E-820F54831EE8}" type="presParOf" srcId="{45BD46F8-EDC4-4015-8BE8-9A3C9E4B90BF}" destId="{5ACBB69D-B1AA-4BDC-9F2D-3BC52992A17C}" srcOrd="0" destOrd="0" presId="urn:microsoft.com/office/officeart/2008/layout/NameandTitleOrganizationalChart"/>
    <dgm:cxn modelId="{EA48FCDD-EBDA-41D0-8989-11DAABF795F5}" type="presParOf" srcId="{45BD46F8-EDC4-4015-8BE8-9A3C9E4B90BF}" destId="{029A6475-4426-408A-BF95-7A7C1C82AF51}" srcOrd="1" destOrd="0" presId="urn:microsoft.com/office/officeart/2008/layout/NameandTitleOrganizationalChart"/>
    <dgm:cxn modelId="{367B712D-2950-41DB-830F-4D84C39CA7D9}" type="presParOf" srcId="{45BD46F8-EDC4-4015-8BE8-9A3C9E4B90BF}" destId="{D8600C13-0A7E-4F74-A544-AB7EAE76AA6B}" srcOrd="2" destOrd="0" presId="urn:microsoft.com/office/officeart/2008/layout/NameandTitleOrganizationalChart"/>
    <dgm:cxn modelId="{2A73F37D-7AEA-403D-A664-725C41269DFE}" type="presParOf" srcId="{65311166-B544-41E3-B3C4-27F968CE7956}" destId="{F56B3AE7-FC95-4CC2-AB94-6048900F85EB}" srcOrd="1" destOrd="0" presId="urn:microsoft.com/office/officeart/2008/layout/NameandTitleOrganizationalChart"/>
    <dgm:cxn modelId="{ACF4B4C4-8B1F-461C-BB27-50A975406493}" type="presParOf" srcId="{F56B3AE7-FC95-4CC2-AB94-6048900F85EB}" destId="{7A93BE81-A749-446E-B74A-06407D4BFECC}" srcOrd="0" destOrd="0" presId="urn:microsoft.com/office/officeart/2008/layout/NameandTitleOrganizationalChart"/>
    <dgm:cxn modelId="{D7CD93C8-88CA-4AA0-BA0C-7C82B7EC8808}" type="presParOf" srcId="{F56B3AE7-FC95-4CC2-AB94-6048900F85EB}" destId="{28069F74-23D1-43E3-9AD6-0830F570BEDB}" srcOrd="1" destOrd="0" presId="urn:microsoft.com/office/officeart/2008/layout/NameandTitleOrganizationalChart"/>
    <dgm:cxn modelId="{7F25D225-8541-451E-B504-2166CBB404C6}" type="presParOf" srcId="{28069F74-23D1-43E3-9AD6-0830F570BEDB}" destId="{E100ECB3-AD7F-4447-97F9-6A9B75D81A94}" srcOrd="0" destOrd="0" presId="urn:microsoft.com/office/officeart/2008/layout/NameandTitleOrganizationalChart"/>
    <dgm:cxn modelId="{A872DCE8-112A-4370-90D3-3EE112C137BC}" type="presParOf" srcId="{E100ECB3-AD7F-4447-97F9-6A9B75D81A94}" destId="{5A5CC69E-D944-4C4C-BEF1-E865E111927E}" srcOrd="0" destOrd="0" presId="urn:microsoft.com/office/officeart/2008/layout/NameandTitleOrganizationalChart"/>
    <dgm:cxn modelId="{F4506DE3-FA82-4E66-A948-E52E65E3B0F0}" type="presParOf" srcId="{E100ECB3-AD7F-4447-97F9-6A9B75D81A94}" destId="{F86D1B22-E84C-4CA4-88D1-41FC04328BA1}" srcOrd="1" destOrd="0" presId="urn:microsoft.com/office/officeart/2008/layout/NameandTitleOrganizationalChart"/>
    <dgm:cxn modelId="{F021624D-D23D-43E8-AFC1-DFF79D7DC6F3}" type="presParOf" srcId="{E100ECB3-AD7F-4447-97F9-6A9B75D81A94}" destId="{44B1A008-8ABD-4F92-9F1A-C83ED4BF68D1}" srcOrd="2" destOrd="0" presId="urn:microsoft.com/office/officeart/2008/layout/NameandTitleOrganizationalChart"/>
    <dgm:cxn modelId="{135D5262-1791-468C-8A6D-C90EAC8DB42E}" type="presParOf" srcId="{28069F74-23D1-43E3-9AD6-0830F570BEDB}" destId="{BC8057E4-CD68-4B45-9790-B05B40EA8C15}" srcOrd="1" destOrd="0" presId="urn:microsoft.com/office/officeart/2008/layout/NameandTitleOrganizationalChart"/>
    <dgm:cxn modelId="{7637889A-EB04-4AAA-8047-EC7299D175EF}" type="presParOf" srcId="{28069F74-23D1-43E3-9AD6-0830F570BEDB}" destId="{30889A31-3688-4507-B034-F879BF1F7758}" srcOrd="2" destOrd="0" presId="urn:microsoft.com/office/officeart/2008/layout/NameandTitleOrganizationalChart"/>
    <dgm:cxn modelId="{362C62DC-EBAB-4F3A-8F58-3892655F173E}" type="presParOf" srcId="{F56B3AE7-FC95-4CC2-AB94-6048900F85EB}" destId="{692C8EDB-606A-46C7-9EDA-25E20A1EE37E}" srcOrd="2" destOrd="0" presId="urn:microsoft.com/office/officeart/2008/layout/NameandTitleOrganizationalChart"/>
    <dgm:cxn modelId="{02B199B1-4B53-4022-99D0-7AE084BA787C}" type="presParOf" srcId="{F56B3AE7-FC95-4CC2-AB94-6048900F85EB}" destId="{3B5E3CD9-FFC4-4318-B6BD-65B340543C12}" srcOrd="3" destOrd="0" presId="urn:microsoft.com/office/officeart/2008/layout/NameandTitleOrganizationalChart"/>
    <dgm:cxn modelId="{D175265A-B5B1-437E-9015-AD7E9C489EF3}" type="presParOf" srcId="{3B5E3CD9-FFC4-4318-B6BD-65B340543C12}" destId="{492C37F4-2FA5-4DD3-8D95-F51E0299D11C}" srcOrd="0" destOrd="0" presId="urn:microsoft.com/office/officeart/2008/layout/NameandTitleOrganizationalChart"/>
    <dgm:cxn modelId="{015C1B56-5239-49BE-B5B7-042519FDEA60}" type="presParOf" srcId="{492C37F4-2FA5-4DD3-8D95-F51E0299D11C}" destId="{4CBEAE8B-39F0-481D-B158-C3AF120D7E3E}" srcOrd="0" destOrd="0" presId="urn:microsoft.com/office/officeart/2008/layout/NameandTitleOrganizationalChart"/>
    <dgm:cxn modelId="{145579A2-ADA1-4B65-97CC-491D43EF92C7}" type="presParOf" srcId="{492C37F4-2FA5-4DD3-8D95-F51E0299D11C}" destId="{695B64F7-92E4-490E-A99F-4D52472DAF9D}" srcOrd="1" destOrd="0" presId="urn:microsoft.com/office/officeart/2008/layout/NameandTitleOrganizationalChart"/>
    <dgm:cxn modelId="{5649B7F3-14BA-4AC2-BA6F-B0CF5A405529}" type="presParOf" srcId="{492C37F4-2FA5-4DD3-8D95-F51E0299D11C}" destId="{7FCFB44C-ECF4-48F6-95AC-DBFA2C90DB4A}" srcOrd="2" destOrd="0" presId="urn:microsoft.com/office/officeart/2008/layout/NameandTitleOrganizationalChart"/>
    <dgm:cxn modelId="{B969E5B1-13DF-4C14-967B-D4E05EBB8EBB}" type="presParOf" srcId="{3B5E3CD9-FFC4-4318-B6BD-65B340543C12}" destId="{7673ACAB-CEA8-456D-909D-738D58287C2C}" srcOrd="1" destOrd="0" presId="urn:microsoft.com/office/officeart/2008/layout/NameandTitleOrganizationalChart"/>
    <dgm:cxn modelId="{7E04E8A1-27B8-494F-BBEA-3625CFB0C57A}" type="presParOf" srcId="{3B5E3CD9-FFC4-4318-B6BD-65B340543C12}" destId="{3C052EDA-5EB5-45FB-A81F-23BA7E7AD62F}" srcOrd="2" destOrd="0" presId="urn:microsoft.com/office/officeart/2008/layout/NameandTitleOrganizationalChart"/>
    <dgm:cxn modelId="{33A6E503-4FF0-40B2-95F7-CBB4A13C7C94}" type="presParOf" srcId="{F56B3AE7-FC95-4CC2-AB94-6048900F85EB}" destId="{0C0986F6-57AE-477B-8C26-7EA2E0B33494}" srcOrd="4" destOrd="0" presId="urn:microsoft.com/office/officeart/2008/layout/NameandTitleOrganizationalChart"/>
    <dgm:cxn modelId="{FA50FF74-8BB9-4B58-BADB-E22C6A9E343A}" type="presParOf" srcId="{F56B3AE7-FC95-4CC2-AB94-6048900F85EB}" destId="{156A05B7-37F5-4C41-9A3A-33C56C630232}" srcOrd="5" destOrd="0" presId="urn:microsoft.com/office/officeart/2008/layout/NameandTitleOrganizationalChart"/>
    <dgm:cxn modelId="{3A4A26E3-F4F4-4973-860C-EEB7B7F4913F}" type="presParOf" srcId="{156A05B7-37F5-4C41-9A3A-33C56C630232}" destId="{96E19E91-C625-476E-8BFC-2988C233A8FE}" srcOrd="0" destOrd="0" presId="urn:microsoft.com/office/officeart/2008/layout/NameandTitleOrganizationalChart"/>
    <dgm:cxn modelId="{DADF3FCD-D1CE-4D8F-BDAA-00396BB1781D}" type="presParOf" srcId="{96E19E91-C625-476E-8BFC-2988C233A8FE}" destId="{74145962-5619-4933-98BF-5715C266CDA6}" srcOrd="0" destOrd="0" presId="urn:microsoft.com/office/officeart/2008/layout/NameandTitleOrganizationalChart"/>
    <dgm:cxn modelId="{1186FE83-2635-4DA5-AD2C-B0FCD5662AE1}" type="presParOf" srcId="{96E19E91-C625-476E-8BFC-2988C233A8FE}" destId="{3A0514B7-F801-4B72-859A-865003E6CBFA}" srcOrd="1" destOrd="0" presId="urn:microsoft.com/office/officeart/2008/layout/NameandTitleOrganizationalChart"/>
    <dgm:cxn modelId="{B8FB1C24-3C14-4CE0-80ED-74541AF824F6}" type="presParOf" srcId="{96E19E91-C625-476E-8BFC-2988C233A8FE}" destId="{A07AC7D9-ADEA-436B-A6E3-23957445CF4D}" srcOrd="2" destOrd="0" presId="urn:microsoft.com/office/officeart/2008/layout/NameandTitleOrganizationalChart"/>
    <dgm:cxn modelId="{760E4429-BB69-4940-A449-4B63CCA364F0}" type="presParOf" srcId="{156A05B7-37F5-4C41-9A3A-33C56C630232}" destId="{AE9D8919-067B-4BDB-A99B-277FC1EBD7FD}" srcOrd="1" destOrd="0" presId="urn:microsoft.com/office/officeart/2008/layout/NameandTitleOrganizationalChart"/>
    <dgm:cxn modelId="{A6B42688-CE73-468A-A0E2-467785BF1B63}" type="presParOf" srcId="{156A05B7-37F5-4C41-9A3A-33C56C630232}" destId="{855EC952-9576-44DE-8A0B-5D1779D9E324}" srcOrd="2" destOrd="0" presId="urn:microsoft.com/office/officeart/2008/layout/NameandTitleOrganizationalChart"/>
    <dgm:cxn modelId="{0A2197A0-F7DE-470D-93A4-9F54530B568A}" type="presParOf" srcId="{65311166-B544-41E3-B3C4-27F968CE7956}" destId="{150A41BB-1FEE-432B-8534-5E076DC774A4}" srcOrd="2" destOrd="0" presId="urn:microsoft.com/office/officeart/2008/layout/NameandTitleOrganizational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769936-AA90-48CE-BFF4-8417EB76C2F3}">
      <dsp:nvSpPr>
        <dsp:cNvPr id="0" name=""/>
        <dsp:cNvSpPr/>
      </dsp:nvSpPr>
      <dsp:spPr>
        <a:xfrm rot="3831497">
          <a:off x="3061229" y="2312635"/>
          <a:ext cx="564265" cy="26938"/>
        </a:xfrm>
        <a:custGeom>
          <a:avLst/>
          <a:gdLst/>
          <a:ahLst/>
          <a:cxnLst/>
          <a:rect l="0" t="0" r="0" b="0"/>
          <a:pathLst>
            <a:path>
              <a:moveTo>
                <a:pt x="0" y="13469"/>
              </a:moveTo>
              <a:lnTo>
                <a:pt x="564265" y="1346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404A69-2986-4E21-9DC0-0A199C5B064A}">
      <dsp:nvSpPr>
        <dsp:cNvPr id="0" name=""/>
        <dsp:cNvSpPr/>
      </dsp:nvSpPr>
      <dsp:spPr>
        <a:xfrm rot="822178">
          <a:off x="3418441" y="1879538"/>
          <a:ext cx="1194791" cy="26938"/>
        </a:xfrm>
        <a:custGeom>
          <a:avLst/>
          <a:gdLst/>
          <a:ahLst/>
          <a:cxnLst/>
          <a:rect l="0" t="0" r="0" b="0"/>
          <a:pathLst>
            <a:path>
              <a:moveTo>
                <a:pt x="0" y="13469"/>
              </a:moveTo>
              <a:lnTo>
                <a:pt x="1194791" y="1346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E8C2C9-11E8-4922-8B8A-520229F73BCA}">
      <dsp:nvSpPr>
        <dsp:cNvPr id="0" name=""/>
        <dsp:cNvSpPr/>
      </dsp:nvSpPr>
      <dsp:spPr>
        <a:xfrm rot="20639191">
          <a:off x="3418828" y="1394311"/>
          <a:ext cx="856445" cy="26938"/>
        </a:xfrm>
        <a:custGeom>
          <a:avLst/>
          <a:gdLst/>
          <a:ahLst/>
          <a:cxnLst/>
          <a:rect l="0" t="0" r="0" b="0"/>
          <a:pathLst>
            <a:path>
              <a:moveTo>
                <a:pt x="0" y="13469"/>
              </a:moveTo>
              <a:lnTo>
                <a:pt x="856445" y="1346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FDC5CF2-E3D4-4F21-B126-6BB33F23C4F0}">
      <dsp:nvSpPr>
        <dsp:cNvPr id="0" name=""/>
        <dsp:cNvSpPr/>
      </dsp:nvSpPr>
      <dsp:spPr>
        <a:xfrm rot="17916978">
          <a:off x="3082724" y="940539"/>
          <a:ext cx="612655" cy="26938"/>
        </a:xfrm>
        <a:custGeom>
          <a:avLst/>
          <a:gdLst/>
          <a:ahLst/>
          <a:cxnLst/>
          <a:rect l="0" t="0" r="0" b="0"/>
          <a:pathLst>
            <a:path>
              <a:moveTo>
                <a:pt x="0" y="13469"/>
              </a:moveTo>
              <a:lnTo>
                <a:pt x="612655" y="1346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67E1D78-EDB3-40A0-A6B0-5A50108A6B5B}">
      <dsp:nvSpPr>
        <dsp:cNvPr id="0" name=""/>
        <dsp:cNvSpPr/>
      </dsp:nvSpPr>
      <dsp:spPr>
        <a:xfrm>
          <a:off x="2403405" y="1040793"/>
          <a:ext cx="1214163" cy="121416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9857B4-EEB1-420D-81C3-1EDE5BE494B4}">
      <dsp:nvSpPr>
        <dsp:cNvPr id="0" name=""/>
        <dsp:cNvSpPr/>
      </dsp:nvSpPr>
      <dsp:spPr>
        <a:xfrm>
          <a:off x="3345970" y="1095"/>
          <a:ext cx="728498" cy="72849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ar-EG" sz="1300" b="1" kern="1200" dirty="0" smtClean="0"/>
            <a:t>العمر</a:t>
          </a:r>
          <a:endParaRPr lang="en-MY" sz="1300" kern="1200" dirty="0"/>
        </a:p>
      </dsp:txBody>
      <dsp:txXfrm>
        <a:off x="3452656" y="107781"/>
        <a:ext cx="515126" cy="515126"/>
      </dsp:txXfrm>
    </dsp:sp>
    <dsp:sp modelId="{4B474269-03B9-4216-BDE6-7C6BE1D5FCF1}">
      <dsp:nvSpPr>
        <dsp:cNvPr id="0" name=""/>
        <dsp:cNvSpPr/>
      </dsp:nvSpPr>
      <dsp:spPr>
        <a:xfrm>
          <a:off x="4147318" y="1095"/>
          <a:ext cx="1092747" cy="7284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57150" lvl="1" indent="-57150" algn="r" defTabSz="444500" rtl="1">
            <a:lnSpc>
              <a:spcPct val="90000"/>
            </a:lnSpc>
            <a:spcBef>
              <a:spcPct val="0"/>
            </a:spcBef>
            <a:spcAft>
              <a:spcPct val="15000"/>
            </a:spcAft>
            <a:buChar char="••"/>
          </a:pPr>
          <a:r>
            <a:rPr lang="ar-EG" sz="1000" kern="1200" dirty="0" smtClean="0"/>
            <a:t> تصنيف الزوار حسب الفئات العمرية لتقديم محتوى يتناسب مع اهتمامات كل فئة</a:t>
          </a:r>
          <a:endParaRPr lang="en-MY" sz="1000" kern="1200" dirty="0"/>
        </a:p>
      </dsp:txBody>
      <dsp:txXfrm>
        <a:off x="4147318" y="1095"/>
        <a:ext cx="1092747" cy="728498"/>
      </dsp:txXfrm>
    </dsp:sp>
    <dsp:sp modelId="{F589F843-B3A9-43BA-A35A-5111B97D19F5}">
      <dsp:nvSpPr>
        <dsp:cNvPr id="0" name=""/>
        <dsp:cNvSpPr/>
      </dsp:nvSpPr>
      <dsp:spPr>
        <a:xfrm>
          <a:off x="4244523" y="824918"/>
          <a:ext cx="728498" cy="72849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ar-EG" sz="1300" b="1" kern="1200" dirty="0" smtClean="0"/>
            <a:t>الجنس</a:t>
          </a:r>
          <a:endParaRPr lang="en-MY" sz="1300" kern="1200" dirty="0"/>
        </a:p>
      </dsp:txBody>
      <dsp:txXfrm>
        <a:off x="4351209" y="931604"/>
        <a:ext cx="515126" cy="515126"/>
      </dsp:txXfrm>
    </dsp:sp>
    <dsp:sp modelId="{236A5B2F-8D1A-4166-9A2E-727CD9592353}">
      <dsp:nvSpPr>
        <dsp:cNvPr id="0" name=""/>
        <dsp:cNvSpPr/>
      </dsp:nvSpPr>
      <dsp:spPr>
        <a:xfrm>
          <a:off x="5045871" y="824918"/>
          <a:ext cx="1092747" cy="7284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57150" lvl="1" indent="-57150" algn="r" defTabSz="444500" rtl="1">
            <a:lnSpc>
              <a:spcPct val="90000"/>
            </a:lnSpc>
            <a:spcBef>
              <a:spcPct val="0"/>
            </a:spcBef>
            <a:spcAft>
              <a:spcPct val="15000"/>
            </a:spcAft>
            <a:buChar char="••"/>
          </a:pPr>
          <a:r>
            <a:rPr lang="ar-EG" sz="1000" kern="1200" dirty="0" smtClean="0"/>
            <a:t> يمكن تخصيص العروض والمحتوى حسب الجنس لتلبية احتياجات كل مجموعة بشكل أفضل.</a:t>
          </a:r>
          <a:endParaRPr lang="en-MY" sz="1000" kern="1200" dirty="0"/>
        </a:p>
      </dsp:txBody>
      <dsp:txXfrm>
        <a:off x="5045871" y="824918"/>
        <a:ext cx="1092747" cy="728498"/>
      </dsp:txXfrm>
    </dsp:sp>
    <dsp:sp modelId="{D33CFBCC-527B-4418-BB78-E56C3A4AC2B1}">
      <dsp:nvSpPr>
        <dsp:cNvPr id="0" name=""/>
        <dsp:cNvSpPr/>
      </dsp:nvSpPr>
      <dsp:spPr>
        <a:xfrm>
          <a:off x="4585861" y="1756561"/>
          <a:ext cx="728498" cy="72849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ar-EG" sz="1300" b="1" kern="1200" dirty="0" smtClean="0"/>
            <a:t>الموقع الجغرافي</a:t>
          </a:r>
          <a:endParaRPr lang="en-MY" sz="1300" kern="1200" dirty="0"/>
        </a:p>
      </dsp:txBody>
      <dsp:txXfrm>
        <a:off x="4692547" y="1863247"/>
        <a:ext cx="515126" cy="515126"/>
      </dsp:txXfrm>
    </dsp:sp>
    <dsp:sp modelId="{9F915449-C282-4CBE-A7F8-2B7A1BC9C3E1}">
      <dsp:nvSpPr>
        <dsp:cNvPr id="0" name=""/>
        <dsp:cNvSpPr/>
      </dsp:nvSpPr>
      <dsp:spPr>
        <a:xfrm>
          <a:off x="5387209" y="1756561"/>
          <a:ext cx="1092747" cy="7284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57150" lvl="1" indent="-57150" algn="r" defTabSz="444500" rtl="1">
            <a:lnSpc>
              <a:spcPct val="90000"/>
            </a:lnSpc>
            <a:spcBef>
              <a:spcPct val="0"/>
            </a:spcBef>
            <a:spcAft>
              <a:spcPct val="15000"/>
            </a:spcAft>
            <a:buChar char="••"/>
          </a:pPr>
          <a:r>
            <a:rPr lang="ar-EG" sz="1000" kern="1200" dirty="0" smtClean="0"/>
            <a:t> معرفة من أي بلد أو مدينة يأتي الزوار يمكن أن يساعد في تخصيص العروض حسب الاحتياجات المحلية.</a:t>
          </a:r>
          <a:endParaRPr lang="en-MY" sz="1000" kern="1200" dirty="0"/>
        </a:p>
      </dsp:txBody>
      <dsp:txXfrm>
        <a:off x="5387209" y="1756561"/>
        <a:ext cx="1092747" cy="728498"/>
      </dsp:txXfrm>
    </dsp:sp>
    <dsp:sp modelId="{8611C9BA-DEF1-4B8F-9A38-9D9A1ADC8253}">
      <dsp:nvSpPr>
        <dsp:cNvPr id="0" name=""/>
        <dsp:cNvSpPr/>
      </dsp:nvSpPr>
      <dsp:spPr>
        <a:xfrm>
          <a:off x="2994629" y="2566156"/>
          <a:ext cx="1290643" cy="72849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ar-EG" sz="1300" b="1" kern="1200" dirty="0" smtClean="0"/>
            <a:t>الدخل</a:t>
          </a:r>
          <a:endParaRPr lang="en-MY" sz="1300" kern="1200" dirty="0"/>
        </a:p>
      </dsp:txBody>
      <dsp:txXfrm>
        <a:off x="3183639" y="2672842"/>
        <a:ext cx="912623" cy="5151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4FA097-009B-4C2F-911F-0C8E2B68D6E7}">
      <dsp:nvSpPr>
        <dsp:cNvPr id="0" name=""/>
        <dsp:cNvSpPr/>
      </dsp:nvSpPr>
      <dsp:spPr>
        <a:xfrm>
          <a:off x="0" y="0"/>
          <a:ext cx="8128000" cy="90610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r" defTabSz="1022350">
            <a:lnSpc>
              <a:spcPct val="90000"/>
            </a:lnSpc>
            <a:spcBef>
              <a:spcPct val="0"/>
            </a:spcBef>
            <a:spcAft>
              <a:spcPct val="35000"/>
            </a:spcAft>
          </a:pPr>
          <a:r>
            <a:rPr lang="ar-EG" sz="2300" kern="1200" dirty="0" smtClean="0">
              <a:latin typeface="Calibri" panose="020F0502020204030204" pitchFamily="34" charset="0"/>
              <a:cs typeface="Calibri" panose="020F0502020204030204" pitchFamily="34" charset="0"/>
            </a:rPr>
            <a:t>قد يكون لدى العملاء المهتمين بالتخسيس صفحة هبوط تركز على "فقدان الوزن"، </a:t>
          </a:r>
          <a:endParaRPr lang="en-MY" sz="2300" kern="1200" dirty="0"/>
        </a:p>
      </dsp:txBody>
      <dsp:txXfrm>
        <a:off x="44232" y="44232"/>
        <a:ext cx="8039536" cy="817642"/>
      </dsp:txXfrm>
    </dsp:sp>
    <dsp:sp modelId="{EB10AD13-5EE3-47D8-A09B-782F2644E73A}">
      <dsp:nvSpPr>
        <dsp:cNvPr id="0" name=""/>
        <dsp:cNvSpPr/>
      </dsp:nvSpPr>
      <dsp:spPr>
        <a:xfrm>
          <a:off x="0" y="980438"/>
          <a:ext cx="8128000" cy="11574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r" defTabSz="1022350" rtl="1">
            <a:lnSpc>
              <a:spcPct val="90000"/>
            </a:lnSpc>
            <a:spcBef>
              <a:spcPct val="0"/>
            </a:spcBef>
            <a:spcAft>
              <a:spcPct val="35000"/>
            </a:spcAft>
          </a:pPr>
          <a:r>
            <a:rPr lang="ar-EG" sz="2300" kern="1200" dirty="0" smtClean="0">
              <a:latin typeface="Calibri" panose="020F0502020204030204" pitchFamily="34" charset="0"/>
              <a:cs typeface="Calibri" panose="020F0502020204030204" pitchFamily="34" charset="0"/>
            </a:rPr>
            <a:t>بينما العملاء المهتمين بالحفاظ على الصحة العامة قد يجدون صفحة هبوط تركز على "تحسين الصحة العامة".</a:t>
          </a:r>
          <a:endParaRPr lang="en-MY" sz="2300" kern="1200" dirty="0"/>
        </a:p>
      </dsp:txBody>
      <dsp:txXfrm>
        <a:off x="56500" y="1036938"/>
        <a:ext cx="8015000" cy="104440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CF463-EDD2-4F3F-8F41-129CD68F5E50}">
      <dsp:nvSpPr>
        <dsp:cNvPr id="0" name=""/>
        <dsp:cNvSpPr/>
      </dsp:nvSpPr>
      <dsp:spPr>
        <a:xfrm>
          <a:off x="3251199" y="240"/>
          <a:ext cx="4876800" cy="93698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r" defTabSz="889000" rtl="1">
            <a:lnSpc>
              <a:spcPct val="90000"/>
            </a:lnSpc>
            <a:spcBef>
              <a:spcPct val="0"/>
            </a:spcBef>
            <a:spcAft>
              <a:spcPct val="15000"/>
            </a:spcAft>
            <a:buChar char="••"/>
          </a:pPr>
          <a:r>
            <a:rPr lang="ar-EG" sz="2000" kern="1200" dirty="0" smtClean="0">
              <a:solidFill>
                <a:schemeClr val="tx1"/>
              </a:solidFill>
              <a:latin typeface="Calibri" panose="020F0502020204030204" pitchFamily="34" charset="0"/>
              <a:ea typeface="+mn-ea"/>
              <a:cs typeface="Calibri" panose="020F0502020204030204" pitchFamily="34" charset="0"/>
            </a:rPr>
            <a:t>صفحة هبوط تحتوي على عروض للملابس الرياضية</a:t>
          </a:r>
          <a:endParaRPr lang="en-MY" sz="2000" kern="1200" dirty="0">
            <a:solidFill>
              <a:schemeClr val="tx1"/>
            </a:solidFill>
            <a:latin typeface="Calibri" panose="020F0502020204030204" pitchFamily="34" charset="0"/>
            <a:ea typeface="+mn-ea"/>
            <a:cs typeface="Calibri" panose="020F0502020204030204" pitchFamily="34" charset="0"/>
          </a:endParaRPr>
        </a:p>
      </dsp:txBody>
      <dsp:txXfrm>
        <a:off x="3251199" y="117364"/>
        <a:ext cx="4525429" cy="702741"/>
      </dsp:txXfrm>
    </dsp:sp>
    <dsp:sp modelId="{C00BD33D-25CF-468A-85F2-17BCFDFF897B}">
      <dsp:nvSpPr>
        <dsp:cNvPr id="0" name=""/>
        <dsp:cNvSpPr/>
      </dsp:nvSpPr>
      <dsp:spPr>
        <a:xfrm>
          <a:off x="0" y="240"/>
          <a:ext cx="3251200" cy="93698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ar-EG" sz="3200" b="1" kern="1200" dirty="0" smtClean="0">
              <a:latin typeface="Calibri" panose="020F0502020204030204" pitchFamily="34" charset="0"/>
              <a:cs typeface="Calibri" panose="020F0502020204030204" pitchFamily="34" charset="0"/>
            </a:rPr>
            <a:t>عشاق اللياقة البدنية</a:t>
          </a:r>
          <a:endParaRPr lang="en-MY" sz="3200" kern="1200" dirty="0"/>
        </a:p>
      </dsp:txBody>
      <dsp:txXfrm>
        <a:off x="45740" y="45980"/>
        <a:ext cx="3159720" cy="845509"/>
      </dsp:txXfrm>
    </dsp:sp>
    <dsp:sp modelId="{61128B32-C0F6-4A40-ABEF-1A30FA523C41}">
      <dsp:nvSpPr>
        <dsp:cNvPr id="0" name=""/>
        <dsp:cNvSpPr/>
      </dsp:nvSpPr>
      <dsp:spPr>
        <a:xfrm>
          <a:off x="3251199" y="1030928"/>
          <a:ext cx="4876800" cy="93698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r" defTabSz="889000" rtl="1">
            <a:lnSpc>
              <a:spcPct val="90000"/>
            </a:lnSpc>
            <a:spcBef>
              <a:spcPct val="0"/>
            </a:spcBef>
            <a:spcAft>
              <a:spcPct val="15000"/>
            </a:spcAft>
            <a:buChar char="••"/>
          </a:pPr>
          <a:r>
            <a:rPr lang="ar-EG" sz="2000" kern="1200" dirty="0" smtClean="0">
              <a:solidFill>
                <a:schemeClr val="tx1"/>
              </a:solidFill>
              <a:latin typeface="Calibri" panose="020F0502020204030204" pitchFamily="34" charset="0"/>
              <a:ea typeface="+mn-ea"/>
              <a:cs typeface="Calibri" panose="020F0502020204030204" pitchFamily="34" charset="0"/>
            </a:rPr>
            <a:t>صفحة هبوط تحتوي على عرض خاص لكرات القدم أو أحذية رياضية</a:t>
          </a:r>
          <a:endParaRPr lang="en-MY" sz="2000" kern="1200" dirty="0">
            <a:solidFill>
              <a:schemeClr val="tx1"/>
            </a:solidFill>
            <a:latin typeface="Calibri" panose="020F0502020204030204" pitchFamily="34" charset="0"/>
            <a:ea typeface="+mn-ea"/>
            <a:cs typeface="Calibri" panose="020F0502020204030204" pitchFamily="34" charset="0"/>
          </a:endParaRPr>
        </a:p>
      </dsp:txBody>
      <dsp:txXfrm>
        <a:off x="3251199" y="1148052"/>
        <a:ext cx="4525429" cy="702741"/>
      </dsp:txXfrm>
    </dsp:sp>
    <dsp:sp modelId="{68E1A1CC-0CAB-484E-87F9-8FE55AEFB69C}">
      <dsp:nvSpPr>
        <dsp:cNvPr id="0" name=""/>
        <dsp:cNvSpPr/>
      </dsp:nvSpPr>
      <dsp:spPr>
        <a:xfrm>
          <a:off x="0" y="1030928"/>
          <a:ext cx="3251200" cy="93698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ar-EG" sz="3200" b="1" kern="1200" dirty="0" smtClean="0">
              <a:latin typeface="Calibri" panose="020F0502020204030204" pitchFamily="34" charset="0"/>
              <a:cs typeface="Calibri" panose="020F0502020204030204" pitchFamily="34" charset="0"/>
            </a:rPr>
            <a:t>لاعبو كرة القدم</a:t>
          </a:r>
          <a:endParaRPr lang="en-MY" sz="3200" kern="1200" dirty="0"/>
        </a:p>
      </dsp:txBody>
      <dsp:txXfrm>
        <a:off x="45740" y="1076668"/>
        <a:ext cx="3159720" cy="84550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4AE90C-144C-43C5-AC88-5E97E172A191}">
      <dsp:nvSpPr>
        <dsp:cNvPr id="0" name=""/>
        <dsp:cNvSpPr/>
      </dsp:nvSpPr>
      <dsp:spPr>
        <a:xfrm>
          <a:off x="1015999" y="1394881"/>
          <a:ext cx="6096000" cy="2628903"/>
        </a:xfrm>
        <a:prstGeom prst="round2DiagRect">
          <a:avLst>
            <a:gd name="adj1" fmla="val 0"/>
            <a:gd name="adj2" fmla="val 166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sp>
    <dsp:sp modelId="{53826BF1-BFB9-4812-9FBC-8BD9FC5B514A}">
      <dsp:nvSpPr>
        <dsp:cNvPr id="0" name=""/>
        <dsp:cNvSpPr/>
      </dsp:nvSpPr>
      <dsp:spPr>
        <a:xfrm>
          <a:off x="4063999" y="1417913"/>
          <a:ext cx="812" cy="258284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tint val="50000"/>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dsp:style>
    </dsp:sp>
    <dsp:sp modelId="{6D9F86E0-8DA1-4625-8921-DDF7283C0C4B}">
      <dsp:nvSpPr>
        <dsp:cNvPr id="0" name=""/>
        <dsp:cNvSpPr/>
      </dsp:nvSpPr>
      <dsp:spPr>
        <a:xfrm>
          <a:off x="978365" y="1453727"/>
          <a:ext cx="3162840" cy="278152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ctr" defTabSz="1244600" rtl="1">
            <a:lnSpc>
              <a:spcPct val="90000"/>
            </a:lnSpc>
            <a:spcBef>
              <a:spcPct val="0"/>
            </a:spcBef>
            <a:spcAft>
              <a:spcPct val="35000"/>
            </a:spcAft>
          </a:pPr>
          <a:r>
            <a:rPr lang="ar-EG" sz="2800" b="1" kern="1200" dirty="0" smtClean="0"/>
            <a:t> المستخدمون ذو الاتصال السريع يحصلون على تجربة أسرع، مما قد يعزز تفاعلهم مع المحتوى ويزيد من احتمالية التحويل.</a:t>
          </a:r>
          <a:endParaRPr lang="en-MY" sz="2800" kern="1200" dirty="0"/>
        </a:p>
      </dsp:txBody>
      <dsp:txXfrm>
        <a:off x="978365" y="1453727"/>
        <a:ext cx="3162840" cy="2781520"/>
      </dsp:txXfrm>
    </dsp:sp>
    <dsp:sp modelId="{EA539526-D442-40F7-9B43-F6D0EBF46389}">
      <dsp:nvSpPr>
        <dsp:cNvPr id="0" name=""/>
        <dsp:cNvSpPr/>
      </dsp:nvSpPr>
      <dsp:spPr>
        <a:xfrm>
          <a:off x="4098877" y="1458428"/>
          <a:ext cx="2935610" cy="2781520"/>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ctr" defTabSz="1066800">
            <a:lnSpc>
              <a:spcPct val="90000"/>
            </a:lnSpc>
            <a:spcBef>
              <a:spcPct val="0"/>
            </a:spcBef>
            <a:spcAft>
              <a:spcPct val="35000"/>
            </a:spcAft>
          </a:pPr>
          <a:r>
            <a:rPr lang="ar-EG" sz="2400" b="1" kern="1200" dirty="0" smtClean="0"/>
            <a:t>  المستخدمون ذوو الاتصال البطيء قد يواجهون تأخيرًا في تحميل صفحات الهبوط، مما يؤدي إلى تجربة مستخدم سيئة ومعدل ارتداد </a:t>
          </a:r>
          <a:r>
            <a:rPr lang="en-US" sz="2400" b="1" kern="1200" dirty="0" smtClean="0"/>
            <a:t>(</a:t>
          </a:r>
          <a:r>
            <a:rPr lang="en-MY" sz="2400" b="1" kern="1200" dirty="0" smtClean="0"/>
            <a:t>Bounce </a:t>
          </a:r>
          <a:r>
            <a:rPr lang="en-MY" sz="2400" b="1" kern="1200" dirty="0" smtClean="0"/>
            <a:t>Rate) </a:t>
          </a:r>
          <a:r>
            <a:rPr lang="ar-EG" sz="2400" b="1" kern="1200" dirty="0" smtClean="0"/>
            <a:t>مرتفع</a:t>
          </a:r>
          <a:endParaRPr lang="en-MY" sz="2400" b="1" kern="1200" dirty="0"/>
        </a:p>
      </dsp:txBody>
      <dsp:txXfrm>
        <a:off x="4098877" y="1458428"/>
        <a:ext cx="2935610" cy="2781520"/>
      </dsp:txXfrm>
    </dsp:sp>
    <dsp:sp modelId="{4B657C59-27F6-45AE-A0F3-9C09FE8F6209}">
      <dsp:nvSpPr>
        <dsp:cNvPr id="0" name=""/>
        <dsp:cNvSpPr/>
      </dsp:nvSpPr>
      <dsp:spPr>
        <a:xfrm rot="16200000">
          <a:off x="-1280120" y="1612275"/>
          <a:ext cx="3576240" cy="1016000"/>
        </a:xfrm>
        <a:prstGeom prst="rightArrow">
          <a:avLst>
            <a:gd name="adj1" fmla="val 49830"/>
            <a:gd name="adj2" fmla="val 60660"/>
          </a:avLst>
        </a:prstGeom>
        <a:solidFill>
          <a:schemeClr val="accent1">
            <a:tint val="50000"/>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txBody>
        <a:bodyPr spcFirstLastPara="0" vert="horz" wrap="square" lIns="87630" tIns="87630" rIns="87630" bIns="87630" numCol="1" spcCol="1270" anchor="ctr" anchorCtr="0">
          <a:noAutofit/>
        </a:bodyPr>
        <a:lstStyle/>
        <a:p>
          <a:pPr lvl="0" algn="r" defTabSz="1022350">
            <a:lnSpc>
              <a:spcPct val="90000"/>
            </a:lnSpc>
            <a:spcBef>
              <a:spcPct val="0"/>
            </a:spcBef>
            <a:spcAft>
              <a:spcPct val="35000"/>
            </a:spcAft>
          </a:pPr>
          <a:r>
            <a:rPr lang="ar-EG" sz="2300" b="1" kern="1200" dirty="0" smtClean="0"/>
            <a:t>الاتصال السريع </a:t>
          </a:r>
          <a:endParaRPr lang="en-MY" sz="2300" kern="1200" dirty="0"/>
        </a:p>
      </dsp:txBody>
      <dsp:txXfrm>
        <a:off x="-1126567" y="2020692"/>
        <a:ext cx="3269135" cy="506272"/>
      </dsp:txXfrm>
    </dsp:sp>
    <dsp:sp modelId="{2C9D6BC8-6E04-45BE-800B-20BB9884B007}">
      <dsp:nvSpPr>
        <dsp:cNvPr id="0" name=""/>
        <dsp:cNvSpPr/>
      </dsp:nvSpPr>
      <dsp:spPr>
        <a:xfrm rot="5400000">
          <a:off x="5776263" y="2319722"/>
          <a:ext cx="3576240" cy="1016000"/>
        </a:xfrm>
        <a:prstGeom prst="rightArrow">
          <a:avLst>
            <a:gd name="adj1" fmla="val 49830"/>
            <a:gd name="adj2" fmla="val 60660"/>
          </a:avLst>
        </a:prstGeom>
        <a:solidFill>
          <a:schemeClr val="accent1">
            <a:tint val="50000"/>
            <a:hueOff val="0"/>
            <a:satOff val="0"/>
            <a:lumOff val="0"/>
            <a:alphaOff val="0"/>
          </a:schemeClr>
        </a:solid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txBody>
        <a:bodyPr spcFirstLastPara="0" vert="horz" wrap="square" lIns="87630" tIns="87630" rIns="87630" bIns="87630" numCol="1" spcCol="1270" anchor="ctr" anchorCtr="0">
          <a:noAutofit/>
        </a:bodyPr>
        <a:lstStyle/>
        <a:p>
          <a:pPr lvl="0" algn="r" defTabSz="1022350">
            <a:lnSpc>
              <a:spcPct val="90000"/>
            </a:lnSpc>
            <a:spcBef>
              <a:spcPct val="0"/>
            </a:spcBef>
            <a:spcAft>
              <a:spcPct val="35000"/>
            </a:spcAft>
          </a:pPr>
          <a:r>
            <a:rPr lang="ar-EG" sz="2300" b="1" kern="1200" dirty="0" smtClean="0"/>
            <a:t>الاتصال البطيء</a:t>
          </a:r>
          <a:endParaRPr lang="en-MY" sz="2300" kern="1200" dirty="0"/>
        </a:p>
      </dsp:txBody>
      <dsp:txXfrm>
        <a:off x="5929816" y="2421034"/>
        <a:ext cx="3269135" cy="50627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363A11-106F-4740-B2AD-768D7CCA799E}">
      <dsp:nvSpPr>
        <dsp:cNvPr id="0" name=""/>
        <dsp:cNvSpPr/>
      </dsp:nvSpPr>
      <dsp:spPr>
        <a:xfrm>
          <a:off x="0" y="889926"/>
          <a:ext cx="8938643" cy="3575457"/>
        </a:xfrm>
        <a:prstGeom prst="leftRightRibb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96E362-A97E-4128-9681-852793260E10}">
      <dsp:nvSpPr>
        <dsp:cNvPr id="0" name=""/>
        <dsp:cNvSpPr/>
      </dsp:nvSpPr>
      <dsp:spPr>
        <a:xfrm>
          <a:off x="637607" y="1575096"/>
          <a:ext cx="2949752" cy="175197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1120" rIns="0" bIns="76200" numCol="1" spcCol="1270" anchor="ctr" anchorCtr="0">
          <a:noAutofit/>
        </a:bodyPr>
        <a:lstStyle/>
        <a:p>
          <a:pPr lvl="0" algn="r" defTabSz="889000" rtl="1">
            <a:lnSpc>
              <a:spcPct val="90000"/>
            </a:lnSpc>
            <a:spcBef>
              <a:spcPct val="0"/>
            </a:spcBef>
            <a:spcAft>
              <a:spcPct val="35000"/>
            </a:spcAft>
          </a:pPr>
          <a:r>
            <a:rPr lang="ar-EG" sz="2000" b="1" kern="1200" dirty="0" smtClean="0"/>
            <a:t> نظام </a:t>
          </a:r>
          <a:r>
            <a:rPr lang="en-MY" sz="2000" b="1" kern="1200" dirty="0" smtClean="0"/>
            <a:t>Windows </a:t>
          </a:r>
          <a:r>
            <a:rPr lang="ar-EG" sz="2000" b="1" kern="1200" dirty="0" smtClean="0"/>
            <a:t>أو </a:t>
          </a:r>
          <a:r>
            <a:rPr lang="en-MY" sz="2000" b="1" kern="1200" dirty="0" err="1" smtClean="0"/>
            <a:t>macOS</a:t>
          </a:r>
          <a:r>
            <a:rPr lang="en-MY" sz="2000" b="1" kern="1200" dirty="0" smtClean="0"/>
            <a:t>: </a:t>
          </a:r>
          <a:r>
            <a:rPr lang="ar-EG" sz="2000" b="1" kern="1200" dirty="0" smtClean="0"/>
            <a:t> </a:t>
          </a:r>
        </a:p>
        <a:p>
          <a:pPr lvl="0" algn="r" defTabSz="889000" rtl="1">
            <a:lnSpc>
              <a:spcPct val="90000"/>
            </a:lnSpc>
            <a:spcBef>
              <a:spcPct val="0"/>
            </a:spcBef>
            <a:spcAft>
              <a:spcPct val="35000"/>
            </a:spcAft>
          </a:pPr>
          <a:r>
            <a:rPr lang="ar-EG" sz="2000" b="1" kern="1200" dirty="0" smtClean="0"/>
            <a:t>قد يفضل المستخدمون على أجهزة الكمبيوتر تجربة أكثر تفصيلًا وعرضًا أكبر للمحتوى (مثل الصور والفيديوهات عالية الجودة).</a:t>
          </a:r>
          <a:endParaRPr lang="en-MY" sz="2000" kern="1200" dirty="0"/>
        </a:p>
      </dsp:txBody>
      <dsp:txXfrm>
        <a:off x="637607" y="1575096"/>
        <a:ext cx="2949752" cy="1751974"/>
      </dsp:txXfrm>
    </dsp:sp>
    <dsp:sp modelId="{39E6630E-3283-433D-B9C9-E5A3E85A7C4D}">
      <dsp:nvSpPr>
        <dsp:cNvPr id="0" name=""/>
        <dsp:cNvSpPr/>
      </dsp:nvSpPr>
      <dsp:spPr>
        <a:xfrm>
          <a:off x="4443768" y="2155491"/>
          <a:ext cx="3486070" cy="175197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71120" rIns="0" bIns="76200" numCol="1" spcCol="1270" anchor="ctr" anchorCtr="0">
          <a:noAutofit/>
        </a:bodyPr>
        <a:lstStyle/>
        <a:p>
          <a:pPr lvl="0" algn="r" defTabSz="889000" rtl="1">
            <a:lnSpc>
              <a:spcPct val="90000"/>
            </a:lnSpc>
            <a:spcBef>
              <a:spcPct val="0"/>
            </a:spcBef>
            <a:spcAft>
              <a:spcPct val="35000"/>
            </a:spcAft>
          </a:pPr>
          <a:r>
            <a:rPr lang="ar-EG" sz="2000" b="1" kern="1200" dirty="0" smtClean="0"/>
            <a:t>نظام </a:t>
          </a:r>
          <a:r>
            <a:rPr lang="en-MY" sz="2000" b="1" kern="1200" dirty="0" smtClean="0"/>
            <a:t>Android </a:t>
          </a:r>
          <a:r>
            <a:rPr lang="ar-EG" sz="2000" b="1" kern="1200" dirty="0" smtClean="0"/>
            <a:t>أو </a:t>
          </a:r>
          <a:r>
            <a:rPr lang="en-MY" sz="2000" b="1" kern="1200" dirty="0" err="1" smtClean="0"/>
            <a:t>iOS</a:t>
          </a:r>
          <a:r>
            <a:rPr lang="ar-EG" sz="2000" b="1" kern="1200" dirty="0" smtClean="0"/>
            <a:t>   التطبيقات إعلانات ترويجية موجهة مبسطة وسريعة</a:t>
          </a:r>
          <a:endParaRPr lang="en-MY" sz="2000" kern="1200" dirty="0"/>
        </a:p>
      </dsp:txBody>
      <dsp:txXfrm>
        <a:off x="4443768" y="2155491"/>
        <a:ext cx="3486070" cy="175197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0986F6-57AE-477B-8C26-7EA2E0B33494}">
      <dsp:nvSpPr>
        <dsp:cNvPr id="0" name=""/>
        <dsp:cNvSpPr/>
      </dsp:nvSpPr>
      <dsp:spPr>
        <a:xfrm>
          <a:off x="2410269" y="1726174"/>
          <a:ext cx="1720520" cy="383633"/>
        </a:xfrm>
        <a:custGeom>
          <a:avLst/>
          <a:gdLst/>
          <a:ahLst/>
          <a:cxnLst/>
          <a:rect l="0" t="0" r="0" b="0"/>
          <a:pathLst>
            <a:path>
              <a:moveTo>
                <a:pt x="0" y="0"/>
              </a:moveTo>
              <a:lnTo>
                <a:pt x="0" y="228704"/>
              </a:lnTo>
              <a:lnTo>
                <a:pt x="1720520" y="228704"/>
              </a:lnTo>
              <a:lnTo>
                <a:pt x="1720520" y="3836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92C8EDB-606A-46C7-9EDA-25E20A1EE37E}">
      <dsp:nvSpPr>
        <dsp:cNvPr id="0" name=""/>
        <dsp:cNvSpPr/>
      </dsp:nvSpPr>
      <dsp:spPr>
        <a:xfrm>
          <a:off x="2364549" y="1726174"/>
          <a:ext cx="91440" cy="383633"/>
        </a:xfrm>
        <a:custGeom>
          <a:avLst/>
          <a:gdLst/>
          <a:ahLst/>
          <a:cxnLst/>
          <a:rect l="0" t="0" r="0" b="0"/>
          <a:pathLst>
            <a:path>
              <a:moveTo>
                <a:pt x="45720" y="0"/>
              </a:moveTo>
              <a:lnTo>
                <a:pt x="45720" y="3836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A93BE81-A749-446E-B74A-06407D4BFECC}">
      <dsp:nvSpPr>
        <dsp:cNvPr id="0" name=""/>
        <dsp:cNvSpPr/>
      </dsp:nvSpPr>
      <dsp:spPr>
        <a:xfrm>
          <a:off x="689749" y="1726174"/>
          <a:ext cx="1720520" cy="383633"/>
        </a:xfrm>
        <a:custGeom>
          <a:avLst/>
          <a:gdLst/>
          <a:ahLst/>
          <a:cxnLst/>
          <a:rect l="0" t="0" r="0" b="0"/>
          <a:pathLst>
            <a:path>
              <a:moveTo>
                <a:pt x="1720520" y="0"/>
              </a:moveTo>
              <a:lnTo>
                <a:pt x="1720520" y="228704"/>
              </a:lnTo>
              <a:lnTo>
                <a:pt x="0" y="228704"/>
              </a:lnTo>
              <a:lnTo>
                <a:pt x="0" y="3836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ACBB69D-B1AA-4BDC-9F2D-3BC52992A17C}">
      <dsp:nvSpPr>
        <dsp:cNvPr id="0" name=""/>
        <dsp:cNvSpPr/>
      </dsp:nvSpPr>
      <dsp:spPr>
        <a:xfrm>
          <a:off x="1769059" y="1062193"/>
          <a:ext cx="1282420" cy="6639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93695" numCol="1" spcCol="1270" anchor="ctr" anchorCtr="0">
          <a:noAutofit/>
        </a:bodyPr>
        <a:lstStyle/>
        <a:p>
          <a:pPr lvl="0" algn="ctr" defTabSz="844550">
            <a:lnSpc>
              <a:spcPct val="90000"/>
            </a:lnSpc>
            <a:spcBef>
              <a:spcPct val="0"/>
            </a:spcBef>
            <a:spcAft>
              <a:spcPct val="35000"/>
            </a:spcAft>
          </a:pPr>
          <a:r>
            <a:rPr lang="ar-EG" sz="1900" kern="1200" dirty="0" smtClean="0"/>
            <a:t>التجزئة حسب الموقع</a:t>
          </a:r>
          <a:endParaRPr lang="en-MY" sz="1900" kern="1200" dirty="0"/>
        </a:p>
      </dsp:txBody>
      <dsp:txXfrm>
        <a:off x="1769059" y="1062193"/>
        <a:ext cx="1282420" cy="663980"/>
      </dsp:txXfrm>
    </dsp:sp>
    <dsp:sp modelId="{029A6475-4426-408A-BF95-7A7C1C82AF51}">
      <dsp:nvSpPr>
        <dsp:cNvPr id="0" name=""/>
        <dsp:cNvSpPr/>
      </dsp:nvSpPr>
      <dsp:spPr>
        <a:xfrm>
          <a:off x="1851158" y="1624513"/>
          <a:ext cx="1154178" cy="22132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8890" rIns="35560" bIns="8890" numCol="1" spcCol="1270" anchor="ctr" anchorCtr="0">
          <a:noAutofit/>
        </a:bodyPr>
        <a:lstStyle/>
        <a:p>
          <a:pPr lvl="0" algn="r" defTabSz="622300">
            <a:lnSpc>
              <a:spcPct val="90000"/>
            </a:lnSpc>
            <a:spcBef>
              <a:spcPct val="0"/>
            </a:spcBef>
            <a:spcAft>
              <a:spcPct val="35000"/>
            </a:spcAft>
          </a:pPr>
          <a:endParaRPr lang="en-MY" sz="1400" kern="1200"/>
        </a:p>
      </dsp:txBody>
      <dsp:txXfrm>
        <a:off x="1851158" y="1624513"/>
        <a:ext cx="1154178" cy="221326"/>
      </dsp:txXfrm>
    </dsp:sp>
    <dsp:sp modelId="{5A5CC69E-D944-4C4C-BEF1-E865E111927E}">
      <dsp:nvSpPr>
        <dsp:cNvPr id="0" name=""/>
        <dsp:cNvSpPr/>
      </dsp:nvSpPr>
      <dsp:spPr>
        <a:xfrm>
          <a:off x="48538" y="2109807"/>
          <a:ext cx="1282420" cy="6639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93695" numCol="1" spcCol="1270" anchor="ctr" anchorCtr="0">
          <a:noAutofit/>
        </a:bodyPr>
        <a:lstStyle/>
        <a:p>
          <a:pPr lvl="0" algn="ctr" defTabSz="844550">
            <a:lnSpc>
              <a:spcPct val="90000"/>
            </a:lnSpc>
            <a:spcBef>
              <a:spcPct val="0"/>
            </a:spcBef>
            <a:spcAft>
              <a:spcPct val="35000"/>
            </a:spcAft>
          </a:pPr>
          <a:r>
            <a:rPr lang="ar-EG" sz="1900" kern="1200" dirty="0" smtClean="0"/>
            <a:t>التجزئة حسب المناخ أو الطقس</a:t>
          </a:r>
          <a:endParaRPr lang="en-MY" sz="1900" kern="1200" dirty="0"/>
        </a:p>
      </dsp:txBody>
      <dsp:txXfrm>
        <a:off x="48538" y="2109807"/>
        <a:ext cx="1282420" cy="663980"/>
      </dsp:txXfrm>
    </dsp:sp>
    <dsp:sp modelId="{F86D1B22-E84C-4CA4-88D1-41FC04328BA1}">
      <dsp:nvSpPr>
        <dsp:cNvPr id="0" name=""/>
        <dsp:cNvSpPr/>
      </dsp:nvSpPr>
      <dsp:spPr>
        <a:xfrm>
          <a:off x="305023" y="2626237"/>
          <a:ext cx="1154178" cy="22132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8890" rIns="35560" bIns="8890" numCol="1" spcCol="1270" anchor="ctr" anchorCtr="0">
          <a:noAutofit/>
        </a:bodyPr>
        <a:lstStyle/>
        <a:p>
          <a:pPr lvl="0" algn="r" defTabSz="622300">
            <a:lnSpc>
              <a:spcPct val="90000"/>
            </a:lnSpc>
            <a:spcBef>
              <a:spcPct val="0"/>
            </a:spcBef>
            <a:spcAft>
              <a:spcPct val="35000"/>
            </a:spcAft>
          </a:pPr>
          <a:endParaRPr lang="en-MY" sz="1400" kern="1200"/>
        </a:p>
      </dsp:txBody>
      <dsp:txXfrm>
        <a:off x="305023" y="2626237"/>
        <a:ext cx="1154178" cy="221326"/>
      </dsp:txXfrm>
    </dsp:sp>
    <dsp:sp modelId="{4CBEAE8B-39F0-481D-B158-C3AF120D7E3E}">
      <dsp:nvSpPr>
        <dsp:cNvPr id="0" name=""/>
        <dsp:cNvSpPr/>
      </dsp:nvSpPr>
      <dsp:spPr>
        <a:xfrm>
          <a:off x="1769059" y="2109807"/>
          <a:ext cx="1282420" cy="6639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93695" numCol="1" spcCol="1270" anchor="ctr" anchorCtr="0">
          <a:noAutofit/>
        </a:bodyPr>
        <a:lstStyle/>
        <a:p>
          <a:pPr lvl="0" algn="ctr" defTabSz="844550">
            <a:lnSpc>
              <a:spcPct val="90000"/>
            </a:lnSpc>
            <a:spcBef>
              <a:spcPct val="0"/>
            </a:spcBef>
            <a:spcAft>
              <a:spcPct val="35000"/>
            </a:spcAft>
          </a:pPr>
          <a:r>
            <a:rPr lang="ar-EG" sz="1900" kern="1200" dirty="0" smtClean="0"/>
            <a:t>التجزئة حسب البلد</a:t>
          </a:r>
          <a:endParaRPr lang="en-MY" sz="1900" kern="1200" dirty="0"/>
        </a:p>
      </dsp:txBody>
      <dsp:txXfrm>
        <a:off x="1769059" y="2109807"/>
        <a:ext cx="1282420" cy="663980"/>
      </dsp:txXfrm>
    </dsp:sp>
    <dsp:sp modelId="{695B64F7-92E4-490E-A99F-4D52472DAF9D}">
      <dsp:nvSpPr>
        <dsp:cNvPr id="0" name=""/>
        <dsp:cNvSpPr/>
      </dsp:nvSpPr>
      <dsp:spPr>
        <a:xfrm>
          <a:off x="2025543" y="2626237"/>
          <a:ext cx="1154178" cy="22132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8890" rIns="35560" bIns="8890" numCol="1" spcCol="1270" anchor="ctr" anchorCtr="0">
          <a:noAutofit/>
        </a:bodyPr>
        <a:lstStyle/>
        <a:p>
          <a:pPr lvl="0" algn="r" defTabSz="622300">
            <a:lnSpc>
              <a:spcPct val="90000"/>
            </a:lnSpc>
            <a:spcBef>
              <a:spcPct val="0"/>
            </a:spcBef>
            <a:spcAft>
              <a:spcPct val="35000"/>
            </a:spcAft>
          </a:pPr>
          <a:endParaRPr lang="en-MY" sz="1400" kern="1200"/>
        </a:p>
      </dsp:txBody>
      <dsp:txXfrm>
        <a:off x="2025543" y="2626237"/>
        <a:ext cx="1154178" cy="221326"/>
      </dsp:txXfrm>
    </dsp:sp>
    <dsp:sp modelId="{74145962-5619-4933-98BF-5715C266CDA6}">
      <dsp:nvSpPr>
        <dsp:cNvPr id="0" name=""/>
        <dsp:cNvSpPr/>
      </dsp:nvSpPr>
      <dsp:spPr>
        <a:xfrm>
          <a:off x="3489580" y="2109807"/>
          <a:ext cx="1282420" cy="66398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93695" numCol="1" spcCol="1270" anchor="ctr" anchorCtr="0">
          <a:noAutofit/>
        </a:bodyPr>
        <a:lstStyle/>
        <a:p>
          <a:pPr lvl="0" algn="ctr" defTabSz="844550">
            <a:lnSpc>
              <a:spcPct val="90000"/>
            </a:lnSpc>
            <a:spcBef>
              <a:spcPct val="0"/>
            </a:spcBef>
            <a:spcAft>
              <a:spcPct val="35000"/>
            </a:spcAft>
          </a:pPr>
          <a:r>
            <a:rPr lang="ar-EG" sz="1900" kern="1200" dirty="0" smtClean="0"/>
            <a:t>التجزئة حسب المدينة</a:t>
          </a:r>
          <a:endParaRPr lang="en-MY" sz="1900" kern="1200" dirty="0"/>
        </a:p>
      </dsp:txBody>
      <dsp:txXfrm>
        <a:off x="3489580" y="2109807"/>
        <a:ext cx="1282420" cy="663980"/>
      </dsp:txXfrm>
    </dsp:sp>
    <dsp:sp modelId="{3A0514B7-F801-4B72-859A-865003E6CBFA}">
      <dsp:nvSpPr>
        <dsp:cNvPr id="0" name=""/>
        <dsp:cNvSpPr/>
      </dsp:nvSpPr>
      <dsp:spPr>
        <a:xfrm>
          <a:off x="3746064" y="2626237"/>
          <a:ext cx="1154178" cy="22132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8890" rIns="35560" bIns="8890" numCol="1" spcCol="1270" anchor="ctr" anchorCtr="0">
          <a:noAutofit/>
        </a:bodyPr>
        <a:lstStyle/>
        <a:p>
          <a:pPr lvl="0" algn="r" defTabSz="622300">
            <a:lnSpc>
              <a:spcPct val="90000"/>
            </a:lnSpc>
            <a:spcBef>
              <a:spcPct val="0"/>
            </a:spcBef>
            <a:spcAft>
              <a:spcPct val="35000"/>
            </a:spcAft>
          </a:pPr>
          <a:endParaRPr lang="en-MY" sz="1400" kern="1200"/>
        </a:p>
      </dsp:txBody>
      <dsp:txXfrm>
        <a:off x="3746064" y="2626237"/>
        <a:ext cx="1154178" cy="221326"/>
      </dsp:txXfrm>
    </dsp:sp>
  </dsp:spTree>
</dsp:drawing>
</file>

<file path=ppt/diagrams/layout1.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OpposingIdeas">
  <dgm:title val=""/>
  <dgm:desc val=""/>
  <dgm:catLst>
    <dgm:cat type="relationship" pri="3400"/>
  </dgm:catLst>
  <dgm:sampData>
    <dgm:dataModel>
      <dgm:ptLst>
        <dgm:pt modelId="0" type="doc"/>
        <dgm:pt modelId="10">
          <dgm:prSet phldr="1"/>
        </dgm:pt>
        <dgm:pt modelId="11">
          <dgm:prSet phldr="1"/>
        </dgm:pt>
        <dgm:pt modelId="20">
          <dgm:prSet phldr="1"/>
        </dgm:pt>
        <dgm:pt modelId="21">
          <dgm:prSet phldr="1"/>
        </dgm:pt>
      </dgm:ptLst>
      <dgm:cxnLst>
        <dgm:cxn modelId="30" srcId="0" destId="10" srcOrd="0" destOrd="0"/>
        <dgm:cxn modelId="12" srcId="10" destId="11" srcOrd="0" destOrd="0"/>
        <dgm:cxn modelId="40" srcId="0" destId="20" srcOrd="1" destOrd="0"/>
        <dgm:cxn modelId="22" srcId="20" destId="2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30" srcId="0" destId="10" srcOrd="0" destOrd="0"/>
        <dgm:cxn modelId="12" srcId="10" destId="11" srcOrd="0" destOrd="0"/>
        <dgm:cxn modelId="4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Lst>
      <dgm:cxnLst>
        <dgm:cxn modelId="30" srcId="0" destId="10" srcOrd="0" destOrd="0"/>
        <dgm:cxn modelId="12" srcId="10" destId="11" srcOrd="0" destOrd="0"/>
        <dgm:cxn modelId="40" srcId="0" destId="20" srcOrd="1" destOrd="0"/>
        <dgm:cxn modelId="22" srcId="20" destId="21" srcOrd="0" destOrd="0"/>
      </dgm:cxnLst>
      <dgm:bg/>
      <dgm:whole/>
    </dgm:dataModel>
  </dgm:clrData>
  <dgm:layoutNode name="Name0">
    <dgm:varLst>
      <dgm:chMax val="2"/>
      <dgm:dir/>
      <dgm:animOne val="branch"/>
      <dgm:animLvl val="lvl"/>
      <dgm:resizeHandles val="exact"/>
    </dgm:varLst>
    <dgm:choose name="Name1">
      <dgm:if name="Name2" axis="ch" ptType="node" func="cnt" op="lte" val="1">
        <dgm:alg type="composite">
          <dgm:param type="ar" val="0.9928"/>
        </dgm:alg>
      </dgm:if>
      <dgm:else name="Name3">
        <dgm:alg type="composite">
          <dgm:param type="ar" val="1.6364"/>
        </dgm:alg>
      </dgm:else>
    </dgm:choose>
    <dgm:shape xmlns:r="http://schemas.openxmlformats.org/officeDocument/2006/relationships" r:blip="">
      <dgm:adjLst/>
    </dgm:shape>
    <dgm:choose name="Name4">
      <dgm:if name="Name5" func="var" arg="dir" op="equ" val="norm">
        <dgm:choose name="Name6">
          <dgm:if name="Name7" axis="ch" ptType="node" func="cnt" op="lte" val="1">
            <dgm:constrLst>
              <dgm:constr type="primFontSz" for="des" forName="ParentText1" op="equ" val="65"/>
              <dgm:constr type="primFontSz" for="des" forName="ParentText2" refType="primFontSz" refFor="des" refForName="ParentText1" op="equ"/>
              <dgm:constr type="primFontSz" for="des" forName="ChildText1" op="equ" val="65"/>
              <dgm:constr type="primFontSz" for="des" forName="ChildText2" refType="primFontSz" refFor="des" refForName="ChildText1" op="equ"/>
              <dgm:constr type="l" for="ch" forName="ChildText1" refType="w" fact="0.2963"/>
              <dgm:constr type="t" for="ch" forName="ChildText1" refType="h" fact="0.2722"/>
              <dgm:constr type="w" for="ch" forName="ChildText1" refType="w" fact="0.6534"/>
              <dgm:constr type="h" for="ch" forName="ChildText1" refType="h" fact="0.6682"/>
              <dgm:constr type="l" for="ch" forName="Background" refType="w" fact="0.246"/>
              <dgm:constr type="t" for="ch" forName="Background" refType="h" fact="0.2125"/>
              <dgm:constr type="w" for="ch" forName="Background" refType="w" fact="0.754"/>
              <dgm:constr type="h" for="ch" forName="Background" refType="h" fact="0.7875"/>
              <dgm:constr type="l" for="ch" forName="ParentText1" refType="w" fact="0"/>
              <dgm:constr type="t" for="ch" forName="ParentText1" refType="h" fact="0"/>
              <dgm:constr type="w" for="ch" forName="ParentText1" refType="w" fact="0.234"/>
              <dgm:constr type="h" for="ch" forName="ParentText1" refType="h" fact="0.8713"/>
              <dgm:constr type="l" for="ch" forName="ParentShape1" refType="w" fact="0"/>
              <dgm:constr type="t" for="ch" forName="ParentShape1" refType="h" fact="0"/>
              <dgm:constr type="w" for="ch" forName="ParentShape1" refType="w" fact="0.234"/>
              <dgm:constr type="h" for="ch" forName="ParentShape1" refType="h" fact="0.8713"/>
            </dgm:constrLst>
          </dgm:if>
          <dgm:else name="Name8">
            <dgm:constrLst>
              <dgm:constr type="primFontSz" for="des" forName="ParentText1" op="equ" val="65"/>
              <dgm:constr type="primFontSz" for="des" forName="ParentText2" refType="primFontSz" refFor="des" refForName="ParentText1" op="equ"/>
              <dgm:constr type="primFontSz" for="des" forName="ChildText1" op="equ" val="65"/>
              <dgm:constr type="primFontSz" for="des" forName="ChildText2" refType="primFontSz" refFor="des" refForName="ChildText1" op="equ"/>
              <dgm:constr type="l" for="ch" forName="ChildText1" refType="w" fact="0.15"/>
              <dgm:constr type="t" for="ch" forName="ChildText1" refType="h" fact="0.22"/>
              <dgm:constr type="w" for="ch" forName="ChildText1" refType="w" fact="0.325"/>
              <dgm:constr type="h" for="ch" forName="ChildText1" refType="h" fact="0.56"/>
              <dgm:constr type="l" for="ch" forName="ChildText2" refType="w" fact="0.525"/>
              <dgm:constr type="t" for="ch" forName="ChildText2" refType="h" fact="0.22"/>
              <dgm:constr type="w" for="ch" forName="ChildText2" refType="w" fact="0.325"/>
              <dgm:constr type="h" for="ch" forName="ChildText2" refType="h" fact="0.56"/>
              <dgm:constr type="l" for="ch" forName="Background" refType="w" fact="0.125"/>
              <dgm:constr type="t" for="ch" forName="Background" refType="h" fact="0.17"/>
              <dgm:constr type="w" for="ch" forName="Background" refType="w" fact="0.75"/>
              <dgm:constr type="h" for="ch" forName="Background" refType="h" fact="0.66"/>
              <dgm:constr type="l" for="ch" forName="ParentText1" refType="w" fact="0"/>
              <dgm:constr type="t" for="ch" forName="ParentText1" refType="h" fact="0"/>
              <dgm:constr type="w" for="ch" forName="ParentText1" refType="w" fact="0.125"/>
              <dgm:constr type="h" for="ch" forName="ParentText1" refType="h" fact="0.72"/>
              <dgm:constr type="l" for="ch" forName="ParentShape1" refType="w" fact="0"/>
              <dgm:constr type="t" for="ch" forName="ParentShape1" refType="h" fact="0"/>
              <dgm:constr type="w" for="ch" forName="ParentShape1" refType="w" fact="0.125"/>
              <dgm:constr type="h" for="ch" forName="ParentShape1" refType="h" fact="0.72"/>
              <dgm:constr type="l" for="ch" forName="ParentText2" refType="w" fact="0.875"/>
              <dgm:constr type="t" for="ch" forName="ParentText2" refType="h" fact="0.28"/>
              <dgm:constr type="w" for="ch" forName="ParentText2" refType="w" fact="0.125"/>
              <dgm:constr type="h" for="ch" forName="ParentText2" refType="h" fact="0.72"/>
              <dgm:constr type="l" for="ch" forName="ParentShape2" refType="w" fact="0.875"/>
              <dgm:constr type="t" for="ch" forName="ParentShape2" refType="h" fact="0.28"/>
              <dgm:constr type="w" for="ch" forName="ParentShape2" refType="w" fact="0.125"/>
              <dgm:constr type="h" for="ch" forName="ParentShape2" refType="h" fact="0.72"/>
              <dgm:constr type="l" for="ch" forName="Divider" refType="w" fact="0.5"/>
              <dgm:constr type="t" for="ch" forName="Divider" refType="h" fact="0.24"/>
              <dgm:constr type="w" for="ch" forName="Divider" refType="w" fact="0.0001"/>
              <dgm:constr type="h" for="ch" forName="Divider" refType="h" fact="0.52"/>
            </dgm:constrLst>
          </dgm:else>
        </dgm:choose>
      </dgm:if>
      <dgm:else name="Name9">
        <dgm:choose name="Name10">
          <dgm:if name="Name11" axis="ch" ptType="node" func="cnt" op="lte" val="1">
            <dgm:constrLst>
              <dgm:constr type="primFontSz" for="des" forName="ParentText1" op="equ" val="65"/>
              <dgm:constr type="primFontSz" for="des" forName="ParentText2" refType="primFontSz" refFor="des" refForName="ParentText1" op="equ"/>
              <dgm:constr type="primFontSz" for="des" forName="ChildText1" op="equ" val="65"/>
              <dgm:constr type="primFontSz" for="des" forName="ChildText2" refType="primFontSz" refFor="des" refForName="ChildText1" op="equ"/>
              <dgm:constr type="r" for="ch" forName="ChildText1" refType="w" fact="-0.2455"/>
              <dgm:constr type="t" for="ch" forName="ChildText1" refType="h" fact="0.2651"/>
              <dgm:constr type="w" for="ch" forName="ChildText1" refType="w" fact="0.5351"/>
              <dgm:constr type="h" for="ch" forName="ChildText1" refType="h" fact="0.56"/>
              <dgm:constr type="r" for="ch" forName="Background" refType="w" fact="-0.246"/>
              <dgm:constr type="t" for="ch" forName="Background" refType="h" fact="0.2125"/>
              <dgm:constr type="w" for="ch" forName="Background" refType="w" fact="0.754"/>
              <dgm:constr type="h" for="ch" forName="Background" refType="h" fact="0.7875"/>
              <dgm:constr type="r" for="ch" forName="ParentText1" refType="w" fact="0"/>
              <dgm:constr type="t" for="ch" forName="ParentText1" refType="h" fact="0"/>
              <dgm:constr type="w" for="ch" forName="ParentText1" refType="w" fact="0.234"/>
              <dgm:constr type="h" for="ch" forName="ParentText1" refType="h" fact="0.8713"/>
              <dgm:constr type="r" for="ch" forName="ParentShape1" refType="w" fact="0"/>
              <dgm:constr type="t" for="ch" forName="ParentShape1" refType="h" fact="0"/>
              <dgm:constr type="w" for="ch" forName="ParentShape1" refType="w" fact="0.234"/>
              <dgm:constr type="h" for="ch" forName="ParentShape1" refType="h" fact="0.8713"/>
            </dgm:constrLst>
          </dgm:if>
          <dgm:else name="Name12">
            <dgm:constrLst>
              <dgm:constr type="primFontSz" for="des" forName="ParentText1" op="equ" val="65"/>
              <dgm:constr type="primFontSz" for="des" forName="ParentText2" refType="primFontSz" refFor="des" refForName="ParentText1" op="equ"/>
              <dgm:constr type="primFontSz" for="des" forName="ChildText1" op="equ" val="65"/>
              <dgm:constr type="primFontSz" for="des" forName="ChildText2" refType="primFontSz" refFor="des" refForName="ChildText1" op="equ"/>
              <dgm:constr type="r" for="ch" forName="ChildText1" refType="w" fact="-0.15"/>
              <dgm:constr type="t" for="ch" forName="ChildText1" refType="h" fact="0.22"/>
              <dgm:constr type="w" for="ch" forName="ChildText1" refType="w" fact="0.325"/>
              <dgm:constr type="h" for="ch" forName="ChildText1" refType="h" fact="0.56"/>
              <dgm:constr type="r" for="ch" forName="ChildText2" refType="w" fact="-0.525"/>
              <dgm:constr type="t" for="ch" forName="ChildText2" refType="h" fact="0.22"/>
              <dgm:constr type="w" for="ch" forName="ChildText2" refType="w" fact="0.325"/>
              <dgm:constr type="h" for="ch" forName="ChildText2" refType="h" fact="0.56"/>
              <dgm:constr type="r" for="ch" forName="Background" refType="w" fact="-0.125"/>
              <dgm:constr type="t" for="ch" forName="Background" refType="h" fact="0.17"/>
              <dgm:constr type="w" for="ch" forName="Background" refType="w" fact="0.75"/>
              <dgm:constr type="h" for="ch" forName="Background" refType="h" fact="0.66"/>
              <dgm:constr type="r" for="ch" forName="ParentText1" refType="w" fact="0"/>
              <dgm:constr type="t" for="ch" forName="ParentText1" refType="h" fact="0"/>
              <dgm:constr type="w" for="ch" forName="ParentText1" refType="w" fact="0.125"/>
              <dgm:constr type="h" for="ch" forName="ParentText1" refType="h" fact="0.72"/>
              <dgm:constr type="r" for="ch" forName="ParentShape1" refType="w" fact="0"/>
              <dgm:constr type="t" for="ch" forName="ParentShape1" refType="h" fact="0"/>
              <dgm:constr type="w" for="ch" forName="ParentShape1" refType="w" fact="0.125"/>
              <dgm:constr type="h" for="ch" forName="ParentShape1" refType="h" fact="0.72"/>
              <dgm:constr type="r" for="ch" forName="ParentText2" refType="w" fact="-0.875"/>
              <dgm:constr type="t" for="ch" forName="ParentText2" refType="h" fact="0.28"/>
              <dgm:constr type="w" for="ch" forName="ParentText2" refType="w" fact="0.125"/>
              <dgm:constr type="h" for="ch" forName="ParentText2" refType="h" fact="0.72"/>
              <dgm:constr type="r" for="ch" forName="ParentShape2" refType="w" fact="-0.875"/>
              <dgm:constr type="t" for="ch" forName="ParentShape2" refType="h" fact="0.28"/>
              <dgm:constr type="w" for="ch" forName="ParentShape2" refType="w" fact="0.125"/>
              <dgm:constr type="h" for="ch" forName="ParentShape2" refType="h" fact="0.72"/>
              <dgm:constr type="r" for="ch" forName="Divider" refType="w" fact="-0.5"/>
              <dgm:constr type="t" for="ch" forName="Divider" refType="h" fact="0.24"/>
              <dgm:constr type="w" for="ch" forName="Divider" refType="w" fact="0.0001"/>
              <dgm:constr type="h" for="ch" forName="Divider" refType="h" fact="0.52"/>
            </dgm:constrLst>
          </dgm:else>
        </dgm:choose>
      </dgm:else>
    </dgm:choose>
    <dgm:choose name="Name13">
      <dgm:if name="Name14" axis="ch" ptType="node" func="cnt" op="gte" val="1">
        <dgm:layoutNode name="Background" styleLbl="node1">
          <dgm:alg type="sp"/>
          <dgm:choose name="Name15">
            <dgm:if name="Name16" func="var" arg="dir" op="equ" val="norm">
              <dgm:shape xmlns:r="http://schemas.openxmlformats.org/officeDocument/2006/relationships" type="round2DiagRect" r:blip="">
                <dgm:adjLst>
                  <dgm:adj idx="1" val="0"/>
                  <dgm:adj idx="2" val="0.1667"/>
                </dgm:adjLst>
              </dgm:shape>
            </dgm:if>
            <dgm:else name="Name17">
              <dgm:shape xmlns:r="http://schemas.openxmlformats.org/officeDocument/2006/relationships" type="round2DiagRect" r:blip="">
                <dgm:adjLst>
                  <dgm:adj idx="1" val="0.1667"/>
                  <dgm:adj idx="2" val="0"/>
                </dgm:adjLst>
              </dgm:shape>
            </dgm:else>
          </dgm:choose>
          <dgm:presOf/>
        </dgm:layoutNode>
        <dgm:choose name="Name18">
          <dgm:if name="Name19" axis="ch" ptType="node" func="cnt" op="gte" val="2">
            <dgm:layoutNode name="Divider" styleLbl="callout">
              <dgm:alg type="sp"/>
              <dgm:shape xmlns:r="http://schemas.openxmlformats.org/officeDocument/2006/relationships" type="line" r:blip="">
                <dgm:adjLst/>
              </dgm:shape>
              <dgm:presOf/>
            </dgm:layoutNode>
          </dgm:if>
          <dgm:else name="Name20"/>
        </dgm:choose>
        <dgm:layoutNode name="ChildText1" styleLbl="revTx">
          <dgm:varLst>
            <dgm:chMax val="0"/>
            <dgm:chPref val="0"/>
            <dgm:bulletEnabled val="1"/>
          </dgm:varLst>
          <dgm:alg type="tx">
            <dgm:param type="parTxLTRAlign" val="l"/>
            <dgm:param type="txAnchorVert" val="t"/>
          </dgm:alg>
          <dgm:shape xmlns:r="http://schemas.openxmlformats.org/officeDocument/2006/relationships" type="rect" r:blip="" hideGeom="1">
            <dgm:adjLst/>
          </dgm:shape>
          <dgm:presOf axis="ch des"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21">
          <dgm:if name="Name22" axis="ch" ptType="node" func="cnt" op="gte" val="2">
            <dgm:layoutNode name="ChildText2" styleLbl="revTx">
              <dgm:varLst>
                <dgm:chMax val="0"/>
                <dgm:chPref val="0"/>
                <dgm:bulletEnabled val="1"/>
              </dgm:varLst>
              <dgm:alg type="tx">
                <dgm:param type="parTxLTRAlign" val="l"/>
                <dgm:param type="txAnchorVert" val="t"/>
              </dgm:alg>
              <dgm:shape xmlns:r="http://schemas.openxmlformats.org/officeDocument/2006/relationships" type="rect" r:blip="" hideGeom="1">
                <dgm:adjLst/>
              </dgm:shape>
              <dgm:presOf axis="ch des"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3"/>
        </dgm:choose>
        <dgm:layoutNode name="ParentText1" styleLbl="revTx">
          <dgm:varLst>
            <dgm:chMax val="1"/>
            <dgm:chPref val="1"/>
          </dgm:varLst>
          <dgm:choose name="Name24">
            <dgm:if name="Name25" func="var" arg="dir" op="equ" val="norm">
              <dgm:alg type="tx">
                <dgm:param type="parTxLTRAlign" val="r"/>
                <dgm:param type="shpTxLTRAlignCh" val="r"/>
                <dgm:param type="txAnchorVertCh" val="mid"/>
                <dgm:param type="autoTxRot" val="grav"/>
              </dgm:alg>
            </dgm:if>
            <dgm:else name="Name26">
              <dgm:alg type="tx">
                <dgm:param type="parTxLTRAlign" val="l"/>
                <dgm:param type="shpTxLTRAlignCh" val="r"/>
                <dgm:param type="txAnchorVertCh" val="mid"/>
                <dgm:param type="autoTxRot" val="grav"/>
              </dgm:alg>
            </dgm:else>
          </dgm:choose>
          <dgm:choose name="Name27">
            <dgm:if name="Name28" func="var" arg="dir" op="equ" val="norm">
              <dgm:shape xmlns:r="http://schemas.openxmlformats.org/officeDocument/2006/relationships" rot="-90" type="rightArrow" r:blip="" hideGeom="1">
                <dgm:adjLst>
                  <dgm:adj idx="1" val="0.4983"/>
                  <dgm:adj idx="2" val="0.6066"/>
                </dgm:adjLst>
              </dgm:shape>
            </dgm:if>
            <dgm:else name="Name29">
              <dgm:shape xmlns:r="http://schemas.openxmlformats.org/officeDocument/2006/relationships" rot="90" type="leftArrow" r:blip="" hideGeom="1">
                <dgm:adjLst>
                  <dgm:adj idx="1" val="0.4983"/>
                  <dgm:adj idx="2" val="0.6066"/>
                </dgm:adjLst>
              </dgm:shape>
            </dgm:else>
          </dgm:choose>
          <dgm:presOf axis="ch 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Shape1" styleLbl="alignImgPlace1">
          <dgm:varLst/>
          <dgm:alg type="sp"/>
          <dgm:presOf axis="ch self" ptType="node node" st="1 1" cnt="1 0"/>
          <dgm:choose name="Name30">
            <dgm:if name="Name31" func="var" arg="dir" op="equ" val="norm">
              <dgm:shape xmlns:r="http://schemas.openxmlformats.org/officeDocument/2006/relationships" rot="-90" type="rightArrow" r:blip="">
                <dgm:adjLst>
                  <dgm:adj idx="1" val="0.4983"/>
                  <dgm:adj idx="2" val="0.6066"/>
                </dgm:adjLst>
              </dgm:shape>
            </dgm:if>
            <dgm:else name="Name32">
              <dgm:shape xmlns:r="http://schemas.openxmlformats.org/officeDocument/2006/relationships" rot="90" type="leftArrow" r:blip="">
                <dgm:adjLst>
                  <dgm:adj idx="1" val="0.4983"/>
                  <dgm:adj idx="2" val="0.6066"/>
                </dgm:adjLst>
              </dgm:shape>
            </dgm:else>
          </dgm:choose>
        </dgm:layoutNode>
        <dgm:choose name="Name33">
          <dgm:if name="Name34" axis="ch" ptType="node" func="cnt" op="gte" val="2">
            <dgm:layoutNode name="ParentText2" styleLbl="revTx">
              <dgm:varLst>
                <dgm:chMax val="1"/>
                <dgm:chPref val="1"/>
              </dgm:varLst>
              <dgm:choose name="Name35">
                <dgm:if name="Name36" func="var" arg="dir" op="equ" val="norm">
                  <dgm:alg type="tx">
                    <dgm:param type="parTxLTRAlign" val="r"/>
                    <dgm:param type="shpTxLTRAlignCh" val="r"/>
                    <dgm:param type="txAnchorVertCh" val="mid"/>
                    <dgm:param type="autoTxRot" val="grav"/>
                  </dgm:alg>
                </dgm:if>
                <dgm:else name="Name37">
                  <dgm:alg type="tx">
                    <dgm:param type="parTxLTRAlign" val="l"/>
                    <dgm:param type="shpTxLTRAlignCh" val="r"/>
                    <dgm:param type="txAnchorVertCh" val="mid"/>
                    <dgm:param type="autoTxRot" val="grav"/>
                  </dgm:alg>
                </dgm:else>
              </dgm:choose>
              <dgm:choose name="Name38">
                <dgm:if name="Name39" func="var" arg="dir" op="equ" val="norm">
                  <dgm:shape xmlns:r="http://schemas.openxmlformats.org/officeDocument/2006/relationships" rot="90" type="rightArrow" r:blip="" hideGeom="1">
                    <dgm:adjLst>
                      <dgm:adj idx="1" val="0.4983"/>
                      <dgm:adj idx="2" val="0.6066"/>
                    </dgm:adjLst>
                  </dgm:shape>
                </dgm:if>
                <dgm:else name="Name40">
                  <dgm:shape xmlns:r="http://schemas.openxmlformats.org/officeDocument/2006/relationships" rot="-90" type="leftArrow" r:blip="" hideGeom="1">
                    <dgm:adjLst>
                      <dgm:adj idx="1" val="0.4983"/>
                      <dgm:adj idx="2" val="0.6066"/>
                    </dgm:adjLst>
                  </dgm:shape>
                </dgm:else>
              </dgm:choose>
              <dgm:presOf axis="ch 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Shape2" styleLbl="alignImgPlace1">
              <dgm:varLst/>
              <dgm:alg type="sp"/>
              <dgm:choose name="Name41">
                <dgm:if name="Name42" func="var" arg="dir" op="equ" val="norm">
                  <dgm:shape xmlns:r="http://schemas.openxmlformats.org/officeDocument/2006/relationships" rot="90" type="rightArrow" r:blip="">
                    <dgm:adjLst>
                      <dgm:adj idx="1" val="0.4983"/>
                      <dgm:adj idx="2" val="0.6066"/>
                    </dgm:adjLst>
                  </dgm:shape>
                </dgm:if>
                <dgm:else name="Name43">
                  <dgm:shape xmlns:r="http://schemas.openxmlformats.org/officeDocument/2006/relationships" rot="-90" type="leftArrow" r:blip="">
                    <dgm:adjLst>
                      <dgm:adj idx="1" val="0.4983"/>
                      <dgm:adj idx="2" val="0.6066"/>
                    </dgm:adjLst>
                  </dgm:shape>
                </dgm:else>
              </dgm:choose>
              <dgm:presOf axis="ch self" ptType="node node" st="2 1" cnt="1 0"/>
            </dgm:layoutNode>
          </dgm:if>
          <dgm:else name="Name44"/>
        </dgm:choose>
      </dgm:if>
      <dgm:else name="Name45"/>
    </dgm:choose>
  </dgm:layoutNode>
</dgm:layoutDef>
</file>

<file path=ppt/diagrams/layout5.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6.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97811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989549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1718633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64840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28917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7.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optimizely.com/login/"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3.png"/><Relationship Id="rId7" Type="http://schemas.openxmlformats.org/officeDocument/2006/relationships/diagramColors" Target="../diagrams/colors3.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2.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7114" y="2617248"/>
            <a:ext cx="4538361" cy="646331"/>
          </a:xfrm>
          <a:prstGeom prst="rect">
            <a:avLst/>
          </a:prstGeom>
          <a:noFill/>
        </p:spPr>
        <p:txBody>
          <a:bodyPr wrap="square" rtlCol="0">
            <a:spAutoFit/>
          </a:bodyPr>
          <a:lstStyle/>
          <a:p>
            <a:pPr algn="ctr"/>
            <a:r>
              <a:rPr lang="ar-EG" sz="3600" b="1" dirty="0" smtClean="0">
                <a:solidFill>
                  <a:srgbClr val="00AEEF"/>
                </a:solidFill>
                <a:latin typeface="Times New Roman"/>
                <a:cs typeface="Times New Roman"/>
              </a:rPr>
              <a:t>تحليلات </a:t>
            </a:r>
            <a:r>
              <a:rPr lang="ar-EG" sz="3600" b="1" dirty="0">
                <a:solidFill>
                  <a:srgbClr val="00AEEF"/>
                </a:solidFill>
                <a:latin typeface="Times New Roman"/>
                <a:cs typeface="Times New Roman"/>
              </a:rPr>
              <a:t>التجزئة</a:t>
            </a:r>
            <a:endParaRPr lang="en-US" sz="3600" b="1" dirty="0">
              <a:solidFill>
                <a:srgbClr val="00AEEF"/>
              </a:solidFill>
              <a:latin typeface="Times New Roman"/>
              <a:cs typeface="Times New Roman"/>
            </a:endParaRPr>
          </a:p>
        </p:txBody>
      </p:sp>
      <p:sp>
        <p:nvSpPr>
          <p:cNvPr id="34" name="Rectangle: Rounded Corners 33"/>
          <p:cNvSpPr/>
          <p:nvPr/>
        </p:nvSpPr>
        <p:spPr>
          <a:xfrm>
            <a:off x="329269" y="5810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a:t>
            </a:r>
            <a:r>
              <a:rPr lang="ar-EG" sz="2800" b="1" dirty="0" smtClean="0">
                <a:solidFill>
                  <a:schemeClr val="bg1"/>
                </a:solidFill>
                <a:latin typeface="Times New Roman"/>
                <a:cs typeface="Times New Roman"/>
              </a:rPr>
              <a:t>الثامنه</a:t>
            </a:r>
            <a:endParaRPr lang="en-US" sz="2800" b="1" dirty="0">
              <a:solidFill>
                <a:schemeClr val="bg1"/>
              </a:solidFill>
              <a:latin typeface="Times New Roman"/>
              <a:cs typeface="Times New Roman"/>
            </a:endParaRPr>
          </a:p>
        </p:txBody>
      </p:sp>
      <p:sp>
        <p:nvSpPr>
          <p:cNvPr id="46" name="TextBox 45"/>
          <p:cNvSpPr txBox="1"/>
          <p:nvPr/>
        </p:nvSpPr>
        <p:spPr>
          <a:xfrm>
            <a:off x="1475065" y="4887664"/>
            <a:ext cx="1225015" cy="461665"/>
          </a:xfrm>
          <a:prstGeom prst="rect">
            <a:avLst/>
          </a:prstGeom>
          <a:noFill/>
        </p:spPr>
        <p:txBody>
          <a:bodyPr wrap="none" rtlCol="0">
            <a:spAutoFit/>
          </a:bodyPr>
          <a:lstStyle/>
          <a:p>
            <a:r>
              <a:rPr lang="en-US" sz="2400" dirty="0">
                <a:latin typeface="Alexandria" charset="0"/>
                <a:cs typeface="Alexandria" charset="0"/>
              </a:rPr>
              <a:t>MKT213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xmlns="" id="{070C19C1-1189-2F4B-4A5F-BC7820FA69EF}"/>
              </a:ext>
            </a:extLst>
          </p:cNvPr>
          <p:cNvSpPr txBox="1"/>
          <p:nvPr/>
        </p:nvSpPr>
        <p:spPr>
          <a:xfrm>
            <a:off x="1166713" y="3844789"/>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1848098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71712" y="1242056"/>
            <a:ext cx="7709789" cy="3539430"/>
          </a:xfrm>
          <a:prstGeom prst="rect">
            <a:avLst/>
          </a:prstGeom>
          <a:noFill/>
        </p:spPr>
        <p:txBody>
          <a:bodyPr wrap="square" rtlCol="0">
            <a:spAutoFit/>
          </a:bodyPr>
          <a:lstStyle/>
          <a:p>
            <a:pPr algn="r" rtl="1"/>
            <a:r>
              <a:rPr lang="ar-EG" sz="2800" b="1" dirty="0" smtClean="0">
                <a:latin typeface="Calibri" panose="020F0502020204030204" pitchFamily="34" charset="0"/>
                <a:cs typeface="Calibri" panose="020F0502020204030204" pitchFamily="34" charset="0"/>
              </a:rPr>
              <a:t>في المحاضرة السابقة :</a:t>
            </a:r>
            <a:endParaRPr lang="en-US" sz="2800" b="1" dirty="0">
              <a:latin typeface="Calibri" panose="020F0502020204030204" pitchFamily="34" charset="0"/>
              <a:cs typeface="Calibri" panose="020F0502020204030204" pitchFamily="34" charset="0"/>
            </a:endParaRPr>
          </a:p>
          <a:p>
            <a:pPr marL="514350" lvl="0" indent="-514350" algn="r" rtl="1">
              <a:buFont typeface="+mj-lt"/>
              <a:buAutoNum type="arabicPeriod"/>
            </a:pPr>
            <a:r>
              <a:rPr lang="ar-EG" sz="2800" b="1" dirty="0" smtClean="0">
                <a:latin typeface="Calibri" panose="020F0502020204030204" pitchFamily="34" charset="0"/>
                <a:cs typeface="Calibri" panose="020F0502020204030204" pitchFamily="34" charset="0"/>
              </a:rPr>
              <a:t>إتقان </a:t>
            </a:r>
            <a:r>
              <a:rPr lang="ar-EG" sz="2800" b="1" dirty="0">
                <a:latin typeface="Calibri" panose="020F0502020204030204" pitchFamily="34" charset="0"/>
                <a:cs typeface="Calibri" panose="020F0502020204030204" pitchFamily="34" charset="0"/>
              </a:rPr>
              <a:t>أدوات </a:t>
            </a:r>
            <a:r>
              <a:rPr lang="ar-EG" sz="2800" b="1" dirty="0" smtClean="0">
                <a:latin typeface="Calibri" panose="020F0502020204030204" pitchFamily="34" charset="0"/>
                <a:cs typeface="Calibri" panose="020F0502020204030204" pitchFamily="34" charset="0"/>
              </a:rPr>
              <a:t>التحليل</a:t>
            </a:r>
          </a:p>
          <a:p>
            <a:pPr marL="514350" indent="-514350" algn="r" rtl="1">
              <a:buFont typeface="+mj-lt"/>
              <a:buAutoNum type="arabicPeriod"/>
            </a:pPr>
            <a:r>
              <a:rPr lang="ar-EG" sz="2800" b="1" dirty="0">
                <a:latin typeface="Calibri" panose="020F0502020204030204" pitchFamily="34" charset="0"/>
                <a:cs typeface="Calibri" panose="020F0502020204030204" pitchFamily="34" charset="0"/>
              </a:rPr>
              <a:t>فهم مؤشرات الأداء الرئيسية (</a:t>
            </a:r>
            <a:r>
              <a:rPr lang="en-MY" sz="2800" b="1" dirty="0" err="1">
                <a:latin typeface="Calibri" panose="020F0502020204030204" pitchFamily="34" charset="0"/>
                <a:cs typeface="Calibri" panose="020F0502020204030204" pitchFamily="34" charset="0"/>
              </a:rPr>
              <a:t>KPIs</a:t>
            </a:r>
            <a:r>
              <a:rPr lang="en-MY" sz="2800" b="1" dirty="0" smtClean="0">
                <a:latin typeface="Calibri" panose="020F0502020204030204" pitchFamily="34" charset="0"/>
                <a:cs typeface="Calibri" panose="020F0502020204030204" pitchFamily="34" charset="0"/>
              </a:rPr>
              <a:t>)</a:t>
            </a:r>
            <a:endParaRPr lang="ar-EG" sz="2800" b="1" dirty="0">
              <a:latin typeface="Calibri" panose="020F0502020204030204" pitchFamily="34" charset="0"/>
              <a:cs typeface="Calibri" panose="020F0502020204030204" pitchFamily="34" charset="0"/>
            </a:endParaRPr>
          </a:p>
          <a:p>
            <a:pPr marL="514350" lvl="0" indent="-514350" algn="r" rtl="1">
              <a:buFont typeface="+mj-lt"/>
              <a:buAutoNum type="arabicPeriod"/>
            </a:pPr>
            <a:r>
              <a:rPr lang="ar-EG" sz="2800" b="1" dirty="0">
                <a:latin typeface="Calibri" panose="020F0502020204030204" pitchFamily="34" charset="0"/>
                <a:cs typeface="Calibri" panose="020F0502020204030204" pitchFamily="34" charset="0"/>
              </a:rPr>
              <a:t>تفسير النتائج</a:t>
            </a:r>
          </a:p>
          <a:p>
            <a:pPr marL="514350" lvl="0" indent="-514350" algn="r" rtl="1">
              <a:buFont typeface="+mj-lt"/>
              <a:buAutoNum type="arabicPeriod"/>
            </a:pPr>
            <a:r>
              <a:rPr lang="ar-EG" sz="2800" b="1" dirty="0" smtClean="0">
                <a:latin typeface="Calibri" panose="020F0502020204030204" pitchFamily="34" charset="0"/>
                <a:cs typeface="Calibri" panose="020F0502020204030204" pitchFamily="34" charset="0"/>
              </a:rPr>
              <a:t>اعداد التقارير والعرض</a:t>
            </a:r>
          </a:p>
          <a:p>
            <a:pPr marL="514350" lvl="0" indent="-514350" algn="r" rtl="1">
              <a:buFont typeface="+mj-lt"/>
              <a:buAutoNum type="arabicPeriod"/>
            </a:pPr>
            <a:r>
              <a:rPr lang="ar-EG" sz="2800" b="1" dirty="0" smtClean="0">
                <a:latin typeface="Calibri" panose="020F0502020204030204" pitchFamily="34" charset="0"/>
                <a:cs typeface="Calibri" panose="020F0502020204030204" pitchFamily="34" charset="0"/>
              </a:rPr>
              <a:t>التفكير النقدي</a:t>
            </a:r>
          </a:p>
          <a:p>
            <a:pPr marL="514350" lvl="0" indent="-514350" algn="r" rtl="1">
              <a:buFont typeface="+mj-lt"/>
              <a:buAutoNum type="arabicPeriod"/>
            </a:pPr>
            <a:r>
              <a:rPr lang="ar-EG" sz="2800" b="1" dirty="0" smtClean="0">
                <a:latin typeface="Calibri" panose="020F0502020204030204" pitchFamily="34" charset="0"/>
                <a:cs typeface="Calibri" panose="020F0502020204030204" pitchFamily="34" charset="0"/>
              </a:rPr>
              <a:t>التعلم </a:t>
            </a:r>
            <a:r>
              <a:rPr lang="ar-EG" sz="2800" b="1" dirty="0">
                <a:latin typeface="Calibri" panose="020F0502020204030204" pitchFamily="34" charset="0"/>
                <a:cs typeface="Calibri" panose="020F0502020204030204" pitchFamily="34" charset="0"/>
              </a:rPr>
              <a:t>المستمر</a:t>
            </a:r>
          </a:p>
          <a:p>
            <a:pPr marL="514350" lvl="0" indent="-514350" algn="r" rtl="1">
              <a:buFont typeface="+mj-lt"/>
              <a:buAutoNum type="arabicPeriod"/>
            </a:pPr>
            <a:r>
              <a:rPr lang="ar-SA" sz="2800" b="1" dirty="0" smtClean="0">
                <a:latin typeface="Calibri" panose="020F0502020204030204" pitchFamily="34" charset="0"/>
                <a:cs typeface="Calibri" panose="020F0502020204030204" pitchFamily="34" charset="0"/>
              </a:rPr>
              <a:t>الخلاصة</a:t>
            </a:r>
            <a:r>
              <a:rPr lang="ar-SA" sz="2800" dirty="0">
                <a:latin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 xmlns:a16="http://schemas.microsoft.com/office/drawing/2014/main" id="{346E7584-33EB-3389-1E35-FF15146AC632}"/>
              </a:ext>
            </a:extLst>
          </p:cNvPr>
          <p:cNvPicPr>
            <a:picLocks noChangeAspect="1"/>
          </p:cNvPicPr>
          <p:nvPr/>
        </p:nvPicPr>
        <p:blipFill>
          <a:blip r:embed="rId4"/>
          <a:stretch>
            <a:fillRect/>
          </a:stretch>
        </p:blipFill>
        <p:spPr>
          <a:xfrm>
            <a:off x="958631" y="2225546"/>
            <a:ext cx="2629068" cy="2435649"/>
          </a:xfrm>
          <a:prstGeom prst="rect">
            <a:avLst/>
          </a:prstGeom>
        </p:spPr>
      </p:pic>
    </p:spTree>
    <p:extLst>
      <p:ext uri="{BB962C8B-B14F-4D97-AF65-F5344CB8AC3E}">
        <p14:creationId xmlns:p14="http://schemas.microsoft.com/office/powerpoint/2010/main" val="3780121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729343" y="1242056"/>
            <a:ext cx="7709789" cy="3970318"/>
          </a:xfrm>
          <a:prstGeom prst="rect">
            <a:avLst/>
          </a:prstGeom>
          <a:noFill/>
        </p:spPr>
        <p:txBody>
          <a:bodyPr wrap="square" rtlCol="0">
            <a:spAutoFit/>
          </a:bodyPr>
          <a:lstStyle/>
          <a:p>
            <a:pPr algn="r" rtl="1"/>
            <a:endParaRPr lang="en-US" sz="2800" b="1" dirty="0">
              <a:latin typeface="Calibri" panose="020F0502020204030204" pitchFamily="34" charset="0"/>
              <a:cs typeface="Calibri" panose="020F0502020204030204" pitchFamily="34" charset="0"/>
            </a:endParaRPr>
          </a:p>
          <a:p>
            <a:pPr marL="457200" lvl="0" indent="-45720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مقدمة </a:t>
            </a:r>
            <a:r>
              <a:rPr lang="ar-SA" sz="2800" b="1" dirty="0" smtClean="0">
                <a:latin typeface="Calibri" panose="020F0502020204030204" pitchFamily="34" charset="0"/>
                <a:cs typeface="Calibri" panose="020F0502020204030204" pitchFamily="34" charset="0"/>
              </a:rPr>
              <a:t>حول</a:t>
            </a:r>
            <a:r>
              <a:rPr lang="ar-EG" sz="2800" b="1" dirty="0" smtClean="0">
                <a:latin typeface="Calibri" panose="020F0502020204030204" pitchFamily="34" charset="0"/>
                <a:cs typeface="Calibri" panose="020F0502020204030204" pitchFamily="34" charset="0"/>
              </a:rPr>
              <a:t> تحليلات</a:t>
            </a:r>
            <a:r>
              <a:rPr lang="ar-SA" sz="2800" b="1" dirty="0" smtClean="0">
                <a:latin typeface="Calibri" panose="020F0502020204030204" pitchFamily="34" charset="0"/>
                <a:cs typeface="Calibri" panose="020F0502020204030204" pitchFamily="34" charset="0"/>
              </a:rPr>
              <a:t> </a:t>
            </a:r>
            <a:r>
              <a:rPr lang="ar-SA" sz="2800" b="1" dirty="0">
                <a:latin typeface="Calibri" panose="020F0502020204030204" pitchFamily="34" charset="0"/>
                <a:cs typeface="Calibri" panose="020F0502020204030204" pitchFamily="34" charset="0"/>
              </a:rPr>
              <a:t>التجزئة</a:t>
            </a:r>
            <a:endParaRPr lang="en-MY" sz="2800" b="1" dirty="0">
              <a:latin typeface="Calibri" panose="020F0502020204030204" pitchFamily="34" charset="0"/>
              <a:cs typeface="Calibri" panose="020F0502020204030204" pitchFamily="34" charset="0"/>
            </a:endParaRPr>
          </a:p>
          <a:p>
            <a:pPr marL="285750" lvl="0" indent="-285750" algn="r" rtl="1">
              <a:buFont typeface="Arial" panose="020B0604020202020204" pitchFamily="34" charset="0"/>
              <a:buChar char="•"/>
            </a:pPr>
            <a:r>
              <a:rPr lang="en-MY" sz="2800" b="1" dirty="0">
                <a:latin typeface="Calibri" panose="020F0502020204030204" pitchFamily="34" charset="0"/>
                <a:cs typeface="Calibri" panose="020F0502020204030204" pitchFamily="34" charset="0"/>
              </a:rPr>
              <a:t> </a:t>
            </a:r>
            <a:r>
              <a:rPr lang="ar-SA" sz="2800" b="1" dirty="0" smtClean="0">
                <a:latin typeface="Calibri" panose="020F0502020204030204" pitchFamily="34" charset="0"/>
                <a:cs typeface="Calibri" panose="020F0502020204030204" pitchFamily="34" charset="0"/>
              </a:rPr>
              <a:t>مقاييس</a:t>
            </a:r>
            <a:r>
              <a:rPr lang="ar-EG" sz="2800" b="1" dirty="0" smtClean="0">
                <a:latin typeface="Calibri" panose="020F0502020204030204" pitchFamily="34" charset="0"/>
                <a:cs typeface="Calibri" panose="020F0502020204030204" pitchFamily="34" charset="0"/>
              </a:rPr>
              <a:t> تحليلات</a:t>
            </a:r>
            <a:r>
              <a:rPr lang="ar-SA" sz="2800" b="1" dirty="0" smtClean="0">
                <a:latin typeface="Calibri" panose="020F0502020204030204" pitchFamily="34" charset="0"/>
                <a:cs typeface="Calibri" panose="020F0502020204030204" pitchFamily="34" charset="0"/>
              </a:rPr>
              <a:t> </a:t>
            </a:r>
            <a:r>
              <a:rPr lang="ar-SA" sz="2800" b="1" dirty="0">
                <a:latin typeface="Calibri" panose="020F0502020204030204" pitchFamily="34" charset="0"/>
                <a:cs typeface="Calibri" panose="020F0502020204030204" pitchFamily="34" charset="0"/>
              </a:rPr>
              <a:t>التجزئة</a:t>
            </a:r>
            <a:r>
              <a:rPr lang="ar-EG" sz="2800" b="1" dirty="0">
                <a:latin typeface="Calibri" panose="020F0502020204030204" pitchFamily="34" charset="0"/>
                <a:cs typeface="Calibri" panose="020F0502020204030204" pitchFamily="34" charset="0"/>
              </a:rPr>
              <a:t>.</a:t>
            </a:r>
          </a:p>
          <a:p>
            <a:pPr marL="742950" lvl="1"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روابط الإحالة. </a:t>
            </a:r>
            <a:endParaRPr lang="ar-EG" sz="2800" b="1" dirty="0">
              <a:latin typeface="Calibri" panose="020F0502020204030204" pitchFamily="34" charset="0"/>
              <a:cs typeface="Calibri" panose="020F0502020204030204" pitchFamily="34" charset="0"/>
            </a:endParaRPr>
          </a:p>
          <a:p>
            <a:pPr marL="742950" lvl="1"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صفحات الهبوط</a:t>
            </a:r>
            <a:r>
              <a:rPr lang="ar-EG" sz="2800" b="1" dirty="0">
                <a:latin typeface="Calibri" panose="020F0502020204030204" pitchFamily="34" charset="0"/>
                <a:cs typeface="Calibri" panose="020F0502020204030204" pitchFamily="34" charset="0"/>
              </a:rPr>
              <a:t>.</a:t>
            </a:r>
            <a:endParaRPr lang="en-MY" sz="2800" b="1" dirty="0">
              <a:latin typeface="Calibri" panose="020F0502020204030204" pitchFamily="34" charset="0"/>
              <a:cs typeface="Calibri" panose="020F0502020204030204" pitchFamily="34" charset="0"/>
            </a:endParaRPr>
          </a:p>
          <a:p>
            <a:pPr marL="742950" lvl="1"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سرعة الاتصال ونظام التشغيل والمتصفح. </a:t>
            </a:r>
            <a:endParaRPr lang="ar-EG" sz="2800" b="1" dirty="0">
              <a:latin typeface="Calibri" panose="020F0502020204030204" pitchFamily="34" charset="0"/>
              <a:cs typeface="Calibri" panose="020F0502020204030204" pitchFamily="34" charset="0"/>
            </a:endParaRPr>
          </a:p>
          <a:p>
            <a:pPr marL="742950" lvl="1"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الموقع الجغرافي</a:t>
            </a:r>
            <a:r>
              <a:rPr lang="ar-EG" sz="2800" b="1" dirty="0">
                <a:latin typeface="Calibri" panose="020F0502020204030204" pitchFamily="34" charset="0"/>
                <a:cs typeface="Calibri" panose="020F0502020204030204" pitchFamily="34" charset="0"/>
              </a:rPr>
              <a:t> .</a:t>
            </a:r>
            <a:endParaRPr lang="en-MY" sz="2800" b="1" dirty="0">
              <a:latin typeface="Calibri" panose="020F0502020204030204" pitchFamily="34" charset="0"/>
              <a:cs typeface="Calibri" panose="020F0502020204030204" pitchFamily="34" charset="0"/>
            </a:endParaRPr>
          </a:p>
          <a:p>
            <a:pPr marL="742950" lvl="1"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الزوار لأول مرة</a:t>
            </a:r>
            <a:r>
              <a:rPr lang="ar-EG" sz="2800" b="1" dirty="0">
                <a:latin typeface="Calibri" panose="020F0502020204030204" pitchFamily="34" charset="0"/>
                <a:cs typeface="Calibri" panose="020F0502020204030204" pitchFamily="34" charset="0"/>
              </a:rPr>
              <a:t> .</a:t>
            </a:r>
            <a:r>
              <a:rPr lang="ar-SA" sz="2800" b="1" dirty="0" smtClean="0">
                <a:latin typeface="Calibri" panose="020F0502020204030204" pitchFamily="34" charset="0"/>
                <a:cs typeface="Calibri" panose="020F0502020204030204" pitchFamily="34" charset="0"/>
              </a:rPr>
              <a:t> </a:t>
            </a:r>
            <a:endParaRPr lang="ar-SA" sz="2800" b="1" dirty="0">
              <a:latin typeface="Calibri" panose="020F0502020204030204" pitchFamily="34" charset="0"/>
              <a:cs typeface="Calibri" panose="020F0502020204030204" pitchFamily="34" charset="0"/>
            </a:endParaRPr>
          </a:p>
          <a:p>
            <a:pPr marL="285750" indent="-285750" algn="r" rtl="1">
              <a:buFont typeface="Arial" panose="020B0604020202020204" pitchFamily="34" charset="0"/>
              <a:buChar char="•"/>
            </a:pPr>
            <a:r>
              <a:rPr lang="ar-SA" sz="2800" b="1" dirty="0">
                <a:latin typeface="Calibri" panose="020F0502020204030204" pitchFamily="34" charset="0"/>
                <a:cs typeface="Calibri" panose="020F0502020204030204" pitchFamily="34" charset="0"/>
              </a:rPr>
              <a:t>الخلاصة</a:t>
            </a:r>
            <a:r>
              <a:rPr lang="ar-SA" sz="2800" dirty="0">
                <a:latin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958631" y="2225546"/>
            <a:ext cx="2629068" cy="2435649"/>
          </a:xfrm>
          <a:prstGeom prst="rect">
            <a:avLst/>
          </a:prstGeom>
        </p:spPr>
      </p:pic>
    </p:spTree>
    <p:extLst>
      <p:ext uri="{BB962C8B-B14F-4D97-AF65-F5344CB8AC3E}">
        <p14:creationId xmlns:p14="http://schemas.microsoft.com/office/powerpoint/2010/main" val="39123862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الثامنة  </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3060" y="4524019"/>
            <a:ext cx="4747323" cy="1040285"/>
          </a:xfrm>
          <a:prstGeom prst="rect">
            <a:avLst/>
          </a:prstGeom>
          <a:noFill/>
        </p:spPr>
        <p:txBody>
          <a:bodyPr wrap="square">
            <a:spAutoFit/>
          </a:bodyPr>
          <a:lstStyle/>
          <a:p>
            <a:pPr lvl="0" algn="ctr">
              <a:lnSpc>
                <a:spcPct val="120000"/>
              </a:lnSpc>
            </a:pPr>
            <a:endParaRPr lang="ar-EG" sz="2800" b="1" dirty="0" smtClean="0">
              <a:latin typeface="Calibri" panose="020F0502020204030204" pitchFamily="34" charset="0"/>
              <a:cs typeface="Calibri" panose="020F0502020204030204" pitchFamily="34" charset="0"/>
            </a:endParaRPr>
          </a:p>
          <a:p>
            <a:pPr algn="ctr" rtl="1"/>
            <a:r>
              <a:rPr lang="ar-SA" sz="2800" b="1" dirty="0">
                <a:latin typeface="Calibri" panose="020F0502020204030204" pitchFamily="34" charset="0"/>
                <a:cs typeface="Calibri" panose="020F0502020204030204" pitchFamily="34" charset="0"/>
              </a:rPr>
              <a:t>مقدمة حول </a:t>
            </a:r>
            <a:r>
              <a:rPr lang="ar-SA" sz="2800" b="1" dirty="0" smtClean="0">
                <a:latin typeface="Calibri" panose="020F0502020204030204" pitchFamily="34" charset="0"/>
                <a:cs typeface="Calibri" panose="020F0502020204030204" pitchFamily="34" charset="0"/>
              </a:rPr>
              <a:t>التجزئة</a:t>
            </a:r>
            <a:endParaRPr lang="en-MY" sz="28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7204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550529" y="1629494"/>
            <a:ext cx="8466655" cy="523220"/>
          </a:xfrm>
          <a:prstGeom prst="rect">
            <a:avLst/>
          </a:prstGeom>
          <a:noFill/>
        </p:spPr>
        <p:txBody>
          <a:bodyPr wrap="square" rtlCol="0">
            <a:spAutoFit/>
          </a:bodyPr>
          <a:lstStyle/>
          <a:p>
            <a:pPr algn="ctr" rtl="1"/>
            <a:r>
              <a:rPr lang="ar-EG" sz="2800" b="1" dirty="0" smtClean="0">
                <a:latin typeface="Calibri" panose="020F0502020204030204" pitchFamily="34" charset="0"/>
                <a:cs typeface="Calibri" panose="020F0502020204030204" pitchFamily="34" charset="0"/>
              </a:rPr>
              <a:t> </a:t>
            </a:r>
            <a:r>
              <a:rPr lang="en-US" sz="2800" b="1" dirty="0" smtClean="0">
                <a:latin typeface="Calibri" panose="020F0502020204030204" pitchFamily="34" charset="0"/>
                <a:cs typeface="Calibri" panose="020F0502020204030204" pitchFamily="34" charset="0"/>
              </a:rPr>
              <a:t>   .1</a:t>
            </a:r>
            <a:r>
              <a:rPr lang="ar-SA" sz="2800" b="1" dirty="0" smtClean="0">
                <a:latin typeface="Calibri" panose="020F0502020204030204" pitchFamily="34" charset="0"/>
                <a:cs typeface="Calibri" panose="020F0502020204030204" pitchFamily="34" charset="0"/>
              </a:rPr>
              <a:t>مقدمة </a:t>
            </a:r>
            <a:r>
              <a:rPr lang="ar-SA" sz="2800" b="1" dirty="0">
                <a:latin typeface="Calibri" panose="020F0502020204030204" pitchFamily="34" charset="0"/>
                <a:cs typeface="Calibri" panose="020F0502020204030204" pitchFamily="34" charset="0"/>
              </a:rPr>
              <a:t>حول </a:t>
            </a:r>
            <a:r>
              <a:rPr lang="ar-SA" sz="2800" b="1" dirty="0" smtClean="0">
                <a:latin typeface="Calibri" panose="020F0502020204030204" pitchFamily="34" charset="0"/>
                <a:cs typeface="Calibri" panose="020F0502020204030204" pitchFamily="34" charset="0"/>
              </a:rPr>
              <a:t>التجزئة</a:t>
            </a:r>
            <a:endParaRPr lang="en-MY" sz="2800" b="1"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1F1DEFC3-BEA6-CDDA-9BBC-16A061B61A73}"/>
              </a:ext>
            </a:extLst>
          </p:cNvPr>
          <p:cNvSpPr txBox="1"/>
          <p:nvPr/>
        </p:nvSpPr>
        <p:spPr>
          <a:xfrm>
            <a:off x="1700214" y="2034497"/>
            <a:ext cx="8645368" cy="3785652"/>
          </a:xfrm>
          <a:prstGeom prst="rect">
            <a:avLst/>
          </a:prstGeom>
          <a:noFill/>
        </p:spPr>
        <p:txBody>
          <a:bodyPr wrap="square" rtlCol="0">
            <a:spAutoFit/>
          </a:bodyPr>
          <a:lstStyle/>
          <a:p>
            <a:pPr lvl="0" algn="just" rtl="1"/>
            <a:r>
              <a:rPr lang="ar-EG" sz="2400" dirty="0">
                <a:latin typeface="Calibri" panose="020F0502020204030204" pitchFamily="34" charset="0"/>
                <a:cs typeface="Calibri" panose="020F0502020204030204" pitchFamily="34" charset="0"/>
              </a:rPr>
              <a:t>يحمل كل زائر لموقعك الإلكتروني شخصيّةً فريدة، مع ذلك ثمة بعض الأساليب لتصنيف المستخدمين في مجموعات، </a:t>
            </a:r>
            <a:r>
              <a:rPr lang="ar-EG" sz="2400" b="1" u="sng" dirty="0">
                <a:latin typeface="Calibri" panose="020F0502020204030204" pitchFamily="34" charset="0"/>
                <a:cs typeface="Calibri" panose="020F0502020204030204" pitchFamily="34" charset="0"/>
              </a:rPr>
              <a:t>ومن ثم تحليل مقاييس كل مجموعة، وهو ما يُطلق عليه بالتجزئة.</a:t>
            </a:r>
            <a:endParaRPr lang="en-US" sz="2400" b="1" u="sng" dirty="0">
              <a:latin typeface="Calibri" panose="020F0502020204030204" pitchFamily="34" charset="0"/>
              <a:cs typeface="Calibri" panose="020F0502020204030204" pitchFamily="34" charset="0"/>
            </a:endParaRPr>
          </a:p>
          <a:p>
            <a:pPr lvl="0" algn="just" rtl="1"/>
            <a:r>
              <a:rPr lang="en-US"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التجزئة في سياق المواقع الإلكترونية والتسويق الرقمي هي </a:t>
            </a:r>
            <a:r>
              <a:rPr lang="ar-EG" sz="2400" u="sng" dirty="0">
                <a:latin typeface="Calibri" panose="020F0502020204030204" pitchFamily="34" charset="0"/>
                <a:cs typeface="Calibri" panose="020F0502020204030204" pitchFamily="34" charset="0"/>
              </a:rPr>
              <a:t>عملية تصنيف الزوار والمستخدمين إلى مجموعات أو فئات بناءً على </a:t>
            </a:r>
            <a:r>
              <a:rPr lang="ar-EG" sz="2400" b="1" u="sng" dirty="0">
                <a:latin typeface="Calibri" panose="020F0502020204030204" pitchFamily="34" charset="0"/>
                <a:cs typeface="Calibri" panose="020F0502020204030204" pitchFamily="34" charset="0"/>
              </a:rPr>
              <a:t>خصائص مشتركة أو سلوكيات محددة</a:t>
            </a:r>
            <a:r>
              <a:rPr lang="ar-EG" sz="2400" u="sng" dirty="0">
                <a:latin typeface="Calibri" panose="020F0502020204030204" pitchFamily="34" charset="0"/>
                <a:cs typeface="Calibri" panose="020F0502020204030204" pitchFamily="34" charset="0"/>
              </a:rPr>
              <a:t>، وذلك لتخصيص التجربة وتحقيق نتائج أفضل.</a:t>
            </a:r>
            <a:endParaRPr lang="en-US" sz="2400" u="sng" dirty="0">
              <a:latin typeface="Calibri" panose="020F0502020204030204" pitchFamily="34" charset="0"/>
              <a:cs typeface="Calibri" panose="020F0502020204030204" pitchFamily="34" charset="0"/>
            </a:endParaRPr>
          </a:p>
          <a:p>
            <a:pPr lvl="0" algn="just" rtl="1"/>
            <a:r>
              <a:rPr lang="ar-EG" sz="2400" dirty="0">
                <a:latin typeface="Calibri" panose="020F0502020204030204" pitchFamily="34" charset="0"/>
                <a:cs typeface="Calibri" panose="020F0502020204030204" pitchFamily="34" charset="0"/>
              </a:rPr>
              <a:t>نظرًا لأن كل زائر لموقعك الإلكتروني </a:t>
            </a:r>
            <a:r>
              <a:rPr lang="ar-EG" sz="2400" b="1" u="sng" dirty="0">
                <a:latin typeface="Calibri" panose="020F0502020204030204" pitchFamily="34" charset="0"/>
                <a:cs typeface="Calibri" panose="020F0502020204030204" pitchFamily="34" charset="0"/>
              </a:rPr>
              <a:t>يمتلك "شخصية" فريدة </a:t>
            </a:r>
            <a:r>
              <a:rPr lang="ar-EG" sz="2400" dirty="0">
                <a:latin typeface="Calibri" panose="020F0502020204030204" pitchFamily="34" charset="0"/>
                <a:cs typeface="Calibri" panose="020F0502020204030204" pitchFamily="34" charset="0"/>
              </a:rPr>
              <a:t>(مثل الاهتمامات، سلوك التصفح، المشتريات السابقة، الموقع الجغرافي، وغير ذلك)، </a:t>
            </a:r>
            <a:r>
              <a:rPr lang="ar-EG" sz="2400" u="sng" dirty="0">
                <a:latin typeface="Calibri" panose="020F0502020204030204" pitchFamily="34" charset="0"/>
                <a:cs typeface="Calibri" panose="020F0502020204030204" pitchFamily="34" charset="0"/>
              </a:rPr>
              <a:t>يصبح من الضروري استخدام أساليب متقدمة لتحليل سلوكياتهم وتصنيفهم في مجموعات متشابهة</a:t>
            </a:r>
            <a:r>
              <a:rPr lang="en-US" sz="2400" dirty="0">
                <a:latin typeface="Calibri" panose="020F0502020204030204" pitchFamily="34" charset="0"/>
                <a:cs typeface="Calibri" panose="020F0502020204030204" pitchFamily="34" charset="0"/>
              </a:rPr>
              <a:t>.</a:t>
            </a:r>
            <a:endParaRPr lang="ar-EG" sz="2400" dirty="0">
              <a:latin typeface="Calibri" panose="020F0502020204030204" pitchFamily="34" charset="0"/>
              <a:cs typeface="Calibri" panose="020F0502020204030204" pitchFamily="34" charset="0"/>
            </a:endParaRPr>
          </a:p>
          <a:p>
            <a:pPr lvl="0" algn="just" rtl="1"/>
            <a:endParaRPr lang="ar-EG" sz="2400" dirty="0">
              <a:latin typeface="Calibri" panose="020F0502020204030204" pitchFamily="34" charset="0"/>
              <a:cs typeface="Calibri" panose="020F0502020204030204" pitchFamily="34" charset="0"/>
            </a:endParaRPr>
          </a:p>
        </p:txBody>
      </p:sp>
      <p:pic>
        <p:nvPicPr>
          <p:cNvPr id="2" name="Picture 1"/>
          <p:cNvPicPr>
            <a:picLocks noChangeAspect="1"/>
          </p:cNvPicPr>
          <p:nvPr/>
        </p:nvPicPr>
        <p:blipFill>
          <a:blip r:embed="rId5"/>
          <a:stretch>
            <a:fillRect/>
          </a:stretch>
        </p:blipFill>
        <p:spPr>
          <a:xfrm>
            <a:off x="-731210" y="3994767"/>
            <a:ext cx="1922904" cy="1537353"/>
          </a:xfrm>
          <a:prstGeom prst="rect">
            <a:avLst/>
          </a:prstGeom>
        </p:spPr>
      </p:pic>
    </p:spTree>
    <p:extLst>
      <p:ext uri="{BB962C8B-B14F-4D97-AF65-F5344CB8AC3E}">
        <p14:creationId xmlns:p14="http://schemas.microsoft.com/office/powerpoint/2010/main" val="1333140254"/>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2539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626178" y="1586311"/>
            <a:ext cx="8466655" cy="523220"/>
          </a:xfrm>
          <a:prstGeom prst="rect">
            <a:avLst/>
          </a:prstGeom>
          <a:noFill/>
        </p:spPr>
        <p:txBody>
          <a:bodyPr wrap="square" rtlCol="0">
            <a:spAutoFit/>
          </a:bodyPr>
          <a:lstStyle/>
          <a:p>
            <a:pPr algn="ctr" rtl="1"/>
            <a:r>
              <a:rPr lang="ar-EG" sz="2800" b="1" dirty="0" smtClean="0">
                <a:latin typeface="Calibri" panose="020F0502020204030204" pitchFamily="34" charset="0"/>
                <a:cs typeface="Calibri" panose="020F0502020204030204" pitchFamily="34" charset="0"/>
              </a:rPr>
              <a:t>1.1</a:t>
            </a:r>
            <a:r>
              <a:rPr lang="en-US" sz="2800" b="1" dirty="0" smtClean="0">
                <a:latin typeface="Calibri" panose="020F0502020204030204" pitchFamily="34" charset="0"/>
                <a:cs typeface="Calibri" panose="020F0502020204030204" pitchFamily="34" charset="0"/>
              </a:rPr>
              <a:t> </a:t>
            </a:r>
            <a:r>
              <a:rPr lang="ar-EG" sz="2800" b="1" dirty="0">
                <a:latin typeface="Calibri" panose="020F0502020204030204" pitchFamily="34" charset="0"/>
                <a:cs typeface="Calibri" panose="020F0502020204030204" pitchFamily="34" charset="0"/>
              </a:rPr>
              <a:t>كيف تتم عملية التجزئة في المواقع الإلكترونية؟</a:t>
            </a:r>
            <a:endParaRPr lang="en-MY" sz="28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857251" y="2059217"/>
            <a:ext cx="9141673" cy="3477875"/>
          </a:xfrm>
          <a:prstGeom prst="rect">
            <a:avLst/>
          </a:prstGeom>
          <a:noFill/>
        </p:spPr>
        <p:txBody>
          <a:bodyPr wrap="square" rtlCol="0">
            <a:spAutoFit/>
          </a:bodyPr>
          <a:lstStyle/>
          <a:p>
            <a:pPr algn="r"/>
            <a:r>
              <a:rPr lang="en-US" sz="1400" b="1" dirty="0" smtClean="0"/>
              <a:t> </a:t>
            </a:r>
            <a:r>
              <a:rPr lang="ar-EG" sz="2400" b="1" dirty="0">
                <a:latin typeface="Calibri" panose="020F0502020204030204" pitchFamily="34" charset="0"/>
                <a:cs typeface="Calibri" panose="020F0502020204030204" pitchFamily="34" charset="0"/>
              </a:rPr>
              <a:t>التجزئة بناءً على السلوك</a:t>
            </a:r>
            <a:r>
              <a:rPr lang="ar-EG" sz="2400" dirty="0">
                <a:latin typeface="Calibri" panose="020F0502020204030204" pitchFamily="34" charset="0"/>
                <a:cs typeface="Calibri" panose="020F0502020204030204" pitchFamily="34" charset="0"/>
              </a:rPr>
              <a:t>: مثل </a:t>
            </a:r>
            <a:endParaRPr lang="en-MY" sz="2400" dirty="0" smtClean="0">
              <a:latin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pPr>
            <a:r>
              <a:rPr lang="ar-EG" sz="2400" u="sng" dirty="0" smtClean="0">
                <a:latin typeface="Calibri" panose="020F0502020204030204" pitchFamily="34" charset="0"/>
                <a:cs typeface="Calibri" panose="020F0502020204030204" pitchFamily="34" charset="0"/>
              </a:rPr>
              <a:t>تتبع الصفحات التي يزورونها</a:t>
            </a:r>
            <a:r>
              <a:rPr lang="ar-EG" sz="2400" dirty="0" smtClean="0">
                <a:latin typeface="Calibri" panose="020F0502020204030204" pitchFamily="34" charset="0"/>
                <a:cs typeface="Calibri" panose="020F0502020204030204" pitchFamily="34" charset="0"/>
              </a:rPr>
              <a:t>، </a:t>
            </a:r>
            <a:r>
              <a:rPr lang="ar-EG" sz="2400" u="sng" dirty="0" smtClean="0">
                <a:latin typeface="Calibri" panose="020F0502020204030204" pitchFamily="34" charset="0"/>
                <a:cs typeface="Calibri" panose="020F0502020204030204" pitchFamily="34" charset="0"/>
              </a:rPr>
              <a:t>مدة الزيارة</a:t>
            </a:r>
            <a:r>
              <a:rPr lang="ar-EG" sz="2400" dirty="0" smtClean="0">
                <a:latin typeface="Calibri" panose="020F0502020204030204" pitchFamily="34" charset="0"/>
                <a:cs typeface="Calibri" panose="020F0502020204030204" pitchFamily="34" charset="0"/>
              </a:rPr>
              <a:t>، أو </a:t>
            </a:r>
            <a:r>
              <a:rPr lang="ar-EG" sz="2400" u="sng" dirty="0" smtClean="0">
                <a:latin typeface="Calibri" panose="020F0502020204030204" pitchFamily="34" charset="0"/>
                <a:cs typeface="Calibri" panose="020F0502020204030204" pitchFamily="34" charset="0"/>
              </a:rPr>
              <a:t>نوع المنتجات التي يتصفحونها</a:t>
            </a:r>
            <a:r>
              <a:rPr lang="ar-EG" sz="2400" dirty="0" smtClean="0">
                <a:latin typeface="Calibri" panose="020F0502020204030204" pitchFamily="34" charset="0"/>
                <a:cs typeface="Calibri" panose="020F0502020204030204" pitchFamily="34" charset="0"/>
              </a:rPr>
              <a:t>. </a:t>
            </a:r>
            <a:endParaRPr lang="en-MY" sz="2400" dirty="0" smtClean="0">
              <a:latin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pPr>
            <a:r>
              <a:rPr lang="ar-EG" sz="2400" dirty="0" smtClean="0">
                <a:latin typeface="Calibri" panose="020F0502020204030204" pitchFamily="34" charset="0"/>
                <a:cs typeface="Calibri" panose="020F0502020204030204" pitchFamily="34" charset="0"/>
              </a:rPr>
              <a:t>يمكن تصنيف الزوار إلى "مستخدمين جدد"، "مستخدمين متكررين"، "مستخدمين مهتمين"، و"مستخدمين متخليين" (أولئك الذين بدأوا عملية شراء ولكن لم يكملوا). </a:t>
            </a:r>
            <a:endParaRPr lang="en-US" sz="2400" dirty="0" smtClean="0">
              <a:latin typeface="Calibri" panose="020F0502020204030204" pitchFamily="34" charset="0"/>
              <a:cs typeface="Calibri" panose="020F0502020204030204" pitchFamily="34" charset="0"/>
            </a:endParaRPr>
          </a:p>
          <a:p>
            <a:pPr algn="r"/>
            <a:r>
              <a:rPr lang="ar-EG" sz="2400" b="1" dirty="0">
                <a:latin typeface="Calibri" panose="020F0502020204030204" pitchFamily="34" charset="0"/>
                <a:cs typeface="Calibri" panose="020F0502020204030204" pitchFamily="34" charset="0"/>
              </a:rPr>
              <a:t>التجزئة بناءً على الخصائص الديموغرافية: مثل</a:t>
            </a:r>
            <a:endParaRPr lang="en-MY" sz="2400" b="1" dirty="0">
              <a:latin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pPr>
            <a:r>
              <a:rPr lang="ar-EG" sz="2400" dirty="0" smtClean="0">
                <a:latin typeface="Calibri" panose="020F0502020204030204" pitchFamily="34" charset="0"/>
                <a:cs typeface="Calibri" panose="020F0502020204030204" pitchFamily="34" charset="0"/>
              </a:rPr>
              <a:t> العمر، الجنس، الموقع الجغرافي، اللغة، الدخل، أو الحالة الاجتماعية. </a:t>
            </a:r>
            <a:endParaRPr lang="en-MY" sz="2400" dirty="0" smtClean="0">
              <a:latin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pPr>
            <a:r>
              <a:rPr lang="ar-EG" sz="2400" dirty="0" smtClean="0">
                <a:latin typeface="Calibri" panose="020F0502020204030204" pitchFamily="34" charset="0"/>
                <a:cs typeface="Calibri" panose="020F0502020204030204" pitchFamily="34" charset="0"/>
              </a:rPr>
              <a:t>يمكن توجيه عروض أو محتوى مخصص حسب الفئة العمرية أو الموقع الجغرافي للمستخدم.</a:t>
            </a:r>
            <a:endParaRPr lang="en-US" sz="2400" dirty="0" smtClean="0">
              <a:latin typeface="Calibri" panose="020F0502020204030204" pitchFamily="34" charset="0"/>
              <a:cs typeface="Calibri" panose="020F0502020204030204" pitchFamily="34" charset="0"/>
            </a:endParaRPr>
          </a:p>
          <a:p>
            <a:pPr algn="r" rtl="1"/>
            <a:endParaRPr lang="en-MY" sz="1400" dirty="0"/>
          </a:p>
          <a:p>
            <a:pPr lvl="0" algn="just" rtl="1"/>
            <a:endParaRPr lang="en-MY" sz="1400" dirty="0">
              <a:solidFill>
                <a:srgbClr val="C00000"/>
              </a:solidFill>
              <a:latin typeface="+mj-lt"/>
            </a:endParaRPr>
          </a:p>
        </p:txBody>
      </p:sp>
      <p:pic>
        <p:nvPicPr>
          <p:cNvPr id="3" name="Picture 2"/>
          <p:cNvPicPr>
            <a:picLocks noChangeAspect="1"/>
          </p:cNvPicPr>
          <p:nvPr/>
        </p:nvPicPr>
        <p:blipFill>
          <a:blip r:embed="rId3"/>
          <a:stretch>
            <a:fillRect/>
          </a:stretch>
        </p:blipFill>
        <p:spPr>
          <a:xfrm>
            <a:off x="10333409" y="3911302"/>
            <a:ext cx="1920406" cy="1542422"/>
          </a:xfrm>
          <a:prstGeom prst="rect">
            <a:avLst/>
          </a:prstGeom>
        </p:spPr>
      </p:pic>
    </p:spTree>
    <p:extLst>
      <p:ext uri="{BB962C8B-B14F-4D97-AF65-F5344CB8AC3E}">
        <p14:creationId xmlns:p14="http://schemas.microsoft.com/office/powerpoint/2010/main" val="41155813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2539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602245" y="1607163"/>
            <a:ext cx="8466655" cy="523220"/>
          </a:xfrm>
          <a:prstGeom prst="rect">
            <a:avLst/>
          </a:prstGeom>
          <a:noFill/>
        </p:spPr>
        <p:txBody>
          <a:bodyPr wrap="square" rtlCol="0">
            <a:spAutoFit/>
          </a:bodyPr>
          <a:lstStyle>
            <a:defPPr>
              <a:defRPr lang="en-US"/>
            </a:defPPr>
            <a:lvl1pPr algn="ctr" rtl="1">
              <a:defRPr sz="2800" b="1">
                <a:latin typeface="Calibri" panose="020F0502020204030204" pitchFamily="34" charset="0"/>
                <a:cs typeface="Calibri" panose="020F0502020204030204" pitchFamily="34" charset="0"/>
              </a:defRPr>
            </a:lvl1pPr>
          </a:lstStyle>
          <a:p>
            <a:r>
              <a:rPr lang="ar-EG" dirty="0"/>
              <a:t>1.2</a:t>
            </a:r>
            <a:r>
              <a:rPr lang="en-US" dirty="0"/>
              <a:t> </a:t>
            </a:r>
            <a:r>
              <a:rPr lang="ar-EG" dirty="0" smtClean="0"/>
              <a:t>كيف </a:t>
            </a:r>
            <a:r>
              <a:rPr lang="ar-EG" dirty="0"/>
              <a:t>تتم عملية التجزئة في المواقع الإلكترونية؟</a:t>
            </a:r>
            <a:endParaRPr lang="en-MY" dirty="0"/>
          </a:p>
        </p:txBody>
      </p:sp>
      <p:sp>
        <p:nvSpPr>
          <p:cNvPr id="2" name="TextBox 1">
            <a:extLst>
              <a:ext uri="{FF2B5EF4-FFF2-40B4-BE49-F238E27FC236}">
                <a16:creationId xmlns:a16="http://schemas.microsoft.com/office/drawing/2014/main" xmlns="" id="{1D49B629-A710-F119-EA46-044B5624E5D2}"/>
              </a:ext>
            </a:extLst>
          </p:cNvPr>
          <p:cNvSpPr txBox="1"/>
          <p:nvPr/>
        </p:nvSpPr>
        <p:spPr>
          <a:xfrm>
            <a:off x="1185863" y="2129807"/>
            <a:ext cx="8934329" cy="3631763"/>
          </a:xfrm>
          <a:prstGeom prst="rect">
            <a:avLst/>
          </a:prstGeom>
          <a:noFill/>
        </p:spPr>
        <p:txBody>
          <a:bodyPr wrap="square" rtlCol="0">
            <a:spAutoFit/>
          </a:bodyPr>
          <a:lstStyle/>
          <a:p>
            <a:pPr algn="r"/>
            <a:r>
              <a:rPr lang="en-US" sz="2400" b="1"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 التجزئة بناءً على المصادر أو القنوات: </a:t>
            </a:r>
            <a:r>
              <a:rPr lang="ar-EG" sz="2400" dirty="0">
                <a:latin typeface="Calibri" panose="020F0502020204030204" pitchFamily="34" charset="0"/>
                <a:cs typeface="Calibri" panose="020F0502020204030204" pitchFamily="34" charset="0"/>
              </a:rPr>
              <a:t>إذا كان الزوار قد وصلوا إلى الموقع من خلال </a:t>
            </a:r>
            <a:r>
              <a:rPr lang="ar-EG" sz="2400" b="1" dirty="0">
                <a:latin typeface="Calibri" panose="020F0502020204030204" pitchFamily="34" charset="0"/>
                <a:cs typeface="Calibri" panose="020F0502020204030204" pitchFamily="34" charset="0"/>
              </a:rPr>
              <a:t>محركات البحث</a:t>
            </a:r>
            <a:r>
              <a:rPr lang="ar-EG" sz="2400" dirty="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الإعلانات المدفوعة، وسائل التواصل الاجتماعي</a:t>
            </a:r>
            <a:r>
              <a:rPr lang="ar-EG" sz="2400" dirty="0">
                <a:latin typeface="Calibri" panose="020F0502020204030204" pitchFamily="34" charset="0"/>
                <a:cs typeface="Calibri" panose="020F0502020204030204" pitchFamily="34" charset="0"/>
              </a:rPr>
              <a:t>، أو رسائل البريد الإلكتروني. </a:t>
            </a:r>
            <a:r>
              <a:rPr lang="ar-EG" sz="2400" dirty="0" smtClean="0">
                <a:latin typeface="Calibri" panose="020F0502020204030204" pitchFamily="34" charset="0"/>
                <a:cs typeface="Calibri" panose="020F0502020204030204" pitchFamily="34" charset="0"/>
              </a:rPr>
              <a:t>يتيح </a:t>
            </a:r>
            <a:r>
              <a:rPr lang="ar-EG" sz="2400" dirty="0">
                <a:latin typeface="Calibri" panose="020F0502020204030204" pitchFamily="34" charset="0"/>
                <a:cs typeface="Calibri" panose="020F0502020204030204" pitchFamily="34" charset="0"/>
              </a:rPr>
              <a:t>هذا النوع من التجزئة تخصيص الحملات الدعائية أو العروض استنادًا إلى المصدر الذي جاء منه الزائر. </a:t>
            </a:r>
            <a:endParaRPr lang="en-MY" sz="2400" dirty="0" smtClean="0">
              <a:latin typeface="Calibri" panose="020F0502020204030204" pitchFamily="34" charset="0"/>
              <a:cs typeface="Calibri" panose="020F0502020204030204" pitchFamily="34" charset="0"/>
            </a:endParaRPr>
          </a:p>
          <a:p>
            <a:pPr algn="r"/>
            <a:r>
              <a:rPr lang="ar-EG" sz="2400" b="1" dirty="0">
                <a:latin typeface="Calibri" panose="020F0502020204030204" pitchFamily="34" charset="0"/>
                <a:cs typeface="Calibri" panose="020F0502020204030204" pitchFamily="34" charset="0"/>
              </a:rPr>
              <a:t>التجزئة بناءً على التفاعل مع الموقع: مثل</a:t>
            </a:r>
            <a:endParaRPr lang="en-MY" sz="2400" b="1" dirty="0">
              <a:latin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pP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الزوار الذين قاموا بإضافة منتجات إلى سلة التسوق ولكن لم يكملوا عملية الشراء، أو الذين قاموا بالتفاعل مع محتوى معين (</a:t>
            </a:r>
            <a:r>
              <a:rPr lang="ar-EG" sz="2400" b="1" dirty="0">
                <a:latin typeface="Calibri" panose="020F0502020204030204" pitchFamily="34" charset="0"/>
                <a:cs typeface="Calibri" panose="020F0502020204030204" pitchFamily="34" charset="0"/>
              </a:rPr>
              <a:t>مثل تحميل تقرير أو مشاهدة فيديو</a:t>
            </a:r>
            <a:r>
              <a:rPr lang="ar-EG" sz="2400" dirty="0" smtClean="0">
                <a:latin typeface="Calibri" panose="020F0502020204030204" pitchFamily="34" charset="0"/>
                <a:cs typeface="Calibri" panose="020F0502020204030204" pitchFamily="34" charset="0"/>
              </a:rPr>
              <a:t>).</a:t>
            </a:r>
            <a:endParaRPr lang="en-MY" sz="2400" dirty="0" smtClean="0">
              <a:latin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pP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يمكن إرسال رسائل مخصصة أو تقديم عروض لاستعادة هؤلاء الزوار وتحفيزهم على إتمام عملية الشراء</a:t>
            </a:r>
            <a:r>
              <a:rPr lang="ar-EG" sz="2400" b="1" dirty="0">
                <a:latin typeface="Calibri" panose="020F0502020204030204" pitchFamily="34" charset="0"/>
                <a:cs typeface="Calibri" panose="020F0502020204030204" pitchFamily="34" charset="0"/>
              </a:rPr>
              <a:t>.</a:t>
            </a:r>
            <a:endParaRPr lang="en-MY" sz="1400" dirty="0"/>
          </a:p>
          <a:p>
            <a:pPr lvl="0" algn="just" rtl="1"/>
            <a:endParaRPr lang="en-MY" sz="1400" dirty="0">
              <a:solidFill>
                <a:srgbClr val="C00000"/>
              </a:solidFill>
              <a:latin typeface="+mj-lt"/>
            </a:endParaRPr>
          </a:p>
        </p:txBody>
      </p:sp>
    </p:spTree>
    <p:extLst>
      <p:ext uri="{BB962C8B-B14F-4D97-AF65-F5344CB8AC3E}">
        <p14:creationId xmlns:p14="http://schemas.microsoft.com/office/powerpoint/2010/main" val="15422959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2539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653016" y="1600776"/>
            <a:ext cx="8466655" cy="523220"/>
          </a:xfrm>
          <a:prstGeom prst="rect">
            <a:avLst/>
          </a:prstGeom>
          <a:noFill/>
        </p:spPr>
        <p:txBody>
          <a:bodyPr wrap="square" rtlCol="0">
            <a:spAutoFit/>
          </a:bodyPr>
          <a:lstStyle/>
          <a:p>
            <a:pPr algn="ctr" rtl="1"/>
            <a:r>
              <a:rPr lang="en-US" sz="2800" b="1" dirty="0" smtClean="0">
                <a:latin typeface="Calibri" panose="020F0502020204030204" pitchFamily="34" charset="0"/>
                <a:cs typeface="Calibri" panose="020F0502020204030204" pitchFamily="34" charset="0"/>
              </a:rPr>
              <a:t> .1.3 </a:t>
            </a:r>
            <a:r>
              <a:rPr lang="ar-EG" sz="2800" b="1" dirty="0" smtClean="0"/>
              <a:t>أهمية تحليلات التجزئة </a:t>
            </a:r>
            <a:r>
              <a:rPr lang="ar-EG" sz="2800" b="1" dirty="0"/>
              <a:t>في التسويق </a:t>
            </a:r>
            <a:r>
              <a:rPr lang="ar-EG" sz="2800" b="1" dirty="0" smtClean="0"/>
              <a:t>الإلكتروني</a:t>
            </a:r>
            <a:endParaRPr lang="en-MY" sz="2800" dirty="0"/>
          </a:p>
        </p:txBody>
      </p:sp>
      <p:sp>
        <p:nvSpPr>
          <p:cNvPr id="2" name="TextBox 1">
            <a:extLst>
              <a:ext uri="{FF2B5EF4-FFF2-40B4-BE49-F238E27FC236}">
                <a16:creationId xmlns:a16="http://schemas.microsoft.com/office/drawing/2014/main" xmlns="" id="{1D49B629-A710-F119-EA46-044B5624E5D2}"/>
              </a:ext>
            </a:extLst>
          </p:cNvPr>
          <p:cNvSpPr txBox="1"/>
          <p:nvPr/>
        </p:nvSpPr>
        <p:spPr>
          <a:xfrm>
            <a:off x="771525" y="2119154"/>
            <a:ext cx="9418079" cy="3631763"/>
          </a:xfrm>
          <a:prstGeom prst="rect">
            <a:avLst/>
          </a:prstGeom>
          <a:noFill/>
        </p:spPr>
        <p:txBody>
          <a:bodyPr wrap="square" rtlCol="0">
            <a:spAutoFit/>
          </a:bodyPr>
          <a:lstStyle/>
          <a:p>
            <a:pPr marL="342900" indent="-342900" algn="r" rtl="1">
              <a:buFont typeface="Arial" panose="020B0604020202020204" pitchFamily="34" charset="0"/>
              <a:buChar char="•"/>
            </a:pPr>
            <a:r>
              <a:rPr lang="ar-EG" sz="2400" b="1" dirty="0" smtClean="0">
                <a:latin typeface="Calibri" panose="020F0502020204030204" pitchFamily="34" charset="0"/>
                <a:cs typeface="Calibri" panose="020F0502020204030204" pitchFamily="34" charset="0"/>
              </a:rPr>
              <a:t> </a:t>
            </a:r>
            <a:r>
              <a:rPr lang="en-MY" sz="2400" b="1" dirty="0" smtClean="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تحسين تخصيص التجربة: </a:t>
            </a:r>
            <a:r>
              <a:rPr lang="ar-EG" sz="2400" dirty="0">
                <a:latin typeface="Calibri" panose="020F0502020204030204" pitchFamily="34" charset="0"/>
                <a:cs typeface="Calibri" panose="020F0502020204030204" pitchFamily="34" charset="0"/>
              </a:rPr>
              <a:t>من خلال فهم سلوك الزوار وتصنيفهم إلى مجموعات، يمكن تقديم محتوى وعروض ملائمة لكل مجموعة على حدة، مما يعزز تجربة المستخدم. </a:t>
            </a:r>
            <a:endParaRPr lang="ar-EG" sz="2400" dirty="0" smtClean="0">
              <a:latin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pPr>
            <a:r>
              <a:rPr lang="ar-EG" sz="2400" b="1" dirty="0" smtClean="0">
                <a:latin typeface="Calibri" panose="020F0502020204030204" pitchFamily="34" charset="0"/>
                <a:cs typeface="Calibri" panose="020F0502020204030204" pitchFamily="34" charset="0"/>
              </a:rPr>
              <a:t>زيادة </a:t>
            </a:r>
            <a:r>
              <a:rPr lang="ar-EG" sz="2400" b="1" dirty="0">
                <a:latin typeface="Calibri" panose="020F0502020204030204" pitchFamily="34" charset="0"/>
                <a:cs typeface="Calibri" panose="020F0502020204030204" pitchFamily="34" charset="0"/>
              </a:rPr>
              <a:t>معدلات التحويل: </a:t>
            </a:r>
            <a:r>
              <a:rPr lang="ar-EG" sz="2400" dirty="0">
                <a:latin typeface="Calibri" panose="020F0502020204030204" pitchFamily="34" charset="0"/>
                <a:cs typeface="Calibri" panose="020F0502020204030204" pitchFamily="34" charset="0"/>
              </a:rPr>
              <a:t>من خلال استهداف الزوار برسائل وعروض مخصصة، يمكن تحسين نسبة التحويل (أي تحويل الزوار إلى عملاء فعليين</a:t>
            </a:r>
            <a:r>
              <a:rPr lang="ar-EG" sz="2400" dirty="0" smtClean="0">
                <a:latin typeface="Calibri" panose="020F0502020204030204" pitchFamily="34" charset="0"/>
                <a:cs typeface="Calibri" panose="020F0502020204030204" pitchFamily="34" charset="0"/>
              </a:rPr>
              <a:t>).</a:t>
            </a:r>
            <a:endParaRPr lang="en-MY" sz="2400" dirty="0" smtClean="0">
              <a:latin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pPr>
            <a:r>
              <a:rPr lang="ar-EG" sz="2400" dirty="0" smtClean="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تحقيق فعالية أكبر في الحملات التسويقية: </a:t>
            </a:r>
            <a:r>
              <a:rPr lang="ar-EG" sz="2400" dirty="0">
                <a:latin typeface="Calibri" panose="020F0502020204030204" pitchFamily="34" charset="0"/>
                <a:cs typeface="Calibri" panose="020F0502020204030204" pitchFamily="34" charset="0"/>
              </a:rPr>
              <a:t>بتخصيص الإعلانات والعروض بناءً على الفئات المستهدفة، يمكن تقليل تكلفة الإعلان وزيادة العائد على الاستثمار</a:t>
            </a:r>
            <a:r>
              <a:rPr lang="ar-EG" sz="2400" dirty="0" smtClean="0">
                <a:latin typeface="Calibri" panose="020F0502020204030204" pitchFamily="34" charset="0"/>
                <a:cs typeface="Calibri" panose="020F0502020204030204" pitchFamily="34" charset="0"/>
              </a:rPr>
              <a:t>.</a:t>
            </a:r>
            <a:endParaRPr lang="en-MY" sz="2400" dirty="0" smtClean="0">
              <a:latin typeface="Calibri" panose="020F0502020204030204" pitchFamily="34" charset="0"/>
              <a:cs typeface="Calibri" panose="020F0502020204030204" pitchFamily="34" charset="0"/>
            </a:endParaRPr>
          </a:p>
          <a:p>
            <a:pPr marL="342900" indent="-342900" algn="r" rtl="1">
              <a:buFont typeface="Arial" panose="020B0604020202020204" pitchFamily="34" charset="0"/>
              <a:buChar char="•"/>
            </a:pPr>
            <a:r>
              <a:rPr lang="ar-EG" sz="2400" dirty="0" smtClean="0">
                <a:latin typeface="Calibri" panose="020F0502020204030204" pitchFamily="34" charset="0"/>
                <a:cs typeface="Calibri" panose="020F0502020204030204" pitchFamily="34" charset="0"/>
              </a:rPr>
              <a:t> </a:t>
            </a:r>
            <a:r>
              <a:rPr lang="ar-EG" sz="2400" b="1" dirty="0">
                <a:latin typeface="Calibri" panose="020F0502020204030204" pitchFamily="34" charset="0"/>
                <a:cs typeface="Calibri" panose="020F0502020204030204" pitchFamily="34" charset="0"/>
              </a:rPr>
              <a:t>تحليل البيانات بشكل أكثر تفصيلًا: </a:t>
            </a:r>
            <a:r>
              <a:rPr lang="ar-EG" sz="2400" dirty="0">
                <a:latin typeface="Calibri" panose="020F0502020204030204" pitchFamily="34" charset="0"/>
                <a:cs typeface="Calibri" panose="020F0502020204030204" pitchFamily="34" charset="0"/>
              </a:rPr>
              <a:t>يتيح تصنيف الزوار في مجموعات مختلفة تحليل مقاييس وأداء كل مجموعة على حدة، مما يساعد على اتخاذ قرارات مستنيرة حول تحسين الموقع أو استراتيجيات التسويق.</a:t>
            </a:r>
            <a:endParaRPr lang="en-MY" sz="2400" dirty="0">
              <a:latin typeface="Calibri" panose="020F0502020204030204" pitchFamily="34" charset="0"/>
              <a:cs typeface="Calibri" panose="020F0502020204030204" pitchFamily="34" charset="0"/>
            </a:endParaRPr>
          </a:p>
          <a:p>
            <a:pPr lvl="0" algn="just" rtl="1"/>
            <a:endParaRPr lang="en-MY" sz="1400" dirty="0">
              <a:solidFill>
                <a:srgbClr val="C00000"/>
              </a:solidFill>
              <a:latin typeface="+mj-lt"/>
            </a:endParaRPr>
          </a:p>
        </p:txBody>
      </p:sp>
    </p:spTree>
    <p:extLst>
      <p:ext uri="{BB962C8B-B14F-4D97-AF65-F5344CB8AC3E}">
        <p14:creationId xmlns:p14="http://schemas.microsoft.com/office/powerpoint/2010/main" val="38158724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125393"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47931" y="1600776"/>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034815" y="1600776"/>
            <a:ext cx="8466655" cy="523220"/>
          </a:xfrm>
          <a:prstGeom prst="rect">
            <a:avLst/>
          </a:prstGeom>
          <a:noFill/>
        </p:spPr>
        <p:txBody>
          <a:bodyPr wrap="square" rtlCol="0">
            <a:spAutoFit/>
          </a:bodyPr>
          <a:lstStyle/>
          <a:p>
            <a:pPr algn="ctr" rtl="1"/>
            <a:r>
              <a:rPr lang="en-US" sz="2800" b="1" dirty="0" smtClean="0">
                <a:latin typeface="Calibri" panose="020F0502020204030204" pitchFamily="34" charset="0"/>
                <a:cs typeface="Calibri" panose="020F0502020204030204" pitchFamily="34" charset="0"/>
              </a:rPr>
              <a:t> 1.4</a:t>
            </a:r>
            <a:r>
              <a:rPr lang="ar-EG" sz="2800" b="1" dirty="0" smtClean="0">
                <a:latin typeface="Calibri" panose="020F0502020204030204" pitchFamily="34" charset="0"/>
                <a:cs typeface="Calibri" panose="020F0502020204030204" pitchFamily="34" charset="0"/>
              </a:rPr>
              <a:t>  </a:t>
            </a:r>
            <a:r>
              <a:rPr lang="ar-EG" sz="2800" b="1" dirty="0" smtClean="0"/>
              <a:t>أدوات وتقنيات تحليلات التجزئة</a:t>
            </a:r>
            <a:r>
              <a:rPr lang="ar-EG" sz="2800" dirty="0"/>
              <a:t>:</a:t>
            </a:r>
            <a:endParaRPr lang="en-MY" sz="2800" dirty="0"/>
          </a:p>
        </p:txBody>
      </p:sp>
      <p:sp>
        <p:nvSpPr>
          <p:cNvPr id="2" name="TextBox 1">
            <a:extLst>
              <a:ext uri="{FF2B5EF4-FFF2-40B4-BE49-F238E27FC236}">
                <a16:creationId xmlns:a16="http://schemas.microsoft.com/office/drawing/2014/main" xmlns="" id="{1D49B629-A710-F119-EA46-044B5624E5D2}"/>
              </a:ext>
            </a:extLst>
          </p:cNvPr>
          <p:cNvSpPr txBox="1"/>
          <p:nvPr/>
        </p:nvSpPr>
        <p:spPr>
          <a:xfrm>
            <a:off x="1047931" y="2123996"/>
            <a:ext cx="8875154" cy="3262432"/>
          </a:xfrm>
          <a:prstGeom prst="rect">
            <a:avLst/>
          </a:prstGeom>
          <a:noFill/>
        </p:spPr>
        <p:txBody>
          <a:bodyPr wrap="square" rtlCol="0">
            <a:spAutoFit/>
          </a:bodyPr>
          <a:lstStyle/>
          <a:p>
            <a:pPr marL="342900" indent="-342900" algn="r" rtl="1">
              <a:buFont typeface="Wingdings" panose="05000000000000000000" pitchFamily="2" charset="2"/>
              <a:buChar char="ü"/>
            </a:pPr>
            <a:r>
              <a:rPr lang="en-US" sz="2400" b="1" dirty="0">
                <a:latin typeface="Calibri" panose="020F0502020204030204" pitchFamily="34" charset="0"/>
                <a:cs typeface="Calibri" panose="020F0502020204030204" pitchFamily="34" charset="0"/>
              </a:rPr>
              <a:t> </a:t>
            </a:r>
            <a:r>
              <a:rPr lang="en-MY" sz="2400" b="1" dirty="0">
                <a:latin typeface="Calibri" panose="020F0502020204030204" pitchFamily="34" charset="0"/>
                <a:cs typeface="Calibri" panose="020F0502020204030204" pitchFamily="34" charset="0"/>
              </a:rPr>
              <a:t>Google Analytics </a:t>
            </a:r>
            <a:r>
              <a:rPr lang="ar-EG" sz="2400" dirty="0" smtClean="0">
                <a:latin typeface="Calibri" panose="020F0502020204030204" pitchFamily="34" charset="0"/>
                <a:cs typeface="Calibri" panose="020F0502020204030204" pitchFamily="34" charset="0"/>
              </a:rPr>
              <a:t>يوفر </a:t>
            </a:r>
            <a:r>
              <a:rPr lang="ar-EG" sz="2400" dirty="0">
                <a:latin typeface="Calibri" panose="020F0502020204030204" pitchFamily="34" charset="0"/>
                <a:cs typeface="Calibri" panose="020F0502020204030204" pitchFamily="34" charset="0"/>
              </a:rPr>
              <a:t>تقارير تحليلية متقدمة حول سلوك الزوار ويمكنك من تقسيم المستخدمين إلى فئات بناءً على مختلف المقاييس</a:t>
            </a:r>
            <a:r>
              <a:rPr lang="ar-EG" sz="2400" dirty="0" smtClean="0">
                <a:latin typeface="Calibri" panose="020F0502020204030204" pitchFamily="34" charset="0"/>
                <a:cs typeface="Calibri" panose="020F0502020204030204" pitchFamily="34" charset="0"/>
              </a:rPr>
              <a:t>.</a:t>
            </a:r>
            <a:endParaRPr lang="en-MY" sz="2400" dirty="0" smtClean="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ü"/>
            </a:pPr>
            <a:endParaRPr lang="en-MY" sz="2400"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أدوات </a:t>
            </a:r>
            <a:r>
              <a:rPr lang="ar-EG" sz="2400" dirty="0" smtClean="0">
                <a:latin typeface="Calibri" panose="020F0502020204030204" pitchFamily="34" charset="0"/>
                <a:cs typeface="Calibri" panose="020F0502020204030204" pitchFamily="34" charset="0"/>
              </a:rPr>
              <a:t>إدارة </a:t>
            </a:r>
            <a:r>
              <a:rPr lang="ar-EG" sz="2400" dirty="0">
                <a:latin typeface="Calibri" panose="020F0502020204030204" pitchFamily="34" charset="0"/>
                <a:cs typeface="Calibri" panose="020F0502020204030204" pitchFamily="34" charset="0"/>
              </a:rPr>
              <a:t>علاقات </a:t>
            </a:r>
            <a:r>
              <a:rPr lang="ar-EG" sz="2400" dirty="0" smtClean="0">
                <a:latin typeface="Calibri" panose="020F0502020204030204" pitchFamily="34" charset="0"/>
                <a:cs typeface="Calibri" panose="020F0502020204030204" pitchFamily="34" charset="0"/>
              </a:rPr>
              <a:t>العملاء : </a:t>
            </a:r>
            <a:r>
              <a:rPr lang="ar-EG" sz="2400" dirty="0">
                <a:latin typeface="Calibri" panose="020F0502020204030204" pitchFamily="34" charset="0"/>
                <a:cs typeface="Calibri" panose="020F0502020204030204" pitchFamily="34" charset="0"/>
              </a:rPr>
              <a:t>مثل </a:t>
            </a:r>
            <a:r>
              <a:rPr lang="en-MY" sz="2400" b="1" dirty="0">
                <a:latin typeface="Calibri" panose="020F0502020204030204" pitchFamily="34" charset="0"/>
                <a:cs typeface="Calibri" panose="020F0502020204030204" pitchFamily="34" charset="0"/>
              </a:rPr>
              <a:t>Salesforce </a:t>
            </a:r>
            <a:r>
              <a:rPr lang="ar-EG" sz="2400" b="1" dirty="0">
                <a:latin typeface="Calibri" panose="020F0502020204030204" pitchFamily="34" charset="0"/>
                <a:cs typeface="Calibri" panose="020F0502020204030204" pitchFamily="34" charset="0"/>
              </a:rPr>
              <a:t>أو </a:t>
            </a:r>
            <a:r>
              <a:rPr lang="en-MY" sz="2400" b="1" dirty="0" err="1">
                <a:latin typeface="Calibri" panose="020F0502020204030204" pitchFamily="34" charset="0"/>
                <a:cs typeface="Calibri" panose="020F0502020204030204" pitchFamily="34" charset="0"/>
              </a:rPr>
              <a:t>HubSpot</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التي تتيح تتبع التفاعلات مع العملاء وتصنيفهم بناءً على البيانات الديموغرافية أو السلوكية. </a:t>
            </a:r>
            <a:endParaRPr lang="en-MY" sz="2400" dirty="0" smtClean="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ü"/>
            </a:pPr>
            <a:endParaRPr lang="en-MY" sz="2400"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أدوات تخصيص المحتوى: مثل </a:t>
            </a:r>
            <a:r>
              <a:rPr lang="en-MY" sz="2400" dirty="0">
                <a:latin typeface="Calibri" panose="020F0502020204030204" pitchFamily="34" charset="0"/>
                <a:cs typeface="Calibri" panose="020F0502020204030204" pitchFamily="34" charset="0"/>
              </a:rPr>
              <a:t>Optimizely </a:t>
            </a:r>
            <a:r>
              <a:rPr lang="ar-EG" sz="2400" dirty="0">
                <a:latin typeface="Calibri" panose="020F0502020204030204" pitchFamily="34" charset="0"/>
                <a:cs typeface="Calibri" panose="020F0502020204030204" pitchFamily="34" charset="0"/>
              </a:rPr>
              <a:t>أو </a:t>
            </a:r>
            <a:r>
              <a:rPr lang="en-MY" sz="2400" dirty="0">
                <a:latin typeface="Calibri" panose="020F0502020204030204" pitchFamily="34" charset="0"/>
                <a:cs typeface="Calibri" panose="020F0502020204030204" pitchFamily="34" charset="0"/>
              </a:rPr>
              <a:t>Dynamic Yield، </a:t>
            </a:r>
            <a:r>
              <a:rPr lang="ar-EG" sz="2400" dirty="0">
                <a:latin typeface="Calibri" panose="020F0502020204030204" pitchFamily="34" charset="0"/>
                <a:cs typeface="Calibri" panose="020F0502020204030204" pitchFamily="34" charset="0"/>
              </a:rPr>
              <a:t>التي تسمح بتقديم محتوى مخصص بناءً على سلوك الزوار</a:t>
            </a:r>
            <a:r>
              <a:rPr lang="ar-EG" sz="2400" dirty="0" smtClean="0">
                <a:latin typeface="Calibri" panose="020F0502020204030204" pitchFamily="34" charset="0"/>
                <a:cs typeface="Calibri" panose="020F0502020204030204" pitchFamily="34" charset="0"/>
              </a:rPr>
              <a:t>.</a:t>
            </a:r>
            <a:endParaRPr lang="en-US" sz="2400" dirty="0" smtClean="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ü"/>
            </a:pPr>
            <a:r>
              <a:rPr lang="en-MY" sz="1400" dirty="0">
                <a:solidFill>
                  <a:srgbClr val="C00000"/>
                </a:solidFill>
                <a:latin typeface="+mj-lt"/>
                <a:hlinkClick r:id="rId3"/>
              </a:rPr>
              <a:t>https://</a:t>
            </a:r>
            <a:r>
              <a:rPr lang="en-MY" sz="1400" dirty="0" err="1">
                <a:solidFill>
                  <a:srgbClr val="C00000"/>
                </a:solidFill>
                <a:latin typeface="+mj-lt"/>
                <a:hlinkClick r:id="rId3"/>
              </a:rPr>
              <a:t>www.optimizely.com</a:t>
            </a:r>
            <a:r>
              <a:rPr lang="en-MY" sz="1400" dirty="0">
                <a:solidFill>
                  <a:srgbClr val="C00000"/>
                </a:solidFill>
                <a:latin typeface="+mj-lt"/>
                <a:hlinkClick r:id="rId3"/>
              </a:rPr>
              <a:t>/login</a:t>
            </a:r>
            <a:r>
              <a:rPr lang="en-MY" sz="1400" dirty="0">
                <a:solidFill>
                  <a:srgbClr val="C00000"/>
                </a:solidFill>
                <a:latin typeface="+mj-lt"/>
                <a:hlinkClick r:id="rId3"/>
              </a:rPr>
              <a:t>/</a:t>
            </a:r>
            <a:r>
              <a:rPr lang="en-MY" sz="1400" dirty="0">
                <a:solidFill>
                  <a:srgbClr val="C00000"/>
                </a:solidFill>
                <a:latin typeface="+mj-lt"/>
              </a:rPr>
              <a:t>  &amp; https://</a:t>
            </a:r>
            <a:r>
              <a:rPr lang="en-MY" sz="1400" dirty="0" err="1">
                <a:solidFill>
                  <a:srgbClr val="C00000"/>
                </a:solidFill>
                <a:latin typeface="+mj-lt"/>
              </a:rPr>
              <a:t>www.dynamicyield.com</a:t>
            </a:r>
            <a:r>
              <a:rPr lang="en-MY" sz="1400" dirty="0">
                <a:solidFill>
                  <a:srgbClr val="C00000"/>
                </a:solidFill>
                <a:latin typeface="+mj-lt"/>
              </a:rPr>
              <a:t>/</a:t>
            </a:r>
            <a:endParaRPr lang="en-MY" sz="1400" dirty="0">
              <a:solidFill>
                <a:srgbClr val="C00000"/>
              </a:solidFill>
              <a:latin typeface="+mj-lt"/>
            </a:endParaRPr>
          </a:p>
        </p:txBody>
      </p:sp>
    </p:spTree>
    <p:extLst>
      <p:ext uri="{BB962C8B-B14F-4D97-AF65-F5344CB8AC3E}">
        <p14:creationId xmlns:p14="http://schemas.microsoft.com/office/powerpoint/2010/main" val="381632108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الثامنة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3060" y="4524019"/>
            <a:ext cx="4747323" cy="1040285"/>
          </a:xfrm>
          <a:prstGeom prst="rect">
            <a:avLst/>
          </a:prstGeom>
          <a:noFill/>
        </p:spPr>
        <p:txBody>
          <a:bodyPr wrap="square">
            <a:spAutoFit/>
          </a:bodyPr>
          <a:lstStyle/>
          <a:p>
            <a:pPr lvl="0" algn="ctr">
              <a:lnSpc>
                <a:spcPct val="120000"/>
              </a:lnSpc>
            </a:pPr>
            <a:endParaRPr lang="ar-EG" sz="2800" b="1" dirty="0" smtClean="0">
              <a:latin typeface="Calibri" panose="020F0502020204030204" pitchFamily="34" charset="0"/>
              <a:cs typeface="Calibri" panose="020F0502020204030204" pitchFamily="34" charset="0"/>
            </a:endParaRPr>
          </a:p>
          <a:p>
            <a:pPr lvl="0" algn="ctr" rtl="1"/>
            <a:r>
              <a:rPr lang="ar-EG" sz="2800" b="1" dirty="0" smtClean="0">
                <a:latin typeface="Calibri" panose="020F0502020204030204" pitchFamily="34" charset="0"/>
                <a:cs typeface="Calibri" panose="020F0502020204030204" pitchFamily="34" charset="0"/>
              </a:rPr>
              <a:t>مقاييس تحليلات التجزئة</a:t>
            </a:r>
            <a:endParaRPr lang="en-MY" sz="2800" dirty="0"/>
          </a:p>
        </p:txBody>
      </p:sp>
    </p:spTree>
    <p:extLst>
      <p:ext uri="{BB962C8B-B14F-4D97-AF65-F5344CB8AC3E}">
        <p14:creationId xmlns:p14="http://schemas.microsoft.com/office/powerpoint/2010/main" val="3327872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962548" y="1664033"/>
            <a:ext cx="7497800" cy="1015663"/>
          </a:xfrm>
          <a:prstGeom prst="rect">
            <a:avLst/>
          </a:prstGeom>
          <a:noFill/>
        </p:spPr>
        <p:txBody>
          <a:bodyPr wrap="square" rtlCol="0">
            <a:spAutoFit/>
          </a:bodyPr>
          <a:lstStyle/>
          <a:p>
            <a:pPr lvl="0" algn="ctr" rtl="1"/>
            <a:r>
              <a:rPr lang="ar-EG" sz="3200" b="1" dirty="0" smtClean="0">
                <a:latin typeface="Calibri" panose="020F0502020204030204" pitchFamily="34" charset="0"/>
                <a:cs typeface="Calibri" panose="020F0502020204030204" pitchFamily="34" charset="0"/>
              </a:rPr>
              <a:t> 2. مقاييس التجزئة:</a:t>
            </a:r>
            <a:endParaRPr lang="en-US" sz="3200"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626178" y="2184029"/>
            <a:ext cx="7361813" cy="3416320"/>
          </a:xfrm>
          <a:prstGeom prst="rect">
            <a:avLst/>
          </a:prstGeom>
          <a:noFill/>
        </p:spPr>
        <p:txBody>
          <a:bodyPr wrap="square" rtlCol="0">
            <a:spAutoFit/>
          </a:bodyPr>
          <a:lstStyle/>
          <a:p>
            <a:pPr marL="342900" indent="-342900" algn="just" rtl="1">
              <a:buFont typeface="Wingdings" panose="05000000000000000000" pitchFamily="2" charset="2"/>
              <a:buChar char="Ø"/>
            </a:pPr>
            <a:r>
              <a:rPr lang="ar-EG" sz="2400" dirty="0" smtClean="0">
                <a:latin typeface="Calibri" panose="020F0502020204030204" pitchFamily="34" charset="0"/>
                <a:cs typeface="Calibri" panose="020F0502020204030204" pitchFamily="34" charset="0"/>
              </a:rPr>
              <a:t>مقاييس </a:t>
            </a:r>
            <a:r>
              <a:rPr lang="ar-EG" sz="2400" dirty="0">
                <a:latin typeface="Calibri" panose="020F0502020204030204" pitchFamily="34" charset="0"/>
                <a:cs typeface="Calibri" panose="020F0502020204030204" pitchFamily="34" charset="0"/>
              </a:rPr>
              <a:t>التجزئة </a:t>
            </a:r>
            <a:r>
              <a:rPr lang="ar-EG" sz="2400" b="1" u="sng" dirty="0">
                <a:latin typeface="Calibri" panose="020F0502020204030204" pitchFamily="34" charset="0"/>
                <a:cs typeface="Calibri" panose="020F0502020204030204" pitchFamily="34" charset="0"/>
              </a:rPr>
              <a:t>هي المعايير أو المؤشرات التي يتم استخدامها </a:t>
            </a:r>
            <a:r>
              <a:rPr lang="ar-EG" sz="2400" u="sng" dirty="0">
                <a:latin typeface="Calibri" panose="020F0502020204030204" pitchFamily="34" charset="0"/>
                <a:cs typeface="Calibri" panose="020F0502020204030204" pitchFamily="34" charset="0"/>
              </a:rPr>
              <a:t>لتحليل وتقسيم الجمهور إلى مجموعات أو شرائح مختلفة بناءً على سلوكياتهم، احتياجاتهم، أو خصائصهم</a:t>
            </a:r>
            <a:r>
              <a:rPr lang="ar-EG" sz="2400" dirty="0" smtClean="0">
                <a:latin typeface="Calibri" panose="020F0502020204030204" pitchFamily="34" charset="0"/>
                <a:cs typeface="Calibri" panose="020F0502020204030204" pitchFamily="34" charset="0"/>
              </a:rPr>
              <a:t>.</a:t>
            </a:r>
          </a:p>
          <a:p>
            <a:pPr marL="342900" indent="-342900" algn="just" rtl="1">
              <a:buFont typeface="Wingdings" panose="05000000000000000000" pitchFamily="2" charset="2"/>
              <a:buChar char="Ø"/>
            </a:pP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هذه المقاييس </a:t>
            </a:r>
            <a:r>
              <a:rPr lang="ar-EG" sz="2400" b="1" dirty="0">
                <a:latin typeface="Calibri" panose="020F0502020204030204" pitchFamily="34" charset="0"/>
                <a:cs typeface="Calibri" panose="020F0502020204030204" pitchFamily="34" charset="0"/>
              </a:rPr>
              <a:t>تعتبر أساسية لفهم كيفية تفاعل المستخدمين</a:t>
            </a:r>
            <a:r>
              <a:rPr lang="ar-EG" sz="2400" dirty="0">
                <a:latin typeface="Calibri" panose="020F0502020204030204" pitchFamily="34" charset="0"/>
                <a:cs typeface="Calibri" panose="020F0502020204030204" pitchFamily="34" charset="0"/>
              </a:rPr>
              <a:t> مع الموقع الإلكتروني أو العلامة التجارية وتساعد في تخصيص استراتيجيات التسويق</a:t>
            </a:r>
            <a:r>
              <a:rPr lang="ar-EG" sz="2400" dirty="0" smtClean="0">
                <a:latin typeface="Calibri" panose="020F0502020204030204" pitchFamily="34" charset="0"/>
                <a:cs typeface="Calibri" panose="020F0502020204030204" pitchFamily="34" charset="0"/>
              </a:rPr>
              <a:t>.</a:t>
            </a:r>
            <a:endParaRPr lang="ar-EG" sz="2400" dirty="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Ø"/>
            </a:pPr>
            <a:r>
              <a:rPr lang="ar-EG" sz="2400" b="1" dirty="0">
                <a:latin typeface="Calibri" panose="020F0502020204030204" pitchFamily="34" charset="0"/>
                <a:cs typeface="Calibri" panose="020F0502020204030204" pitchFamily="34" charset="0"/>
              </a:rPr>
              <a:t>في مجال التجزئة الرقمية</a:t>
            </a:r>
            <a:r>
              <a:rPr lang="ar-EG" sz="2400" dirty="0">
                <a:latin typeface="Calibri" panose="020F0502020204030204" pitchFamily="34" charset="0"/>
                <a:cs typeface="Calibri" panose="020F0502020204030204" pitchFamily="34" charset="0"/>
              </a:rPr>
              <a:t>، يمكن أن </a:t>
            </a:r>
            <a:r>
              <a:rPr lang="ar-EG" sz="2400" b="1" u="sng" dirty="0">
                <a:latin typeface="Calibri" panose="020F0502020204030204" pitchFamily="34" charset="0"/>
                <a:cs typeface="Calibri" panose="020F0502020204030204" pitchFamily="34" charset="0"/>
              </a:rPr>
              <a:t>تكون المقاييس متنوعة </a:t>
            </a:r>
            <a:r>
              <a:rPr lang="ar-EG" sz="2400" dirty="0">
                <a:latin typeface="Calibri" panose="020F0502020204030204" pitchFamily="34" charset="0"/>
                <a:cs typeface="Calibri" panose="020F0502020204030204" pitchFamily="34" charset="0"/>
              </a:rPr>
              <a:t>وتعتمد على الأهداف المحددة، سواء كانت زيادة التفاعل، تحسين التحويلات، أو زيادة رضا العملاء.</a:t>
            </a:r>
          </a:p>
        </p:txBody>
      </p:sp>
      <p:pic>
        <p:nvPicPr>
          <p:cNvPr id="4" name="Picture 3"/>
          <p:cNvPicPr>
            <a:picLocks noChangeAspect="1"/>
          </p:cNvPicPr>
          <p:nvPr/>
        </p:nvPicPr>
        <p:blipFill>
          <a:blip r:embed="rId3"/>
          <a:stretch>
            <a:fillRect/>
          </a:stretch>
        </p:blipFill>
        <p:spPr>
          <a:xfrm>
            <a:off x="0" y="4529138"/>
            <a:ext cx="2198595" cy="1579040"/>
          </a:xfrm>
          <a:prstGeom prst="rect">
            <a:avLst/>
          </a:prstGeom>
        </p:spPr>
      </p:pic>
    </p:spTree>
    <p:extLst>
      <p:ext uri="{BB962C8B-B14F-4D97-AF65-F5344CB8AC3E}">
        <p14:creationId xmlns:p14="http://schemas.microsoft.com/office/powerpoint/2010/main" val="5609111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395629" y="1595804"/>
            <a:ext cx="7497800" cy="1015663"/>
          </a:xfrm>
          <a:prstGeom prst="rect">
            <a:avLst/>
          </a:prstGeom>
          <a:noFill/>
        </p:spPr>
        <p:txBody>
          <a:bodyPr wrap="square" rtlCol="0">
            <a:spAutoFit/>
          </a:bodyPr>
          <a:lstStyle/>
          <a:p>
            <a:pPr lvl="0" algn="ctr" rtl="1"/>
            <a:r>
              <a:rPr lang="ar-EG" sz="3200" b="1" dirty="0" smtClean="0">
                <a:latin typeface="Calibri" panose="020F0502020204030204" pitchFamily="34" charset="0"/>
                <a:cs typeface="Calibri" panose="020F0502020204030204" pitchFamily="34" charset="0"/>
              </a:rPr>
              <a:t>2.1</a:t>
            </a:r>
            <a:r>
              <a:rPr lang="en-US"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المقاييس السلوكية:</a:t>
            </a:r>
            <a:endParaRPr lang="en-US" sz="3200"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4" name="Rectangle 3"/>
          <p:cNvSpPr/>
          <p:nvPr/>
        </p:nvSpPr>
        <p:spPr>
          <a:xfrm>
            <a:off x="8643937" y="3038320"/>
            <a:ext cx="1500187" cy="13050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t>المقاييس السلوكية</a:t>
            </a:r>
            <a:r>
              <a:rPr lang="ar-EG" sz="2000" dirty="0"/>
              <a:t> (</a:t>
            </a:r>
            <a:r>
              <a:rPr lang="en-MY" sz="2000" dirty="0" err="1"/>
              <a:t>Behavioral</a:t>
            </a:r>
            <a:r>
              <a:rPr lang="en-MY" sz="2000" dirty="0"/>
              <a:t> Metrics)</a:t>
            </a:r>
          </a:p>
        </p:txBody>
      </p:sp>
      <p:sp>
        <p:nvSpPr>
          <p:cNvPr id="6" name="Rectangle 5"/>
          <p:cNvSpPr/>
          <p:nvPr/>
        </p:nvSpPr>
        <p:spPr>
          <a:xfrm>
            <a:off x="6697617" y="2296132"/>
            <a:ext cx="1438065" cy="60336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ar-EG" sz="2000" dirty="0"/>
              <a:t>مدة الزيارة</a:t>
            </a:r>
            <a:endParaRPr lang="en-MY" sz="2000" dirty="0"/>
          </a:p>
        </p:txBody>
      </p:sp>
      <p:sp>
        <p:nvSpPr>
          <p:cNvPr id="11" name="Rectangle 10"/>
          <p:cNvSpPr/>
          <p:nvPr/>
        </p:nvSpPr>
        <p:spPr>
          <a:xfrm>
            <a:off x="6706464" y="3145263"/>
            <a:ext cx="1438065" cy="603364"/>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ar-EG" sz="2000" dirty="0"/>
              <a:t>عدد الصفحات المشاهدة</a:t>
            </a:r>
            <a:endParaRPr lang="en-MY" sz="2000" dirty="0"/>
          </a:p>
        </p:txBody>
      </p:sp>
      <p:sp>
        <p:nvSpPr>
          <p:cNvPr id="12" name="Rectangle 11"/>
          <p:cNvSpPr/>
          <p:nvPr/>
        </p:nvSpPr>
        <p:spPr>
          <a:xfrm>
            <a:off x="6707080" y="4008155"/>
            <a:ext cx="1438065" cy="603364"/>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ar-EG" sz="2000" dirty="0"/>
              <a:t>المحتوى المتفاعل معه</a:t>
            </a:r>
            <a:endParaRPr lang="en-MY" sz="2000" dirty="0"/>
          </a:p>
        </p:txBody>
      </p:sp>
      <p:sp>
        <p:nvSpPr>
          <p:cNvPr id="13" name="Rectangle 12"/>
          <p:cNvSpPr/>
          <p:nvPr/>
        </p:nvSpPr>
        <p:spPr>
          <a:xfrm>
            <a:off x="6706464" y="4750918"/>
            <a:ext cx="1438065" cy="603364"/>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EG" sz="2000" dirty="0"/>
              <a:t>التفاعل مع سلة التسوق</a:t>
            </a:r>
            <a:endParaRPr lang="en-MY" sz="2000" dirty="0"/>
          </a:p>
        </p:txBody>
      </p:sp>
      <p:sp>
        <p:nvSpPr>
          <p:cNvPr id="8" name="Rectangle 7"/>
          <p:cNvSpPr/>
          <p:nvPr/>
        </p:nvSpPr>
        <p:spPr>
          <a:xfrm>
            <a:off x="1357313" y="2016168"/>
            <a:ext cx="5057217" cy="88332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ar-EG" sz="2000" dirty="0"/>
              <a:t>الوقت الذي يقضيه الزائر على الموقع. يمكن أن تساعد هذه المدة في تصنيف الزوار المهتمين والمشتركين إلى شرائح </a:t>
            </a:r>
            <a:r>
              <a:rPr lang="ar-EG" sz="2000" dirty="0" smtClean="0"/>
              <a:t>مختلفة.</a:t>
            </a:r>
            <a:endParaRPr lang="en-MY" sz="2000" dirty="0"/>
          </a:p>
        </p:txBody>
      </p:sp>
      <p:sp>
        <p:nvSpPr>
          <p:cNvPr id="15" name="Rectangle 14"/>
          <p:cNvSpPr/>
          <p:nvPr/>
        </p:nvSpPr>
        <p:spPr>
          <a:xfrm>
            <a:off x="1357313" y="3065353"/>
            <a:ext cx="5099447" cy="86249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ar-EG" sz="2000" dirty="0"/>
              <a:t>عدد الصفحات التي يزورونها في جلسة واحدة. يمكن أن يشير هذا إلى مدى اهتمام المستخدمين أو تفاعلهم مع </a:t>
            </a:r>
            <a:r>
              <a:rPr lang="ar-EG" sz="2000" dirty="0" smtClean="0"/>
              <a:t>المحتوى</a:t>
            </a:r>
            <a:r>
              <a:rPr lang="ar-EG" dirty="0" smtClean="0"/>
              <a:t>.</a:t>
            </a:r>
            <a:endParaRPr lang="en-MY" dirty="0"/>
          </a:p>
        </p:txBody>
      </p:sp>
      <p:sp>
        <p:nvSpPr>
          <p:cNvPr id="16" name="Rectangle 15"/>
          <p:cNvSpPr/>
          <p:nvPr/>
        </p:nvSpPr>
        <p:spPr>
          <a:xfrm>
            <a:off x="1357313" y="3950626"/>
            <a:ext cx="5057217" cy="62245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r"/>
            <a:r>
              <a:rPr lang="ar-EG" sz="2000" dirty="0"/>
              <a:t>تحليل المحتوى الذي يتفاعل معه الزوار مثل المقالات، الفيديوهات، أو المنتجات المعروضة.</a:t>
            </a:r>
            <a:endParaRPr lang="en-MY" sz="2000" dirty="0"/>
          </a:p>
        </p:txBody>
      </p:sp>
      <p:sp>
        <p:nvSpPr>
          <p:cNvPr id="17" name="Rectangle 16"/>
          <p:cNvSpPr/>
          <p:nvPr/>
        </p:nvSpPr>
        <p:spPr>
          <a:xfrm>
            <a:off x="1357313" y="4764153"/>
            <a:ext cx="5098889" cy="622457"/>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ar-EG" sz="2000" dirty="0"/>
              <a:t>كيف يتفاعل الزوار مع سلة التسوق (إضافة/إزالة منتجات، إتمام عملية الشراء، إلخ).</a:t>
            </a:r>
            <a:endParaRPr lang="en-MY" sz="2000" dirty="0"/>
          </a:p>
        </p:txBody>
      </p:sp>
      <p:cxnSp>
        <p:nvCxnSpPr>
          <p:cNvPr id="10" name="Straight Arrow Connector 9"/>
          <p:cNvCxnSpPr/>
          <p:nvPr/>
        </p:nvCxnSpPr>
        <p:spPr>
          <a:xfrm flipH="1" flipV="1">
            <a:off x="8135682" y="2719675"/>
            <a:ext cx="508255" cy="7735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11" idx="3"/>
          </p:cNvCxnSpPr>
          <p:nvPr/>
        </p:nvCxnSpPr>
        <p:spPr>
          <a:xfrm flipH="1" flipV="1">
            <a:off x="8144529" y="3446945"/>
            <a:ext cx="499408" cy="865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8144529" y="3563962"/>
            <a:ext cx="499408" cy="8630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endCxn id="13" idx="3"/>
          </p:cNvCxnSpPr>
          <p:nvPr/>
        </p:nvCxnSpPr>
        <p:spPr>
          <a:xfrm flipH="1">
            <a:off x="8144529" y="3409352"/>
            <a:ext cx="499408" cy="16432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6" idx="1"/>
          </p:cNvCxnSpPr>
          <p:nvPr/>
        </p:nvCxnSpPr>
        <p:spPr>
          <a:xfrm flipH="1">
            <a:off x="6414530" y="2597814"/>
            <a:ext cx="283087" cy="13653"/>
          </a:xfrm>
          <a:prstGeom prst="line">
            <a:avLst/>
          </a:prstGeom>
        </p:spPr>
        <p:style>
          <a:lnRef idx="1">
            <a:schemeClr val="dk1"/>
          </a:lnRef>
          <a:fillRef idx="0">
            <a:schemeClr val="dk1"/>
          </a:fillRef>
          <a:effectRef idx="0">
            <a:schemeClr val="dk1"/>
          </a:effectRef>
          <a:fontRef idx="minor">
            <a:schemeClr val="tx1"/>
          </a:fontRef>
        </p:style>
      </p:cxnSp>
      <p:cxnSp>
        <p:nvCxnSpPr>
          <p:cNvPr id="30" name="Straight Connector 29"/>
          <p:cNvCxnSpPr/>
          <p:nvPr/>
        </p:nvCxnSpPr>
        <p:spPr>
          <a:xfrm flipH="1">
            <a:off x="6414530" y="3488477"/>
            <a:ext cx="28308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6"/>
          <p:cNvCxnSpPr>
            <a:endCxn id="16" idx="3"/>
          </p:cNvCxnSpPr>
          <p:nvPr/>
        </p:nvCxnSpPr>
        <p:spPr>
          <a:xfrm flipH="1">
            <a:off x="6414530" y="4261854"/>
            <a:ext cx="283088"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flipH="1">
            <a:off x="6414530" y="5052600"/>
            <a:ext cx="274320" cy="1"/>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32837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597720" y="115147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3" y="1595804"/>
            <a:ext cx="11356687"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مثال عملي: متجر إلكتروني لبيع الملابس الهدف: تخصيص العروض التسويقية بناءً على البيانات الديموغرافية للعملاء. 1. العمر (</a:t>
            </a:r>
            <a:r>
              <a:rPr lang="en-US" dirty="0"/>
              <a:t>Age) </a:t>
            </a:r>
            <a:r>
              <a:rPr lang="ar-EG" dirty="0"/>
              <a:t>المقاس الديموغرافي: الزوار من فئات عمرية مختلفة. التحليل: بعد تحليل البيانات، يكتشف المتجر أن الزوار الذين تتراوح أعمارهم بين 18-24 سنة يشترون ملابس رياضية بأسعار متوسطة بينما الزوار الذين تتراوح أعمارهم بين 35-50 سنة يميلون إلى شراء ملابس رسمية أو ملابس للعمل. التطبيق: يقوم المتجر بإطلاق حملات تسويقية مخصصة بناءً على الفئة العمرية: حملة خاصة للملابس الرياضية للشباب (18-24) مع إعلانات عبر منصات </a:t>
            </a:r>
            <a:r>
              <a:rPr lang="ar-EG" dirty="0" smtClean="0"/>
              <a:t>مثل</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725345" y="1660379"/>
            <a:ext cx="8466655" cy="1015663"/>
          </a:xfrm>
          <a:prstGeom prst="rect">
            <a:avLst/>
          </a:prstGeom>
          <a:noFill/>
        </p:spPr>
        <p:txBody>
          <a:bodyPr wrap="square" rtlCol="0">
            <a:spAutoFit/>
          </a:bodyPr>
          <a:lstStyle/>
          <a:p>
            <a:pPr algn="ctr" rtl="1"/>
            <a:r>
              <a:rPr lang="ar-EG" sz="3200" b="1" dirty="0" smtClean="0"/>
              <a:t>2.2</a:t>
            </a:r>
            <a:r>
              <a:rPr lang="ar-EG" sz="3200" b="1" dirty="0" smtClean="0">
                <a:latin typeface="+mj-lt"/>
              </a:rPr>
              <a:t>. </a:t>
            </a:r>
            <a:r>
              <a:rPr lang="ar-EG" sz="3200" b="1" dirty="0"/>
              <a:t>المقاييس الديموغرافية</a:t>
            </a:r>
            <a:r>
              <a:rPr lang="ar-EG" sz="3200" dirty="0"/>
              <a:t> (</a:t>
            </a:r>
            <a:r>
              <a:rPr lang="en-MY" sz="3200" dirty="0"/>
              <a:t>Demographic Metrics)</a:t>
            </a:r>
            <a:endParaRPr lang="ar-EG" sz="3200" b="1" dirty="0"/>
          </a:p>
          <a:p>
            <a:pPr algn="r" rtl="1"/>
            <a:endParaRPr lang="en-US" sz="2800" dirty="0">
              <a:latin typeface="Microsoft Uighur" panose="02000000000000000000" pitchFamily="2" charset="-78"/>
            </a:endParaRPr>
          </a:p>
        </p:txBody>
      </p:sp>
      <p:graphicFrame>
        <p:nvGraphicFramePr>
          <p:cNvPr id="2" name="Diagram 1"/>
          <p:cNvGraphicFramePr/>
          <p:nvPr>
            <p:extLst>
              <p:ext uri="{D42A27DB-BD31-4B8C-83A1-F6EECF244321}">
                <p14:modId xmlns:p14="http://schemas.microsoft.com/office/powerpoint/2010/main" val="4119665111"/>
              </p:ext>
            </p:extLst>
          </p:nvPr>
        </p:nvGraphicFramePr>
        <p:xfrm>
          <a:off x="-1947498" y="2075173"/>
          <a:ext cx="8112910" cy="32957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2676093" y="4832951"/>
            <a:ext cx="2345454" cy="657225"/>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marL="171450" indent="-171450" algn="ctr" rtl="1">
              <a:buFont typeface="Wingdings" panose="05000000000000000000" pitchFamily="2" charset="2"/>
              <a:buChar char="§"/>
            </a:pPr>
            <a:r>
              <a:rPr lang="ar-EG" sz="1100" dirty="0"/>
              <a:t>تصنيف الزوار وفقًا للمستوى الدخلي قد يساعد في تقديم منتجات أو خدمات تناسب القدرة الشرائية لكل مجموعة</a:t>
            </a:r>
            <a:endParaRPr lang="en-MY" sz="1100" dirty="0"/>
          </a:p>
        </p:txBody>
      </p:sp>
      <p:sp>
        <p:nvSpPr>
          <p:cNvPr id="6" name="Rectangle 5"/>
          <p:cNvSpPr/>
          <p:nvPr/>
        </p:nvSpPr>
        <p:spPr>
          <a:xfrm>
            <a:off x="4809357" y="2515973"/>
            <a:ext cx="7106418" cy="2535586"/>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algn="r" rtl="1"/>
            <a:r>
              <a:rPr lang="ar-EG" sz="2000" dirty="0"/>
              <a:t>مثال عملي: متجر إلكتروني لبيع الملابس الهدف: تخصيص العروض التسويقية بناءً على البيانات الديموغرافية للعملاء. </a:t>
            </a:r>
            <a:endParaRPr lang="ar-EG" sz="2000" dirty="0" smtClean="0"/>
          </a:p>
          <a:p>
            <a:pPr algn="r" rtl="1"/>
            <a:r>
              <a:rPr lang="ar-EG" sz="2000" b="1" dirty="0" smtClean="0"/>
              <a:t>المقياس </a:t>
            </a:r>
            <a:r>
              <a:rPr lang="ar-EG" sz="2000" b="1" dirty="0"/>
              <a:t>الديموغرافي: </a:t>
            </a:r>
            <a:r>
              <a:rPr lang="ar-EG" sz="2000" dirty="0"/>
              <a:t>الزوار من فئات عمرية مختلفة. التحليل: بعد تحليل البيانات، يكتشف المتجر أن الزوار الذين تتراوح أعمارهم بين 18-24 سنة يشترون ملابس رياضية بأسعار متوسطة بينما الزوار الذين تتراوح أعمارهم بين 35-50 سنة يميلون إلى شراء ملابس رسمية أو ملابس للعمل</a:t>
            </a:r>
            <a:r>
              <a:rPr lang="ar-EG" sz="2000" dirty="0" smtClean="0"/>
              <a:t>.</a:t>
            </a:r>
          </a:p>
          <a:p>
            <a:pPr algn="r" rtl="1"/>
            <a:r>
              <a:rPr lang="ar-EG" sz="2000" dirty="0" smtClean="0"/>
              <a:t> </a:t>
            </a:r>
            <a:r>
              <a:rPr lang="ar-EG" sz="2000" b="1" dirty="0"/>
              <a:t>التطبيق: </a:t>
            </a:r>
            <a:r>
              <a:rPr lang="ar-EG" sz="2000" dirty="0"/>
              <a:t>يقوم المتجر بإطلاق حملات تسويقية مخصصة بناءً على الفئة العمرية: حملة خاصة للملابس الرياضية للشباب (18-24) مع إعلانات عبر منصات مثل </a:t>
            </a:r>
            <a:r>
              <a:rPr lang="en-MY" sz="2000" dirty="0" err="1"/>
              <a:t>Instagram</a:t>
            </a:r>
            <a:r>
              <a:rPr lang="en-MY" sz="2000" dirty="0"/>
              <a:t> </a:t>
            </a:r>
            <a:r>
              <a:rPr lang="ar-EG" sz="2000" dirty="0"/>
              <a:t>و </a:t>
            </a:r>
            <a:r>
              <a:rPr lang="en-MY" sz="2000" dirty="0" err="1"/>
              <a:t>TikTok</a:t>
            </a:r>
            <a:r>
              <a:rPr lang="en-MY" sz="2000" dirty="0"/>
              <a:t>. </a:t>
            </a:r>
            <a:r>
              <a:rPr lang="ar-EG" sz="2000" dirty="0"/>
              <a:t>حملة تستهدف العملاء الأكبر سنًا (35-50) تعرض ملابس رسمية عبر إعلانات على </a:t>
            </a:r>
            <a:r>
              <a:rPr lang="en-MY" sz="2000" dirty="0"/>
              <a:t>Facebook </a:t>
            </a:r>
            <a:r>
              <a:rPr lang="ar-EG" sz="2000" dirty="0"/>
              <a:t>أو </a:t>
            </a:r>
            <a:r>
              <a:rPr lang="en-MY" sz="2000" dirty="0"/>
              <a:t>Google Ads.</a:t>
            </a:r>
          </a:p>
        </p:txBody>
      </p:sp>
      <p:pic>
        <p:nvPicPr>
          <p:cNvPr id="4" name="Picture 3"/>
          <p:cNvPicPr>
            <a:picLocks noChangeAspect="1"/>
          </p:cNvPicPr>
          <p:nvPr/>
        </p:nvPicPr>
        <p:blipFill>
          <a:blip r:embed="rId8"/>
          <a:stretch>
            <a:fillRect/>
          </a:stretch>
        </p:blipFill>
        <p:spPr>
          <a:xfrm>
            <a:off x="594811" y="3211567"/>
            <a:ext cx="1023065" cy="114439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9768339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3454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424784" y="1684913"/>
            <a:ext cx="9055510" cy="861774"/>
          </a:xfrm>
          <a:prstGeom prst="rect">
            <a:avLst/>
          </a:prstGeom>
          <a:noFill/>
        </p:spPr>
        <p:txBody>
          <a:bodyPr wrap="square" rtlCol="0">
            <a:spAutoFit/>
          </a:bodyPr>
          <a:lstStyle/>
          <a:p>
            <a:pPr algn="ctr" rtl="1"/>
            <a:r>
              <a:rPr lang="ar-EG" sz="2200" b="1" dirty="0" smtClean="0"/>
              <a:t>  2.3</a:t>
            </a:r>
            <a:r>
              <a:rPr lang="ar-EG" sz="2200" b="1" dirty="0" smtClean="0">
                <a:latin typeface="Calibri" panose="020F0502020204030204" pitchFamily="34" charset="0"/>
                <a:cs typeface="Calibri" panose="020F0502020204030204" pitchFamily="34" charset="0"/>
              </a:rPr>
              <a:t>.</a:t>
            </a:r>
            <a:r>
              <a:rPr lang="ar-SA" sz="2200" b="1" dirty="0" smtClean="0">
                <a:latin typeface="Calibri" panose="020F0502020204030204" pitchFamily="34" charset="0"/>
                <a:cs typeface="Calibri" panose="020F0502020204030204" pitchFamily="34" charset="0"/>
              </a:rPr>
              <a:t> </a:t>
            </a:r>
            <a:r>
              <a:rPr lang="ar-EG" sz="2200" b="1" dirty="0">
                <a:latin typeface="Calibri" panose="020F0502020204030204" pitchFamily="34" charset="0"/>
                <a:cs typeface="Calibri" panose="020F0502020204030204" pitchFamily="34" charset="0"/>
              </a:rPr>
              <a:t>المقاييس السلوكية المتعلقة بالمنتجات (</a:t>
            </a:r>
            <a:r>
              <a:rPr lang="en-MY" sz="2200" b="1" dirty="0">
                <a:latin typeface="Calibri" panose="020F0502020204030204" pitchFamily="34" charset="0"/>
                <a:cs typeface="Calibri" panose="020F0502020204030204" pitchFamily="34" charset="0"/>
              </a:rPr>
              <a:t>Product-related </a:t>
            </a:r>
            <a:r>
              <a:rPr lang="en-MY" sz="2200" b="1" dirty="0" err="1">
                <a:latin typeface="Calibri" panose="020F0502020204030204" pitchFamily="34" charset="0"/>
                <a:cs typeface="Calibri" panose="020F0502020204030204" pitchFamily="34" charset="0"/>
              </a:rPr>
              <a:t>Behavioral</a:t>
            </a:r>
            <a:r>
              <a:rPr lang="en-MY" sz="2200" b="1" dirty="0">
                <a:latin typeface="Calibri" panose="020F0502020204030204" pitchFamily="34" charset="0"/>
                <a:cs typeface="Calibri" panose="020F0502020204030204" pitchFamily="34" charset="0"/>
              </a:rPr>
              <a:t> </a:t>
            </a:r>
            <a:r>
              <a:rPr lang="en-MY" sz="2200" b="1" dirty="0" smtClean="0">
                <a:latin typeface="Calibri" panose="020F0502020204030204" pitchFamily="34" charset="0"/>
                <a:cs typeface="Calibri" panose="020F0502020204030204" pitchFamily="34" charset="0"/>
              </a:rPr>
              <a:t>Metrics </a:t>
            </a:r>
            <a:r>
              <a:rPr lang="ar-EG" sz="2200" b="1" dirty="0" smtClean="0"/>
              <a:t>)</a:t>
            </a:r>
            <a:r>
              <a:rPr lang="ar-EG" sz="2200" b="1" dirty="0" smtClean="0">
                <a:latin typeface="Calibri" panose="020F0502020204030204" pitchFamily="34" charset="0"/>
                <a:cs typeface="Calibri" panose="020F0502020204030204" pitchFamily="34" charset="0"/>
              </a:rPr>
              <a:t> </a:t>
            </a:r>
            <a:endParaRPr lang="en-MY" sz="22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297858" y="2115800"/>
            <a:ext cx="9182436" cy="3139321"/>
          </a:xfrm>
          <a:prstGeom prst="rect">
            <a:avLst/>
          </a:prstGeom>
          <a:noFill/>
        </p:spPr>
        <p:txBody>
          <a:bodyPr wrap="square" rtlCol="0">
            <a:spAutoFit/>
          </a:bodyPr>
          <a:lstStyle/>
          <a:p>
            <a:pPr marL="342900" lvl="0" indent="-342900" algn="just" rtl="1">
              <a:buFont typeface="Wingdings" panose="05000000000000000000" pitchFamily="2" charset="2"/>
              <a:buChar char="v"/>
            </a:pPr>
            <a:r>
              <a:rPr lang="ar-EG" sz="2200" dirty="0" smtClean="0">
                <a:latin typeface="Calibri" panose="020F0502020204030204" pitchFamily="34" charset="0"/>
                <a:cs typeface="Calibri" panose="020F0502020204030204" pitchFamily="34" charset="0"/>
              </a:rPr>
              <a:t>تستند </a:t>
            </a:r>
            <a:r>
              <a:rPr lang="ar-EG" sz="2200" dirty="0">
                <a:latin typeface="Calibri" panose="020F0502020204030204" pitchFamily="34" charset="0"/>
                <a:cs typeface="Calibri" panose="020F0502020204030204" pitchFamily="34" charset="0"/>
              </a:rPr>
              <a:t>هذه </a:t>
            </a:r>
            <a:r>
              <a:rPr lang="ar-EG" sz="2200" u="sng" dirty="0">
                <a:latin typeface="Calibri" panose="020F0502020204030204" pitchFamily="34" charset="0"/>
                <a:cs typeface="Calibri" panose="020F0502020204030204" pitchFamily="34" charset="0"/>
              </a:rPr>
              <a:t>المقاييس إلى كيفية تفاعل المستخدمين مع المنتجات والخدمات التي تقدمها</a:t>
            </a:r>
            <a:r>
              <a:rPr lang="ar-EG" sz="2200" dirty="0" smtClean="0">
                <a:latin typeface="Calibri" panose="020F0502020204030204" pitchFamily="34" charset="0"/>
                <a:cs typeface="Calibri" panose="020F0502020204030204" pitchFamily="34" charset="0"/>
              </a:rPr>
              <a:t>.</a:t>
            </a:r>
          </a:p>
          <a:p>
            <a:pPr marL="342900" lvl="0" indent="-342900" algn="just" rtl="1">
              <a:buFont typeface="Wingdings" panose="05000000000000000000" pitchFamily="2" charset="2"/>
              <a:buChar char="v"/>
            </a:pPr>
            <a:r>
              <a:rPr lang="ar-EG" sz="2200" dirty="0" smtClean="0">
                <a:latin typeface="Calibri" panose="020F0502020204030204" pitchFamily="34" charset="0"/>
                <a:cs typeface="Calibri" panose="020F0502020204030204" pitchFamily="34" charset="0"/>
              </a:rPr>
              <a:t> </a:t>
            </a:r>
            <a:r>
              <a:rPr lang="ar-EG" sz="2200" b="1" dirty="0">
                <a:latin typeface="Calibri" panose="020F0502020204030204" pitchFamily="34" charset="0"/>
                <a:cs typeface="Calibri" panose="020F0502020204030204" pitchFamily="34" charset="0"/>
              </a:rPr>
              <a:t>التكرار في الشراء </a:t>
            </a:r>
            <a:r>
              <a:rPr lang="en-MY" sz="2200" b="1" dirty="0" smtClean="0">
                <a:latin typeface="Calibri" panose="020F0502020204030204" pitchFamily="34" charset="0"/>
                <a:cs typeface="Calibri" panose="020F0502020204030204" pitchFamily="34" charset="0"/>
              </a:rPr>
              <a:t>Purchase </a:t>
            </a:r>
            <a:r>
              <a:rPr lang="en-MY" sz="2200" b="1" dirty="0">
                <a:latin typeface="Calibri" panose="020F0502020204030204" pitchFamily="34" charset="0"/>
                <a:cs typeface="Calibri" panose="020F0502020204030204" pitchFamily="34" charset="0"/>
              </a:rPr>
              <a:t>Frequency</a:t>
            </a:r>
            <a:r>
              <a:rPr lang="en-MY" sz="2200" b="1" dirty="0" smtClean="0">
                <a:latin typeface="Calibri" panose="020F0502020204030204" pitchFamily="34" charset="0"/>
                <a:cs typeface="Calibri" panose="020F0502020204030204" pitchFamily="34" charset="0"/>
              </a:rPr>
              <a:t>)</a:t>
            </a:r>
            <a:r>
              <a:rPr lang="ar-EG" sz="2200" dirty="0" smtClean="0">
                <a:latin typeface="Calibri" panose="020F0502020204030204" pitchFamily="34" charset="0"/>
                <a:cs typeface="Calibri" panose="020F0502020204030204" pitchFamily="34" charset="0"/>
              </a:rPr>
              <a:t>) </a:t>
            </a:r>
            <a:r>
              <a:rPr lang="en-MY" sz="2200" b="1" dirty="0">
                <a:latin typeface="Calibri" panose="020F0502020204030204" pitchFamily="34" charset="0"/>
                <a:cs typeface="Calibri" panose="020F0502020204030204" pitchFamily="34" charset="0"/>
              </a:rPr>
              <a:t>:</a:t>
            </a:r>
            <a:r>
              <a:rPr lang="ar-EG" sz="2200" dirty="0" smtClean="0">
                <a:latin typeface="Calibri" panose="020F0502020204030204" pitchFamily="34" charset="0"/>
                <a:cs typeface="Calibri" panose="020F0502020204030204" pitchFamily="34" charset="0"/>
              </a:rPr>
              <a:t>قياس </a:t>
            </a:r>
            <a:r>
              <a:rPr lang="ar-EG" sz="2200" dirty="0">
                <a:latin typeface="Calibri" panose="020F0502020204030204" pitchFamily="34" charset="0"/>
                <a:cs typeface="Calibri" panose="020F0502020204030204" pitchFamily="34" charset="0"/>
              </a:rPr>
              <a:t>عدد المرات التي يقوم فيها المستخدم بالشراء خلال فترة زمنية </a:t>
            </a:r>
            <a:r>
              <a:rPr lang="ar-EG" sz="2200" dirty="0" smtClean="0">
                <a:latin typeface="Calibri" panose="020F0502020204030204" pitchFamily="34" charset="0"/>
                <a:cs typeface="Calibri" panose="020F0502020204030204" pitchFamily="34" charset="0"/>
              </a:rPr>
              <a:t>معينة. يساعد هذا في تصنيف العملاء إلى "مستخدمين متكررين" أو "جدد".</a:t>
            </a:r>
          </a:p>
          <a:p>
            <a:pPr marL="342900" lvl="0" indent="-342900" algn="just" rtl="1">
              <a:buFont typeface="Wingdings" panose="05000000000000000000" pitchFamily="2" charset="2"/>
              <a:buChar char="v"/>
            </a:pPr>
            <a:r>
              <a:rPr lang="ar-EG" sz="2200" dirty="0" smtClean="0">
                <a:latin typeface="Calibri" panose="020F0502020204030204" pitchFamily="34" charset="0"/>
                <a:cs typeface="Calibri" panose="020F0502020204030204" pitchFamily="34" charset="0"/>
              </a:rPr>
              <a:t> </a:t>
            </a:r>
            <a:r>
              <a:rPr lang="ar-EG" sz="2200" b="1" dirty="0" smtClean="0">
                <a:latin typeface="Calibri" panose="020F0502020204030204" pitchFamily="34" charset="0"/>
                <a:cs typeface="Calibri" panose="020F0502020204030204" pitchFamily="34" charset="0"/>
              </a:rPr>
              <a:t>قيمة متوسط الطلب ( </a:t>
            </a:r>
            <a:r>
              <a:rPr lang="en-MY" sz="2200" b="1" dirty="0" smtClean="0">
                <a:latin typeface="Calibri" panose="020F0502020204030204" pitchFamily="34" charset="0"/>
                <a:cs typeface="Calibri" panose="020F0502020204030204" pitchFamily="34" charset="0"/>
              </a:rPr>
              <a:t>Average Order Value, </a:t>
            </a:r>
            <a:r>
              <a:rPr lang="en-MY" sz="2200" b="1" dirty="0" err="1" smtClean="0">
                <a:latin typeface="Calibri" panose="020F0502020204030204" pitchFamily="34" charset="0"/>
                <a:cs typeface="Calibri" panose="020F0502020204030204" pitchFamily="34" charset="0"/>
              </a:rPr>
              <a:t>AOV</a:t>
            </a:r>
            <a:r>
              <a:rPr lang="en-MY" sz="2200" b="1" dirty="0" smtClean="0">
                <a:latin typeface="Calibri" panose="020F0502020204030204" pitchFamily="34" charset="0"/>
                <a:cs typeface="Calibri" panose="020F0502020204030204" pitchFamily="34" charset="0"/>
              </a:rPr>
              <a:t> </a:t>
            </a:r>
            <a:r>
              <a:rPr lang="ar-EG" sz="2200" dirty="0" smtClean="0">
                <a:latin typeface="Calibri" panose="020F0502020204030204" pitchFamily="34" charset="0"/>
                <a:cs typeface="Calibri" panose="020F0502020204030204" pitchFamily="34" charset="0"/>
              </a:rPr>
              <a:t>) </a:t>
            </a:r>
            <a:r>
              <a:rPr lang="en-MY" sz="2200" b="1" dirty="0">
                <a:latin typeface="Calibri" panose="020F0502020204030204" pitchFamily="34" charset="0"/>
                <a:cs typeface="Calibri" panose="020F0502020204030204" pitchFamily="34" charset="0"/>
              </a:rPr>
              <a:t>:</a:t>
            </a:r>
            <a:r>
              <a:rPr lang="ar-EG" sz="2200" dirty="0" smtClean="0">
                <a:latin typeface="Calibri" panose="020F0502020204030204" pitchFamily="34" charset="0"/>
                <a:cs typeface="Calibri" panose="020F0502020204030204" pitchFamily="34" charset="0"/>
              </a:rPr>
              <a:t>المبلغ </a:t>
            </a:r>
            <a:r>
              <a:rPr lang="ar-EG" sz="2200" dirty="0">
                <a:latin typeface="Calibri" panose="020F0502020204030204" pitchFamily="34" charset="0"/>
                <a:cs typeface="Calibri" panose="020F0502020204030204" pitchFamily="34" charset="0"/>
              </a:rPr>
              <a:t>الذي ينفقه العميل في كل عملية شراء. يمكن تقسيم </a:t>
            </a:r>
            <a:r>
              <a:rPr lang="ar-EG" sz="2200" dirty="0" smtClean="0">
                <a:latin typeface="Calibri" panose="020F0502020204030204" pitchFamily="34" charset="0"/>
                <a:cs typeface="Calibri" panose="020F0502020204030204" pitchFamily="34" charset="0"/>
              </a:rPr>
              <a:t>العملاء </a:t>
            </a:r>
            <a:r>
              <a:rPr lang="ar-EG" sz="2200" dirty="0">
                <a:latin typeface="Calibri" panose="020F0502020204030204" pitchFamily="34" charset="0"/>
                <a:cs typeface="Calibri" panose="020F0502020204030204" pitchFamily="34" charset="0"/>
              </a:rPr>
              <a:t>إلى فئات حسب قيمة الطلب</a:t>
            </a:r>
            <a:r>
              <a:rPr lang="ar-EG" sz="2200" dirty="0" smtClean="0">
                <a:latin typeface="Calibri" panose="020F0502020204030204" pitchFamily="34" charset="0"/>
                <a:cs typeface="Calibri" panose="020F0502020204030204" pitchFamily="34" charset="0"/>
              </a:rPr>
              <a:t>.</a:t>
            </a:r>
          </a:p>
          <a:p>
            <a:pPr marL="342900" lvl="0" indent="-342900" algn="just" rtl="1">
              <a:buFont typeface="Wingdings" panose="05000000000000000000" pitchFamily="2" charset="2"/>
              <a:buChar char="v"/>
            </a:pPr>
            <a:r>
              <a:rPr lang="ar-EG" sz="2200" dirty="0" smtClean="0">
                <a:latin typeface="Calibri" panose="020F0502020204030204" pitchFamily="34" charset="0"/>
                <a:cs typeface="Calibri" panose="020F0502020204030204" pitchFamily="34" charset="0"/>
              </a:rPr>
              <a:t> </a:t>
            </a:r>
            <a:r>
              <a:rPr lang="ar-EG" sz="2200" b="1" dirty="0">
                <a:latin typeface="Calibri" panose="020F0502020204030204" pitchFamily="34" charset="0"/>
                <a:cs typeface="Calibri" panose="020F0502020204030204" pitchFamily="34" charset="0"/>
              </a:rPr>
              <a:t>أنماط الشراء </a:t>
            </a:r>
            <a:r>
              <a:rPr lang="en-MY" sz="2200" b="1" dirty="0" smtClean="0">
                <a:latin typeface="Calibri" panose="020F0502020204030204" pitchFamily="34" charset="0"/>
                <a:cs typeface="Calibri" panose="020F0502020204030204" pitchFamily="34" charset="0"/>
              </a:rPr>
              <a:t>Buying </a:t>
            </a:r>
            <a:r>
              <a:rPr lang="en-MY" sz="2200" b="1" dirty="0">
                <a:latin typeface="Calibri" panose="020F0502020204030204" pitchFamily="34" charset="0"/>
                <a:cs typeface="Calibri" panose="020F0502020204030204" pitchFamily="34" charset="0"/>
              </a:rPr>
              <a:t>Patterns</a:t>
            </a:r>
            <a:r>
              <a:rPr lang="en-MY" sz="2200" b="1" dirty="0" smtClean="0">
                <a:latin typeface="Calibri" panose="020F0502020204030204" pitchFamily="34" charset="0"/>
                <a:cs typeface="Calibri" panose="020F0502020204030204" pitchFamily="34" charset="0"/>
              </a:rPr>
              <a:t>)</a:t>
            </a:r>
            <a:r>
              <a:rPr lang="ar-EG" sz="2200" dirty="0" smtClean="0">
                <a:latin typeface="Calibri" panose="020F0502020204030204" pitchFamily="34" charset="0"/>
                <a:cs typeface="Calibri" panose="020F0502020204030204" pitchFamily="34" charset="0"/>
              </a:rPr>
              <a:t>) </a:t>
            </a:r>
            <a:r>
              <a:rPr lang="en-MY" sz="2200" b="1" dirty="0">
                <a:latin typeface="Calibri" panose="020F0502020204030204" pitchFamily="34" charset="0"/>
                <a:cs typeface="Calibri" panose="020F0502020204030204" pitchFamily="34" charset="0"/>
              </a:rPr>
              <a:t>:</a:t>
            </a:r>
            <a:r>
              <a:rPr lang="ar-EG" sz="2200" dirty="0" smtClean="0">
                <a:latin typeface="Calibri" panose="020F0502020204030204" pitchFamily="34" charset="0"/>
                <a:cs typeface="Calibri" panose="020F0502020204030204" pitchFamily="34" charset="0"/>
              </a:rPr>
              <a:t>مثل </a:t>
            </a:r>
            <a:r>
              <a:rPr lang="ar-EG" sz="2200" dirty="0">
                <a:latin typeface="Calibri" panose="020F0502020204030204" pitchFamily="34" charset="0"/>
                <a:cs typeface="Calibri" panose="020F0502020204030204" pitchFamily="34" charset="0"/>
              </a:rPr>
              <a:t>الوقت الذي يشتري فيه العملاء (أيام الأسبوع أو أوقات معينة من اليوم) أو تفضيلات معينة لمنتجات معينة. المنتجات المفضلة (</a:t>
            </a:r>
            <a:r>
              <a:rPr lang="en-MY" sz="2200" dirty="0">
                <a:latin typeface="Calibri" panose="020F0502020204030204" pitchFamily="34" charset="0"/>
                <a:cs typeface="Calibri" panose="020F0502020204030204" pitchFamily="34" charset="0"/>
              </a:rPr>
              <a:t>Preferred Products): </a:t>
            </a:r>
            <a:r>
              <a:rPr lang="ar-EG" sz="2200" dirty="0">
                <a:latin typeface="Calibri" panose="020F0502020204030204" pitchFamily="34" charset="0"/>
                <a:cs typeface="Calibri" panose="020F0502020204030204" pitchFamily="34" charset="0"/>
              </a:rPr>
              <a:t>تحليل المنتجات الأكثر مبيعًا أو الأكثر تفاعلًا.</a:t>
            </a:r>
            <a:endParaRPr lang="en-MY" sz="22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772573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الثامنة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01206" y="4192763"/>
            <a:ext cx="4747323" cy="2430281"/>
          </a:xfrm>
          <a:prstGeom prst="rect">
            <a:avLst/>
          </a:prstGeom>
          <a:noFill/>
        </p:spPr>
        <p:txBody>
          <a:bodyPr wrap="square">
            <a:spAutoFit/>
          </a:bodyPr>
          <a:lstStyle/>
          <a:p>
            <a:pPr lvl="0" algn="ctr">
              <a:lnSpc>
                <a:spcPct val="120000"/>
              </a:lnSpc>
            </a:pPr>
            <a:endParaRPr lang="ar-EG" sz="2800" b="1" dirty="0" smtClean="0">
              <a:latin typeface="Calibri" panose="020F0502020204030204" pitchFamily="34" charset="0"/>
              <a:cs typeface="Calibri" panose="020F0502020204030204" pitchFamily="34" charset="0"/>
            </a:endParaRPr>
          </a:p>
          <a:p>
            <a:pPr lvl="0" algn="ctr" rtl="1">
              <a:lnSpc>
                <a:spcPct val="120000"/>
              </a:lnSpc>
            </a:pPr>
            <a:r>
              <a:rPr lang="en-MY" sz="2800" b="1" dirty="0" smtClean="0">
                <a:latin typeface="Calibri" panose="020F0502020204030204" pitchFamily="34" charset="0"/>
                <a:cs typeface="Calibri" panose="020F0502020204030204" pitchFamily="34" charset="0"/>
              </a:rPr>
              <a:t> </a:t>
            </a:r>
          </a:p>
          <a:p>
            <a:pPr lvl="0" algn="ctr" rtl="1">
              <a:lnSpc>
                <a:spcPct val="120000"/>
              </a:lnSpc>
            </a:pPr>
            <a:r>
              <a:rPr lang="ar-EG" sz="2800" b="1" dirty="0" smtClean="0">
                <a:latin typeface="Calibri" panose="020F0502020204030204" pitchFamily="34" charset="0"/>
                <a:cs typeface="Calibri" panose="020F0502020204030204" pitchFamily="34" charset="0"/>
              </a:rPr>
              <a:t>روابط الاحالة</a:t>
            </a:r>
            <a:endParaRPr lang="en-MY" sz="2800" b="1" dirty="0">
              <a:latin typeface="Calibri" panose="020F0502020204030204" pitchFamily="34" charset="0"/>
              <a:cs typeface="Calibri" panose="020F0502020204030204" pitchFamily="34" charset="0"/>
            </a:endParaRPr>
          </a:p>
          <a:p>
            <a:pPr algn="ctr" rtl="1">
              <a:lnSpc>
                <a:spcPct val="120000"/>
              </a:lnSpc>
            </a:pPr>
            <a:r>
              <a:rPr lang="ar-EG" sz="2800" b="1" dirty="0" smtClean="0">
                <a:latin typeface="Calibri" panose="020F0502020204030204" pitchFamily="34" charset="0"/>
                <a:cs typeface="Calibri" panose="020F0502020204030204" pitchFamily="34" charset="0"/>
              </a:rPr>
              <a:t> </a:t>
            </a:r>
            <a:endParaRPr lang="en-US" sz="2800" b="1" dirty="0">
              <a:latin typeface="Calibri" panose="020F0502020204030204" pitchFamily="34" charset="0"/>
              <a:cs typeface="Calibri" panose="020F0502020204030204" pitchFamily="34"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3056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5320116" y="1610345"/>
            <a:ext cx="6200486" cy="1508105"/>
          </a:xfrm>
          <a:prstGeom prst="rect">
            <a:avLst/>
          </a:prstGeom>
          <a:noFill/>
        </p:spPr>
        <p:txBody>
          <a:bodyPr wrap="square" rtlCol="0">
            <a:spAutoFit/>
          </a:bodyPr>
          <a:lstStyle/>
          <a:p>
            <a:pPr algn="ctr" rtl="1"/>
            <a:r>
              <a:rPr lang="ar-EG" sz="3200" b="1" dirty="0" smtClean="0"/>
              <a:t>3</a:t>
            </a:r>
            <a:r>
              <a:rPr lang="ar-EG" sz="3200" b="1" dirty="0" smtClean="0">
                <a:latin typeface="Calibri" panose="020F0502020204030204" pitchFamily="34" charset="0"/>
                <a:cs typeface="Calibri" panose="020F0502020204030204" pitchFamily="34" charset="0"/>
              </a:rPr>
              <a:t>.</a:t>
            </a:r>
            <a:r>
              <a:rPr lang="en-US" sz="3200" b="1" dirty="0" smtClean="0">
                <a:latin typeface="Calibri" panose="020F0502020204030204" pitchFamily="34" charset="0"/>
                <a:cs typeface="Calibri" panose="020F0502020204030204" pitchFamily="34" charset="0"/>
              </a:rPr>
              <a:t> </a:t>
            </a:r>
            <a:r>
              <a:rPr lang="ar-EG" sz="3200" b="1" dirty="0">
                <a:latin typeface="Calibri" panose="020F0502020204030204" pitchFamily="34" charset="0"/>
                <a:cs typeface="Calibri" panose="020F0502020204030204" pitchFamily="34" charset="0"/>
              </a:rPr>
              <a:t>روابط الإحالة و التجزئة </a:t>
            </a:r>
            <a:endParaRPr lang="en-MY" sz="3200" b="1" dirty="0">
              <a:latin typeface="Calibri" panose="020F0502020204030204" pitchFamily="34" charset="0"/>
              <a:cs typeface="Calibri" panose="020F0502020204030204" pitchFamily="34" charset="0"/>
            </a:endParaRPr>
          </a:p>
          <a:p>
            <a:pPr lvl="0" algn="ctr" rtl="1"/>
            <a:r>
              <a:rPr lang="ar-EG" sz="3200" b="1" dirty="0" smtClean="0">
                <a:latin typeface="Calibri" panose="020F0502020204030204" pitchFamily="34" charset="0"/>
                <a:cs typeface="Calibri" panose="020F0502020204030204" pitchFamily="34" charset="0"/>
              </a:rPr>
              <a:t> </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421489" y="2032515"/>
            <a:ext cx="8886160" cy="3939540"/>
          </a:xfrm>
          <a:prstGeom prst="rect">
            <a:avLst/>
          </a:prstGeom>
          <a:noFill/>
        </p:spPr>
        <p:txBody>
          <a:bodyPr wrap="square" rtlCol="0">
            <a:spAutoFit/>
          </a:bodyPr>
          <a:lstStyle/>
          <a:p>
            <a:pPr marL="342900" indent="-342900" algn="just" rtl="1">
              <a:buFont typeface="Wingdings" panose="05000000000000000000" pitchFamily="2" charset="2"/>
              <a:buChar char="v"/>
            </a:pPr>
            <a:r>
              <a:rPr lang="ar-EG" sz="2200" dirty="0">
                <a:latin typeface="Calibri" panose="020F0502020204030204" pitchFamily="34" charset="0"/>
                <a:cs typeface="Calibri" panose="020F0502020204030204" pitchFamily="34" charset="0"/>
              </a:rPr>
              <a:t>روابط الإحالة (</a:t>
            </a:r>
            <a:r>
              <a:rPr lang="en-US" sz="2200" dirty="0">
                <a:latin typeface="Calibri" panose="020F0502020204030204" pitchFamily="34" charset="0"/>
                <a:cs typeface="Calibri" panose="020F0502020204030204" pitchFamily="34" charset="0"/>
              </a:rPr>
              <a:t> </a:t>
            </a:r>
            <a:r>
              <a:rPr lang="en-MY" sz="2200" dirty="0">
                <a:latin typeface="Calibri" panose="020F0502020204030204" pitchFamily="34" charset="0"/>
                <a:cs typeface="Calibri" panose="020F0502020204030204" pitchFamily="34" charset="0"/>
              </a:rPr>
              <a:t>Referral Links) </a:t>
            </a:r>
            <a:r>
              <a:rPr lang="ar-EG" sz="2200" dirty="0">
                <a:latin typeface="Calibri" panose="020F0502020204030204" pitchFamily="34" charset="0"/>
                <a:cs typeface="Calibri" panose="020F0502020204030204" pitchFamily="34" charset="0"/>
              </a:rPr>
              <a:t>و التجزئة (</a:t>
            </a:r>
            <a:r>
              <a:rPr lang="en-US" sz="2200" dirty="0">
                <a:latin typeface="Calibri" panose="020F0502020204030204" pitchFamily="34" charset="0"/>
                <a:cs typeface="Calibri" panose="020F0502020204030204" pitchFamily="34" charset="0"/>
              </a:rPr>
              <a:t> </a:t>
            </a:r>
            <a:r>
              <a:rPr lang="en-MY" sz="2200" dirty="0">
                <a:latin typeface="Calibri" panose="020F0502020204030204" pitchFamily="34" charset="0"/>
                <a:cs typeface="Calibri" panose="020F0502020204030204" pitchFamily="34" charset="0"/>
              </a:rPr>
              <a:t>Segmentation) </a:t>
            </a:r>
            <a:r>
              <a:rPr lang="ar-EG" sz="2200" dirty="0">
                <a:latin typeface="Calibri" panose="020F0502020204030204" pitchFamily="34" charset="0"/>
                <a:cs typeface="Calibri" panose="020F0502020204030204" pitchFamily="34" charset="0"/>
              </a:rPr>
              <a:t>في عالم التسويق الرقمي والتجارة الإلكترونية يرتبطان ارتباطًا وثيقًا، حيث </a:t>
            </a:r>
            <a:r>
              <a:rPr lang="ar-EG" sz="2200" b="1" u="sng" dirty="0">
                <a:latin typeface="Calibri" panose="020F0502020204030204" pitchFamily="34" charset="0"/>
                <a:cs typeface="Calibri" panose="020F0502020204030204" pitchFamily="34" charset="0"/>
              </a:rPr>
              <a:t>تساعد روابط الإحالة في جمع البيانات المتعلقة</a:t>
            </a:r>
            <a:r>
              <a:rPr lang="ar-EG" sz="2200" dirty="0">
                <a:latin typeface="Calibri" panose="020F0502020204030204" pitchFamily="34" charset="0"/>
                <a:cs typeface="Calibri" panose="020F0502020204030204" pitchFamily="34" charset="0"/>
              </a:rPr>
              <a:t> بكيفية وصول المستخدمين إلى الموقع أو الخدمة، بينما تمكن التجزئة الشركات من </a:t>
            </a:r>
            <a:r>
              <a:rPr lang="ar-EG" sz="2200" b="1" u="sng" dirty="0">
                <a:latin typeface="Calibri" panose="020F0502020204030204" pitchFamily="34" charset="0"/>
                <a:cs typeface="Calibri" panose="020F0502020204030204" pitchFamily="34" charset="0"/>
              </a:rPr>
              <a:t>تصنيف وتحليل هؤلاء المستخدمين وفقًا لسلوكياتهم</a:t>
            </a:r>
            <a:r>
              <a:rPr lang="ar-EG" sz="2200" dirty="0">
                <a:latin typeface="Calibri" panose="020F0502020204030204" pitchFamily="34" charset="0"/>
                <a:cs typeface="Calibri" panose="020F0502020204030204" pitchFamily="34" charset="0"/>
              </a:rPr>
              <a:t>، اهتماماتهم، أو خصائصهم الديموغرافية</a:t>
            </a:r>
            <a:r>
              <a:rPr lang="ar-EG" sz="2200" dirty="0" smtClean="0"/>
              <a:t>. </a:t>
            </a:r>
            <a:endParaRPr lang="ar-EG" sz="2200" dirty="0"/>
          </a:p>
          <a:p>
            <a:pPr marL="342900" indent="-342900" algn="just" rtl="1">
              <a:buFont typeface="Wingdings" panose="05000000000000000000" pitchFamily="2" charset="2"/>
              <a:buChar char="v"/>
            </a:pPr>
            <a:r>
              <a:rPr lang="ar-EG" sz="2200" dirty="0" smtClean="0">
                <a:latin typeface="Calibri" panose="020F0502020204030204" pitchFamily="34" charset="0"/>
                <a:cs typeface="Calibri" panose="020F0502020204030204" pitchFamily="34" charset="0"/>
              </a:rPr>
              <a:t>روابط </a:t>
            </a:r>
            <a:r>
              <a:rPr lang="ar-EG" sz="2200" dirty="0">
                <a:latin typeface="Calibri" panose="020F0502020204030204" pitchFamily="34" charset="0"/>
                <a:cs typeface="Calibri" panose="020F0502020204030204" pitchFamily="34" charset="0"/>
              </a:rPr>
              <a:t>الإحالة هي </a:t>
            </a:r>
            <a:r>
              <a:rPr lang="ar-EG" sz="2200" b="1" dirty="0">
                <a:latin typeface="Calibri" panose="020F0502020204030204" pitchFamily="34" charset="0"/>
                <a:cs typeface="Calibri" panose="020F0502020204030204" pitchFamily="34" charset="0"/>
              </a:rPr>
              <a:t>روابط تحتوي على معلومات </a:t>
            </a:r>
            <a:r>
              <a:rPr lang="ar-EG" sz="2200" dirty="0">
                <a:latin typeface="Calibri" panose="020F0502020204030204" pitchFamily="34" charset="0"/>
                <a:cs typeface="Calibri" panose="020F0502020204030204" pitchFamily="34" charset="0"/>
              </a:rPr>
              <a:t>تشير إلى مصدر الزائر أو القناة التي جاء منها إلى الموقع الإلكتروني. </a:t>
            </a:r>
            <a:endParaRPr lang="ar-EG" sz="2200" dirty="0" smtClean="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v"/>
            </a:pPr>
            <a:r>
              <a:rPr lang="ar-EG" sz="2200" dirty="0" smtClean="0">
                <a:latin typeface="Calibri" panose="020F0502020204030204" pitchFamily="34" charset="0"/>
                <a:cs typeface="Calibri" panose="020F0502020204030204" pitchFamily="34" charset="0"/>
              </a:rPr>
              <a:t>هذه </a:t>
            </a:r>
            <a:r>
              <a:rPr lang="ar-EG" sz="2200" dirty="0">
                <a:latin typeface="Calibri" panose="020F0502020204030204" pitchFamily="34" charset="0"/>
                <a:cs typeface="Calibri" panose="020F0502020204030204" pitchFamily="34" charset="0"/>
              </a:rPr>
              <a:t>الروابط تُستخدم بشكل شائع في </a:t>
            </a:r>
            <a:r>
              <a:rPr lang="ar-EG" sz="2200" b="1" dirty="0">
                <a:latin typeface="Calibri" panose="020F0502020204030204" pitchFamily="34" charset="0"/>
                <a:cs typeface="Calibri" panose="020F0502020204030204" pitchFamily="34" charset="0"/>
              </a:rPr>
              <a:t>التسويق بالعمولة </a:t>
            </a:r>
            <a:r>
              <a:rPr lang="ar-EG" sz="2200" dirty="0">
                <a:latin typeface="Calibri" panose="020F0502020204030204" pitchFamily="34" charset="0"/>
                <a:cs typeface="Calibri" panose="020F0502020204030204" pitchFamily="34" charset="0"/>
              </a:rPr>
              <a:t>(</a:t>
            </a:r>
            <a:r>
              <a:rPr lang="en-MY" sz="2200" dirty="0">
                <a:latin typeface="Calibri" panose="020F0502020204030204" pitchFamily="34" charset="0"/>
                <a:cs typeface="Calibri" panose="020F0502020204030204" pitchFamily="34" charset="0"/>
              </a:rPr>
              <a:t>Affiliate Marketing)، </a:t>
            </a:r>
            <a:r>
              <a:rPr lang="ar-EG" sz="2200" b="1" dirty="0">
                <a:latin typeface="Calibri" panose="020F0502020204030204" pitchFamily="34" charset="0"/>
                <a:cs typeface="Calibri" panose="020F0502020204030204" pitchFamily="34" charset="0"/>
              </a:rPr>
              <a:t>التسويق عبر الشبكات الاجتماعية</a:t>
            </a:r>
            <a:r>
              <a:rPr lang="ar-EG" sz="2200" dirty="0">
                <a:latin typeface="Calibri" panose="020F0502020204030204" pitchFamily="34" charset="0"/>
                <a:cs typeface="Calibri" panose="020F0502020204030204" pitchFamily="34" charset="0"/>
              </a:rPr>
              <a:t>، أو الإعلانات المدفوعة، حيث يتم تتبع كيفية وصول الزوار إلى الموقع ومن أي مصدر</a:t>
            </a:r>
            <a:r>
              <a:rPr lang="ar-EG" sz="2200" dirty="0"/>
              <a:t>.</a:t>
            </a:r>
          </a:p>
          <a:p>
            <a:pPr lvl="0" algn="just" rtl="1"/>
            <a:endParaRPr lang="ar-EG" sz="3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897477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917290" y="1595804"/>
            <a:ext cx="10054519" cy="1015663"/>
          </a:xfrm>
          <a:prstGeom prst="rect">
            <a:avLst/>
          </a:prstGeom>
          <a:noFill/>
        </p:spPr>
        <p:txBody>
          <a:bodyPr wrap="square" rtlCol="0">
            <a:spAutoFit/>
          </a:bodyPr>
          <a:lstStyle/>
          <a:p>
            <a:pPr algn="ctr" rtl="1"/>
            <a:r>
              <a:rPr lang="ar-EG" sz="3200" b="1" dirty="0" smtClean="0"/>
              <a:t>3.1</a:t>
            </a:r>
            <a:r>
              <a:rPr lang="ar-EG" sz="3200" b="1" dirty="0" smtClean="0">
                <a:latin typeface="Calibri" panose="020F0502020204030204" pitchFamily="34" charset="0"/>
                <a:cs typeface="Calibri" panose="020F0502020204030204" pitchFamily="34" charset="0"/>
              </a:rPr>
              <a:t>.</a:t>
            </a:r>
            <a:r>
              <a:rPr lang="ar-SA"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العلاقة </a:t>
            </a:r>
            <a:r>
              <a:rPr lang="ar-EG" sz="3200" b="1" dirty="0">
                <a:latin typeface="Calibri" panose="020F0502020204030204" pitchFamily="34" charset="0"/>
                <a:cs typeface="Calibri" panose="020F0502020204030204" pitchFamily="34" charset="0"/>
              </a:rPr>
              <a:t>بين روابط الإحالة </a:t>
            </a:r>
            <a:r>
              <a:rPr lang="ar-EG" sz="3200" b="1" dirty="0" smtClean="0">
                <a:latin typeface="Calibri" panose="020F0502020204030204" pitchFamily="34" charset="0"/>
                <a:cs typeface="Calibri" panose="020F0502020204030204" pitchFamily="34" charset="0"/>
              </a:rPr>
              <a:t>و </a:t>
            </a:r>
            <a:r>
              <a:rPr lang="ar-EG" sz="3200" b="1" dirty="0" smtClean="0">
                <a:latin typeface="Calibri" panose="020F0502020204030204" pitchFamily="34" charset="0"/>
                <a:cs typeface="Calibri" panose="020F0502020204030204" pitchFamily="34" charset="0"/>
              </a:rPr>
              <a:t>تحليل </a:t>
            </a:r>
            <a:r>
              <a:rPr lang="ar-EG" sz="3200" b="1" dirty="0" smtClean="0">
                <a:latin typeface="Calibri" panose="020F0502020204030204" pitchFamily="34" charset="0"/>
                <a:cs typeface="Calibri" panose="020F0502020204030204" pitchFamily="34" charset="0"/>
              </a:rPr>
              <a:t>التجزئة </a:t>
            </a:r>
            <a:r>
              <a:rPr lang="ar-EG" sz="3200" b="1" dirty="0">
                <a:latin typeface="Calibri" panose="020F0502020204030204" pitchFamily="34" charset="0"/>
                <a:cs typeface="Calibri" panose="020F0502020204030204" pitchFamily="34" charset="0"/>
              </a:rPr>
              <a:t>:</a:t>
            </a:r>
            <a:endParaRPr lang="en-US" sz="32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717750" y="2375098"/>
            <a:ext cx="8579388" cy="2862322"/>
          </a:xfrm>
          <a:prstGeom prst="rect">
            <a:avLst/>
          </a:prstGeom>
          <a:noFill/>
        </p:spPr>
        <p:txBody>
          <a:bodyPr wrap="square" rtlCol="0">
            <a:spAutoFit/>
          </a:bodyPr>
          <a:lstStyle/>
          <a:p>
            <a:pPr marL="342900" lvl="0" indent="-342900" algn="just" rtl="1">
              <a:buFont typeface="Arial" panose="020B0604020202020204" pitchFamily="34" charset="0"/>
              <a:buChar char="•"/>
            </a:pPr>
            <a:r>
              <a:rPr lang="ar-EG" sz="2000" dirty="0">
                <a:latin typeface="Calibri" panose="020F0502020204030204" pitchFamily="34" charset="0"/>
                <a:cs typeface="Calibri" panose="020F0502020204030204" pitchFamily="34" charset="0"/>
              </a:rPr>
              <a:t>روابط الإحالة تلعب دورًا مهمًا في جمع البيانات حول المصادر التي جلبت </a:t>
            </a:r>
            <a:r>
              <a:rPr lang="ar-EG" sz="2000" b="1" dirty="0">
                <a:latin typeface="Calibri" panose="020F0502020204030204" pitchFamily="34" charset="0"/>
                <a:cs typeface="Calibri" panose="020F0502020204030204" pitchFamily="34" charset="0"/>
              </a:rPr>
              <a:t>الزوار إلى الموقع</a:t>
            </a:r>
            <a:r>
              <a:rPr lang="ar-EG" sz="2000" dirty="0">
                <a:latin typeface="Calibri" panose="020F0502020204030204" pitchFamily="34" charset="0"/>
                <a:cs typeface="Calibri" panose="020F0502020204030204" pitchFamily="34" charset="0"/>
              </a:rPr>
              <a:t>، بينما التجزئة تستخدم هذه البيانات لتصنيف الزوار إلى </a:t>
            </a:r>
            <a:r>
              <a:rPr lang="ar-EG" sz="2000" b="1" u="sng" dirty="0">
                <a:latin typeface="Calibri" panose="020F0502020204030204" pitchFamily="34" charset="0"/>
                <a:cs typeface="Calibri" panose="020F0502020204030204" pitchFamily="34" charset="0"/>
              </a:rPr>
              <a:t>شرائح متشابهة </a:t>
            </a:r>
            <a:r>
              <a:rPr lang="ar-EG" sz="2000" dirty="0">
                <a:latin typeface="Calibri" panose="020F0502020204030204" pitchFamily="34" charset="0"/>
                <a:cs typeface="Calibri" panose="020F0502020204030204" pitchFamily="34" charset="0"/>
              </a:rPr>
              <a:t>استنادًا إلى </a:t>
            </a:r>
            <a:r>
              <a:rPr lang="ar-EG" sz="2000" dirty="0" smtClean="0">
                <a:latin typeface="Calibri" panose="020F0502020204030204" pitchFamily="34" charset="0"/>
                <a:cs typeface="Calibri" panose="020F0502020204030204" pitchFamily="34" charset="0"/>
              </a:rPr>
              <a:t>سلوكهم وخصائصهم</a:t>
            </a:r>
            <a:r>
              <a:rPr lang="ar-EG" sz="2000" dirty="0">
                <a:latin typeface="Calibri" panose="020F0502020204030204" pitchFamily="34" charset="0"/>
                <a:cs typeface="Calibri" panose="020F0502020204030204" pitchFamily="34" charset="0"/>
              </a:rPr>
              <a:t>.</a:t>
            </a:r>
          </a:p>
          <a:p>
            <a:pPr marL="342900" lvl="0" indent="-342900" algn="just" rtl="1">
              <a:buFont typeface="Arial" panose="020B0604020202020204" pitchFamily="34" charset="0"/>
              <a:buChar char="•"/>
            </a:pPr>
            <a:r>
              <a:rPr lang="ar-EG" sz="2000" dirty="0">
                <a:latin typeface="Calibri" panose="020F0502020204030204" pitchFamily="34" charset="0"/>
                <a:cs typeface="Calibri" panose="020F0502020204030204" pitchFamily="34" charset="0"/>
              </a:rPr>
              <a:t> بهذا الشكل، </a:t>
            </a:r>
            <a:r>
              <a:rPr lang="ar-EG" sz="2000" b="1" dirty="0">
                <a:latin typeface="Calibri" panose="020F0502020204030204" pitchFamily="34" charset="0"/>
                <a:cs typeface="Calibri" panose="020F0502020204030204" pitchFamily="34" charset="0"/>
              </a:rPr>
              <a:t>يمكن تخصيص التجربة التسويقية </a:t>
            </a:r>
            <a:r>
              <a:rPr lang="ar-EG" sz="2000" dirty="0">
                <a:latin typeface="Calibri" panose="020F0502020204030204" pitchFamily="34" charset="0"/>
                <a:cs typeface="Calibri" panose="020F0502020204030204" pitchFamily="34" charset="0"/>
              </a:rPr>
              <a:t>لزيادة التفاعل والتحويلات، مما يعزز فعالية </a:t>
            </a:r>
            <a:r>
              <a:rPr lang="ar-EG" sz="2000" b="1" dirty="0">
                <a:latin typeface="Calibri" panose="020F0502020204030204" pitchFamily="34" charset="0"/>
                <a:cs typeface="Calibri" panose="020F0502020204030204" pitchFamily="34" charset="0"/>
              </a:rPr>
              <a:t>الحملات التسويقية </a:t>
            </a:r>
            <a:r>
              <a:rPr lang="ar-EG" sz="2000" dirty="0">
                <a:latin typeface="Calibri" panose="020F0502020204030204" pitchFamily="34" charset="0"/>
                <a:cs typeface="Calibri" panose="020F0502020204030204" pitchFamily="34" charset="0"/>
              </a:rPr>
              <a:t>ويسهم في تحسين أداء الموقع</a:t>
            </a:r>
            <a:r>
              <a:rPr lang="ar-EG" sz="2000" dirty="0" smtClean="0">
                <a:latin typeface="Calibri" panose="020F0502020204030204" pitchFamily="34" charset="0"/>
                <a:cs typeface="Calibri" panose="020F0502020204030204" pitchFamily="34" charset="0"/>
              </a:rPr>
              <a:t>.</a:t>
            </a:r>
          </a:p>
          <a:p>
            <a:pPr marL="342900" indent="-342900" algn="just" rtl="1">
              <a:buFont typeface="Wingdings" panose="05000000000000000000" pitchFamily="2" charset="2"/>
              <a:buChar char="Ø"/>
            </a:pPr>
            <a:r>
              <a:rPr lang="ar-EG" sz="2000" dirty="0">
                <a:latin typeface="Calibri" panose="020F0502020204030204" pitchFamily="34" charset="0"/>
                <a:cs typeface="Calibri" panose="020F0502020204030204" pitchFamily="34" charset="0"/>
              </a:rPr>
              <a:t>الزوار الذين جاؤوا من إعلانات </a:t>
            </a:r>
            <a:r>
              <a:rPr lang="en-MY" sz="2000" dirty="0">
                <a:latin typeface="Calibri" panose="020F0502020204030204" pitchFamily="34" charset="0"/>
                <a:cs typeface="Calibri" panose="020F0502020204030204" pitchFamily="34" charset="0"/>
              </a:rPr>
              <a:t>Google </a:t>
            </a:r>
            <a:r>
              <a:rPr lang="ar-EG" sz="2000" dirty="0">
                <a:latin typeface="Calibri" panose="020F0502020204030204" pitchFamily="34" charset="0"/>
                <a:cs typeface="Calibri" panose="020F0502020204030204" pitchFamily="34" charset="0"/>
              </a:rPr>
              <a:t>قد يختلفون في سلوكهم عن الزوار الذين جاؤوا من مشاركة على </a:t>
            </a:r>
            <a:r>
              <a:rPr lang="en-MY" sz="2000" dirty="0" err="1">
                <a:latin typeface="Calibri" panose="020F0502020204030204" pitchFamily="34" charset="0"/>
                <a:cs typeface="Calibri" panose="020F0502020204030204" pitchFamily="34" charset="0"/>
              </a:rPr>
              <a:t>Instagram</a:t>
            </a:r>
            <a:r>
              <a:rPr lang="en-MY" sz="2000" dirty="0">
                <a:latin typeface="Calibri" panose="020F0502020204030204" pitchFamily="34" charset="0"/>
                <a:cs typeface="Calibri" panose="020F0502020204030204" pitchFamily="34" charset="0"/>
              </a:rPr>
              <a:t>.</a:t>
            </a:r>
            <a:r>
              <a:rPr lang="ar-EG" sz="2000" dirty="0">
                <a:latin typeface="Calibri" panose="020F0502020204030204" pitchFamily="34" charset="0"/>
                <a:cs typeface="Calibri" panose="020F0502020204030204" pitchFamily="34" charset="0"/>
              </a:rPr>
              <a:t>.</a:t>
            </a:r>
            <a:endParaRPr lang="en-MY" sz="2000" dirty="0">
              <a:latin typeface="Calibri" panose="020F0502020204030204" pitchFamily="34" charset="0"/>
              <a:cs typeface="Calibri" panose="020F0502020204030204" pitchFamily="34" charset="0"/>
            </a:endParaRPr>
          </a:p>
          <a:p>
            <a:pPr marL="342900" indent="-342900" algn="just" rtl="1">
              <a:buFont typeface="Wingdings" panose="05000000000000000000" pitchFamily="2" charset="2"/>
              <a:buChar char="Ø"/>
            </a:pPr>
            <a:r>
              <a:rPr lang="ar-EG" sz="2000" dirty="0">
                <a:latin typeface="Calibri" panose="020F0502020204030204" pitchFamily="34" charset="0"/>
                <a:cs typeface="Calibri" panose="020F0502020204030204" pitchFamily="34" charset="0"/>
              </a:rPr>
              <a:t>باستخدام روابط الإحالة، يمكن تصنيف الزوار في مجموعات مثل: "</a:t>
            </a:r>
            <a:r>
              <a:rPr lang="ar-EG" sz="2000" b="1" dirty="0">
                <a:latin typeface="Calibri" panose="020F0502020204030204" pitchFamily="34" charset="0"/>
                <a:cs typeface="Calibri" panose="020F0502020204030204" pitchFamily="34" charset="0"/>
              </a:rPr>
              <a:t>الزوار من </a:t>
            </a:r>
            <a:r>
              <a:rPr lang="en-MY" sz="2000" b="1" dirty="0">
                <a:latin typeface="Calibri" panose="020F0502020204030204" pitchFamily="34" charset="0"/>
                <a:cs typeface="Calibri" panose="020F0502020204030204" pitchFamily="34" charset="0"/>
              </a:rPr>
              <a:t>Google Ads</a:t>
            </a:r>
            <a:r>
              <a:rPr lang="en-MY" sz="2000"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الزوار من </a:t>
            </a:r>
            <a:r>
              <a:rPr lang="en-MY" sz="2000" b="1" dirty="0" err="1">
                <a:latin typeface="Calibri" panose="020F0502020204030204" pitchFamily="34" charset="0"/>
                <a:cs typeface="Calibri" panose="020F0502020204030204" pitchFamily="34" charset="0"/>
              </a:rPr>
              <a:t>Instagram</a:t>
            </a:r>
            <a:r>
              <a:rPr lang="en-MY" sz="2000" b="1" dirty="0">
                <a:latin typeface="Calibri" panose="020F0502020204030204" pitchFamily="34" charset="0"/>
                <a:cs typeface="Calibri" panose="020F0502020204030204" pitchFamily="34" charset="0"/>
              </a:rPr>
              <a:t>"، </a:t>
            </a:r>
            <a:r>
              <a:rPr lang="ar-EG" sz="2000" dirty="0">
                <a:latin typeface="Calibri" panose="020F0502020204030204" pitchFamily="34" charset="0"/>
                <a:cs typeface="Calibri" panose="020F0502020204030204" pitchFamily="34" charset="0"/>
              </a:rPr>
              <a:t>أو "</a:t>
            </a:r>
            <a:r>
              <a:rPr lang="ar-EG" sz="2000" b="1" dirty="0">
                <a:latin typeface="Calibri" panose="020F0502020204030204" pitchFamily="34" charset="0"/>
                <a:cs typeface="Calibri" panose="020F0502020204030204" pitchFamily="34" charset="0"/>
              </a:rPr>
              <a:t>الزوار من الشركاء</a:t>
            </a:r>
            <a:r>
              <a:rPr lang="ar-EG" sz="2000" dirty="0">
                <a:latin typeface="Calibri" panose="020F0502020204030204" pitchFamily="34" charset="0"/>
                <a:cs typeface="Calibri" panose="020F0502020204030204" pitchFamily="34" charset="0"/>
              </a:rPr>
              <a:t>"، وكل مجموعة يمكن أن تكون </a:t>
            </a:r>
            <a:r>
              <a:rPr lang="ar-EG" sz="2000" u="sng" dirty="0">
                <a:latin typeface="Calibri" panose="020F0502020204030204" pitchFamily="34" charset="0"/>
                <a:cs typeface="Calibri" panose="020F0502020204030204" pitchFamily="34" charset="0"/>
              </a:rPr>
              <a:t>مستهدفة برسائل تسويقية </a:t>
            </a:r>
            <a:r>
              <a:rPr lang="ar-EG" sz="2000" u="sng" dirty="0" smtClean="0">
                <a:latin typeface="Calibri" panose="020F0502020204030204" pitchFamily="34" charset="0"/>
                <a:cs typeface="Calibri" panose="020F0502020204030204" pitchFamily="34" charset="0"/>
              </a:rPr>
              <a:t>مختلفة.</a:t>
            </a:r>
            <a:endParaRPr lang="en-MY"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563549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smtClean="0"/>
              <a:t>النتائج:</a:t>
            </a:r>
          </a:p>
          <a:p>
            <a:pPr>
              <a:buFont typeface="Arial" panose="020B0604020202020204" pitchFamily="34" charset="0"/>
              <a:buChar char="•"/>
            </a:pPr>
            <a:r>
              <a:rPr lang="ar-EG" b="1" dirty="0" smtClean="0"/>
              <a:t>قيمة </a:t>
            </a:r>
            <a:r>
              <a:rPr lang="ar-EG" b="1" dirty="0"/>
              <a:t>عمر العميل (</a:t>
            </a:r>
            <a:r>
              <a:rPr lang="en-MY" b="1" dirty="0"/>
              <a:t>CLV)</a:t>
            </a:r>
            <a:r>
              <a:rPr lang="en-MY" dirty="0"/>
              <a:t> </a:t>
            </a:r>
            <a:r>
              <a:rPr lang="ar-EG" dirty="0"/>
              <a:t>هي 1500 دولار.</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082887" y="1622962"/>
            <a:ext cx="8466655" cy="1015663"/>
          </a:xfrm>
          <a:prstGeom prst="rect">
            <a:avLst/>
          </a:prstGeom>
          <a:noFill/>
        </p:spPr>
        <p:txBody>
          <a:bodyPr wrap="square" rtlCol="0">
            <a:spAutoFit/>
          </a:bodyPr>
          <a:lstStyle/>
          <a:p>
            <a:pPr lvl="0" algn="ctr" rtl="1"/>
            <a:r>
              <a:rPr lang="en-US" sz="3200" b="1" dirty="0">
                <a:latin typeface="Calibri" panose="020F0502020204030204" pitchFamily="34" charset="0"/>
                <a:cs typeface="Calibri" panose="020F0502020204030204" pitchFamily="34" charset="0"/>
              </a:rPr>
              <a:t> </a:t>
            </a:r>
            <a:r>
              <a:rPr lang="ar-EG" sz="3200" b="1" dirty="0">
                <a:latin typeface="Calibri" panose="020F0502020204030204" pitchFamily="34" charset="0"/>
                <a:cs typeface="Calibri" panose="020F0502020204030204" pitchFamily="34" charset="0"/>
              </a:rPr>
              <a:t>3.2 روابط الإحالة وتحليل أداء القنوات  </a:t>
            </a:r>
            <a:r>
              <a:rPr lang="ar-EG" sz="3200" b="1" dirty="0" smtClean="0">
                <a:latin typeface="Calibri" panose="020F0502020204030204" pitchFamily="34" charset="0"/>
                <a:cs typeface="Calibri" panose="020F0502020204030204" pitchFamily="34" charset="0"/>
              </a:rPr>
              <a:t>:</a:t>
            </a:r>
            <a:endParaRPr lang="en-US" sz="3200"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843088" y="2163578"/>
            <a:ext cx="8694356" cy="3293209"/>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روابط الإحالة تتيح لك معرفة أي </a:t>
            </a:r>
            <a:r>
              <a:rPr lang="ar-EG" sz="2400" b="1" dirty="0">
                <a:latin typeface="Calibri" panose="020F0502020204030204" pitchFamily="34" charset="0"/>
                <a:cs typeface="Calibri" panose="020F0502020204030204" pitchFamily="34" charset="0"/>
              </a:rPr>
              <a:t>القنوات تعمل بشكل أفضل في جذب الزوار </a:t>
            </a:r>
            <a:r>
              <a:rPr lang="ar-EG" sz="2400" dirty="0">
                <a:latin typeface="Calibri" panose="020F0502020204030204" pitchFamily="34" charset="0"/>
                <a:cs typeface="Calibri" panose="020F0502020204030204" pitchFamily="34" charset="0"/>
              </a:rPr>
              <a:t>(أو العملاء) من خلال تحليل معدل التحويل والتفاعل لكل قناة. هذه البيانات يمكن أن تساعد في </a:t>
            </a:r>
            <a:r>
              <a:rPr lang="ar-EG" sz="2400" b="1" dirty="0">
                <a:latin typeface="Calibri" panose="020F0502020204030204" pitchFamily="34" charset="0"/>
                <a:cs typeface="Calibri" panose="020F0502020204030204" pitchFamily="34" charset="0"/>
              </a:rPr>
              <a:t>تجزئة الجمهور استنادًا إلى القنوات الأكثر نجاحًا</a:t>
            </a:r>
            <a:r>
              <a:rPr lang="ar-EG" sz="2400" dirty="0">
                <a:latin typeface="Calibri" panose="020F0502020204030204" pitchFamily="34" charset="0"/>
                <a:cs typeface="Calibri" panose="020F0502020204030204" pitchFamily="34" charset="0"/>
              </a:rPr>
              <a:t>. </a:t>
            </a:r>
          </a:p>
          <a:p>
            <a:pPr marL="342900" indent="-342900" algn="just"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على سبيل المثال، قد تكون حملات التسويق عبر </a:t>
            </a:r>
            <a:r>
              <a:rPr lang="ar-EG" sz="2400" b="1" dirty="0">
                <a:latin typeface="Calibri" panose="020F0502020204030204" pitchFamily="34" charset="0"/>
                <a:cs typeface="Calibri" panose="020F0502020204030204" pitchFamily="34" charset="0"/>
              </a:rPr>
              <a:t>البريد الإلكتروني </a:t>
            </a:r>
            <a:r>
              <a:rPr lang="ar-EG" sz="2400" dirty="0">
                <a:latin typeface="Calibri" panose="020F0502020204030204" pitchFamily="34" charset="0"/>
                <a:cs typeface="Calibri" panose="020F0502020204030204" pitchFamily="34" charset="0"/>
              </a:rPr>
              <a:t>أكثر نجاحًا مع الزوار الذين يأتون من روابط إحالة عبر الشركاء بينما قد تكون </a:t>
            </a:r>
            <a:r>
              <a:rPr lang="ar-EG" sz="2400" b="1" dirty="0">
                <a:latin typeface="Calibri" panose="020F0502020204030204" pitchFamily="34" charset="0"/>
                <a:cs typeface="Calibri" panose="020F0502020204030204" pitchFamily="34" charset="0"/>
              </a:rPr>
              <a:t>إعلانات </a:t>
            </a:r>
            <a:r>
              <a:rPr lang="en-MY" sz="2400" b="1" dirty="0">
                <a:latin typeface="Calibri" panose="020F0502020204030204" pitchFamily="34" charset="0"/>
                <a:cs typeface="Calibri" panose="020F0502020204030204" pitchFamily="34" charset="0"/>
              </a:rPr>
              <a:t>Facebook</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أكثر نجاحًا مع الزوار الجدد</a:t>
            </a:r>
            <a:r>
              <a:rPr lang="ar-EG" sz="2400" dirty="0" smtClean="0">
                <a:latin typeface="Calibri" panose="020F0502020204030204" pitchFamily="34" charset="0"/>
                <a:cs typeface="Calibri" panose="020F0502020204030204" pitchFamily="34" charset="0"/>
              </a:rPr>
              <a:t>.</a:t>
            </a:r>
          </a:p>
          <a:p>
            <a:pPr marL="342900" indent="-342900" algn="just" rtl="1">
              <a:buFont typeface="Wingdings" panose="05000000000000000000" pitchFamily="2" charset="2"/>
              <a:buChar char="q"/>
            </a:pP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من خلال روابط الإحالة، يتم </a:t>
            </a:r>
            <a:r>
              <a:rPr lang="ar-EG" sz="2400" b="1" dirty="0">
                <a:latin typeface="Calibri" panose="020F0502020204030204" pitchFamily="34" charset="0"/>
                <a:cs typeface="Calibri" panose="020F0502020204030204" pitchFamily="34" charset="0"/>
              </a:rPr>
              <a:t>تحديد تفضيلات كل مجموعة</a:t>
            </a:r>
            <a:r>
              <a:rPr lang="ar-EG" sz="2400" dirty="0">
                <a:latin typeface="Calibri" panose="020F0502020204030204" pitchFamily="34" charset="0"/>
                <a:cs typeface="Calibri" panose="020F0502020204030204" pitchFamily="34" charset="0"/>
              </a:rPr>
              <a:t>، ما يسمح بتخصيص العروض أو </a:t>
            </a:r>
            <a:r>
              <a:rPr lang="ar-EG" sz="2400" b="1" dirty="0">
                <a:latin typeface="Calibri" panose="020F0502020204030204" pitchFamily="34" charset="0"/>
                <a:cs typeface="Calibri" panose="020F0502020204030204" pitchFamily="34" charset="0"/>
              </a:rPr>
              <a:t>حملات التسويق </a:t>
            </a:r>
            <a:r>
              <a:rPr lang="ar-EG" sz="2400" dirty="0">
                <a:latin typeface="Calibri" panose="020F0502020204030204" pitchFamily="34" charset="0"/>
                <a:cs typeface="Calibri" panose="020F0502020204030204" pitchFamily="34" charset="0"/>
              </a:rPr>
              <a:t>لتتناسب مع احتياجات كل </a:t>
            </a:r>
            <a:r>
              <a:rPr lang="ar-EG" sz="2400" dirty="0"/>
              <a:t>فئة</a:t>
            </a:r>
            <a:r>
              <a:rPr lang="ar-EG" sz="1600" dirty="0"/>
              <a:t>.</a:t>
            </a:r>
          </a:p>
          <a:p>
            <a:pPr algn="r" rtl="1"/>
            <a:endParaRPr lang="ar-EG" sz="16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228004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961475" y="1610317"/>
            <a:ext cx="8466655" cy="1015663"/>
          </a:xfrm>
          <a:prstGeom prst="rect">
            <a:avLst/>
          </a:prstGeom>
          <a:noFill/>
        </p:spPr>
        <p:txBody>
          <a:bodyPr wrap="square" rtlCol="0">
            <a:spAutoFit/>
          </a:bodyPr>
          <a:lstStyle/>
          <a:p>
            <a:pPr lvl="0" algn="ctr" rtl="1"/>
            <a:r>
              <a:rPr lang="ar-EG" sz="3200" b="1" dirty="0" smtClean="0">
                <a:latin typeface="Calibri" panose="020F0502020204030204" pitchFamily="34" charset="0"/>
                <a:cs typeface="Calibri" panose="020F0502020204030204" pitchFamily="34" charset="0"/>
              </a:rPr>
              <a:t>3.3. </a:t>
            </a:r>
            <a:r>
              <a:rPr lang="ar-EG" sz="3200" b="1" dirty="0">
                <a:latin typeface="Calibri" panose="020F0502020204030204" pitchFamily="34" charset="0"/>
                <a:cs typeface="Calibri" panose="020F0502020204030204" pitchFamily="34" charset="0"/>
              </a:rPr>
              <a:t>روابط الإحالة وتحسين الحملات التسويقية الموجهة</a:t>
            </a:r>
            <a:r>
              <a:rPr lang="en-MY" sz="3200" b="1" dirty="0">
                <a:latin typeface="Calibri" panose="020F0502020204030204" pitchFamily="34" charset="0"/>
                <a:cs typeface="Calibri" panose="020F0502020204030204" pitchFamily="34" charset="0"/>
              </a:rPr>
              <a:t> </a:t>
            </a:r>
            <a:r>
              <a:rPr lang="ar-EG" sz="3200" b="1" dirty="0" smtClean="0"/>
              <a:t>:</a:t>
            </a:r>
            <a:endParaRPr lang="en-US" sz="32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696071" y="2118149"/>
            <a:ext cx="8622746" cy="3139321"/>
          </a:xfrm>
          <a:prstGeom prst="rect">
            <a:avLst/>
          </a:prstGeom>
          <a:noFill/>
        </p:spPr>
        <p:txBody>
          <a:bodyPr wrap="square" rtlCol="0">
            <a:spAutoFit/>
          </a:bodyPr>
          <a:lstStyle/>
          <a:p>
            <a:pPr algn="r" rtl="1"/>
            <a:r>
              <a:rPr lang="ar-EG" sz="2200" b="1" dirty="0" smtClean="0">
                <a:latin typeface="Calibri" panose="020F0502020204030204" pitchFamily="34" charset="0"/>
                <a:cs typeface="Calibri" panose="020F0502020204030204" pitchFamily="34" charset="0"/>
              </a:rPr>
              <a:t>تحسين </a:t>
            </a:r>
            <a:r>
              <a:rPr lang="ar-EG" sz="2200" b="1" dirty="0">
                <a:latin typeface="Calibri" panose="020F0502020204030204" pitchFamily="34" charset="0"/>
                <a:cs typeface="Calibri" panose="020F0502020204030204" pitchFamily="34" charset="0"/>
              </a:rPr>
              <a:t>الحملات التسويقية الموجهة: </a:t>
            </a:r>
            <a:r>
              <a:rPr lang="ar-EG" sz="2200" dirty="0">
                <a:latin typeface="Calibri" panose="020F0502020204030204" pitchFamily="34" charset="0"/>
                <a:cs typeface="Calibri" panose="020F0502020204030204" pitchFamily="34" charset="0"/>
              </a:rPr>
              <a:t>باستخدام روابط الإحالة، يمكن تصنيف الزوار بناءً على كيف وصلوا إلى الموقع، </a:t>
            </a:r>
            <a:r>
              <a:rPr lang="ar-EG" sz="2200" b="1" dirty="0">
                <a:latin typeface="Calibri" panose="020F0502020204030204" pitchFamily="34" charset="0"/>
                <a:cs typeface="Calibri" panose="020F0502020204030204" pitchFamily="34" charset="0"/>
              </a:rPr>
              <a:t>وبذلك يمكن توجيه عروض مخصصة بناءً على تلك الروابط</a:t>
            </a:r>
            <a:r>
              <a:rPr lang="ar-EG" sz="2200" b="1" dirty="0" smtClean="0">
                <a:latin typeface="Calibri" panose="020F0502020204030204" pitchFamily="34" charset="0"/>
                <a:cs typeface="Calibri" panose="020F0502020204030204" pitchFamily="34" charset="0"/>
              </a:rPr>
              <a:t>.</a:t>
            </a:r>
          </a:p>
          <a:p>
            <a:pPr marL="342900" indent="-342900" algn="just" rtl="1">
              <a:buFont typeface="Wingdings" panose="05000000000000000000" pitchFamily="2" charset="2"/>
              <a:buChar char="ü"/>
            </a:pPr>
            <a:r>
              <a:rPr lang="ar-EG" sz="2200" dirty="0" smtClean="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التجزئة تسمح بتحديد أي من المجموعات هي الأكثر استعدادًا للتحويل أو لتحقيق هدف معين، مثل إجراء عملية شراء أو التسجيل في النشرة البريدية. </a:t>
            </a:r>
            <a:r>
              <a:rPr lang="ar-EG" sz="2200" b="1" dirty="0" smtClean="0">
                <a:latin typeface="Calibri" panose="020F0502020204030204" pitchFamily="34" charset="0"/>
                <a:cs typeface="Calibri" panose="020F0502020204030204" pitchFamily="34" charset="0"/>
              </a:rPr>
              <a:t>وبذلك</a:t>
            </a:r>
            <a:r>
              <a:rPr lang="ar-EG" sz="2200" b="1" dirty="0">
                <a:latin typeface="Calibri" panose="020F0502020204030204" pitchFamily="34" charset="0"/>
                <a:cs typeface="Calibri" panose="020F0502020204030204" pitchFamily="34" charset="0"/>
              </a:rPr>
              <a:t>، يمكن تخصيص الحملات الترويجية بشكل أكثر فعالية. </a:t>
            </a:r>
          </a:p>
          <a:p>
            <a:pPr marL="342900" indent="-342900" algn="just" rtl="1">
              <a:buFont typeface="Wingdings" panose="05000000000000000000" pitchFamily="2" charset="2"/>
              <a:buChar char="ü"/>
            </a:pPr>
            <a:r>
              <a:rPr lang="ar-EG" sz="2200" dirty="0">
                <a:latin typeface="Calibri" panose="020F0502020204030204" pitchFamily="34" charset="0"/>
                <a:cs typeface="Calibri" panose="020F0502020204030204" pitchFamily="34" charset="0"/>
              </a:rPr>
              <a:t> مثال: </a:t>
            </a:r>
            <a:r>
              <a:rPr lang="ar-EG" sz="2200" b="1" dirty="0">
                <a:latin typeface="Calibri" panose="020F0502020204030204" pitchFamily="34" charset="0"/>
                <a:cs typeface="Calibri" panose="020F0502020204030204" pitchFamily="34" charset="0"/>
              </a:rPr>
              <a:t>الزوار عبر روابط إحالة من شركاء تسويق عمولة قد يتوقعون خصمًا خاصًا أو حوافز، </a:t>
            </a:r>
            <a:r>
              <a:rPr lang="ar-EG" sz="2200" dirty="0">
                <a:latin typeface="Calibri" panose="020F0502020204030204" pitchFamily="34" charset="0"/>
                <a:cs typeface="Calibri" panose="020F0502020204030204" pitchFamily="34" charset="0"/>
              </a:rPr>
              <a:t>بينما الزوار الذين وصلوا عبر الإعلانات المدفوعة قد يتلقون عرضًا مختلفًا يعتمد على سلوكهم في البحث.</a:t>
            </a:r>
          </a:p>
          <a:p>
            <a:pPr lvl="0" algn="just" rtl="1"/>
            <a:r>
              <a:rPr lang="ar-EG" sz="2200" dirty="0">
                <a:latin typeface="Calibri" panose="020F0502020204030204" pitchFamily="34" charset="0"/>
                <a:cs typeface="Calibri" panose="020F0502020204030204" pitchFamily="34" charset="0"/>
              </a:rPr>
              <a:t>	</a:t>
            </a:r>
            <a:endParaRPr lang="en-MY" sz="2200" b="1" u="sng" dirty="0">
              <a:solidFill>
                <a:srgbClr val="C00000"/>
              </a:solidFill>
              <a:latin typeface="+mj-lt"/>
            </a:endParaRPr>
          </a:p>
        </p:txBody>
      </p:sp>
    </p:spTree>
    <p:extLst>
      <p:ext uri="{BB962C8B-B14F-4D97-AF65-F5344CB8AC3E}">
        <p14:creationId xmlns:p14="http://schemas.microsoft.com/office/powerpoint/2010/main" val="41580443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mtClean="0"/>
              <a:t>تشير نتائج الدراسة إلى أن استخدام البيانات الضخمة يؤثر بشكل كبير وإيجابي على استخدام تحليلات التسويق</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206520" y="1595804"/>
            <a:ext cx="8466655" cy="1077218"/>
          </a:xfrm>
          <a:prstGeom prst="rect">
            <a:avLst/>
          </a:prstGeom>
          <a:noFill/>
        </p:spPr>
        <p:txBody>
          <a:bodyPr wrap="square" rtlCol="0">
            <a:spAutoFit/>
          </a:bodyPr>
          <a:lstStyle>
            <a:defPPr>
              <a:defRPr lang="en-US"/>
            </a:defPPr>
            <a:lvl1pPr algn="ctr" rtl="1">
              <a:defRPr sz="3200" b="1"/>
            </a:lvl1pPr>
          </a:lstStyle>
          <a:p>
            <a:r>
              <a:rPr lang="ar-EG" dirty="0" smtClean="0">
                <a:latin typeface="Calibri" panose="020F0502020204030204" pitchFamily="34" charset="0"/>
                <a:cs typeface="Calibri" panose="020F0502020204030204" pitchFamily="34" charset="0"/>
              </a:rPr>
              <a:t>3.4 </a:t>
            </a:r>
            <a:r>
              <a:rPr lang="ar-EG" dirty="0">
                <a:latin typeface="Calibri" panose="020F0502020204030204" pitchFamily="34" charset="0"/>
                <a:cs typeface="Calibri" panose="020F0502020204030204" pitchFamily="34" charset="0"/>
              </a:rPr>
              <a:t>روابط الإحالة </a:t>
            </a:r>
            <a:r>
              <a:rPr lang="ar-EG" dirty="0" smtClean="0">
                <a:latin typeface="Calibri" panose="020F0502020204030204" pitchFamily="34" charset="0"/>
                <a:cs typeface="Calibri" panose="020F0502020204030204" pitchFamily="34" charset="0"/>
              </a:rPr>
              <a:t>و تعزيز </a:t>
            </a:r>
            <a:r>
              <a:rPr lang="ar-EG" dirty="0">
                <a:latin typeface="Calibri" panose="020F0502020204030204" pitchFamily="34" charset="0"/>
                <a:cs typeface="Calibri" panose="020F0502020204030204" pitchFamily="34" charset="0"/>
              </a:rPr>
              <a:t>تجربة المستخدم الشخصية ؟</a:t>
            </a:r>
          </a:p>
          <a:p>
            <a:endParaRPr lang="en-US" dirty="0"/>
          </a:p>
        </p:txBody>
      </p:sp>
      <p:sp>
        <p:nvSpPr>
          <p:cNvPr id="2" name="TextBox 1">
            <a:extLst>
              <a:ext uri="{FF2B5EF4-FFF2-40B4-BE49-F238E27FC236}">
                <a16:creationId xmlns:a16="http://schemas.microsoft.com/office/drawing/2014/main" xmlns="" id="{1D49B629-A710-F119-EA46-044B5624E5D2}"/>
              </a:ext>
            </a:extLst>
          </p:cNvPr>
          <p:cNvSpPr txBox="1"/>
          <p:nvPr/>
        </p:nvSpPr>
        <p:spPr>
          <a:xfrm>
            <a:off x="1443038" y="2205054"/>
            <a:ext cx="8822943" cy="3323987"/>
          </a:xfrm>
          <a:prstGeom prst="rect">
            <a:avLst/>
          </a:prstGeom>
          <a:noFill/>
        </p:spPr>
        <p:txBody>
          <a:bodyPr wrap="square" rtlCol="0">
            <a:spAutoFit/>
          </a:bodyPr>
          <a:lstStyle/>
          <a:p>
            <a:pPr marL="342900" indent="-342900" algn="r" rtl="1">
              <a:buFont typeface="Arial" panose="020B0604020202020204" pitchFamily="34" charset="0"/>
              <a:buChar char="•"/>
            </a:pPr>
            <a:r>
              <a:rPr lang="ar-EG" sz="2400" dirty="0">
                <a:latin typeface="Calibri" panose="020F0502020204030204" pitchFamily="34" charset="0"/>
                <a:cs typeface="Calibri" panose="020F0502020204030204" pitchFamily="34" charset="0"/>
              </a:rPr>
              <a:t>من خلال تتبع روابط الإحالة، يمكنك تحليل سلوك الزوار بناءً على المصدر الذي جاءوا منه، مما يساعد في </a:t>
            </a:r>
            <a:r>
              <a:rPr lang="ar-EG" sz="2400" b="1" dirty="0">
                <a:latin typeface="Calibri" panose="020F0502020204030204" pitchFamily="34" charset="0"/>
                <a:cs typeface="Calibri" panose="020F0502020204030204" pitchFamily="34" charset="0"/>
              </a:rPr>
              <a:t>تحسين تخصيص التجربة</a:t>
            </a:r>
            <a:r>
              <a:rPr lang="ar-EG" sz="2400" dirty="0" smtClean="0">
                <a:latin typeface="Calibri" panose="020F0502020204030204" pitchFamily="34" charset="0"/>
                <a:cs typeface="Calibri" panose="020F0502020204030204" pitchFamily="34" charset="0"/>
              </a:rPr>
              <a:t>.</a:t>
            </a:r>
          </a:p>
          <a:p>
            <a:pPr marL="342900" indent="-342900" algn="r" rtl="1">
              <a:buFont typeface="Arial" panose="020B0604020202020204" pitchFamily="34" charset="0"/>
              <a:buChar char="•"/>
            </a:pP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باستخدام التجزئة، يمكن </a:t>
            </a:r>
            <a:r>
              <a:rPr lang="ar-EG" sz="2400" b="1" dirty="0">
                <a:latin typeface="Calibri" panose="020F0502020204030204" pitchFamily="34" charset="0"/>
                <a:cs typeface="Calibri" panose="020F0502020204030204" pitchFamily="34" charset="0"/>
              </a:rPr>
              <a:t>تقديم محتوى مخصص أو عروض خاصة </a:t>
            </a:r>
            <a:r>
              <a:rPr lang="ar-EG" sz="2400" dirty="0">
                <a:latin typeface="Calibri" panose="020F0502020204030204" pitchFamily="34" charset="0"/>
                <a:cs typeface="Calibri" panose="020F0502020204030204" pitchFamily="34" charset="0"/>
              </a:rPr>
              <a:t>تتماشى مع توقعات الزوار بناءً على الطريقة التي وصلوا بها إلى الموقع</a:t>
            </a:r>
            <a:r>
              <a:rPr lang="ar-EG" sz="2400" dirty="0" smtClean="0">
                <a:latin typeface="Calibri" panose="020F0502020204030204" pitchFamily="34" charset="0"/>
                <a:cs typeface="Calibri" panose="020F0502020204030204" pitchFamily="34" charset="0"/>
              </a:rPr>
              <a:t>.</a:t>
            </a:r>
          </a:p>
          <a:p>
            <a:pPr algn="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مثال: إذا وصل الزائر من حملة تسويق عبر الشبكات الاجتماعية، يمكن تقديم محتوى يتعلق بالمواضيع الرائجة أو العروض المرتبطة بهذه الحملة، بينما لو وصل الزائر من إعلانات البحث المدفوع، </a:t>
            </a:r>
            <a:r>
              <a:rPr lang="ar-EG" sz="2400" b="1" dirty="0">
                <a:latin typeface="Calibri" panose="020F0502020204030204" pitchFamily="34" charset="0"/>
                <a:cs typeface="Calibri" panose="020F0502020204030204" pitchFamily="34" charset="0"/>
              </a:rPr>
              <a:t>يمكن تقديم عرض خاص يعتمد على كلمات البحث التي أدخلها</a:t>
            </a:r>
            <a:r>
              <a:rPr lang="ar-EG" sz="2400" b="1" dirty="0"/>
              <a:t>.</a:t>
            </a:r>
            <a:endParaRPr lang="ar-EG" b="1" dirty="0">
              <a:latin typeface="Calibri" panose="020F0502020204030204" pitchFamily="34" charset="0"/>
              <a:cs typeface="Calibri" panose="020F0502020204030204" pitchFamily="34" charset="0"/>
            </a:endParaRPr>
          </a:p>
          <a:p>
            <a:pPr lvl="0" algn="r" rtl="1"/>
            <a:endParaRPr lang="ar-EG"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485775" y="3786188"/>
            <a:ext cx="1785938" cy="1745932"/>
          </a:xfrm>
          <a:prstGeom prst="rect">
            <a:avLst/>
          </a:prstGeom>
        </p:spPr>
      </p:pic>
    </p:spTree>
    <p:extLst>
      <p:ext uri="{BB962C8B-B14F-4D97-AF65-F5344CB8AC3E}">
        <p14:creationId xmlns:p14="http://schemas.microsoft.com/office/powerpoint/2010/main" val="4602610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mtClean="0"/>
              <a:t>تشير نتائج الدراسة إلى أن استخدام البيانات الضخمة يؤثر بشكل كبير وإيجابي على استخدام تحليلات التسويق</a:t>
            </a: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738963" y="1656940"/>
            <a:ext cx="8466655" cy="584775"/>
          </a:xfrm>
          <a:prstGeom prst="rect">
            <a:avLst/>
          </a:prstGeom>
          <a:noFill/>
        </p:spPr>
        <p:txBody>
          <a:bodyPr wrap="square" rtlCol="0">
            <a:spAutoFit/>
          </a:bodyPr>
          <a:lstStyle>
            <a:defPPr>
              <a:defRPr lang="en-US"/>
            </a:defPPr>
            <a:lvl1pPr algn="ctr" rtl="1">
              <a:defRPr sz="3200" b="1"/>
            </a:lvl1pPr>
          </a:lstStyle>
          <a:p>
            <a:pPr algn="r"/>
            <a:r>
              <a:rPr lang="ar-EG" dirty="0" smtClean="0"/>
              <a:t>3.5</a:t>
            </a:r>
            <a:r>
              <a:rPr lang="en-US" dirty="0" smtClean="0"/>
              <a:t>.</a:t>
            </a:r>
            <a:r>
              <a:rPr lang="ar-EG" dirty="0" smtClean="0"/>
              <a:t> كيف </a:t>
            </a:r>
            <a:r>
              <a:rPr lang="ar-EG" dirty="0"/>
              <a:t>يتم ذلك عمليًا</a:t>
            </a:r>
            <a:r>
              <a:rPr lang="ar-EG" dirty="0" smtClean="0"/>
              <a:t>؟</a:t>
            </a:r>
            <a:endParaRPr lang="en-US" dirty="0"/>
          </a:p>
        </p:txBody>
      </p:sp>
      <p:sp>
        <p:nvSpPr>
          <p:cNvPr id="2" name="TextBox 1">
            <a:extLst>
              <a:ext uri="{FF2B5EF4-FFF2-40B4-BE49-F238E27FC236}">
                <a16:creationId xmlns:a16="http://schemas.microsoft.com/office/drawing/2014/main" xmlns="" id="{1D49B629-A710-F119-EA46-044B5624E5D2}"/>
              </a:ext>
            </a:extLst>
          </p:cNvPr>
          <p:cNvSpPr txBox="1"/>
          <p:nvPr/>
        </p:nvSpPr>
        <p:spPr>
          <a:xfrm>
            <a:off x="1643062" y="2198899"/>
            <a:ext cx="8610391" cy="3416320"/>
          </a:xfrm>
          <a:prstGeom prst="rect">
            <a:avLst/>
          </a:prstGeom>
          <a:noFill/>
        </p:spPr>
        <p:txBody>
          <a:bodyPr wrap="square" rtlCol="0">
            <a:spAutoFit/>
          </a:bodyPr>
          <a:lstStyle/>
          <a:p>
            <a:pPr algn="r"/>
            <a:r>
              <a:rPr lang="ar-EG" sz="2400" b="1" dirty="0">
                <a:latin typeface="Calibri" panose="020F0502020204030204" pitchFamily="34" charset="0"/>
                <a:cs typeface="Calibri" panose="020F0502020204030204" pitchFamily="34" charset="0"/>
              </a:rPr>
              <a:t>تتبع الأداء وتحليل البيانات.</a:t>
            </a:r>
          </a:p>
          <a:p>
            <a:pPr algn="just" rtl="1"/>
            <a:r>
              <a:rPr lang="ar-EG" sz="2400" dirty="0">
                <a:latin typeface="Calibri" panose="020F0502020204030204" pitchFamily="34" charset="0"/>
                <a:cs typeface="Calibri" panose="020F0502020204030204" pitchFamily="34" charset="0"/>
              </a:rPr>
              <a:t> عد وصول الزوار عبر هذه الروابط، يتم تحليل البيانات باستخدام أدوات مثل </a:t>
            </a:r>
            <a:r>
              <a:rPr lang="en-MY" sz="2400" b="1" dirty="0">
                <a:latin typeface="Calibri" panose="020F0502020204030204" pitchFamily="34" charset="0"/>
                <a:cs typeface="Calibri" panose="020F0502020204030204" pitchFamily="34" charset="0"/>
              </a:rPr>
              <a:t>Google Analytics </a:t>
            </a:r>
            <a:r>
              <a:rPr lang="ar-EG" sz="2400" dirty="0">
                <a:latin typeface="Calibri" panose="020F0502020204030204" pitchFamily="34" charset="0"/>
                <a:cs typeface="Calibri" panose="020F0502020204030204" pitchFamily="34" charset="0"/>
              </a:rPr>
              <a:t>لتتبع تفاعل الزوار مع الموقع</a:t>
            </a:r>
            <a:r>
              <a:rPr lang="ar-EG" sz="2400" dirty="0" smtClean="0">
                <a:latin typeface="Calibri" panose="020F0502020204030204" pitchFamily="34" charset="0"/>
                <a:cs typeface="Calibri" panose="020F0502020204030204" pitchFamily="34" charset="0"/>
              </a:rPr>
              <a:t>.</a:t>
            </a:r>
          </a:p>
          <a:p>
            <a:pPr algn="just" rtl="1"/>
            <a:r>
              <a:rPr lang="ar-EG" sz="2400" dirty="0" smtClean="0">
                <a:latin typeface="Calibri" panose="020F0502020204030204" pitchFamily="34" charset="0"/>
                <a:cs typeface="Calibri" panose="020F0502020204030204" pitchFamily="34" charset="0"/>
              </a:rPr>
              <a:t> هذه </a:t>
            </a:r>
            <a:r>
              <a:rPr lang="ar-EG" sz="2400" dirty="0">
                <a:latin typeface="Calibri" panose="020F0502020204030204" pitchFamily="34" charset="0"/>
                <a:cs typeface="Calibri" panose="020F0502020204030204" pitchFamily="34" charset="0"/>
              </a:rPr>
              <a:t>البيانات تُستخدم في عملية التجزئة، حيث يمكن تصنيف الزوار بناءً على المصدر الذي جاءوا منه وتحليل سلوكهم بشكل مفصل.</a:t>
            </a:r>
          </a:p>
          <a:p>
            <a:pPr algn="r"/>
            <a:r>
              <a:rPr lang="ar-EG" sz="2400" b="1" dirty="0">
                <a:latin typeface="Calibri" panose="020F0502020204030204" pitchFamily="34" charset="0"/>
                <a:cs typeface="Calibri" panose="020F0502020204030204" pitchFamily="34" charset="0"/>
              </a:rPr>
              <a:t>تخصيص الاستراتيجيات التسويقية:</a:t>
            </a:r>
          </a:p>
          <a:p>
            <a:pPr algn="r"/>
            <a:r>
              <a:rPr lang="ar-EG" sz="2400" dirty="0">
                <a:latin typeface="Calibri" panose="020F0502020204030204" pitchFamily="34" charset="0"/>
                <a:cs typeface="Calibri" panose="020F0502020204030204" pitchFamily="34" charset="0"/>
              </a:rPr>
              <a:t>بناءً على تحليل بيانات روابط الإحالة، يمكن تخصيص الرسائل التسويقية والعروض لتناسب كل فئة بشكل أفضل، مما يزيد من فرص التحويل</a:t>
            </a:r>
            <a:r>
              <a:rPr lang="ar-EG" sz="2400" dirty="0"/>
              <a:t>.</a:t>
            </a:r>
          </a:p>
          <a:p>
            <a:pPr algn="r" rtl="1"/>
            <a:r>
              <a:rPr lang="ar-EG" sz="2400" dirty="0" smtClean="0"/>
              <a:t>.</a:t>
            </a:r>
            <a:endParaRPr lang="ar-EG" sz="2400" b="1" dirty="0"/>
          </a:p>
        </p:txBody>
      </p:sp>
      <p:pic>
        <p:nvPicPr>
          <p:cNvPr id="3" name="Picture 2"/>
          <p:cNvPicPr>
            <a:picLocks noChangeAspect="1"/>
          </p:cNvPicPr>
          <p:nvPr/>
        </p:nvPicPr>
        <p:blipFill>
          <a:blip r:embed="rId3"/>
          <a:stretch>
            <a:fillRect/>
          </a:stretch>
        </p:blipFill>
        <p:spPr>
          <a:xfrm>
            <a:off x="-647116" y="3327563"/>
            <a:ext cx="2006187" cy="1736238"/>
          </a:xfrm>
          <a:prstGeom prst="rect">
            <a:avLst/>
          </a:prstGeom>
        </p:spPr>
      </p:pic>
    </p:spTree>
    <p:extLst>
      <p:ext uri="{BB962C8B-B14F-4D97-AF65-F5344CB8AC3E}">
        <p14:creationId xmlns:p14="http://schemas.microsoft.com/office/powerpoint/2010/main" val="208662208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472733" y="1595804"/>
            <a:ext cx="8466655" cy="1015663"/>
          </a:xfrm>
          <a:prstGeom prst="rect">
            <a:avLst/>
          </a:prstGeom>
          <a:noFill/>
        </p:spPr>
        <p:txBody>
          <a:bodyPr wrap="square" rtlCol="0">
            <a:spAutoFit/>
          </a:bodyPr>
          <a:lstStyle/>
          <a:p>
            <a:pPr lvl="0" algn="ctr" rtl="1"/>
            <a:r>
              <a:rPr lang="ar-EG" sz="3200" b="1" dirty="0" smtClean="0"/>
              <a:t>3.6</a:t>
            </a:r>
            <a:r>
              <a:rPr lang="ar-EG" sz="3200" b="1" dirty="0" smtClean="0">
                <a:latin typeface="Calibri" panose="020F0502020204030204" pitchFamily="34" charset="0"/>
                <a:cs typeface="Calibri" panose="020F0502020204030204" pitchFamily="34" charset="0"/>
              </a:rPr>
              <a:t>. </a:t>
            </a:r>
            <a:r>
              <a:rPr lang="ar-EG" sz="3200" b="1" dirty="0"/>
              <a:t>مثال توضيحي </a:t>
            </a:r>
            <a:r>
              <a:rPr lang="ar-EG" sz="3200" b="1" dirty="0" smtClean="0">
                <a:latin typeface="Calibri" panose="020F0502020204030204" pitchFamily="34" charset="0"/>
                <a:cs typeface="Calibri" panose="020F0502020204030204" pitchFamily="34" charset="0"/>
              </a:rPr>
              <a:t>:</a:t>
            </a:r>
            <a:endParaRPr lang="en-US" sz="3200" b="1" dirty="0" smtClean="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431214" y="2103635"/>
            <a:ext cx="8866710" cy="3477875"/>
          </a:xfrm>
          <a:prstGeom prst="rect">
            <a:avLst/>
          </a:prstGeom>
          <a:noFill/>
        </p:spPr>
        <p:txBody>
          <a:bodyPr wrap="square" rtlCol="0">
            <a:spAutoFit/>
          </a:bodyPr>
          <a:lstStyle/>
          <a:p>
            <a:pPr marL="342900" lvl="0" indent="-342900" algn="just" rtl="1">
              <a:buFont typeface="Arial" panose="020B0604020202020204" pitchFamily="34" charset="0"/>
              <a:buChar char="•"/>
            </a:pPr>
            <a:r>
              <a:rPr lang="ar-EG" sz="2200" dirty="0">
                <a:latin typeface="Calibri" panose="020F0502020204030204" pitchFamily="34" charset="0"/>
                <a:cs typeface="Calibri" panose="020F0502020204030204" pitchFamily="34" charset="0"/>
              </a:rPr>
              <a:t> مثال توضيحي: تخيل أنك تدير متجرًا إلكترونيًا لبيع الملابس عبر الإنترنت. </a:t>
            </a:r>
            <a:endParaRPr lang="ar-EG" sz="2200" dirty="0" smtClean="0">
              <a:latin typeface="Calibri" panose="020F0502020204030204" pitchFamily="34" charset="0"/>
              <a:cs typeface="Calibri" panose="020F0502020204030204" pitchFamily="34" charset="0"/>
            </a:endParaRPr>
          </a:p>
          <a:p>
            <a:pPr marL="342900" lvl="0" indent="-342900" algn="just" rtl="1">
              <a:buFont typeface="Arial" panose="020B0604020202020204" pitchFamily="34" charset="0"/>
              <a:buChar char="•"/>
            </a:pPr>
            <a:r>
              <a:rPr lang="ar-EG" sz="2200" b="1" dirty="0" smtClean="0">
                <a:latin typeface="Calibri" panose="020F0502020204030204" pitchFamily="34" charset="0"/>
                <a:cs typeface="Calibri" panose="020F0502020204030204" pitchFamily="34" charset="0"/>
              </a:rPr>
              <a:t>تستخدم </a:t>
            </a:r>
            <a:r>
              <a:rPr lang="ar-EG" sz="2200" b="1" dirty="0">
                <a:latin typeface="Calibri" panose="020F0502020204030204" pitchFamily="34" charset="0"/>
                <a:cs typeface="Calibri" panose="020F0502020204030204" pitchFamily="34" charset="0"/>
              </a:rPr>
              <a:t>روابط إحالة مختلفة لتتبع الزوار من مصادر متعددة: </a:t>
            </a:r>
            <a:r>
              <a:rPr lang="ar-EG" sz="2200" dirty="0">
                <a:latin typeface="Calibri" panose="020F0502020204030204" pitchFamily="34" charset="0"/>
                <a:cs typeface="Calibri" panose="020F0502020204030204" pitchFamily="34" charset="0"/>
              </a:rPr>
              <a:t>روابط إحالة من </a:t>
            </a:r>
            <a:r>
              <a:rPr lang="en-MY" sz="2200" dirty="0">
                <a:latin typeface="Calibri" panose="020F0502020204030204" pitchFamily="34" charset="0"/>
                <a:cs typeface="Calibri" panose="020F0502020204030204" pitchFamily="34" charset="0"/>
              </a:rPr>
              <a:t>Google Ads: </a:t>
            </a:r>
            <a:r>
              <a:rPr lang="ar-EG" sz="2200" dirty="0">
                <a:latin typeface="Calibri" panose="020F0502020204030204" pitchFamily="34" charset="0"/>
                <a:cs typeface="Calibri" panose="020F0502020204030204" pitchFamily="34" charset="0"/>
              </a:rPr>
              <a:t>الزوار القادمين عبر هذه الإعلانات يميلون إلى البحث عن خصومات أو عروض خاصة</a:t>
            </a:r>
            <a:r>
              <a:rPr lang="ar-EG" sz="2200" dirty="0" smtClean="0">
                <a:latin typeface="Calibri" panose="020F0502020204030204" pitchFamily="34" charset="0"/>
                <a:cs typeface="Calibri" panose="020F0502020204030204" pitchFamily="34" charset="0"/>
              </a:rPr>
              <a:t>.</a:t>
            </a:r>
          </a:p>
          <a:p>
            <a:pPr marL="342900" lvl="0" indent="-342900" algn="just" rtl="1">
              <a:buFont typeface="Arial" panose="020B0604020202020204" pitchFamily="34" charset="0"/>
              <a:buChar char="•"/>
            </a:pPr>
            <a:r>
              <a:rPr lang="ar-EG" sz="2200" dirty="0" smtClean="0">
                <a:latin typeface="Calibri" panose="020F0502020204030204" pitchFamily="34" charset="0"/>
                <a:cs typeface="Calibri" panose="020F0502020204030204" pitchFamily="34" charset="0"/>
              </a:rPr>
              <a:t> </a:t>
            </a:r>
            <a:r>
              <a:rPr lang="ar-EG" sz="2200" b="1" dirty="0">
                <a:latin typeface="Calibri" panose="020F0502020204030204" pitchFamily="34" charset="0"/>
                <a:cs typeface="Calibri" panose="020F0502020204030204" pitchFamily="34" charset="0"/>
              </a:rPr>
              <a:t>روابط إحالة من </a:t>
            </a:r>
            <a:r>
              <a:rPr lang="en-MY" sz="2200" b="1" dirty="0" err="1">
                <a:latin typeface="Calibri" panose="020F0502020204030204" pitchFamily="34" charset="0"/>
                <a:cs typeface="Calibri" panose="020F0502020204030204" pitchFamily="34" charset="0"/>
              </a:rPr>
              <a:t>Instagram</a:t>
            </a:r>
            <a:r>
              <a:rPr lang="en-MY" sz="2200" b="1" dirty="0">
                <a:latin typeface="Calibri" panose="020F0502020204030204" pitchFamily="34" charset="0"/>
                <a:cs typeface="Calibri" panose="020F0502020204030204" pitchFamily="34" charset="0"/>
              </a:rPr>
              <a:t>: </a:t>
            </a:r>
            <a:r>
              <a:rPr lang="ar-EG" sz="2200" b="1" dirty="0">
                <a:latin typeface="Calibri" panose="020F0502020204030204" pitchFamily="34" charset="0"/>
                <a:cs typeface="Calibri" panose="020F0502020204030204" pitchFamily="34" charset="0"/>
              </a:rPr>
              <a:t>الزوار القادمين من </a:t>
            </a:r>
            <a:r>
              <a:rPr lang="ar-EG" sz="2200" b="1" dirty="0" smtClean="0">
                <a:latin typeface="Calibri" panose="020F0502020204030204" pitchFamily="34" charset="0"/>
                <a:cs typeface="Calibri" panose="020F0502020204030204" pitchFamily="34" charset="0"/>
              </a:rPr>
              <a:t> </a:t>
            </a:r>
            <a:r>
              <a:rPr lang="en-MY" sz="2200" b="1" dirty="0" err="1" smtClean="0">
                <a:latin typeface="Calibri" panose="020F0502020204030204" pitchFamily="34" charset="0"/>
                <a:cs typeface="Calibri" panose="020F0502020204030204" pitchFamily="34" charset="0"/>
              </a:rPr>
              <a:t>Instagram</a:t>
            </a:r>
            <a:r>
              <a:rPr lang="en-MY" sz="2200" dirty="0" smtClean="0">
                <a:latin typeface="Calibri" panose="020F0502020204030204" pitchFamily="34" charset="0"/>
                <a:cs typeface="Calibri" panose="020F0502020204030204" pitchFamily="34" charset="0"/>
              </a:rPr>
              <a:t> </a:t>
            </a:r>
            <a:r>
              <a:rPr lang="ar-EG" sz="2200" dirty="0">
                <a:latin typeface="Calibri" panose="020F0502020204030204" pitchFamily="34" charset="0"/>
                <a:cs typeface="Calibri" panose="020F0502020204030204" pitchFamily="34" charset="0"/>
              </a:rPr>
              <a:t>يظهرون اهتمامًا بالأزياء الحديثة والتصاميم الجديدة.</a:t>
            </a:r>
          </a:p>
          <a:p>
            <a:pPr marL="342900" lvl="0" indent="-342900" algn="just" rtl="1">
              <a:buFont typeface="Arial" panose="020B0604020202020204" pitchFamily="34" charset="0"/>
              <a:buChar char="•"/>
            </a:pPr>
            <a:r>
              <a:rPr lang="ar-EG" sz="2200" dirty="0">
                <a:latin typeface="Calibri" panose="020F0502020204030204" pitchFamily="34" charset="0"/>
                <a:cs typeface="Calibri" panose="020F0502020204030204" pitchFamily="34" charset="0"/>
              </a:rPr>
              <a:t> </a:t>
            </a:r>
            <a:r>
              <a:rPr lang="ar-EG" sz="2200" b="1" dirty="0">
                <a:latin typeface="Calibri" panose="020F0502020204030204" pitchFamily="34" charset="0"/>
                <a:cs typeface="Calibri" panose="020F0502020204030204" pitchFamily="34" charset="0"/>
              </a:rPr>
              <a:t>روابط إحالة من الشركاء: </a:t>
            </a:r>
            <a:r>
              <a:rPr lang="ar-EG" sz="2200" dirty="0">
                <a:latin typeface="Calibri" panose="020F0502020204030204" pitchFamily="34" charset="0"/>
                <a:cs typeface="Calibri" panose="020F0502020204030204" pitchFamily="34" charset="0"/>
              </a:rPr>
              <a:t>هؤلاء الزوار يمكن أن يكونوا عملاء متوقعين يعبرون عن اهتمامهم عبر المدونات أو المواقع المتخصصة. </a:t>
            </a:r>
          </a:p>
          <a:p>
            <a:pPr marL="342900" lvl="0" indent="-342900" algn="just" rtl="1">
              <a:buFont typeface="Arial" panose="020B0604020202020204" pitchFamily="34" charset="0"/>
              <a:buChar char="•"/>
            </a:pPr>
            <a:r>
              <a:rPr lang="ar-EG" sz="2200" b="1" dirty="0">
                <a:latin typeface="Calibri" panose="020F0502020204030204" pitchFamily="34" charset="0"/>
                <a:cs typeface="Calibri" panose="020F0502020204030204" pitchFamily="34" charset="0"/>
              </a:rPr>
              <a:t>التجزئة هنا تساعدك في تصنيف هؤلاء الزوار إلى مجموعات متميزة</a:t>
            </a:r>
            <a:r>
              <a:rPr lang="ar-EG" sz="2200" dirty="0">
                <a:latin typeface="Calibri" panose="020F0502020204030204" pitchFamily="34" charset="0"/>
                <a:cs typeface="Calibri" panose="020F0502020204030204" pitchFamily="34" charset="0"/>
              </a:rPr>
              <a:t>، بناءً على المصدر الذي جاءوا منه، وتخصيص العروض أو الرسائل التسويقية لكل مجموعة بشكل يناسب احتياجاتهم واهتماماتهم</a:t>
            </a:r>
            <a:r>
              <a:rPr lang="ar-EG" sz="2200" b="1" dirty="0"/>
              <a:t>.</a:t>
            </a:r>
          </a:p>
        </p:txBody>
      </p:sp>
    </p:spTree>
    <p:extLst>
      <p:ext uri="{BB962C8B-B14F-4D97-AF65-F5344CB8AC3E}">
        <p14:creationId xmlns:p14="http://schemas.microsoft.com/office/powerpoint/2010/main" val="26715385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الثامنة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884389"/>
            <a:ext cx="4747323" cy="1126462"/>
          </a:xfrm>
          <a:prstGeom prst="rect">
            <a:avLst/>
          </a:prstGeom>
          <a:noFill/>
        </p:spPr>
        <p:txBody>
          <a:bodyPr wrap="square">
            <a:spAutoFit/>
          </a:bodyPr>
          <a:lstStyle/>
          <a:p>
            <a:pPr algn="ctr" rtl="1">
              <a:lnSpc>
                <a:spcPct val="120000"/>
              </a:lnSpc>
            </a:pPr>
            <a:r>
              <a:rPr lang="ar-EG" sz="2800" b="1" dirty="0">
                <a:latin typeface="Calibri" panose="020F0502020204030204" pitchFamily="34" charset="0"/>
                <a:cs typeface="Calibri" panose="020F0502020204030204" pitchFamily="34" charset="0"/>
              </a:rPr>
              <a:t> </a:t>
            </a:r>
            <a:r>
              <a:rPr lang="ar-SA" sz="2800" b="1" dirty="0">
                <a:latin typeface="Calibri" panose="020F0502020204030204" pitchFamily="34" charset="0"/>
                <a:cs typeface="Calibri" panose="020F0502020204030204" pitchFamily="34" charset="0"/>
              </a:rPr>
              <a:t>صفحات الهبوط</a:t>
            </a:r>
            <a:endParaRPr lang="ar-EG" sz="2800" b="1" dirty="0" smtClean="0">
              <a:latin typeface="Calibri" panose="020F0502020204030204" pitchFamily="34" charset="0"/>
              <a:cs typeface="Calibri" panose="020F0502020204030204" pitchFamily="34" charset="0"/>
            </a:endParaRPr>
          </a:p>
          <a:p>
            <a:pPr algn="ctr" rtl="1">
              <a:lnSpc>
                <a:spcPct val="120000"/>
              </a:lnSpc>
            </a:pPr>
            <a:r>
              <a:rPr lang="ar-EG" sz="2800" b="1" dirty="0" smtClean="0">
                <a:latin typeface="Calibri" panose="020F0502020204030204" pitchFamily="34" charset="0"/>
                <a:cs typeface="Calibri" panose="020F0502020204030204" pitchFamily="34" charset="0"/>
              </a:rPr>
              <a:t> </a:t>
            </a:r>
            <a:r>
              <a:rPr lang="ar-EG" sz="2800" dirty="0" smtClean="0">
                <a:latin typeface="Calibri" panose="020F0502020204030204" pitchFamily="34" charset="0"/>
                <a:cs typeface="Calibri" panose="020F0502020204030204" pitchFamily="34" charset="0"/>
              </a:rPr>
              <a:t> </a:t>
            </a:r>
            <a:endParaRPr lang="en-US" sz="16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2122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88176" y="84396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428386" y="1303070"/>
            <a:ext cx="8466655" cy="584775"/>
          </a:xfrm>
          <a:prstGeom prst="rect">
            <a:avLst/>
          </a:prstGeom>
          <a:noFill/>
        </p:spPr>
        <p:txBody>
          <a:bodyPr wrap="square" rtlCol="0">
            <a:spAutoFit/>
          </a:bodyPr>
          <a:lstStyle/>
          <a:p>
            <a:pPr algn="r" rtl="1"/>
            <a:r>
              <a:rPr lang="ar-EG" sz="3200" b="1" dirty="0" smtClean="0"/>
              <a:t>4</a:t>
            </a:r>
            <a:r>
              <a:rPr lang="ar-EG" sz="3200" b="1" dirty="0" smtClean="0">
                <a:latin typeface="Calibri" panose="020F0502020204030204" pitchFamily="34" charset="0"/>
                <a:cs typeface="Calibri" panose="020F0502020204030204" pitchFamily="34" charset="0"/>
              </a:rPr>
              <a:t>.</a:t>
            </a:r>
            <a:r>
              <a:rPr lang="ar-SA" sz="3200" dirty="0"/>
              <a:t> </a:t>
            </a:r>
            <a:r>
              <a:rPr lang="ar-EG" sz="3200" b="1" dirty="0" smtClean="0">
                <a:latin typeface="Calibri" panose="020F0502020204030204" pitchFamily="34" charset="0"/>
                <a:cs typeface="Calibri" panose="020F0502020204030204" pitchFamily="34" charset="0"/>
              </a:rPr>
              <a:t>صحفات الهبوط</a:t>
            </a:r>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428386" y="1779958"/>
            <a:ext cx="8980556" cy="3539430"/>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صفحة الهبوط هي صفحة ويب مصممة لغرض واحد فقط</a:t>
            </a:r>
            <a:r>
              <a:rPr lang="ar-EG" sz="2000" dirty="0">
                <a:latin typeface="Calibri" panose="020F0502020204030204" pitchFamily="34" charset="0"/>
                <a:cs typeface="Calibri" panose="020F0502020204030204" pitchFamily="34" charset="0"/>
              </a:rPr>
              <a:t>، مثل جمع بيانات الزوار أو دفعهم لاتخاذ إجراء معين (مثل الشراء أو التسجيل</a:t>
            </a:r>
            <a:r>
              <a:rPr lang="ar-EG" sz="2000" dirty="0" smtClean="0">
                <a:latin typeface="Calibri" panose="020F0502020204030204" pitchFamily="34" charset="0"/>
                <a:cs typeface="Calibri" panose="020F0502020204030204" pitchFamily="34" charset="0"/>
              </a:rPr>
              <a:t>).</a:t>
            </a:r>
          </a:p>
          <a:p>
            <a:pPr marL="285750" indent="-285750" algn="just" rtl="1">
              <a:buFont typeface="Wingdings" panose="05000000000000000000" pitchFamily="2" charset="2"/>
              <a:buChar char="q"/>
            </a:pPr>
            <a:r>
              <a:rPr lang="ar-EG" sz="2000"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عادةً ما تكون صفحات الهبوط مصممة بشكل بسيط ومباشر</a:t>
            </a:r>
            <a:r>
              <a:rPr lang="ar-EG" sz="2000" dirty="0">
                <a:latin typeface="Calibri" panose="020F0502020204030204" pitchFamily="34" charset="0"/>
                <a:cs typeface="Calibri" panose="020F0502020204030204" pitchFamily="34" charset="0"/>
              </a:rPr>
              <a:t>، وتحتوي على عرض مغري (مثل خصم، أو محتوى مجاني). </a:t>
            </a:r>
          </a:p>
          <a:p>
            <a:pPr marL="285750" indent="-285750" algn="just"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غالبًا ما تكون هذه الأهداف متعلقة بتحقيق التحويلات</a:t>
            </a:r>
            <a:r>
              <a:rPr lang="ar-EG" sz="2000" dirty="0">
                <a:latin typeface="Calibri" panose="020F0502020204030204" pitchFamily="34" charset="0"/>
                <a:cs typeface="Calibri" panose="020F0502020204030204" pitchFamily="34" charset="0"/>
              </a:rPr>
              <a:t>، مثل جمع البيانات من الزوار (كالاشتراك في النشرة الإخبارية أو التسجيل في حدث)، أو دفع الزوار إلى إجراء معين (مثل شراء منتج أو تنزيل محتوى معين</a:t>
            </a:r>
            <a:r>
              <a:rPr lang="ar-EG" sz="2000" dirty="0" smtClean="0">
                <a:latin typeface="Calibri" panose="020F0502020204030204" pitchFamily="34" charset="0"/>
                <a:cs typeface="Calibri" panose="020F0502020204030204" pitchFamily="34" charset="0"/>
              </a:rPr>
              <a:t>).</a:t>
            </a:r>
            <a:endParaRPr lang="ar-EG" sz="2000" dirty="0">
              <a:latin typeface="Calibri" panose="020F0502020204030204" pitchFamily="34" charset="0"/>
              <a:cs typeface="Calibri" panose="020F0502020204030204" pitchFamily="34" charset="0"/>
            </a:endParaRPr>
          </a:p>
          <a:p>
            <a:pPr marL="285750" indent="-285750" algn="just"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تعتبر صفحات الهبوط جزءًا أساسيًا من استراتيجيات التسويق الرقمي</a:t>
            </a:r>
            <a:r>
              <a:rPr lang="ar-EG" sz="2000" dirty="0">
                <a:latin typeface="Calibri" panose="020F0502020204030204" pitchFamily="34" charset="0"/>
                <a:cs typeface="Calibri" panose="020F0502020204030204" pitchFamily="34" charset="0"/>
              </a:rPr>
              <a:t>، وتختلف عن الصفحات التقليدية للمواقع الإلكترونية التي تحتوي على محتوى </a:t>
            </a:r>
            <a:r>
              <a:rPr lang="ar-EG" sz="2000" dirty="0" smtClean="0">
                <a:latin typeface="Calibri" panose="020F0502020204030204" pitchFamily="34" charset="0"/>
                <a:cs typeface="Calibri" panose="020F0502020204030204" pitchFamily="34" charset="0"/>
              </a:rPr>
              <a:t>عام حيث تركز </a:t>
            </a:r>
            <a:r>
              <a:rPr lang="ar-EG" sz="2000" dirty="0">
                <a:latin typeface="Calibri" panose="020F0502020204030204" pitchFamily="34" charset="0"/>
                <a:cs typeface="Calibri" panose="020F0502020204030204" pitchFamily="34" charset="0"/>
              </a:rPr>
              <a:t>على عرض واحد أو عدد قليل من </a:t>
            </a:r>
            <a:r>
              <a:rPr lang="ar-EG" sz="2000" b="1" dirty="0">
                <a:latin typeface="Calibri" panose="020F0502020204030204" pitchFamily="34" charset="0"/>
                <a:cs typeface="Calibri" panose="020F0502020204030204" pitchFamily="34" charset="0"/>
              </a:rPr>
              <a:t>العروض ذات الصلة التي تهدف إلى دفع الزائر نحو اتخاذ قرار محدد</a:t>
            </a:r>
            <a:r>
              <a:rPr lang="ar-EG" sz="2000" dirty="0"/>
              <a:t>.</a:t>
            </a:r>
          </a:p>
          <a:p>
            <a:pPr marL="285750" indent="-285750" algn="r" rtl="1">
              <a:buFont typeface="Wingdings" panose="05000000000000000000" pitchFamily="2" charset="2"/>
              <a:buChar char="q"/>
            </a:pPr>
            <a:endParaRPr lang="ar-EG" sz="2400" b="1" dirty="0"/>
          </a:p>
        </p:txBody>
      </p:sp>
    </p:spTree>
    <p:extLst>
      <p:ext uri="{BB962C8B-B14F-4D97-AF65-F5344CB8AC3E}">
        <p14:creationId xmlns:p14="http://schemas.microsoft.com/office/powerpoint/2010/main" val="1931557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903376" y="1667703"/>
            <a:ext cx="8466655" cy="584775"/>
          </a:xfrm>
          <a:prstGeom prst="rect">
            <a:avLst/>
          </a:prstGeom>
          <a:noFill/>
        </p:spPr>
        <p:txBody>
          <a:bodyPr wrap="square" rtlCol="0">
            <a:spAutoFit/>
          </a:bodyPr>
          <a:lstStyle/>
          <a:p>
            <a:pPr lvl="0" algn="r" rtl="1"/>
            <a:r>
              <a:rPr lang="ar-EG" sz="3200" b="1" dirty="0" smtClean="0">
                <a:latin typeface="Calibri" panose="020F0502020204030204" pitchFamily="34" charset="0"/>
                <a:cs typeface="Calibri" panose="020F0502020204030204" pitchFamily="34" charset="0"/>
              </a:rPr>
              <a:t>4.1. </a:t>
            </a:r>
            <a:r>
              <a:rPr lang="ar-EG" sz="3200" b="1" dirty="0">
                <a:latin typeface="Calibri" panose="020F0502020204030204" pitchFamily="34" charset="0"/>
                <a:cs typeface="Calibri" panose="020F0502020204030204" pitchFamily="34" charset="0"/>
              </a:rPr>
              <a:t>العلاقة بين التجزئة وصفحات </a:t>
            </a:r>
            <a:r>
              <a:rPr lang="ar-EG" sz="3200" b="1" dirty="0" smtClean="0">
                <a:latin typeface="Calibri" panose="020F0502020204030204" pitchFamily="34" charset="0"/>
                <a:cs typeface="Calibri" panose="020F0502020204030204" pitchFamily="34" charset="0"/>
              </a:rPr>
              <a:t>الهبوط</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514475" y="2175534"/>
            <a:ext cx="8505969" cy="4062651"/>
          </a:xfrm>
          <a:prstGeom prst="rect">
            <a:avLst/>
          </a:prstGeom>
          <a:noFill/>
        </p:spPr>
        <p:txBody>
          <a:bodyPr wrap="square" rtlCol="0">
            <a:spAutoFit/>
          </a:bodyPr>
          <a:lstStyle/>
          <a:p>
            <a:pPr marL="285750" indent="-285750" algn="r" rtl="1">
              <a:buFont typeface="Wingdings" panose="05000000000000000000" pitchFamily="2" charset="2"/>
              <a:buChar char="q"/>
            </a:pPr>
            <a:r>
              <a:rPr lang="ar-EG" sz="2400" b="1" dirty="0" smtClean="0"/>
              <a:t> </a:t>
            </a:r>
            <a:r>
              <a:rPr lang="ar-EG" sz="2400" dirty="0" smtClean="0"/>
              <a:t> </a:t>
            </a:r>
            <a:r>
              <a:rPr lang="ar-EG" sz="2400" dirty="0">
                <a:latin typeface="Calibri" panose="020F0502020204030204" pitchFamily="34" charset="0"/>
                <a:cs typeface="Calibri" panose="020F0502020204030204" pitchFamily="34" charset="0"/>
              </a:rPr>
              <a:t>التجزئة </a:t>
            </a:r>
            <a:r>
              <a:rPr lang="ar-EG" sz="2400" b="1" dirty="0">
                <a:latin typeface="Calibri" panose="020F0502020204030204" pitchFamily="34" charset="0"/>
                <a:cs typeface="Calibri" panose="020F0502020204030204" pitchFamily="34" charset="0"/>
              </a:rPr>
              <a:t>تساعد في تخصيص صفحات الهبوط لتناسب احتياجات </a:t>
            </a:r>
            <a:r>
              <a:rPr lang="ar-EG" sz="2400" dirty="0">
                <a:latin typeface="Calibri" panose="020F0502020204030204" pitchFamily="34" charset="0"/>
                <a:cs typeface="Calibri" panose="020F0502020204030204" pitchFamily="34" charset="0"/>
              </a:rPr>
              <a:t>الزوار بشكل أكبر، مما يؤدي إلى تحسين معدل التحويل وزيادة الفعالية.</a:t>
            </a:r>
          </a:p>
          <a:p>
            <a:pPr algn="r"/>
            <a:r>
              <a:rPr lang="ar-EG" sz="2400" b="1" dirty="0">
                <a:latin typeface="Calibri" panose="020F0502020204030204" pitchFamily="34" charset="0"/>
                <a:cs typeface="Calibri" panose="020F0502020204030204" pitchFamily="34" charset="0"/>
              </a:rPr>
              <a:t>التخصيص للمحتوى والعروض:</a:t>
            </a:r>
          </a:p>
          <a:p>
            <a:pPr marL="342900" indent="-342900" algn="r"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عندما </a:t>
            </a:r>
            <a:r>
              <a:rPr lang="ar-EG" sz="2400" b="1" dirty="0">
                <a:latin typeface="Calibri" panose="020F0502020204030204" pitchFamily="34" charset="0"/>
                <a:cs typeface="Calibri" panose="020F0502020204030204" pitchFamily="34" charset="0"/>
              </a:rPr>
              <a:t>تقوم بتقسيم جمهورك بناءً على اهتماماتهم أو سلوكياتهم</a:t>
            </a:r>
            <a:r>
              <a:rPr lang="ar-EG" sz="2400" dirty="0">
                <a:latin typeface="Calibri" panose="020F0502020204030204" pitchFamily="34" charset="0"/>
                <a:cs typeface="Calibri" panose="020F0502020204030204" pitchFamily="34" charset="0"/>
              </a:rPr>
              <a:t>، يمكنك إنشاء صفحات هبوط مخصصة لكل شريحة.</a:t>
            </a:r>
          </a:p>
          <a:p>
            <a:pPr marL="342900" indent="-342900" algn="r"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مثال: </a:t>
            </a:r>
            <a:r>
              <a:rPr lang="ar-EG" sz="2400" b="1" dirty="0">
                <a:latin typeface="Calibri" panose="020F0502020204030204" pitchFamily="34" charset="0"/>
                <a:cs typeface="Calibri" panose="020F0502020204030204" pitchFamily="34" charset="0"/>
              </a:rPr>
              <a:t>إذا كنت تروج لمنتج معين، قد تجد أن الأشخاص الذين يهتمون بالرياضة </a:t>
            </a:r>
            <a:r>
              <a:rPr lang="ar-EG" sz="2400" dirty="0">
                <a:latin typeface="Calibri" panose="020F0502020204030204" pitchFamily="34" charset="0"/>
                <a:cs typeface="Calibri" panose="020F0502020204030204" pitchFamily="34" charset="0"/>
              </a:rPr>
              <a:t>يحتاجون إلى رسائل مخصصة عن كيفية استخدام المنتج لتحسين أدائهم الرياضي، بينما الأشخاص الذين يهتمون بالصحة </a:t>
            </a:r>
            <a:r>
              <a:rPr lang="ar-EG" sz="2400" u="sng" dirty="0">
                <a:latin typeface="Calibri" panose="020F0502020204030204" pitchFamily="34" charset="0"/>
                <a:cs typeface="Calibri" panose="020F0502020204030204" pitchFamily="34" charset="0"/>
              </a:rPr>
              <a:t>العامة قد يهتمون برسالة حول الفوائد </a:t>
            </a:r>
            <a:r>
              <a:rPr lang="ar-EG" sz="2400" dirty="0">
                <a:latin typeface="Calibri" panose="020F0502020204030204" pitchFamily="34" charset="0"/>
                <a:cs typeface="Calibri" panose="020F0502020204030204" pitchFamily="34" charset="0"/>
              </a:rPr>
              <a:t>الصحية لهذا المنتج.</a:t>
            </a:r>
          </a:p>
          <a:p>
            <a:pPr algn="r"/>
            <a:endParaRPr lang="ar-EG" dirty="0"/>
          </a:p>
          <a:p>
            <a:pPr lvl="0" algn="just" rtl="1"/>
            <a:endParaRPr lang="ar-EG" sz="2400" dirty="0" smtClean="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2682136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85336" y="1346522"/>
            <a:ext cx="8466655" cy="1077218"/>
          </a:xfrm>
          <a:prstGeom prst="rect">
            <a:avLst/>
          </a:prstGeom>
          <a:noFill/>
        </p:spPr>
        <p:txBody>
          <a:bodyPr wrap="square" rtlCol="0">
            <a:spAutoFit/>
          </a:bodyPr>
          <a:lstStyle/>
          <a:p>
            <a:pPr lvl="0" algn="r" rtl="1"/>
            <a:r>
              <a:rPr lang="ar-EG" sz="3200" b="1" dirty="0" smtClean="0"/>
              <a:t>4.1.1</a:t>
            </a:r>
            <a:r>
              <a:rPr lang="ar-SA" sz="3200" dirty="0" smtClean="0"/>
              <a:t> </a:t>
            </a:r>
            <a:r>
              <a:rPr lang="ar-EG" sz="3200" b="1" dirty="0">
                <a:latin typeface="Calibri" panose="020F0502020204030204" pitchFamily="34" charset="0"/>
                <a:cs typeface="Calibri" panose="020F0502020204030204" pitchFamily="34" charset="0"/>
              </a:rPr>
              <a:t>العلاقة بين التجزئة وصفحات </a:t>
            </a:r>
            <a:r>
              <a:rPr lang="ar-EG" sz="3200" b="1" dirty="0" smtClean="0">
                <a:latin typeface="Calibri" panose="020F0502020204030204" pitchFamily="34" charset="0"/>
                <a:cs typeface="Calibri" panose="020F0502020204030204" pitchFamily="34" charset="0"/>
              </a:rPr>
              <a:t>الهبوط</a:t>
            </a:r>
            <a:endParaRPr lang="en-US" sz="3200" b="1" dirty="0">
              <a:latin typeface="Calibri" panose="020F0502020204030204" pitchFamily="34" charset="0"/>
              <a:cs typeface="Calibri" panose="020F0502020204030204" pitchFamily="34" charset="0"/>
            </a:endParaRPr>
          </a:p>
          <a:p>
            <a:pPr algn="r" rtl="1"/>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685336" y="1983305"/>
            <a:ext cx="8466655" cy="2985433"/>
          </a:xfrm>
          <a:prstGeom prst="rect">
            <a:avLst/>
          </a:prstGeom>
          <a:noFill/>
        </p:spPr>
        <p:txBody>
          <a:bodyPr wrap="square" rtlCol="0">
            <a:spAutoFit/>
          </a:bodyPr>
          <a:lstStyle/>
          <a:p>
            <a:pPr algn="r" rtl="1"/>
            <a:r>
              <a:rPr lang="en-US" b="1" dirty="0" smtClean="0"/>
              <a:t> </a:t>
            </a:r>
            <a:r>
              <a:rPr lang="ar-EG" sz="2400" b="1" dirty="0">
                <a:latin typeface="Calibri" panose="020F0502020204030204" pitchFamily="34" charset="0"/>
                <a:cs typeface="Calibri" panose="020F0502020204030204" pitchFamily="34" charset="0"/>
              </a:rPr>
              <a:t>تحسين تجربة </a:t>
            </a:r>
            <a:r>
              <a:rPr lang="ar-EG" sz="2400" b="1" dirty="0" smtClean="0">
                <a:latin typeface="Calibri" panose="020F0502020204030204" pitchFamily="34" charset="0"/>
                <a:cs typeface="Calibri" panose="020F0502020204030204" pitchFamily="34" charset="0"/>
              </a:rPr>
              <a:t>الزائر</a:t>
            </a:r>
            <a:r>
              <a:rPr lang="en-MY" sz="2400" dirty="0" smtClean="0">
                <a:latin typeface="Calibri" panose="020F0502020204030204" pitchFamily="34" charset="0"/>
                <a:cs typeface="Calibri" panose="020F0502020204030204" pitchFamily="34" charset="0"/>
              </a:rPr>
              <a:t>User </a:t>
            </a:r>
            <a:r>
              <a:rPr lang="en-MY" sz="2400" dirty="0">
                <a:latin typeface="Calibri" panose="020F0502020204030204" pitchFamily="34" charset="0"/>
                <a:cs typeface="Calibri" panose="020F0502020204030204" pitchFamily="34" charset="0"/>
              </a:rPr>
              <a:t>Experience</a:t>
            </a:r>
            <a:r>
              <a:rPr lang="en-MY" sz="2400" dirty="0" smtClean="0">
                <a:latin typeface="Calibri" panose="020F0502020204030204" pitchFamily="34" charset="0"/>
                <a:cs typeface="Calibri" panose="020F0502020204030204" pitchFamily="34" charset="0"/>
              </a:rPr>
              <a:t>):</a:t>
            </a:r>
            <a:r>
              <a:rPr lang="ar-EG" sz="2400" dirty="0" smtClean="0">
                <a:latin typeface="Calibri" panose="020F0502020204030204" pitchFamily="34" charset="0"/>
                <a:cs typeface="Calibri" panose="020F0502020204030204" pitchFamily="34" charset="0"/>
              </a:rPr>
              <a:t> )</a:t>
            </a:r>
            <a:endParaRPr lang="en-MY" sz="2400" dirty="0">
              <a:latin typeface="Calibri" panose="020F0502020204030204" pitchFamily="34" charset="0"/>
              <a:cs typeface="Calibri" panose="020F0502020204030204" pitchFamily="34" charset="0"/>
            </a:endParaRPr>
          </a:p>
          <a:p>
            <a:pPr algn="just" rtl="1"/>
            <a:r>
              <a:rPr lang="ar-EG" sz="2400" dirty="0">
                <a:latin typeface="Calibri" panose="020F0502020204030204" pitchFamily="34" charset="0"/>
                <a:cs typeface="Calibri" panose="020F0502020204030204" pitchFamily="34" charset="0"/>
              </a:rPr>
              <a:t>صفحات الهبوط المخصصة تساعد في تقديم تجربة أكثر تخصيصًا لكل فئة من الزوار</a:t>
            </a:r>
            <a:r>
              <a:rPr lang="ar-EG" sz="2400" b="1" dirty="0">
                <a:latin typeface="Calibri" panose="020F0502020204030204" pitchFamily="34" charset="0"/>
                <a:cs typeface="Calibri" panose="020F0502020204030204" pitchFamily="34" charset="0"/>
              </a:rPr>
              <a:t>. بدلاً من عرض نفس الصفحة لجميع الزوار</a:t>
            </a:r>
            <a:r>
              <a:rPr lang="ar-EG" sz="2400" dirty="0">
                <a:latin typeface="Calibri" panose="020F0502020204030204" pitchFamily="34" charset="0"/>
                <a:cs typeface="Calibri" panose="020F0502020204030204" pitchFamily="34" charset="0"/>
              </a:rPr>
              <a:t>، يمكنك تعديل الرسائل </a:t>
            </a:r>
            <a:r>
              <a:rPr lang="ar-EG" sz="2400" b="1" dirty="0">
                <a:latin typeface="Calibri" panose="020F0502020204030204" pitchFamily="34" charset="0"/>
                <a:cs typeface="Calibri" panose="020F0502020204030204" pitchFamily="34" charset="0"/>
              </a:rPr>
              <a:t>والعروض لتناسب حاجاتهم بشكل أفضل</a:t>
            </a:r>
            <a:r>
              <a:rPr lang="ar-EG" sz="2400" dirty="0">
                <a:latin typeface="Calibri" panose="020F0502020204030204" pitchFamily="34" charset="0"/>
                <a:cs typeface="Calibri" panose="020F0502020204030204" pitchFamily="34" charset="0"/>
              </a:rPr>
              <a:t>.</a:t>
            </a:r>
          </a:p>
          <a:p>
            <a:pPr algn="r"/>
            <a:r>
              <a:rPr lang="ar-EG" sz="2400" dirty="0">
                <a:latin typeface="Calibri" panose="020F0502020204030204" pitchFamily="34" charset="0"/>
                <a:cs typeface="Calibri" panose="020F0502020204030204" pitchFamily="34" charset="0"/>
              </a:rPr>
              <a:t>مثال: إذا كنت تعمل في مجال التعليم، يمكن أن تكون لديك صفحة هبوط مخصصة لطلاب الجامعات تختلف عن صفحة الهبوط المخصصة للمهنيين الذين يبحثون عن تدريب مهني. هذا يساعد في جعل العرض أكثر صلة بالجمهور المستهدف</a:t>
            </a:r>
            <a:r>
              <a:rPr lang="ar-EG" sz="2000" i="1" dirty="0">
                <a:latin typeface="Calibri" panose="020F0502020204030204" pitchFamily="34" charset="0"/>
                <a:cs typeface="Calibri" panose="020F0502020204030204" pitchFamily="34" charset="0"/>
              </a:rPr>
              <a:t>.</a:t>
            </a:r>
          </a:p>
          <a:p>
            <a:pPr marL="285750" indent="-285750" algn="r" rtl="1">
              <a:buFont typeface="Wingdings" panose="05000000000000000000" pitchFamily="2" charset="2"/>
              <a:buChar char="q"/>
            </a:pPr>
            <a:endParaRPr lang="ar-EG" sz="2000"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1223761" y="4200465"/>
            <a:ext cx="1898849" cy="1514475"/>
          </a:xfrm>
          <a:prstGeom prst="rect">
            <a:avLst/>
          </a:prstGeom>
        </p:spPr>
      </p:pic>
    </p:spTree>
    <p:extLst>
      <p:ext uri="{BB962C8B-B14F-4D97-AF65-F5344CB8AC3E}">
        <p14:creationId xmlns:p14="http://schemas.microsoft.com/office/powerpoint/2010/main" val="4644356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155869"/>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71639" y="1128876"/>
            <a:ext cx="8466655" cy="1077218"/>
          </a:xfrm>
          <a:prstGeom prst="rect">
            <a:avLst/>
          </a:prstGeom>
          <a:noFill/>
        </p:spPr>
        <p:txBody>
          <a:bodyPr wrap="square" rtlCol="0">
            <a:spAutoFit/>
          </a:bodyPr>
          <a:lstStyle/>
          <a:p>
            <a:pPr lvl="0" algn="r" rtl="1"/>
            <a:r>
              <a:rPr lang="ar-EG" sz="3200" b="1" dirty="0" smtClean="0"/>
              <a:t>4.1.2</a:t>
            </a:r>
            <a:r>
              <a:rPr lang="en-US" sz="3200" b="1" dirty="0" smtClean="0">
                <a:latin typeface="Calibri" panose="020F0502020204030204" pitchFamily="34" charset="0"/>
                <a:cs typeface="Calibri" panose="020F0502020204030204" pitchFamily="34" charset="0"/>
              </a:rPr>
              <a:t> </a:t>
            </a:r>
            <a:r>
              <a:rPr lang="ar-SA" sz="3200" dirty="0" smtClean="0"/>
              <a:t> </a:t>
            </a:r>
            <a:r>
              <a:rPr lang="ar-EG" sz="3200" b="1" dirty="0">
                <a:latin typeface="Calibri" panose="020F0502020204030204" pitchFamily="34" charset="0"/>
                <a:cs typeface="Calibri" panose="020F0502020204030204" pitchFamily="34" charset="0"/>
              </a:rPr>
              <a:t>العلاقة بين التجزئة وصفحات الهبوط:</a:t>
            </a:r>
            <a:endParaRPr lang="en-US" sz="3200" b="1" dirty="0">
              <a:latin typeface="Calibri" panose="020F0502020204030204" pitchFamily="34" charset="0"/>
              <a:cs typeface="Calibri" panose="020F0502020204030204" pitchFamily="34" charset="0"/>
            </a:endParaRPr>
          </a:p>
          <a:p>
            <a:pPr algn="r" rtl="1"/>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791312" y="1723410"/>
            <a:ext cx="8429128" cy="1569660"/>
          </a:xfrm>
          <a:prstGeom prst="rect">
            <a:avLst/>
          </a:prstGeom>
          <a:noFill/>
        </p:spPr>
        <p:txBody>
          <a:bodyPr wrap="square" rtlCol="0">
            <a:spAutoFit/>
          </a:bodyPr>
          <a:lstStyle/>
          <a:p>
            <a:pPr algn="r" rtl="1"/>
            <a:r>
              <a:rPr lang="ar-EG" sz="2400" b="1" dirty="0">
                <a:latin typeface="Calibri" panose="020F0502020204030204" pitchFamily="34" charset="0"/>
                <a:cs typeface="Calibri" panose="020F0502020204030204" pitchFamily="34" charset="0"/>
              </a:rPr>
              <a:t>زيادة معدل التحويل </a:t>
            </a:r>
            <a:r>
              <a:rPr lang="ar-EG" sz="2400" dirty="0" smtClean="0">
                <a:latin typeface="Calibri" panose="020F0502020204030204" pitchFamily="34" charset="0"/>
                <a:cs typeface="Calibri" panose="020F0502020204030204" pitchFamily="34" charset="0"/>
              </a:rPr>
              <a:t>(</a:t>
            </a:r>
            <a:r>
              <a:rPr lang="en-US" sz="2400" dirty="0" smtClean="0">
                <a:latin typeface="Calibri" panose="020F0502020204030204" pitchFamily="34" charset="0"/>
                <a:cs typeface="Calibri" panose="020F0502020204030204" pitchFamily="34" charset="0"/>
              </a:rPr>
              <a:t>(</a:t>
            </a:r>
            <a:r>
              <a:rPr lang="en-MY" sz="2400" dirty="0" smtClean="0">
                <a:latin typeface="Calibri" panose="020F0502020204030204" pitchFamily="34" charset="0"/>
                <a:cs typeface="Calibri" panose="020F0502020204030204" pitchFamily="34" charset="0"/>
              </a:rPr>
              <a:t>Conversion Rate</a:t>
            </a:r>
            <a:endParaRPr lang="ar-EG" sz="2400" dirty="0">
              <a:latin typeface="Calibri" panose="020F0502020204030204" pitchFamily="34" charset="0"/>
              <a:cs typeface="Calibri" panose="020F0502020204030204" pitchFamily="34" charset="0"/>
            </a:endParaRPr>
          </a:p>
          <a:p>
            <a:pPr algn="just" rtl="1"/>
            <a:r>
              <a:rPr lang="ar-EG" sz="2400" dirty="0">
                <a:latin typeface="Calibri" panose="020F0502020204030204" pitchFamily="34" charset="0"/>
                <a:cs typeface="Calibri" panose="020F0502020204030204" pitchFamily="34" charset="0"/>
              </a:rPr>
              <a:t>عندما يتلقى الزائر عرضًا مخصصًا يوافق اهتماماته أو احتياجاته، فإنه يكون أكثر ميلاً لاتخاذ الإجراء المطلوب (مثل التسجيل أو الشراء).  </a:t>
            </a:r>
            <a:r>
              <a:rPr lang="ar-EG" sz="2400" dirty="0" smtClean="0">
                <a:latin typeface="Calibri" panose="020F0502020204030204" pitchFamily="34" charset="0"/>
                <a:cs typeface="Calibri" panose="020F0502020204030204" pitchFamily="34" charset="0"/>
              </a:rPr>
              <a:t>مثال</a:t>
            </a:r>
            <a:r>
              <a:rPr lang="ar-EG" sz="2400" dirty="0">
                <a:latin typeface="Calibri" panose="020F0502020204030204" pitchFamily="34" charset="0"/>
                <a:cs typeface="Calibri" panose="020F0502020204030204" pitchFamily="34" charset="0"/>
              </a:rPr>
              <a:t>: في حملة تسويقية لمنتج </a:t>
            </a:r>
            <a:r>
              <a:rPr lang="ar-EG" sz="2400" dirty="0" smtClean="0">
                <a:latin typeface="Calibri" panose="020F0502020204030204" pitchFamily="34" charset="0"/>
                <a:cs typeface="Calibri" panose="020F0502020204030204" pitchFamily="34" charset="0"/>
              </a:rPr>
              <a:t>صحي.</a:t>
            </a:r>
            <a:endParaRPr lang="ar-EG" sz="2400" dirty="0">
              <a:latin typeface="Calibri" panose="020F0502020204030204" pitchFamily="34" charset="0"/>
              <a:cs typeface="Calibri" panose="020F0502020204030204" pitchFamily="34" charset="0"/>
            </a:endParaRPr>
          </a:p>
        </p:txBody>
      </p:sp>
      <p:graphicFrame>
        <p:nvGraphicFramePr>
          <p:cNvPr id="8" name="Diagram 7"/>
          <p:cNvGraphicFramePr/>
          <p:nvPr>
            <p:extLst>
              <p:ext uri="{D42A27DB-BD31-4B8C-83A1-F6EECF244321}">
                <p14:modId xmlns:p14="http://schemas.microsoft.com/office/powerpoint/2010/main" val="2664929630"/>
              </p:ext>
            </p:extLst>
          </p:nvPr>
        </p:nvGraphicFramePr>
        <p:xfrm>
          <a:off x="1381432" y="3282437"/>
          <a:ext cx="8128000" cy="21885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832306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49686" y="1380770"/>
            <a:ext cx="9345750" cy="44056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149686" y="1431853"/>
            <a:ext cx="9065095" cy="584775"/>
          </a:xfrm>
          <a:prstGeom prst="rect">
            <a:avLst/>
          </a:prstGeom>
          <a:noFill/>
        </p:spPr>
        <p:txBody>
          <a:bodyPr wrap="square" rtlCol="0">
            <a:spAutoFit/>
          </a:bodyPr>
          <a:lstStyle/>
          <a:p>
            <a:pPr algn="r" rtl="1"/>
            <a:r>
              <a:rPr lang="ar-EG" sz="3200" b="1" dirty="0" smtClean="0"/>
              <a:t>4.1.3</a:t>
            </a:r>
            <a:r>
              <a:rPr lang="ar-EG" sz="2800" b="1" dirty="0" smtClean="0">
                <a:latin typeface="Calibri" panose="020F0502020204030204" pitchFamily="34" charset="0"/>
                <a:cs typeface="Calibri" panose="020F0502020204030204" pitchFamily="34" charset="0"/>
              </a:rPr>
              <a:t>.</a:t>
            </a:r>
            <a:r>
              <a:rPr lang="ar-SA" sz="2800" dirty="0" smtClean="0"/>
              <a:t> </a:t>
            </a:r>
            <a:r>
              <a:rPr lang="ar-EG" sz="2800" b="1" dirty="0" smtClean="0">
                <a:latin typeface="Calibri" panose="020F0502020204030204" pitchFamily="34" charset="0"/>
                <a:cs typeface="Calibri" panose="020F0502020204030204" pitchFamily="34" charset="0"/>
              </a:rPr>
              <a:t>مثال عملي اخر </a:t>
            </a:r>
            <a:r>
              <a:rPr lang="ar-EG" sz="2800" b="1" dirty="0">
                <a:latin typeface="Calibri" panose="020F0502020204030204" pitchFamily="34" charset="0"/>
                <a:cs typeface="Calibri" panose="020F0502020204030204" pitchFamily="34" charset="0"/>
              </a:rPr>
              <a:t>توضح العلاقة بين التجزئة وصفحات الهبوط</a:t>
            </a:r>
            <a:endParaRPr lang="en-MY" sz="28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616888" y="1949142"/>
            <a:ext cx="8411346" cy="4401205"/>
          </a:xfrm>
          <a:prstGeom prst="rect">
            <a:avLst/>
          </a:prstGeom>
          <a:noFill/>
        </p:spPr>
        <p:txBody>
          <a:bodyPr wrap="square" rtlCol="0">
            <a:spAutoFit/>
          </a:bodyPr>
          <a:lstStyle/>
          <a:p>
            <a:pPr algn="r" rtl="1"/>
            <a:r>
              <a:rPr lang="ar-EG" sz="2000" b="1" dirty="0">
                <a:latin typeface="Calibri" panose="020F0502020204030204" pitchFamily="34" charset="0"/>
                <a:cs typeface="Calibri" panose="020F0502020204030204" pitchFamily="34" charset="0"/>
              </a:rPr>
              <a:t>مثال </a:t>
            </a:r>
            <a:r>
              <a:rPr lang="ar-EG" sz="2000" b="1" dirty="0" smtClean="0">
                <a:latin typeface="Calibri" panose="020F0502020204030204" pitchFamily="34" charset="0"/>
                <a:cs typeface="Calibri" panose="020F0502020204030204" pitchFamily="34" charset="0"/>
              </a:rPr>
              <a:t>: </a:t>
            </a:r>
            <a:r>
              <a:rPr lang="ar-EG" sz="2000" b="1" dirty="0">
                <a:latin typeface="Calibri" panose="020F0502020204030204" pitchFamily="34" charset="0"/>
                <a:cs typeface="Calibri" panose="020F0502020204030204" pitchFamily="34" charset="0"/>
              </a:rPr>
              <a:t>متجر رياضي: </a:t>
            </a:r>
          </a:p>
          <a:p>
            <a:pPr algn="r" rtl="1"/>
            <a:r>
              <a:rPr lang="ar-EG" sz="2000" dirty="0">
                <a:latin typeface="Calibri" panose="020F0502020204030204" pitchFamily="34" charset="0"/>
                <a:cs typeface="Calibri" panose="020F0502020204030204" pitchFamily="34" charset="0"/>
              </a:rPr>
              <a:t>إذا كنت تدير متجرًا رياضيًا وتروج لمنتجات مختلفة مثل الملابس الرياضية والأدوات الرياضية، يمكن أن تقوم بتقسيم جمهورك إلى</a:t>
            </a:r>
            <a:r>
              <a:rPr lang="ar-EG" sz="2000" dirty="0" smtClean="0">
                <a:latin typeface="Calibri" panose="020F0502020204030204" pitchFamily="34" charset="0"/>
                <a:cs typeface="Calibri" panose="020F0502020204030204" pitchFamily="34" charset="0"/>
              </a:rPr>
              <a:t>:</a:t>
            </a:r>
          </a:p>
          <a:p>
            <a:pPr algn="r" rtl="1"/>
            <a:endParaRPr lang="ar-EG" sz="2000" dirty="0" smtClean="0">
              <a:latin typeface="Calibri" panose="020F0502020204030204" pitchFamily="34" charset="0"/>
              <a:cs typeface="Calibri" panose="020F0502020204030204" pitchFamily="34" charset="0"/>
            </a:endParaRPr>
          </a:p>
          <a:p>
            <a:pPr algn="r" rtl="1"/>
            <a:endParaRPr lang="ar-EG" sz="2000" dirty="0" smtClean="0">
              <a:latin typeface="Calibri" panose="020F0502020204030204" pitchFamily="34" charset="0"/>
              <a:cs typeface="Calibri" panose="020F0502020204030204" pitchFamily="34" charset="0"/>
            </a:endParaRPr>
          </a:p>
          <a:p>
            <a:pPr algn="r" rtl="1"/>
            <a:endParaRPr lang="ar-EG" sz="2000" dirty="0">
              <a:latin typeface="Calibri" panose="020F0502020204030204" pitchFamily="34" charset="0"/>
              <a:cs typeface="Calibri" panose="020F0502020204030204" pitchFamily="34" charset="0"/>
            </a:endParaRPr>
          </a:p>
          <a:p>
            <a:pPr algn="r" rtl="1"/>
            <a:endParaRPr lang="ar-EG" sz="2000" dirty="0" smtClean="0">
              <a:latin typeface="Calibri" panose="020F0502020204030204" pitchFamily="34" charset="0"/>
              <a:cs typeface="Calibri" panose="020F0502020204030204" pitchFamily="34" charset="0"/>
            </a:endParaRPr>
          </a:p>
          <a:p>
            <a:pPr algn="r" rtl="1"/>
            <a:endParaRPr lang="ar-EG" sz="2000" dirty="0">
              <a:latin typeface="Calibri" panose="020F0502020204030204" pitchFamily="34" charset="0"/>
              <a:cs typeface="Calibri" panose="020F0502020204030204" pitchFamily="34" charset="0"/>
            </a:endParaRPr>
          </a:p>
          <a:p>
            <a:pPr algn="r" rtl="1"/>
            <a:endParaRPr lang="ar-EG" sz="2000" dirty="0" smtClean="0">
              <a:latin typeface="Calibri" panose="020F0502020204030204" pitchFamily="34" charset="0"/>
              <a:cs typeface="Calibri" panose="020F0502020204030204" pitchFamily="34" charset="0"/>
            </a:endParaRPr>
          </a:p>
          <a:p>
            <a:pPr algn="r" rtl="1"/>
            <a:endParaRPr lang="ar-EG" sz="2000" dirty="0" smtClean="0">
              <a:latin typeface="Calibri" panose="020F0502020204030204" pitchFamily="34" charset="0"/>
              <a:cs typeface="Calibri" panose="020F0502020204030204" pitchFamily="34" charset="0"/>
            </a:endParaRPr>
          </a:p>
          <a:p>
            <a:pPr algn="r" rtl="1"/>
            <a:endParaRPr lang="ar-EG" sz="2000" dirty="0" smtClean="0">
              <a:latin typeface="Calibri" panose="020F0502020204030204" pitchFamily="34" charset="0"/>
              <a:cs typeface="Calibri" panose="020F0502020204030204" pitchFamily="34" charset="0"/>
            </a:endParaRPr>
          </a:p>
          <a:p>
            <a:pPr algn="r" rtl="1"/>
            <a:r>
              <a:rPr lang="ar-EG" sz="2000" b="1" dirty="0" smtClean="0">
                <a:latin typeface="Calibri" panose="020F0502020204030204" pitchFamily="34" charset="0"/>
                <a:cs typeface="Calibri" panose="020F0502020204030204" pitchFamily="34" charset="0"/>
              </a:rPr>
              <a:t>بهذه </a:t>
            </a:r>
            <a:r>
              <a:rPr lang="ar-EG" sz="2000" b="1" dirty="0">
                <a:latin typeface="Calibri" panose="020F0502020204030204" pitchFamily="34" charset="0"/>
                <a:cs typeface="Calibri" panose="020F0502020204030204" pitchFamily="34" charset="0"/>
              </a:rPr>
              <a:t>الطريقة، يصبح العرض أكثر دقة وجاذبية لكل فئة، مما يزيد من فرص التحويل</a:t>
            </a:r>
            <a:r>
              <a:rPr lang="ar-EG" sz="2000" dirty="0" smtClean="0">
                <a:latin typeface="Calibri" panose="020F0502020204030204" pitchFamily="34" charset="0"/>
                <a:cs typeface="Calibri" panose="020F0502020204030204" pitchFamily="34" charset="0"/>
              </a:rPr>
              <a:t>.</a:t>
            </a:r>
          </a:p>
          <a:p>
            <a:pPr algn="r" rtl="1"/>
            <a:endParaRPr lang="ar-EG" sz="2000" dirty="0">
              <a:latin typeface="Calibri" panose="020F0502020204030204" pitchFamily="34" charset="0"/>
              <a:cs typeface="Calibri" panose="020F0502020204030204" pitchFamily="34" charset="0"/>
            </a:endParaRPr>
          </a:p>
          <a:p>
            <a:pPr algn="r" rtl="1"/>
            <a:endParaRPr lang="ar-EG" sz="2000" dirty="0" smtClean="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11252399" y="3171765"/>
            <a:ext cx="1898849" cy="1514475"/>
          </a:xfrm>
          <a:prstGeom prst="rect">
            <a:avLst/>
          </a:prstGeom>
        </p:spPr>
      </p:pic>
      <p:graphicFrame>
        <p:nvGraphicFramePr>
          <p:cNvPr id="6" name="Diagram 5"/>
          <p:cNvGraphicFramePr/>
          <p:nvPr>
            <p:extLst>
              <p:ext uri="{D42A27DB-BD31-4B8C-83A1-F6EECF244321}">
                <p14:modId xmlns:p14="http://schemas.microsoft.com/office/powerpoint/2010/main" val="4233673160"/>
              </p:ext>
            </p:extLst>
          </p:nvPr>
        </p:nvGraphicFramePr>
        <p:xfrm>
          <a:off x="1727237" y="3171765"/>
          <a:ext cx="8128000" cy="19681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4882468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الثامنة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01206" y="5128404"/>
            <a:ext cx="4747323" cy="1077218"/>
          </a:xfrm>
          <a:prstGeom prst="rect">
            <a:avLst/>
          </a:prstGeom>
          <a:noFill/>
        </p:spPr>
        <p:txBody>
          <a:bodyPr wrap="square">
            <a:spAutoFit/>
          </a:bodyPr>
          <a:lstStyle/>
          <a:p>
            <a:pPr algn="ctr" rtl="1"/>
            <a:r>
              <a:rPr lang="ar-EG" sz="3200" b="1" dirty="0">
                <a:latin typeface="Calibri" panose="020F0502020204030204" pitchFamily="34" charset="0"/>
                <a:cs typeface="Calibri" panose="020F0502020204030204" pitchFamily="34" charset="0"/>
              </a:rPr>
              <a:t>سرعة الاتصال ونظام التشغيل </a:t>
            </a:r>
            <a:r>
              <a:rPr lang="ar-EG" sz="3200" b="1" dirty="0" smtClean="0">
                <a:latin typeface="Calibri" panose="020F0502020204030204" pitchFamily="34" charset="0"/>
                <a:cs typeface="Calibri" panose="020F0502020204030204" pitchFamily="34" charset="0"/>
              </a:rPr>
              <a:t>والمتصفح</a:t>
            </a:r>
            <a:endParaRPr lang="ar-EG"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2653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558338" y="1035577"/>
            <a:ext cx="37296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757238"/>
            <a:ext cx="9345750" cy="58293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2573529" y="892793"/>
            <a:ext cx="8466655" cy="584775"/>
          </a:xfrm>
          <a:prstGeom prst="rect">
            <a:avLst/>
          </a:prstGeom>
          <a:noFill/>
        </p:spPr>
        <p:txBody>
          <a:bodyPr wrap="square" rtlCol="0">
            <a:spAutoFit/>
          </a:bodyPr>
          <a:lstStyle/>
          <a:p>
            <a:pPr algn="ctr" rtl="1"/>
            <a:r>
              <a:rPr lang="ar-EG" sz="3200" b="1" dirty="0" smtClean="0"/>
              <a:t>5. </a:t>
            </a:r>
            <a:r>
              <a:rPr lang="ar-EG" sz="3200" b="1" dirty="0" smtClean="0">
                <a:latin typeface="Calibri" panose="020F0502020204030204" pitchFamily="34" charset="0"/>
                <a:cs typeface="Calibri" panose="020F0502020204030204" pitchFamily="34" charset="0"/>
              </a:rPr>
              <a:t>سرعة </a:t>
            </a:r>
            <a:r>
              <a:rPr lang="ar-EG" sz="3200" b="1" dirty="0">
                <a:latin typeface="Calibri" panose="020F0502020204030204" pitchFamily="34" charset="0"/>
                <a:cs typeface="Calibri" panose="020F0502020204030204" pitchFamily="34" charset="0"/>
              </a:rPr>
              <a:t>الاتصال ونظام التشغيل والمتصفح</a:t>
            </a: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485572" y="1415306"/>
            <a:ext cx="7401296" cy="1600438"/>
          </a:xfrm>
          <a:prstGeom prst="rect">
            <a:avLst/>
          </a:prstGeom>
          <a:noFill/>
        </p:spPr>
        <p:txBody>
          <a:bodyPr wrap="square" rtlCol="0">
            <a:spAutoFit/>
          </a:bodyPr>
          <a:lstStyle/>
          <a:p>
            <a:pPr marL="285750" indent="-285750" algn="just" rtl="1">
              <a:buFont typeface="Wingdings" panose="05000000000000000000" pitchFamily="2" charset="2"/>
              <a:buChar char="q"/>
            </a:pPr>
            <a:r>
              <a:rPr lang="ar-EG" sz="2000" b="1" dirty="0">
                <a:latin typeface="Calibri" panose="020F0502020204030204" pitchFamily="34" charset="0"/>
                <a:cs typeface="Calibri" panose="020F0502020204030204" pitchFamily="34" charset="0"/>
              </a:rPr>
              <a:t>تؤثر التكنولوجيا على سلوك زوّار موقعك الإلكتروني. </a:t>
            </a:r>
            <a:r>
              <a:rPr lang="ar-EG" sz="2000" dirty="0">
                <a:latin typeface="Calibri" panose="020F0502020204030204" pitchFamily="34" charset="0"/>
                <a:cs typeface="Calibri" panose="020F0502020204030204" pitchFamily="34" charset="0"/>
              </a:rPr>
              <a:t>على سبيل المثال، إذا كنت تعاني من معدّل ارتداد مرتفع لدى أصحاب الاتصال الضعيف، فذلك ربما يشير إلى طول المدّة التي يستغرقها موقعك في التحميل. كذلك، يمكن للمتصفحات المختلفة أن تعرض موقعك بطرق متباينة، وهو ما يحتم عليك دراسة تأثير ذلك على زوّار الموقع</a:t>
            </a:r>
          </a:p>
          <a:p>
            <a:pPr marL="285750" indent="-285750" algn="r" rtl="1">
              <a:buFont typeface="Wingdings" panose="05000000000000000000" pitchFamily="2" charset="2"/>
              <a:buChar char="q"/>
            </a:pPr>
            <a:endParaRPr lang="ar-EG" dirty="0" smtClean="0"/>
          </a:p>
        </p:txBody>
      </p:sp>
      <p:graphicFrame>
        <p:nvGraphicFramePr>
          <p:cNvPr id="4" name="Diagram 3"/>
          <p:cNvGraphicFramePr/>
          <p:nvPr>
            <p:extLst>
              <p:ext uri="{D42A27DB-BD31-4B8C-83A1-F6EECF244321}">
                <p14:modId xmlns:p14="http://schemas.microsoft.com/office/powerpoint/2010/main" val="3050743800"/>
              </p:ext>
            </p:extLst>
          </p:nvPr>
        </p:nvGraphicFramePr>
        <p:xfrm>
          <a:off x="1595165" y="203839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7188761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49686" y="1423402"/>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333001" y="1492504"/>
            <a:ext cx="8466655" cy="584775"/>
          </a:xfrm>
          <a:prstGeom prst="rect">
            <a:avLst/>
          </a:prstGeom>
          <a:noFill/>
        </p:spPr>
        <p:txBody>
          <a:bodyPr wrap="square" rtlCol="0">
            <a:spAutoFit/>
          </a:bodyPr>
          <a:lstStyle/>
          <a:p>
            <a:pPr algn="r" rtl="1"/>
            <a:r>
              <a:rPr lang="ar-EG" sz="3200" b="1" dirty="0" smtClean="0"/>
              <a:t>5.1</a:t>
            </a:r>
            <a:r>
              <a:rPr lang="ar-EG" sz="3200" b="1" dirty="0" smtClean="0">
                <a:latin typeface="Calibri" panose="020F0502020204030204" pitchFamily="34" charset="0"/>
                <a:cs typeface="Calibri" panose="020F0502020204030204" pitchFamily="34" charset="0"/>
              </a:rPr>
              <a:t>.</a:t>
            </a:r>
            <a:r>
              <a:rPr lang="ar-SA" sz="3200" dirty="0" smtClean="0"/>
              <a:t> </a:t>
            </a:r>
            <a:r>
              <a:rPr lang="ar-EG" sz="3200" b="1" dirty="0"/>
              <a:t>كيفية الاستفادة من السرعة في التجزئة:</a:t>
            </a:r>
            <a:endParaRPr lang="en-MY" sz="3200" b="1" dirty="0"/>
          </a:p>
        </p:txBody>
      </p:sp>
      <p:graphicFrame>
        <p:nvGraphicFramePr>
          <p:cNvPr id="3" name="Table 2"/>
          <p:cNvGraphicFramePr>
            <a:graphicFrameLocks noGrp="1"/>
          </p:cNvGraphicFramePr>
          <p:nvPr>
            <p:extLst>
              <p:ext uri="{D42A27DB-BD31-4B8C-83A1-F6EECF244321}">
                <p14:modId xmlns:p14="http://schemas.microsoft.com/office/powerpoint/2010/main" val="248059408"/>
              </p:ext>
            </p:extLst>
          </p:nvPr>
        </p:nvGraphicFramePr>
        <p:xfrm>
          <a:off x="2017713" y="2197898"/>
          <a:ext cx="8128000" cy="2804160"/>
        </p:xfrm>
        <a:graphic>
          <a:graphicData uri="http://schemas.openxmlformats.org/drawingml/2006/table">
            <a:tbl>
              <a:tblPr firstRow="1" bandRow="1">
                <a:tableStyleId>{5C22544A-7EE6-4342-B048-85BDC9FD1C3A}</a:tableStyleId>
              </a:tblPr>
              <a:tblGrid>
                <a:gridCol w="5326062"/>
                <a:gridCol w="2801938"/>
              </a:tblGrid>
              <a:tr h="370840">
                <a:tc>
                  <a:txBody>
                    <a:bodyPr/>
                    <a:lstStyle/>
                    <a:p>
                      <a:pPr algn="ctr"/>
                      <a:r>
                        <a:rPr lang="ar-EG" sz="2000" kern="1200" dirty="0" smtClean="0">
                          <a:solidFill>
                            <a:schemeClr val="bg1"/>
                          </a:solidFill>
                          <a:latin typeface="Calibri" panose="020F0502020204030204" pitchFamily="34" charset="0"/>
                          <a:ea typeface="+mn-ea"/>
                          <a:cs typeface="Calibri" panose="020F0502020204030204" pitchFamily="34" charset="0"/>
                        </a:rPr>
                        <a:t>الوصف</a:t>
                      </a:r>
                      <a:endParaRPr lang="en-MY" sz="2000" kern="1200" dirty="0">
                        <a:solidFill>
                          <a:schemeClr val="bg1"/>
                        </a:solidFill>
                        <a:latin typeface="Calibri" panose="020F0502020204030204" pitchFamily="34" charset="0"/>
                        <a:ea typeface="+mn-ea"/>
                        <a:cs typeface="Calibri" panose="020F0502020204030204" pitchFamily="34" charset="0"/>
                      </a:endParaRPr>
                    </a:p>
                  </a:txBody>
                  <a:tcPr/>
                </a:tc>
                <a:tc>
                  <a:txBody>
                    <a:bodyPr/>
                    <a:lstStyle/>
                    <a:p>
                      <a:pPr algn="ctr"/>
                      <a:r>
                        <a:rPr lang="ar-EG" sz="2000" kern="1200" dirty="0" smtClean="0">
                          <a:solidFill>
                            <a:schemeClr val="bg1"/>
                          </a:solidFill>
                          <a:latin typeface="Calibri" panose="020F0502020204030204" pitchFamily="34" charset="0"/>
                          <a:ea typeface="+mn-ea"/>
                          <a:cs typeface="Calibri" panose="020F0502020204030204" pitchFamily="34" charset="0"/>
                        </a:rPr>
                        <a:t>المستخدم</a:t>
                      </a:r>
                      <a:endParaRPr lang="en-MY" sz="2000" kern="1200" dirty="0">
                        <a:solidFill>
                          <a:schemeClr val="bg1"/>
                        </a:solidFill>
                        <a:latin typeface="Calibri" panose="020F0502020204030204" pitchFamily="34" charset="0"/>
                        <a:ea typeface="+mn-ea"/>
                        <a:cs typeface="Calibri" panose="020F0502020204030204" pitchFamily="34" charset="0"/>
                      </a:endParaRPr>
                    </a:p>
                  </a:txBody>
                  <a:tcPr/>
                </a:tc>
              </a:tr>
              <a:tr h="370840">
                <a:tc>
                  <a:txBody>
                    <a:bodyPr/>
                    <a:lstStyle/>
                    <a:p>
                      <a:pPr algn="r"/>
                      <a:r>
                        <a:rPr lang="ar-EG" sz="2000" kern="1200" dirty="0" smtClean="0">
                          <a:solidFill>
                            <a:schemeClr val="tx1"/>
                          </a:solidFill>
                          <a:latin typeface="Calibri" panose="020F0502020204030204" pitchFamily="34" charset="0"/>
                          <a:ea typeface="+mn-ea"/>
                          <a:cs typeface="Calibri" panose="020F0502020204030204" pitchFamily="34" charset="0"/>
                        </a:rPr>
                        <a:t>يمكن أن يُعرض عليهم نسخة خفيفة أو مبسطة من الصفحة.</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2000" kern="1200" dirty="0" smtClean="0">
                          <a:solidFill>
                            <a:schemeClr val="tx1"/>
                          </a:solidFill>
                          <a:latin typeface="Calibri" panose="020F0502020204030204" pitchFamily="34" charset="0"/>
                          <a:ea typeface="+mn-ea"/>
                          <a:cs typeface="Calibri" panose="020F0502020204030204" pitchFamily="34" charset="0"/>
                        </a:rPr>
                        <a:t>1. المستخدمون ذو الاتصال البطيء </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tr>
              <a:tr h="370840">
                <a:tc>
                  <a:txBody>
                    <a:bodyPr/>
                    <a:lstStyle/>
                    <a:p>
                      <a:pPr algn="r"/>
                      <a:r>
                        <a:rPr lang="ar-EG" sz="2000" kern="1200" dirty="0" smtClean="0">
                          <a:solidFill>
                            <a:schemeClr val="tx1"/>
                          </a:solidFill>
                          <a:latin typeface="Calibri" panose="020F0502020204030204" pitchFamily="34" charset="0"/>
                          <a:ea typeface="+mn-ea"/>
                          <a:cs typeface="Calibri" panose="020F0502020204030204" pitchFamily="34" charset="0"/>
                        </a:rPr>
                        <a:t>يمكن أن يتم توجيههم إلى صفحات تحتوي على محتوى غني، مثل الفيديوهات أو الصور عالية الجودة.</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2000" kern="1200" dirty="0" smtClean="0">
                          <a:solidFill>
                            <a:schemeClr val="tx1"/>
                          </a:solidFill>
                          <a:latin typeface="Calibri" panose="020F0502020204030204" pitchFamily="34" charset="0"/>
                          <a:ea typeface="+mn-ea"/>
                          <a:cs typeface="Calibri" panose="020F0502020204030204" pitchFamily="34" charset="0"/>
                        </a:rPr>
                        <a:t>2. المستخدمون ذو الاتصال السريع</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tr>
              <a:tr h="370840">
                <a:tc>
                  <a:txBody>
                    <a:bodyPr/>
                    <a:lstStyle/>
                    <a:p>
                      <a:pPr algn="r" rtl="1"/>
                      <a:r>
                        <a:rPr lang="ar-EG" sz="2000" kern="1200" dirty="0" smtClean="0">
                          <a:solidFill>
                            <a:schemeClr val="tx1"/>
                          </a:solidFill>
                          <a:latin typeface="Calibri" panose="020F0502020204030204" pitchFamily="34" charset="0"/>
                          <a:ea typeface="+mn-ea"/>
                          <a:cs typeface="Calibri" panose="020F0502020204030204" pitchFamily="34" charset="0"/>
                        </a:rPr>
                        <a:t> من خلال أدوات تحليل الويب مثل </a:t>
                      </a:r>
                      <a:r>
                        <a:rPr lang="en-MY" sz="2000" kern="1200" dirty="0" smtClean="0">
                          <a:solidFill>
                            <a:schemeClr val="tx1"/>
                          </a:solidFill>
                          <a:latin typeface="Calibri" panose="020F0502020204030204" pitchFamily="34" charset="0"/>
                          <a:ea typeface="+mn-ea"/>
                          <a:cs typeface="Calibri" panose="020F0502020204030204" pitchFamily="34" charset="0"/>
                        </a:rPr>
                        <a:t>Google Analytics </a:t>
                      </a:r>
                      <a:r>
                        <a:rPr lang="ar-EG" sz="2000" kern="1200" dirty="0" smtClean="0">
                          <a:solidFill>
                            <a:schemeClr val="tx1"/>
                          </a:solidFill>
                          <a:latin typeface="Calibri" panose="020F0502020204030204" pitchFamily="34" charset="0"/>
                          <a:ea typeface="+mn-ea"/>
                          <a:cs typeface="Calibri" panose="020F0502020204030204" pitchFamily="34" charset="0"/>
                        </a:rPr>
                        <a:t>أو أدوات تحليل الأداء، يمكن تتبع سرعة الاتصال للمستخدمين ومن ثم تقسيم البيانات بناءً على السرعة.</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2000" kern="1200" dirty="0" smtClean="0">
                          <a:solidFill>
                            <a:schemeClr val="tx1"/>
                          </a:solidFill>
                          <a:latin typeface="Calibri" panose="020F0502020204030204" pitchFamily="34" charset="0"/>
                          <a:ea typeface="+mn-ea"/>
                          <a:cs typeface="Calibri" panose="020F0502020204030204" pitchFamily="34" charset="0"/>
                        </a:rPr>
                        <a:t>3. تحليل البيانات</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tr>
            </a:tbl>
          </a:graphicData>
        </a:graphic>
      </p:graphicFrame>
    </p:spTree>
    <p:extLst>
      <p:ext uri="{BB962C8B-B14F-4D97-AF65-F5344CB8AC3E}">
        <p14:creationId xmlns:p14="http://schemas.microsoft.com/office/powerpoint/2010/main" val="361329255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216700" y="11624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333001" y="1385378"/>
            <a:ext cx="8466655" cy="584775"/>
          </a:xfrm>
          <a:prstGeom prst="rect">
            <a:avLst/>
          </a:prstGeom>
          <a:noFill/>
        </p:spPr>
        <p:txBody>
          <a:bodyPr wrap="square" rtlCol="0">
            <a:spAutoFit/>
          </a:bodyPr>
          <a:lstStyle/>
          <a:p>
            <a:pPr algn="r" rtl="1"/>
            <a:r>
              <a:rPr lang="ar-EG" sz="3200" b="1" dirty="0" smtClean="0"/>
              <a:t>5.2</a:t>
            </a:r>
            <a:r>
              <a:rPr lang="ar-EG" sz="3200" b="1" dirty="0" smtClean="0">
                <a:latin typeface="Calibri" panose="020F0502020204030204" pitchFamily="34" charset="0"/>
                <a:cs typeface="Calibri" panose="020F0502020204030204" pitchFamily="34" charset="0"/>
              </a:rPr>
              <a:t>.</a:t>
            </a:r>
            <a:r>
              <a:rPr lang="ar-SA" sz="3200" dirty="0" smtClean="0"/>
              <a:t> </a:t>
            </a:r>
            <a:r>
              <a:rPr lang="ar-EG" sz="3200" b="1" dirty="0">
                <a:latin typeface="Calibri" panose="020F0502020204030204" pitchFamily="34" charset="0"/>
                <a:cs typeface="Calibri" panose="020F0502020204030204" pitchFamily="34" charset="0"/>
              </a:rPr>
              <a:t>نظام التشغيل وتأثيره على </a:t>
            </a:r>
            <a:r>
              <a:rPr lang="ar-EG" sz="3200" b="1" dirty="0" smtClean="0">
                <a:latin typeface="Calibri" panose="020F0502020204030204" pitchFamily="34" charset="0"/>
                <a:cs typeface="Calibri" panose="020F0502020204030204" pitchFamily="34" charset="0"/>
              </a:rPr>
              <a:t>التجزئة</a:t>
            </a:r>
            <a:endParaRPr lang="en-MY"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143125" y="1961214"/>
            <a:ext cx="7490395" cy="2677656"/>
          </a:xfrm>
          <a:prstGeom prst="rect">
            <a:avLst/>
          </a:prstGeom>
          <a:noFill/>
        </p:spPr>
        <p:txBody>
          <a:bodyPr wrap="square" rtlCol="0">
            <a:spAutoFit/>
          </a:bodyPr>
          <a:lstStyle/>
          <a:p>
            <a:pPr marL="285750" indent="-285750" algn="r" rtl="1">
              <a:buFont typeface="Wingdings" panose="05000000000000000000" pitchFamily="2" charset="2"/>
              <a:buChar char="q"/>
            </a:pPr>
            <a:r>
              <a:rPr lang="ar-EG" sz="2400" b="1" dirty="0"/>
              <a:t>نظام التشغيل (</a:t>
            </a:r>
            <a:r>
              <a:rPr lang="en-MY" sz="2400" b="1" dirty="0"/>
              <a:t>Operating System)</a:t>
            </a:r>
            <a:r>
              <a:rPr lang="en-MY" sz="2400" dirty="0"/>
              <a:t> </a:t>
            </a:r>
            <a:r>
              <a:rPr lang="ar-EG" sz="2400" dirty="0" smtClean="0"/>
              <a:t>) هو </a:t>
            </a:r>
            <a:r>
              <a:rPr lang="ar-EG" sz="2400" dirty="0"/>
              <a:t>النظام الذي يدير الجهاز الذي يستخدمه الزائر، مثل </a:t>
            </a:r>
            <a:r>
              <a:rPr lang="en-MY" sz="2400" b="1" dirty="0"/>
              <a:t>Windows</a:t>
            </a:r>
            <a:r>
              <a:rPr lang="en-MY" sz="2400" dirty="0"/>
              <a:t>، </a:t>
            </a:r>
            <a:r>
              <a:rPr lang="en-MY" sz="2400" b="1" dirty="0" err="1"/>
              <a:t>macOS</a:t>
            </a:r>
            <a:r>
              <a:rPr lang="en-MY" sz="2400" dirty="0"/>
              <a:t>، </a:t>
            </a:r>
            <a:r>
              <a:rPr lang="en-MY" sz="2400" b="1" dirty="0"/>
              <a:t>Android</a:t>
            </a:r>
            <a:r>
              <a:rPr lang="en-MY" sz="2400" dirty="0"/>
              <a:t>، </a:t>
            </a:r>
            <a:r>
              <a:rPr lang="ar-EG" sz="2400" dirty="0"/>
              <a:t>أو </a:t>
            </a:r>
            <a:r>
              <a:rPr lang="ar-EG" sz="2400" dirty="0" smtClean="0"/>
              <a:t> </a:t>
            </a:r>
            <a:r>
              <a:rPr lang="en-MY" sz="2400" b="1" dirty="0" err="1" smtClean="0"/>
              <a:t>iOS</a:t>
            </a:r>
            <a:r>
              <a:rPr lang="ar-EG" sz="2400" dirty="0" smtClean="0"/>
              <a:t> </a:t>
            </a:r>
            <a:r>
              <a:rPr lang="en-MY" sz="2400" dirty="0" smtClean="0"/>
              <a:t> </a:t>
            </a:r>
            <a:r>
              <a:rPr lang="ar-EG" sz="2400" dirty="0" smtClean="0"/>
              <a:t>  يختلف </a:t>
            </a:r>
            <a:r>
              <a:rPr lang="ar-EG" sz="2400" dirty="0"/>
              <a:t>سلوك المستخدم حسب نظام التشغيل الذي يستخدمه، وهو ما يمكن أن يؤثر على تحليل </a:t>
            </a:r>
            <a:r>
              <a:rPr lang="ar-EG" sz="2400" dirty="0" smtClean="0"/>
              <a:t>التجزئة.</a:t>
            </a:r>
          </a:p>
          <a:p>
            <a:pPr marL="285750" indent="-285750" algn="r" rtl="1">
              <a:buFont typeface="Wingdings" panose="05000000000000000000" pitchFamily="2" charset="2"/>
              <a:buChar char="q"/>
            </a:pPr>
            <a:endParaRPr lang="ar-EG" dirty="0" smtClean="0"/>
          </a:p>
          <a:p>
            <a:pPr algn="r" rtl="1"/>
            <a:endParaRPr lang="ar-EG" dirty="0" smtClean="0"/>
          </a:p>
          <a:p>
            <a:pPr algn="r" rtl="1"/>
            <a:endParaRPr lang="ar-EG" dirty="0"/>
          </a:p>
          <a:p>
            <a:pPr algn="r" rtl="1"/>
            <a:r>
              <a:rPr lang="ar-EG" dirty="0" smtClean="0"/>
              <a:t> </a:t>
            </a:r>
            <a:endParaRPr lang="ar-EG" dirty="0"/>
          </a:p>
        </p:txBody>
      </p:sp>
      <p:graphicFrame>
        <p:nvGraphicFramePr>
          <p:cNvPr id="6" name="Diagram 5"/>
          <p:cNvGraphicFramePr/>
          <p:nvPr>
            <p:extLst>
              <p:ext uri="{D42A27DB-BD31-4B8C-83A1-F6EECF244321}">
                <p14:modId xmlns:p14="http://schemas.microsoft.com/office/powerpoint/2010/main" val="1429592563"/>
              </p:ext>
            </p:extLst>
          </p:nvPr>
        </p:nvGraphicFramePr>
        <p:xfrm>
          <a:off x="1505519" y="1961214"/>
          <a:ext cx="893864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8302196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761626" y="1472256"/>
            <a:ext cx="8468224" cy="584775"/>
          </a:xfrm>
          <a:prstGeom prst="rect">
            <a:avLst/>
          </a:prstGeom>
          <a:noFill/>
        </p:spPr>
        <p:txBody>
          <a:bodyPr wrap="square" rtlCol="0">
            <a:spAutoFit/>
          </a:bodyPr>
          <a:lstStyle/>
          <a:p>
            <a:pPr algn="r" rtl="1"/>
            <a:r>
              <a:rPr lang="ar-EG" sz="3200" b="1" dirty="0" smtClean="0"/>
              <a:t>5.3</a:t>
            </a:r>
            <a:r>
              <a:rPr lang="ar-EG" sz="3200" b="1" dirty="0" smtClean="0">
                <a:latin typeface="Calibri" panose="020F0502020204030204" pitchFamily="34" charset="0"/>
                <a:cs typeface="Calibri" panose="020F0502020204030204" pitchFamily="34" charset="0"/>
              </a:rPr>
              <a:t>.</a:t>
            </a:r>
            <a:r>
              <a:rPr lang="ar-SA" sz="3200" dirty="0" smtClean="0"/>
              <a:t> </a:t>
            </a:r>
            <a:r>
              <a:rPr lang="ar-EG" sz="3200" b="1" dirty="0">
                <a:latin typeface="Calibri" panose="020F0502020204030204" pitchFamily="34" charset="0"/>
                <a:cs typeface="Calibri" panose="020F0502020204030204" pitchFamily="34" charset="0"/>
              </a:rPr>
              <a:t>كيفية استخدام نظام التشغيل في التحليل والتجزئة:</a:t>
            </a:r>
            <a:endParaRPr lang="en-MY" sz="3200" b="1" dirty="0">
              <a:latin typeface="Calibri" panose="020F0502020204030204" pitchFamily="34" charset="0"/>
              <a:cs typeface="Calibri" panose="020F050202020403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325807648"/>
              </p:ext>
            </p:extLst>
          </p:nvPr>
        </p:nvGraphicFramePr>
        <p:xfrm>
          <a:off x="2101850" y="2057031"/>
          <a:ext cx="8128000" cy="3388360"/>
        </p:xfrm>
        <a:graphic>
          <a:graphicData uri="http://schemas.openxmlformats.org/drawingml/2006/table">
            <a:tbl>
              <a:tblPr firstRow="1" bandRow="1">
                <a:tableStyleId>{5C22544A-7EE6-4342-B048-85BDC9FD1C3A}</a:tableStyleId>
              </a:tblPr>
              <a:tblGrid>
                <a:gridCol w="5326062"/>
                <a:gridCol w="2801938"/>
              </a:tblGrid>
              <a:tr h="370840">
                <a:tc>
                  <a:txBody>
                    <a:bodyPr/>
                    <a:lstStyle/>
                    <a:p>
                      <a:pPr algn="ctr"/>
                      <a:r>
                        <a:rPr lang="ar-EG" dirty="0" smtClean="0"/>
                        <a:t>الوصف</a:t>
                      </a:r>
                      <a:endParaRPr lang="en-MY" dirty="0"/>
                    </a:p>
                  </a:txBody>
                  <a:tcPr/>
                </a:tc>
                <a:tc>
                  <a:txBody>
                    <a:bodyPr/>
                    <a:lstStyle/>
                    <a:p>
                      <a:pPr algn="ctr"/>
                      <a:r>
                        <a:rPr lang="ar-EG" dirty="0" smtClean="0"/>
                        <a:t>المستخدم</a:t>
                      </a:r>
                      <a:endParaRPr lang="en-MY" dirty="0"/>
                    </a:p>
                  </a:txBody>
                  <a:tcPr/>
                </a:tc>
              </a:tr>
              <a:tr h="370840">
                <a:tc>
                  <a:txBody>
                    <a:bodyPr/>
                    <a:lstStyle/>
                    <a:p>
                      <a:pPr algn="r"/>
                      <a:r>
                        <a:rPr lang="ar-EG" sz="2000" kern="1200" dirty="0" smtClean="0">
                          <a:solidFill>
                            <a:schemeClr val="tx1"/>
                          </a:solidFill>
                          <a:latin typeface="Calibri" panose="020F0502020204030204" pitchFamily="34" charset="0"/>
                          <a:ea typeface="+mn-ea"/>
                          <a:cs typeface="Calibri" panose="020F0502020204030204" pitchFamily="34" charset="0"/>
                        </a:rPr>
                        <a:t>تأكد من أن صفحة الهبوط متوافقة مع التصميم المتجاوب </a:t>
                      </a:r>
                      <a:r>
                        <a:rPr lang="en-US" sz="2000" kern="1200" dirty="0" smtClean="0">
                          <a:solidFill>
                            <a:schemeClr val="tx1"/>
                          </a:solidFill>
                          <a:latin typeface="Calibri" panose="020F0502020204030204" pitchFamily="34" charset="0"/>
                          <a:ea typeface="+mn-ea"/>
                          <a:cs typeface="Calibri" panose="020F0502020204030204" pitchFamily="34" charset="0"/>
                        </a:rPr>
                        <a:t>(</a:t>
                      </a:r>
                      <a:r>
                        <a:rPr lang="en-MY" sz="2000" kern="1200" dirty="0" smtClean="0">
                          <a:solidFill>
                            <a:schemeClr val="tx1"/>
                          </a:solidFill>
                          <a:latin typeface="Calibri" panose="020F0502020204030204" pitchFamily="34" charset="0"/>
                          <a:ea typeface="+mn-ea"/>
                          <a:cs typeface="Calibri" panose="020F0502020204030204" pitchFamily="34" charset="0"/>
                        </a:rPr>
                        <a:t>Responsive </a:t>
                      </a:r>
                      <a:r>
                        <a:rPr lang="en-MY" sz="2000" kern="1200" dirty="0" smtClean="0">
                          <a:solidFill>
                            <a:schemeClr val="tx1"/>
                          </a:solidFill>
                          <a:latin typeface="Calibri" panose="020F0502020204030204" pitchFamily="34" charset="0"/>
                          <a:ea typeface="+mn-ea"/>
                          <a:cs typeface="Calibri" panose="020F0502020204030204" pitchFamily="34" charset="0"/>
                        </a:rPr>
                        <a:t>Design)، </a:t>
                      </a:r>
                      <a:r>
                        <a:rPr lang="ar-EG" sz="2000" kern="1200" dirty="0" smtClean="0">
                          <a:solidFill>
                            <a:schemeClr val="tx1"/>
                          </a:solidFill>
                          <a:latin typeface="Calibri" panose="020F0502020204030204" pitchFamily="34" charset="0"/>
                          <a:ea typeface="+mn-ea"/>
                          <a:cs typeface="Calibri" panose="020F0502020204030204" pitchFamily="34" charset="0"/>
                        </a:rPr>
                        <a:t>بحيث تكون الصفحة سهلة الاستخدام على الشاشات الصغيرة</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2000" kern="1200" dirty="0" smtClean="0">
                          <a:solidFill>
                            <a:schemeClr val="tx1"/>
                          </a:solidFill>
                          <a:latin typeface="Calibri" panose="020F0502020204030204" pitchFamily="34" charset="0"/>
                          <a:ea typeface="+mn-ea"/>
                          <a:cs typeface="Calibri" panose="020F0502020204030204" pitchFamily="34" charset="0"/>
                        </a:rPr>
                        <a:t>1. لمستخدمي الهواتف المحمولة</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tr>
              <a:tr h="645950">
                <a:tc>
                  <a:txBody>
                    <a:bodyPr/>
                    <a:lstStyle/>
                    <a:p>
                      <a:pPr algn="r" rtl="1"/>
                      <a:r>
                        <a:rPr lang="ar-EG" sz="2000" kern="1200" dirty="0" smtClean="0">
                          <a:solidFill>
                            <a:schemeClr val="tx1"/>
                          </a:solidFill>
                          <a:latin typeface="Calibri" panose="020F0502020204030204" pitchFamily="34" charset="0"/>
                          <a:ea typeface="+mn-ea"/>
                          <a:cs typeface="Calibri" panose="020F0502020204030204" pitchFamily="34" charset="0"/>
                        </a:rPr>
                        <a:t>يمكنك تقديم محتوى أكثر تعقيدًا وتفاعلاً مثل الفيديوهات التفاعلية أو الرسوم البيانية.</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2000" kern="1200" dirty="0" smtClean="0">
                          <a:solidFill>
                            <a:schemeClr val="tx1"/>
                          </a:solidFill>
                          <a:latin typeface="Calibri" panose="020F0502020204030204" pitchFamily="34" charset="0"/>
                          <a:ea typeface="+mn-ea"/>
                          <a:cs typeface="Calibri" panose="020F0502020204030204" pitchFamily="34" charset="0"/>
                        </a:rPr>
                        <a:t>2. لمستخدمي أجهزة الكمبيوتر</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tr>
              <a:tr h="370840">
                <a:tc>
                  <a:txBody>
                    <a:bodyPr/>
                    <a:lstStyle/>
                    <a:p>
                      <a:pPr algn="r" rtl="1"/>
                      <a:r>
                        <a:rPr lang="ar-EG" sz="2000" kern="1200" dirty="0" smtClean="0">
                          <a:solidFill>
                            <a:schemeClr val="tx1"/>
                          </a:solidFill>
                          <a:latin typeface="Calibri" panose="020F0502020204030204" pitchFamily="34" charset="0"/>
                          <a:ea typeface="+mn-ea"/>
                          <a:cs typeface="Calibri" panose="020F0502020204030204" pitchFamily="34" charset="0"/>
                        </a:rPr>
                        <a:t> من خلال تحليل البيانات، يمكنك معرفة النسب المئوية للمستخدمين الذين يستخدمون أنظمة تشغيل معينة (مثل </a:t>
                      </a:r>
                      <a:r>
                        <a:rPr lang="en-MY" sz="2000" kern="1200" dirty="0" smtClean="0">
                          <a:solidFill>
                            <a:schemeClr val="tx1"/>
                          </a:solidFill>
                          <a:latin typeface="Calibri" panose="020F0502020204030204" pitchFamily="34" charset="0"/>
                          <a:ea typeface="+mn-ea"/>
                          <a:cs typeface="Calibri" panose="020F0502020204030204" pitchFamily="34" charset="0"/>
                        </a:rPr>
                        <a:t>Windows </a:t>
                      </a:r>
                      <a:r>
                        <a:rPr lang="ar-EG" sz="2000" kern="1200" dirty="0" smtClean="0">
                          <a:solidFill>
                            <a:schemeClr val="tx1"/>
                          </a:solidFill>
                          <a:latin typeface="Calibri" panose="020F0502020204030204" pitchFamily="34" charset="0"/>
                          <a:ea typeface="+mn-ea"/>
                          <a:cs typeface="Calibri" panose="020F0502020204030204" pitchFamily="34" charset="0"/>
                        </a:rPr>
                        <a:t>مقابل </a:t>
                      </a:r>
                      <a:r>
                        <a:rPr lang="en-MY" sz="2000" kern="1200" dirty="0" err="1" smtClean="0">
                          <a:solidFill>
                            <a:schemeClr val="tx1"/>
                          </a:solidFill>
                          <a:latin typeface="Calibri" panose="020F0502020204030204" pitchFamily="34" charset="0"/>
                          <a:ea typeface="+mn-ea"/>
                          <a:cs typeface="Calibri" panose="020F0502020204030204" pitchFamily="34" charset="0"/>
                        </a:rPr>
                        <a:t>iOS</a:t>
                      </a:r>
                      <a:r>
                        <a:rPr lang="en-MY" sz="2000" kern="1200" dirty="0" smtClean="0">
                          <a:solidFill>
                            <a:schemeClr val="tx1"/>
                          </a:solidFill>
                          <a:latin typeface="Calibri" panose="020F0502020204030204" pitchFamily="34" charset="0"/>
                          <a:ea typeface="+mn-ea"/>
                          <a:cs typeface="Calibri" panose="020F0502020204030204" pitchFamily="34" charset="0"/>
                        </a:rPr>
                        <a:t> </a:t>
                      </a:r>
                      <a:r>
                        <a:rPr lang="ar-EG" sz="2000" kern="1200" dirty="0" smtClean="0">
                          <a:solidFill>
                            <a:schemeClr val="tx1"/>
                          </a:solidFill>
                          <a:latin typeface="Calibri" panose="020F0502020204030204" pitchFamily="34" charset="0"/>
                          <a:ea typeface="+mn-ea"/>
                          <a:cs typeface="Calibri" panose="020F0502020204030204" pitchFamily="34" charset="0"/>
                        </a:rPr>
                        <a:t>أو </a:t>
                      </a:r>
                      <a:r>
                        <a:rPr lang="en-MY" sz="2000" kern="1200" dirty="0" smtClean="0">
                          <a:solidFill>
                            <a:schemeClr val="tx1"/>
                          </a:solidFill>
                          <a:latin typeface="Calibri" panose="020F0502020204030204" pitchFamily="34" charset="0"/>
                          <a:ea typeface="+mn-ea"/>
                          <a:cs typeface="Calibri" panose="020F0502020204030204" pitchFamily="34" charset="0"/>
                        </a:rPr>
                        <a:t>Android). </a:t>
                      </a:r>
                      <a:r>
                        <a:rPr lang="ar-EG" sz="2000" kern="1200" dirty="0" smtClean="0">
                          <a:solidFill>
                            <a:schemeClr val="tx1"/>
                          </a:solidFill>
                          <a:latin typeface="Calibri" panose="020F0502020204030204" pitchFamily="34" charset="0"/>
                          <a:ea typeface="+mn-ea"/>
                          <a:cs typeface="Calibri" panose="020F0502020204030204" pitchFamily="34" charset="0"/>
                        </a:rPr>
                        <a:t>بناءً على ذلك، يمكنك تعديل حملاتك التسويقية لتناسب تفضيلات كل مجموعة.</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tc>
                  <a:txBody>
                    <a:bodyPr/>
                    <a:lstStyle/>
                    <a:p>
                      <a:pPr algn="r"/>
                      <a:r>
                        <a:rPr lang="ar-EG" sz="2000" kern="1200" dirty="0" smtClean="0">
                          <a:solidFill>
                            <a:schemeClr val="tx1"/>
                          </a:solidFill>
                          <a:latin typeface="Calibri" panose="020F0502020204030204" pitchFamily="34" charset="0"/>
                          <a:ea typeface="+mn-ea"/>
                          <a:cs typeface="Calibri" panose="020F0502020204030204" pitchFamily="34" charset="0"/>
                        </a:rPr>
                        <a:t>3. تحليل البيانات</a:t>
                      </a:r>
                      <a:endParaRPr lang="en-MY" sz="2000" kern="1200" dirty="0">
                        <a:solidFill>
                          <a:schemeClr val="tx1"/>
                        </a:solidFill>
                        <a:latin typeface="Calibri" panose="020F0502020204030204" pitchFamily="34" charset="0"/>
                        <a:ea typeface="+mn-ea"/>
                        <a:cs typeface="Calibri" panose="020F0502020204030204" pitchFamily="34" charset="0"/>
                      </a:endParaRPr>
                    </a:p>
                  </a:txBody>
                  <a:tcPr/>
                </a:tc>
              </a:tr>
            </a:tbl>
          </a:graphicData>
        </a:graphic>
      </p:graphicFrame>
    </p:spTree>
    <p:extLst>
      <p:ext uri="{BB962C8B-B14F-4D97-AF65-F5344CB8AC3E}">
        <p14:creationId xmlns:p14="http://schemas.microsoft.com/office/powerpoint/2010/main" val="220710502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159550" y="10355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921830" y="1348137"/>
            <a:ext cx="9258538" cy="707886"/>
          </a:xfrm>
          <a:prstGeom prst="rect">
            <a:avLst/>
          </a:prstGeom>
          <a:noFill/>
        </p:spPr>
        <p:txBody>
          <a:bodyPr wrap="square" rtlCol="0">
            <a:spAutoFit/>
          </a:bodyPr>
          <a:lstStyle/>
          <a:p>
            <a:pPr algn="r" rtl="1"/>
            <a:r>
              <a:rPr lang="ar-EG" sz="3200" b="1" dirty="0" smtClean="0"/>
              <a:t>5.4</a:t>
            </a:r>
            <a:r>
              <a:rPr lang="ar-EG" sz="4000" dirty="0" smtClean="0">
                <a:latin typeface="Calibri" panose="020F0502020204030204" pitchFamily="34" charset="0"/>
                <a:cs typeface="Calibri" panose="020F0502020204030204" pitchFamily="34" charset="0"/>
              </a:rPr>
              <a:t> </a:t>
            </a:r>
            <a:r>
              <a:rPr lang="ar-EG" sz="4000" dirty="0">
                <a:latin typeface="Calibri" panose="020F0502020204030204" pitchFamily="34" charset="0"/>
                <a:cs typeface="Calibri" panose="020F0502020204030204" pitchFamily="34" charset="0"/>
              </a:rPr>
              <a:t>. تأثير المتصفح على تجربة المستخدم</a:t>
            </a:r>
            <a:endParaRPr lang="en-MY" sz="4000"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607789" y="1957387"/>
            <a:ext cx="8429544" cy="3693319"/>
          </a:xfrm>
          <a:prstGeom prst="rect">
            <a:avLst/>
          </a:prstGeom>
          <a:noFill/>
        </p:spPr>
        <p:txBody>
          <a:bodyPr wrap="square" rtlCol="0">
            <a:spAutoFit/>
          </a:bodyPr>
          <a:lstStyle/>
          <a:p>
            <a:pPr marL="285750" indent="-285750" algn="r"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بعض المتصفحات قد تواجه مشكلات في التوافق مع بعض التقنيات الحديثة، مثل </a:t>
            </a:r>
            <a:r>
              <a:rPr lang="en-MY" sz="2400" dirty="0" err="1">
                <a:latin typeface="Calibri" panose="020F0502020204030204" pitchFamily="34" charset="0"/>
                <a:cs typeface="Calibri" panose="020F0502020204030204" pitchFamily="34" charset="0"/>
              </a:rPr>
              <a:t>HTML5</a:t>
            </a:r>
            <a:r>
              <a:rPr lang="en-MY" sz="2400" dirty="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أو </a:t>
            </a:r>
            <a:r>
              <a:rPr lang="en-MY" sz="2400" dirty="0">
                <a:latin typeface="Calibri" panose="020F0502020204030204" pitchFamily="34" charset="0"/>
                <a:cs typeface="Calibri" panose="020F0502020204030204" pitchFamily="34" charset="0"/>
              </a:rPr>
              <a:t>JavaScript.</a:t>
            </a:r>
            <a:r>
              <a:rPr lang="ar-EG" sz="2400" dirty="0">
                <a:latin typeface="Calibri" panose="020F0502020204030204" pitchFamily="34" charset="0"/>
                <a:cs typeface="Calibri" panose="020F0502020204030204" pitchFamily="34" charset="0"/>
              </a:rPr>
              <a:t>.</a:t>
            </a:r>
          </a:p>
          <a:p>
            <a:pPr marL="285750" indent="-285750" algn="r" rtl="1">
              <a:buFont typeface="Wingdings" panose="05000000000000000000" pitchFamily="2" charset="2"/>
              <a:buChar char="q"/>
            </a:pPr>
            <a:r>
              <a:rPr lang="en-MY" sz="2400" dirty="0">
                <a:latin typeface="Calibri" panose="020F0502020204030204" pitchFamily="34" charset="0"/>
                <a:cs typeface="Calibri" panose="020F0502020204030204" pitchFamily="34" charset="0"/>
              </a:rPr>
              <a:t>Google Chrome </a:t>
            </a:r>
            <a:r>
              <a:rPr lang="ar-EG" sz="2400" dirty="0">
                <a:latin typeface="Calibri" panose="020F0502020204030204" pitchFamily="34" charset="0"/>
                <a:cs typeface="Calibri" panose="020F0502020204030204" pitchFamily="34" charset="0"/>
              </a:rPr>
              <a:t>و </a:t>
            </a:r>
            <a:r>
              <a:rPr lang="en-MY" sz="2400" dirty="0">
                <a:latin typeface="Calibri" panose="020F0502020204030204" pitchFamily="34" charset="0"/>
                <a:cs typeface="Calibri" panose="020F0502020204030204" pitchFamily="34" charset="0"/>
              </a:rPr>
              <a:t>Safari </a:t>
            </a:r>
            <a:r>
              <a:rPr lang="ar-EG" sz="2400" dirty="0">
                <a:latin typeface="Calibri" panose="020F0502020204030204" pitchFamily="34" charset="0"/>
                <a:cs typeface="Calibri" panose="020F0502020204030204" pitchFamily="34" charset="0"/>
              </a:rPr>
              <a:t>قد يدعمان أداء أفضل للتطبيقات الحديثة مقارنة بـ </a:t>
            </a:r>
            <a:r>
              <a:rPr lang="en-MY" sz="2400" dirty="0">
                <a:latin typeface="Calibri" panose="020F0502020204030204" pitchFamily="34" charset="0"/>
                <a:cs typeface="Calibri" panose="020F0502020204030204" pitchFamily="34" charset="0"/>
              </a:rPr>
              <a:t>Internet Explorer </a:t>
            </a:r>
            <a:r>
              <a:rPr lang="ar-EG" sz="2400" dirty="0">
                <a:latin typeface="Calibri" panose="020F0502020204030204" pitchFamily="34" charset="0"/>
                <a:cs typeface="Calibri" panose="020F0502020204030204" pitchFamily="34" charset="0"/>
              </a:rPr>
              <a:t>أو </a:t>
            </a:r>
            <a:r>
              <a:rPr lang="en-MY" sz="2400" dirty="0">
                <a:latin typeface="Calibri" panose="020F0502020204030204" pitchFamily="34" charset="0"/>
                <a:cs typeface="Calibri" panose="020F0502020204030204" pitchFamily="34" charset="0"/>
              </a:rPr>
              <a:t>Edge، </a:t>
            </a:r>
            <a:r>
              <a:rPr lang="ar-EG" sz="2400" dirty="0">
                <a:latin typeface="Calibri" panose="020F0502020204030204" pitchFamily="34" charset="0"/>
                <a:cs typeface="Calibri" panose="020F0502020204030204" pitchFamily="34" charset="0"/>
              </a:rPr>
              <a:t>الذي قد يواجه مشكلات في بعض التطبيقات </a:t>
            </a:r>
            <a:r>
              <a:rPr lang="ar-EG" sz="2400" dirty="0" smtClean="0">
                <a:latin typeface="Calibri" panose="020F0502020204030204" pitchFamily="34" charset="0"/>
                <a:cs typeface="Calibri" panose="020F0502020204030204" pitchFamily="34" charset="0"/>
              </a:rPr>
              <a:t>الحديثة.</a:t>
            </a:r>
            <a:endParaRPr lang="ar-EG" sz="2400" dirty="0">
              <a:latin typeface="Calibri" panose="020F0502020204030204" pitchFamily="34" charset="0"/>
              <a:cs typeface="Calibri" panose="020F0502020204030204" pitchFamily="34" charset="0"/>
            </a:endParaRPr>
          </a:p>
          <a:p>
            <a:pPr marL="285750" indent="-285750" algn="r"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متصفحو </a:t>
            </a:r>
            <a:r>
              <a:rPr lang="en-MY" sz="2400" dirty="0">
                <a:latin typeface="Calibri" panose="020F0502020204030204" pitchFamily="34" charset="0"/>
                <a:cs typeface="Calibri" panose="020F0502020204030204" pitchFamily="34" charset="0"/>
              </a:rPr>
              <a:t>Chrome </a:t>
            </a:r>
            <a:r>
              <a:rPr lang="ar-EG" sz="2400" dirty="0">
                <a:latin typeface="Calibri" panose="020F0502020204030204" pitchFamily="34" charset="0"/>
                <a:cs typeface="Calibri" panose="020F0502020204030204" pitchFamily="34" charset="0"/>
              </a:rPr>
              <a:t>أو </a:t>
            </a:r>
            <a:r>
              <a:rPr lang="en-MY" sz="2400" dirty="0">
                <a:latin typeface="Calibri" panose="020F0502020204030204" pitchFamily="34" charset="0"/>
                <a:cs typeface="Calibri" panose="020F0502020204030204" pitchFamily="34" charset="0"/>
              </a:rPr>
              <a:t>Firefox: </a:t>
            </a:r>
            <a:r>
              <a:rPr lang="ar-EG" sz="2400" dirty="0">
                <a:latin typeface="Calibri" panose="020F0502020204030204" pitchFamily="34" charset="0"/>
                <a:cs typeface="Calibri" panose="020F0502020204030204" pitchFamily="34" charset="0"/>
              </a:rPr>
              <a:t>يمكنهم الحصول على </a:t>
            </a:r>
            <a:r>
              <a:rPr lang="ar-EG" sz="2400" b="1" dirty="0">
                <a:latin typeface="Calibri" panose="020F0502020204030204" pitchFamily="34" charset="0"/>
                <a:cs typeface="Calibri" panose="020F0502020204030204" pitchFamily="34" charset="0"/>
              </a:rPr>
              <a:t>محتوى تفاعلي وديناميكي مثل الرسوم المتحركة أو الفيديوهات.</a:t>
            </a:r>
          </a:p>
          <a:p>
            <a:pPr marL="285750" indent="-285750" algn="r" rtl="1">
              <a:buFont typeface="Wingdings" panose="05000000000000000000" pitchFamily="2" charset="2"/>
              <a:buChar char="q"/>
            </a:pPr>
            <a:r>
              <a:rPr lang="ar-EG" sz="2400" dirty="0">
                <a:latin typeface="Calibri" panose="020F0502020204030204" pitchFamily="34" charset="0"/>
                <a:cs typeface="Calibri" panose="020F0502020204030204" pitchFamily="34" charset="0"/>
              </a:rPr>
              <a:t>باستخدام أدوات </a:t>
            </a:r>
            <a:r>
              <a:rPr lang="en-MY" sz="2400" dirty="0">
                <a:latin typeface="Calibri" panose="020F0502020204030204" pitchFamily="34" charset="0"/>
                <a:cs typeface="Calibri" panose="020F0502020204030204" pitchFamily="34" charset="0"/>
              </a:rPr>
              <a:t>Google Analytics </a:t>
            </a:r>
            <a:r>
              <a:rPr lang="ar-EG" sz="2400" dirty="0">
                <a:latin typeface="Calibri" panose="020F0502020204030204" pitchFamily="34" charset="0"/>
                <a:cs typeface="Calibri" panose="020F0502020204030204" pitchFamily="34" charset="0"/>
              </a:rPr>
              <a:t>أو تتبع الأحداث، يمكنك معرفة أي المتصفحات يستخدمها جمهورك.</a:t>
            </a:r>
          </a:p>
          <a:p>
            <a:pPr algn="r" rtl="1"/>
            <a:endParaRPr lang="ar-EG" dirty="0"/>
          </a:p>
        </p:txBody>
      </p:sp>
    </p:spTree>
    <p:extLst>
      <p:ext uri="{BB962C8B-B14F-4D97-AF65-F5344CB8AC3E}">
        <p14:creationId xmlns:p14="http://schemas.microsoft.com/office/powerpoint/2010/main" val="15563522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الثامنة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320565" y="4974573"/>
            <a:ext cx="4747323" cy="584775"/>
          </a:xfrm>
          <a:prstGeom prst="rect">
            <a:avLst/>
          </a:prstGeom>
          <a:noFill/>
        </p:spPr>
        <p:txBody>
          <a:bodyPr wrap="square">
            <a:spAutoFit/>
          </a:bodyPr>
          <a:lstStyle/>
          <a:p>
            <a:pPr lvl="0" algn="ctr" rtl="1"/>
            <a:r>
              <a:rPr lang="ar-SA" sz="3200" b="1" dirty="0">
                <a:latin typeface="Calibri" panose="020F0502020204030204" pitchFamily="34" charset="0"/>
                <a:cs typeface="Calibri" panose="020F0502020204030204" pitchFamily="34" charset="0"/>
              </a:rPr>
              <a:t>الموقع الجغرافي</a:t>
            </a:r>
            <a:endParaRPr lang="en-MY" sz="3200" b="1" dirty="0">
              <a:latin typeface="+mj-lt"/>
            </a:endParaRPr>
          </a:p>
        </p:txBody>
      </p:sp>
    </p:spTree>
    <p:extLst>
      <p:ext uri="{BB962C8B-B14F-4D97-AF65-F5344CB8AC3E}">
        <p14:creationId xmlns:p14="http://schemas.microsoft.com/office/powerpoint/2010/main" val="3456665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229724" y="1035576"/>
            <a:ext cx="351323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45789" y="135196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EG" b="1"/>
              <a:t>حساب </a:t>
            </a:r>
            <a:r>
              <a:rPr lang="en-MY" b="1"/>
              <a:t>ROI:</a:t>
            </a:r>
            <a:endParaRPr lang="en-MY"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333001" y="1376439"/>
            <a:ext cx="8466655" cy="584775"/>
          </a:xfrm>
          <a:prstGeom prst="rect">
            <a:avLst/>
          </a:prstGeom>
          <a:noFill/>
        </p:spPr>
        <p:txBody>
          <a:bodyPr wrap="square" rtlCol="0">
            <a:spAutoFit/>
          </a:bodyPr>
          <a:lstStyle/>
          <a:p>
            <a:pPr lvl="0" algn="r" rtl="1"/>
            <a:r>
              <a:rPr lang="ar-EG" sz="3200" b="1" dirty="0" smtClean="0">
                <a:latin typeface="Calibri" panose="020F0502020204030204" pitchFamily="34" charset="0"/>
                <a:cs typeface="Calibri" panose="020F0502020204030204" pitchFamily="34" charset="0"/>
              </a:rPr>
              <a:t>6. المــــوقــــــع الجـــغرافي</a:t>
            </a:r>
            <a:endParaRPr lang="en-US"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457325" y="1988237"/>
            <a:ext cx="8648090" cy="3046988"/>
          </a:xfrm>
          <a:prstGeom prst="rect">
            <a:avLst/>
          </a:prstGeom>
          <a:noFill/>
        </p:spPr>
        <p:txBody>
          <a:bodyPr wrap="square" rtlCol="0">
            <a:spAutoFit/>
          </a:bodyPr>
          <a:lstStyle/>
          <a:p>
            <a:pPr algn="r" rtl="1"/>
            <a:r>
              <a:rPr lang="ar-EG" sz="2400" b="1" dirty="0">
                <a:latin typeface="Calibri" panose="020F0502020204030204" pitchFamily="34" charset="0"/>
                <a:cs typeface="Calibri" panose="020F0502020204030204" pitchFamily="34" charset="0"/>
              </a:rPr>
              <a:t>الموقع الجغرافي </a:t>
            </a:r>
            <a:r>
              <a:rPr lang="ar-EG" sz="2400" dirty="0">
                <a:latin typeface="Calibri" panose="020F0502020204030204" pitchFamily="34" charset="0"/>
                <a:cs typeface="Calibri" panose="020F0502020204030204" pitchFamily="34" charset="0"/>
              </a:rPr>
              <a:t>يشير إلى المكان الذي يتواجد فيه المستخدم أو الزائر في العالم. يمكن أن يتم تحديد الموقع الجغرافي بدقة باستخدام</a:t>
            </a:r>
            <a:r>
              <a:rPr lang="ar-EG" sz="2400" dirty="0" smtClean="0">
                <a:latin typeface="Calibri" panose="020F0502020204030204" pitchFamily="34" charset="0"/>
                <a:cs typeface="Calibri" panose="020F0502020204030204" pitchFamily="34" charset="0"/>
              </a:rPr>
              <a:t>:</a:t>
            </a:r>
            <a:endParaRPr lang="ar-EG" sz="2400" dirty="0">
              <a:latin typeface="Calibri" panose="020F0502020204030204" pitchFamily="34" charset="0"/>
              <a:cs typeface="Calibri" panose="020F0502020204030204" pitchFamily="34" charset="0"/>
            </a:endParaRPr>
          </a:p>
          <a:p>
            <a:pPr marL="342900" indent="-342900" algn="r" rtl="1">
              <a:buFont typeface="Wingdings" panose="05000000000000000000" pitchFamily="2" charset="2"/>
              <a:buChar char="§"/>
            </a:pPr>
            <a:r>
              <a:rPr lang="ar-EG" sz="2400" b="1" dirty="0">
                <a:latin typeface="Calibri" panose="020F0502020204030204" pitchFamily="34" charset="0"/>
                <a:cs typeface="Calibri" panose="020F0502020204030204" pitchFamily="34" charset="0"/>
              </a:rPr>
              <a:t>عنوان </a:t>
            </a:r>
            <a:r>
              <a:rPr lang="en-MY" sz="2400" b="1" dirty="0">
                <a:latin typeface="Calibri" panose="020F0502020204030204" pitchFamily="34" charset="0"/>
                <a:cs typeface="Calibri" panose="020F0502020204030204" pitchFamily="34" charset="0"/>
              </a:rPr>
              <a:t>IP: </a:t>
            </a:r>
            <a:r>
              <a:rPr lang="ar-EG" sz="2400" b="1" dirty="0">
                <a:latin typeface="Calibri" panose="020F0502020204030204" pitchFamily="34" charset="0"/>
                <a:cs typeface="Calibri" panose="020F0502020204030204" pitchFamily="34" charset="0"/>
              </a:rPr>
              <a:t>يُستخدم </a:t>
            </a:r>
            <a:r>
              <a:rPr lang="ar-EG" sz="2400" dirty="0">
                <a:latin typeface="Calibri" panose="020F0502020204030204" pitchFamily="34" charset="0"/>
                <a:cs typeface="Calibri" panose="020F0502020204030204" pitchFamily="34" charset="0"/>
              </a:rPr>
              <a:t>لتحديد الدولة، المدينة، وحتى الحي الذي يتواجد فيه المستخدم.</a:t>
            </a:r>
          </a:p>
          <a:p>
            <a:pPr marL="342900" indent="-342900" algn="r" rtl="1">
              <a:buFont typeface="Wingdings" panose="05000000000000000000" pitchFamily="2" charset="2"/>
              <a:buChar char="§"/>
            </a:pPr>
            <a:r>
              <a:rPr lang="ar-EG" sz="2400" b="1" dirty="0">
                <a:latin typeface="Calibri" panose="020F0502020204030204" pitchFamily="34" charset="0"/>
                <a:cs typeface="Calibri" panose="020F0502020204030204" pitchFamily="34" charset="0"/>
              </a:rPr>
              <a:t>بيانات </a:t>
            </a:r>
            <a:r>
              <a:rPr lang="en-MY" sz="2400" b="1" dirty="0">
                <a:latin typeface="Calibri" panose="020F0502020204030204" pitchFamily="34" charset="0"/>
                <a:cs typeface="Calibri" panose="020F0502020204030204" pitchFamily="34" charset="0"/>
              </a:rPr>
              <a:t>GPS: </a:t>
            </a:r>
            <a:r>
              <a:rPr lang="ar-EG" sz="2400" b="1" dirty="0">
                <a:latin typeface="Calibri" panose="020F0502020204030204" pitchFamily="34" charset="0"/>
                <a:cs typeface="Calibri" panose="020F0502020204030204" pitchFamily="34" charset="0"/>
              </a:rPr>
              <a:t>توفر دقة أعلى</a:t>
            </a:r>
            <a:r>
              <a:rPr lang="ar-EG" sz="2400" dirty="0">
                <a:latin typeface="Calibri" panose="020F0502020204030204" pitchFamily="34" charset="0"/>
                <a:cs typeface="Calibri" panose="020F0502020204030204" pitchFamily="34" charset="0"/>
              </a:rPr>
              <a:t>، ويمكن استخدامها في التطبيقات الجغرافية مثل الهواتف الذكية.</a:t>
            </a:r>
          </a:p>
          <a:p>
            <a:pPr marL="342900" indent="-342900" algn="r" rtl="1">
              <a:buFont typeface="Wingdings" panose="05000000000000000000" pitchFamily="2" charset="2"/>
              <a:buChar char="§"/>
            </a:pPr>
            <a:r>
              <a:rPr lang="ar-EG" sz="2400" b="1" dirty="0">
                <a:latin typeface="Calibri" panose="020F0502020204030204" pitchFamily="34" charset="0"/>
                <a:cs typeface="Calibri" panose="020F0502020204030204" pitchFamily="34" charset="0"/>
              </a:rPr>
              <a:t>تحديد الموقع عبر المتصفح أو الأجهزة المحمولة: </a:t>
            </a:r>
            <a:r>
              <a:rPr lang="ar-EG" sz="2400" dirty="0">
                <a:latin typeface="Calibri" panose="020F0502020204030204" pitchFamily="34" charset="0"/>
                <a:cs typeface="Calibri" panose="020F0502020204030204" pitchFamily="34" charset="0"/>
              </a:rPr>
              <a:t>عبر أدوات مثل </a:t>
            </a:r>
            <a:r>
              <a:rPr lang="en-MY" sz="2400" dirty="0">
                <a:latin typeface="Calibri" panose="020F0502020204030204" pitchFamily="34" charset="0"/>
                <a:cs typeface="Calibri" panose="020F0502020204030204" pitchFamily="34" charset="0"/>
              </a:rPr>
              <a:t>Google </a:t>
            </a:r>
            <a:r>
              <a:rPr lang="en-MY" sz="2400" b="1" dirty="0"/>
              <a:t>Maps API</a:t>
            </a:r>
            <a:endParaRPr lang="en-MY" sz="2400" dirty="0"/>
          </a:p>
        </p:txBody>
      </p:sp>
    </p:spTree>
    <p:extLst>
      <p:ext uri="{BB962C8B-B14F-4D97-AF65-F5344CB8AC3E}">
        <p14:creationId xmlns:p14="http://schemas.microsoft.com/office/powerpoint/2010/main" val="89525912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9768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https</a:t>
            </a:r>
            <a:r>
              <a:rPr lang="en-MY" dirty="0" smtClean="0"/>
              <a:t>:///</a:t>
            </a:r>
            <a:r>
              <a:rPr lang="en-MY" dirty="0"/>
              <a:t>hub/%D8%A7%D8%AF%D8%A7%D8%B1%D8%A9-%D8%B9%D9%84%D8%A7%D9%82%D8%A7%D8%AA-%D8%A7%D9%84%D8%B9%D9%85%D9%84%D8%A7%D8%A1</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0431" y="1622962"/>
            <a:ext cx="10182769" cy="584775"/>
          </a:xfrm>
          <a:prstGeom prst="rect">
            <a:avLst/>
          </a:prstGeom>
          <a:noFill/>
        </p:spPr>
        <p:txBody>
          <a:bodyPr wrap="square" rtlCol="0">
            <a:spAutoFit/>
          </a:bodyPr>
          <a:lstStyle/>
          <a:p>
            <a:pPr algn="r" rtl="1"/>
            <a:r>
              <a:rPr lang="ar-EG" sz="3200" b="1" dirty="0" smtClean="0"/>
              <a:t>6.1</a:t>
            </a:r>
            <a:r>
              <a:rPr lang="en-US"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كيف </a:t>
            </a:r>
            <a:r>
              <a:rPr lang="ar-EG" sz="3200" b="1" dirty="0">
                <a:latin typeface="Calibri" panose="020F0502020204030204" pitchFamily="34" charset="0"/>
                <a:cs typeface="Calibri" panose="020F0502020204030204" pitchFamily="34" charset="0"/>
              </a:rPr>
              <a:t>يؤثر الموقع الجغرافي على التجزئة؟</a:t>
            </a:r>
            <a:endParaRPr lang="en-US"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2485572" y="2287012"/>
            <a:ext cx="7705869" cy="2308324"/>
          </a:xfrm>
          <a:prstGeom prst="rect">
            <a:avLst/>
          </a:prstGeom>
          <a:noFill/>
        </p:spPr>
        <p:txBody>
          <a:bodyPr wrap="square" rtlCol="0">
            <a:spAutoFit/>
          </a:bodyPr>
          <a:lstStyle/>
          <a:p>
            <a:pPr marL="342900" lvl="0" indent="-342900" algn="just"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الموقع الجغرافي هو عامل مهم في التجزئة وتحليل البيانات </a:t>
            </a:r>
            <a:r>
              <a:rPr lang="ar-EG" sz="2400" dirty="0">
                <a:latin typeface="Calibri" panose="020F0502020204030204" pitchFamily="34" charset="0"/>
                <a:cs typeface="Calibri" panose="020F0502020204030204" pitchFamily="34" charset="0"/>
              </a:rPr>
              <a:t>في التسويق الرقمي، حيث يساعد على تخصيص التجربة للمستخدمين بناءً على الموقع الجغرافي الذي يتواجدون فيه</a:t>
            </a:r>
            <a:r>
              <a:rPr lang="ar-EG" sz="2400" dirty="0" smtClean="0">
                <a:latin typeface="Calibri" panose="020F0502020204030204" pitchFamily="34" charset="0"/>
                <a:cs typeface="Calibri" panose="020F0502020204030204" pitchFamily="34" charset="0"/>
              </a:rPr>
              <a:t>.</a:t>
            </a:r>
          </a:p>
          <a:p>
            <a:pPr marL="342900" lvl="0" indent="-342900" algn="just" rtl="1">
              <a:buFont typeface="Wingdings" panose="05000000000000000000" pitchFamily="2" charset="2"/>
              <a:buChar char="ü"/>
            </a:pPr>
            <a:r>
              <a:rPr lang="ar-EG" sz="2400" dirty="0" smtClean="0">
                <a:latin typeface="Calibri" panose="020F0502020204030204" pitchFamily="34" charset="0"/>
                <a:cs typeface="Calibri" panose="020F0502020204030204" pitchFamily="34" charset="0"/>
              </a:rPr>
              <a:t> </a:t>
            </a:r>
            <a:r>
              <a:rPr lang="ar-EG" sz="2400" dirty="0">
                <a:latin typeface="Calibri" panose="020F0502020204030204" pitchFamily="34" charset="0"/>
                <a:cs typeface="Calibri" panose="020F0502020204030204" pitchFamily="34" charset="0"/>
              </a:rPr>
              <a:t>يمكن للموقع الجغرافي أن يؤثر بشكل كبير على سلوكيات الشراء، واهتمامات المستخدمين، واحتياجاتهم، وهو أداة قوية لتحسين فعالية </a:t>
            </a:r>
            <a:r>
              <a:rPr lang="ar-EG" sz="2400" b="1" dirty="0">
                <a:latin typeface="Calibri" panose="020F0502020204030204" pitchFamily="34" charset="0"/>
                <a:cs typeface="Calibri" panose="020F0502020204030204" pitchFamily="34" charset="0"/>
              </a:rPr>
              <a:t>الحملات التسويقية وصفحات الهبوط</a:t>
            </a:r>
            <a:r>
              <a:rPr lang="ar-EG" sz="2400" dirty="0"/>
              <a:t>.</a:t>
            </a:r>
            <a:endParaRPr lang="en-MY" sz="2800" b="1" u="sng" dirty="0">
              <a:solidFill>
                <a:srgbClr val="C00000"/>
              </a:solidFill>
              <a:latin typeface="+mj-lt"/>
            </a:endParaRPr>
          </a:p>
        </p:txBody>
      </p:sp>
      <p:pic>
        <p:nvPicPr>
          <p:cNvPr id="3" name="Picture 2"/>
          <p:cNvPicPr>
            <a:picLocks noChangeAspect="1"/>
          </p:cNvPicPr>
          <p:nvPr/>
        </p:nvPicPr>
        <p:blipFill>
          <a:blip r:embed="rId3"/>
          <a:stretch>
            <a:fillRect/>
          </a:stretch>
        </p:blipFill>
        <p:spPr>
          <a:xfrm>
            <a:off x="-731210" y="3284080"/>
            <a:ext cx="2064211" cy="2049920"/>
          </a:xfrm>
          <a:prstGeom prst="rect">
            <a:avLst/>
          </a:prstGeom>
        </p:spPr>
      </p:pic>
    </p:spTree>
    <p:extLst>
      <p:ext uri="{BB962C8B-B14F-4D97-AF65-F5344CB8AC3E}">
        <p14:creationId xmlns:p14="http://schemas.microsoft.com/office/powerpoint/2010/main" val="147476325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53155"/>
            <a:ext cx="10858999" cy="5088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https</a:t>
            </a:r>
            <a:r>
              <a:rPr lang="en-MY" dirty="0" smtClean="0"/>
              <a:t>:///</a:t>
            </a:r>
            <a:r>
              <a:rPr lang="en-MY" dirty="0"/>
              <a:t>hub/%D8%A7%D8%AF%D8%A7%D8%B1%D8%A9-%D8%B9%D9%84%D8%A7%D9%82%D8%A7%D8%AA-%D8%A7%D9%84%D8%B9%D9%85%D9%84%D8%A7%D8%A1</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71115" y="1507595"/>
            <a:ext cx="10182769" cy="584775"/>
          </a:xfrm>
          <a:prstGeom prst="rect">
            <a:avLst/>
          </a:prstGeom>
          <a:noFill/>
        </p:spPr>
        <p:txBody>
          <a:bodyPr wrap="square" rtlCol="0">
            <a:spAutoFit/>
          </a:bodyPr>
          <a:lstStyle/>
          <a:p>
            <a:pPr algn="r" rtl="1"/>
            <a:r>
              <a:rPr lang="ar-EG" sz="3200" b="1" dirty="0" smtClean="0"/>
              <a:t>6.1.1</a:t>
            </a:r>
            <a:r>
              <a:rPr lang="en-US"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كيف </a:t>
            </a:r>
            <a:r>
              <a:rPr lang="ar-EG" sz="3200" b="1" dirty="0">
                <a:latin typeface="Calibri" panose="020F0502020204030204" pitchFamily="34" charset="0"/>
                <a:cs typeface="Calibri" panose="020F0502020204030204" pitchFamily="34" charset="0"/>
              </a:rPr>
              <a:t>يؤثر الموقع الجغرافي على التجزئة؟</a:t>
            </a:r>
            <a:endParaRPr lang="en-US"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5107792" y="2189691"/>
            <a:ext cx="6915150" cy="4154984"/>
          </a:xfrm>
          <a:prstGeom prst="rect">
            <a:avLst/>
          </a:prstGeom>
          <a:noFill/>
        </p:spPr>
        <p:txBody>
          <a:bodyPr wrap="square" rtlCol="0">
            <a:spAutoFit/>
          </a:bodyPr>
          <a:lstStyle/>
          <a:p>
            <a:pPr marL="342900" lvl="0" indent="-342900" algn="just" rtl="1">
              <a:buFont typeface="Wingdings" panose="05000000000000000000" pitchFamily="2" charset="2"/>
              <a:buChar char="ü"/>
            </a:pPr>
            <a:r>
              <a:rPr lang="ar-EG" sz="2400" b="1" dirty="0" smtClean="0">
                <a:latin typeface="Calibri" panose="020F0502020204030204" pitchFamily="34" charset="0"/>
                <a:cs typeface="Calibri" panose="020F0502020204030204" pitchFamily="34" charset="0"/>
              </a:rPr>
              <a:t>التجزئة </a:t>
            </a:r>
            <a:r>
              <a:rPr lang="ar-EG" sz="2400" b="1" dirty="0">
                <a:latin typeface="Calibri" panose="020F0502020204030204" pitchFamily="34" charset="0"/>
                <a:cs typeface="Calibri" panose="020F0502020204030204" pitchFamily="34" charset="0"/>
              </a:rPr>
              <a:t>حسب البلد: </a:t>
            </a:r>
            <a:r>
              <a:rPr lang="ar-EG" sz="2400" dirty="0">
                <a:latin typeface="Calibri" panose="020F0502020204030204" pitchFamily="34" charset="0"/>
                <a:cs typeface="Calibri" panose="020F0502020204030204" pitchFamily="34" charset="0"/>
              </a:rPr>
              <a:t>يمكن أن تكون هناك اختلافات كبيرة بين البلدان في كيفية استجابة الأشخاص للإعلانات والعروض. على سبيل المثال، قد يتطلب السوق الخليجي عرضًا تسويقيًا مختلفًا عن السوق المصري بسبب اختلافات ثقافية واحتياجات السوق.</a:t>
            </a:r>
          </a:p>
          <a:p>
            <a:pPr marL="342900" lvl="0" indent="-342900" algn="just"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التجزئة حسب المدينة: </a:t>
            </a:r>
            <a:r>
              <a:rPr lang="ar-EG" sz="2400" dirty="0">
                <a:latin typeface="Calibri" panose="020F0502020204030204" pitchFamily="34" charset="0"/>
                <a:cs typeface="Calibri" panose="020F0502020204030204" pitchFamily="34" charset="0"/>
              </a:rPr>
              <a:t>في بعض الحالات، يمكن تقسيم الجمهور حسب المدينة أو حتى الأحياء. على سبيل المثال، إذا كنت تدير مطعمًا في مدينة معينة، قد ترغب في تخصيص العروض لتناسب سكان تلك المدينة.</a:t>
            </a:r>
          </a:p>
          <a:p>
            <a:pPr marL="342900" lvl="0" indent="-342900" algn="just"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التجزئة حسب المناخ أو الطقس: </a:t>
            </a:r>
            <a:r>
              <a:rPr lang="ar-EG" sz="2400" dirty="0">
                <a:latin typeface="Calibri" panose="020F0502020204030204" pitchFamily="34" charset="0"/>
                <a:cs typeface="Calibri" panose="020F0502020204030204" pitchFamily="34" charset="0"/>
              </a:rPr>
              <a:t>في بعض الأحيان، يمكن أن يعتمد العرض على الطقس في المنطقة (مثل ملابس شتوية في المناطق الباردة أو ملابس صيفية في المناطق الحارة</a:t>
            </a:r>
            <a:r>
              <a:rPr lang="ar-EG" sz="2400" dirty="0" smtClean="0">
                <a:latin typeface="Calibri" panose="020F0502020204030204" pitchFamily="34" charset="0"/>
                <a:cs typeface="Calibri" panose="020F0502020204030204" pitchFamily="34" charset="0"/>
              </a:rPr>
              <a:t>).</a:t>
            </a:r>
            <a:endParaRPr lang="en-MY" sz="2400" dirty="0">
              <a:latin typeface="Calibri" panose="020F0502020204030204" pitchFamily="34" charset="0"/>
              <a:cs typeface="Calibri" panose="020F0502020204030204" pitchFamily="34" charset="0"/>
            </a:endParaRPr>
          </a:p>
        </p:txBody>
      </p:sp>
      <p:graphicFrame>
        <p:nvGraphicFramePr>
          <p:cNvPr id="3" name="Diagram 2"/>
          <p:cNvGraphicFramePr/>
          <p:nvPr>
            <p:extLst>
              <p:ext uri="{D42A27DB-BD31-4B8C-83A1-F6EECF244321}">
                <p14:modId xmlns:p14="http://schemas.microsoft.com/office/powerpoint/2010/main" val="3306923944"/>
              </p:ext>
            </p:extLst>
          </p:nvPr>
        </p:nvGraphicFramePr>
        <p:xfrm>
          <a:off x="180431" y="1962406"/>
          <a:ext cx="4948782" cy="390975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5149725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9768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https</a:t>
            </a:r>
            <a:r>
              <a:rPr lang="en-MY" dirty="0" smtClean="0"/>
              <a:t>:///</a:t>
            </a:r>
            <a:r>
              <a:rPr lang="en-MY" dirty="0"/>
              <a:t>hub/%D8%A7%D8%AF%D8%A7%D8%B1%D8%A9-%D8%B9%D9%84%D8%A7%D9%82%D8%A7%D8%AA-%D8%A7%D9%84%D8%B9%D9%85%D9%84%D8%A7%D8%A1</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0" y="1511517"/>
            <a:ext cx="10182769" cy="584775"/>
          </a:xfrm>
          <a:prstGeom prst="rect">
            <a:avLst/>
          </a:prstGeom>
          <a:noFill/>
        </p:spPr>
        <p:txBody>
          <a:bodyPr wrap="square" rtlCol="0">
            <a:spAutoFit/>
          </a:bodyPr>
          <a:lstStyle/>
          <a:p>
            <a:pPr algn="r" rtl="1"/>
            <a:r>
              <a:rPr lang="ar-EG" sz="3200" b="1" dirty="0" smtClean="0"/>
              <a:t>6.1.2</a:t>
            </a:r>
            <a:r>
              <a:rPr lang="ar-EG"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كيف </a:t>
            </a:r>
            <a:r>
              <a:rPr lang="ar-EG" sz="3200" b="1" dirty="0">
                <a:latin typeface="Calibri" panose="020F0502020204030204" pitchFamily="34" charset="0"/>
                <a:cs typeface="Calibri" panose="020F0502020204030204" pitchFamily="34" charset="0"/>
              </a:rPr>
              <a:t>يؤثر الموقع الجغرافي على التجزئة؟</a:t>
            </a:r>
            <a:endParaRPr lang="en-US" sz="3200" b="1" dirty="0">
              <a:latin typeface="Calibri" panose="020F0502020204030204" pitchFamily="34" charset="0"/>
              <a:cs typeface="Calibri" panose="020F0502020204030204" pitchFamily="34" charset="0"/>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671638" y="2108529"/>
            <a:ext cx="8691562" cy="3046988"/>
          </a:xfrm>
          <a:prstGeom prst="rect">
            <a:avLst/>
          </a:prstGeom>
          <a:noFill/>
        </p:spPr>
        <p:txBody>
          <a:bodyPr wrap="square" rtlCol="0">
            <a:spAutoFit/>
          </a:bodyPr>
          <a:lstStyle/>
          <a:p>
            <a:pPr marL="342900" lvl="0" indent="-342900" algn="just" rtl="1">
              <a:buFont typeface="Wingdings" panose="05000000000000000000" pitchFamily="2" charset="2"/>
              <a:buChar char="ü"/>
            </a:pPr>
            <a:r>
              <a:rPr lang="ar-EG" sz="2400" dirty="0">
                <a:latin typeface="Calibri" panose="020F0502020204030204" pitchFamily="34" charset="0"/>
                <a:cs typeface="Calibri" panose="020F0502020204030204" pitchFamily="34" charset="0"/>
              </a:rPr>
              <a:t>يمكن أن يساعد الموقع الجغرافي في تحليل السلوك الشرائي. فالمستخدمون في مناطق مختلفة قد يكون لديهم اهتمامات وسلوكيات مختلفة. على سبيل المثال:</a:t>
            </a:r>
          </a:p>
          <a:p>
            <a:pPr marL="342900" lvl="0" indent="-342900" algn="just"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المستخدمون في المدن الكبرى </a:t>
            </a:r>
            <a:r>
              <a:rPr lang="ar-EG" sz="2400" dirty="0">
                <a:latin typeface="Calibri" panose="020F0502020204030204" pitchFamily="34" charset="0"/>
                <a:cs typeface="Calibri" panose="020F0502020204030204" pitchFamily="34" charset="0"/>
              </a:rPr>
              <a:t>قد يفضلون المنتجات التقنية أو الأزياء الحديثة.</a:t>
            </a:r>
          </a:p>
          <a:p>
            <a:pPr marL="342900" lvl="0" indent="-342900" algn="just"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المستخدمون في المناطق الريفية </a:t>
            </a:r>
            <a:r>
              <a:rPr lang="ar-EG" sz="2400" dirty="0">
                <a:latin typeface="Calibri" panose="020F0502020204030204" pitchFamily="34" charset="0"/>
                <a:cs typeface="Calibri" panose="020F0502020204030204" pitchFamily="34" charset="0"/>
              </a:rPr>
              <a:t>قد يهتمون أكثر بـ المنتجات التقليدية أو الخدمات المحلية.</a:t>
            </a:r>
          </a:p>
          <a:p>
            <a:pPr marL="342900" lvl="0" indent="-342900" algn="just" rtl="1">
              <a:buFont typeface="Wingdings" panose="05000000000000000000" pitchFamily="2" charset="2"/>
              <a:buChar char="ü"/>
            </a:pPr>
            <a:r>
              <a:rPr lang="ar-EG" sz="2400" b="1" dirty="0">
                <a:latin typeface="Calibri" panose="020F0502020204030204" pitchFamily="34" charset="0"/>
                <a:cs typeface="Calibri" panose="020F0502020204030204" pitchFamily="34" charset="0"/>
              </a:rPr>
              <a:t>تخصيص التوقيت: </a:t>
            </a:r>
            <a:r>
              <a:rPr lang="ar-EG" sz="2400" dirty="0">
                <a:latin typeface="Calibri" panose="020F0502020204030204" pitchFamily="34" charset="0"/>
                <a:cs typeface="Calibri" panose="020F0502020204030204" pitchFamily="34" charset="0"/>
              </a:rPr>
              <a:t>إذا كنت تستهدف جمهورًا في مناطق زمنية مختلفة، يمكن تخصيص </a:t>
            </a:r>
            <a:r>
              <a:rPr lang="ar-EG" sz="2400" u="sng" dirty="0">
                <a:latin typeface="Calibri" panose="020F0502020204030204" pitchFamily="34" charset="0"/>
                <a:cs typeface="Calibri" panose="020F0502020204030204" pitchFamily="34" charset="0"/>
              </a:rPr>
              <a:t>توقيت إرسال الإعلانات أو العروض بما يتناسب مع المنطقة </a:t>
            </a:r>
            <a:r>
              <a:rPr lang="ar-EG" sz="2400" dirty="0">
                <a:latin typeface="Calibri" panose="020F0502020204030204" pitchFamily="34" charset="0"/>
                <a:cs typeface="Calibri" panose="020F0502020204030204" pitchFamily="34" charset="0"/>
              </a:rPr>
              <a:t>الزمنية للمستخدمين</a:t>
            </a:r>
            <a:r>
              <a:rPr lang="ar-EG" sz="2400" b="1" dirty="0" smtClean="0"/>
              <a:t>.</a:t>
            </a:r>
            <a:endParaRPr lang="en-MY" sz="2800" b="1" u="sng" dirty="0">
              <a:solidFill>
                <a:srgbClr val="C00000"/>
              </a:solidFill>
              <a:latin typeface="+mj-lt"/>
            </a:endParaRPr>
          </a:p>
        </p:txBody>
      </p:sp>
      <p:pic>
        <p:nvPicPr>
          <p:cNvPr id="3" name="Picture 2"/>
          <p:cNvPicPr>
            <a:picLocks noChangeAspect="1"/>
          </p:cNvPicPr>
          <p:nvPr/>
        </p:nvPicPr>
        <p:blipFill>
          <a:blip r:embed="rId3"/>
          <a:stretch>
            <a:fillRect/>
          </a:stretch>
        </p:blipFill>
        <p:spPr>
          <a:xfrm>
            <a:off x="0" y="5176089"/>
            <a:ext cx="2005758" cy="1737511"/>
          </a:xfrm>
          <a:prstGeom prst="rect">
            <a:avLst/>
          </a:prstGeom>
        </p:spPr>
      </p:pic>
    </p:spTree>
    <p:extLst>
      <p:ext uri="{BB962C8B-B14F-4D97-AF65-F5344CB8AC3E}">
        <p14:creationId xmlns:p14="http://schemas.microsoft.com/office/powerpoint/2010/main" val="340655401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063578" y="99870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9768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https</a:t>
            </a:r>
            <a:r>
              <a:rPr lang="en-MY" dirty="0" smtClean="0"/>
              <a:t>:///</a:t>
            </a:r>
            <a:r>
              <a:rPr lang="en-MY" dirty="0"/>
              <a:t>hub/%D8%A7%D8%AF%D8%A7%D8%B1%D8%A9-%D8%B9%D9%84%D8%A7%D9%82%D8%A7%D8%AA-%D8%A7%D9%84%D8%B9%D9%85%D9%84%D8%A7%D8%A1</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0431" y="1622962"/>
            <a:ext cx="10182769" cy="1015663"/>
          </a:xfrm>
          <a:prstGeom prst="rect">
            <a:avLst/>
          </a:prstGeom>
          <a:noFill/>
        </p:spPr>
        <p:txBody>
          <a:bodyPr wrap="square" rtlCol="0">
            <a:spAutoFit/>
          </a:bodyPr>
          <a:lstStyle/>
          <a:p>
            <a:pPr algn="r" rtl="1"/>
            <a:r>
              <a:rPr lang="ar-EG" sz="3200" b="1" dirty="0">
                <a:latin typeface="Calibri" panose="020F0502020204030204" pitchFamily="34" charset="0"/>
                <a:cs typeface="Calibri" panose="020F0502020204030204" pitchFamily="34" charset="0"/>
              </a:rPr>
              <a:t>6.2. أمثلة لتأثير الموقع الجغرافي على التسويق والتجزئة:</a:t>
            </a:r>
            <a:endParaRPr lang="en-US" sz="32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614797" y="2130793"/>
            <a:ext cx="8748403" cy="3139321"/>
          </a:xfrm>
          <a:prstGeom prst="rect">
            <a:avLst/>
          </a:prstGeom>
          <a:noFill/>
        </p:spPr>
        <p:txBody>
          <a:bodyPr wrap="square" rtlCol="0">
            <a:spAutoFit/>
          </a:bodyPr>
          <a:lstStyle/>
          <a:p>
            <a:pPr marL="285750" lvl="0" indent="-285750" algn="just" rtl="1">
              <a:buFont typeface="Wingdings" panose="05000000000000000000" pitchFamily="2" charset="2"/>
              <a:buChar char="ü"/>
            </a:pPr>
            <a:r>
              <a:rPr lang="ar-EG" sz="2200" b="1" dirty="0">
                <a:latin typeface="Calibri" panose="020F0502020204030204" pitchFamily="34" charset="0"/>
                <a:cs typeface="Calibri" panose="020F0502020204030204" pitchFamily="34" charset="0"/>
              </a:rPr>
              <a:t>مثال 1: التسويق المحلي</a:t>
            </a:r>
          </a:p>
          <a:p>
            <a:pPr marL="285750" lvl="0" indent="-285750" algn="just" rtl="1">
              <a:buFont typeface="Wingdings" panose="05000000000000000000" pitchFamily="2" charset="2"/>
              <a:buChar char="ü"/>
            </a:pPr>
            <a:r>
              <a:rPr lang="ar-EG" sz="2200" dirty="0">
                <a:latin typeface="Calibri" panose="020F0502020204030204" pitchFamily="34" charset="0"/>
                <a:cs typeface="Calibri" panose="020F0502020204030204" pitchFamily="34" charset="0"/>
              </a:rPr>
              <a:t>إذا كان لديك متجر لبيع الملابس في مدينة جدة، فإليك كيف يمكن استخدام الموقع الجغرافي:</a:t>
            </a:r>
          </a:p>
          <a:p>
            <a:pPr marL="285750" lvl="0" indent="-285750" algn="just" rtl="1">
              <a:buFont typeface="Wingdings" panose="05000000000000000000" pitchFamily="2" charset="2"/>
              <a:buChar char="ü"/>
            </a:pPr>
            <a:r>
              <a:rPr lang="ar-EG" sz="2200" b="1" dirty="0">
                <a:latin typeface="Calibri" panose="020F0502020204030204" pitchFamily="34" charset="0"/>
                <a:cs typeface="Calibri" panose="020F0502020204030204" pitchFamily="34" charset="0"/>
              </a:rPr>
              <a:t>يمكنك تخصيص صفحة الهبوط للزوار من جدة</a:t>
            </a:r>
            <a:r>
              <a:rPr lang="ar-EG" sz="2200" dirty="0">
                <a:latin typeface="Calibri" panose="020F0502020204030204" pitchFamily="34" charset="0"/>
                <a:cs typeface="Calibri" panose="020F0502020204030204" pitchFamily="34" charset="0"/>
              </a:rPr>
              <a:t>، مع عرض خصومات خاصة للمقيمين في المدينة.</a:t>
            </a:r>
          </a:p>
          <a:p>
            <a:pPr marL="285750" lvl="0" indent="-285750" algn="just" rtl="1">
              <a:buFont typeface="Wingdings" panose="05000000000000000000" pitchFamily="2" charset="2"/>
              <a:buChar char="ü"/>
            </a:pPr>
            <a:r>
              <a:rPr lang="ar-EG" sz="2200" b="1" dirty="0">
                <a:latin typeface="Calibri" panose="020F0502020204030204" pitchFamily="34" charset="0"/>
                <a:cs typeface="Calibri" panose="020F0502020204030204" pitchFamily="34" charset="0"/>
              </a:rPr>
              <a:t>من خلال تتبع الموقع الجغرافي للمستخدمين عبر الإنترنت</a:t>
            </a:r>
            <a:r>
              <a:rPr lang="ar-EG" sz="2200" dirty="0">
                <a:latin typeface="Calibri" panose="020F0502020204030204" pitchFamily="34" charset="0"/>
                <a:cs typeface="Calibri" panose="020F0502020204030204" pitchFamily="34" charset="0"/>
              </a:rPr>
              <a:t>، يمكنك إظهار منتجات معينة أو العروض التي تكون أكثر شيوعًا في هذه المدينة، مثل ملابس الصيف في جدة.</a:t>
            </a:r>
          </a:p>
          <a:p>
            <a:pPr marL="285750" lvl="0" indent="-285750" algn="just" rtl="1">
              <a:buFont typeface="Wingdings" panose="05000000000000000000" pitchFamily="2" charset="2"/>
              <a:buChar char="ü"/>
            </a:pPr>
            <a:r>
              <a:rPr lang="ar-EG" sz="2200" b="1" dirty="0">
                <a:latin typeface="Calibri" panose="020F0502020204030204" pitchFamily="34" charset="0"/>
                <a:cs typeface="Calibri" panose="020F0502020204030204" pitchFamily="34" charset="0"/>
              </a:rPr>
              <a:t>إعلانات محلية: </a:t>
            </a:r>
            <a:r>
              <a:rPr lang="ar-EG" sz="2200" dirty="0">
                <a:latin typeface="Calibri" panose="020F0502020204030204" pitchFamily="34" charset="0"/>
                <a:cs typeface="Calibri" panose="020F0502020204030204" pitchFamily="34" charset="0"/>
              </a:rPr>
              <a:t>يمكن أن تعرض إعلانات موجهة لجدة فقط (</a:t>
            </a:r>
            <a:r>
              <a:rPr lang="ar-EG" sz="2200" b="1" dirty="0">
                <a:latin typeface="Calibri" panose="020F0502020204030204" pitchFamily="34" charset="0"/>
                <a:cs typeface="Calibri" panose="020F0502020204030204" pitchFamily="34" charset="0"/>
              </a:rPr>
              <a:t>مثل "خصم 20% على جميع المنتجات في فرعنا في جدة").</a:t>
            </a:r>
            <a:endParaRPr lang="en-MY" sz="2200" b="1" dirty="0">
              <a:latin typeface="Calibri" panose="020F0502020204030204" pitchFamily="34" charset="0"/>
              <a:cs typeface="Calibri" panose="020F0502020204030204" pitchFamily="34" charset="0"/>
            </a:endParaRPr>
          </a:p>
        </p:txBody>
      </p:sp>
      <p:pic>
        <p:nvPicPr>
          <p:cNvPr id="3" name="Picture 2"/>
          <p:cNvPicPr>
            <a:picLocks noChangeAspect="1"/>
          </p:cNvPicPr>
          <p:nvPr/>
        </p:nvPicPr>
        <p:blipFill>
          <a:blip r:embed="rId3"/>
          <a:stretch>
            <a:fillRect/>
          </a:stretch>
        </p:blipFill>
        <p:spPr>
          <a:xfrm>
            <a:off x="0" y="4973075"/>
            <a:ext cx="2005758" cy="1737511"/>
          </a:xfrm>
          <a:prstGeom prst="rect">
            <a:avLst/>
          </a:prstGeom>
        </p:spPr>
      </p:pic>
    </p:spTree>
    <p:extLst>
      <p:ext uri="{BB962C8B-B14F-4D97-AF65-F5344CB8AC3E}">
        <p14:creationId xmlns:p14="http://schemas.microsoft.com/office/powerpoint/2010/main" val="271162314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9768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https</a:t>
            </a:r>
            <a:r>
              <a:rPr lang="en-MY" dirty="0" smtClean="0"/>
              <a:t>:///</a:t>
            </a:r>
            <a:r>
              <a:rPr lang="en-MY" dirty="0"/>
              <a:t>hub/%D8%A7%D8%AF%D8%A7%D8%B1%D8%A9-%D8%B9%D9%84%D8%A7%D9%82%D8%A7%D8%AA-%D8%A7%D9%84%D8%B9%D9%85%D9%84%D8%A7%D8%A1</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0431" y="1499102"/>
            <a:ext cx="10182769" cy="1015663"/>
          </a:xfrm>
          <a:prstGeom prst="rect">
            <a:avLst/>
          </a:prstGeom>
          <a:noFill/>
        </p:spPr>
        <p:txBody>
          <a:bodyPr wrap="square" rtlCol="0">
            <a:spAutoFit/>
          </a:bodyPr>
          <a:lstStyle/>
          <a:p>
            <a:pPr algn="r" rtl="1"/>
            <a:r>
              <a:rPr lang="ar-EG" sz="3200" b="1" dirty="0" smtClean="0"/>
              <a:t>6.3</a:t>
            </a:r>
            <a:r>
              <a:rPr lang="en-US" sz="3200" b="1" dirty="0" smtClean="0">
                <a:latin typeface="Calibri" panose="020F0502020204030204" pitchFamily="34" charset="0"/>
                <a:cs typeface="Calibri" panose="020F0502020204030204" pitchFamily="34" charset="0"/>
              </a:rPr>
              <a:t> </a:t>
            </a:r>
            <a:r>
              <a:rPr lang="ar-EG" sz="3200" b="1" dirty="0" smtClean="0">
                <a:latin typeface="Calibri" panose="020F0502020204030204" pitchFamily="34" charset="0"/>
                <a:cs typeface="Calibri" panose="020F0502020204030204" pitchFamily="34" charset="0"/>
              </a:rPr>
              <a:t> </a:t>
            </a:r>
            <a:r>
              <a:rPr lang="ar-EG" sz="3200" b="1" dirty="0"/>
              <a:t>أمثلة لتأثير الموقع الجغرافي على التسويق </a:t>
            </a:r>
            <a:r>
              <a:rPr lang="ar-EG" sz="3200" b="1" dirty="0" smtClean="0"/>
              <a:t>والتجزئة</a:t>
            </a:r>
            <a:r>
              <a:rPr lang="en-US" sz="3200" b="1" dirty="0" smtClean="0"/>
              <a:t> </a:t>
            </a:r>
            <a:endParaRPr lang="en-US" sz="3200" b="1" dirty="0"/>
          </a:p>
          <a:p>
            <a:pPr algn="r" rtl="1"/>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1D49B629-A710-F119-EA46-044B5624E5D2}"/>
              </a:ext>
            </a:extLst>
          </p:cNvPr>
          <p:cNvSpPr txBox="1"/>
          <p:nvPr/>
        </p:nvSpPr>
        <p:spPr>
          <a:xfrm>
            <a:off x="1614797" y="2130793"/>
            <a:ext cx="8748403" cy="2677656"/>
          </a:xfrm>
          <a:prstGeom prst="rect">
            <a:avLst/>
          </a:prstGeom>
          <a:noFill/>
        </p:spPr>
        <p:txBody>
          <a:bodyPr wrap="square" rtlCol="0">
            <a:spAutoFit/>
          </a:bodyPr>
          <a:lstStyle/>
          <a:p>
            <a:pPr marL="285750" lvl="0" indent="-285750" algn="r" rtl="1">
              <a:buFont typeface="Wingdings" panose="05000000000000000000" pitchFamily="2" charset="2"/>
              <a:buChar char="ü"/>
            </a:pPr>
            <a:r>
              <a:rPr lang="ar-EG" sz="2800" b="1" dirty="0" smtClean="0">
                <a:latin typeface="Calibri" panose="020F0502020204030204" pitchFamily="34" charset="0"/>
                <a:cs typeface="Calibri" panose="020F0502020204030204" pitchFamily="34" charset="0"/>
              </a:rPr>
              <a:t>مثال 2 </a:t>
            </a:r>
            <a:r>
              <a:rPr lang="ar-EG" sz="2800" dirty="0" smtClean="0">
                <a:latin typeface="Calibri" panose="020F0502020204030204" pitchFamily="34" charset="0"/>
                <a:cs typeface="Calibri" panose="020F0502020204030204" pitchFamily="34" charset="0"/>
              </a:rPr>
              <a:t>: </a:t>
            </a:r>
            <a:r>
              <a:rPr lang="ar-EG" sz="2800" dirty="0">
                <a:latin typeface="Calibri" panose="020F0502020204030204" pitchFamily="34" charset="0"/>
                <a:cs typeface="Calibri" panose="020F0502020204030204" pitchFamily="34" charset="0"/>
              </a:rPr>
              <a:t>تخصيص المحتوى حسب الطقس إذا كنت تدير متجرًا لبيع الملابس، </a:t>
            </a:r>
            <a:r>
              <a:rPr lang="ar-EG" sz="2800" b="1" dirty="0">
                <a:latin typeface="Calibri" panose="020F0502020204030204" pitchFamily="34" charset="0"/>
                <a:cs typeface="Calibri" panose="020F0502020204030204" pitchFamily="34" charset="0"/>
              </a:rPr>
              <a:t>يمكنك تخصيص صفحة الهبوط بناءً على الطقس المحلي</a:t>
            </a:r>
            <a:r>
              <a:rPr lang="ar-EG" sz="2800" dirty="0">
                <a:latin typeface="Calibri" panose="020F0502020204030204" pitchFamily="34" charset="0"/>
                <a:cs typeface="Calibri" panose="020F0502020204030204" pitchFamily="34" charset="0"/>
              </a:rPr>
              <a:t>. </a:t>
            </a:r>
          </a:p>
          <a:p>
            <a:pPr marL="285750" lvl="0" indent="-285750" algn="r" rtl="1">
              <a:buFont typeface="Wingdings" panose="05000000000000000000" pitchFamily="2" charset="2"/>
              <a:buChar char="ü"/>
            </a:pPr>
            <a:r>
              <a:rPr lang="ar-EG" sz="2800" dirty="0">
                <a:latin typeface="Calibri" panose="020F0502020204030204" pitchFamily="34" charset="0"/>
                <a:cs typeface="Calibri" panose="020F0502020204030204" pitchFamily="34" charset="0"/>
              </a:rPr>
              <a:t>على سبيل المثال: في الشتاء في مناطق باردة (مثل الشمال الأمريكي أو أوروبا)، يمكن أن تقدم عروضًا على الملابس الشتوية.</a:t>
            </a:r>
          </a:p>
          <a:p>
            <a:pPr marL="285750" lvl="0" indent="-285750" algn="r" rtl="1">
              <a:buFont typeface="Wingdings" panose="05000000000000000000" pitchFamily="2" charset="2"/>
              <a:buChar char="ü"/>
            </a:pPr>
            <a:r>
              <a:rPr lang="ar-EG" sz="2800" dirty="0">
                <a:latin typeface="Calibri" panose="020F0502020204030204" pitchFamily="34" charset="0"/>
                <a:cs typeface="Calibri" panose="020F0502020204030204" pitchFamily="34" charset="0"/>
              </a:rPr>
              <a:t> في </a:t>
            </a:r>
            <a:r>
              <a:rPr lang="ar-EG" sz="2800" b="1" dirty="0">
                <a:latin typeface="Calibri" panose="020F0502020204030204" pitchFamily="34" charset="0"/>
                <a:cs typeface="Calibri" panose="020F0502020204030204" pitchFamily="34" charset="0"/>
              </a:rPr>
              <a:t>الصيف في مناطق حارة </a:t>
            </a:r>
            <a:r>
              <a:rPr lang="ar-EG" sz="2800" dirty="0">
                <a:latin typeface="Calibri" panose="020F0502020204030204" pitchFamily="34" charset="0"/>
                <a:cs typeface="Calibri" panose="020F0502020204030204" pitchFamily="34" charset="0"/>
              </a:rPr>
              <a:t>(مثل منطقة الخليج أو جنوب شرق آسيا)، يمكن أن تقدم ملابس صيفية خفيفة أو نظارات شمسية</a:t>
            </a:r>
            <a:r>
              <a:rPr lang="ar-EG" sz="2400" dirty="0">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20780688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الثامنة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320565" y="4974573"/>
            <a:ext cx="4747323" cy="584775"/>
          </a:xfrm>
          <a:prstGeom prst="rect">
            <a:avLst/>
          </a:prstGeom>
          <a:noFill/>
        </p:spPr>
        <p:txBody>
          <a:bodyPr wrap="square">
            <a:spAutoFit/>
          </a:bodyPr>
          <a:lstStyle/>
          <a:p>
            <a:pPr lvl="0" algn="ctr" rtl="1"/>
            <a:r>
              <a:rPr lang="ar-SA" sz="3200" b="1" dirty="0">
                <a:latin typeface="Calibri" panose="020F0502020204030204" pitchFamily="34" charset="0"/>
                <a:cs typeface="Calibri" panose="020F0502020204030204" pitchFamily="34" charset="0"/>
              </a:rPr>
              <a:t>الزوار لأول مرة</a:t>
            </a:r>
            <a:endParaRPr lang="en-MY" sz="3200" b="1" dirty="0">
              <a:latin typeface="+mj-lt"/>
            </a:endParaRPr>
          </a:p>
        </p:txBody>
      </p:sp>
    </p:spTree>
    <p:extLst>
      <p:ext uri="{BB962C8B-B14F-4D97-AF65-F5344CB8AC3E}">
        <p14:creationId xmlns:p14="http://schemas.microsoft.com/office/powerpoint/2010/main" val="335431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39768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dirty="0"/>
              <a:t>https</a:t>
            </a:r>
            <a:r>
              <a:rPr lang="en-MY" dirty="0" smtClean="0"/>
              <a:t>:///</a:t>
            </a:r>
            <a:r>
              <a:rPr lang="en-MY" dirty="0"/>
              <a:t>hub/%D8%A7%D8%AF%D8%A7%D8%B1%D8%A9-%D8%B9%D9%84%D8%A7%D9%82%D8%A7%D8%AA-%D8%A7%D9%84%D8%B9%D9%85%D9%84%D8%A7%D8%A1</a:t>
            </a:r>
            <a:endParaRPr lang="en-US" dirty="0"/>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0" y="1468325"/>
            <a:ext cx="10182769" cy="1138773"/>
          </a:xfrm>
          <a:prstGeom prst="rect">
            <a:avLst/>
          </a:prstGeom>
          <a:noFill/>
        </p:spPr>
        <p:txBody>
          <a:bodyPr wrap="square" rtlCol="0">
            <a:spAutoFit/>
          </a:bodyPr>
          <a:lstStyle/>
          <a:p>
            <a:pPr algn="r" rtl="1"/>
            <a:r>
              <a:rPr lang="ar-EG" sz="3200" b="1" dirty="0" smtClean="0"/>
              <a:t>7</a:t>
            </a:r>
            <a:r>
              <a:rPr lang="ar-EG" sz="3200" b="1" dirty="0" smtClean="0">
                <a:latin typeface="Calibri" panose="020F0502020204030204" pitchFamily="34" charset="0"/>
                <a:cs typeface="Calibri" panose="020F0502020204030204" pitchFamily="34" charset="0"/>
              </a:rPr>
              <a:t>. </a:t>
            </a:r>
            <a:r>
              <a:rPr lang="ar-EG" sz="3600" b="1" dirty="0">
                <a:latin typeface="Calibri" panose="020F0502020204030204" pitchFamily="34" charset="0"/>
                <a:cs typeface="Calibri" panose="020F0502020204030204" pitchFamily="34" charset="0"/>
              </a:rPr>
              <a:t>الزوار لأول مرة </a:t>
            </a:r>
            <a:endParaRPr lang="en-US" sz="3600" b="1" dirty="0">
              <a:latin typeface="Calibri" panose="020F0502020204030204" pitchFamily="34" charset="0"/>
              <a:cs typeface="Calibri" panose="020F0502020204030204" pitchFamily="34" charset="0"/>
            </a:endParaRPr>
          </a:p>
          <a:p>
            <a:pPr algn="r" rtl="1"/>
            <a:endParaRPr lang="en-US" sz="3200" b="1" dirty="0"/>
          </a:p>
        </p:txBody>
      </p:sp>
      <p:sp>
        <p:nvSpPr>
          <p:cNvPr id="2" name="TextBox 1">
            <a:extLst>
              <a:ext uri="{FF2B5EF4-FFF2-40B4-BE49-F238E27FC236}">
                <a16:creationId xmlns:a16="http://schemas.microsoft.com/office/drawing/2014/main" xmlns="" id="{1D49B629-A710-F119-EA46-044B5624E5D2}"/>
              </a:ext>
            </a:extLst>
          </p:cNvPr>
          <p:cNvSpPr txBox="1"/>
          <p:nvPr/>
        </p:nvSpPr>
        <p:spPr>
          <a:xfrm>
            <a:off x="1920141" y="2108529"/>
            <a:ext cx="8262628" cy="3046988"/>
          </a:xfrm>
          <a:prstGeom prst="rect">
            <a:avLst/>
          </a:prstGeom>
          <a:noFill/>
        </p:spPr>
        <p:txBody>
          <a:bodyPr wrap="square" rtlCol="0">
            <a:spAutoFit/>
          </a:bodyPr>
          <a:lstStyle/>
          <a:p>
            <a:pPr lvl="0" algn="just" rtl="1"/>
            <a:r>
              <a:rPr lang="ar-EG" sz="2200" b="1" u="sng" dirty="0">
                <a:latin typeface="Calibri" panose="020F0502020204030204" pitchFamily="34" charset="0"/>
                <a:cs typeface="Calibri" panose="020F0502020204030204" pitchFamily="34" charset="0"/>
              </a:rPr>
              <a:t>الزوار لأول مرة </a:t>
            </a:r>
            <a:r>
              <a:rPr lang="en-MY" sz="2200" dirty="0" smtClean="0">
                <a:latin typeface="Calibri" panose="020F0502020204030204" pitchFamily="34" charset="0"/>
                <a:cs typeface="Calibri" panose="020F0502020204030204" pitchFamily="34" charset="0"/>
              </a:rPr>
              <a:t>First-time </a:t>
            </a:r>
            <a:r>
              <a:rPr lang="en-MY" sz="2200" dirty="0">
                <a:latin typeface="Calibri" panose="020F0502020204030204" pitchFamily="34" charset="0"/>
                <a:cs typeface="Calibri" panose="020F0502020204030204" pitchFamily="34" charset="0"/>
              </a:rPr>
              <a:t>Visitors) </a:t>
            </a:r>
            <a:r>
              <a:rPr lang="ar-EG" sz="2200" dirty="0" smtClean="0">
                <a:latin typeface="Calibri" panose="020F0502020204030204" pitchFamily="34" charset="0"/>
                <a:cs typeface="Calibri" panose="020F0502020204030204" pitchFamily="34" charset="0"/>
              </a:rPr>
              <a:t> ) هم الأشخاص </a:t>
            </a:r>
            <a:r>
              <a:rPr lang="ar-EG" sz="2200" dirty="0">
                <a:latin typeface="Calibri" panose="020F0502020204030204" pitchFamily="34" charset="0"/>
                <a:cs typeface="Calibri" panose="020F0502020204030204" pitchFamily="34" charset="0"/>
              </a:rPr>
              <a:t>الذين </a:t>
            </a:r>
            <a:r>
              <a:rPr lang="ar-EG" sz="2200" u="sng" dirty="0">
                <a:latin typeface="Calibri" panose="020F0502020204030204" pitchFamily="34" charset="0"/>
                <a:cs typeface="Calibri" panose="020F0502020204030204" pitchFamily="34" charset="0"/>
              </a:rPr>
              <a:t>يزورون موقعك الإلكتروني </a:t>
            </a:r>
            <a:r>
              <a:rPr lang="ar-EG" sz="2200" dirty="0">
                <a:latin typeface="Calibri" panose="020F0502020204030204" pitchFamily="34" charset="0"/>
                <a:cs typeface="Calibri" panose="020F0502020204030204" pitchFamily="34" charset="0"/>
              </a:rPr>
              <a:t>لأول مرة، ولم يسبق لهم التفاعل مع محتوى الموقع أو العلامة التجارية.</a:t>
            </a:r>
          </a:p>
          <a:p>
            <a:pPr marL="400050" lvl="0" indent="-400050" algn="just" rtl="1">
              <a:buFont typeface="+mj-lt"/>
              <a:buAutoNum type="romanLcPeriod"/>
            </a:pPr>
            <a:r>
              <a:rPr lang="ar-EG" sz="2200" dirty="0">
                <a:latin typeface="Calibri" panose="020F0502020204030204" pitchFamily="34" charset="0"/>
                <a:cs typeface="Calibri" panose="020F0502020204030204" pitchFamily="34" charset="0"/>
              </a:rPr>
              <a:t> يعتبر هذا النوع من </a:t>
            </a:r>
            <a:r>
              <a:rPr lang="ar-EG" sz="2200" b="1" dirty="0">
                <a:latin typeface="Calibri" panose="020F0502020204030204" pitchFamily="34" charset="0"/>
                <a:cs typeface="Calibri" panose="020F0502020204030204" pitchFamily="34" charset="0"/>
              </a:rPr>
              <a:t>الزوار ذو أهمية خاصة في التسويق الرقمي و تحليل سلوك المستخدم، </a:t>
            </a:r>
            <a:r>
              <a:rPr lang="ar-EG" sz="2200" dirty="0">
                <a:latin typeface="Calibri" panose="020F0502020204030204" pitchFamily="34" charset="0"/>
                <a:cs typeface="Calibri" panose="020F0502020204030204" pitchFamily="34" charset="0"/>
              </a:rPr>
              <a:t>حيث يمكنك استغلال هذه الفرصة لبناء علاقة مع الزوار الجدد وتحفيزهم على التفاعل مع الموقع واتخاذ إجراءات مرغوبة (</a:t>
            </a:r>
            <a:r>
              <a:rPr lang="ar-EG" sz="2200" b="1" dirty="0">
                <a:latin typeface="Calibri" panose="020F0502020204030204" pitchFamily="34" charset="0"/>
                <a:cs typeface="Calibri" panose="020F0502020204030204" pitchFamily="34" charset="0"/>
              </a:rPr>
              <a:t>مثل التسجيل أو الشراء</a:t>
            </a:r>
            <a:r>
              <a:rPr lang="ar-EG" sz="2200" dirty="0" smtClean="0">
                <a:latin typeface="Calibri" panose="020F0502020204030204" pitchFamily="34" charset="0"/>
                <a:cs typeface="Calibri" panose="020F0502020204030204" pitchFamily="34" charset="0"/>
              </a:rPr>
              <a:t>).</a:t>
            </a:r>
            <a:endParaRPr lang="ar-EG" sz="2200" dirty="0">
              <a:latin typeface="Calibri" panose="020F0502020204030204" pitchFamily="34" charset="0"/>
              <a:cs typeface="Calibri" panose="020F0502020204030204" pitchFamily="34" charset="0"/>
            </a:endParaRPr>
          </a:p>
          <a:p>
            <a:pPr algn="r"/>
            <a:r>
              <a:rPr lang="ar-EG" sz="2200" b="1" u="sng" dirty="0">
                <a:latin typeface="Calibri" panose="020F0502020204030204" pitchFamily="34" charset="0"/>
                <a:cs typeface="Calibri" panose="020F0502020204030204" pitchFamily="34" charset="0"/>
              </a:rPr>
              <a:t>أهمية الزوار لأول </a:t>
            </a:r>
            <a:r>
              <a:rPr lang="ar-EG" sz="2200" b="1" u="sng" dirty="0" smtClean="0">
                <a:latin typeface="Calibri" panose="020F0502020204030204" pitchFamily="34" charset="0"/>
                <a:cs typeface="Calibri" panose="020F0502020204030204" pitchFamily="34" charset="0"/>
              </a:rPr>
              <a:t>مرة:</a:t>
            </a:r>
          </a:p>
          <a:p>
            <a:pPr algn="r"/>
            <a:r>
              <a:rPr lang="ar-EG" sz="2200" dirty="0" smtClean="0">
                <a:latin typeface="Calibri" panose="020F0502020204030204" pitchFamily="34" charset="0"/>
                <a:cs typeface="Calibri" panose="020F0502020204030204" pitchFamily="34" charset="0"/>
              </a:rPr>
              <a:t> الزوار </a:t>
            </a:r>
            <a:r>
              <a:rPr lang="ar-EG" sz="2200" dirty="0">
                <a:latin typeface="Calibri" panose="020F0502020204030204" pitchFamily="34" charset="0"/>
                <a:cs typeface="Calibri" panose="020F0502020204030204" pitchFamily="34" charset="0"/>
              </a:rPr>
              <a:t>الجدد </a:t>
            </a:r>
            <a:r>
              <a:rPr lang="ar-EG" sz="2200" u="sng" dirty="0">
                <a:latin typeface="Calibri" panose="020F0502020204030204" pitchFamily="34" charset="0"/>
                <a:cs typeface="Calibri" panose="020F0502020204030204" pitchFamily="34" charset="0"/>
              </a:rPr>
              <a:t>يمثلون فرصًا كبيرة لتوسيع نطاق جمهورك وزيادة قاعدة العملاء. التعامل مع هؤلاء الزوار بشكل صحيح يمكن أن يساعد في تحقيق أهدافك </a:t>
            </a:r>
            <a:r>
              <a:rPr lang="ar-EG" sz="2200" u="sng" dirty="0" smtClean="0">
                <a:latin typeface="Calibri" panose="020F0502020204030204" pitchFamily="34" charset="0"/>
                <a:cs typeface="Calibri" panose="020F0502020204030204" pitchFamily="34" charset="0"/>
              </a:rPr>
              <a:t>التسويقية</a:t>
            </a:r>
            <a:r>
              <a:rPr lang="ar-EG" sz="2200" dirty="0">
                <a:latin typeface="Calibri" panose="020F0502020204030204" pitchFamily="34" charset="0"/>
                <a:cs typeface="Calibri" panose="020F0502020204030204" pitchFamily="34" charset="0"/>
              </a:rPr>
              <a:t>.</a:t>
            </a:r>
          </a:p>
          <a:p>
            <a:pPr lvl="0" algn="just" rtl="1"/>
            <a:endParaRPr lang="ar-EG" sz="1600" dirty="0"/>
          </a:p>
        </p:txBody>
      </p:sp>
    </p:spTree>
    <p:extLst>
      <p:ext uri="{BB962C8B-B14F-4D97-AF65-F5344CB8AC3E}">
        <p14:creationId xmlns:p14="http://schemas.microsoft.com/office/powerpoint/2010/main" val="3906487135"/>
      </p:ext>
    </p:extLst>
  </p:cSld>
  <p:clrMapOvr>
    <a:overrideClrMapping bg1="lt1" tx1="dk1" bg2="lt2" tx2="dk2" accent1="accent1" accent2="accent2" accent3="accent3" accent4="accent4" accent5="accent5" accent6="accent6" hlink="hlink" folHlink="folHlink"/>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915710" y="1242112"/>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2449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191694" y="1593740"/>
            <a:ext cx="9074404" cy="1077218"/>
          </a:xfrm>
          <a:prstGeom prst="rect">
            <a:avLst/>
          </a:prstGeom>
          <a:noFill/>
        </p:spPr>
        <p:txBody>
          <a:bodyPr wrap="square" rtlCol="0">
            <a:spAutoFit/>
          </a:bodyPr>
          <a:lstStyle/>
          <a:p>
            <a:pPr lvl="0" algn="r" rtl="1"/>
            <a:r>
              <a:rPr lang="ar-EG" sz="2800" b="1" dirty="0" smtClean="0"/>
              <a:t>7.1. </a:t>
            </a:r>
            <a:r>
              <a:rPr lang="ar-EG" sz="3600" b="1" dirty="0">
                <a:latin typeface="Calibri" panose="020F0502020204030204" pitchFamily="34" charset="0"/>
                <a:cs typeface="Calibri" panose="020F0502020204030204" pitchFamily="34" charset="0"/>
              </a:rPr>
              <a:t>كيف تتداخل "الزوار لأول مرة" مع "التجزئة"؟  </a:t>
            </a:r>
            <a:endParaRPr lang="en-US" sz="3600" b="1" dirty="0">
              <a:latin typeface="Calibri" panose="020F0502020204030204" pitchFamily="34" charset="0"/>
              <a:cs typeface="Calibri" panose="020F0502020204030204" pitchFamily="34" charset="0"/>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A028DE1E-AC7C-1CAD-54B2-C57BF57D3578}"/>
              </a:ext>
            </a:extLst>
          </p:cNvPr>
          <p:cNvSpPr txBox="1"/>
          <p:nvPr/>
        </p:nvSpPr>
        <p:spPr>
          <a:xfrm>
            <a:off x="1668714" y="2309195"/>
            <a:ext cx="8518274" cy="3416320"/>
          </a:xfrm>
          <a:prstGeom prst="rect">
            <a:avLst/>
          </a:prstGeom>
          <a:noFill/>
        </p:spPr>
        <p:txBody>
          <a:bodyPr wrap="square" rtlCol="0">
            <a:spAutoFit/>
          </a:bodyPr>
          <a:lstStyle/>
          <a:p>
            <a:pPr lvl="0" algn="r"/>
            <a:r>
              <a:rPr lang="ar-EG" sz="2200" b="1" dirty="0">
                <a:latin typeface="Calibri" panose="020F0502020204030204" pitchFamily="34" charset="0"/>
                <a:cs typeface="Calibri" panose="020F0502020204030204" pitchFamily="34" charset="0"/>
              </a:rPr>
              <a:t>هما أداتان قويتان تستخدمان في مجال تحليل البيانات وإدارة علاقات العملاء</a:t>
            </a:r>
            <a:r>
              <a:rPr lang="ar-EG" sz="2200" dirty="0">
                <a:latin typeface="Calibri" panose="020F0502020204030204" pitchFamily="34" charset="0"/>
                <a:cs typeface="Calibri" panose="020F0502020204030204" pitchFamily="34" charset="0"/>
              </a:rPr>
              <a:t>، وكل منهما له ميزاته الخاصة.</a:t>
            </a:r>
          </a:p>
          <a:p>
            <a:pPr algn="r" rtl="1"/>
            <a:r>
              <a:rPr lang="ar-EG" sz="2200" dirty="0">
                <a:latin typeface="Calibri" panose="020F0502020204030204" pitchFamily="34" charset="0"/>
                <a:cs typeface="Calibri" panose="020F0502020204030204" pitchFamily="34" charset="0"/>
              </a:rPr>
              <a:t> </a:t>
            </a:r>
            <a:r>
              <a:rPr lang="ar-EG" sz="2200" u="sng" dirty="0">
                <a:latin typeface="Calibri" panose="020F0502020204030204" pitchFamily="34" charset="0"/>
                <a:cs typeface="Calibri" panose="020F0502020204030204" pitchFamily="34" charset="0"/>
              </a:rPr>
              <a:t>التجزئة بناءً على حالة الزائر (</a:t>
            </a:r>
            <a:r>
              <a:rPr lang="ar-EG" sz="2200" b="1" u="sng" dirty="0">
                <a:latin typeface="Calibri" panose="020F0502020204030204" pitchFamily="34" charset="0"/>
                <a:cs typeface="Calibri" panose="020F0502020204030204" pitchFamily="34" charset="0"/>
              </a:rPr>
              <a:t>جديد أو عائد</a:t>
            </a:r>
            <a:r>
              <a:rPr lang="ar-EG" sz="2200" u="sng" dirty="0">
                <a:latin typeface="Calibri" panose="020F0502020204030204" pitchFamily="34" charset="0"/>
                <a:cs typeface="Calibri" panose="020F0502020204030204" pitchFamily="34" charset="0"/>
              </a:rPr>
              <a:t>):</a:t>
            </a:r>
          </a:p>
          <a:p>
            <a:pPr algn="r" rtl="1"/>
            <a:r>
              <a:rPr lang="ar-EG" sz="2200" b="1" dirty="0">
                <a:latin typeface="Calibri" panose="020F0502020204030204" pitchFamily="34" charset="0"/>
                <a:cs typeface="Calibri" panose="020F0502020204030204" pitchFamily="34" charset="0"/>
              </a:rPr>
              <a:t>الزوار الجدد </a:t>
            </a:r>
            <a:r>
              <a:rPr lang="ar-EG" sz="2200" dirty="0">
                <a:latin typeface="Calibri" panose="020F0502020204030204" pitchFamily="34" charset="0"/>
                <a:cs typeface="Calibri" panose="020F0502020204030204" pitchFamily="34" charset="0"/>
              </a:rPr>
              <a:t>(</a:t>
            </a:r>
            <a:r>
              <a:rPr lang="ar-EG" sz="2200" b="1" dirty="0">
                <a:latin typeface="Calibri" panose="020F0502020204030204" pitchFamily="34" charset="0"/>
                <a:cs typeface="Calibri" panose="020F0502020204030204" pitchFamily="34" charset="0"/>
              </a:rPr>
              <a:t>الذين يزورون الموقع لأول مرة</a:t>
            </a:r>
            <a:r>
              <a:rPr lang="ar-EG" sz="2200" dirty="0">
                <a:latin typeface="Calibri" panose="020F0502020204030204" pitchFamily="34" charset="0"/>
                <a:cs typeface="Calibri" panose="020F0502020204030204" pitchFamily="34" charset="0"/>
              </a:rPr>
              <a:t>) لديهم احتياجات وتجربة مختلفة مقارنة بالزوار العائدين. على سبيل المثال:</a:t>
            </a:r>
          </a:p>
          <a:p>
            <a:pPr marL="800100" lvl="1" indent="-342900" algn="r" rtl="1">
              <a:buFont typeface="Arial" panose="020B0604020202020204" pitchFamily="34" charset="0"/>
              <a:buChar char="•"/>
            </a:pPr>
            <a:r>
              <a:rPr lang="ar-EG" sz="2200" dirty="0">
                <a:latin typeface="Calibri" panose="020F0502020204030204" pitchFamily="34" charset="0"/>
                <a:cs typeface="Calibri" panose="020F0502020204030204" pitchFamily="34" charset="0"/>
              </a:rPr>
              <a:t>الزوار الجدد قد يحتاجون إلى </a:t>
            </a:r>
            <a:r>
              <a:rPr lang="ar-EG" sz="2200" b="1" dirty="0">
                <a:latin typeface="Calibri" panose="020F0502020204030204" pitchFamily="34" charset="0"/>
                <a:cs typeface="Calibri" panose="020F0502020204030204" pitchFamily="34" charset="0"/>
              </a:rPr>
              <a:t>محتوى تعريفي أو توجيهي</a:t>
            </a:r>
            <a:r>
              <a:rPr lang="ar-EG" sz="2200" dirty="0">
                <a:latin typeface="Calibri" panose="020F0502020204030204" pitchFamily="34" charset="0"/>
                <a:cs typeface="Calibri" panose="020F0502020204030204" pitchFamily="34" charset="0"/>
              </a:rPr>
              <a:t> ليعرفوا المزيد عن خدماتك أو منتجاتك.</a:t>
            </a:r>
          </a:p>
          <a:p>
            <a:pPr marL="800100" lvl="1" indent="-342900" algn="r" rtl="1">
              <a:buFont typeface="Arial" panose="020B0604020202020204" pitchFamily="34" charset="0"/>
              <a:buChar char="•"/>
            </a:pPr>
            <a:r>
              <a:rPr lang="ar-EG" sz="2200" dirty="0">
                <a:latin typeface="Calibri" panose="020F0502020204030204" pitchFamily="34" charset="0"/>
                <a:cs typeface="Calibri" panose="020F0502020204030204" pitchFamily="34" charset="0"/>
              </a:rPr>
              <a:t>بينما الزوار العائدين </a:t>
            </a:r>
            <a:r>
              <a:rPr lang="ar-EG" sz="2200" b="1" dirty="0">
                <a:latin typeface="Calibri" panose="020F0502020204030204" pitchFamily="34" charset="0"/>
                <a:cs typeface="Calibri" panose="020F0502020204030204" pitchFamily="34" charset="0"/>
              </a:rPr>
              <a:t>قد يكونون على دراية بما تقدمه ويرغبون في الانتقال بسرعة </a:t>
            </a:r>
            <a:r>
              <a:rPr lang="ar-EG" sz="2200" dirty="0">
                <a:latin typeface="Calibri" panose="020F0502020204030204" pitchFamily="34" charset="0"/>
                <a:cs typeface="Calibri" panose="020F0502020204030204" pitchFamily="34" charset="0"/>
              </a:rPr>
              <a:t>إلى ما يهمهم (</a:t>
            </a:r>
            <a:r>
              <a:rPr lang="ar-EG" sz="2200" b="1" dirty="0">
                <a:latin typeface="Calibri" panose="020F0502020204030204" pitchFamily="34" charset="0"/>
                <a:cs typeface="Calibri" panose="020F0502020204030204" pitchFamily="34" charset="0"/>
              </a:rPr>
              <a:t>مثل العروض أو المنتجات المفضلة</a:t>
            </a:r>
            <a:r>
              <a:rPr lang="ar-EG" sz="2200" dirty="0">
                <a:latin typeface="Calibri" panose="020F0502020204030204" pitchFamily="34" charset="0"/>
                <a:cs typeface="Calibri" panose="020F0502020204030204" pitchFamily="34" charset="0"/>
              </a:rPr>
              <a:t>).</a:t>
            </a:r>
          </a:p>
          <a:p>
            <a:pPr marL="514350" lvl="0" indent="-514350" algn="r" rtl="1">
              <a:buFont typeface="+mj-lt"/>
              <a:buAutoNum type="romanLcPeriod"/>
            </a:pPr>
            <a:endParaRPr lang="en-MY"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2218523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210"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942975" y="1631124"/>
            <a:ext cx="9337995" cy="1138773"/>
          </a:xfrm>
          <a:prstGeom prst="rect">
            <a:avLst/>
          </a:prstGeom>
          <a:noFill/>
        </p:spPr>
        <p:txBody>
          <a:bodyPr wrap="square" rtlCol="0">
            <a:spAutoFit/>
          </a:bodyPr>
          <a:lstStyle/>
          <a:p>
            <a:pPr lvl="0" algn="r" rtl="1"/>
            <a:r>
              <a:rPr lang="ar-EG" sz="3200" b="1" dirty="0" smtClean="0"/>
              <a:t>8</a:t>
            </a:r>
            <a:r>
              <a:rPr lang="ar-EG" sz="3200" b="1" dirty="0" smtClean="0">
                <a:latin typeface="Calibri" panose="020F0502020204030204" pitchFamily="34" charset="0"/>
                <a:cs typeface="Calibri" panose="020F0502020204030204" pitchFamily="34" charset="0"/>
              </a:rPr>
              <a:t>. الخلاصة</a:t>
            </a:r>
            <a:r>
              <a:rPr lang="ar-EG" sz="4000" b="1" dirty="0" smtClean="0"/>
              <a:t>: </a:t>
            </a:r>
            <a:endParaRPr lang="en-US" sz="4000" b="1" dirty="0">
              <a:latin typeface="Microsoft Uighur" panose="02000000000000000000" pitchFamily="2" charset="-78"/>
            </a:endParaRPr>
          </a:p>
          <a:p>
            <a:pPr algn="r" rtl="1"/>
            <a:endParaRPr lang="en-US" sz="2800" dirty="0">
              <a:latin typeface="Microsoft Uighur" panose="02000000000000000000" pitchFamily="2" charset="-78"/>
            </a:endParaRPr>
          </a:p>
        </p:txBody>
      </p:sp>
      <p:pic>
        <p:nvPicPr>
          <p:cNvPr id="2" name="Picture 1">
            <a:extLst>
              <a:ext uri="{FF2B5EF4-FFF2-40B4-BE49-F238E27FC236}">
                <a16:creationId xmlns:a16="http://schemas.microsoft.com/office/drawing/2014/main" xmlns="" id="{F9C65F96-7E46-51F3-3626-DE7ADC66DE5B}"/>
              </a:ext>
            </a:extLst>
          </p:cNvPr>
          <p:cNvPicPr>
            <a:picLocks noChangeAspect="1"/>
          </p:cNvPicPr>
          <p:nvPr/>
        </p:nvPicPr>
        <p:blipFill>
          <a:blip r:embed="rId3"/>
          <a:stretch>
            <a:fillRect/>
          </a:stretch>
        </p:blipFill>
        <p:spPr>
          <a:xfrm>
            <a:off x="1141074" y="3074044"/>
            <a:ext cx="1740207" cy="1622210"/>
          </a:xfrm>
          <a:prstGeom prst="rect">
            <a:avLst/>
          </a:prstGeom>
        </p:spPr>
      </p:pic>
      <p:sp>
        <p:nvSpPr>
          <p:cNvPr id="3" name="TextBox 2">
            <a:extLst>
              <a:ext uri="{FF2B5EF4-FFF2-40B4-BE49-F238E27FC236}">
                <a16:creationId xmlns:a16="http://schemas.microsoft.com/office/drawing/2014/main" xmlns="" id="{4E17B397-19E8-153F-BE0A-C74B1ECAF1D5}"/>
              </a:ext>
            </a:extLst>
          </p:cNvPr>
          <p:cNvSpPr txBox="1"/>
          <p:nvPr/>
        </p:nvSpPr>
        <p:spPr>
          <a:xfrm>
            <a:off x="3130000" y="2322746"/>
            <a:ext cx="6810444" cy="2185214"/>
          </a:xfrm>
          <a:prstGeom prst="rect">
            <a:avLst/>
          </a:prstGeom>
          <a:noFill/>
        </p:spPr>
        <p:txBody>
          <a:bodyPr wrap="square" rtlCol="0">
            <a:spAutoFit/>
          </a:bodyPr>
          <a:lstStyle/>
          <a:p>
            <a:pPr lvl="0" algn="just" rtl="1"/>
            <a:r>
              <a:rPr lang="ar-EG" sz="2600" dirty="0">
                <a:latin typeface="Calibri" panose="020F0502020204030204" pitchFamily="34" charset="0"/>
                <a:cs typeface="Calibri" panose="020F0502020204030204" pitchFamily="34" charset="0"/>
              </a:rPr>
              <a:t> </a:t>
            </a:r>
            <a:r>
              <a:rPr lang="ar-EG" sz="2600" b="1" dirty="0" smtClean="0">
                <a:latin typeface="Calibri" panose="020F0502020204030204" pitchFamily="34" charset="0"/>
                <a:cs typeface="Calibri" panose="020F0502020204030204" pitchFamily="34" charset="0"/>
              </a:rPr>
              <a:t>تحليلات </a:t>
            </a:r>
            <a:r>
              <a:rPr lang="ar-EG" sz="2600" b="1" dirty="0">
                <a:latin typeface="Calibri" panose="020F0502020204030204" pitchFamily="34" charset="0"/>
                <a:cs typeface="Calibri" panose="020F0502020204030204" pitchFamily="34" charset="0"/>
              </a:rPr>
              <a:t>التجزئة </a:t>
            </a:r>
            <a:r>
              <a:rPr lang="ar-EG" sz="2600" dirty="0">
                <a:latin typeface="Calibri" panose="020F0502020204030204" pitchFamily="34" charset="0"/>
                <a:cs typeface="Calibri" panose="020F0502020204030204" pitchFamily="34" charset="0"/>
              </a:rPr>
              <a:t>هو عملية تقسيم الجمهور إلى مجموعات محددة بناءً على خصائص معينة، مثل </a:t>
            </a:r>
            <a:r>
              <a:rPr lang="ar-EG" sz="2600" b="1" dirty="0">
                <a:latin typeface="Calibri" panose="020F0502020204030204" pitchFamily="34" charset="0"/>
                <a:cs typeface="Calibri" panose="020F0502020204030204" pitchFamily="34" charset="0"/>
              </a:rPr>
              <a:t>سلوك الزوار</a:t>
            </a:r>
            <a:r>
              <a:rPr lang="ar-EG" sz="2600" dirty="0">
                <a:latin typeface="Calibri" panose="020F0502020204030204" pitchFamily="34" charset="0"/>
                <a:cs typeface="Calibri" panose="020F0502020204030204" pitchFamily="34" charset="0"/>
              </a:rPr>
              <a:t>، الموقع الجغرافي، الجهاز المستخدم، أو حتى مصدر الزيارة. يساعد ذلك تحسين تجربة المستخدمة ، زيادة الفعالية التسويقية ، </a:t>
            </a:r>
            <a:r>
              <a:rPr lang="ar-EG" sz="2600" dirty="0" smtClean="0">
                <a:latin typeface="Calibri" panose="020F0502020204030204" pitchFamily="34" charset="0"/>
                <a:cs typeface="Calibri" panose="020F0502020204030204" pitchFamily="34" charset="0"/>
              </a:rPr>
              <a:t>و </a:t>
            </a:r>
            <a:r>
              <a:rPr lang="ar-EG" sz="2600" dirty="0">
                <a:latin typeface="Calibri" panose="020F0502020204030204" pitchFamily="34" charset="0"/>
                <a:cs typeface="Calibri" panose="020F0502020204030204" pitchFamily="34" charset="0"/>
              </a:rPr>
              <a:t>زيادة التحويلات و تعزيز العلاقة مع الزوار </a:t>
            </a:r>
            <a:r>
              <a:rPr lang="ar-EG" sz="2600" dirty="0" smtClean="0">
                <a:latin typeface="Calibri" panose="020F0502020204030204" pitchFamily="34" charset="0"/>
                <a:cs typeface="Calibri" panose="020F0502020204030204" pitchFamily="34" charset="0"/>
              </a:rPr>
              <a:t>الجدد والعائدين</a:t>
            </a:r>
            <a:r>
              <a:rPr lang="ar-EG" sz="3200" dirty="0" smtClean="0"/>
              <a:t>.</a:t>
            </a:r>
            <a:endParaRPr lang="en-MY" sz="32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77611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الثامنة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320565" y="4974573"/>
            <a:ext cx="4747323" cy="584775"/>
          </a:xfrm>
          <a:prstGeom prst="rect">
            <a:avLst/>
          </a:prstGeom>
          <a:noFill/>
        </p:spPr>
        <p:txBody>
          <a:bodyPr wrap="square">
            <a:spAutoFit/>
          </a:bodyPr>
          <a:lstStyle/>
          <a:p>
            <a:pPr lvl="0" algn="ctr" rtl="1"/>
            <a:r>
              <a:rPr lang="ar-EG" sz="3200" b="1" dirty="0"/>
              <a:t>شكراً لحسن استماعكم</a:t>
            </a:r>
            <a:endParaRPr lang="en-MY" sz="3200" b="1" dirty="0">
              <a:latin typeface="+mj-lt"/>
            </a:endParaRPr>
          </a:p>
        </p:txBody>
      </p:sp>
    </p:spTree>
    <p:extLst>
      <p:ext uri="{BB962C8B-B14F-4D97-AF65-F5344CB8AC3E}">
        <p14:creationId xmlns:p14="http://schemas.microsoft.com/office/powerpoint/2010/main" val="2405898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elements/1.1/"/>
    <ds:schemaRef ds:uri="http://schemas.microsoft.com/office/infopath/2007/PartnerControls"/>
    <ds:schemaRef ds:uri="http://schemas.openxmlformats.org/package/2006/metadata/core-properties"/>
    <ds:schemaRef ds:uri="http://schemas.microsoft.com/office/2006/documentManagement/types"/>
    <ds:schemaRef ds:uri="688354b5-287c-4cda-825e-1d7935aea40e"/>
    <ds:schemaRef ds:uri="http://www.w3.org/XML/1998/namespace"/>
    <ds:schemaRef ds:uri="aca13214-df29-4e3c-a050-857c0bf7bd8e"/>
    <ds:schemaRef ds:uri="http://schemas.microsoft.com/office/2006/metadata/properties"/>
    <ds:schemaRef ds:uri="http://purl.org/dc/dcmitype/"/>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6255</TotalTime>
  <Words>3786</Words>
  <Application>Microsoft Office PowerPoint</Application>
  <PresentationFormat>Widescreen</PresentationFormat>
  <Paragraphs>270</Paragraphs>
  <Slides>46</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Alexandria</vt:lpstr>
      <vt:lpstr>Arial</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334</cp:revision>
  <dcterms:created xsi:type="dcterms:W3CDTF">2023-04-29T09:08:00Z</dcterms:created>
  <dcterms:modified xsi:type="dcterms:W3CDTF">2024-11-17T21:58:30Z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