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6" r:id="rId1"/>
  </p:sldMasterIdLst>
  <p:notesMasterIdLst>
    <p:notesMasterId r:id="rId12"/>
  </p:notesMasterIdLst>
  <p:handoutMasterIdLst>
    <p:handoutMasterId r:id="rId13"/>
  </p:handoutMasterIdLst>
  <p:sldIdLst>
    <p:sldId id="380" r:id="rId2"/>
    <p:sldId id="381" r:id="rId3"/>
    <p:sldId id="382" r:id="rId4"/>
    <p:sldId id="383" r:id="rId5"/>
    <p:sldId id="384" r:id="rId6"/>
    <p:sldId id="385" r:id="rId7"/>
    <p:sldId id="387" r:id="rId8"/>
    <p:sldId id="388" r:id="rId9"/>
    <p:sldId id="389" r:id="rId10"/>
    <p:sldId id="391" r:id="rId11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06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0" autoAdjust="0"/>
    <p:restoredTop sz="92745" autoAdjust="0"/>
  </p:normalViewPr>
  <p:slideViewPr>
    <p:cSldViewPr>
      <p:cViewPr varScale="1">
        <p:scale>
          <a:sx n="55" d="100"/>
          <a:sy n="55" d="100"/>
        </p:scale>
        <p:origin x="1408" y="4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13D46D-4065-4A17-BF4D-6C30E413B4D1}" type="datetimeFigureOut">
              <a:rPr lang="en-US"/>
              <a:pPr>
                <a:defRPr/>
              </a:pPr>
              <a:t>9/28/2023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D42E491-B660-402F-B9F4-9CDE4A5A3D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50964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48B9DC0-9837-4C0D-91BC-480B9B759597}" type="datetimeFigureOut">
              <a:rPr lang="en-US"/>
              <a:pPr>
                <a:defRPr/>
              </a:pPr>
              <a:t>9/28/2023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3DB91E-1848-49E0-A451-46FC7AAC16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8974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8766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20446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9147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2300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01554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530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67033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3405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4212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959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2460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5604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8488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1266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932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5867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="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7126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22900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xmlns="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81997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78522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xmlns="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31521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44781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32942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9/28/2023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545033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7" r:id="rId1"/>
    <p:sldLayoutId id="2147483958" r:id="rId2"/>
    <p:sldLayoutId id="2147483959" r:id="rId3"/>
    <p:sldLayoutId id="2147483960" r:id="rId4"/>
    <p:sldLayoutId id="2147483961" r:id="rId5"/>
    <p:sldLayoutId id="2147483962" r:id="rId6"/>
    <p:sldLayoutId id="2147483963" r:id="rId7"/>
    <p:sldLayoutId id="2147483964" r:id="rId8"/>
    <p:sldLayoutId id="2147483965" r:id="rId9"/>
    <p:sldLayoutId id="2147483966" r:id="rId10"/>
    <p:sldLayoutId id="2147483967" r:id="rId11"/>
    <p:sldLayoutId id="2147483968" r:id="rId12"/>
    <p:sldLayoutId id="2147483969" r:id="rId13"/>
    <p:sldLayoutId id="2147483970" r:id="rId14"/>
    <p:sldLayoutId id="2147483971" r:id="rId15"/>
    <p:sldLayoutId id="2147483972" r:id="rId16"/>
    <p:sldLayoutId id="2147483973" r:id="rId17"/>
    <p:sldLayoutId id="214748397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hyperlink" Target="mailto:mohamedfawzy@midocean.ae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4.jpeg"/><Relationship Id="rId5" Type="http://schemas.openxmlformats.org/officeDocument/2006/relationships/image" Target="../media/image6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xmlns="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xmlns="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124761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xmlns="" id="{844810E4-E8A9-2051-4D02-31024B944D7B}"/>
              </a:ext>
            </a:extLst>
          </p:cNvPr>
          <p:cNvSpPr/>
          <p:nvPr/>
        </p:nvSpPr>
        <p:spPr>
          <a:xfrm>
            <a:off x="41093" y="6045946"/>
            <a:ext cx="491786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35A8E0"/>
                </a:solidFill>
                <a:cs typeface="+mj-cs"/>
              </a:rPr>
              <a:t>Orientation show</a:t>
            </a:r>
            <a:r>
              <a:rPr lang="ar-YE" sz="2400" dirty="0">
                <a:solidFill>
                  <a:srgbClr val="35A8E0"/>
                </a:solidFill>
                <a:cs typeface="Times New Roman" panose="02020603050405020304" pitchFamily="18" charset="0"/>
              </a:rPr>
              <a:t> عرض توجيهي</a:t>
            </a:r>
            <a:endParaRPr lang="ar-YE" sz="2400" b="1" dirty="0">
              <a:solidFill>
                <a:srgbClr val="35A8E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9" y="5902683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4958959" y="2962812"/>
            <a:ext cx="6663513" cy="125763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MY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Methodology in Computer Science (AI800 )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Mohammed Anbar</a:t>
            </a:r>
          </a:p>
        </p:txBody>
      </p:sp>
    </p:spTree>
    <p:extLst>
      <p:ext uri="{BB962C8B-B14F-4D97-AF65-F5344CB8AC3E}">
        <p14:creationId xmlns:p14="http://schemas.microsoft.com/office/powerpoint/2010/main" val="35474153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Who am I?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2468403" y="1977742"/>
            <a:ext cx="8351997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sz="2400" b="1" dirty="0">
                <a:solidFill>
                  <a:srgbClr val="FFC000"/>
                </a:solidFill>
              </a:rPr>
              <a:t>Dr. Mohammed Anbar</a:t>
            </a:r>
          </a:p>
          <a:p>
            <a:pPr>
              <a:defRPr/>
            </a:pPr>
            <a:r>
              <a:rPr lang="en-US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Senior lecturer at National Advanced IPv6 Centre of Excellence (NAv6), Universiti Sains Malaysia (USM)</a:t>
            </a:r>
            <a:endParaRPr lang="en-US" sz="2000" i="1" dirty="0"/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062595D0-8C75-E986-75FB-6654EDE11A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4182156"/>
              </p:ext>
            </p:extLst>
          </p:nvPr>
        </p:nvGraphicFramePr>
        <p:xfrm>
          <a:off x="2508447" y="3192617"/>
          <a:ext cx="7644771" cy="22937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49514">
                  <a:extLst>
                    <a:ext uri="{9D8B030D-6E8A-4147-A177-3AD203B41FA5}">
                      <a16:colId xmlns:a16="http://schemas.microsoft.com/office/drawing/2014/main" xmlns="" val="2403117941"/>
                    </a:ext>
                  </a:extLst>
                </a:gridCol>
                <a:gridCol w="6795257">
                  <a:extLst>
                    <a:ext uri="{9D8B030D-6E8A-4147-A177-3AD203B41FA5}">
                      <a16:colId xmlns:a16="http://schemas.microsoft.com/office/drawing/2014/main" xmlns="" val="1359438484"/>
                    </a:ext>
                  </a:extLst>
                </a:gridCol>
              </a:tblGrid>
              <a:tr h="848072">
                <a:tc>
                  <a:txBody>
                    <a:bodyPr/>
                    <a:lstStyle/>
                    <a:p>
                      <a:pPr marL="90170" algn="ctr">
                        <a:lnSpc>
                          <a:spcPct val="150000"/>
                        </a:lnSpc>
                      </a:pPr>
                      <a:endParaRPr lang="en-US" sz="1200" dirty="0">
                        <a:effectLst/>
                      </a:endParaRPr>
                    </a:p>
                    <a:p>
                      <a:pPr marL="90170" algn="ctr">
                        <a:lnSpc>
                          <a:spcPct val="150000"/>
                        </a:lnSpc>
                      </a:pPr>
                      <a:r>
                        <a:rPr lang="en-US" sz="1200" dirty="0">
                          <a:effectLst/>
                        </a:rPr>
                        <a:t>2013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200" dirty="0">
                          <a:effectLst/>
                        </a:rPr>
                        <a:t>PhD in Advanced Internet Security and Monitoring.</a:t>
                      </a:r>
                      <a:br>
                        <a:rPr lang="en-US" sz="1200" dirty="0">
                          <a:effectLst/>
                        </a:rPr>
                      </a:br>
                      <a:r>
                        <a:rPr lang="en-US" sz="1200" dirty="0">
                          <a:effectLst/>
                        </a:rPr>
                        <a:t>National Advanced IPv6 Centre of Excellence (NAv6) ,</a:t>
                      </a:r>
                      <a:br>
                        <a:rPr lang="en-US" sz="1200" dirty="0">
                          <a:effectLst/>
                        </a:rPr>
                      </a:br>
                      <a:r>
                        <a:rPr lang="en-US" sz="1200" dirty="0">
                          <a:effectLst/>
                        </a:rPr>
                        <a:t>Universiti Sains Malaysia (USM), Malaysia</a:t>
                      </a:r>
                      <a:br>
                        <a:rPr lang="en-US" sz="1200" dirty="0">
                          <a:effectLst/>
                        </a:rPr>
                      </a:b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503880227"/>
                  </a:ext>
                </a:extLst>
              </a:tr>
              <a:tr h="647863">
                <a:tc>
                  <a:txBody>
                    <a:bodyPr/>
                    <a:lstStyle/>
                    <a:p>
                      <a:pPr marL="90170" algn="ctr">
                        <a:lnSpc>
                          <a:spcPct val="150000"/>
                        </a:lnSpc>
                      </a:pPr>
                      <a:r>
                        <a:rPr lang="en-US" sz="1200" dirty="0">
                          <a:effectLst/>
                        </a:rPr>
                        <a:t>2009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200" dirty="0">
                          <a:effectLst/>
                        </a:rPr>
                        <a:t>Master of Information Technology </a:t>
                      </a:r>
                      <a:br>
                        <a:rPr lang="en-US" sz="1200" dirty="0">
                          <a:effectLst/>
                        </a:rPr>
                      </a:br>
                      <a:r>
                        <a:rPr lang="en-US" sz="1200" dirty="0">
                          <a:effectLst/>
                        </a:rPr>
                        <a:t>Universiti Utara Malaysia (UUM), Malaysia.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959402597"/>
                  </a:ext>
                </a:extLst>
              </a:tr>
              <a:tr h="462424">
                <a:tc>
                  <a:txBody>
                    <a:bodyPr/>
                    <a:lstStyle/>
                    <a:p>
                      <a:pPr marL="90170" algn="ctr">
                        <a:lnSpc>
                          <a:spcPct val="150000"/>
                        </a:lnSpc>
                      </a:pPr>
                      <a:r>
                        <a:rPr lang="en-US" sz="1200" dirty="0">
                          <a:effectLst/>
                        </a:rPr>
                        <a:t>2007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tabLst>
                          <a:tab pos="540385" algn="l"/>
                        </a:tabLst>
                      </a:pPr>
                      <a:r>
                        <a:rPr lang="en-US" sz="1200" dirty="0">
                          <a:effectLst/>
                        </a:rPr>
                        <a:t>Bachelor of Computer System Engineering</a:t>
                      </a:r>
                    </a:p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sz="1200" dirty="0" err="1">
                          <a:effectLst/>
                        </a:rPr>
                        <a:t>AL-Azhar</a:t>
                      </a:r>
                      <a:r>
                        <a:rPr lang="en-US" sz="1200" dirty="0">
                          <a:effectLst/>
                        </a:rPr>
                        <a:t> University, Gaza, Palestine .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859444444"/>
                  </a:ext>
                </a:extLst>
              </a:tr>
            </a:tbl>
          </a:graphicData>
        </a:graphic>
      </p:graphicFrame>
      <p:pic>
        <p:nvPicPr>
          <p:cNvPr id="14" name="Picture 2" descr="د. محمد عنبر – كلية المعلوماتية">
            <a:extLst>
              <a:ext uri="{FF2B5EF4-FFF2-40B4-BE49-F238E27FC236}">
                <a16:creationId xmlns:a16="http://schemas.microsoft.com/office/drawing/2014/main" xmlns="" id="{8CB85374-7E77-86D5-2569-0410D3C138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55" y="1891879"/>
            <a:ext cx="1518785" cy="1518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5239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Who am I?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1204594" y="1600200"/>
            <a:ext cx="10317163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accent6"/>
                </a:solidFill>
              </a:rPr>
              <a:t>How to reach me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By email </a:t>
            </a:r>
            <a:r>
              <a:rPr lang="en-US" sz="2000"/>
              <a:t>at </a:t>
            </a:r>
            <a:r>
              <a:rPr lang="en-US" sz="2000" b="0" i="0" smtClean="0">
                <a:solidFill>
                  <a:schemeClr val="accent1"/>
                </a:solidFill>
                <a:effectLst/>
                <a:latin typeface="Google Sans"/>
                <a:hlinkClick r:id="rId4"/>
              </a:rPr>
              <a:t>mohamedfawzy@midocean.ae</a:t>
            </a:r>
            <a:r>
              <a:rPr lang="en-US" sz="2000" dirty="0">
                <a:solidFill>
                  <a:srgbClr val="0B06D0"/>
                </a:solidFill>
              </a:rPr>
              <a:t/>
            </a:r>
            <a:br>
              <a:rPr lang="en-US" sz="2000" dirty="0">
                <a:solidFill>
                  <a:srgbClr val="0B06D0"/>
                </a:solidFill>
              </a:rPr>
            </a:br>
            <a:r>
              <a:rPr lang="en-US" sz="2000" dirty="0"/>
              <a:t>( please include “</a:t>
            </a:r>
            <a:r>
              <a:rPr lang="en-MY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Methodology</a:t>
            </a:r>
            <a:r>
              <a:rPr lang="en-US" sz="2000" dirty="0"/>
              <a:t>” in the subject line)</a:t>
            </a:r>
          </a:p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Office hours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Discussion Time (every Thursday  at 6:00 PM)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1204594" y="3904548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6" name="Picture 15" descr="C:\Users\Redhwan\Downloads\ClipartKey_1242841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9694" y="3921692"/>
            <a:ext cx="419045" cy="453387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Rounded Rectangle 16"/>
          <p:cNvSpPr/>
          <p:nvPr/>
        </p:nvSpPr>
        <p:spPr>
          <a:xfrm>
            <a:off x="1226184" y="4590348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8" name="Picture 17" descr="Scopus Indexed Journals - I -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010" y="4599873"/>
            <a:ext cx="428810" cy="455308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Rounded Rectangle 18"/>
          <p:cNvSpPr/>
          <p:nvPr/>
        </p:nvSpPr>
        <p:spPr>
          <a:xfrm>
            <a:off x="1219199" y="5301409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20" name="Picture 19" descr="المعرف المفتوح للباحثين والمساهمين - ويكيبيديا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264" y="5300139"/>
            <a:ext cx="408391" cy="44186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Text Box 84"/>
          <p:cNvSpPr txBox="1"/>
          <p:nvPr/>
        </p:nvSpPr>
        <p:spPr>
          <a:xfrm>
            <a:off x="1866753" y="3935605"/>
            <a:ext cx="7201047" cy="4839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https://scholar.google.com.my/citations?user=_0mXw6oAAAAJ&amp;hl=en  </a:t>
            </a:r>
          </a:p>
        </p:txBody>
      </p:sp>
      <p:sp>
        <p:nvSpPr>
          <p:cNvPr id="24" name="Text Box 87"/>
          <p:cNvSpPr txBox="1"/>
          <p:nvPr/>
        </p:nvSpPr>
        <p:spPr>
          <a:xfrm>
            <a:off x="1903479" y="4610514"/>
            <a:ext cx="8436458" cy="418686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u="sng" dirty="0">
                <a:solidFill>
                  <a:srgbClr val="0000FF"/>
                </a:solidFill>
                <a:effectLst/>
                <a:latin typeface="Calibri"/>
                <a:ea typeface="Calibri"/>
                <a:cs typeface="Arial"/>
              </a:rPr>
              <a:t>https://www.scopus.com/authid/detail.uri?authorId=34976191000 </a:t>
            </a:r>
            <a:r>
              <a:rPr lang="en-US" dirty="0"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sp>
        <p:nvSpPr>
          <p:cNvPr id="26" name="Text Box 90"/>
          <p:cNvSpPr txBox="1"/>
          <p:nvPr/>
        </p:nvSpPr>
        <p:spPr>
          <a:xfrm>
            <a:off x="1994162" y="5334000"/>
            <a:ext cx="4820285" cy="2774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u="sng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https://orcid.org/0000-0002-7026-6408 </a:t>
            </a:r>
            <a:r>
              <a:rPr lang="en-US" sz="2000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 </a:t>
            </a:r>
            <a:endParaRPr lang="en-US" dirty="0">
              <a:solidFill>
                <a:srgbClr val="0B06D0"/>
              </a:solidFill>
              <a:effectLst/>
              <a:latin typeface="Calibri"/>
              <a:ea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39847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505200" y="546432"/>
            <a:ext cx="24577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details </a:t>
            </a:r>
          </a:p>
        </p:txBody>
      </p:sp>
      <p:sp>
        <p:nvSpPr>
          <p:cNvPr id="10" name="مستطيل 14"/>
          <p:cNvSpPr/>
          <p:nvPr/>
        </p:nvSpPr>
        <p:spPr>
          <a:xfrm>
            <a:off x="3200398" y="2436416"/>
            <a:ext cx="4426085" cy="918478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sz="2400" dirty="0">
                <a:latin typeface="Aardvark Cafe" pitchFamily="2" charset="0"/>
              </a:rPr>
              <a:t>Research Methodology in Computer Science (AI800 )</a:t>
            </a:r>
            <a:endParaRPr lang="en-US" dirty="0">
              <a:latin typeface="Aardvark Cafe" pitchFamily="2" charset="0"/>
            </a:endParaRPr>
          </a:p>
        </p:txBody>
      </p:sp>
      <p:sp>
        <p:nvSpPr>
          <p:cNvPr id="11" name="مستطيل 14">
            <a:extLst>
              <a:ext uri="{FF2B5EF4-FFF2-40B4-BE49-F238E27FC236}">
                <a16:creationId xmlns:a16="http://schemas.microsoft.com/office/drawing/2014/main" xmlns="" id="{83082A66-1C2D-7E01-16BF-EA7B4AD0996D}"/>
              </a:ext>
            </a:extLst>
          </p:cNvPr>
          <p:cNvSpPr/>
          <p:nvPr/>
        </p:nvSpPr>
        <p:spPr>
          <a:xfrm>
            <a:off x="3200400" y="3699753"/>
            <a:ext cx="4426084" cy="79604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ardvark Cafe" pitchFamily="2" charset="0"/>
              </a:rPr>
              <a:t>3 credit hours </a:t>
            </a:r>
            <a:endParaRPr lang="en-US" dirty="0">
              <a:latin typeface="Aardvark Caf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9865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587175" y="543490"/>
            <a:ext cx="3446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details (cont.)</a:t>
            </a:r>
          </a:p>
        </p:txBody>
      </p:sp>
      <p:sp>
        <p:nvSpPr>
          <p:cNvPr id="10" name="Rectangle 9"/>
          <p:cNvSpPr/>
          <p:nvPr/>
        </p:nvSpPr>
        <p:spPr>
          <a:xfrm>
            <a:off x="1256070" y="2274838"/>
            <a:ext cx="96774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MY" sz="1600" dirty="0">
              <a:latin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600" dirty="0">
                <a:latin typeface="Times New Roman" panose="02020603050405020304" pitchFamily="18" charset="0"/>
              </a:rPr>
              <a:t>This course offers an overview of essential concepts in research design, data collection, statistical analysis, result interpretation, and the preparation of final reports.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600" dirty="0">
              <a:latin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600" dirty="0">
                <a:latin typeface="Times New Roman" panose="02020603050405020304" pitchFamily="18" charset="0"/>
              </a:rPr>
              <a:t>Students will concentrate on the steps required for designing a research project or dissertation, with the course providing practical learning experiences in real-world scenarios.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600" dirty="0">
              <a:latin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600" dirty="0">
                <a:latin typeface="Times New Roman" panose="02020603050405020304" pitchFamily="18" charset="0"/>
              </a:rPr>
              <a:t>The course emphasizes the skills necessary for scientific writing and the presentation of both oral and written data, as well as research findings.</a:t>
            </a:r>
          </a:p>
        </p:txBody>
      </p:sp>
    </p:spTree>
    <p:extLst>
      <p:ext uri="{BB962C8B-B14F-4D97-AF65-F5344CB8AC3E}">
        <p14:creationId xmlns:p14="http://schemas.microsoft.com/office/powerpoint/2010/main" val="3004207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762000" y="173017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MY" sz="1600" dirty="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Upon completion of this course, students will be able to:</a:t>
            </a:r>
          </a:p>
          <a:p>
            <a:endParaRPr lang="en-MY" sz="1600" dirty="0">
              <a:solidFill>
                <a:schemeClr val="tx1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600" dirty="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Demonstrate a solid understanding of research and research methodologies within the field of Computer Science.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600" dirty="0">
              <a:solidFill>
                <a:schemeClr val="tx1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600" dirty="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Analyse and assess the strengths and weaknesses inherent in various research methods commonly used in Computer Science.</a:t>
            </a:r>
          </a:p>
          <a:p>
            <a:endParaRPr lang="en-MY" sz="1600" dirty="0">
              <a:solidFill>
                <a:schemeClr val="tx1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600" dirty="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Effectively report research findings by writing technical articles and research papers.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600" dirty="0">
              <a:solidFill>
                <a:schemeClr val="tx1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Demonstrate writing skills and make effective research proposal</a:t>
            </a:r>
            <a:br>
              <a:rPr lang="en-US" sz="16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</a:br>
            <a:endParaRPr lang="en-MY" sz="1600" dirty="0">
              <a:solidFill>
                <a:schemeClr val="tx1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600" dirty="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Develop the skills needed to critically review and evaluate research articles in the field of Computer Science.</a:t>
            </a:r>
            <a:endParaRPr lang="en-US" sz="1600" dirty="0">
              <a:solidFill>
                <a:prstClr val="white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9801C080-6F7A-ACBB-82C4-5F5518252B82}"/>
              </a:ext>
            </a:extLst>
          </p:cNvPr>
          <p:cNvSpPr txBox="1"/>
          <p:nvPr/>
        </p:nvSpPr>
        <p:spPr>
          <a:xfrm>
            <a:off x="3586779" y="605054"/>
            <a:ext cx="610437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outcomes  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8760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541079" y="1685990"/>
            <a:ext cx="11339745" cy="45004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016645" y="609202"/>
            <a:ext cx="32367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Resources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838200" y="1774884"/>
            <a:ext cx="10972800" cy="3794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285750" lvl="0" indent="-285750" algn="just" rtl="0">
              <a:lnSpc>
                <a:spcPct val="150000"/>
              </a:lnSpc>
              <a:spcBef>
                <a:spcPts val="11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Research Design. Qualitative, Quantitative, and Mixed Methods Approaches. By John W. Creswell, Fourth Edition. SAGE Publication, 2014.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lvl="0" indent="-285750" algn="just">
              <a:lnSpc>
                <a:spcPct val="150000"/>
              </a:lnSpc>
              <a:spcBef>
                <a:spcPts val="11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 Research Methodology By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Panneer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Selvam R, 2nd Edition, PHI, 2014.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MY" dirty="0">
                <a:latin typeface="Times New Roman" panose="02020603050405020304" pitchFamily="18" charset="0"/>
              </a:rPr>
              <a:t>Research Methods: The Basics, Nicholas </a:t>
            </a:r>
            <a:r>
              <a:rPr lang="en-MY" dirty="0" err="1">
                <a:latin typeface="Times New Roman" panose="02020603050405020304" pitchFamily="18" charset="0"/>
              </a:rPr>
              <a:t>Walliman</a:t>
            </a:r>
            <a:r>
              <a:rPr lang="en-MY" dirty="0">
                <a:latin typeface="Times New Roman" panose="02020603050405020304" pitchFamily="18" charset="0"/>
              </a:rPr>
              <a:t>, And Routledge, November17, 2010, ASIN: B004OBZTGQ</a:t>
            </a:r>
          </a:p>
          <a:p>
            <a:pPr marL="2857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MY" dirty="0">
                <a:latin typeface="Times New Roman" panose="02020603050405020304" pitchFamily="18" charset="0"/>
              </a:rPr>
              <a:t> Projects in Computing and Information Systems: A Student's Guide, Christian Dawson, Pearson, (2nd Edition) Apr 29, 2009, ISBN-10: 0273721313.</a:t>
            </a:r>
          </a:p>
          <a:p>
            <a:pPr marL="2857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MY" dirty="0">
                <a:latin typeface="Times New Roman" panose="02020603050405020304" pitchFamily="18" charset="0"/>
              </a:rPr>
              <a:t>Gerald J. </a:t>
            </a:r>
            <a:r>
              <a:rPr lang="en-MY" dirty="0" err="1">
                <a:latin typeface="Times New Roman" panose="02020603050405020304" pitchFamily="18" charset="0"/>
              </a:rPr>
              <a:t>Alred</a:t>
            </a:r>
            <a:r>
              <a:rPr lang="en-MY" dirty="0">
                <a:latin typeface="Times New Roman" panose="02020603050405020304" pitchFamily="18" charset="0"/>
              </a:rPr>
              <a:t>, Handbook of Technical Writing (10th Edition), St. Martin’s Press, 2011, ISBN: 978-1250004413</a:t>
            </a:r>
          </a:p>
          <a:p>
            <a:pPr marL="2857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MY" dirty="0">
                <a:latin typeface="Times New Roman" panose="02020603050405020304" pitchFamily="18" charset="0"/>
              </a:rPr>
              <a:t> Wayne C. Booth, Gregory G. </a:t>
            </a:r>
            <a:r>
              <a:rPr lang="en-MY" dirty="0" err="1">
                <a:latin typeface="Times New Roman" panose="02020603050405020304" pitchFamily="18" charset="0"/>
              </a:rPr>
              <a:t>Colomb</a:t>
            </a:r>
            <a:r>
              <a:rPr lang="en-MY" dirty="0">
                <a:latin typeface="Times New Roman" panose="02020603050405020304" pitchFamily="18" charset="0"/>
              </a:rPr>
              <a:t>, Joseph M. Williams, The Craft of Research, (Third Edition) 2008, ISBN: 0226065669, 0226065650</a:t>
            </a:r>
            <a:endParaRPr lang="en-US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0150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692453" y="559129"/>
            <a:ext cx="40384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976313" lvl="1">
              <a:defRPr/>
            </a:pP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Structure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xmlns="" id="{87615A1C-EA57-EB05-8C46-45EBD46EC8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6397146"/>
              </p:ext>
            </p:extLst>
          </p:nvPr>
        </p:nvGraphicFramePr>
        <p:xfrm>
          <a:off x="1524000" y="2202463"/>
          <a:ext cx="8839200" cy="357318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59203">
                  <a:extLst>
                    <a:ext uri="{9D8B030D-6E8A-4147-A177-3AD203B41FA5}">
                      <a16:colId xmlns:a16="http://schemas.microsoft.com/office/drawing/2014/main" xmlns="" val="2444864045"/>
                    </a:ext>
                  </a:extLst>
                </a:gridCol>
                <a:gridCol w="6973089">
                  <a:extLst>
                    <a:ext uri="{9D8B030D-6E8A-4147-A177-3AD203B41FA5}">
                      <a16:colId xmlns:a16="http://schemas.microsoft.com/office/drawing/2014/main" xmlns="" val="3120154723"/>
                    </a:ext>
                  </a:extLst>
                </a:gridCol>
                <a:gridCol w="806908">
                  <a:extLst>
                    <a:ext uri="{9D8B030D-6E8A-4147-A177-3AD203B41FA5}">
                      <a16:colId xmlns:a16="http://schemas.microsoft.com/office/drawing/2014/main" xmlns="" val="3512726778"/>
                    </a:ext>
                  </a:extLst>
                </a:gridCol>
              </a:tblGrid>
              <a:tr h="40406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 dirty="0">
                          <a:effectLst/>
                        </a:rPr>
                        <a:t>Module</a:t>
                      </a:r>
                      <a:endParaRPr lang="en-US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10"/>
                        </a:spcBef>
                        <a:spcAft>
                          <a:spcPts val="800"/>
                        </a:spcAft>
                      </a:pPr>
                      <a:r>
                        <a:rPr lang="en-MY" sz="1400" kern="100" dirty="0">
                          <a:effectLst/>
                        </a:rPr>
                        <a:t>Topic</a:t>
                      </a:r>
                      <a:endParaRPr lang="en-US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 dirty="0">
                          <a:effectLst/>
                        </a:rPr>
                        <a:t>Week #</a:t>
                      </a:r>
                      <a:endParaRPr lang="en-US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938533505"/>
                  </a:ext>
                </a:extLst>
              </a:tr>
              <a:tr h="40406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>
                          <a:effectLst/>
                        </a:rPr>
                        <a:t>1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10"/>
                        </a:spcBef>
                        <a:spcAft>
                          <a:spcPts val="800"/>
                        </a:spcAft>
                      </a:pPr>
                      <a:r>
                        <a:rPr lang="en-MY" sz="1400" kern="100">
                          <a:effectLst/>
                        </a:rPr>
                        <a:t>Introduction to Research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 dirty="0">
                          <a:effectLst/>
                        </a:rPr>
                        <a:t>1</a:t>
                      </a:r>
                      <a:endParaRPr lang="en-US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40583978"/>
                  </a:ext>
                </a:extLst>
              </a:tr>
              <a:tr h="3072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>
                          <a:effectLst/>
                        </a:rPr>
                        <a:t>2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>
                          <a:effectLst/>
                        </a:rPr>
                        <a:t>Introduction to literature Review 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1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n-US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419136844"/>
                  </a:ext>
                </a:extLst>
              </a:tr>
              <a:tr h="3072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>
                          <a:effectLst/>
                        </a:rPr>
                        <a:t>3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>
                          <a:effectLst/>
                        </a:rPr>
                        <a:t>Research Problem and objective Formulation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1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en-US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173846226"/>
                  </a:ext>
                </a:extLst>
              </a:tr>
              <a:tr h="3072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>
                          <a:effectLst/>
                        </a:rPr>
                        <a:t>4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>
                          <a:effectLst/>
                        </a:rPr>
                        <a:t>Research Methods in Computer Science – part 1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1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en-US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320157601"/>
                  </a:ext>
                </a:extLst>
              </a:tr>
              <a:tr h="3072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>
                          <a:effectLst/>
                        </a:rPr>
                        <a:t>5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>
                          <a:effectLst/>
                        </a:rPr>
                        <a:t>Research Methods in Computer Science – part 2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1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n-US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428292662"/>
                  </a:ext>
                </a:extLst>
              </a:tr>
              <a:tr h="3072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>
                          <a:effectLst/>
                        </a:rPr>
                        <a:t>6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>
                          <a:effectLst/>
                        </a:rPr>
                        <a:t>Research Proposal Writing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1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en-US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170350215"/>
                  </a:ext>
                </a:extLst>
              </a:tr>
              <a:tr h="3072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>
                          <a:effectLst/>
                        </a:rPr>
                        <a:t>7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>
                          <a:effectLst/>
                        </a:rPr>
                        <a:t>How to write scientific paper  ?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1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en-US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612497897"/>
                  </a:ext>
                </a:extLst>
              </a:tr>
              <a:tr h="3072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>
                          <a:effectLst/>
                        </a:rPr>
                        <a:t>8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>
                          <a:effectLst/>
                        </a:rPr>
                        <a:t>Results Interpretation and Discussion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1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en-US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302201332"/>
                  </a:ext>
                </a:extLst>
              </a:tr>
              <a:tr h="3072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>
                          <a:effectLst/>
                        </a:rPr>
                        <a:t>9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>
                          <a:effectLst/>
                        </a:rPr>
                        <a:t>Ethical issues in Conducting Research 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1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lang="en-US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61503820"/>
                  </a:ext>
                </a:extLst>
              </a:tr>
              <a:tr h="3072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>
                          <a:effectLst/>
                        </a:rPr>
                        <a:t>10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400" kern="100">
                          <a:effectLst/>
                        </a:rPr>
                        <a:t>Research Tools and Software </a:t>
                      </a:r>
                      <a:endParaRPr lang="en-US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MY" sz="1100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en-US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855011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79270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77" y="671516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385607" y="543490"/>
            <a:ext cx="38635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Assessment</a:t>
            </a:r>
          </a:p>
        </p:txBody>
      </p:sp>
      <p:sp>
        <p:nvSpPr>
          <p:cNvPr id="10" name="Rectangle 9"/>
          <p:cNvSpPr>
            <a:spLocks noGrp="1" noChangeArrowheads="1"/>
          </p:cNvSpPr>
          <p:nvPr/>
        </p:nvSpPr>
        <p:spPr>
          <a:xfrm>
            <a:off x="4697630" y="2331793"/>
            <a:ext cx="6960970" cy="24978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2400" dirty="0"/>
              <a:t> coursework  ( </a:t>
            </a:r>
            <a:r>
              <a:rPr lang="en-US" sz="2400" dirty="0"/>
              <a:t>60</a:t>
            </a:r>
            <a:r>
              <a:rPr lang="en-GB" sz="2400" dirty="0"/>
              <a:t>%</a:t>
            </a:r>
            <a:r>
              <a:rPr lang="en-US" sz="2400" dirty="0"/>
              <a:t>)</a:t>
            </a:r>
            <a:endParaRPr lang="en-GB" sz="2400" dirty="0"/>
          </a:p>
          <a:p>
            <a:pPr marL="0" indent="0">
              <a:lnSpc>
                <a:spcPct val="90000"/>
              </a:lnSpc>
            </a:pPr>
            <a:endParaRPr lang="en-GB" sz="2400" dirty="0"/>
          </a:p>
          <a:p>
            <a:pPr marL="914400" lvl="2" indent="0">
              <a:lnSpc>
                <a:spcPct val="90000"/>
              </a:lnSpc>
              <a:buNone/>
            </a:pPr>
            <a:endParaRPr lang="en-GB" sz="1800" dirty="0"/>
          </a:p>
          <a:p>
            <a:pPr marL="0" lvl="1" indent="0">
              <a:lnSpc>
                <a:spcPct val="90000"/>
              </a:lnSpc>
            </a:pPr>
            <a:r>
              <a:rPr lang="en-GB" sz="2400" dirty="0"/>
              <a:t>Final project (</a:t>
            </a:r>
            <a:r>
              <a:rPr lang="en-US" sz="2400" dirty="0"/>
              <a:t>40</a:t>
            </a:r>
            <a:r>
              <a:rPr lang="en-GB" sz="2400" dirty="0"/>
              <a:t>% )  </a:t>
            </a:r>
          </a:p>
        </p:txBody>
      </p:sp>
      <p:pic>
        <p:nvPicPr>
          <p:cNvPr id="11" name="Picture 2" descr="Free White Printer Paper on Brown Wooden Table Stock Photo">
            <a:extLst>
              <a:ext uri="{FF2B5EF4-FFF2-40B4-BE49-F238E27FC236}">
                <a16:creationId xmlns:a16="http://schemas.microsoft.com/office/drawing/2014/main" xmlns="" id="{CF1FF66F-3DCA-DF95-9B50-C4A38486EC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252" y="2032146"/>
            <a:ext cx="2480406" cy="3720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0337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xmlns="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xmlns="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3076" name="Picture 4" descr="Guide To Getting Involved In Undergraduate research Through Cold-emailing -  Cindy Lao">
            <a:extLst>
              <a:ext uri="{FF2B5EF4-FFF2-40B4-BE49-F238E27FC236}">
                <a16:creationId xmlns:a16="http://schemas.microsoft.com/office/drawing/2014/main" xmlns="" id="{00B01708-944A-8EE8-93DE-E79BD3F23E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1681506"/>
            <a:ext cx="5815013" cy="3820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5866195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8859</TotalTime>
  <Words>354</Words>
  <Application>Microsoft Office PowerPoint</Application>
  <PresentationFormat>Widescreen</PresentationFormat>
  <Paragraphs>108</Paragraphs>
  <Slides>10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22" baseType="lpstr">
      <vt:lpstr>Aardvark Cafe</vt:lpstr>
      <vt:lpstr>Agency FB</vt:lpstr>
      <vt:lpstr>Arial</vt:lpstr>
      <vt:lpstr>Calibri</vt:lpstr>
      <vt:lpstr>Calibri Light</vt:lpstr>
      <vt:lpstr>DengXian</vt:lpstr>
      <vt:lpstr>Google Sans</vt:lpstr>
      <vt:lpstr>Tajawal Medium</vt:lpstr>
      <vt:lpstr>Times New Roman</vt:lpstr>
      <vt:lpstr>Wingdings</vt:lpstr>
      <vt:lpstr>Wingdings 3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kadhum</dc:creator>
  <cp:lastModifiedBy>Dr. Redhwan</cp:lastModifiedBy>
  <cp:revision>326</cp:revision>
  <dcterms:created xsi:type="dcterms:W3CDTF">2012-10-04T04:34:07Z</dcterms:created>
  <dcterms:modified xsi:type="dcterms:W3CDTF">2023-09-28T09:46:16Z</dcterms:modified>
</cp:coreProperties>
</file>