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400" r:id="rId2"/>
    <p:sldId id="345" r:id="rId3"/>
    <p:sldId id="402" r:id="rId4"/>
    <p:sldId id="356" r:id="rId5"/>
    <p:sldId id="410" r:id="rId6"/>
    <p:sldId id="411" r:id="rId7"/>
    <p:sldId id="418" r:id="rId8"/>
    <p:sldId id="419" r:id="rId9"/>
    <p:sldId id="420" r:id="rId10"/>
    <p:sldId id="421" r:id="rId11"/>
    <p:sldId id="359" r:id="rId12"/>
    <p:sldId id="403" r:id="rId13"/>
    <p:sldId id="357" r:id="rId14"/>
    <p:sldId id="404" r:id="rId15"/>
    <p:sldId id="358" r:id="rId16"/>
    <p:sldId id="405" r:id="rId17"/>
    <p:sldId id="360" r:id="rId18"/>
    <p:sldId id="361" r:id="rId19"/>
    <p:sldId id="363" r:id="rId20"/>
    <p:sldId id="362" r:id="rId21"/>
    <p:sldId id="364" r:id="rId22"/>
    <p:sldId id="406" r:id="rId23"/>
    <p:sldId id="365" r:id="rId24"/>
    <p:sldId id="413" r:id="rId25"/>
    <p:sldId id="414" r:id="rId26"/>
    <p:sldId id="415" r:id="rId27"/>
    <p:sldId id="416" r:id="rId28"/>
    <p:sldId id="417" r:id="rId29"/>
    <p:sldId id="412" r:id="rId30"/>
    <p:sldId id="407" r:id="rId31"/>
    <p:sldId id="366" r:id="rId32"/>
    <p:sldId id="367" r:id="rId33"/>
    <p:sldId id="368" r:id="rId34"/>
    <p:sldId id="408" r:id="rId35"/>
    <p:sldId id="369" r:id="rId36"/>
    <p:sldId id="370" r:id="rId37"/>
    <p:sldId id="371" r:id="rId38"/>
    <p:sldId id="372" r:id="rId39"/>
    <p:sldId id="373" r:id="rId40"/>
    <p:sldId id="409" r:id="rId41"/>
    <p:sldId id="374" r:id="rId42"/>
    <p:sldId id="375" r:id="rId43"/>
    <p:sldId id="376" r:id="rId44"/>
    <p:sldId id="377" r:id="rId45"/>
    <p:sldId id="396" r:id="rId46"/>
    <p:sldId id="39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BB582-0ED2-48BA-AA37-C10A265BCC9A}" type="datetimeFigureOut">
              <a:rPr lang="en-US" smtClean="0"/>
              <a:t>6/9/2024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708AB2-48CF-4764-882D-D639A522BCD2}" type="slidenum">
              <a:rPr lang="en-US" smtClean="0"/>
              <a:t>‹#›</a:t>
            </a:fld>
            <a:endParaRPr lang="en-US"/>
          </a:p>
        </p:txBody>
      </p:sp>
    </p:spTree>
    <p:extLst>
      <p:ext uri="{BB962C8B-B14F-4D97-AF65-F5344CB8AC3E}">
        <p14:creationId xmlns:p14="http://schemas.microsoft.com/office/powerpoint/2010/main" val="3915792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31751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013475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15754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91565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84175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41503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87529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3023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29145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9848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47600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42020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8C74A31B-FF56-417B-8DEE-958FFCC6BCD5}" type="datetimeFigureOut">
              <a:rPr lang="en-US" smtClean="0"/>
              <a:t>6/9/2024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84933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8044891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5767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2130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7180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59701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3912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6/9/2024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5200325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7" r:id="rId16"/>
    <p:sldLayoutId id="214748367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rike.com/features/time-tracking-software/"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rike.com/blog/ultimate-guide-to-project-risk-part-1-risk-assessment/"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rike.com/project-management-guide/faq/what-is-critical-path-in-project-management/"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NULL"/><Relationship Id="rId5" Type="http://schemas.openxmlformats.org/officeDocument/2006/relationships/image" Target="../media/image15.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8265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411098"/>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3994383"/>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4E34FE97-2955-413E-8478-BE0A3E6EC9AA}"/>
              </a:ext>
            </a:extLst>
          </p:cNvPr>
          <p:cNvSpPr>
            <a:spLocks noChangeArrowheads="1"/>
          </p:cNvSpPr>
          <p:nvPr/>
        </p:nvSpPr>
        <p:spPr bwMode="auto">
          <a:xfrm>
            <a:off x="968925" y="2326302"/>
            <a:ext cx="9613909" cy="3192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nSpc>
                <a:spcPct val="140000"/>
              </a:lnSpc>
              <a:buClrTx/>
              <a:buFontTx/>
              <a:buNone/>
            </a:pPr>
            <a:r>
              <a:rPr lang="en-US" altLang="en-US" sz="3600" i="0" dirty="0">
                <a:solidFill>
                  <a:prstClr val="black"/>
                </a:solidFill>
                <a:latin typeface="Trebuchet MS" panose="020B0603020202020204" pitchFamily="34" charset="0"/>
              </a:rPr>
              <a:t>If </a:t>
            </a:r>
            <a:r>
              <a:rPr lang="en-US" altLang="en-US" sz="3600" i="0" dirty="0">
                <a:solidFill>
                  <a:srgbClr val="DF0126"/>
                </a:solidFill>
                <a:latin typeface="Trebuchet MS" panose="020B0603020202020204" pitchFamily="34" charset="0"/>
              </a:rPr>
              <a:t>PLANNING</a:t>
            </a:r>
            <a:r>
              <a:rPr lang="en-US" altLang="en-US" sz="3600" i="0" dirty="0">
                <a:solidFill>
                  <a:prstClr val="black"/>
                </a:solidFill>
                <a:latin typeface="Trebuchet MS" panose="020B0603020202020204" pitchFamily="34" charset="0"/>
              </a:rPr>
              <a:t> is an Art form based on Experience and Knowledge, then </a:t>
            </a:r>
            <a:r>
              <a:rPr lang="en-US" altLang="en-US" sz="3600" i="0" dirty="0">
                <a:solidFill>
                  <a:srgbClr val="DF0126"/>
                </a:solidFill>
                <a:latin typeface="Trebuchet MS" panose="020B0603020202020204" pitchFamily="34" charset="0"/>
              </a:rPr>
              <a:t>SCHEDULING</a:t>
            </a:r>
            <a:r>
              <a:rPr lang="en-US" altLang="en-US" sz="3600" i="0" dirty="0">
                <a:solidFill>
                  <a:prstClr val="black"/>
                </a:solidFill>
                <a:latin typeface="Trebuchet MS" panose="020B0603020202020204" pitchFamily="34" charset="0"/>
              </a:rPr>
              <a:t> is a Systematic exercise in using applied Logic</a:t>
            </a:r>
            <a:r>
              <a:rPr lang="en-US" altLang="en-US" sz="2400" i="0" dirty="0">
                <a:solidFill>
                  <a:prstClr val="black"/>
                </a:solidFill>
                <a:latin typeface="Trebuchet MS" panose="020B0603020202020204" pitchFamily="34" charset="0"/>
              </a:rPr>
              <a:t>.</a:t>
            </a:r>
            <a:r>
              <a:rPr lang="en-US" altLang="en-US" sz="2400" b="0" i="0" dirty="0">
                <a:solidFill>
                  <a:prstClr val="black"/>
                </a:solidFill>
                <a:latin typeface="Trebuchet MS" panose="020B0603020202020204" pitchFamily="34" charset="0"/>
              </a:rPr>
              <a:t> </a:t>
            </a: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7802559"/>
      </p:ext>
    </p:extLst>
  </p:cSld>
  <p:clrMapOvr>
    <a:masterClrMapping/>
  </p:clrMapOvr>
  <mc:AlternateContent xmlns:mc="http://schemas.openxmlformats.org/markup-compatibility/2006" xmlns:p14="http://schemas.microsoft.com/office/powerpoint/2010/main">
    <mc:Choice Requires="p14">
      <p:transition spd="slow" p14:dur="2000" advTm="346108"/>
    </mc:Choice>
    <mc:Fallback xmlns="">
      <p:transition spd="slow" advTm="34610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4E34FE97-2955-413E-8478-BE0A3E6EC9AA}"/>
              </a:ext>
            </a:extLst>
          </p:cNvPr>
          <p:cNvSpPr>
            <a:spLocks noChangeArrowheads="1"/>
          </p:cNvSpPr>
          <p:nvPr/>
        </p:nvSpPr>
        <p:spPr bwMode="auto">
          <a:xfrm>
            <a:off x="317845" y="2475267"/>
            <a:ext cx="10962952" cy="2687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gn="ctr">
              <a:lnSpc>
                <a:spcPct val="140000"/>
              </a:lnSpc>
              <a:buClrTx/>
              <a:buNone/>
            </a:pPr>
            <a:r>
              <a:rPr lang="en-US" i="0" dirty="0">
                <a:solidFill>
                  <a:prstClr val="black"/>
                </a:solidFill>
                <a:latin typeface="Calibri" panose="020F0502020204030204"/>
              </a:rPr>
              <a:t>Scheduling </a:t>
            </a:r>
            <a:r>
              <a:rPr lang="en-US" i="0" dirty="0">
                <a:solidFill>
                  <a:prstClr val="black"/>
                </a:solidFill>
                <a:latin typeface="Calibri" panose="020F0502020204030204"/>
              </a:rPr>
              <a:t>in project management is </a:t>
            </a:r>
            <a:r>
              <a:rPr lang="en-US" i="0" dirty="0">
                <a:solidFill>
                  <a:srgbClr val="DF0126"/>
                </a:solidFill>
                <a:latin typeface="Trebuchet MS" panose="020B0603020202020204" pitchFamily="34" charset="0"/>
              </a:rPr>
              <a:t>the listing of activities, deliverables, and milestones within a project. </a:t>
            </a:r>
            <a:endParaRPr lang="en-US" i="0" dirty="0">
              <a:solidFill>
                <a:srgbClr val="DF0126"/>
              </a:solidFill>
              <a:latin typeface="Trebuchet MS" panose="020B0603020202020204" pitchFamily="34" charset="0"/>
            </a:endParaRPr>
          </a:p>
          <a:p>
            <a:pPr algn="ctr">
              <a:lnSpc>
                <a:spcPct val="140000"/>
              </a:lnSpc>
              <a:buClrTx/>
              <a:buNone/>
            </a:pPr>
            <a:r>
              <a:rPr lang="en-US" sz="2400" b="0" i="0" dirty="0">
                <a:solidFill>
                  <a:prstClr val="black"/>
                </a:solidFill>
                <a:latin typeface="Calibri" panose="020F0502020204030204"/>
              </a:rPr>
              <a:t>A </a:t>
            </a:r>
            <a:r>
              <a:rPr lang="en-US" sz="2400" b="0" i="0" dirty="0">
                <a:solidFill>
                  <a:prstClr val="black"/>
                </a:solidFill>
                <a:latin typeface="Calibri" panose="020F0502020204030204"/>
              </a:rPr>
              <a:t>schedule usually includes a planned start and finish date, duration, and resources assigned to each activity.</a:t>
            </a:r>
            <a:endParaRPr lang="en-US" altLang="en-US" sz="2400" b="0" i="0" dirty="0">
              <a:solidFill>
                <a:prstClr val="black"/>
              </a:solidFill>
              <a:latin typeface="Calibri" panose="020F0502020204030204"/>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79050922"/>
      </p:ext>
    </p:extLst>
  </p:cSld>
  <p:clrMapOvr>
    <a:masterClrMapping/>
  </p:clrMapOvr>
  <mc:AlternateContent xmlns:mc="http://schemas.openxmlformats.org/markup-compatibility/2006">
    <mc:Choice xmlns:p14="http://schemas.microsoft.com/office/powerpoint/2010/main" Requires="p14">
      <p:transition spd="slow" p14:dur="2000" advTm="346108"/>
    </mc:Choice>
    <mc:Fallback>
      <p:transition spd="slow" advTm="34610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4E34FE97-2955-413E-8478-BE0A3E6EC9AA}"/>
              </a:ext>
            </a:extLst>
          </p:cNvPr>
          <p:cNvSpPr>
            <a:spLocks noChangeArrowheads="1"/>
          </p:cNvSpPr>
          <p:nvPr/>
        </p:nvSpPr>
        <p:spPr bwMode="auto">
          <a:xfrm>
            <a:off x="942308" y="2101396"/>
            <a:ext cx="10070833" cy="3880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spcBef>
                <a:spcPts val="1000"/>
              </a:spcBef>
              <a:buClrTx/>
              <a:buSzPct val="70000"/>
              <a:buNone/>
              <a:defRPr/>
            </a:pPr>
            <a:r>
              <a:rPr lang="en-US" sz="2800" i="0" dirty="0">
                <a:solidFill>
                  <a:prstClr val="black"/>
                </a:solidFill>
                <a:latin typeface="Calibri" panose="020F0502020204030204"/>
              </a:rPr>
              <a:t>The 6 processes of time management in scheduling;</a:t>
            </a:r>
          </a:p>
          <a:p>
            <a:pPr>
              <a:spcBef>
                <a:spcPts val="1000"/>
              </a:spcBef>
              <a:buClrTx/>
              <a:buSzPct val="70000"/>
              <a:buNone/>
              <a:defRPr/>
            </a:pPr>
            <a:r>
              <a:rPr lang="en-US" sz="2000" b="0" i="0" dirty="0">
                <a:solidFill>
                  <a:prstClr val="black"/>
                </a:solidFill>
                <a:latin typeface="Calibri" panose="020F0502020204030204"/>
              </a:rPr>
              <a:t>When people discuss the processes for building a schedule, they are usually referring to the first six processes of </a:t>
            </a:r>
            <a:r>
              <a:rPr lang="en-US" sz="2000" b="0" i="0" dirty="0" smtClean="0">
                <a:solidFill>
                  <a:prstClr val="black"/>
                </a:solidFill>
                <a:latin typeface="Calibri" panose="020F0502020204030204"/>
              </a:rPr>
              <a:t>time management:</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Plan schedule management</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Define project activities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Sequence activities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Estimate resources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Estimate durations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Develop the project schedule</a:t>
            </a:r>
            <a:endParaRPr lang="en-US" sz="2000" i="0" dirty="0">
              <a:solidFill>
                <a:prstClr val="black"/>
              </a:solidFill>
              <a:latin typeface="Calibri" panose="020F0502020204030204"/>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8890320"/>
      </p:ext>
    </p:extLst>
  </p:cSld>
  <p:clrMapOvr>
    <a:masterClrMapping/>
  </p:clrMapOvr>
  <mc:AlternateContent xmlns:mc="http://schemas.openxmlformats.org/markup-compatibility/2006">
    <mc:Choice xmlns:p14="http://schemas.microsoft.com/office/powerpoint/2010/main" Requires="p14">
      <p:transition spd="slow" p14:dur="2000" advTm="346108"/>
    </mc:Choice>
    <mc:Fallback>
      <p:transition spd="slow" advTm="34610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4E34FE97-2955-413E-8478-BE0A3E6EC9AA}"/>
              </a:ext>
            </a:extLst>
          </p:cNvPr>
          <p:cNvSpPr>
            <a:spLocks noChangeArrowheads="1"/>
          </p:cNvSpPr>
          <p:nvPr/>
        </p:nvSpPr>
        <p:spPr bwMode="auto">
          <a:xfrm>
            <a:off x="688788" y="2231262"/>
            <a:ext cx="10070833" cy="3572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spcBef>
                <a:spcPts val="1000"/>
              </a:spcBef>
              <a:buClrTx/>
              <a:buSzPct val="70000"/>
              <a:buNone/>
              <a:defRPr/>
            </a:pPr>
            <a:r>
              <a:rPr lang="en-US" sz="2800" i="0" dirty="0" smtClean="0">
                <a:solidFill>
                  <a:prstClr val="black"/>
                </a:solidFill>
                <a:latin typeface="Calibri" panose="020F0502020204030204"/>
              </a:rPr>
              <a:t>Benefits </a:t>
            </a:r>
            <a:r>
              <a:rPr lang="en-US" sz="2800" i="0" dirty="0">
                <a:solidFill>
                  <a:prstClr val="black"/>
                </a:solidFill>
                <a:latin typeface="Calibri" panose="020F0502020204030204"/>
              </a:rPr>
              <a:t>of project scheduling in project management</a:t>
            </a:r>
          </a:p>
          <a:p>
            <a:pPr>
              <a:spcBef>
                <a:spcPts val="1000"/>
              </a:spcBef>
              <a:buClrTx/>
              <a:buSzPct val="70000"/>
              <a:buNone/>
              <a:defRPr/>
            </a:pPr>
            <a:r>
              <a:rPr lang="en-US" sz="2000" b="0" i="0" dirty="0">
                <a:solidFill>
                  <a:prstClr val="black"/>
                </a:solidFill>
                <a:latin typeface="Calibri" panose="020F0502020204030204"/>
              </a:rPr>
              <a:t>Project scheduling provides the following benefits</a:t>
            </a:r>
            <a:r>
              <a:rPr lang="en-US" sz="2000" b="0" i="0" dirty="0" smtClean="0">
                <a:solidFill>
                  <a:prstClr val="black"/>
                </a:solidFill>
                <a:latin typeface="Calibri" panose="020F0502020204030204"/>
              </a:rPr>
              <a:t>:</a:t>
            </a:r>
          </a:p>
          <a:p>
            <a:pPr>
              <a:spcBef>
                <a:spcPts val="1000"/>
              </a:spcBef>
              <a:buClrTx/>
              <a:buSzPct val="70000"/>
              <a:buNone/>
              <a:defRPr/>
            </a:pPr>
            <a:endParaRPr lang="en-US" sz="2000" b="0" i="0" dirty="0">
              <a:solidFill>
                <a:prstClr val="black"/>
              </a:solidFill>
              <a:latin typeface="Calibri" panose="020F0502020204030204"/>
            </a:endParaRP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Assists with </a:t>
            </a:r>
            <a:r>
              <a:rPr lang="en-US" sz="2000" i="0" dirty="0">
                <a:solidFill>
                  <a:prstClr val="black"/>
                </a:solidFill>
                <a:latin typeface="Calibri" panose="020F0502020204030204"/>
                <a:hlinkClick r:id="rId2"/>
              </a:rPr>
              <a:t>tracking</a:t>
            </a:r>
            <a:r>
              <a:rPr lang="en-US" sz="2000" i="0" dirty="0">
                <a:solidFill>
                  <a:prstClr val="black"/>
                </a:solidFill>
                <a:latin typeface="Calibri" panose="020F0502020204030204"/>
              </a:rPr>
              <a:t>, reporting, and communicating progress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Ensures everyone is on the same page with tasks, dependencies, and deadlines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Highlights issues and concerns, such as a lack of resources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Identifies task relationships</a:t>
            </a:r>
          </a:p>
          <a:p>
            <a:pPr marL="457200" indent="-457200">
              <a:spcBef>
                <a:spcPts val="1000"/>
              </a:spcBef>
              <a:buClrTx/>
              <a:buSzPct val="70000"/>
              <a:buFont typeface="Wingdings" panose="05000000000000000000" pitchFamily="2" charset="2"/>
              <a:buChar char="Ø"/>
              <a:defRPr/>
            </a:pPr>
            <a:r>
              <a:rPr lang="en-US" sz="2000" i="0" dirty="0">
                <a:solidFill>
                  <a:prstClr val="black"/>
                </a:solidFill>
                <a:latin typeface="Calibri" panose="020F0502020204030204"/>
              </a:rPr>
              <a:t>Monitors progress and identify issues early</a:t>
            </a: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08974186"/>
      </p:ext>
    </p:extLst>
  </p:cSld>
  <p:clrMapOvr>
    <a:masterClrMapping/>
  </p:clrMapOvr>
  <mc:AlternateContent xmlns:mc="http://schemas.openxmlformats.org/markup-compatibility/2006">
    <mc:Choice xmlns:p14="http://schemas.microsoft.com/office/powerpoint/2010/main" Requires="p14">
      <p:transition spd="slow" p14:dur="2000" advTm="346108"/>
    </mc:Choice>
    <mc:Fallback>
      <p:transition spd="slow" advTm="34610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4E34FE97-2955-413E-8478-BE0A3E6EC9AA}"/>
              </a:ext>
            </a:extLst>
          </p:cNvPr>
          <p:cNvSpPr>
            <a:spLocks noChangeArrowheads="1"/>
          </p:cNvSpPr>
          <p:nvPr/>
        </p:nvSpPr>
        <p:spPr bwMode="auto">
          <a:xfrm>
            <a:off x="688788" y="2231262"/>
            <a:ext cx="10070833" cy="3829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buNone/>
            </a:pPr>
            <a:r>
              <a:rPr lang="en-US" sz="2800" i="0" dirty="0" smtClean="0">
                <a:solidFill>
                  <a:prstClr val="black"/>
                </a:solidFill>
                <a:latin typeface="Calibri" panose="020F0502020204030204"/>
              </a:rPr>
              <a:t>Seven </a:t>
            </a:r>
            <a:r>
              <a:rPr lang="en-US" sz="2800" i="0" dirty="0">
                <a:solidFill>
                  <a:prstClr val="black"/>
                </a:solidFill>
                <a:latin typeface="Calibri" panose="020F0502020204030204"/>
              </a:rPr>
              <a:t>tips for creating a solid project schedule</a:t>
            </a:r>
          </a:p>
          <a:p>
            <a:pPr>
              <a:buNone/>
            </a:pPr>
            <a:r>
              <a:rPr lang="en-US" sz="2000" b="0" i="0" dirty="0">
                <a:solidFill>
                  <a:prstClr val="black"/>
                </a:solidFill>
                <a:latin typeface="Calibri" panose="020F0502020204030204"/>
              </a:rPr>
              <a:t>The</a:t>
            </a:r>
            <a:r>
              <a:rPr lang="en-US" sz="2000" dirty="0"/>
              <a:t> </a:t>
            </a:r>
            <a:r>
              <a:rPr lang="en-US" sz="2000" b="0" i="0" dirty="0">
                <a:solidFill>
                  <a:prstClr val="black"/>
                </a:solidFill>
                <a:latin typeface="Calibri" panose="020F0502020204030204"/>
              </a:rPr>
              <a:t>time management processes identified above are the key steps to creating a project schedule. However, keep these seven tips in mind to make sure your schedule is realistic.</a:t>
            </a:r>
          </a:p>
          <a:p>
            <a:pPr marL="457200" indent="-457200">
              <a:spcBef>
                <a:spcPts val="1000"/>
              </a:spcBef>
              <a:buClrTx/>
              <a:buSzPct val="90000"/>
              <a:buFont typeface="+mj-lt"/>
              <a:buAutoNum type="arabicParenR"/>
              <a:defRPr/>
            </a:pPr>
            <a:r>
              <a:rPr lang="en-US" sz="2000" i="0" dirty="0">
                <a:solidFill>
                  <a:prstClr val="black"/>
                </a:solidFill>
                <a:latin typeface="Calibri" panose="020F0502020204030204"/>
              </a:rPr>
              <a:t>Get input from stakeholders:</a:t>
            </a:r>
            <a:r>
              <a:rPr lang="en-US" sz="2000" b="0" i="0" dirty="0">
                <a:solidFill>
                  <a:prstClr val="black"/>
                </a:solidFill>
                <a:latin typeface="Calibri" panose="020F0502020204030204"/>
              </a:rPr>
              <a:t> Don’t create your schedule in isolation. It’s important to use your team and other stakeholders to identify tasks, resources, dependencies, and durations.</a:t>
            </a:r>
          </a:p>
          <a:p>
            <a:pPr marL="457200" indent="-457200">
              <a:spcBef>
                <a:spcPts val="1000"/>
              </a:spcBef>
              <a:buClrTx/>
              <a:buSzPct val="90000"/>
              <a:buFont typeface="+mj-lt"/>
              <a:buAutoNum type="arabicParenR"/>
              <a:defRPr/>
            </a:pPr>
            <a:r>
              <a:rPr lang="en-US" sz="2000" i="0" dirty="0">
                <a:solidFill>
                  <a:prstClr val="black"/>
                </a:solidFill>
                <a:latin typeface="Calibri" panose="020F0502020204030204"/>
              </a:rPr>
              <a:t>Reference past projects: </a:t>
            </a:r>
            <a:r>
              <a:rPr lang="en-US" sz="2000" b="0" i="0" dirty="0">
                <a:solidFill>
                  <a:prstClr val="black"/>
                </a:solidFill>
                <a:latin typeface="Calibri" panose="020F0502020204030204"/>
              </a:rPr>
              <a:t>Looking at previous projects with similar scope and requirements can help create realistic estimates and ensure you haven’t forgotten any tasks.</a:t>
            </a:r>
          </a:p>
          <a:p>
            <a:pPr marL="457200" indent="-457200">
              <a:spcBef>
                <a:spcPts val="1000"/>
              </a:spcBef>
              <a:buClrTx/>
              <a:buSzPct val="90000"/>
              <a:buFont typeface="+mj-lt"/>
              <a:buAutoNum type="arabicParenR"/>
              <a:defRPr/>
            </a:pPr>
            <a:r>
              <a:rPr lang="en-US" sz="2000" i="0" dirty="0">
                <a:solidFill>
                  <a:prstClr val="black"/>
                </a:solidFill>
                <a:latin typeface="Calibri" panose="020F0502020204030204"/>
              </a:rPr>
              <a:t>Keep risk in mind: </a:t>
            </a:r>
            <a:r>
              <a:rPr lang="en-US" sz="2000" b="0" i="0" dirty="0">
                <a:solidFill>
                  <a:prstClr val="black"/>
                </a:solidFill>
                <a:latin typeface="Calibri" panose="020F0502020204030204"/>
              </a:rPr>
              <a:t>Identify and document any factors that pose a risk to staying on schedule. </a:t>
            </a:r>
            <a:r>
              <a:rPr lang="en-US" sz="2000" b="0" i="0" dirty="0">
                <a:solidFill>
                  <a:prstClr val="black"/>
                </a:solidFill>
                <a:latin typeface="Calibri" panose="020F0502020204030204"/>
              </a:rPr>
              <a:t>This will help </a:t>
            </a:r>
            <a:r>
              <a:rPr lang="en-US" sz="2000" b="0" i="0" dirty="0">
                <a:solidFill>
                  <a:prstClr val="black"/>
                </a:solidFill>
                <a:latin typeface="Calibri" panose="020F0502020204030204"/>
                <a:hlinkClick r:id="rId2"/>
              </a:rPr>
              <a:t>your risk management efforts</a:t>
            </a:r>
            <a:r>
              <a:rPr lang="en-US" sz="2000" b="0" i="0" dirty="0" smtClean="0">
                <a:solidFill>
                  <a:prstClr val="black"/>
                </a:solidFill>
                <a:latin typeface="Calibri" panose="020F0502020204030204"/>
              </a:rPr>
              <a:t>.</a:t>
            </a:r>
            <a:endParaRPr lang="en-US" sz="2000" b="0" i="0" dirty="0">
              <a:solidFill>
                <a:prstClr val="black"/>
              </a:solidFill>
              <a:latin typeface="Calibri" panose="020F0502020204030204"/>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02883373"/>
      </p:ext>
    </p:extLst>
  </p:cSld>
  <p:clrMapOvr>
    <a:masterClrMapping/>
  </p:clrMapOvr>
  <mc:AlternateContent xmlns:mc="http://schemas.openxmlformats.org/markup-compatibility/2006">
    <mc:Choice xmlns:p14="http://schemas.microsoft.com/office/powerpoint/2010/main" Requires="p14">
      <p:transition spd="slow" p14:dur="2000" advTm="346108"/>
    </mc:Choice>
    <mc:Fallback>
      <p:transition spd="slow" advTm="34610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317845" y="17371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4E34FE97-2955-413E-8478-BE0A3E6EC9AA}"/>
              </a:ext>
            </a:extLst>
          </p:cNvPr>
          <p:cNvSpPr>
            <a:spLocks noChangeArrowheads="1"/>
          </p:cNvSpPr>
          <p:nvPr/>
        </p:nvSpPr>
        <p:spPr bwMode="auto">
          <a:xfrm>
            <a:off x="688788" y="2231262"/>
            <a:ext cx="10070833" cy="3367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buNone/>
            </a:pPr>
            <a:r>
              <a:rPr lang="en-US" sz="2800" i="0" dirty="0" smtClean="0">
                <a:solidFill>
                  <a:prstClr val="black"/>
                </a:solidFill>
                <a:latin typeface="Calibri" panose="020F0502020204030204"/>
              </a:rPr>
              <a:t>Seven </a:t>
            </a:r>
            <a:r>
              <a:rPr lang="en-US" sz="2800" i="0" dirty="0">
                <a:solidFill>
                  <a:prstClr val="black"/>
                </a:solidFill>
                <a:latin typeface="Calibri" panose="020F0502020204030204"/>
              </a:rPr>
              <a:t>tips for creating a solid project schedule</a:t>
            </a:r>
          </a:p>
          <a:p>
            <a:pPr marL="457200" indent="-457200">
              <a:spcBef>
                <a:spcPts val="1000"/>
              </a:spcBef>
              <a:buClrTx/>
              <a:buSzPct val="90000"/>
              <a:buFont typeface="+mj-lt"/>
              <a:buAutoNum type="arabicParenR" startAt="4"/>
              <a:defRPr/>
            </a:pPr>
            <a:r>
              <a:rPr lang="en-US" sz="2000" i="0" dirty="0" smtClean="0">
                <a:solidFill>
                  <a:prstClr val="black"/>
                </a:solidFill>
                <a:latin typeface="Calibri" panose="020F0502020204030204"/>
              </a:rPr>
              <a:t>Consider </a:t>
            </a:r>
            <a:r>
              <a:rPr lang="en-US" sz="2000" i="0" dirty="0">
                <a:solidFill>
                  <a:prstClr val="black"/>
                </a:solidFill>
                <a:latin typeface="Calibri" panose="020F0502020204030204"/>
              </a:rPr>
              <a:t>any non-work time: </a:t>
            </a:r>
            <a:r>
              <a:rPr lang="en-US" sz="2000" b="0" i="0" dirty="0">
                <a:solidFill>
                  <a:prstClr val="black"/>
                </a:solidFill>
                <a:latin typeface="Calibri" panose="020F0502020204030204"/>
              </a:rPr>
              <a:t>For example, make sure vacations and holidays are reflected in your schedule so that you’re not assuming people will be working when they’re not.</a:t>
            </a:r>
          </a:p>
          <a:p>
            <a:pPr marL="457200" indent="-457200">
              <a:spcBef>
                <a:spcPts val="1000"/>
              </a:spcBef>
              <a:buClrTx/>
              <a:buSzPct val="90000"/>
              <a:buFont typeface="+mj-lt"/>
              <a:buAutoNum type="arabicParenR" startAt="4"/>
              <a:defRPr/>
            </a:pPr>
            <a:r>
              <a:rPr lang="en-US" sz="2000" i="0" dirty="0">
                <a:solidFill>
                  <a:prstClr val="black"/>
                </a:solidFill>
                <a:latin typeface="Calibri" panose="020F0502020204030204"/>
              </a:rPr>
              <a:t>Define the critical path on your project:</a:t>
            </a:r>
            <a:r>
              <a:rPr lang="en-US" sz="2000" b="0" i="0" dirty="0">
                <a:solidFill>
                  <a:prstClr val="black"/>
                </a:solidFill>
                <a:latin typeface="Calibri" panose="020F0502020204030204"/>
              </a:rPr>
              <a:t> Identifying your project’s </a:t>
            </a:r>
            <a:r>
              <a:rPr lang="en-US" sz="2000" b="0" i="0" dirty="0">
                <a:solidFill>
                  <a:prstClr val="black"/>
                </a:solidFill>
                <a:latin typeface="Calibri" panose="020F0502020204030204"/>
                <a:hlinkClick r:id="rId2"/>
              </a:rPr>
              <a:t>critical path</a:t>
            </a:r>
            <a:r>
              <a:rPr lang="en-US" sz="2000" b="0" i="0" dirty="0">
                <a:solidFill>
                  <a:prstClr val="black"/>
                </a:solidFill>
                <a:latin typeface="Calibri" panose="020F0502020204030204"/>
              </a:rPr>
              <a:t> allows you to prioritize and allocate resources to the most important tasks in the project.</a:t>
            </a:r>
          </a:p>
          <a:p>
            <a:pPr marL="457200" indent="-457200">
              <a:spcBef>
                <a:spcPts val="1000"/>
              </a:spcBef>
              <a:buClrTx/>
              <a:buSzPct val="90000"/>
              <a:buFont typeface="+mj-lt"/>
              <a:buAutoNum type="arabicParenR" startAt="4"/>
              <a:defRPr/>
            </a:pPr>
            <a:r>
              <a:rPr lang="en-US" sz="2000" i="0" dirty="0">
                <a:solidFill>
                  <a:prstClr val="black"/>
                </a:solidFill>
                <a:latin typeface="Calibri" panose="020F0502020204030204"/>
              </a:rPr>
              <a:t>Record scheduling assumptions: </a:t>
            </a:r>
            <a:r>
              <a:rPr lang="en-US" sz="2000" b="0" i="0" dirty="0">
                <a:solidFill>
                  <a:prstClr val="black"/>
                </a:solidFill>
                <a:latin typeface="Calibri" panose="020F0502020204030204"/>
              </a:rPr>
              <a:t>Write down the logic behind your scheduling predictions. For example, if you assume it will only take 10 hours to complete a task because you have a senior engineer. </a:t>
            </a:r>
            <a:r>
              <a:rPr lang="en-US" sz="2000" b="0" i="0" dirty="0">
                <a:solidFill>
                  <a:prstClr val="black"/>
                </a:solidFill>
                <a:latin typeface="Calibri" panose="020F0502020204030204"/>
              </a:rPr>
              <a:t>Then, if you end up with a junior engineer, you can understand and explain why it took twice as long as planned</a:t>
            </a:r>
            <a:r>
              <a:rPr lang="en-US" sz="2000" b="0" i="0" dirty="0" smtClean="0">
                <a:solidFill>
                  <a:prstClr val="black"/>
                </a:solidFill>
                <a:latin typeface="Calibri" panose="020F0502020204030204"/>
              </a:rPr>
              <a:t>.</a:t>
            </a:r>
            <a:endParaRPr lang="en-US" sz="2000" b="0" i="0" dirty="0">
              <a:solidFill>
                <a:prstClr val="black"/>
              </a:solidFill>
              <a:latin typeface="Calibri" panose="020F0502020204030204"/>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55739597"/>
      </p:ext>
    </p:extLst>
  </p:cSld>
  <p:clrMapOvr>
    <a:masterClrMapping/>
  </p:clrMapOvr>
  <mc:AlternateContent xmlns:mc="http://schemas.openxmlformats.org/markup-compatibility/2006">
    <mc:Choice xmlns:p14="http://schemas.microsoft.com/office/powerpoint/2010/main" Requires="p14">
      <p:transition spd="slow" p14:dur="2000" advTm="346108"/>
    </mc:Choice>
    <mc:Fallback>
      <p:transition spd="slow" advTm="34610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317845" y="1836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 xmlns:a16="http://schemas.microsoft.com/office/drawing/2014/main" id="{4E34FE97-2955-413E-8478-BE0A3E6EC9AA}"/>
              </a:ext>
            </a:extLst>
          </p:cNvPr>
          <p:cNvSpPr>
            <a:spLocks noChangeArrowheads="1"/>
          </p:cNvSpPr>
          <p:nvPr/>
        </p:nvSpPr>
        <p:spPr bwMode="auto">
          <a:xfrm>
            <a:off x="605118" y="2141974"/>
            <a:ext cx="10525447" cy="4065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buNone/>
            </a:pPr>
            <a:r>
              <a:rPr lang="en-US" sz="2800" i="0" dirty="0" smtClean="0">
                <a:solidFill>
                  <a:prstClr val="black"/>
                </a:solidFill>
                <a:latin typeface="Calibri" panose="020F0502020204030204"/>
              </a:rPr>
              <a:t>Seven </a:t>
            </a:r>
            <a:r>
              <a:rPr lang="en-US" sz="2800" i="0" dirty="0">
                <a:solidFill>
                  <a:prstClr val="black"/>
                </a:solidFill>
                <a:latin typeface="Calibri" panose="020F0502020204030204"/>
              </a:rPr>
              <a:t>tips for creating a solid project schedule</a:t>
            </a:r>
          </a:p>
          <a:p>
            <a:pPr marL="457200" indent="-457200">
              <a:spcBef>
                <a:spcPts val="1000"/>
              </a:spcBef>
              <a:buClrTx/>
              <a:buSzPct val="90000"/>
              <a:buFont typeface="+mj-lt"/>
              <a:buAutoNum type="arabicPeriod" startAt="7"/>
              <a:defRPr/>
            </a:pPr>
            <a:r>
              <a:rPr lang="en-US" sz="2000" i="0" dirty="0" smtClean="0">
                <a:solidFill>
                  <a:prstClr val="black"/>
                </a:solidFill>
                <a:latin typeface="Calibri" panose="020F0502020204030204"/>
              </a:rPr>
              <a:t>Include </a:t>
            </a:r>
            <a:r>
              <a:rPr lang="en-US" sz="2000" i="0" dirty="0">
                <a:solidFill>
                  <a:prstClr val="black"/>
                </a:solidFill>
                <a:latin typeface="Calibri" panose="020F0502020204030204"/>
              </a:rPr>
              <a:t>project milestones: </a:t>
            </a:r>
            <a:r>
              <a:rPr lang="en-US" sz="2000" b="0" i="0" dirty="0">
                <a:solidFill>
                  <a:prstClr val="black"/>
                </a:solidFill>
                <a:latin typeface="Calibri" panose="020F0502020204030204"/>
              </a:rPr>
              <a:t>Milestones are events or markers that stand for an important point in your project. </a:t>
            </a:r>
            <a:r>
              <a:rPr lang="en-US" sz="2000" b="0" i="0" dirty="0">
                <a:solidFill>
                  <a:prstClr val="black"/>
                </a:solidFill>
                <a:latin typeface="Calibri" panose="020F0502020204030204"/>
              </a:rPr>
              <a:t>They’re useful for creating a summary schedule, reporting to executives, and identifying problems early. Here are some milestone examples:</a:t>
            </a:r>
          </a:p>
          <a:p>
            <a:pPr marL="342900" indent="-342900">
              <a:buFont typeface="Wingdings" panose="05000000000000000000" pitchFamily="2" charset="2"/>
              <a:buChar char="Ø"/>
            </a:pPr>
            <a:r>
              <a:rPr lang="en-US" sz="1800" b="0" i="0" dirty="0">
                <a:solidFill>
                  <a:prstClr val="black"/>
                </a:solidFill>
                <a:latin typeface="Calibri" panose="020F0502020204030204"/>
              </a:rPr>
              <a:t>Project kickoff</a:t>
            </a:r>
          </a:p>
          <a:p>
            <a:pPr marL="342900" indent="-342900">
              <a:buFont typeface="Wingdings" panose="05000000000000000000" pitchFamily="2" charset="2"/>
              <a:buChar char="Ø"/>
            </a:pPr>
            <a:r>
              <a:rPr lang="en-US" sz="1800" b="0" i="0" dirty="0">
                <a:solidFill>
                  <a:prstClr val="black"/>
                </a:solidFill>
                <a:latin typeface="Calibri" panose="020F0502020204030204"/>
              </a:rPr>
              <a:t>Design approvals</a:t>
            </a:r>
          </a:p>
          <a:p>
            <a:pPr marL="342900" indent="-342900">
              <a:buFont typeface="Wingdings" panose="05000000000000000000" pitchFamily="2" charset="2"/>
              <a:buChar char="Ø"/>
            </a:pPr>
            <a:r>
              <a:rPr lang="en-US" sz="1800" b="0" i="0" dirty="0">
                <a:solidFill>
                  <a:prstClr val="black"/>
                </a:solidFill>
                <a:latin typeface="Calibri" panose="020F0502020204030204"/>
              </a:rPr>
              <a:t>Completion of requirements</a:t>
            </a:r>
          </a:p>
          <a:p>
            <a:pPr marL="342900" indent="-342900">
              <a:buFont typeface="Wingdings" panose="05000000000000000000" pitchFamily="2" charset="2"/>
              <a:buChar char="Ø"/>
            </a:pPr>
            <a:r>
              <a:rPr lang="en-US" sz="1800" b="0" i="0" dirty="0">
                <a:solidFill>
                  <a:prstClr val="black"/>
                </a:solidFill>
                <a:latin typeface="Calibri" panose="020F0502020204030204"/>
              </a:rPr>
              <a:t>Product implementation</a:t>
            </a:r>
          </a:p>
          <a:p>
            <a:pPr marL="342900" indent="-342900">
              <a:buFont typeface="Wingdings" panose="05000000000000000000" pitchFamily="2" charset="2"/>
              <a:buChar char="Ø"/>
            </a:pPr>
            <a:r>
              <a:rPr lang="en-US" sz="1800" b="0" i="0" dirty="0">
                <a:solidFill>
                  <a:prstClr val="black"/>
                </a:solidFill>
                <a:latin typeface="Calibri" panose="020F0502020204030204"/>
              </a:rPr>
              <a:t>Project closeout</a:t>
            </a:r>
          </a:p>
          <a:p>
            <a:pPr marL="342900" indent="-342900">
              <a:buFont typeface="Wingdings" panose="05000000000000000000" pitchFamily="2" charset="2"/>
              <a:buChar char="Ø"/>
            </a:pPr>
            <a:r>
              <a:rPr lang="en-US" sz="1800" b="0" i="0" dirty="0" smtClean="0">
                <a:solidFill>
                  <a:prstClr val="black"/>
                </a:solidFill>
                <a:latin typeface="Calibri" panose="020F0502020204030204"/>
              </a:rPr>
              <a:t>Create</a:t>
            </a:r>
            <a:endParaRPr lang="en-US" sz="1800" b="0" i="0" dirty="0">
              <a:solidFill>
                <a:prstClr val="black"/>
              </a:solidFill>
              <a:latin typeface="Calibri" panose="020F0502020204030204"/>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5351864"/>
      </p:ext>
    </p:extLst>
  </p:cSld>
  <p:clrMapOvr>
    <a:masterClrMapping/>
  </p:clrMapOvr>
  <mc:AlternateContent xmlns:mc="http://schemas.openxmlformats.org/markup-compatibility/2006">
    <mc:Choice xmlns:p14="http://schemas.microsoft.com/office/powerpoint/2010/main" Requires="p14">
      <p:transition spd="slow" p14:dur="2000" advTm="346108"/>
    </mc:Choice>
    <mc:Fallback>
      <p:transition spd="slow" advTm="34610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2157642" y="1827958"/>
            <a:ext cx="7087957" cy="4207307"/>
          </a:xfrm>
          <a:prstGeom prst="rect">
            <a:avLst/>
          </a:prstGeom>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p:cNvSpPr txBox="1"/>
          <p:nvPr/>
        </p:nvSpPr>
        <p:spPr>
          <a:xfrm>
            <a:off x="2739711" y="960977"/>
            <a:ext cx="2270173" cy="646331"/>
          </a:xfrm>
          <a:prstGeom prst="rect">
            <a:avLst/>
          </a:prstGeom>
          <a:noFill/>
        </p:spPr>
        <p:txBody>
          <a:bodyPr wrap="none" rtlCol="0">
            <a:spAutoFit/>
          </a:bodyPr>
          <a:lstStyle/>
          <a:p>
            <a:pPr lvl="0">
              <a:defRPr/>
            </a:pPr>
            <a:r>
              <a:rPr lang="en-US" sz="3600" b="1" dirty="0">
                <a:effectLst>
                  <a:outerShdw blurRad="38100" dist="38100" dir="2700000" algn="tl">
                    <a:srgbClr val="000000">
                      <a:alpha val="43137"/>
                    </a:srgbClr>
                  </a:outerShdw>
                </a:effectLst>
              </a:rPr>
              <a:t>Scheduling</a:t>
            </a:r>
          </a:p>
        </p:txBody>
      </p:sp>
      <p:sp>
        <p:nvSpPr>
          <p:cNvPr id="16" name="Rectangle 15">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25909309"/>
      </p:ext>
    </p:extLst>
  </p:cSld>
  <p:clrMapOvr>
    <a:masterClrMapping/>
  </p:clrMapOvr>
  <mc:AlternateContent xmlns:mc="http://schemas.openxmlformats.org/markup-compatibility/2006" xmlns:p14="http://schemas.microsoft.com/office/powerpoint/2010/main">
    <mc:Choice Requires="p14">
      <p:transition spd="slow" p14:dur="2000" advTm="946646"/>
    </mc:Choice>
    <mc:Fallback xmlns="">
      <p:transition spd="slow" advTm="94664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38978"/>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4251485"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Who is the Scheduler</a:t>
            </a:r>
          </a:p>
        </p:txBody>
      </p:sp>
      <p:pic>
        <p:nvPicPr>
          <p:cNvPr id="9" name="Picture 8"/>
          <p:cNvPicPr>
            <a:picLocks noChangeAspect="1"/>
          </p:cNvPicPr>
          <p:nvPr/>
        </p:nvPicPr>
        <p:blipFill>
          <a:blip r:embed="rId2"/>
          <a:stretch>
            <a:fillRect/>
          </a:stretch>
        </p:blipFill>
        <p:spPr>
          <a:xfrm>
            <a:off x="2269372" y="1753108"/>
            <a:ext cx="8137236" cy="4298555"/>
          </a:xfrm>
          <a:prstGeom prst="rect">
            <a:avLst/>
          </a:prstGeom>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 xmlns:a16="http://schemas.microsoft.com/office/drawing/2014/main" id="{3985EAE6-BFA6-766D-A032-077E4DCB399E}"/>
              </a:ext>
            </a:extLst>
          </p:cNvPr>
          <p:cNvSpPr/>
          <p:nvPr/>
        </p:nvSpPr>
        <p:spPr>
          <a:xfrm>
            <a:off x="1125954" y="7011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05E43288-C9C0-B2CA-0970-EB4E627B30CA}"/>
              </a:ext>
            </a:extLst>
          </p:cNvPr>
          <p:cNvSpPr txBox="1"/>
          <p:nvPr/>
        </p:nvSpPr>
        <p:spPr>
          <a:xfrm>
            <a:off x="1310771" y="83727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1326393" y="1029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08356494"/>
      </p:ext>
    </p:extLst>
  </p:cSld>
  <p:clrMapOvr>
    <a:masterClrMapping/>
  </p:clrMapOvr>
  <mc:AlternateContent xmlns:mc="http://schemas.openxmlformats.org/markup-compatibility/2006" xmlns:p14="http://schemas.microsoft.com/office/powerpoint/2010/main">
    <mc:Choice Requires="p14">
      <p:transition spd="slow" p14:dur="2000" advTm="25109"/>
    </mc:Choice>
    <mc:Fallback xmlns="">
      <p:transition spd="slow" advTm="2510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0697728"/>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14216" y="554577"/>
            <a:ext cx="6292556"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Attributes of Planner/Scheduler</a:t>
            </a:r>
          </a:p>
        </p:txBody>
      </p:sp>
      <p:sp>
        <p:nvSpPr>
          <p:cNvPr id="10" name="Rectangle 2">
            <a:extLst>
              <a:ext uri="{FF2B5EF4-FFF2-40B4-BE49-F238E27FC236}">
                <a16:creationId xmlns="" xmlns:a16="http://schemas.microsoft.com/office/drawing/2014/main" id="{AFC65DCA-F558-42B5-8A8B-E88EC0165674}"/>
              </a:ext>
            </a:extLst>
          </p:cNvPr>
          <p:cNvSpPr txBox="1">
            <a:spLocks noChangeArrowheads="1"/>
          </p:cNvSpPr>
          <p:nvPr/>
        </p:nvSpPr>
        <p:spPr>
          <a:xfrm>
            <a:off x="11289" y="1617904"/>
            <a:ext cx="5929732" cy="4558173"/>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6550" indent="-336550" defTabSz="895350">
              <a:lnSpc>
                <a:spcPct val="95000"/>
              </a:lnSpc>
              <a:buSzPct val="70000"/>
              <a:defRPr/>
            </a:pPr>
            <a:r>
              <a:rPr lang="en-US" altLang="en-US" sz="2400" dirty="0">
                <a:solidFill>
                  <a:prstClr val="black"/>
                </a:solidFill>
                <a:latin typeface="Arial" panose="020B0604020202020204" pitchFamily="34" charset="0"/>
                <a:cs typeface="Arial" panose="020B0604020202020204" pitchFamily="34" charset="0"/>
              </a:rPr>
              <a:t>Possess </a:t>
            </a:r>
            <a:r>
              <a:rPr lang="en-US" altLang="en-US" sz="2400" b="1" dirty="0">
                <a:solidFill>
                  <a:prstClr val="black"/>
                </a:solidFill>
                <a:latin typeface="Arial" panose="020B0604020202020204" pitchFamily="34" charset="0"/>
                <a:cs typeface="Arial" panose="020B0604020202020204" pitchFamily="34" charset="0"/>
              </a:rPr>
              <a:t>PEOPLE</a:t>
            </a:r>
            <a:r>
              <a:rPr lang="en-US" altLang="en-US" sz="2400" dirty="0">
                <a:solidFill>
                  <a:prstClr val="black"/>
                </a:solidFill>
                <a:latin typeface="Arial" panose="020B0604020202020204" pitchFamily="34" charset="0"/>
                <a:cs typeface="Arial" panose="020B0604020202020204" pitchFamily="34" charset="0"/>
              </a:rPr>
              <a:t> skills!</a:t>
            </a:r>
          </a:p>
          <a:p>
            <a:pPr marL="728663" lvl="1" indent="-277813" defTabSz="895350">
              <a:lnSpc>
                <a:spcPct val="95000"/>
              </a:lnSpc>
              <a:buSzPct val="70000"/>
              <a:defRPr/>
            </a:pPr>
            <a:r>
              <a:rPr lang="en-US" altLang="en-US" dirty="0" smtClean="0">
                <a:solidFill>
                  <a:prstClr val="black"/>
                </a:solidFill>
                <a:latin typeface="Arial" panose="020B0604020202020204" pitchFamily="34" charset="0"/>
                <a:cs typeface="Arial" panose="020B0604020202020204" pitchFamily="34" charset="0"/>
              </a:rPr>
              <a:t>Exercise </a:t>
            </a:r>
            <a:r>
              <a:rPr lang="en-US" altLang="en-US" dirty="0">
                <a:solidFill>
                  <a:prstClr val="black"/>
                </a:solidFill>
                <a:latin typeface="Arial" panose="020B0604020202020204" pitchFamily="34" charset="0"/>
                <a:cs typeface="Arial" panose="020B0604020202020204" pitchFamily="34" charset="0"/>
              </a:rPr>
              <a:t>humility and salesmanship</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Exercise care when recommending various approaches</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Do not alienate the managing parties</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Ease off when needed</a:t>
            </a:r>
          </a:p>
          <a:p>
            <a:pPr marL="728663" lvl="1" indent="-277813" defTabSz="895350">
              <a:lnSpc>
                <a:spcPct val="95000"/>
              </a:lnSpc>
              <a:buSzPct val="70000"/>
              <a:defRPr/>
            </a:pPr>
            <a:r>
              <a:rPr lang="en-US" altLang="en-US" dirty="0">
                <a:solidFill>
                  <a:prstClr val="black"/>
                </a:solidFill>
                <a:latin typeface="Arial" panose="020B0604020202020204" pitchFamily="34" charset="0"/>
                <a:cs typeface="Arial" panose="020B0604020202020204" pitchFamily="34" charset="0"/>
              </a:rPr>
              <a:t>Emphasize his/her role is to </a:t>
            </a:r>
            <a:r>
              <a:rPr lang="en-US" altLang="en-US" b="1" dirty="0">
                <a:solidFill>
                  <a:prstClr val="black"/>
                </a:solidFill>
                <a:latin typeface="Arial" panose="020B0604020202020204" pitchFamily="34" charset="0"/>
                <a:cs typeface="Arial" panose="020B0604020202020204" pitchFamily="34" charset="0"/>
              </a:rPr>
              <a:t>coordinate</a:t>
            </a:r>
            <a:r>
              <a:rPr lang="en-US" altLang="en-US" dirty="0">
                <a:solidFill>
                  <a:prstClr val="black"/>
                </a:solidFill>
                <a:latin typeface="Arial" panose="020B0604020202020204" pitchFamily="34" charset="0"/>
                <a:cs typeface="Arial" panose="020B0604020202020204" pitchFamily="34" charset="0"/>
              </a:rPr>
              <a:t> and </a:t>
            </a:r>
            <a:r>
              <a:rPr lang="en-US" altLang="en-US" b="1" dirty="0">
                <a:solidFill>
                  <a:prstClr val="black"/>
                </a:solidFill>
                <a:latin typeface="Arial" panose="020B0604020202020204" pitchFamily="34" charset="0"/>
                <a:cs typeface="Arial" panose="020B0604020202020204" pitchFamily="34" charset="0"/>
              </a:rPr>
              <a:t>integrate</a:t>
            </a:r>
            <a:r>
              <a:rPr lang="en-US" altLang="en-US" dirty="0">
                <a:solidFill>
                  <a:prstClr val="black"/>
                </a:solidFill>
                <a:latin typeface="Arial" panose="020B0604020202020204" pitchFamily="34" charset="0"/>
                <a:cs typeface="Arial" panose="020B0604020202020204" pitchFamily="34" charset="0"/>
              </a:rPr>
              <a:t> ideas and </a:t>
            </a:r>
            <a:r>
              <a:rPr lang="en-US" altLang="en-US" b="1" dirty="0">
                <a:solidFill>
                  <a:prstClr val="black"/>
                </a:solidFill>
                <a:latin typeface="Arial" panose="020B0604020202020204" pitchFamily="34" charset="0"/>
                <a:cs typeface="Arial" panose="020B0604020202020204" pitchFamily="34" charset="0"/>
              </a:rPr>
              <a:t>plans</a:t>
            </a:r>
            <a:r>
              <a:rPr lang="en-US" altLang="en-US" dirty="0">
                <a:solidFill>
                  <a:prstClr val="black"/>
                </a:solidFill>
                <a:latin typeface="Arial" panose="020B0604020202020204" pitchFamily="34" charset="0"/>
                <a:cs typeface="Arial" panose="020B0604020202020204" pitchFamily="34" charset="0"/>
              </a:rPr>
              <a:t> into a coherent project schedule.</a:t>
            </a:r>
          </a:p>
          <a:p>
            <a:pPr marL="728663" lvl="1" indent="-277813" defTabSz="895350">
              <a:lnSpc>
                <a:spcPct val="95000"/>
              </a:lnSpc>
              <a:buSzPct val="70000"/>
              <a:defRPr/>
            </a:pPr>
            <a:endParaRPr lang="en-US" altLang="en-US" dirty="0">
              <a:solidFill>
                <a:prstClr val="black"/>
              </a:solidFill>
              <a:latin typeface="Arial" panose="020B0604020202020204" pitchFamily="34" charset="0"/>
              <a:cs typeface="Arial" panose="020B0604020202020204" pitchFamily="34" charset="0"/>
            </a:endParaRPr>
          </a:p>
        </p:txBody>
      </p:sp>
      <p:sp>
        <p:nvSpPr>
          <p:cNvPr id="11" name="Rectangle 2">
            <a:extLst>
              <a:ext uri="{FF2B5EF4-FFF2-40B4-BE49-F238E27FC236}">
                <a16:creationId xmlns="" xmlns:a16="http://schemas.microsoft.com/office/drawing/2014/main" id="{AFC65DCA-F558-42B5-8A8B-E88EC0165674}"/>
              </a:ext>
            </a:extLst>
          </p:cNvPr>
          <p:cNvSpPr txBox="1">
            <a:spLocks noChangeArrowheads="1"/>
          </p:cNvSpPr>
          <p:nvPr/>
        </p:nvSpPr>
        <p:spPr>
          <a:xfrm>
            <a:off x="5227782" y="1629421"/>
            <a:ext cx="6844893" cy="3339713"/>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6550" indent="-336550" algn="r" defTabSz="895350" rtl="1">
              <a:lnSpc>
                <a:spcPct val="95000"/>
              </a:lnSpc>
              <a:buSzPct val="70000"/>
              <a:defRPr/>
            </a:pPr>
            <a:r>
              <a:rPr lang="ar-SA" altLang="en-US" sz="2400" dirty="0">
                <a:solidFill>
                  <a:prstClr val="black"/>
                </a:solidFill>
                <a:latin typeface="Arial" panose="020B0604020202020204" pitchFamily="34" charset="0"/>
              </a:rPr>
              <a:t>امتلاك المهارات الشخصية (عدم الاعتماد على البرامج الحاسوبية)</a:t>
            </a:r>
            <a:endParaRPr lang="en-US" altLang="en-US" sz="2400" dirty="0">
              <a:solidFill>
                <a:prstClr val="black"/>
              </a:solidFill>
              <a:latin typeface="Arial" panose="020B0604020202020204" pitchFamily="34" charset="0"/>
              <a:cs typeface="Arial" panose="020B0604020202020204" pitchFamily="34" charset="0"/>
            </a:endParaRP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التحلي بمهارات التواصل بين أقسام المشروع</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العناية الشديدة عند التوصية بإستخدام أساليب مختلفة</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العمل على عدم نفور الأطراف ذات الصلة</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الحد من المشكلات عند الحاجة</a:t>
            </a:r>
          </a:p>
          <a:p>
            <a:pPr marL="728663" lvl="1" indent="-277813" algn="r" defTabSz="895350" rtl="1">
              <a:lnSpc>
                <a:spcPct val="95000"/>
              </a:lnSpc>
              <a:buSzPct val="70000"/>
              <a:defRPr/>
            </a:pPr>
            <a:r>
              <a:rPr lang="ar-SA" altLang="en-US" dirty="0">
                <a:solidFill>
                  <a:prstClr val="black"/>
                </a:solidFill>
                <a:latin typeface="Arial" panose="020B0604020202020204" pitchFamily="34" charset="0"/>
              </a:rPr>
              <a:t>تنسيق ودمج الأفكار والخطط في جدول زمني متماسك</a:t>
            </a:r>
            <a:endParaRPr lang="en-US" altLang="en-US" dirty="0">
              <a:solidFill>
                <a:prstClr val="black"/>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14">
            <a:extLst>
              <a:ext uri="{FF2B5EF4-FFF2-40B4-BE49-F238E27FC236}">
                <a16:creationId xmlns="" xmlns:a16="http://schemas.microsoft.com/office/drawing/2014/main" id="{3985EAE6-BFA6-766D-A032-077E4DCB399E}"/>
              </a:ext>
            </a:extLst>
          </p:cNvPr>
          <p:cNvSpPr/>
          <p:nvPr/>
        </p:nvSpPr>
        <p:spPr>
          <a:xfrm>
            <a:off x="612607" y="2394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 xmlns:a16="http://schemas.microsoft.com/office/drawing/2014/main" id="{05E43288-C9C0-B2CA-0970-EB4E627B30CA}"/>
              </a:ext>
            </a:extLst>
          </p:cNvPr>
          <p:cNvSpPr txBox="1"/>
          <p:nvPr/>
        </p:nvSpPr>
        <p:spPr>
          <a:xfrm>
            <a:off x="797424" y="3756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463D680D-A11B-0A8A-63D5-DD2C6F3FD516}"/>
              </a:ext>
            </a:extLst>
          </p:cNvPr>
          <p:cNvSpPr txBox="1"/>
          <p:nvPr/>
        </p:nvSpPr>
        <p:spPr>
          <a:xfrm>
            <a:off x="813046" y="56778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8683238"/>
      </p:ext>
    </p:extLst>
  </p:cSld>
  <p:clrMapOvr>
    <a:masterClrMapping/>
  </p:clrMapOvr>
  <mc:AlternateContent xmlns:mc="http://schemas.openxmlformats.org/markup-compatibility/2006" xmlns:p14="http://schemas.microsoft.com/office/powerpoint/2010/main">
    <mc:Choice Requires="p14">
      <p:transition spd="slow" p14:dur="2000" advTm="527330"/>
    </mc:Choice>
    <mc:Fallback xmlns="">
      <p:transition spd="slow" advTm="52733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4032443"/>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9381" y="900975"/>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Rounded Corners 24">
            <a:extLst>
              <a:ext uri="{FF2B5EF4-FFF2-40B4-BE49-F238E27FC236}">
                <a16:creationId xmlns="" xmlns:a16="http://schemas.microsoft.com/office/drawing/2014/main" id="{2BC869EB-5623-4AA1-9123-4AF9DF916049}"/>
              </a:ext>
            </a:extLst>
          </p:cNvPr>
          <p:cNvSpPr/>
          <p:nvPr/>
        </p:nvSpPr>
        <p:spPr>
          <a:xfrm>
            <a:off x="827032" y="16858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2">
            <a:extLst>
              <a:ext uri="{FF2B5EF4-FFF2-40B4-BE49-F238E27FC236}">
                <a16:creationId xmlns="" xmlns:a16="http://schemas.microsoft.com/office/drawing/2014/main" id="{16B45780-A997-4371-95B2-1C1D44374CF0}"/>
              </a:ext>
            </a:extLst>
          </p:cNvPr>
          <p:cNvSpPr txBox="1">
            <a:spLocks noChangeArrowheads="1"/>
          </p:cNvSpPr>
          <p:nvPr/>
        </p:nvSpPr>
        <p:spPr>
          <a:xfrm>
            <a:off x="1340945" y="2014743"/>
            <a:ext cx="9865883" cy="347418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50000"/>
              </a:lnSpc>
              <a:buSzPct val="70000"/>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Depicts </a:t>
            </a:r>
            <a:r>
              <a:rPr lang="ar-SA" altLang="en-US" dirty="0">
                <a:solidFill>
                  <a:prstClr val="black"/>
                </a:solidFill>
              </a:rPr>
              <a:t>يصور</a:t>
            </a:r>
            <a:r>
              <a:rPr kumimoji="0" lang="en-US" alt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the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Scope of work </a:t>
            </a: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Improves</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probability for the project team to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meet its goals</a:t>
            </a: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Establishes overall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schedule parameters</a:t>
            </a: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Aids in determining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staffing </a:t>
            </a:r>
            <a:r>
              <a:rPr kumimoji="0" lang="en-US" altLang="en-US" sz="2800" b="1" i="0" u="none" strike="noStrike" kern="1200" cap="none" spc="0" normalizeH="0" baseline="0" noProof="0" dirty="0" smtClean="0">
                <a:ln>
                  <a:noFill/>
                </a:ln>
                <a:solidFill>
                  <a:prstClr val="black"/>
                </a:solidFill>
                <a:effectLst/>
                <a:uLnTx/>
                <a:uFillTx/>
                <a:latin typeface="Calibri" panose="020F0502020204030204"/>
                <a:ea typeface="+mn-ea"/>
                <a:cs typeface="+mn-cs"/>
              </a:rPr>
              <a:t>requirements</a:t>
            </a: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Rectangle 19">
            <a:extLst>
              <a:ext uri="{FF2B5EF4-FFF2-40B4-BE49-F238E27FC236}">
                <a16:creationId xmlns="" xmlns:a16="http://schemas.microsoft.com/office/drawing/2014/main"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 xmlns:a16="http://schemas.microsoft.com/office/drawing/2014/main"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 xmlns:a16="http://schemas.microsoft.com/office/drawing/2014/main"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9719138"/>
      </p:ext>
    </p:extLst>
  </p:cSld>
  <p:clrMapOvr>
    <a:masterClrMapping/>
  </p:clrMapOvr>
  <mc:AlternateContent xmlns:mc="http://schemas.openxmlformats.org/markup-compatibility/2006" xmlns:p14="http://schemas.microsoft.com/office/powerpoint/2010/main">
    <mc:Choice Requires="p14">
      <p:transition spd="slow" p14:dur="2000" advTm="802951"/>
    </mc:Choice>
    <mc:Fallback xmlns="">
      <p:transition spd="slow" advTm="8029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Rounded Corners 24">
            <a:extLst>
              <a:ext uri="{FF2B5EF4-FFF2-40B4-BE49-F238E27FC236}">
                <a16:creationId xmlns="" xmlns:a16="http://schemas.microsoft.com/office/drawing/2014/main" id="{2BC869EB-5623-4AA1-9123-4AF9DF916049}"/>
              </a:ext>
            </a:extLst>
          </p:cNvPr>
          <p:cNvSpPr/>
          <p:nvPr/>
        </p:nvSpPr>
        <p:spPr>
          <a:xfrm>
            <a:off x="591214" y="16484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2">
            <a:extLst>
              <a:ext uri="{FF2B5EF4-FFF2-40B4-BE49-F238E27FC236}">
                <a16:creationId xmlns="" xmlns:a16="http://schemas.microsoft.com/office/drawing/2014/main" id="{16B45780-A997-4371-95B2-1C1D44374CF0}"/>
              </a:ext>
            </a:extLst>
          </p:cNvPr>
          <p:cNvSpPr txBox="1">
            <a:spLocks noChangeArrowheads="1"/>
          </p:cNvSpPr>
          <p:nvPr/>
        </p:nvSpPr>
        <p:spPr>
          <a:xfrm>
            <a:off x="1168703" y="2411414"/>
            <a:ext cx="9865883" cy="2404345"/>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1" i="0" u="none" strike="noStrike" kern="1200" cap="none" spc="0" normalizeH="0" baseline="0" noProof="0" dirty="0" smtClean="0">
                <a:ln>
                  <a:noFill/>
                </a:ln>
                <a:solidFill>
                  <a:prstClr val="black"/>
                </a:solidFill>
                <a:effectLst/>
                <a:uLnTx/>
                <a:uFillTx/>
                <a:latin typeface="Calibri" panose="020F0502020204030204"/>
                <a:ea typeface="+mn-ea"/>
                <a:cs typeface="+mn-cs"/>
              </a:rPr>
              <a:t>Resource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loading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basis</a:t>
            </a: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Identifies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long lead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items</a:t>
            </a:r>
          </a:p>
          <a:p>
            <a:pPr marL="228600" marR="0" lvl="0" indent="-228600" algn="l" defTabSz="914400" rtl="0" eaLnBrk="1" fontAlgn="auto" latinLnBrk="0" hangingPunct="1">
              <a:lnSpc>
                <a:spcPct val="150000"/>
              </a:lnSpc>
              <a:spcBef>
                <a:spcPts val="1000"/>
              </a:spcBef>
              <a:spcAft>
                <a:spcPts val="0"/>
              </a:spcAft>
              <a:buClrTx/>
              <a:buSzPct val="7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Identifies the </a:t>
            </a: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phases</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the project</a:t>
            </a:r>
          </a:p>
        </p:txBody>
      </p:sp>
      <p:sp>
        <p:nvSpPr>
          <p:cNvPr id="19" name="Rectangle 18">
            <a:extLst>
              <a:ext uri="{FF2B5EF4-FFF2-40B4-BE49-F238E27FC236}">
                <a16:creationId xmlns="" xmlns:a16="http://schemas.microsoft.com/office/drawing/2014/main"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 xmlns:a16="http://schemas.microsoft.com/office/drawing/2014/main"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 xmlns:a16="http://schemas.microsoft.com/office/drawing/2014/main"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810032"/>
      </p:ext>
    </p:extLst>
  </p:cSld>
  <p:clrMapOvr>
    <a:masterClrMapping/>
  </p:clrMapOvr>
  <mc:AlternateContent xmlns:mc="http://schemas.openxmlformats.org/markup-compatibility/2006" xmlns:p14="http://schemas.microsoft.com/office/powerpoint/2010/main">
    <mc:Choice Requires="p14">
      <p:transition spd="slow" p14:dur="2000" advTm="45707"/>
    </mc:Choice>
    <mc:Fallback xmlns="">
      <p:transition spd="slow" advTm="4570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9381" y="105146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Rectangle 2">
            <a:extLst>
              <a:ext uri="{FF2B5EF4-FFF2-40B4-BE49-F238E27FC236}">
                <a16:creationId xmlns="" xmlns:a16="http://schemas.microsoft.com/office/drawing/2014/main" id="{332E3BE9-BE40-4CA4-87FE-BE5588851AD7}"/>
              </a:ext>
            </a:extLst>
          </p:cNvPr>
          <p:cNvSpPr txBox="1">
            <a:spLocks noChangeArrowheads="1"/>
          </p:cNvSpPr>
          <p:nvPr/>
        </p:nvSpPr>
        <p:spPr>
          <a:xfrm>
            <a:off x="1447675" y="2358094"/>
            <a:ext cx="9578546" cy="291688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1000"/>
              </a:spcBef>
              <a:spcAft>
                <a:spcPts val="0"/>
              </a:spcAft>
              <a:buClrTx/>
              <a:buSzPct val="75000"/>
              <a:buFont typeface="Arial" panose="020B0604020202020204" pitchFamily="34" charset="0"/>
              <a:buNone/>
              <a:tabLst/>
              <a:defRPr/>
            </a:pP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Standardized scheduling techniques motivates the project team to:</a:t>
            </a:r>
          </a:p>
          <a:p>
            <a:pPr marL="685800" marR="0" lvl="1" indent="-228600" algn="l" defTabSz="914400" rtl="0" eaLnBrk="1" fontAlgn="auto" latinLnBrk="0" hangingPunct="1">
              <a:lnSpc>
                <a:spcPct val="150000"/>
              </a:lnSpc>
              <a:spcBef>
                <a:spcPts val="500"/>
              </a:spcBef>
              <a:spcAft>
                <a:spcPts val="0"/>
              </a:spcAft>
              <a:buClrTx/>
              <a:buSzPct val="69000"/>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Think through the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entire project</a:t>
            </a:r>
          </a:p>
          <a:p>
            <a:pPr marL="685800" marR="0" lvl="1" indent="-228600" algn="l" defTabSz="914400" rtl="0" eaLnBrk="1" fontAlgn="auto" latinLnBrk="0" hangingPunct="1">
              <a:lnSpc>
                <a:spcPct val="150000"/>
              </a:lnSpc>
              <a:spcBef>
                <a:spcPts val="500"/>
              </a:spcBef>
              <a:spcAft>
                <a:spcPts val="0"/>
              </a:spcAft>
              <a:buClrTx/>
              <a:buSzPct val="69000"/>
              <a:buFont typeface="Wingdings" panose="05000000000000000000" pitchFamily="2" charset="2"/>
              <a:buChar char="§"/>
              <a:tabLst/>
              <a:defRPr/>
            </a:pP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Predict</a:t>
            </a: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 a realistic project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completion</a:t>
            </a:r>
          </a:p>
          <a:p>
            <a:pPr marL="685800" marR="0" lvl="1" indent="-228600" algn="l" defTabSz="914400" rtl="0" eaLnBrk="1" fontAlgn="auto" latinLnBrk="0" hangingPunct="1">
              <a:lnSpc>
                <a:spcPct val="150000"/>
              </a:lnSpc>
              <a:spcBef>
                <a:spcPts val="500"/>
              </a:spcBef>
              <a:spcAft>
                <a:spcPts val="0"/>
              </a:spcAft>
              <a:buClrTx/>
              <a:buSzPct val="69000"/>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Recognize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impacts</a:t>
            </a: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 of </a:t>
            </a:r>
            <a:r>
              <a:rPr kumimoji="0" lang="en-US" altLang="en-US" sz="24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unexpected</a:t>
            </a:r>
            <a:r>
              <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 </a:t>
            </a:r>
            <a:r>
              <a:rPr kumimoji="0" lang="en-US" altLang="en-US" sz="2400" b="0" i="0" u="none" strike="noStrike" kern="1200" cap="none" spc="0" normalizeH="0" baseline="0" noProof="0" dirty="0" smtClean="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events</a:t>
            </a: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38383146"/>
      </p:ext>
    </p:extLst>
  </p:cSld>
  <p:clrMapOvr>
    <a:masterClrMapping/>
  </p:clrMapOvr>
  <mc:AlternateContent xmlns:mc="http://schemas.openxmlformats.org/markup-compatibility/2006" xmlns:p14="http://schemas.microsoft.com/office/powerpoint/2010/main">
    <mc:Choice Requires="p14">
      <p:transition spd="slow" p14:dur="2000" advTm="90438"/>
    </mc:Choice>
    <mc:Fallback xmlns="">
      <p:transition spd="slow" advTm="9043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9711" y="96097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0" name="Rectangle 2">
            <a:extLst>
              <a:ext uri="{FF2B5EF4-FFF2-40B4-BE49-F238E27FC236}">
                <a16:creationId xmlns="" xmlns:a16="http://schemas.microsoft.com/office/drawing/2014/main" id="{332E3BE9-BE40-4CA4-87FE-BE5588851AD7}"/>
              </a:ext>
            </a:extLst>
          </p:cNvPr>
          <p:cNvSpPr txBox="1">
            <a:spLocks noChangeArrowheads="1"/>
          </p:cNvSpPr>
          <p:nvPr/>
        </p:nvSpPr>
        <p:spPr>
          <a:xfrm>
            <a:off x="1613930" y="1900540"/>
            <a:ext cx="9578546" cy="371516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SzPct val="75000"/>
              <a:buFont typeface="Arial" panose="020B0604020202020204" pitchFamily="34" charset="0"/>
              <a:buNone/>
              <a:defRPr/>
            </a:pPr>
            <a:r>
              <a:rPr lang="en-US" altLang="en-US" sz="2400" dirty="0">
                <a:solidFill>
                  <a:prstClr val="black">
                    <a:lumMod val="85000"/>
                    <a:lumOff val="15000"/>
                  </a:prstClr>
                </a:solidFill>
                <a:latin typeface="Arial" panose="020B0604020202020204" pitchFamily="34" charset="0"/>
                <a:cs typeface="Arial" panose="020B0604020202020204" pitchFamily="34" charset="0"/>
              </a:rPr>
              <a:t>Standardized scheduling techniques motivates the project team to:</a:t>
            </a:r>
          </a:p>
          <a:p>
            <a:pPr lvl="1">
              <a:lnSpc>
                <a:spcPct val="150000"/>
              </a:lnSpc>
              <a:buSzPct val="69000"/>
              <a:buFont typeface="Wingdings" panose="05000000000000000000" pitchFamily="2" charset="2"/>
              <a:buChar char="§"/>
              <a:defRPr/>
            </a:pPr>
            <a:r>
              <a:rPr lang="en-US" altLang="en-US" dirty="0" smtClean="0">
                <a:solidFill>
                  <a:prstClr val="black">
                    <a:lumMod val="85000"/>
                    <a:lumOff val="15000"/>
                  </a:prstClr>
                </a:solidFill>
                <a:latin typeface="Arial" panose="020B0604020202020204" pitchFamily="34" charset="0"/>
                <a:cs typeface="Arial" panose="020B0604020202020204" pitchFamily="34" charset="0"/>
              </a:rPr>
              <a:t>Identify </a:t>
            </a:r>
            <a:r>
              <a:rPr lang="en-US" altLang="en-US" b="1" dirty="0">
                <a:solidFill>
                  <a:prstClr val="black">
                    <a:lumMod val="85000"/>
                    <a:lumOff val="15000"/>
                  </a:prstClr>
                </a:solidFill>
                <a:latin typeface="Arial" panose="020B0604020202020204" pitchFamily="34" charset="0"/>
                <a:cs typeface="Arial" panose="020B0604020202020204" pitchFamily="34" charset="0"/>
              </a:rPr>
              <a:t>claims</a:t>
            </a:r>
            <a:r>
              <a:rPr lang="en-US" altLang="en-US" dirty="0">
                <a:solidFill>
                  <a:prstClr val="black">
                    <a:lumMod val="85000"/>
                    <a:lumOff val="15000"/>
                  </a:prstClr>
                </a:solidFill>
                <a:latin typeface="Arial" panose="020B0604020202020204" pitchFamily="34" charset="0"/>
                <a:cs typeface="Arial" panose="020B0604020202020204" pitchFamily="34" charset="0"/>
              </a:rPr>
              <a:t> or time extensions</a:t>
            </a:r>
          </a:p>
          <a:p>
            <a:pPr lvl="1">
              <a:lnSpc>
                <a:spcPct val="150000"/>
              </a:lnSpc>
              <a:buSzPct val="7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Coordinate </a:t>
            </a:r>
            <a:r>
              <a:rPr lang="en-US" altLang="en-US" b="1" dirty="0">
                <a:solidFill>
                  <a:prstClr val="black">
                    <a:lumMod val="85000"/>
                    <a:lumOff val="15000"/>
                  </a:prstClr>
                </a:solidFill>
                <a:latin typeface="Arial" panose="020B0604020202020204" pitchFamily="34" charset="0"/>
                <a:cs typeface="Arial" panose="020B0604020202020204" pitchFamily="34" charset="0"/>
              </a:rPr>
              <a:t>interfaces</a:t>
            </a:r>
            <a:r>
              <a:rPr lang="en-US" altLang="en-US" dirty="0">
                <a:solidFill>
                  <a:prstClr val="black">
                    <a:lumMod val="85000"/>
                    <a:lumOff val="15000"/>
                  </a:prstClr>
                </a:solidFill>
                <a:latin typeface="Arial" panose="020B0604020202020204" pitchFamily="34" charset="0"/>
                <a:cs typeface="Arial" panose="020B0604020202020204" pitchFamily="34" charset="0"/>
              </a:rPr>
              <a:t> and </a:t>
            </a:r>
            <a:r>
              <a:rPr lang="en-US" altLang="en-US" b="1" dirty="0">
                <a:solidFill>
                  <a:prstClr val="black">
                    <a:lumMod val="85000"/>
                    <a:lumOff val="15000"/>
                  </a:prstClr>
                </a:solidFill>
                <a:latin typeface="Arial" panose="020B0604020202020204" pitchFamily="34" charset="0"/>
                <a:cs typeface="Arial" panose="020B0604020202020204" pitchFamily="34" charset="0"/>
              </a:rPr>
              <a:t>reduce</a:t>
            </a:r>
            <a:r>
              <a:rPr lang="en-US" altLang="en-US" dirty="0">
                <a:solidFill>
                  <a:prstClr val="black">
                    <a:lumMod val="85000"/>
                    <a:lumOff val="15000"/>
                  </a:prstClr>
                </a:solidFill>
                <a:latin typeface="Arial" panose="020B0604020202020204" pitchFamily="34" charset="0"/>
                <a:cs typeface="Arial" panose="020B0604020202020204" pitchFamily="34" charset="0"/>
              </a:rPr>
              <a:t> </a:t>
            </a:r>
            <a:r>
              <a:rPr lang="en-US" altLang="en-US" b="1" dirty="0">
                <a:solidFill>
                  <a:prstClr val="black">
                    <a:lumMod val="85000"/>
                    <a:lumOff val="15000"/>
                  </a:prstClr>
                </a:solidFill>
                <a:latin typeface="Arial" panose="020B0604020202020204" pitchFamily="34" charset="0"/>
                <a:cs typeface="Arial" panose="020B0604020202020204" pitchFamily="34" charset="0"/>
              </a:rPr>
              <a:t>conflicts</a:t>
            </a:r>
          </a:p>
          <a:p>
            <a:pPr lvl="1">
              <a:lnSpc>
                <a:spcPct val="150000"/>
              </a:lnSpc>
              <a:buSzPct val="7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Plan </a:t>
            </a:r>
            <a:r>
              <a:rPr lang="en-US" altLang="en-US" b="1" dirty="0">
                <a:solidFill>
                  <a:prstClr val="black">
                    <a:lumMod val="85000"/>
                    <a:lumOff val="15000"/>
                  </a:prstClr>
                </a:solidFill>
                <a:latin typeface="Arial" panose="020B0604020202020204" pitchFamily="34" charset="0"/>
                <a:cs typeface="Arial" panose="020B0604020202020204" pitchFamily="34" charset="0"/>
              </a:rPr>
              <a:t>resource requirements </a:t>
            </a:r>
            <a:r>
              <a:rPr lang="en-US" altLang="en-US" dirty="0">
                <a:solidFill>
                  <a:prstClr val="black">
                    <a:lumMod val="85000"/>
                    <a:lumOff val="15000"/>
                  </a:prstClr>
                </a:solidFill>
                <a:latin typeface="Arial" panose="020B0604020202020204" pitchFamily="34" charset="0"/>
                <a:cs typeface="Arial" panose="020B0604020202020204" pitchFamily="34" charset="0"/>
              </a:rPr>
              <a:t>and cash flow</a:t>
            </a:r>
          </a:p>
          <a:p>
            <a:pPr lvl="1">
              <a:lnSpc>
                <a:spcPct val="150000"/>
              </a:lnSpc>
              <a:buSzPct val="7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Serve as a </a:t>
            </a:r>
            <a:r>
              <a:rPr lang="en-US" altLang="en-US" b="1" dirty="0">
                <a:solidFill>
                  <a:prstClr val="black">
                    <a:lumMod val="85000"/>
                    <a:lumOff val="15000"/>
                  </a:prstClr>
                </a:solidFill>
                <a:latin typeface="Arial" panose="020B0604020202020204" pitchFamily="34" charset="0"/>
                <a:cs typeface="Arial" panose="020B0604020202020204" pitchFamily="34" charset="0"/>
              </a:rPr>
              <a:t>record</a:t>
            </a:r>
            <a:r>
              <a:rPr lang="en-US" altLang="en-US" dirty="0">
                <a:solidFill>
                  <a:prstClr val="black">
                    <a:lumMod val="85000"/>
                    <a:lumOff val="15000"/>
                  </a:prstClr>
                </a:solidFill>
                <a:latin typeface="Arial" panose="020B0604020202020204" pitchFamily="34" charset="0"/>
                <a:cs typeface="Arial" panose="020B0604020202020204" pitchFamily="34" charset="0"/>
              </a:rPr>
              <a:t> of the project’s </a:t>
            </a:r>
            <a:r>
              <a:rPr lang="en-US" altLang="en-US" b="1" dirty="0">
                <a:solidFill>
                  <a:prstClr val="black">
                    <a:lumMod val="85000"/>
                    <a:lumOff val="15000"/>
                  </a:prstClr>
                </a:solidFill>
                <a:latin typeface="Arial" panose="020B0604020202020204" pitchFamily="34" charset="0"/>
                <a:cs typeface="Arial" panose="020B0604020202020204" pitchFamily="34" charset="0"/>
              </a:rPr>
              <a:t>progress</a:t>
            </a:r>
          </a:p>
          <a:p>
            <a:pPr lvl="1">
              <a:lnSpc>
                <a:spcPct val="150000"/>
              </a:lnSpc>
              <a:buSzPct val="70000"/>
              <a:buFont typeface="Wingdings" panose="05000000000000000000" pitchFamily="2" charset="2"/>
              <a:buChar char="§"/>
              <a:defRPr/>
            </a:pPr>
            <a:r>
              <a:rPr lang="en-US" altLang="en-US" b="1" dirty="0">
                <a:solidFill>
                  <a:prstClr val="black">
                    <a:lumMod val="85000"/>
                    <a:lumOff val="15000"/>
                  </a:prstClr>
                </a:solidFill>
                <a:latin typeface="Arial" panose="020B0604020202020204" pitchFamily="34" charset="0"/>
                <a:cs typeface="Arial" panose="020B0604020202020204" pitchFamily="34" charset="0"/>
              </a:rPr>
              <a:t>Communication</a:t>
            </a:r>
            <a:r>
              <a:rPr lang="en-US" altLang="en-US" dirty="0">
                <a:solidFill>
                  <a:prstClr val="black">
                    <a:lumMod val="85000"/>
                    <a:lumOff val="15000"/>
                  </a:prstClr>
                </a:solidFill>
                <a:latin typeface="Arial" panose="020B0604020202020204" pitchFamily="34" charset="0"/>
                <a:cs typeface="Arial" panose="020B0604020202020204" pitchFamily="34" charset="0"/>
              </a:rPr>
              <a:t> Tool</a:t>
            </a:r>
          </a:p>
        </p:txBody>
      </p:sp>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1793610"/>
      </p:ext>
    </p:extLst>
  </p:cSld>
  <p:clrMapOvr>
    <a:masterClrMapping/>
  </p:clrMapOvr>
  <mc:AlternateContent xmlns:mc="http://schemas.openxmlformats.org/markup-compatibility/2006" xmlns:p14="http://schemas.microsoft.com/office/powerpoint/2010/main">
    <mc:Choice Requires="p14">
      <p:transition spd="slow" p14:dur="2000" advTm="386946"/>
    </mc:Choice>
    <mc:Fallback xmlns="">
      <p:transition spd="slow" advTm="38694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a:extLst>
              <a:ext uri="{FF2B5EF4-FFF2-40B4-BE49-F238E27FC236}">
                <a16:creationId xmlns="" xmlns:a16="http://schemas.microsoft.com/office/drawing/2014/main" id="{3FE9BD8B-758C-4FE3-B801-B3B47A5A857E}"/>
              </a:ext>
            </a:extLst>
          </p:cNvPr>
          <p:cNvSpPr txBox="1">
            <a:spLocks noChangeArrowheads="1"/>
          </p:cNvSpPr>
          <p:nvPr/>
        </p:nvSpPr>
        <p:spPr>
          <a:xfrm>
            <a:off x="1521812" y="1900540"/>
            <a:ext cx="9702114" cy="2257339"/>
          </a:xfrm>
          <a:prstGeom prst="rect">
            <a:avLst/>
          </a:prstGeom>
          <a:extLst>
            <a:ext uri="{909E8E84-426E-40DD-AFC4-6F175D3DCCD1}">
              <a14:hiddenFill xmlns:a14="http://schemas.microsoft.com/office/drawing/2010/main">
                <a:solidFill>
                  <a:srgbClr val="99CC00"/>
                </a:solidFill>
              </a14:hiddenFill>
            </a:ext>
            <a:ext uri="{91240B29-F687-4F45-9708-019B960494DF}">
              <a14:hiddenLine xmlns:a14="http://schemas.microsoft.com/office/drawing/2010/main" w="38100" cap="flat" cmpd="dbl" algn="ctr">
                <a:solidFill>
                  <a:schemeClr val="tx1"/>
                </a:solidFill>
                <a:prstDash val="solid"/>
                <a:miter lim="800000"/>
                <a:headEnd type="none" w="med" len="med"/>
                <a:tailEnd type="none" w="med" len="med"/>
              </a14:hiddenLine>
            </a:ext>
          </a:extLst>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38200" lvl="1" indent="-381000">
              <a:lnSpc>
                <a:spcPct val="150000"/>
              </a:lnSpc>
              <a:buFont typeface="Wingdings 2" panose="05020102010507070707" pitchFamily="18" charset="2"/>
              <a:buAutoNum type="arabicPeriod"/>
              <a:defRPr/>
            </a:pPr>
            <a:r>
              <a:rPr lang="en-US" altLang="en-US" dirty="0">
                <a:solidFill>
                  <a:prstClr val="black"/>
                </a:solidFill>
                <a:latin typeface="Arial" panose="020B0604020202020204" pitchFamily="34" charset="0"/>
                <a:cs typeface="Arial" panose="020B0604020202020204" pitchFamily="34" charset="0"/>
              </a:rPr>
              <a:t>Tells you </a:t>
            </a:r>
            <a:r>
              <a:rPr lang="en-US" altLang="en-US" b="1" dirty="0">
                <a:solidFill>
                  <a:prstClr val="black"/>
                </a:solidFill>
                <a:latin typeface="Arial" panose="020B0604020202020204" pitchFamily="34" charset="0"/>
                <a:cs typeface="Arial" panose="020B0604020202020204" pitchFamily="34" charset="0"/>
              </a:rPr>
              <a:t>where you’ve been</a:t>
            </a:r>
            <a:r>
              <a:rPr lang="en-US" altLang="en-US" dirty="0">
                <a:solidFill>
                  <a:prstClr val="black"/>
                </a:solidFill>
                <a:latin typeface="Arial" panose="020B0604020202020204" pitchFamily="34" charset="0"/>
                <a:cs typeface="Arial" panose="020B0604020202020204" pitchFamily="34" charset="0"/>
              </a:rPr>
              <a:t>.</a:t>
            </a:r>
          </a:p>
          <a:p>
            <a:pPr marL="838200" lvl="1" indent="-381000">
              <a:lnSpc>
                <a:spcPct val="150000"/>
              </a:lnSpc>
              <a:buFont typeface="Wingdings 2" panose="05020102010507070707" pitchFamily="18" charset="2"/>
              <a:buAutoNum type="arabicPeriod"/>
              <a:defRPr/>
            </a:pPr>
            <a:r>
              <a:rPr lang="en-US" altLang="en-US" dirty="0">
                <a:solidFill>
                  <a:prstClr val="black"/>
                </a:solidFill>
                <a:latin typeface="Arial" panose="020B0604020202020204" pitchFamily="34" charset="0"/>
                <a:cs typeface="Arial" panose="020B0604020202020204" pitchFamily="34" charset="0"/>
              </a:rPr>
              <a:t>Tells you </a:t>
            </a:r>
            <a:r>
              <a:rPr lang="en-US" altLang="en-US" b="1" dirty="0">
                <a:solidFill>
                  <a:prstClr val="black"/>
                </a:solidFill>
                <a:latin typeface="Arial" panose="020B0604020202020204" pitchFamily="34" charset="0"/>
                <a:cs typeface="Arial" panose="020B0604020202020204" pitchFamily="34" charset="0"/>
              </a:rPr>
              <a:t>where you are</a:t>
            </a:r>
            <a:r>
              <a:rPr lang="en-US" altLang="en-US" dirty="0">
                <a:solidFill>
                  <a:prstClr val="black"/>
                </a:solidFill>
                <a:latin typeface="Arial" panose="020B0604020202020204" pitchFamily="34" charset="0"/>
                <a:cs typeface="Arial" panose="020B0604020202020204" pitchFamily="34" charset="0"/>
              </a:rPr>
              <a:t>.</a:t>
            </a:r>
          </a:p>
          <a:p>
            <a:pPr marL="838200" lvl="1" indent="-381000">
              <a:lnSpc>
                <a:spcPct val="150000"/>
              </a:lnSpc>
              <a:buFont typeface="Wingdings 2" panose="05020102010507070707" pitchFamily="18" charset="2"/>
              <a:buAutoNum type="arabicPeriod"/>
              <a:defRPr/>
            </a:pPr>
            <a:r>
              <a:rPr lang="en-US" altLang="en-US" dirty="0">
                <a:solidFill>
                  <a:prstClr val="black"/>
                </a:solidFill>
                <a:latin typeface="Arial" panose="020B0604020202020204" pitchFamily="34" charset="0"/>
                <a:cs typeface="Arial" panose="020B0604020202020204" pitchFamily="34" charset="0"/>
              </a:rPr>
              <a:t>But most importantly, it tells you </a:t>
            </a:r>
            <a:r>
              <a:rPr lang="en-US" altLang="en-US" b="1" dirty="0">
                <a:solidFill>
                  <a:prstClr val="black"/>
                </a:solidFill>
                <a:latin typeface="Arial" panose="020B0604020202020204" pitchFamily="34" charset="0"/>
                <a:cs typeface="Arial" panose="020B0604020202020204" pitchFamily="34" charset="0"/>
              </a:rPr>
              <a:t>where are you going</a:t>
            </a:r>
            <a:r>
              <a:rPr lang="en-US" altLang="en-US" dirty="0">
                <a:solidFill>
                  <a:prstClr val="black"/>
                </a:solidFill>
                <a:latin typeface="Arial" panose="020B0604020202020204" pitchFamily="34" charset="0"/>
                <a:cs typeface="Arial" panose="020B0604020202020204" pitchFamily="34" charset="0"/>
              </a:rPr>
              <a:t>!</a:t>
            </a:r>
          </a:p>
        </p:txBody>
      </p:sp>
      <p:sp>
        <p:nvSpPr>
          <p:cNvPr id="12" name="Rectangle 2">
            <a:extLst>
              <a:ext uri="{FF2B5EF4-FFF2-40B4-BE49-F238E27FC236}">
                <a16:creationId xmlns="" xmlns:a16="http://schemas.microsoft.com/office/drawing/2014/main" id="{7C25D686-0A4E-46C6-B591-5CC560934849}"/>
              </a:ext>
            </a:extLst>
          </p:cNvPr>
          <p:cNvSpPr txBox="1">
            <a:spLocks noChangeArrowheads="1"/>
          </p:cNvSpPr>
          <p:nvPr/>
        </p:nvSpPr>
        <p:spPr>
          <a:xfrm>
            <a:off x="1521812" y="4298081"/>
            <a:ext cx="9627973" cy="1316865"/>
          </a:xfrm>
          <a:prstGeom prst="rect">
            <a:avLst/>
          </a:prstGeom>
          <a:ln w="12700">
            <a:solidFill>
              <a:sysClr val="windowText" lastClr="000000"/>
            </a:solidFill>
            <a:miter lim="800000"/>
            <a:headEnd/>
            <a:tailEnd/>
          </a:ln>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771525" rtl="0" eaLnBrk="1" fontAlgn="auto" latinLnBrk="0" hangingPunct="1">
              <a:lnSpc>
                <a:spcPct val="95000"/>
              </a:lnSpc>
              <a:spcBef>
                <a:spcPts val="1000"/>
              </a:spcBef>
              <a:spcAft>
                <a:spcPts val="0"/>
              </a:spcAft>
              <a:buClrTx/>
              <a:buSzPct val="70000"/>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Must have </a:t>
            </a:r>
            <a:r>
              <a:rPr kumimoji="0" lang="en-US" altLang="en-US" sz="2800" b="0"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sufficient detail </a:t>
            </a:r>
            <a:r>
              <a:rPr kumimoji="0" lang="en-US"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 control the project </a:t>
            </a:r>
          </a:p>
          <a:p>
            <a:pPr marL="971550" marR="0" lvl="1" indent="-342900" algn="l" defTabSz="771525" rtl="0" eaLnBrk="1" fontAlgn="auto" latinLnBrk="0" hangingPunct="1">
              <a:lnSpc>
                <a:spcPct val="100000"/>
              </a:lnSpc>
              <a:spcBef>
                <a:spcPts val="500"/>
              </a:spcBef>
              <a:spcAft>
                <a:spcPts val="0"/>
              </a:spcAft>
              <a:buClrTx/>
              <a:buSzPct val="70000"/>
              <a:buFont typeface="Wingdings" panose="05000000000000000000" pitchFamily="2" charset="2"/>
              <a:buChar char="§"/>
              <a:tabLst/>
              <a:defRPr/>
            </a:pPr>
            <a:r>
              <a:rPr kumimoji="0" lang="en-US" altLang="en-US" sz="20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To much detail is cumbersome to maintain.</a:t>
            </a:r>
          </a:p>
          <a:p>
            <a:pPr marL="971550" marR="0" lvl="1" indent="-342900" algn="l" defTabSz="771525" rtl="0" eaLnBrk="1" fontAlgn="auto" latinLnBrk="0" hangingPunct="1">
              <a:lnSpc>
                <a:spcPct val="100000"/>
              </a:lnSpc>
              <a:spcBef>
                <a:spcPts val="500"/>
              </a:spcBef>
              <a:spcAft>
                <a:spcPts val="0"/>
              </a:spcAft>
              <a:buClrTx/>
              <a:buSzPct val="70000"/>
              <a:buFont typeface="Wingdings" panose="05000000000000000000" pitchFamily="2" charset="2"/>
              <a:buChar char="§"/>
              <a:tabLst/>
              <a:defRPr/>
            </a:pPr>
            <a:r>
              <a:rPr kumimoji="0" lang="en-US" altLang="en-US" sz="20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Not enough detail and the analysis of the schedule is difficult</a:t>
            </a:r>
            <a:r>
              <a:rPr kumimoji="0" lang="en-US" altLang="en-US" sz="2000" b="0" i="0" u="none" strike="noStrike" kern="1200" cap="none" spc="0" normalizeH="0" baseline="0" noProof="0" dirty="0">
                <a:ln>
                  <a:noFill/>
                </a:ln>
                <a:solidFill>
                  <a:srgbClr val="714400"/>
                </a:solidFill>
                <a:effectLst/>
                <a:uLnTx/>
                <a:uFillTx/>
                <a:latin typeface="Arial" panose="020B0604020202020204" pitchFamily="34" charset="0"/>
                <a:ea typeface="+mn-ea"/>
                <a:cs typeface="Arial" panose="020B0604020202020204" pitchFamily="34" charset="0"/>
              </a:rPr>
              <a:t>.</a:t>
            </a: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p:cNvSpPr txBox="1"/>
          <p:nvPr/>
        </p:nvSpPr>
        <p:spPr>
          <a:xfrm>
            <a:off x="2509381" y="1051467"/>
            <a:ext cx="5486117"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Importance of the Schedule</a:t>
            </a:r>
          </a:p>
        </p:txBody>
      </p:sp>
      <p:sp>
        <p:nvSpPr>
          <p:cNvPr id="15" name="Rectangle 14">
            <a:extLst>
              <a:ext uri="{FF2B5EF4-FFF2-40B4-BE49-F238E27FC236}">
                <a16:creationId xmlns="" xmlns:a16="http://schemas.microsoft.com/office/drawing/2014/main" id="{3985EAE6-BFA6-766D-A032-077E4DCB399E}"/>
              </a:ext>
            </a:extLst>
          </p:cNvPr>
          <p:cNvSpPr/>
          <p:nvPr/>
        </p:nvSpPr>
        <p:spPr>
          <a:xfrm>
            <a:off x="1036331" y="788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 xmlns:a16="http://schemas.microsoft.com/office/drawing/2014/main" id="{05E43288-C9C0-B2CA-0970-EB4E627B30CA}"/>
              </a:ext>
            </a:extLst>
          </p:cNvPr>
          <p:cNvSpPr txBox="1"/>
          <p:nvPr/>
        </p:nvSpPr>
        <p:spPr>
          <a:xfrm>
            <a:off x="1255445" y="89453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463D680D-A11B-0A8A-63D5-DD2C6F3FD516}"/>
              </a:ext>
            </a:extLst>
          </p:cNvPr>
          <p:cNvSpPr txBox="1"/>
          <p:nvPr/>
        </p:nvSpPr>
        <p:spPr>
          <a:xfrm>
            <a:off x="1255445" y="10792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8"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12287933"/>
      </p:ext>
    </p:extLst>
  </p:cSld>
  <p:clrMapOvr>
    <a:masterClrMapping/>
  </p:clrMapOvr>
  <mc:AlternateContent xmlns:mc="http://schemas.openxmlformats.org/markup-compatibility/2006" xmlns:p14="http://schemas.microsoft.com/office/powerpoint/2010/main">
    <mc:Choice Requires="p14">
      <p:transition spd="slow" p14:dur="2000" advTm="18307"/>
    </mc:Choice>
    <mc:Fallback xmlns="">
      <p:transition spd="slow" advTm="183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334410"/>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 xmlns:a16="http://schemas.microsoft.com/office/drawing/2014/main"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buSzPct val="100000"/>
              <a:buFont typeface="Wingdings" panose="05000000000000000000" pitchFamily="2" charset="2"/>
              <a:buChar char="§"/>
              <a:defRPr/>
            </a:pPr>
            <a:r>
              <a:rPr lang="en-US" altLang="en-US" sz="2400" dirty="0">
                <a:solidFill>
                  <a:prstClr val="black">
                    <a:lumMod val="85000"/>
                    <a:lumOff val="15000"/>
                  </a:prstClr>
                </a:solidFill>
                <a:latin typeface="Arial" panose="020B0604020202020204" pitchFamily="34" charset="0"/>
                <a:cs typeface="Arial" panose="020B0604020202020204" pitchFamily="34" charset="0"/>
              </a:rPr>
              <a:t>In practice, the best project management software will give you everything you need to plan, manage, and deliver projects effectively. It should provide a single central platform where teams can assign tasks, share resources, communicate about work, and track project progress and metrics in real-time. </a:t>
            </a:r>
          </a:p>
          <a:p>
            <a:pPr marL="519113" indent="-519113">
              <a:buSzPct val="100000"/>
              <a:buFont typeface="Wingdings" panose="05000000000000000000" pitchFamily="2" charset="2"/>
              <a:buChar char="§"/>
              <a:defRPr/>
            </a:pPr>
            <a:endParaRPr lang="en-US" altLang="en-US" sz="2400" dirty="0">
              <a:solidFill>
                <a:prstClr val="black">
                  <a:lumMod val="85000"/>
                  <a:lumOff val="15000"/>
                </a:prstClr>
              </a:solidFill>
              <a:latin typeface="Arial" panose="020B0604020202020204" pitchFamily="34" charset="0"/>
              <a:cs typeface="Arial" panose="020B0604020202020204" pitchFamily="34" charset="0"/>
            </a:endParaRPr>
          </a:p>
          <a:p>
            <a:pPr marL="519113" indent="-519113">
              <a:buSzPct val="100000"/>
              <a:buFont typeface="Wingdings" panose="05000000000000000000" pitchFamily="2" charset="2"/>
              <a:buChar char="§"/>
              <a:defRPr/>
            </a:pPr>
            <a:r>
              <a:rPr lang="en-US" altLang="en-US" sz="2400" dirty="0">
                <a:solidFill>
                  <a:prstClr val="black">
                    <a:lumMod val="85000"/>
                    <a:lumOff val="15000"/>
                  </a:prstClr>
                </a:solidFill>
                <a:latin typeface="Arial" panose="020B0604020202020204" pitchFamily="34" charset="0"/>
                <a:cs typeface="Arial" panose="020B0604020202020204" pitchFamily="34" charset="0"/>
              </a:rPr>
              <a:t>The reality is that many of even the best-known tools for managing projects struggle in these functions. The trouble is that you’re unlikely to know these limitations in advance. </a:t>
            </a:r>
            <a:endParaRPr lang="en-US" altLang="en-US" sz="2400" dirty="0">
              <a:solidFill>
                <a:prstClr val="black">
                  <a:lumMod val="85000"/>
                  <a:lumOff val="15000"/>
                </a:prstClr>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a16="http://schemas.microsoft.com/office/drawing/2014/main" xmlns=""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639456"/>
      </p:ext>
    </p:extLst>
  </p:cSld>
  <p:clrMapOvr>
    <a:masterClrMapping/>
  </p:clrMapOvr>
  <mc:AlternateContent xmlns:mc="http://schemas.openxmlformats.org/markup-compatibility/2006" xmlns:p14="http://schemas.microsoft.com/office/powerpoint/2010/main">
    <mc:Choice Requires="p14">
      <p:transition spd="slow" p14:dur="2000" advTm="32797"/>
    </mc:Choice>
    <mc:Fallback xmlns="">
      <p:transition spd="slow" advTm="3279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 xmlns:a16="http://schemas.microsoft.com/office/drawing/2014/main"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That’s why, in this guide, we’ve selected each tool based on how they perform in these five functions:</a:t>
            </a:r>
          </a:p>
          <a:p>
            <a:r>
              <a:rPr lang="en-US" b="1" dirty="0"/>
              <a:t>Project visualizations.</a:t>
            </a:r>
            <a:r>
              <a:rPr lang="en-US" dirty="0"/>
              <a:t> How you physically see your projects affects how you manage and complete them. Does your platform have a timeline view, to help you meet deadlines? Do colleagues have a user-friendly dashboard where they can track their own individual work? How customizable is the software to your unique work structure? These are all critical questions you need answers to. </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a16="http://schemas.microsoft.com/office/drawing/2014/main" xmlns=""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094717"/>
      </p:ext>
    </p:extLst>
  </p:cSld>
  <p:clrMapOvr>
    <a:masterClrMapping/>
  </p:clrMapOvr>
  <mc:AlternateContent xmlns:mc="http://schemas.openxmlformats.org/markup-compatibility/2006">
    <mc:Choice xmlns:p14="http://schemas.microsoft.com/office/powerpoint/2010/main" Requires="p14">
      <p:transition spd="slow" p14:dur="2000" advTm="32797"/>
    </mc:Choice>
    <mc:Fallback>
      <p:transition spd="slow" advTm="3279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 xmlns:a16="http://schemas.microsoft.com/office/drawing/2014/main"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That’s why, in this guide, we’ve selected each tool based on how they perform in these five functions:</a:t>
            </a:r>
          </a:p>
          <a:p>
            <a:r>
              <a:rPr lang="en-US" b="1" dirty="0" smtClean="0"/>
              <a:t>Team </a:t>
            </a:r>
            <a:r>
              <a:rPr lang="en-US" b="1" dirty="0"/>
              <a:t>collaboration.</a:t>
            </a:r>
            <a:r>
              <a:rPr lang="en-US" dirty="0"/>
              <a:t> The best work management software should also streamline your teams’ communications by bringing it all under one roof. With instant messaging, commenting, shared editing, and even Scrum capabilities, you can dramatically reduce the number of emails you send. Choose the tool that has the communication functionality that’s right for you. </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a16="http://schemas.microsoft.com/office/drawing/2014/main" xmlns=""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0823093"/>
      </p:ext>
    </p:extLst>
  </p:cSld>
  <p:clrMapOvr>
    <a:masterClrMapping/>
  </p:clrMapOvr>
  <mc:AlternateContent xmlns:mc="http://schemas.openxmlformats.org/markup-compatibility/2006">
    <mc:Choice xmlns:p14="http://schemas.microsoft.com/office/powerpoint/2010/main" Requires="p14">
      <p:transition spd="slow" p14:dur="2000" advTm="32797"/>
    </mc:Choice>
    <mc:Fallback>
      <p:transition spd="slow" advTm="3279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 xmlns:a16="http://schemas.microsoft.com/office/drawing/2014/main"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That’s why, in this guide, we’ve selected each tool based on how they perform in these five functions:</a:t>
            </a:r>
          </a:p>
          <a:p>
            <a:r>
              <a:rPr lang="en-US" b="1" dirty="0" smtClean="0"/>
              <a:t>Resource </a:t>
            </a:r>
            <a:r>
              <a:rPr lang="en-US" b="1" dirty="0"/>
              <a:t>planning and management.</a:t>
            </a:r>
            <a:r>
              <a:rPr lang="en-US" dirty="0"/>
              <a:t> Project management software should provide a single source of truth for your work. For teams, it’s crucial that it offers easy access to the docs, files, and assets they need. For project managers, it should provide tools to help track and plan for budgets and colleagues’ capacity, such as timesheets. </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a16="http://schemas.microsoft.com/office/drawing/2014/main" xmlns=""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5385211"/>
      </p:ext>
    </p:extLst>
  </p:cSld>
  <p:clrMapOvr>
    <a:masterClrMapping/>
  </p:clrMapOvr>
  <mc:AlternateContent xmlns:mc="http://schemas.openxmlformats.org/markup-compatibility/2006">
    <mc:Choice xmlns:p14="http://schemas.microsoft.com/office/powerpoint/2010/main" Requires="p14">
      <p:transition spd="slow" p14:dur="2000" advTm="32797"/>
    </mc:Choice>
    <mc:Fallback>
      <p:transition spd="slow" advTm="3279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 xmlns:a16="http://schemas.microsoft.com/office/drawing/2014/main"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That’s why, in this guide, we’ve selected each tool based on how they perform in these five functions:</a:t>
            </a:r>
          </a:p>
          <a:p>
            <a:r>
              <a:rPr lang="en-US" b="1" dirty="0" smtClean="0"/>
              <a:t>Reporting </a:t>
            </a:r>
            <a:r>
              <a:rPr lang="en-US" b="1" dirty="0"/>
              <a:t>and analytics.</a:t>
            </a:r>
            <a:r>
              <a:rPr lang="en-US" dirty="0"/>
              <a:t> Project management tools should provide detailed information on how your projects are progressing and whether you’re on budget and on schedule. Many tools do this well, but the analytics they provide may be limited to individual projects rather than your whole portfolio. This may be OK for some teams, but others may want a more scalable solution</a:t>
            </a:r>
            <a:r>
              <a:rPr lang="en-US" dirty="0" smtClean="0"/>
              <a:t>.</a:t>
            </a:r>
            <a:endParaRPr lang="en-US"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a16="http://schemas.microsoft.com/office/drawing/2014/main" xmlns=""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803953"/>
      </p:ext>
    </p:extLst>
  </p:cSld>
  <p:clrMapOvr>
    <a:masterClrMapping/>
  </p:clrMapOvr>
  <mc:AlternateContent xmlns:mc="http://schemas.openxmlformats.org/markup-compatibility/2006">
    <mc:Choice xmlns:p14="http://schemas.microsoft.com/office/powerpoint/2010/main" Requires="p14">
      <p:transition spd="slow" p14:dur="2000" advTm="32797"/>
    </mc:Choice>
    <mc:Fallback>
      <p:transition spd="slow" advTm="3279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 xmlns:a16="http://schemas.microsoft.com/office/drawing/2014/main" id="{CED585D3-903A-4B28-9F49-EF02F67DB8F7}"/>
              </a:ext>
            </a:extLst>
          </p:cNvPr>
          <p:cNvSpPr txBox="1">
            <a:spLocks noChangeArrowheads="1"/>
          </p:cNvSpPr>
          <p:nvPr/>
        </p:nvSpPr>
        <p:spPr>
          <a:xfrm>
            <a:off x="372108" y="2226986"/>
            <a:ext cx="11611883"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That’s why, in this guide, we’ve selected each tool based on how they perform in these five functions:</a:t>
            </a:r>
          </a:p>
          <a:p>
            <a:r>
              <a:rPr lang="en-US" b="1" dirty="0" smtClean="0"/>
              <a:t>Workflow automations. </a:t>
            </a:r>
            <a:r>
              <a:rPr lang="en-US" dirty="0" smtClean="0"/>
              <a:t>Rather than just providing a platform for you to work, the most advanced tools can actually do part of that work for you, thanks to automation. For instance, with </a:t>
            </a:r>
            <a:r>
              <a:rPr lang="en-US" dirty="0" err="1" smtClean="0"/>
              <a:t>Wrike</a:t>
            </a:r>
            <a:r>
              <a:rPr lang="en-US" dirty="0" smtClean="0"/>
              <a:t> you can automate some repetitive work, such as assigning tasks and subtasks. If you’re serious about boosting organizational efficiency, this can be a hugely useful feature. </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a16="http://schemas.microsoft.com/office/drawing/2014/main" xmlns=""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99202"/>
      </p:ext>
    </p:extLst>
  </p:cSld>
  <p:clrMapOvr>
    <a:masterClrMapping/>
  </p:clrMapOvr>
  <mc:AlternateContent xmlns:mc="http://schemas.openxmlformats.org/markup-compatibility/2006">
    <mc:Choice xmlns:p14="http://schemas.microsoft.com/office/powerpoint/2010/main" Requires="p14">
      <p:transition spd="slow" p14:dur="2000" advTm="32797"/>
    </mc:Choice>
    <mc:Fallback>
      <p:transition spd="slow" advTm="3279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2655" y="1138304"/>
            <a:ext cx="3358805" cy="646331"/>
          </a:xfrm>
          <a:prstGeom prst="rect">
            <a:avLst/>
          </a:prstGeom>
          <a:noFill/>
        </p:spPr>
        <p:txBody>
          <a:bodyPr wrap="none" rtlCol="0">
            <a:spAutoFit/>
          </a:bodyPr>
          <a:lstStyle/>
          <a:p>
            <a:pPr lvl="0">
              <a:defRPr/>
            </a:pPr>
            <a:r>
              <a:rPr lang="en-US" sz="3600" b="1" dirty="0"/>
              <a:t>Scheduling Tools</a:t>
            </a:r>
          </a:p>
        </p:txBody>
      </p:sp>
      <p:sp>
        <p:nvSpPr>
          <p:cNvPr id="13" name="Rectangle 3">
            <a:extLst>
              <a:ext uri="{FF2B5EF4-FFF2-40B4-BE49-F238E27FC236}">
                <a16:creationId xmlns="" xmlns:a16="http://schemas.microsoft.com/office/drawing/2014/main" id="{CED585D3-903A-4B28-9F49-EF02F67DB8F7}"/>
              </a:ext>
            </a:extLst>
          </p:cNvPr>
          <p:cNvSpPr txBox="1">
            <a:spLocks noChangeArrowheads="1"/>
          </p:cNvSpPr>
          <p:nvPr/>
        </p:nvSpPr>
        <p:spPr>
          <a:xfrm>
            <a:off x="1080668" y="2507564"/>
            <a:ext cx="9012107" cy="276741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lIns="76200" tIns="38100" rIns="76200" bIns="381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P6 (Primavera)</a:t>
            </a:r>
          </a:p>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Microsoft Project Planner (MSP)</a:t>
            </a:r>
          </a:p>
          <a:p>
            <a:pPr marL="519113" indent="-519113">
              <a:buSzPct val="100000"/>
              <a:buFont typeface="Wingdings" panose="05000000000000000000" pitchFamily="2" charset="2"/>
              <a:buChar char="§"/>
              <a:defRPr/>
            </a:pPr>
            <a:r>
              <a:rPr lang="en-US" altLang="en-US" dirty="0" err="1">
                <a:solidFill>
                  <a:prstClr val="black">
                    <a:lumMod val="85000"/>
                    <a:lumOff val="15000"/>
                  </a:prstClr>
                </a:solidFill>
                <a:latin typeface="Arial" panose="020B0604020202020204" pitchFamily="34" charset="0"/>
                <a:cs typeface="Arial" panose="020B0604020202020204" pitchFamily="34" charset="0"/>
              </a:rPr>
              <a:t>Suretrak</a:t>
            </a:r>
            <a:r>
              <a:rPr lang="en-US" altLang="en-US" dirty="0">
                <a:solidFill>
                  <a:prstClr val="black">
                    <a:lumMod val="85000"/>
                    <a:lumOff val="15000"/>
                  </a:prstClr>
                </a:solidFill>
                <a:latin typeface="Arial" panose="020B0604020202020204" pitchFamily="34" charset="0"/>
                <a:cs typeface="Arial" panose="020B0604020202020204" pitchFamily="34" charset="0"/>
              </a:rPr>
              <a:t> (Primavera) </a:t>
            </a:r>
          </a:p>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Milestones, etc.. - Bar Chart</a:t>
            </a:r>
          </a:p>
          <a:p>
            <a:pPr marL="519113" indent="-519113">
              <a:buSzPct val="100000"/>
              <a:buFont typeface="Wingdings" panose="05000000000000000000" pitchFamily="2" charset="2"/>
              <a:buChar char="§"/>
              <a:defRPr/>
            </a:pPr>
            <a:r>
              <a:rPr lang="en-US" altLang="en-US" dirty="0">
                <a:solidFill>
                  <a:prstClr val="black">
                    <a:lumMod val="85000"/>
                    <a:lumOff val="15000"/>
                  </a:prstClr>
                </a:solidFill>
                <a:latin typeface="Arial" panose="020B0604020202020204" pitchFamily="34" charset="0"/>
                <a:cs typeface="Arial" panose="020B0604020202020204" pitchFamily="34" charset="0"/>
              </a:rPr>
              <a:t>TILOS- Linear Scheduling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Rectangle 16">
            <a:extLst>
              <a:ext uri="{FF2B5EF4-FFF2-40B4-BE49-F238E27FC236}">
                <a16:creationId xmlns:a16="http://schemas.microsoft.com/office/drawing/2014/main" xmlns="" id="{3985EAE6-BFA6-766D-A032-077E4DCB399E}"/>
              </a:ext>
            </a:extLst>
          </p:cNvPr>
          <p:cNvSpPr/>
          <p:nvPr/>
        </p:nvSpPr>
        <p:spPr>
          <a:xfrm>
            <a:off x="890624" y="8440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xmlns="" id="{463D680D-A11B-0A8A-63D5-DD2C6F3FD516}"/>
              </a:ext>
            </a:extLst>
          </p:cNvPr>
          <p:cNvSpPr txBox="1"/>
          <p:nvPr/>
        </p:nvSpPr>
        <p:spPr>
          <a:xfrm>
            <a:off x="1162495" y="11404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05E43288-C9C0-B2CA-0970-EB4E627B30CA}"/>
              </a:ext>
            </a:extLst>
          </p:cNvPr>
          <p:cNvSpPr txBox="1"/>
          <p:nvPr/>
        </p:nvSpPr>
        <p:spPr>
          <a:xfrm>
            <a:off x="1128198" y="9234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3455330"/>
      </p:ext>
    </p:extLst>
  </p:cSld>
  <p:clrMapOvr>
    <a:masterClrMapping/>
  </p:clrMapOvr>
  <mc:AlternateContent xmlns:mc="http://schemas.openxmlformats.org/markup-compatibility/2006">
    <mc:Choice xmlns:p14="http://schemas.microsoft.com/office/powerpoint/2010/main" Requires="p14">
      <p:transition spd="slow" p14:dur="2000" advTm="32797"/>
    </mc:Choice>
    <mc:Fallback>
      <p:transition spd="slow" advTm="3279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120331"/>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79290" y="897563"/>
            <a:ext cx="4961679"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Methodology</a:t>
            </a:r>
          </a:p>
        </p:txBody>
      </p:sp>
      <p:pic>
        <p:nvPicPr>
          <p:cNvPr id="9" name="Picture 8"/>
          <p:cNvPicPr>
            <a:picLocks noChangeAspect="1"/>
          </p:cNvPicPr>
          <p:nvPr/>
        </p:nvPicPr>
        <p:blipFill>
          <a:blip r:embed="rId2"/>
          <a:stretch>
            <a:fillRect/>
          </a:stretch>
        </p:blipFill>
        <p:spPr>
          <a:xfrm>
            <a:off x="2269372" y="1817905"/>
            <a:ext cx="7934037" cy="3857328"/>
          </a:xfrm>
          <a:prstGeom prst="rect">
            <a:avLst/>
          </a:prstGeom>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 xmlns:a16="http://schemas.microsoft.com/office/drawing/2014/main" id="{3985EAE6-BFA6-766D-A032-077E4DCB399E}"/>
              </a:ext>
            </a:extLst>
          </p:cNvPr>
          <p:cNvSpPr/>
          <p:nvPr/>
        </p:nvSpPr>
        <p:spPr>
          <a:xfrm>
            <a:off x="796322" y="5744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05E43288-C9C0-B2CA-0970-EB4E627B30CA}"/>
              </a:ext>
            </a:extLst>
          </p:cNvPr>
          <p:cNvSpPr txBox="1"/>
          <p:nvPr/>
        </p:nvSpPr>
        <p:spPr>
          <a:xfrm>
            <a:off x="1015436" y="680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1015436" y="86560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38841" y="55362"/>
            <a:ext cx="2305141" cy="1076343"/>
          </a:xfrm>
          <a:prstGeom prst="rect">
            <a:avLst/>
          </a:prstGeom>
        </p:spPr>
      </p:pic>
    </p:spTree>
    <p:extLst>
      <p:ext uri="{BB962C8B-B14F-4D97-AF65-F5344CB8AC3E}">
        <p14:creationId xmlns:p14="http://schemas.microsoft.com/office/powerpoint/2010/main" val="2803271756"/>
      </p:ext>
    </p:extLst>
  </p:cSld>
  <p:clrMapOvr>
    <a:masterClrMapping/>
  </p:clrMapOvr>
  <mc:AlternateContent xmlns:mc="http://schemas.openxmlformats.org/markup-compatibility/2006" xmlns:p14="http://schemas.microsoft.com/office/powerpoint/2010/main">
    <mc:Choice Requires="p14">
      <p:transition spd="slow" p14:dur="2000" advTm="8329"/>
    </mc:Choice>
    <mc:Fallback xmlns="">
      <p:transition spd="slow" advTm="832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859823"/>
            <a:ext cx="4128118"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Critical Path Method</a:t>
            </a:r>
          </a:p>
        </p:txBody>
      </p:sp>
      <p:sp>
        <p:nvSpPr>
          <p:cNvPr id="10" name="Rectangle 9">
            <a:extLst>
              <a:ext uri="{FF2B5EF4-FFF2-40B4-BE49-F238E27FC236}">
                <a16:creationId xmlns="" xmlns:a16="http://schemas.microsoft.com/office/drawing/2014/main" id="{5E001F10-C2E2-4074-A678-AC1ADB701963}"/>
              </a:ext>
            </a:extLst>
          </p:cNvPr>
          <p:cNvSpPr/>
          <p:nvPr/>
        </p:nvSpPr>
        <p:spPr>
          <a:xfrm>
            <a:off x="651740" y="2204822"/>
            <a:ext cx="8649729" cy="2308324"/>
          </a:xfrm>
          <a:prstGeom prst="rect">
            <a:avLst/>
          </a:prstGeom>
        </p:spPr>
        <p:txBody>
          <a:bodyPr wrap="square">
            <a:spAutoFit/>
          </a:bodyPr>
          <a:lstStyle/>
          <a:p>
            <a:r>
              <a:rPr lang="en-US" altLang="en-US" sz="2400" dirty="0">
                <a:solidFill>
                  <a:prstClr val="black"/>
                </a:solidFill>
                <a:latin typeface="Arial" panose="020B0604020202020204" pitchFamily="34" charset="0"/>
                <a:cs typeface="Arial" panose="020B0604020202020204" pitchFamily="34" charset="0"/>
              </a:rPr>
              <a:t>The calculation of the earliest and latest start and finish dates of activities based on their duration's and relationships to other activities</a:t>
            </a:r>
          </a:p>
          <a:p>
            <a:endParaRPr lang="en-US" altLang="en-US" sz="2400" dirty="0">
              <a:solidFill>
                <a:prstClr val="black"/>
              </a:solidFill>
              <a:latin typeface="Arial" panose="020B0604020202020204" pitchFamily="34" charset="0"/>
              <a:cs typeface="Arial" panose="020B0604020202020204" pitchFamily="34" charset="0"/>
            </a:endParaRPr>
          </a:p>
          <a:p>
            <a:r>
              <a:rPr lang="en-US" sz="2400" dirty="0">
                <a:solidFill>
                  <a:prstClr val="black"/>
                </a:solidFill>
                <a:latin typeface="Arial" panose="020B0604020202020204" pitchFamily="34" charset="0"/>
                <a:cs typeface="Arial" panose="020B0604020202020204" pitchFamily="34" charset="0"/>
              </a:rPr>
              <a:t>a resource-utilization algorithm for scheduling a set of project activities</a:t>
            </a:r>
            <a:endParaRPr lang="en-US" altLang="en-US" sz="2400" dirty="0">
              <a:solidFill>
                <a:prstClr val="black"/>
              </a:solidFill>
              <a:latin typeface="Arial" panose="020B0604020202020204" pitchFamily="34" charset="0"/>
              <a:cs typeface="Arial" panose="020B0604020202020204"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4238832665"/>
              </p:ext>
            </p:extLst>
          </p:nvPr>
        </p:nvGraphicFramePr>
        <p:xfrm>
          <a:off x="9461271" y="1546426"/>
          <a:ext cx="2305856" cy="2966720"/>
        </p:xfrm>
        <a:graphic>
          <a:graphicData uri="http://schemas.openxmlformats.org/drawingml/2006/table">
            <a:tbl>
              <a:tblPr firstRow="1" bandRow="1">
                <a:tableStyleId>{5C22544A-7EE6-4342-B048-85BDC9FD1C3A}</a:tableStyleId>
              </a:tblPr>
              <a:tblGrid>
                <a:gridCol w="763384">
                  <a:extLst>
                    <a:ext uri="{9D8B030D-6E8A-4147-A177-3AD203B41FA5}">
                      <a16:colId xmlns="" xmlns:a16="http://schemas.microsoft.com/office/drawing/2014/main" val="2660696725"/>
                    </a:ext>
                  </a:extLst>
                </a:gridCol>
                <a:gridCol w="1542472">
                  <a:extLst>
                    <a:ext uri="{9D8B030D-6E8A-4147-A177-3AD203B41FA5}">
                      <a16:colId xmlns="" xmlns:a16="http://schemas.microsoft.com/office/drawing/2014/main" val="3856927780"/>
                    </a:ext>
                  </a:extLst>
                </a:gridCol>
              </a:tblGrid>
              <a:tr h="370840">
                <a:tc>
                  <a:txBody>
                    <a:bodyPr/>
                    <a:lstStyle/>
                    <a:p>
                      <a:pPr algn="ctr"/>
                      <a:r>
                        <a:rPr lang="en-US" dirty="0" smtClean="0"/>
                        <a:t>Item</a:t>
                      </a:r>
                      <a:endParaRPr lang="en-US" dirty="0"/>
                    </a:p>
                  </a:txBody>
                  <a:tcPr/>
                </a:tc>
                <a:tc>
                  <a:txBody>
                    <a:bodyPr/>
                    <a:lstStyle/>
                    <a:p>
                      <a:pPr algn="ctr"/>
                      <a:r>
                        <a:rPr lang="en-US" dirty="0" smtClean="0"/>
                        <a:t>Price</a:t>
                      </a:r>
                      <a:endParaRPr lang="en-US" dirty="0"/>
                    </a:p>
                  </a:txBody>
                  <a:tcPr/>
                </a:tc>
                <a:extLst>
                  <a:ext uri="{0D108BD9-81ED-4DB2-BD59-A6C34878D82A}">
                    <a16:rowId xmlns="" xmlns:a16="http://schemas.microsoft.com/office/drawing/2014/main" val="2291913449"/>
                  </a:ext>
                </a:extLst>
              </a:tr>
              <a:tr h="370840">
                <a:tc>
                  <a:txBody>
                    <a:bodyPr/>
                    <a:lstStyle/>
                    <a:p>
                      <a:pPr algn="ctr"/>
                      <a:r>
                        <a:rPr lang="en-US" dirty="0" smtClean="0"/>
                        <a:t>A</a:t>
                      </a:r>
                      <a:endParaRPr lang="en-US" dirty="0"/>
                    </a:p>
                  </a:txBody>
                  <a:tcPr/>
                </a:tc>
                <a:tc>
                  <a:txBody>
                    <a:bodyPr/>
                    <a:lstStyle/>
                    <a:p>
                      <a:pPr algn="ctr"/>
                      <a:r>
                        <a:rPr lang="en-US" dirty="0" smtClean="0"/>
                        <a:t>100</a:t>
                      </a:r>
                      <a:endParaRPr lang="en-US" dirty="0"/>
                    </a:p>
                  </a:txBody>
                  <a:tcPr/>
                </a:tc>
                <a:extLst>
                  <a:ext uri="{0D108BD9-81ED-4DB2-BD59-A6C34878D82A}">
                    <a16:rowId xmlns="" xmlns:a16="http://schemas.microsoft.com/office/drawing/2014/main" val="2839144716"/>
                  </a:ext>
                </a:extLst>
              </a:tr>
              <a:tr h="370840">
                <a:tc>
                  <a:txBody>
                    <a:bodyPr/>
                    <a:lstStyle/>
                    <a:p>
                      <a:pPr algn="ctr"/>
                      <a:r>
                        <a:rPr lang="en-US" dirty="0" smtClean="0"/>
                        <a:t>B</a:t>
                      </a:r>
                      <a:endParaRPr lang="en-US" dirty="0"/>
                    </a:p>
                  </a:txBody>
                  <a:tcPr/>
                </a:tc>
                <a:tc>
                  <a:txBody>
                    <a:bodyPr/>
                    <a:lstStyle/>
                    <a:p>
                      <a:pPr algn="ctr"/>
                      <a:r>
                        <a:rPr lang="en-US" dirty="0" smtClean="0"/>
                        <a:t>100</a:t>
                      </a:r>
                      <a:endParaRPr lang="en-US" dirty="0"/>
                    </a:p>
                  </a:txBody>
                  <a:tcPr/>
                </a:tc>
                <a:extLst>
                  <a:ext uri="{0D108BD9-81ED-4DB2-BD59-A6C34878D82A}">
                    <a16:rowId xmlns="" xmlns:a16="http://schemas.microsoft.com/office/drawing/2014/main" val="4157336335"/>
                  </a:ext>
                </a:extLst>
              </a:tr>
              <a:tr h="370840">
                <a:tc>
                  <a:txBody>
                    <a:bodyPr/>
                    <a:lstStyle/>
                    <a:p>
                      <a:pPr algn="ctr"/>
                      <a:r>
                        <a:rPr lang="en-US" dirty="0" smtClean="0"/>
                        <a:t>C</a:t>
                      </a:r>
                      <a:endParaRPr lang="en-US" dirty="0"/>
                    </a:p>
                  </a:txBody>
                  <a:tcPr/>
                </a:tc>
                <a:tc>
                  <a:txBody>
                    <a:bodyPr/>
                    <a:lstStyle/>
                    <a:p>
                      <a:pPr algn="ctr"/>
                      <a:r>
                        <a:rPr lang="en-US" dirty="0" smtClean="0"/>
                        <a:t>100</a:t>
                      </a:r>
                      <a:endParaRPr lang="en-US" dirty="0"/>
                    </a:p>
                  </a:txBody>
                  <a:tcPr/>
                </a:tc>
                <a:extLst>
                  <a:ext uri="{0D108BD9-81ED-4DB2-BD59-A6C34878D82A}">
                    <a16:rowId xmlns="" xmlns:a16="http://schemas.microsoft.com/office/drawing/2014/main" val="2687376534"/>
                  </a:ext>
                </a:extLst>
              </a:tr>
              <a:tr h="370840">
                <a:tc>
                  <a:txBody>
                    <a:bodyPr/>
                    <a:lstStyle/>
                    <a:p>
                      <a:pPr algn="ctr"/>
                      <a:r>
                        <a:rPr lang="en-US" dirty="0" smtClean="0"/>
                        <a:t>D</a:t>
                      </a:r>
                      <a:endParaRPr lang="en-US" dirty="0"/>
                    </a:p>
                  </a:txBody>
                  <a:tcPr/>
                </a:tc>
                <a:tc>
                  <a:txBody>
                    <a:bodyPr/>
                    <a:lstStyle/>
                    <a:p>
                      <a:pPr algn="ctr"/>
                      <a:r>
                        <a:rPr lang="en-US" dirty="0" smtClean="0"/>
                        <a:t>100</a:t>
                      </a:r>
                      <a:endParaRPr lang="en-US" dirty="0"/>
                    </a:p>
                  </a:txBody>
                  <a:tcPr/>
                </a:tc>
                <a:extLst>
                  <a:ext uri="{0D108BD9-81ED-4DB2-BD59-A6C34878D82A}">
                    <a16:rowId xmlns="" xmlns:a16="http://schemas.microsoft.com/office/drawing/2014/main" val="1761249893"/>
                  </a:ext>
                </a:extLst>
              </a:tr>
              <a:tr h="370840">
                <a:tc>
                  <a:txBody>
                    <a:bodyPr/>
                    <a:lstStyle/>
                    <a:p>
                      <a:pPr algn="ctr"/>
                      <a:r>
                        <a:rPr lang="en-US" dirty="0" smtClean="0"/>
                        <a:t>E</a:t>
                      </a:r>
                      <a:endParaRPr lang="en-US" dirty="0"/>
                    </a:p>
                  </a:txBody>
                  <a:tcPr/>
                </a:tc>
                <a:tc>
                  <a:txBody>
                    <a:bodyPr/>
                    <a:lstStyle/>
                    <a:p>
                      <a:pPr algn="ctr"/>
                      <a:r>
                        <a:rPr lang="en-US" dirty="0" smtClean="0"/>
                        <a:t>100</a:t>
                      </a:r>
                      <a:endParaRPr lang="en-US" dirty="0"/>
                    </a:p>
                  </a:txBody>
                  <a:tcPr/>
                </a:tc>
                <a:extLst>
                  <a:ext uri="{0D108BD9-81ED-4DB2-BD59-A6C34878D82A}">
                    <a16:rowId xmlns="" xmlns:a16="http://schemas.microsoft.com/office/drawing/2014/main" val="3044149900"/>
                  </a:ext>
                </a:extLst>
              </a:tr>
              <a:tr h="370840">
                <a:tc>
                  <a:txBody>
                    <a:bodyPr/>
                    <a:lstStyle/>
                    <a:p>
                      <a:pPr algn="ctr"/>
                      <a:r>
                        <a:rPr lang="en-US" dirty="0" smtClean="0"/>
                        <a:t>F</a:t>
                      </a:r>
                      <a:endParaRPr lang="en-US" dirty="0"/>
                    </a:p>
                  </a:txBody>
                  <a:tcPr/>
                </a:tc>
                <a:tc>
                  <a:txBody>
                    <a:bodyPr/>
                    <a:lstStyle/>
                    <a:p>
                      <a:pPr algn="ctr"/>
                      <a:r>
                        <a:rPr lang="en-US" dirty="0" smtClean="0"/>
                        <a:t>100</a:t>
                      </a:r>
                      <a:endParaRPr lang="en-US" dirty="0"/>
                    </a:p>
                  </a:txBody>
                  <a:tcPr/>
                </a:tc>
                <a:extLst>
                  <a:ext uri="{0D108BD9-81ED-4DB2-BD59-A6C34878D82A}">
                    <a16:rowId xmlns="" xmlns:a16="http://schemas.microsoft.com/office/drawing/2014/main" val="1761413854"/>
                  </a:ext>
                </a:extLst>
              </a:tr>
              <a:tr h="370840">
                <a:tc>
                  <a:txBody>
                    <a:bodyPr/>
                    <a:lstStyle/>
                    <a:p>
                      <a:pPr algn="ctr"/>
                      <a:r>
                        <a:rPr lang="en-US" b="1" dirty="0" smtClean="0">
                          <a:solidFill>
                            <a:srgbClr val="FF0000"/>
                          </a:solidFill>
                        </a:rPr>
                        <a:t>Sum</a:t>
                      </a:r>
                      <a:endParaRPr lang="en-US" b="1" dirty="0">
                        <a:solidFill>
                          <a:srgbClr val="FF0000"/>
                        </a:solidFill>
                      </a:endParaRPr>
                    </a:p>
                  </a:txBody>
                  <a:tcPr/>
                </a:tc>
                <a:tc>
                  <a:txBody>
                    <a:bodyPr/>
                    <a:lstStyle/>
                    <a:p>
                      <a:pPr algn="ctr"/>
                      <a:r>
                        <a:rPr lang="en-US" b="1" dirty="0" smtClean="0">
                          <a:solidFill>
                            <a:srgbClr val="FF0000"/>
                          </a:solidFill>
                        </a:rPr>
                        <a:t>600</a:t>
                      </a:r>
                      <a:endParaRPr lang="en-US" b="1" dirty="0">
                        <a:solidFill>
                          <a:srgbClr val="FF0000"/>
                        </a:solidFill>
                      </a:endParaRPr>
                    </a:p>
                  </a:txBody>
                  <a:tcPr/>
                </a:tc>
                <a:extLst>
                  <a:ext uri="{0D108BD9-81ED-4DB2-BD59-A6C34878D82A}">
                    <a16:rowId xmlns="" xmlns:a16="http://schemas.microsoft.com/office/drawing/2014/main" val="1730516274"/>
                  </a:ext>
                </a:extLst>
              </a:tr>
            </a:tbl>
          </a:graphicData>
        </a:graphic>
      </p:graphicFrame>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85412304"/>
      </p:ext>
    </p:extLst>
  </p:cSld>
  <p:clrMapOvr>
    <a:masterClrMapping/>
  </p:clrMapOvr>
  <mc:AlternateContent xmlns:mc="http://schemas.openxmlformats.org/markup-compatibility/2006" xmlns:p14="http://schemas.microsoft.com/office/powerpoint/2010/main">
    <mc:Choice Requires="p14">
      <p:transition spd="slow" p14:dur="2000" advTm="109839"/>
    </mc:Choice>
    <mc:Fallback xmlns="">
      <p:transition spd="slow" advTm="1098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9096" y="784804"/>
            <a:ext cx="1955985"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Activities</a:t>
            </a:r>
          </a:p>
        </p:txBody>
      </p:sp>
      <p:sp>
        <p:nvSpPr>
          <p:cNvPr id="11" name="Rectangle 2">
            <a:extLst>
              <a:ext uri="{FF2B5EF4-FFF2-40B4-BE49-F238E27FC236}">
                <a16:creationId xmlns="" xmlns:a16="http://schemas.microsoft.com/office/drawing/2014/main" id="{F17D246D-8E16-47F8-8E9D-F4C9EEA91F96}"/>
              </a:ext>
            </a:extLst>
          </p:cNvPr>
          <p:cNvSpPr txBox="1">
            <a:spLocks noChangeArrowheads="1"/>
          </p:cNvSpPr>
          <p:nvPr/>
        </p:nvSpPr>
        <p:spPr>
          <a:xfrm>
            <a:off x="1675277" y="1806111"/>
            <a:ext cx="9750105" cy="4114800"/>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70000"/>
              <a:defRPr/>
            </a:pPr>
            <a:r>
              <a:rPr lang="en-US" altLang="en-US" dirty="0">
                <a:solidFill>
                  <a:prstClr val="black"/>
                </a:solidFill>
                <a:latin typeface="Arial" panose="020B0604020202020204" pitchFamily="34" charset="0"/>
                <a:cs typeface="Arial" panose="020B0604020202020204" pitchFamily="34" charset="0"/>
              </a:rPr>
              <a:t>The Basic element into which a project is subdivided for scheduling a network (CPM)</a:t>
            </a:r>
          </a:p>
          <a:p>
            <a:pPr>
              <a:buSzPct val="70000"/>
              <a:defRPr/>
            </a:pPr>
            <a:endParaRPr lang="en-US" altLang="en-US" dirty="0">
              <a:solidFill>
                <a:prstClr val="black"/>
              </a:solidFill>
              <a:latin typeface="Arial" panose="020B0604020202020204" pitchFamily="34" charset="0"/>
              <a:cs typeface="Arial" panose="020B0604020202020204" pitchFamily="34" charset="0"/>
            </a:endParaRPr>
          </a:p>
          <a:p>
            <a:pPr lvl="1">
              <a:buSzPct val="70000"/>
              <a:defRPr/>
            </a:pPr>
            <a:r>
              <a:rPr lang="en-US" altLang="en-US" sz="2200" dirty="0">
                <a:solidFill>
                  <a:prstClr val="black"/>
                </a:solidFill>
                <a:latin typeface="Arial" panose="020B0604020202020204" pitchFamily="34" charset="0"/>
                <a:cs typeface="Arial" panose="020B0604020202020204" pitchFamily="34" charset="0"/>
              </a:rPr>
              <a:t>Has a definable start and finish</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Consumes resources</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assignable</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measurable</a:t>
            </a: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defined by a </a:t>
            </a:r>
            <a:r>
              <a:rPr lang="en-US" altLang="en-US" sz="2200" b="1" dirty="0">
                <a:solidFill>
                  <a:prstClr val="black"/>
                </a:solidFill>
                <a:latin typeface="Arial" panose="020B0604020202020204" pitchFamily="34" charset="0"/>
                <a:cs typeface="Arial" panose="020B0604020202020204" pitchFamily="34" charset="0"/>
              </a:rPr>
              <a:t>Work Package</a:t>
            </a:r>
            <a:endParaRPr lang="en-US" altLang="en-US" sz="2200" dirty="0">
              <a:solidFill>
                <a:prstClr val="black"/>
              </a:solidFill>
              <a:latin typeface="Arial" panose="020B0604020202020204" pitchFamily="34" charset="0"/>
              <a:cs typeface="Arial" panose="020B0604020202020204" pitchFamily="34" charset="0"/>
            </a:endParaRPr>
          </a:p>
          <a:p>
            <a:pPr lvl="1">
              <a:buSzPct val="70000"/>
              <a:defRPr/>
            </a:pPr>
            <a:r>
              <a:rPr lang="en-US" altLang="en-US" sz="2200" dirty="0">
                <a:solidFill>
                  <a:prstClr val="black"/>
                </a:solidFill>
                <a:latin typeface="Arial" panose="020B0604020202020204" pitchFamily="34" charset="0"/>
                <a:cs typeface="Arial" panose="020B0604020202020204" pitchFamily="34" charset="0"/>
              </a:rPr>
              <a:t>Is a Physical Task for Construction</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359388335"/>
      </p:ext>
    </p:extLst>
  </p:cSld>
  <p:clrMapOvr>
    <a:masterClrMapping/>
  </p:clrMapOvr>
  <mc:AlternateContent xmlns:mc="http://schemas.openxmlformats.org/markup-compatibility/2006" xmlns:p14="http://schemas.microsoft.com/office/powerpoint/2010/main">
    <mc:Choice Requires="p14">
      <p:transition spd="slow" p14:dur="2000" advTm="67110"/>
    </mc:Choice>
    <mc:Fallback xmlns="">
      <p:transition spd="slow" advTm="6711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8420063"/>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969831"/>
            <a:ext cx="7662098" cy="646331"/>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 Work </a:t>
            </a:r>
            <a:r>
              <a:rPr lang="en-US" dirty="0" smtClean="0"/>
              <a:t>Package</a:t>
            </a:r>
            <a:endParaRPr lang="en-US" dirty="0"/>
          </a:p>
        </p:txBody>
      </p:sp>
      <p:sp>
        <p:nvSpPr>
          <p:cNvPr id="10" name="Rectangle 3">
            <a:extLst>
              <a:ext uri="{FF2B5EF4-FFF2-40B4-BE49-F238E27FC236}">
                <a16:creationId xmlns="" xmlns:a16="http://schemas.microsoft.com/office/drawing/2014/main" id="{87194966-685A-4533-9C19-D3467B3B523F}"/>
              </a:ext>
            </a:extLst>
          </p:cNvPr>
          <p:cNvSpPr txBox="1">
            <a:spLocks noChangeArrowheads="1"/>
          </p:cNvSpPr>
          <p:nvPr/>
        </p:nvSpPr>
        <p:spPr>
          <a:xfrm>
            <a:off x="1262952" y="1916582"/>
            <a:ext cx="10303476" cy="3640539"/>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Pct val="7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A group or number of Engineering/Construction Deliverables that will enable Procurement or Construction to accomplish a meaningful task. WP is the lowest level of a WBS.</a:t>
            </a:r>
          </a:p>
          <a:p>
            <a:pPr marL="228600" marR="0" lvl="0" indent="-228600" algn="l" defTabSz="914400" rtl="0" eaLnBrk="1" fontAlgn="auto" latinLnBrk="0" hangingPunct="1">
              <a:lnSpc>
                <a:spcPct val="90000"/>
              </a:lnSpc>
              <a:spcBef>
                <a:spcPts val="1000"/>
              </a:spcBef>
              <a:spcAft>
                <a:spcPts val="0"/>
              </a:spcAft>
              <a:buClrTx/>
              <a:buSzPct val="70000"/>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All of the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Data Sheets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&amp;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Specifications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required for a Purchase Order.</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All of the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Drawings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&amp; </a:t>
            </a:r>
            <a:r>
              <a:rPr kumimoji="0" lang="en-US" altLang="en-US" sz="2400" b="1" i="0" u="none" strike="noStrike" kern="1200" cap="none" spc="0" normalizeH="0" baseline="0" noProof="0" dirty="0">
                <a:ln>
                  <a:noFill/>
                </a:ln>
                <a:solidFill>
                  <a:prstClr val="black"/>
                </a:solidFill>
                <a:effectLst/>
                <a:uLnTx/>
                <a:uFillTx/>
                <a:latin typeface="Calibri" panose="020F0502020204030204"/>
                <a:ea typeface="+mn-ea"/>
                <a:cs typeface="+mn-cs"/>
              </a:rPr>
              <a:t>Details</a:t>
            </a: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 necessary to Locate, Excavate, Form and Pour a Foundation</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Earthwork</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Foundation</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Cabling</a:t>
            </a:r>
          </a:p>
          <a:p>
            <a:pPr marL="685800" marR="0" lvl="1" indent="-228600" algn="l" defTabSz="914400" rtl="0" eaLnBrk="1" fontAlgn="auto" latinLnBrk="0" hangingPunct="1">
              <a:lnSpc>
                <a:spcPct val="90000"/>
              </a:lnSpc>
              <a:spcBef>
                <a:spcPts val="500"/>
              </a:spcBef>
              <a:spcAft>
                <a:spcPts val="0"/>
              </a:spcAft>
              <a:buClrTx/>
              <a:buSzPct val="7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3415682337"/>
      </p:ext>
    </p:extLst>
  </p:cSld>
  <p:clrMapOvr>
    <a:masterClrMapping/>
  </p:clrMapOvr>
  <mc:AlternateContent xmlns:mc="http://schemas.openxmlformats.org/markup-compatibility/2006" xmlns:p14="http://schemas.microsoft.com/office/powerpoint/2010/main">
    <mc:Choice Requires="p14">
      <p:transition spd="slow" p14:dur="2000" advTm="68560"/>
    </mc:Choice>
    <mc:Fallback xmlns="">
      <p:transition spd="slow" advTm="6856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25613" y="522028"/>
            <a:ext cx="4976234"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 </a:t>
            </a:r>
          </a:p>
          <a:p>
            <a:r>
              <a:rPr lang="en-US" dirty="0"/>
              <a:t>Work Package Template</a:t>
            </a:r>
          </a:p>
        </p:txBody>
      </p:sp>
      <p:pic>
        <p:nvPicPr>
          <p:cNvPr id="9" name="Picture 8"/>
          <p:cNvPicPr>
            <a:picLocks noChangeAspect="1"/>
          </p:cNvPicPr>
          <p:nvPr/>
        </p:nvPicPr>
        <p:blipFill>
          <a:blip r:embed="rId2"/>
          <a:stretch>
            <a:fillRect/>
          </a:stretch>
        </p:blipFill>
        <p:spPr>
          <a:xfrm>
            <a:off x="2103170" y="1666379"/>
            <a:ext cx="8469555" cy="4434282"/>
          </a:xfrm>
          <a:prstGeom prst="rect">
            <a:avLst/>
          </a:prstGeom>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512762297"/>
      </p:ext>
    </p:extLst>
  </p:cSld>
  <p:clrMapOvr>
    <a:masterClrMapping/>
  </p:clrMapOvr>
  <mc:AlternateContent xmlns:mc="http://schemas.openxmlformats.org/markup-compatibility/2006" xmlns:p14="http://schemas.microsoft.com/office/powerpoint/2010/main">
    <mc:Choice Requires="p14">
      <p:transition spd="slow" p14:dur="2000" advTm="7902"/>
    </mc:Choice>
    <mc:Fallback xmlns="">
      <p:transition spd="slow" advTm="790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785556"/>
            <a:ext cx="6904582"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 Milestone</a:t>
            </a:r>
          </a:p>
          <a:p>
            <a:r>
              <a:rPr lang="en-US" dirty="0"/>
              <a:t> </a:t>
            </a:r>
          </a:p>
        </p:txBody>
      </p:sp>
      <p:sp>
        <p:nvSpPr>
          <p:cNvPr id="11" name="Rectangle 3">
            <a:extLst>
              <a:ext uri="{FF2B5EF4-FFF2-40B4-BE49-F238E27FC236}">
                <a16:creationId xmlns="" xmlns:a16="http://schemas.microsoft.com/office/drawing/2014/main" id="{68868884-A415-4DE7-BDB1-4B286D281FF8}"/>
              </a:ext>
            </a:extLst>
          </p:cNvPr>
          <p:cNvSpPr txBox="1">
            <a:spLocks noChangeArrowheads="1"/>
          </p:cNvSpPr>
          <p:nvPr/>
        </p:nvSpPr>
        <p:spPr>
          <a:xfrm>
            <a:off x="1573298" y="1899890"/>
            <a:ext cx="7050088" cy="3505200"/>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71525">
              <a:defRPr/>
            </a:pPr>
            <a:r>
              <a:rPr lang="en-US" altLang="en-US" sz="2400" dirty="0">
                <a:solidFill>
                  <a:prstClr val="black"/>
                </a:solidFill>
                <a:latin typeface="Arial" panose="020B0604020202020204" pitchFamily="34" charset="0"/>
                <a:cs typeface="Arial" panose="020B0604020202020204" pitchFamily="34" charset="0"/>
              </a:rPr>
              <a:t>Is a </a:t>
            </a:r>
            <a:r>
              <a:rPr lang="en-US" altLang="en-US" sz="2400" dirty="0">
                <a:solidFill>
                  <a:srgbClr val="DF0126"/>
                </a:solidFill>
                <a:latin typeface="Arial" panose="020B0604020202020204" pitchFamily="34" charset="0"/>
                <a:cs typeface="Arial" panose="020B0604020202020204" pitchFamily="34" charset="0"/>
              </a:rPr>
              <a:t>GOAL</a:t>
            </a:r>
            <a:r>
              <a:rPr lang="en-US" altLang="en-US" sz="2400" dirty="0">
                <a:solidFill>
                  <a:prstClr val="black"/>
                </a:solidFill>
                <a:latin typeface="Arial" panose="020B0604020202020204" pitchFamily="34" charset="0"/>
                <a:cs typeface="Arial" panose="020B0604020202020204" pitchFamily="34" charset="0"/>
              </a:rPr>
              <a:t> to be achieved.</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Can be either a Start or Finish Achievement</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Is a single point in Time</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Has no duration</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Has no resources </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Has a specific and unique Definition</a:t>
            </a:r>
          </a:p>
          <a:p>
            <a:pPr marL="971550" lvl="2" indent="-342900" defTabSz="771525">
              <a:buFont typeface="Wingdings" panose="05000000000000000000" pitchFamily="2" charset="2"/>
              <a:buChar char="§"/>
              <a:defRPr/>
            </a:pPr>
            <a:r>
              <a:rPr lang="en-US" altLang="en-US" sz="2400" dirty="0">
                <a:solidFill>
                  <a:prstClr val="black"/>
                </a:solidFill>
                <a:latin typeface="Arial" panose="020B0604020202020204" pitchFamily="34" charset="0"/>
                <a:cs typeface="Arial" panose="020B0604020202020204" pitchFamily="34" charset="0"/>
              </a:rPr>
              <a:t>It is either YES or NO </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928950896"/>
      </p:ext>
    </p:extLst>
  </p:cSld>
  <p:clrMapOvr>
    <a:masterClrMapping/>
  </p:clrMapOvr>
  <mc:AlternateContent xmlns:mc="http://schemas.openxmlformats.org/markup-compatibility/2006" xmlns:p14="http://schemas.microsoft.com/office/powerpoint/2010/main">
    <mc:Choice Requires="p14">
      <p:transition spd="slow" p14:dur="2000" advTm="44245"/>
    </mc:Choice>
    <mc:Fallback xmlns="">
      <p:transition spd="slow" advTm="4424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14808" y="728286"/>
            <a:ext cx="4745402"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a:t>
            </a:r>
          </a:p>
          <a:p>
            <a:r>
              <a:rPr lang="en-US" dirty="0"/>
              <a:t> </a:t>
            </a:r>
          </a:p>
        </p:txBody>
      </p:sp>
      <p:sp>
        <p:nvSpPr>
          <p:cNvPr id="10" name="Rectangle 2">
            <a:extLst>
              <a:ext uri="{FF2B5EF4-FFF2-40B4-BE49-F238E27FC236}">
                <a16:creationId xmlns="" xmlns:a16="http://schemas.microsoft.com/office/drawing/2014/main" id="{CDA8EA95-111E-4D86-8919-8DB980E59078}"/>
              </a:ext>
            </a:extLst>
          </p:cNvPr>
          <p:cNvSpPr txBox="1">
            <a:spLocks noChangeArrowheads="1"/>
          </p:cNvSpPr>
          <p:nvPr/>
        </p:nvSpPr>
        <p:spPr>
          <a:xfrm>
            <a:off x="651740" y="1676652"/>
            <a:ext cx="10775232" cy="3650996"/>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C00000"/>
              </a:buClr>
              <a:buSzPct val="100000"/>
              <a:buFont typeface="Wingdings" panose="05000000000000000000" pitchFamily="2" charset="2"/>
              <a:buChar char="§"/>
              <a:defRPr/>
            </a:pPr>
            <a:endParaRPr lang="en-US" altLang="en-US" sz="2400" dirty="0">
              <a:solidFill>
                <a:srgbClr val="C00000"/>
              </a:solidFill>
              <a:latin typeface="Arial" panose="020B0604020202020204" pitchFamily="34" charset="0"/>
              <a:cs typeface="Arial" panose="020B0604020202020204" pitchFamily="34" charset="0"/>
            </a:endParaRPr>
          </a:p>
          <a:p>
            <a:pPr>
              <a:buClr>
                <a:srgbClr val="C00000"/>
              </a:buClr>
              <a:buSzPct val="100000"/>
              <a:buFont typeface="Wingdings" panose="05000000000000000000" pitchFamily="2" charset="2"/>
              <a:buChar char="§"/>
              <a:defRPr/>
            </a:pPr>
            <a:r>
              <a:rPr lang="en-US" altLang="en-US" sz="2400" dirty="0">
                <a:solidFill>
                  <a:srgbClr val="C00000"/>
                </a:solidFill>
                <a:latin typeface="Arial" panose="020B0604020202020204" pitchFamily="34" charset="0"/>
                <a:cs typeface="Arial" panose="020B0604020202020204" pitchFamily="34" charset="0"/>
              </a:rPr>
              <a:t>Predecessor</a:t>
            </a:r>
            <a:r>
              <a:rPr lang="en-US" altLang="en-US" sz="2400" dirty="0">
                <a:solidFill>
                  <a:srgbClr val="DF0126"/>
                </a:solidFill>
                <a:latin typeface="Arial" panose="020B0604020202020204" pitchFamily="34" charset="0"/>
                <a:cs typeface="Arial" panose="020B0604020202020204" pitchFamily="34" charset="0"/>
              </a:rPr>
              <a:t> </a:t>
            </a:r>
            <a:r>
              <a:rPr lang="en-US" altLang="en-US" sz="2400" dirty="0">
                <a:solidFill>
                  <a:prstClr val="black"/>
                </a:solidFill>
                <a:latin typeface="Arial" panose="020B0604020202020204" pitchFamily="34" charset="0"/>
                <a:cs typeface="Arial" panose="020B0604020202020204" pitchFamily="34" charset="0"/>
              </a:rPr>
              <a:t>= An activity that must occur before another activity.  </a:t>
            </a:r>
            <a:r>
              <a:rPr lang="en-US" altLang="en-US" sz="2400" dirty="0">
                <a:solidFill>
                  <a:prstClr val="white">
                    <a:lumMod val="50000"/>
                  </a:prstClr>
                </a:solidFill>
                <a:latin typeface="Arial" panose="020B0604020202020204" pitchFamily="34" charset="0"/>
                <a:cs typeface="Arial" panose="020B0604020202020204" pitchFamily="34" charset="0"/>
              </a:rPr>
              <a:t>A predecessor activity controls the start or finish date of its successor(s).  An activity can have multiple </a:t>
            </a:r>
            <a:r>
              <a:rPr lang="en-US" altLang="en-US" sz="2400" b="1" dirty="0">
                <a:solidFill>
                  <a:prstClr val="white">
                    <a:lumMod val="50000"/>
                  </a:prstClr>
                </a:solidFill>
                <a:latin typeface="Arial" panose="020B0604020202020204" pitchFamily="34" charset="0"/>
                <a:cs typeface="Arial" panose="020B0604020202020204" pitchFamily="34" charset="0"/>
              </a:rPr>
              <a:t>predecessors</a:t>
            </a:r>
            <a:r>
              <a:rPr lang="en-US" altLang="en-US" sz="2400" dirty="0">
                <a:solidFill>
                  <a:prstClr val="white">
                    <a:lumMod val="50000"/>
                  </a:prstClr>
                </a:solidFill>
                <a:latin typeface="Arial" panose="020B0604020202020204" pitchFamily="34" charset="0"/>
                <a:cs typeface="Arial" panose="020B0604020202020204" pitchFamily="34" charset="0"/>
              </a:rPr>
              <a:t>, each with a different relationship to it.</a:t>
            </a:r>
          </a:p>
          <a:p>
            <a:pPr marL="0" indent="0">
              <a:buClr>
                <a:srgbClr val="C00000"/>
              </a:buClr>
              <a:buSzPct val="100000"/>
              <a:buFont typeface="Arial" panose="020B0604020202020204" pitchFamily="34" charset="0"/>
              <a:buNone/>
              <a:defRPr/>
            </a:pPr>
            <a:endParaRPr lang="en-US" altLang="en-US" sz="2400" dirty="0">
              <a:solidFill>
                <a:prstClr val="white">
                  <a:lumMod val="50000"/>
                </a:prstClr>
              </a:solidFill>
              <a:latin typeface="Arial" panose="020B0604020202020204" pitchFamily="34" charset="0"/>
              <a:cs typeface="Arial" panose="020B0604020202020204" pitchFamily="34" charset="0"/>
            </a:endParaRPr>
          </a:p>
          <a:p>
            <a:pPr>
              <a:buClr>
                <a:srgbClr val="C00000"/>
              </a:buClr>
              <a:buSzPct val="100000"/>
              <a:buFont typeface="Wingdings" panose="05000000000000000000" pitchFamily="2" charset="2"/>
              <a:buChar char="§"/>
              <a:defRPr/>
            </a:pPr>
            <a:r>
              <a:rPr lang="en-US" altLang="en-US" sz="2400" dirty="0">
                <a:solidFill>
                  <a:srgbClr val="C00000"/>
                </a:solidFill>
                <a:latin typeface="Arial" panose="020B0604020202020204" pitchFamily="34" charset="0"/>
                <a:cs typeface="Arial" panose="020B0604020202020204" pitchFamily="34" charset="0"/>
              </a:rPr>
              <a:t>Successor</a:t>
            </a:r>
            <a:r>
              <a:rPr lang="en-US" altLang="en-US" sz="2400" dirty="0">
                <a:solidFill>
                  <a:srgbClr val="FAFD00"/>
                </a:solidFill>
                <a:latin typeface="Arial" panose="020B0604020202020204" pitchFamily="34" charset="0"/>
                <a:cs typeface="Arial" panose="020B0604020202020204" pitchFamily="34" charset="0"/>
              </a:rPr>
              <a:t> </a:t>
            </a:r>
            <a:r>
              <a:rPr lang="en-US" altLang="en-US" sz="2400" dirty="0">
                <a:solidFill>
                  <a:prstClr val="black"/>
                </a:solidFill>
                <a:latin typeface="Arial" panose="020B0604020202020204" pitchFamily="34" charset="0"/>
                <a:cs typeface="Arial" panose="020B0604020202020204" pitchFamily="34" charset="0"/>
              </a:rPr>
              <a:t>= An activity that must occur after another activity.  </a:t>
            </a:r>
            <a:r>
              <a:rPr lang="en-US" altLang="en-US" sz="2400" dirty="0">
                <a:solidFill>
                  <a:prstClr val="white">
                    <a:lumMod val="50000"/>
                  </a:prstClr>
                </a:solidFill>
                <a:latin typeface="Arial" panose="020B0604020202020204" pitchFamily="34" charset="0"/>
                <a:cs typeface="Arial" panose="020B0604020202020204" pitchFamily="34" charset="0"/>
              </a:rPr>
              <a:t>An activity can have multiple successors, each with a different relationship to it.</a:t>
            </a:r>
          </a:p>
        </p:txBody>
      </p:sp>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3303257339"/>
      </p:ext>
    </p:extLst>
  </p:cSld>
  <p:clrMapOvr>
    <a:masterClrMapping/>
  </p:clrMapOvr>
  <mc:AlternateContent xmlns:mc="http://schemas.openxmlformats.org/markup-compatibility/2006" xmlns:p14="http://schemas.microsoft.com/office/powerpoint/2010/main">
    <mc:Choice Requires="p14">
      <p:transition spd="slow" p14:dur="2000" advTm="34256"/>
    </mc:Choice>
    <mc:Fallback xmlns="">
      <p:transition spd="slow" advTm="3425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391" y="660191"/>
            <a:ext cx="866211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Scheduling Terminology</a:t>
            </a:r>
          </a:p>
          <a:p>
            <a:r>
              <a:rPr lang="en-US" dirty="0"/>
              <a:t>Predecessor and Successor Synonyms</a:t>
            </a:r>
            <a:r>
              <a:rPr lang="ar-SA" dirty="0"/>
              <a:t>مرادفات</a:t>
            </a:r>
            <a:r>
              <a:rPr lang="en-US" dirty="0"/>
              <a:t> </a:t>
            </a:r>
          </a:p>
        </p:txBody>
      </p:sp>
      <p:sp>
        <p:nvSpPr>
          <p:cNvPr id="11" name="Rectangle 3">
            <a:extLst>
              <a:ext uri="{FF2B5EF4-FFF2-40B4-BE49-F238E27FC236}">
                <a16:creationId xmlns="" xmlns:a16="http://schemas.microsoft.com/office/drawing/2014/main" id="{69BB54CE-97BA-4E97-B293-A0C31B922F3C}"/>
              </a:ext>
            </a:extLst>
          </p:cNvPr>
          <p:cNvSpPr>
            <a:spLocks noChangeArrowheads="1"/>
          </p:cNvSpPr>
          <p:nvPr/>
        </p:nvSpPr>
        <p:spPr bwMode="auto">
          <a:xfrm>
            <a:off x="861447" y="2556669"/>
            <a:ext cx="70104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400050" indent="-3429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200150" indent="-2286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5430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002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4574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146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3718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290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Dependencies	</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Prerequisites</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Interface requirements	</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Links</a:t>
            </a:r>
          </a:p>
          <a:p>
            <a:pPr>
              <a:lnSpc>
                <a:spcPct val="90000"/>
              </a:lnSpc>
              <a:spcBef>
                <a:spcPct val="30000"/>
              </a:spcBef>
              <a:buClrTx/>
              <a:buFontTx/>
              <a:buNone/>
            </a:pPr>
            <a:r>
              <a:rPr lang="en-US" altLang="en-US" sz="2400" b="0" i="0" dirty="0">
                <a:solidFill>
                  <a:prstClr val="black"/>
                </a:solidFill>
                <a:latin typeface="Arial" panose="020B0604020202020204" pitchFamily="34" charset="0"/>
                <a:cs typeface="Arial" panose="020B0604020202020204" pitchFamily="34" charset="0"/>
              </a:rPr>
              <a:t>Logic relationships “To” and “From”</a:t>
            </a:r>
          </a:p>
        </p:txBody>
      </p:sp>
      <p:pic>
        <p:nvPicPr>
          <p:cNvPr id="9" name="Picture 8"/>
          <p:cNvPicPr>
            <a:picLocks noChangeAspect="1"/>
          </p:cNvPicPr>
          <p:nvPr/>
        </p:nvPicPr>
        <p:blipFill>
          <a:blip r:embed="rId2"/>
          <a:stretch>
            <a:fillRect/>
          </a:stretch>
        </p:blipFill>
        <p:spPr>
          <a:xfrm>
            <a:off x="3251996" y="1878594"/>
            <a:ext cx="5078408" cy="1377815"/>
          </a:xfrm>
          <a:prstGeom prst="rect">
            <a:avLst/>
          </a:prstGeom>
        </p:spPr>
      </p:pic>
      <p:sp>
        <p:nvSpPr>
          <p:cNvPr id="12" name="Rectangle 3">
            <a:extLst>
              <a:ext uri="{FF2B5EF4-FFF2-40B4-BE49-F238E27FC236}">
                <a16:creationId xmlns="" xmlns:a16="http://schemas.microsoft.com/office/drawing/2014/main" id="{69BB54CE-97BA-4E97-B293-A0C31B922F3C}"/>
              </a:ext>
            </a:extLst>
          </p:cNvPr>
          <p:cNvSpPr>
            <a:spLocks noChangeArrowheads="1"/>
          </p:cNvSpPr>
          <p:nvPr/>
        </p:nvSpPr>
        <p:spPr bwMode="auto">
          <a:xfrm>
            <a:off x="4441386" y="2556669"/>
            <a:ext cx="70104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400050" indent="-3429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200150" indent="-22860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5430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00250" indent="-171450" defTabSz="6858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4574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146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3718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29050" indent="-171450" defTabSz="6858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التابعين (الاعتماديين)</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المتطلبات المسبقة</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متطلبات الواجهة/الربط</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الروابط</a:t>
            </a:r>
          </a:p>
          <a:p>
            <a:pPr algn="r" rtl="1">
              <a:lnSpc>
                <a:spcPct val="90000"/>
              </a:lnSpc>
              <a:spcBef>
                <a:spcPct val="30000"/>
              </a:spcBef>
              <a:buClrTx/>
              <a:buFontTx/>
              <a:buNone/>
            </a:pPr>
            <a:r>
              <a:rPr lang="ar-SA" altLang="en-US" sz="2400" b="0" i="0" dirty="0">
                <a:solidFill>
                  <a:prstClr val="black"/>
                </a:solidFill>
                <a:latin typeface="Arial" panose="020B0604020202020204" pitchFamily="34" charset="0"/>
              </a:rPr>
              <a:t>العلاقات المنطقية "إلى" و "من"</a:t>
            </a:r>
            <a:endParaRPr lang="en-US" altLang="en-US" sz="2400" b="0" i="0" dirty="0">
              <a:solidFill>
                <a:prstClr val="black"/>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Rectangle 14">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8"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794247954"/>
      </p:ext>
    </p:extLst>
  </p:cSld>
  <p:clrMapOvr>
    <a:masterClrMapping/>
  </p:clrMapOvr>
  <mc:AlternateContent xmlns:mc="http://schemas.openxmlformats.org/markup-compatibility/2006" xmlns:p14="http://schemas.microsoft.com/office/powerpoint/2010/main">
    <mc:Choice Requires="p14">
      <p:transition spd="slow" p14:dur="2000" advTm="34113"/>
    </mc:Choice>
    <mc:Fallback xmlns="">
      <p:transition spd="slow" advTm="3411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96780" y="1465591"/>
            <a:ext cx="9902228" cy="3539430"/>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Who is the 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Attributes of Planner/Scheduler</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Importance of the Schedule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Tools</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Critical Path Method</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Scheduling Terminology</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Relationships  (Logic) – 4 Types</a:t>
            </a:r>
          </a:p>
        </p:txBody>
      </p:sp>
      <p:sp>
        <p:nvSpPr>
          <p:cNvPr id="22" name="TextBox 2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3897542"/>
      </p:ext>
    </p:extLst>
  </p:cSld>
  <p:clrMapOvr>
    <a:masterClrMapping/>
  </p:clrMapOvr>
  <mc:AlternateContent xmlns:mc="http://schemas.openxmlformats.org/markup-compatibility/2006" xmlns:p14="http://schemas.microsoft.com/office/powerpoint/2010/main">
    <mc:Choice Requires="p14">
      <p:transition spd="slow" p14:dur="2000" advTm="313760"/>
    </mc:Choice>
    <mc:Fallback xmlns="">
      <p:transition spd="slow" advTm="31376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11" name="Rectangle 3">
            <a:extLst>
              <a:ext uri="{FF2B5EF4-FFF2-40B4-BE49-F238E27FC236}">
                <a16:creationId xmlns="" xmlns:a16="http://schemas.microsoft.com/office/drawing/2014/main" id="{3743EA5A-3E60-49C3-B8CD-786A78E19B38}"/>
              </a:ext>
            </a:extLst>
          </p:cNvPr>
          <p:cNvSpPr txBox="1">
            <a:spLocks noChangeArrowheads="1"/>
          </p:cNvSpPr>
          <p:nvPr/>
        </p:nvSpPr>
        <p:spPr>
          <a:xfrm>
            <a:off x="529391" y="2764860"/>
            <a:ext cx="4883118" cy="2479496"/>
          </a:xfrm>
          <a:prstGeom prst="rect">
            <a:avLst/>
          </a:prstGeom>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defRPr/>
            </a:pPr>
            <a:r>
              <a:rPr lang="en-US" altLang="en-US" b="1" dirty="0">
                <a:solidFill>
                  <a:srgbClr val="C00000"/>
                </a:solidFill>
                <a:latin typeface="Arial" panose="020B0604020202020204" pitchFamily="34" charset="0"/>
                <a:cs typeface="Arial" panose="020B0604020202020204" pitchFamily="34" charset="0"/>
              </a:rPr>
              <a:t>Finish to Start - FS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predecessor activity must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before its successor activity can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prstClr val="black"/>
                </a:solidFill>
                <a:latin typeface="Arial" panose="020B0604020202020204" pitchFamily="34" charset="0"/>
                <a:cs typeface="Arial" panose="020B0604020202020204" pitchFamily="34" charset="0"/>
              </a:rPr>
              <a:t>.</a:t>
            </a:r>
          </a:p>
          <a:p>
            <a:pPr>
              <a:lnSpc>
                <a:spcPct val="103000"/>
              </a:lnSpc>
              <a:buFontTx/>
              <a:buChar char="—"/>
              <a:defRPr/>
            </a:pPr>
            <a:endParaRPr lang="en-US" altLang="en-US" sz="2400" dirty="0">
              <a:solidFill>
                <a:prstClr val="black"/>
              </a:solidFill>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6970488" y="2946191"/>
            <a:ext cx="3517697" cy="1390008"/>
          </a:xfrm>
          <a:prstGeom prst="rect">
            <a:avLst/>
          </a:prstGeom>
        </p:spPr>
      </p:pic>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13">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708678426"/>
      </p:ext>
    </p:extLst>
  </p:cSld>
  <p:clrMapOvr>
    <a:masterClrMapping/>
  </p:clrMapOvr>
  <mc:AlternateContent xmlns:mc="http://schemas.openxmlformats.org/markup-compatibility/2006" xmlns:p14="http://schemas.microsoft.com/office/powerpoint/2010/main">
    <mc:Choice Requires="p14">
      <p:transition spd="slow" p14:dur="2000" advTm="122128"/>
    </mc:Choice>
    <mc:Fallback xmlns="">
      <p:transition spd="slow" advTm="12212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 xmlns:a16="http://schemas.microsoft.com/office/drawing/2014/main" id="{1F8E8CAE-3422-4E71-A69D-2241B3D2C5C2}"/>
              </a:ext>
            </a:extLst>
          </p:cNvPr>
          <p:cNvSpPr txBox="1">
            <a:spLocks noChangeArrowheads="1"/>
          </p:cNvSpPr>
          <p:nvPr/>
        </p:nvSpPr>
        <p:spPr>
          <a:xfrm>
            <a:off x="786339" y="2599962"/>
            <a:ext cx="4979773" cy="1524000"/>
          </a:xfrm>
          <a:prstGeom prst="rect">
            <a:avLst/>
          </a:prstGeom>
          <a:noFill/>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13000"/>
              </a:lnSpc>
              <a:buFont typeface="Arial" panose="020B0604020202020204" pitchFamily="34" charset="0"/>
              <a:buNone/>
            </a:pPr>
            <a:r>
              <a:rPr lang="en-US" altLang="en-US" b="1" dirty="0">
                <a:solidFill>
                  <a:srgbClr val="C00000"/>
                </a:solidFill>
                <a:latin typeface="Arial" panose="020B0604020202020204" pitchFamily="34" charset="0"/>
                <a:cs typeface="Arial" panose="020B0604020202020204" pitchFamily="34" charset="0"/>
              </a:rPr>
              <a:t>Finish to Finish - FF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of a successor activity depends on the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of its predecessor activity.</a:t>
            </a:r>
          </a:p>
        </p:txBody>
      </p:sp>
      <p:pic>
        <p:nvPicPr>
          <p:cNvPr id="10" name="Picture 9"/>
          <p:cNvPicPr>
            <a:picLocks noChangeAspect="1"/>
          </p:cNvPicPr>
          <p:nvPr/>
        </p:nvPicPr>
        <p:blipFill>
          <a:blip r:embed="rId2"/>
          <a:stretch>
            <a:fillRect/>
          </a:stretch>
        </p:blipFill>
        <p:spPr>
          <a:xfrm>
            <a:off x="7375836" y="2457373"/>
            <a:ext cx="3822523" cy="1542422"/>
          </a:xfrm>
          <a:prstGeom prst="rect">
            <a:avLst/>
          </a:prstGeom>
        </p:spPr>
      </p:pic>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14" name="Rectangle 13">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2845833973"/>
      </p:ext>
    </p:extLst>
  </p:cSld>
  <p:clrMapOvr>
    <a:masterClrMapping/>
  </p:clrMapOvr>
  <mc:AlternateContent xmlns:mc="http://schemas.openxmlformats.org/markup-compatibility/2006" xmlns:p14="http://schemas.microsoft.com/office/powerpoint/2010/main">
    <mc:Choice Requires="p14">
      <p:transition spd="slow" p14:dur="2000" advTm="30876"/>
    </mc:Choice>
    <mc:Fallback xmlns="">
      <p:transition spd="slow" advTm="3087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 xmlns:a16="http://schemas.microsoft.com/office/drawing/2014/main" id="{F0521FD1-CC41-41FD-9006-2CFB2686A576}"/>
              </a:ext>
            </a:extLst>
          </p:cNvPr>
          <p:cNvSpPr txBox="1">
            <a:spLocks noChangeArrowheads="1"/>
          </p:cNvSpPr>
          <p:nvPr/>
        </p:nvSpPr>
        <p:spPr>
          <a:xfrm>
            <a:off x="173628" y="2457373"/>
            <a:ext cx="5039801" cy="2085994"/>
          </a:xfrm>
          <a:prstGeom prst="rect">
            <a:avLst/>
          </a:prstGeom>
          <a:noFill/>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13000"/>
              </a:lnSpc>
              <a:buFont typeface="Arial" panose="020B0604020202020204" pitchFamily="34" charset="0"/>
              <a:buNone/>
            </a:pPr>
            <a:r>
              <a:rPr lang="en-US" altLang="en-US" b="1" dirty="0">
                <a:solidFill>
                  <a:srgbClr val="C00000"/>
                </a:solidFill>
                <a:latin typeface="Arial" panose="020B0604020202020204" pitchFamily="34" charset="0"/>
                <a:cs typeface="Arial" panose="020B0604020202020204" pitchFamily="34" charset="0"/>
              </a:rPr>
              <a:t>Start to Finish - SF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srgbClr val="E30127"/>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of the predecessor activity controls the </a:t>
            </a:r>
            <a:r>
              <a:rPr lang="en-US" altLang="en-US" sz="1800" dirty="0">
                <a:solidFill>
                  <a:srgbClr val="C00000"/>
                </a:solidFill>
                <a:latin typeface="Arial" panose="020B0604020202020204" pitchFamily="34" charset="0"/>
                <a:cs typeface="Arial" panose="020B0604020202020204" pitchFamily="34" charset="0"/>
              </a:rPr>
              <a:t>Finish</a:t>
            </a:r>
            <a:r>
              <a:rPr lang="en-US" altLang="en-US" sz="1800" dirty="0">
                <a:solidFill>
                  <a:prstClr val="black"/>
                </a:solidFill>
                <a:latin typeface="Arial" panose="020B0604020202020204" pitchFamily="34" charset="0"/>
                <a:cs typeface="Arial" panose="020B0604020202020204" pitchFamily="34" charset="0"/>
              </a:rPr>
              <a:t> of a successor activity. </a:t>
            </a:r>
            <a:r>
              <a:rPr lang="en-US" altLang="en-US" sz="1800" b="1" dirty="0">
                <a:solidFill>
                  <a:prstClr val="black"/>
                </a:solidFill>
                <a:latin typeface="Arial" panose="020B0604020202020204" pitchFamily="34" charset="0"/>
                <a:cs typeface="Arial" panose="020B0604020202020204" pitchFamily="34" charset="0"/>
              </a:rPr>
              <a:t>Not used </a:t>
            </a:r>
          </a:p>
          <a:p>
            <a:pPr lvl="1">
              <a:lnSpc>
                <a:spcPct val="113000"/>
              </a:lnSpc>
            </a:pPr>
            <a:endParaRPr lang="en-US" altLang="en-US" dirty="0">
              <a:solidFill>
                <a:prstClr val="black"/>
              </a:solidFill>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7485653" y="2457373"/>
            <a:ext cx="3298222" cy="1609483"/>
          </a:xfrm>
          <a:prstGeom prst="rect">
            <a:avLst/>
          </a:prstGeom>
        </p:spPr>
      </p:pic>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14" name="Rectangle 13">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3255403251"/>
      </p:ext>
    </p:extLst>
  </p:cSld>
  <p:clrMapOvr>
    <a:masterClrMapping/>
  </p:clrMapOvr>
  <mc:AlternateContent xmlns:mc="http://schemas.openxmlformats.org/markup-compatibility/2006" xmlns:p14="http://schemas.microsoft.com/office/powerpoint/2010/main">
    <mc:Choice Requires="p14">
      <p:transition spd="slow" p14:dur="2000" advTm="23859"/>
    </mc:Choice>
    <mc:Fallback xmlns="">
      <p:transition spd="slow" advTm="2385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 xmlns:a16="http://schemas.microsoft.com/office/drawing/2014/main" id="{3F145CB3-882A-4617-B6FF-51FE0149C05A}"/>
              </a:ext>
            </a:extLst>
          </p:cNvPr>
          <p:cNvSpPr txBox="1">
            <a:spLocks noChangeArrowheads="1"/>
          </p:cNvSpPr>
          <p:nvPr/>
        </p:nvSpPr>
        <p:spPr>
          <a:xfrm>
            <a:off x="869965" y="2548392"/>
            <a:ext cx="4675531" cy="1990075"/>
          </a:xfrm>
          <a:prstGeom prst="rect">
            <a:avLst/>
          </a:prstGeom>
          <a:noFill/>
          <a:extLst>
            <a:ext uri="{91240B29-F687-4F45-9708-019B960494DF}">
              <a14:hiddenLine xmlns:a14="http://schemas.microsoft.com/office/drawing/2010/main" w="12700">
                <a:solidFill>
                  <a:schemeClr val="tx1"/>
                </a:solidFill>
                <a:miter lim="800000"/>
                <a:headEnd/>
                <a:tailEnd/>
              </a14:hiddenLine>
            </a:ext>
          </a:extLst>
        </p:spPr>
        <p:txBody>
          <a:bodyPr vert="horz" lIns="76200" tIns="38100" rIns="76200" bIns="381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13000"/>
              </a:lnSpc>
              <a:buFont typeface="Arial" panose="020B0604020202020204" pitchFamily="34" charset="0"/>
              <a:buNone/>
            </a:pPr>
            <a:r>
              <a:rPr lang="en-US" altLang="en-US" b="1" dirty="0">
                <a:solidFill>
                  <a:srgbClr val="C00000"/>
                </a:solidFill>
                <a:latin typeface="Arial" panose="020B0604020202020204" pitchFamily="34" charset="0"/>
                <a:cs typeface="Arial" panose="020B0604020202020204" pitchFamily="34" charset="0"/>
              </a:rPr>
              <a:t>Start to Start - SS  </a:t>
            </a:r>
            <a:r>
              <a:rPr lang="en-US" altLang="en-US" dirty="0">
                <a:solidFill>
                  <a:prstClr val="black"/>
                </a:solidFill>
                <a:latin typeface="Arial" panose="020B0604020202020204" pitchFamily="34" charset="0"/>
                <a:cs typeface="Arial" panose="020B0604020202020204" pitchFamily="34" charset="0"/>
              </a:rPr>
              <a:t>-  </a:t>
            </a:r>
            <a:r>
              <a:rPr lang="en-US" altLang="en-US" sz="1800" dirty="0">
                <a:solidFill>
                  <a:prstClr val="black"/>
                </a:solidFill>
                <a:latin typeface="Arial" panose="020B0604020202020204" pitchFamily="34" charset="0"/>
                <a:cs typeface="Arial" panose="020B0604020202020204" pitchFamily="34" charset="0"/>
              </a:rPr>
              <a:t>A relationship in which the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prstClr val="black"/>
                </a:solidFill>
                <a:latin typeface="Arial" panose="020B0604020202020204" pitchFamily="34" charset="0"/>
                <a:cs typeface="Arial" panose="020B0604020202020204" pitchFamily="34" charset="0"/>
              </a:rPr>
              <a:t> of the predecessor activity controls the </a:t>
            </a:r>
            <a:r>
              <a:rPr lang="en-US" altLang="en-US" sz="1800" dirty="0">
                <a:solidFill>
                  <a:srgbClr val="C00000"/>
                </a:solidFill>
                <a:latin typeface="Arial" panose="020B0604020202020204" pitchFamily="34" charset="0"/>
                <a:cs typeface="Arial" panose="020B0604020202020204" pitchFamily="34" charset="0"/>
              </a:rPr>
              <a:t>Start</a:t>
            </a:r>
            <a:r>
              <a:rPr lang="en-US" altLang="en-US" sz="1800" dirty="0">
                <a:solidFill>
                  <a:prstClr val="black"/>
                </a:solidFill>
                <a:latin typeface="Arial" panose="020B0604020202020204" pitchFamily="34" charset="0"/>
                <a:cs typeface="Arial" panose="020B0604020202020204" pitchFamily="34" charset="0"/>
              </a:rPr>
              <a:t> of a successor activity .</a:t>
            </a:r>
          </a:p>
        </p:txBody>
      </p:sp>
      <p:grpSp>
        <p:nvGrpSpPr>
          <p:cNvPr id="13" name="Group 12">
            <a:extLst>
              <a:ext uri="{FF2B5EF4-FFF2-40B4-BE49-F238E27FC236}">
                <a16:creationId xmlns="" xmlns:a16="http://schemas.microsoft.com/office/drawing/2014/main" id="{0F38F614-7E7A-4688-8091-376B503690E5}"/>
              </a:ext>
            </a:extLst>
          </p:cNvPr>
          <p:cNvGrpSpPr/>
          <p:nvPr/>
        </p:nvGrpSpPr>
        <p:grpSpPr>
          <a:xfrm>
            <a:off x="7557752" y="2777132"/>
            <a:ext cx="3594100" cy="1381438"/>
            <a:chOff x="4870450" y="4413250"/>
            <a:chExt cx="3594100" cy="1381438"/>
          </a:xfrm>
        </p:grpSpPr>
        <p:sp>
          <p:nvSpPr>
            <p:cNvPr id="14" name="Rectangle 11">
              <a:extLst>
                <a:ext uri="{FF2B5EF4-FFF2-40B4-BE49-F238E27FC236}">
                  <a16:creationId xmlns="" xmlns:a16="http://schemas.microsoft.com/office/drawing/2014/main" id="{0070C3F1-E998-453A-9CF9-60E620870FE4}"/>
                </a:ext>
              </a:extLst>
            </p:cNvPr>
            <p:cNvSpPr>
              <a:spLocks noChangeArrowheads="1"/>
            </p:cNvSpPr>
            <p:nvPr/>
          </p:nvSpPr>
          <p:spPr bwMode="auto">
            <a:xfrm>
              <a:off x="6097589" y="5335588"/>
              <a:ext cx="10636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en-US" sz="2400" b="0" i="0" u="none" strike="noStrike" kern="0" cap="none" spc="0" normalizeH="0" baseline="0" noProof="0" dirty="0">
                  <a:ln>
                    <a:noFill/>
                  </a:ln>
                  <a:solidFill>
                    <a:prstClr val="black"/>
                  </a:solidFill>
                  <a:effectLst/>
                  <a:uLnTx/>
                  <a:uFillTx/>
                  <a:latin typeface="Trebuchet MS" panose="020B0603020202020204" pitchFamily="34" charset="0"/>
                </a:rPr>
                <a:t>SS 0</a:t>
              </a:r>
            </a:p>
          </p:txBody>
        </p:sp>
        <p:grpSp>
          <p:nvGrpSpPr>
            <p:cNvPr id="15" name="Group 14">
              <a:extLst>
                <a:ext uri="{FF2B5EF4-FFF2-40B4-BE49-F238E27FC236}">
                  <a16:creationId xmlns="" xmlns:a16="http://schemas.microsoft.com/office/drawing/2014/main" id="{DE267CC0-DEC8-4123-8A85-CC04DAFEC65F}"/>
                </a:ext>
              </a:extLst>
            </p:cNvPr>
            <p:cNvGrpSpPr/>
            <p:nvPr/>
          </p:nvGrpSpPr>
          <p:grpSpPr>
            <a:xfrm>
              <a:off x="4870450" y="4413250"/>
              <a:ext cx="3594100" cy="1349375"/>
              <a:chOff x="4870450" y="4413250"/>
              <a:chExt cx="3594100" cy="1349375"/>
            </a:xfrm>
          </p:grpSpPr>
          <p:sp>
            <p:nvSpPr>
              <p:cNvPr id="16" name="Rectangle 6">
                <a:extLst>
                  <a:ext uri="{FF2B5EF4-FFF2-40B4-BE49-F238E27FC236}">
                    <a16:creationId xmlns="" xmlns:a16="http://schemas.microsoft.com/office/drawing/2014/main" id="{EEB0164C-1943-4074-95D2-65603EFDBC18}"/>
                  </a:ext>
                </a:extLst>
              </p:cNvPr>
              <p:cNvSpPr>
                <a:spLocks noChangeArrowheads="1"/>
              </p:cNvSpPr>
              <p:nvPr/>
            </p:nvSpPr>
            <p:spPr bwMode="auto">
              <a:xfrm>
                <a:off x="4870450" y="4413250"/>
                <a:ext cx="1079500" cy="774700"/>
              </a:xfrm>
              <a:prstGeom prst="rect">
                <a:avLst/>
              </a:prstGeom>
              <a:solidFill>
                <a:srgbClr val="FFC000"/>
              </a:solidFill>
              <a:ln w="25400">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defTabSz="914400" eaLnBrk="1" fontAlgn="auto" latinLnBrk="0" hangingPunct="1">
                  <a:lnSpc>
                    <a:spcPct val="100000"/>
                  </a:lnSpc>
                  <a:spcBef>
                    <a:spcPct val="50000"/>
                  </a:spcBef>
                  <a:spcAft>
                    <a:spcPts val="0"/>
                  </a:spcAft>
                  <a:buClr>
                    <a:srgbClr val="800000"/>
                  </a:buClr>
                  <a:buSzTx/>
                  <a:buFont typeface="Wingdings" panose="05000000000000000000" pitchFamily="2" charset="2"/>
                  <a:buChar char="¦"/>
                  <a:tabLst/>
                  <a:defRPr/>
                </a:pPr>
                <a:endParaRPr kumimoji="0" lang="en-US" altLang="en-US" sz="3200" b="1" i="1" u="none" strike="noStrike" kern="0" cap="none" spc="0" normalizeH="0" baseline="0" noProof="0">
                  <a:ln>
                    <a:noFill/>
                  </a:ln>
                  <a:solidFill>
                    <a:srgbClr val="44546A"/>
                  </a:solidFill>
                  <a:effectLst/>
                  <a:uLnTx/>
                  <a:uFillTx/>
                  <a:latin typeface="Impact" panose="020B0806030902050204" pitchFamily="34" charset="0"/>
                </a:endParaRPr>
              </a:p>
            </p:txBody>
          </p:sp>
          <p:sp>
            <p:nvSpPr>
              <p:cNvPr id="17" name="Rectangle 7">
                <a:extLst>
                  <a:ext uri="{FF2B5EF4-FFF2-40B4-BE49-F238E27FC236}">
                    <a16:creationId xmlns="" xmlns:a16="http://schemas.microsoft.com/office/drawing/2014/main" id="{5C95A393-47F4-4498-B310-DCBDCBA8D027}"/>
                  </a:ext>
                </a:extLst>
              </p:cNvPr>
              <p:cNvSpPr>
                <a:spLocks noChangeArrowheads="1"/>
              </p:cNvSpPr>
              <p:nvPr/>
            </p:nvSpPr>
            <p:spPr bwMode="auto">
              <a:xfrm>
                <a:off x="7385050" y="4413250"/>
                <a:ext cx="1079500" cy="774700"/>
              </a:xfrm>
              <a:prstGeom prst="rect">
                <a:avLst/>
              </a:prstGeom>
              <a:solidFill>
                <a:srgbClr val="FFC000"/>
              </a:solidFill>
              <a:ln w="25400">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defTabSz="914400" eaLnBrk="1" fontAlgn="auto" latinLnBrk="0" hangingPunct="1">
                  <a:lnSpc>
                    <a:spcPct val="100000"/>
                  </a:lnSpc>
                  <a:spcBef>
                    <a:spcPct val="50000"/>
                  </a:spcBef>
                  <a:spcAft>
                    <a:spcPts val="0"/>
                  </a:spcAft>
                  <a:buClr>
                    <a:srgbClr val="800000"/>
                  </a:buClr>
                  <a:buSzTx/>
                  <a:buFont typeface="Wingdings" panose="05000000000000000000" pitchFamily="2" charset="2"/>
                  <a:buChar char="¦"/>
                  <a:tabLst/>
                  <a:defRPr/>
                </a:pPr>
                <a:endParaRPr kumimoji="0" lang="en-US" altLang="en-US" sz="3200" b="1" i="1" u="none" strike="noStrike" kern="0" cap="none" spc="0" normalizeH="0" baseline="0" noProof="0">
                  <a:ln>
                    <a:noFill/>
                  </a:ln>
                  <a:solidFill>
                    <a:srgbClr val="44546A"/>
                  </a:solidFill>
                  <a:effectLst/>
                  <a:uLnTx/>
                  <a:uFillTx/>
                  <a:latin typeface="Impact" panose="020B0806030902050204" pitchFamily="34" charset="0"/>
                </a:endParaRPr>
              </a:p>
            </p:txBody>
          </p:sp>
          <p:sp>
            <p:nvSpPr>
              <p:cNvPr id="18" name="Line 8">
                <a:extLst>
                  <a:ext uri="{FF2B5EF4-FFF2-40B4-BE49-F238E27FC236}">
                    <a16:creationId xmlns="" xmlns:a16="http://schemas.microsoft.com/office/drawing/2014/main" id="{5729CD7B-2554-4FE9-9683-3385D4DB3FA3}"/>
                  </a:ext>
                </a:extLst>
              </p:cNvPr>
              <p:cNvSpPr>
                <a:spLocks noChangeShapeType="1"/>
              </p:cNvSpPr>
              <p:nvPr/>
            </p:nvSpPr>
            <p:spPr bwMode="auto">
              <a:xfrm>
                <a:off x="4876800" y="5238750"/>
                <a:ext cx="0" cy="425450"/>
              </a:xfrm>
              <a:prstGeom prst="line">
                <a:avLst/>
              </a:prstGeom>
              <a:noFill/>
              <a:ln w="25400">
                <a:solidFill>
                  <a:sysClr val="windowText" lastClr="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19" name="Line 9">
                <a:extLst>
                  <a:ext uri="{FF2B5EF4-FFF2-40B4-BE49-F238E27FC236}">
                    <a16:creationId xmlns="" xmlns:a16="http://schemas.microsoft.com/office/drawing/2014/main" id="{67534218-FD6F-413F-BC70-5D1CE53B0D8D}"/>
                  </a:ext>
                </a:extLst>
              </p:cNvPr>
              <p:cNvSpPr>
                <a:spLocks noChangeShapeType="1"/>
              </p:cNvSpPr>
              <p:nvPr/>
            </p:nvSpPr>
            <p:spPr bwMode="auto">
              <a:xfrm>
                <a:off x="4933950" y="5715000"/>
                <a:ext cx="2406650" cy="0"/>
              </a:xfrm>
              <a:prstGeom prst="line">
                <a:avLst/>
              </a:prstGeom>
              <a:noFill/>
              <a:ln w="25400">
                <a:solidFill>
                  <a:sysClr val="windowText" lastClr="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20" name="Line 10">
                <a:extLst>
                  <a:ext uri="{FF2B5EF4-FFF2-40B4-BE49-F238E27FC236}">
                    <a16:creationId xmlns="" xmlns:a16="http://schemas.microsoft.com/office/drawing/2014/main" id="{5E6D466F-EF10-4F62-BEF4-7AF038D82012}"/>
                  </a:ext>
                </a:extLst>
              </p:cNvPr>
              <p:cNvSpPr>
                <a:spLocks noChangeShapeType="1"/>
              </p:cNvSpPr>
              <p:nvPr/>
            </p:nvSpPr>
            <p:spPr bwMode="auto">
              <a:xfrm flipV="1">
                <a:off x="7391400" y="5133975"/>
                <a:ext cx="0" cy="628650"/>
              </a:xfrm>
              <a:prstGeom prst="line">
                <a:avLst/>
              </a:prstGeom>
              <a:noFill/>
              <a:ln w="25400">
                <a:solidFill>
                  <a:sysClr val="windowText" lastClr="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21" name="Rectangle 12">
                <a:extLst>
                  <a:ext uri="{FF2B5EF4-FFF2-40B4-BE49-F238E27FC236}">
                    <a16:creationId xmlns="" xmlns:a16="http://schemas.microsoft.com/office/drawing/2014/main" id="{6FB7F786-2A64-4BC8-939F-75CCF5E2FFCC}"/>
                  </a:ext>
                </a:extLst>
              </p:cNvPr>
              <p:cNvSpPr>
                <a:spLocks noChangeArrowheads="1"/>
              </p:cNvSpPr>
              <p:nvPr/>
            </p:nvSpPr>
            <p:spPr bwMode="auto">
              <a:xfrm>
                <a:off x="4878389" y="4497388"/>
                <a:ext cx="10636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1" i="0" u="none" strike="noStrike" kern="0" cap="none" spc="0" normalizeH="0" baseline="0" noProof="0">
                    <a:ln>
                      <a:noFill/>
                    </a:ln>
                    <a:solidFill>
                      <a:prstClr val="black"/>
                    </a:solidFill>
                    <a:effectLst/>
                    <a:uLnTx/>
                    <a:uFillTx/>
                    <a:latin typeface="Trebuchet MS" panose="020B0603020202020204" pitchFamily="34" charset="0"/>
                  </a:rPr>
                  <a:t>A</a:t>
                </a:r>
              </a:p>
            </p:txBody>
          </p:sp>
          <p:sp>
            <p:nvSpPr>
              <p:cNvPr id="22" name="Rectangle 13">
                <a:extLst>
                  <a:ext uri="{FF2B5EF4-FFF2-40B4-BE49-F238E27FC236}">
                    <a16:creationId xmlns="" xmlns:a16="http://schemas.microsoft.com/office/drawing/2014/main" id="{311CC896-E432-4DA4-AD5E-6051C6ADA73C}"/>
                  </a:ext>
                </a:extLst>
              </p:cNvPr>
              <p:cNvSpPr>
                <a:spLocks noChangeArrowheads="1"/>
              </p:cNvSpPr>
              <p:nvPr/>
            </p:nvSpPr>
            <p:spPr bwMode="auto">
              <a:xfrm>
                <a:off x="7392989" y="4573588"/>
                <a:ext cx="1063625"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1pPr>
                <a:lvl2pPr marL="742950" indent="-28575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2pPr>
                <a:lvl3pPr marL="11430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3pPr>
                <a:lvl4pPr marL="16002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4pPr>
                <a:lvl5pPr marL="2057400" indent="-228600">
                  <a:spcBef>
                    <a:spcPct val="50000"/>
                  </a:spcBef>
                  <a:buClr>
                    <a:srgbClr val="800000"/>
                  </a:buClr>
                  <a:buFont typeface="Wingdings" panose="05000000000000000000" pitchFamily="2" charset="2"/>
                  <a:buChar char="¦"/>
                  <a:defRPr sz="3200" b="1" i="1">
                    <a:solidFill>
                      <a:schemeClr val="tx2"/>
                    </a:solidFill>
                    <a:latin typeface="Impact" panose="020B0806030902050204" pitchFamily="34" charset="0"/>
                  </a:defRPr>
                </a:lvl5pPr>
                <a:lvl6pPr marL="25146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6pPr>
                <a:lvl7pPr marL="29718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7pPr>
                <a:lvl8pPr marL="34290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8pPr>
                <a:lvl9pPr marL="3886200" indent="-228600" eaLnBrk="0" fontAlgn="base" hangingPunct="0">
                  <a:spcBef>
                    <a:spcPct val="50000"/>
                  </a:spcBef>
                  <a:spcAft>
                    <a:spcPct val="0"/>
                  </a:spcAft>
                  <a:buClr>
                    <a:srgbClr val="800000"/>
                  </a:buClr>
                  <a:buFont typeface="Wingdings" panose="05000000000000000000" pitchFamily="2" charset="2"/>
                  <a:buChar char="¦"/>
                  <a:defRPr sz="3200" b="1" i="1">
                    <a:solidFill>
                      <a:schemeClr val="tx2"/>
                    </a:solidFill>
                    <a:latin typeface="Impact" panose="020B080603090205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1" i="0" u="none" strike="noStrike" kern="0" cap="none" spc="0" normalizeH="0" baseline="0" noProof="0" dirty="0">
                    <a:ln>
                      <a:noFill/>
                    </a:ln>
                    <a:solidFill>
                      <a:prstClr val="black"/>
                    </a:solidFill>
                    <a:effectLst/>
                    <a:uLnTx/>
                    <a:uFillTx/>
                    <a:latin typeface="Trebuchet MS" panose="020B0603020202020204" pitchFamily="34" charset="0"/>
                  </a:rPr>
                  <a:t>B</a:t>
                </a:r>
              </a:p>
            </p:txBody>
          </p:sp>
        </p:grpSp>
      </p:grpSp>
      <p:sp>
        <p:nvSpPr>
          <p:cNvPr id="23" name="TextBox 2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4" name="TextBox 23"/>
          <p:cNvSpPr txBox="1"/>
          <p:nvPr/>
        </p:nvSpPr>
        <p:spPr>
          <a:xfrm>
            <a:off x="2693529" y="829286"/>
            <a:ext cx="6097695" cy="1200329"/>
          </a:xfrm>
          <a:prstGeom prst="rect">
            <a:avLst/>
          </a:prstGeom>
          <a:noFill/>
        </p:spPr>
        <p:txBody>
          <a:bodyPr wrap="none" rtlCol="0">
            <a:spAutoFit/>
          </a:bodyPr>
          <a:lstStyle>
            <a:defPPr>
              <a:defRPr lang="en-US"/>
            </a:defPPr>
            <a:lvl1pPr lvl="0">
              <a:defRPr sz="3600" b="1">
                <a:effectLst>
                  <a:outerShdw blurRad="38100" dist="38100" dir="2700000" algn="tl">
                    <a:srgbClr val="000000">
                      <a:alpha val="43137"/>
                    </a:srgbClr>
                  </a:outerShdw>
                </a:effectLst>
              </a:defRPr>
            </a:lvl1pPr>
          </a:lstStyle>
          <a:p>
            <a:r>
              <a:rPr lang="en-US" dirty="0"/>
              <a:t>Relationships  (Logic) – 4 Types</a:t>
            </a:r>
          </a:p>
          <a:p>
            <a:r>
              <a:rPr lang="en-US" dirty="0"/>
              <a:t> </a:t>
            </a:r>
          </a:p>
        </p:txBody>
      </p:sp>
      <p:sp>
        <p:nvSpPr>
          <p:cNvPr id="25" name="Rectangle 24">
            <a:extLst>
              <a:ext uri="{FF2B5EF4-FFF2-40B4-BE49-F238E27FC236}">
                <a16:creationId xmlns="" xmlns:a16="http://schemas.microsoft.com/office/drawing/2014/main" id="{3985EAE6-BFA6-766D-A032-077E4DCB399E}"/>
              </a:ext>
            </a:extLst>
          </p:cNvPr>
          <p:cNvSpPr/>
          <p:nvPr/>
        </p:nvSpPr>
        <p:spPr>
          <a:xfrm>
            <a:off x="657820" y="55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TextBox 25">
            <a:extLst>
              <a:ext uri="{FF2B5EF4-FFF2-40B4-BE49-F238E27FC236}">
                <a16:creationId xmlns="" xmlns:a16="http://schemas.microsoft.com/office/drawing/2014/main" id="{05E43288-C9C0-B2CA-0970-EB4E627B30CA}"/>
              </a:ext>
            </a:extLst>
          </p:cNvPr>
          <p:cNvSpPr txBox="1"/>
          <p:nvPr/>
        </p:nvSpPr>
        <p:spPr>
          <a:xfrm>
            <a:off x="876934" y="6628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 xmlns:a16="http://schemas.microsoft.com/office/drawing/2014/main" id="{463D680D-A11B-0A8A-63D5-DD2C6F3FD516}"/>
              </a:ext>
            </a:extLst>
          </p:cNvPr>
          <p:cNvSpPr txBox="1"/>
          <p:nvPr/>
        </p:nvSpPr>
        <p:spPr>
          <a:xfrm>
            <a:off x="876934" y="8475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8"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469" y="309378"/>
            <a:ext cx="2305141" cy="1076343"/>
          </a:xfrm>
          <a:prstGeom prst="rect">
            <a:avLst/>
          </a:prstGeom>
        </p:spPr>
      </p:pic>
    </p:spTree>
    <p:extLst>
      <p:ext uri="{BB962C8B-B14F-4D97-AF65-F5344CB8AC3E}">
        <p14:creationId xmlns:p14="http://schemas.microsoft.com/office/powerpoint/2010/main" val="127229780"/>
      </p:ext>
    </p:extLst>
  </p:cSld>
  <p:clrMapOvr>
    <a:masterClrMapping/>
  </p:clrMapOvr>
  <mc:AlternateContent xmlns:mc="http://schemas.openxmlformats.org/markup-compatibility/2006" xmlns:p14="http://schemas.microsoft.com/office/powerpoint/2010/main">
    <mc:Choice Requires="p14">
      <p:transition spd="slow" p14:dur="2000" advTm="54250"/>
    </mc:Choice>
    <mc:Fallback xmlns="">
      <p:transition spd="slow" advTm="5425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98999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24369815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3998</TotalTime>
  <Words>1490</Words>
  <Application>Microsoft Office PowerPoint</Application>
  <PresentationFormat>Widescreen</PresentationFormat>
  <Paragraphs>394</Paragraphs>
  <Slides>46</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Arial</vt:lpstr>
      <vt:lpstr>Calibri</vt:lpstr>
      <vt:lpstr>Calibri Light</vt:lpstr>
      <vt:lpstr>Impact</vt:lpstr>
      <vt:lpstr>Roboto Light</vt:lpstr>
      <vt:lpstr>Times New Roman</vt:lpstr>
      <vt:lpstr>Trebuchet MS</vt:lpstr>
      <vt:lpstr>Wingdings</vt:lpstr>
      <vt:lpstr>Wingdings 2</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460</cp:revision>
  <dcterms:created xsi:type="dcterms:W3CDTF">2021-08-03T13:03:26Z</dcterms:created>
  <dcterms:modified xsi:type="dcterms:W3CDTF">2024-06-10T02:21:24Z</dcterms:modified>
</cp:coreProperties>
</file>