
<file path=[Content_Types].xml><?xml version="1.0" encoding="utf-8"?>
<Types xmlns="http://schemas.openxmlformats.org/package/2006/content-types">
  <Default Extension="bin" ContentType="application/vnd.openxmlformats-officedocument.oleObject"/>
  <Default Extension="emf" ContentType="image/x-emf"/>
  <Default Extension="gif" ContentType="image/gif"/>
  <Default Extension="jpeg" ContentType="image/jpeg"/>
  <Default Extension="png" ContentType="image/png"/>
  <Default Extension="rels" ContentType="application/vnd.openxmlformats-package.relationships+xml"/>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8" r:id="rId2"/>
    <p:sldId id="259" r:id="rId3"/>
    <p:sldId id="260" r:id="rId4"/>
    <p:sldId id="261" r:id="rId5"/>
    <p:sldId id="262" r:id="rId6"/>
    <p:sldId id="263" r:id="rId7"/>
    <p:sldId id="264" r:id="rId8"/>
    <p:sldId id="265" r:id="rId9"/>
    <p:sldId id="266" r:id="rId10"/>
    <p:sldId id="267" r:id="rId11"/>
    <p:sldId id="269" r:id="rId12"/>
    <p:sldId id="328" r:id="rId13"/>
    <p:sldId id="268" r:id="rId14"/>
    <p:sldId id="329" r:id="rId15"/>
    <p:sldId id="270" r:id="rId16"/>
    <p:sldId id="274" r:id="rId17"/>
    <p:sldId id="272" r:id="rId18"/>
    <p:sldId id="315" r:id="rId19"/>
    <p:sldId id="276" r:id="rId20"/>
    <p:sldId id="275" r:id="rId21"/>
    <p:sldId id="277" r:id="rId22"/>
    <p:sldId id="316" r:id="rId23"/>
    <p:sldId id="317" r:id="rId24"/>
    <p:sldId id="318" r:id="rId25"/>
    <p:sldId id="319" r:id="rId26"/>
    <p:sldId id="320" r:id="rId27"/>
    <p:sldId id="321" r:id="rId28"/>
    <p:sldId id="322" r:id="rId29"/>
    <p:sldId id="323" r:id="rId30"/>
    <p:sldId id="325" r:id="rId31"/>
    <p:sldId id="326" r:id="rId32"/>
    <p:sldId id="327" r:id="rId33"/>
    <p:sldId id="330" r:id="rId34"/>
    <p:sldId id="331" r:id="rId35"/>
    <p:sldId id="314" r:id="rId3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9" d="100"/>
          <a:sy n="89" d="100"/>
        </p:scale>
        <p:origin x="466" y="8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8/3/2022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8/3/2022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8/3/2022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8/3/2022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8/3/2022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8/3/2022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8/3/2022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8/3/2022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8/3/2022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8/3/2022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8/3/2022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8/3/2022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7" Type="http://schemas.openxmlformats.org/officeDocument/2006/relationships/image" Target="../media/image6.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emf"/><Relationship Id="rId4" Type="http://schemas.openxmlformats.org/officeDocument/2006/relationships/image" Target="../media/image3.emf"/></Relationships>
</file>

<file path=ppt/slides/_rels/slide2.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3.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4.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12.wmf"/><Relationship Id="rId2" Type="http://schemas.openxmlformats.org/officeDocument/2006/relationships/image" Target="../media/image11.png"/><Relationship Id="rId1" Type="http://schemas.openxmlformats.org/officeDocument/2006/relationships/slideLayout" Target="../slideLayouts/slideLayout7.xml"/><Relationship Id="rId6" Type="http://schemas.openxmlformats.org/officeDocument/2006/relationships/oleObject" Target="../embeddings/oleObject1.bin"/><Relationship Id="rId5" Type="http://schemas.openxmlformats.org/officeDocument/2006/relationships/image" Target="../media/image10.emf"/><Relationship Id="rId4" Type="http://schemas.openxmlformats.org/officeDocument/2006/relationships/image" Target="../media/image9.emf"/></Relationships>
</file>

<file path=ppt/slides/_rels/slide5.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1.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6.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1.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7.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1.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8.xml.rels><?xml version="1.0" encoding="UTF-8" standalone="yes"?>
<Relationships xmlns="http://schemas.openxmlformats.org/package/2006/relationships"><Relationship Id="rId3" Type="http://schemas.openxmlformats.org/officeDocument/2006/relationships/image" Target="../media/image13.wmf"/><Relationship Id="rId7" Type="http://schemas.openxmlformats.org/officeDocument/2006/relationships/image" Target="../media/image10.emf"/><Relationship Id="rId2" Type="http://schemas.openxmlformats.org/officeDocument/2006/relationships/oleObject" Target="../embeddings/oleObject2.bin"/><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11.png"/></Relationships>
</file>

<file path=ppt/slides/_rels/slide9.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1.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10.xml.rels><?xml version="1.0" encoding="UTF-8" standalone="yes"?>
<Relationships xmlns="http://schemas.openxmlformats.org/package/2006/relationships"><Relationship Id="rId3" Type="http://schemas.openxmlformats.org/officeDocument/2006/relationships/image" Target="../media/image14.wmf"/><Relationship Id="rId7" Type="http://schemas.openxmlformats.org/officeDocument/2006/relationships/image" Target="../media/image10.emf"/><Relationship Id="rId2" Type="http://schemas.openxmlformats.org/officeDocument/2006/relationships/oleObject" Target="../embeddings/oleObject3.bin"/><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11.png"/></Relationships>
</file>

<file path=ppt/slides/_rels/slide11.xml.rels><?xml version="1.0" encoding="UTF-8" standalone="yes"?>
<Relationships xmlns="http://schemas.openxmlformats.org/package/2006/relationships"><Relationship Id="rId8" Type="http://schemas.openxmlformats.org/officeDocument/2006/relationships/image" Target="../media/image9.emf"/><Relationship Id="rId3" Type="http://schemas.openxmlformats.org/officeDocument/2006/relationships/image" Target="../media/image15.wmf"/><Relationship Id="rId7" Type="http://schemas.openxmlformats.org/officeDocument/2006/relationships/image" Target="../media/image8.emf"/><Relationship Id="rId2" Type="http://schemas.openxmlformats.org/officeDocument/2006/relationships/oleObject" Target="../embeddings/oleObject4.bin"/><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16.wmf"/><Relationship Id="rId4" Type="http://schemas.openxmlformats.org/officeDocument/2006/relationships/oleObject" Target="../embeddings/oleObject5.bin"/><Relationship Id="rId9" Type="http://schemas.openxmlformats.org/officeDocument/2006/relationships/image" Target="../media/image10.emf"/></Relationships>
</file>

<file path=ppt/slides/_rels/slide12.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1.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13.xml.rels><?xml version="1.0" encoding="UTF-8" standalone="yes"?>
<Relationships xmlns="http://schemas.openxmlformats.org/package/2006/relationships"><Relationship Id="rId8" Type="http://schemas.openxmlformats.org/officeDocument/2006/relationships/oleObject" Target="../embeddings/oleObject7.bin"/><Relationship Id="rId3" Type="http://schemas.openxmlformats.org/officeDocument/2006/relationships/image" Target="../media/image17.wmf"/><Relationship Id="rId7" Type="http://schemas.openxmlformats.org/officeDocument/2006/relationships/image" Target="../media/image10.emf"/><Relationship Id="rId2" Type="http://schemas.openxmlformats.org/officeDocument/2006/relationships/oleObject" Target="../embeddings/oleObject6.bin"/><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11.png"/><Relationship Id="rId9" Type="http://schemas.openxmlformats.org/officeDocument/2006/relationships/image" Target="../media/image18.wmf"/></Relationships>
</file>

<file path=ppt/slides/_rels/slide14.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1.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15.xml.rels><?xml version="1.0" encoding="UTF-8" standalone="yes"?>
<Relationships xmlns="http://schemas.openxmlformats.org/package/2006/relationships"><Relationship Id="rId3" Type="http://schemas.openxmlformats.org/officeDocument/2006/relationships/image" Target="../media/image19.wmf"/><Relationship Id="rId7" Type="http://schemas.openxmlformats.org/officeDocument/2006/relationships/image" Target="../media/image10.emf"/><Relationship Id="rId2" Type="http://schemas.openxmlformats.org/officeDocument/2006/relationships/oleObject" Target="../embeddings/oleObject8.bin"/><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11.png"/></Relationships>
</file>

<file path=ppt/slides/_rels/slide16.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20.wmf"/><Relationship Id="rId2" Type="http://schemas.openxmlformats.org/officeDocument/2006/relationships/image" Target="../media/image11.png"/><Relationship Id="rId1" Type="http://schemas.openxmlformats.org/officeDocument/2006/relationships/slideLayout" Target="../slideLayouts/slideLayout7.xml"/><Relationship Id="rId6" Type="http://schemas.openxmlformats.org/officeDocument/2006/relationships/oleObject" Target="../embeddings/oleObject9.bin"/><Relationship Id="rId5" Type="http://schemas.openxmlformats.org/officeDocument/2006/relationships/image" Target="../media/image10.emf"/><Relationship Id="rId4" Type="http://schemas.openxmlformats.org/officeDocument/2006/relationships/image" Target="../media/image9.emf"/></Relationships>
</file>

<file path=ppt/slides/_rels/slide17.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21.wmf"/><Relationship Id="rId2" Type="http://schemas.openxmlformats.org/officeDocument/2006/relationships/image" Target="../media/image11.png"/><Relationship Id="rId1" Type="http://schemas.openxmlformats.org/officeDocument/2006/relationships/slideLayout" Target="../slideLayouts/slideLayout7.xml"/><Relationship Id="rId6" Type="http://schemas.openxmlformats.org/officeDocument/2006/relationships/oleObject" Target="../embeddings/oleObject10.bin"/><Relationship Id="rId5" Type="http://schemas.openxmlformats.org/officeDocument/2006/relationships/image" Target="../media/image10.emf"/><Relationship Id="rId4" Type="http://schemas.openxmlformats.org/officeDocument/2006/relationships/image" Target="../media/image9.emf"/></Relationships>
</file>

<file path=ppt/slides/_rels/slide18.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22.wmf"/><Relationship Id="rId2" Type="http://schemas.openxmlformats.org/officeDocument/2006/relationships/image" Target="../media/image11.png"/><Relationship Id="rId1" Type="http://schemas.openxmlformats.org/officeDocument/2006/relationships/slideLayout" Target="../slideLayouts/slideLayout7.xml"/><Relationship Id="rId6" Type="http://schemas.openxmlformats.org/officeDocument/2006/relationships/oleObject" Target="../embeddings/oleObject11.bin"/><Relationship Id="rId5" Type="http://schemas.openxmlformats.org/officeDocument/2006/relationships/image" Target="../media/image10.emf"/><Relationship Id="rId4" Type="http://schemas.openxmlformats.org/officeDocument/2006/relationships/image" Target="../media/image9.emf"/></Relationships>
</file>

<file path=ppt/slides/_rels/slide19.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1.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20.xml.rels><?xml version="1.0" encoding="UTF-8" standalone="yes"?>
<Relationships xmlns="http://schemas.openxmlformats.org/package/2006/relationships"><Relationship Id="rId3" Type="http://schemas.openxmlformats.org/officeDocument/2006/relationships/image" Target="../media/image23.wmf"/><Relationship Id="rId7" Type="http://schemas.openxmlformats.org/officeDocument/2006/relationships/image" Target="../media/image10.emf"/><Relationship Id="rId2" Type="http://schemas.openxmlformats.org/officeDocument/2006/relationships/oleObject" Target="../embeddings/oleObject12.bin"/><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11.png"/></Relationships>
</file>

<file path=ppt/slides/_rels/slide21.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1.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22.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24.wmf"/><Relationship Id="rId2" Type="http://schemas.openxmlformats.org/officeDocument/2006/relationships/image" Target="../media/image11.png"/><Relationship Id="rId1" Type="http://schemas.openxmlformats.org/officeDocument/2006/relationships/slideLayout" Target="../slideLayouts/slideLayout7.xml"/><Relationship Id="rId6" Type="http://schemas.openxmlformats.org/officeDocument/2006/relationships/oleObject" Target="../embeddings/oleObject13.bin"/><Relationship Id="rId5" Type="http://schemas.openxmlformats.org/officeDocument/2006/relationships/image" Target="../media/image10.emf"/><Relationship Id="rId4" Type="http://schemas.openxmlformats.org/officeDocument/2006/relationships/image" Target="../media/image9.emf"/></Relationships>
</file>

<file path=ppt/slides/_rels/slide23.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1.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24.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25.wmf"/><Relationship Id="rId2" Type="http://schemas.openxmlformats.org/officeDocument/2006/relationships/image" Target="../media/image11.png"/><Relationship Id="rId1" Type="http://schemas.openxmlformats.org/officeDocument/2006/relationships/slideLayout" Target="../slideLayouts/slideLayout7.xml"/><Relationship Id="rId6" Type="http://schemas.openxmlformats.org/officeDocument/2006/relationships/oleObject" Target="../embeddings/oleObject14.bin"/><Relationship Id="rId5" Type="http://schemas.openxmlformats.org/officeDocument/2006/relationships/image" Target="../media/image10.emf"/><Relationship Id="rId4" Type="http://schemas.openxmlformats.org/officeDocument/2006/relationships/image" Target="../media/image9.emf"/></Relationships>
</file>

<file path=ppt/slides/_rels/slide25.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26.wmf"/><Relationship Id="rId2" Type="http://schemas.openxmlformats.org/officeDocument/2006/relationships/image" Target="../media/image11.png"/><Relationship Id="rId1" Type="http://schemas.openxmlformats.org/officeDocument/2006/relationships/slideLayout" Target="../slideLayouts/slideLayout7.xml"/><Relationship Id="rId6" Type="http://schemas.openxmlformats.org/officeDocument/2006/relationships/oleObject" Target="../embeddings/oleObject15.bin"/><Relationship Id="rId5" Type="http://schemas.openxmlformats.org/officeDocument/2006/relationships/image" Target="../media/image10.emf"/><Relationship Id="rId4" Type="http://schemas.openxmlformats.org/officeDocument/2006/relationships/image" Target="../media/image9.emf"/></Relationships>
</file>

<file path=ppt/slides/_rels/slide26.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27.wmf"/><Relationship Id="rId2" Type="http://schemas.openxmlformats.org/officeDocument/2006/relationships/image" Target="../media/image11.png"/><Relationship Id="rId1" Type="http://schemas.openxmlformats.org/officeDocument/2006/relationships/slideLayout" Target="../slideLayouts/slideLayout7.xml"/><Relationship Id="rId6" Type="http://schemas.openxmlformats.org/officeDocument/2006/relationships/oleObject" Target="../embeddings/oleObject16.bin"/><Relationship Id="rId5" Type="http://schemas.openxmlformats.org/officeDocument/2006/relationships/image" Target="../media/image10.emf"/><Relationship Id="rId4" Type="http://schemas.openxmlformats.org/officeDocument/2006/relationships/image" Target="../media/image9.emf"/></Relationships>
</file>

<file path=ppt/slides/_rels/slide27.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28.wmf"/><Relationship Id="rId2" Type="http://schemas.openxmlformats.org/officeDocument/2006/relationships/image" Target="../media/image11.png"/><Relationship Id="rId1" Type="http://schemas.openxmlformats.org/officeDocument/2006/relationships/slideLayout" Target="../slideLayouts/slideLayout7.xml"/><Relationship Id="rId6" Type="http://schemas.openxmlformats.org/officeDocument/2006/relationships/oleObject" Target="../embeddings/oleObject17.bin"/><Relationship Id="rId5" Type="http://schemas.openxmlformats.org/officeDocument/2006/relationships/image" Target="../media/image10.emf"/><Relationship Id="rId4" Type="http://schemas.openxmlformats.org/officeDocument/2006/relationships/image" Target="../media/image9.emf"/></Relationships>
</file>

<file path=ppt/slides/_rels/slide28.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30.wmf"/><Relationship Id="rId2" Type="http://schemas.openxmlformats.org/officeDocument/2006/relationships/image" Target="../media/image29.png"/><Relationship Id="rId1" Type="http://schemas.openxmlformats.org/officeDocument/2006/relationships/slideLayout" Target="../slideLayouts/slideLayout7.xml"/><Relationship Id="rId6" Type="http://schemas.openxmlformats.org/officeDocument/2006/relationships/oleObject" Target="../embeddings/oleObject18.bin"/><Relationship Id="rId5" Type="http://schemas.openxmlformats.org/officeDocument/2006/relationships/image" Target="../media/image10.emf"/><Relationship Id="rId4" Type="http://schemas.openxmlformats.org/officeDocument/2006/relationships/image" Target="../media/image9.emf"/></Relationships>
</file>

<file path=ppt/slides/_rels/slide29.xml.rels><?xml version="1.0" encoding="UTF-8" standalone="yes"?>
<Relationships xmlns="http://schemas.openxmlformats.org/package/2006/relationships"><Relationship Id="rId8" Type="http://schemas.openxmlformats.org/officeDocument/2006/relationships/oleObject" Target="../embeddings/oleObject20.bin"/><Relationship Id="rId3" Type="http://schemas.openxmlformats.org/officeDocument/2006/relationships/image" Target="../media/image8.emf"/><Relationship Id="rId7" Type="http://schemas.openxmlformats.org/officeDocument/2006/relationships/image" Target="../media/image31.wmf"/><Relationship Id="rId2" Type="http://schemas.openxmlformats.org/officeDocument/2006/relationships/image" Target="../media/image11.png"/><Relationship Id="rId1" Type="http://schemas.openxmlformats.org/officeDocument/2006/relationships/slideLayout" Target="../slideLayouts/slideLayout7.xml"/><Relationship Id="rId6" Type="http://schemas.openxmlformats.org/officeDocument/2006/relationships/oleObject" Target="../embeddings/oleObject19.bin"/><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32.wmf"/></Relationships>
</file>

<file path=ppt/slides/_rels/slide30.xml.rels><?xml version="1.0" encoding="UTF-8" standalone="yes"?>
<Relationships xmlns="http://schemas.openxmlformats.org/package/2006/relationships"><Relationship Id="rId8" Type="http://schemas.openxmlformats.org/officeDocument/2006/relationships/oleObject" Target="../embeddings/oleObject22.bin"/><Relationship Id="rId3" Type="http://schemas.openxmlformats.org/officeDocument/2006/relationships/image" Target="../media/image8.emf"/><Relationship Id="rId7" Type="http://schemas.openxmlformats.org/officeDocument/2006/relationships/image" Target="../media/image33.wmf"/><Relationship Id="rId2" Type="http://schemas.openxmlformats.org/officeDocument/2006/relationships/image" Target="../media/image11.png"/><Relationship Id="rId1" Type="http://schemas.openxmlformats.org/officeDocument/2006/relationships/slideLayout" Target="../slideLayouts/slideLayout7.xml"/><Relationship Id="rId6" Type="http://schemas.openxmlformats.org/officeDocument/2006/relationships/oleObject" Target="../embeddings/oleObject21.bin"/><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34.wmf"/></Relationships>
</file>

<file path=ppt/slides/_rels/slide31.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1.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32.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35.wmf"/><Relationship Id="rId2" Type="http://schemas.openxmlformats.org/officeDocument/2006/relationships/image" Target="../media/image11.png"/><Relationship Id="rId1" Type="http://schemas.openxmlformats.org/officeDocument/2006/relationships/slideLayout" Target="../slideLayouts/slideLayout7.xml"/><Relationship Id="rId6" Type="http://schemas.openxmlformats.org/officeDocument/2006/relationships/oleObject" Target="../embeddings/oleObject23.bin"/><Relationship Id="rId5" Type="http://schemas.openxmlformats.org/officeDocument/2006/relationships/image" Target="../media/image10.emf"/><Relationship Id="rId4" Type="http://schemas.openxmlformats.org/officeDocument/2006/relationships/image" Target="../media/image9.emf"/></Relationships>
</file>

<file path=ppt/slides/_rels/slide33.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36.wmf"/><Relationship Id="rId2" Type="http://schemas.openxmlformats.org/officeDocument/2006/relationships/image" Target="../media/image11.png"/><Relationship Id="rId1" Type="http://schemas.openxmlformats.org/officeDocument/2006/relationships/slideLayout" Target="../slideLayouts/slideLayout7.xml"/><Relationship Id="rId6" Type="http://schemas.openxmlformats.org/officeDocument/2006/relationships/oleObject" Target="../embeddings/oleObject24.bin"/><Relationship Id="rId5" Type="http://schemas.openxmlformats.org/officeDocument/2006/relationships/image" Target="../media/image10.emf"/><Relationship Id="rId4" Type="http://schemas.openxmlformats.org/officeDocument/2006/relationships/image" Target="../media/image9.emf"/></Relationships>
</file>

<file path=ppt/slides/_rels/slide34.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1.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35.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37.gif"/><Relationship Id="rId5" Type="http://schemas.openxmlformats.org/officeDocument/2006/relationships/image" Target="../media/image10.emf"/><Relationship Id="rId4" Type="http://schemas.openxmlformats.org/officeDocument/2006/relationships/image" Target="../media/image9.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2"/>
          <a:stretch>
            <a:fillRect/>
          </a:stretch>
        </p:blipFill>
        <p:spPr>
          <a:xfrm>
            <a:off x="-71964" y="-117903"/>
            <a:ext cx="12335929" cy="7093806"/>
          </a:xfrm>
          <a:prstGeom prst="rect">
            <a:avLst/>
          </a:prstGeom>
        </p:spPr>
      </p:pic>
      <p:sp>
        <p:nvSpPr>
          <p:cNvPr id="17" name="Rectangle 16"/>
          <p:cNvSpPr/>
          <p:nvPr/>
        </p:nvSpPr>
        <p:spPr>
          <a:xfrm rot="10800000">
            <a:off x="-156351" y="-135287"/>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p:cNvPicPr>
            <a:picLocks noChangeAspect="1"/>
          </p:cNvPicPr>
          <p:nvPr/>
        </p:nvPicPr>
        <p:blipFill>
          <a:blip r:embed="rId3"/>
          <a:stretch>
            <a:fillRect/>
          </a:stretch>
        </p:blipFill>
        <p:spPr>
          <a:xfrm>
            <a:off x="4872252" y="-394410"/>
            <a:ext cx="5721151" cy="6563668"/>
          </a:xfrm>
          <a:prstGeom prst="rect">
            <a:avLst/>
          </a:prstGeom>
        </p:spPr>
      </p:pic>
      <p:pic>
        <p:nvPicPr>
          <p:cNvPr id="12" name="Picture 11"/>
          <p:cNvPicPr>
            <a:picLocks noChangeAspect="1"/>
          </p:cNvPicPr>
          <p:nvPr/>
        </p:nvPicPr>
        <p:blipFill>
          <a:blip r:embed="rId4"/>
          <a:stretch>
            <a:fillRect/>
          </a:stretch>
        </p:blipFill>
        <p:spPr>
          <a:xfrm>
            <a:off x="2235200" y="915090"/>
            <a:ext cx="6714451" cy="1972334"/>
          </a:xfrm>
          <a:prstGeom prst="rect">
            <a:avLst/>
          </a:prstGeom>
        </p:spPr>
      </p:pic>
      <p:pic>
        <p:nvPicPr>
          <p:cNvPr id="2" name="Picture 1"/>
          <p:cNvPicPr>
            <a:picLocks noChangeAspect="1"/>
          </p:cNvPicPr>
          <p:nvPr/>
        </p:nvPicPr>
        <p:blipFill>
          <a:blip r:embed="rId5"/>
          <a:stretch>
            <a:fillRect/>
          </a:stretch>
        </p:blipFill>
        <p:spPr>
          <a:xfrm>
            <a:off x="-139261" y="-101602"/>
            <a:ext cx="4169394" cy="7137043"/>
          </a:xfrm>
          <a:prstGeom prst="rect">
            <a:avLst/>
          </a:prstGeom>
        </p:spPr>
      </p:pic>
      <p:sp>
        <p:nvSpPr>
          <p:cNvPr id="14" name="TextBox 13"/>
          <p:cNvSpPr txBox="1"/>
          <p:nvPr/>
        </p:nvSpPr>
        <p:spPr>
          <a:xfrm>
            <a:off x="2822222" y="1208759"/>
            <a:ext cx="5944128"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HCIA Security</a:t>
            </a:r>
          </a:p>
          <a:p>
            <a:r>
              <a:rPr lang="en-US" sz="2800" dirty="0">
                <a:solidFill>
                  <a:srgbClr val="24A9E1"/>
                </a:solidFill>
                <a:latin typeface="Tajawal Medium" panose="00000600000000000000" pitchFamily="2" charset="-78"/>
                <a:cs typeface="Tajawal Medium" panose="00000600000000000000" pitchFamily="2" charset="-78"/>
              </a:rPr>
              <a:t>Prepared by Dr. Abdelrhman Ahmed</a:t>
            </a:r>
          </a:p>
          <a:p>
            <a:r>
              <a:rPr lang="en-US" sz="2800" dirty="0">
                <a:solidFill>
                  <a:srgbClr val="FF9518"/>
                </a:solidFill>
                <a:latin typeface="Tajawal Medium" panose="00000600000000000000" pitchFamily="2" charset="-78"/>
                <a:cs typeface="Tajawal Medium" panose="00000600000000000000" pitchFamily="2" charset="-78"/>
              </a:rPr>
              <a:t>Lecture 7</a:t>
            </a:r>
          </a:p>
        </p:txBody>
      </p:sp>
      <p:pic>
        <p:nvPicPr>
          <p:cNvPr id="6" name="Picture 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51740" y="4934428"/>
            <a:ext cx="1699476" cy="1524000"/>
          </a:xfrm>
          <a:prstGeom prst="rect">
            <a:avLst/>
          </a:prstGeom>
        </p:spPr>
      </p:pic>
      <p:pic>
        <p:nvPicPr>
          <p:cNvPr id="13" name="Picture 12"/>
          <p:cNvPicPr>
            <a:picLocks noChangeAspect="1"/>
          </p:cNvPicPr>
          <p:nvPr/>
        </p:nvPicPr>
        <p:blipFill>
          <a:blip r:embed="rId7"/>
          <a:stretch>
            <a:fillRect/>
          </a:stretch>
        </p:blipFill>
        <p:spPr>
          <a:xfrm rot="10800000">
            <a:off x="3612444" y="5284188"/>
            <a:ext cx="5882401" cy="1034667"/>
          </a:xfrm>
          <a:prstGeom prst="rect">
            <a:avLst/>
          </a:prstGeom>
        </p:spPr>
      </p:pic>
      <p:sp>
        <p:nvSpPr>
          <p:cNvPr id="16" name="TextBox 15"/>
          <p:cNvSpPr txBox="1"/>
          <p:nvPr/>
        </p:nvSpPr>
        <p:spPr>
          <a:xfrm>
            <a:off x="3735681" y="5459227"/>
            <a:ext cx="5635925"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Network Address Translation</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13456308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170591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Foreword</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4" y="236724"/>
            <a:ext cx="385041"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55ACBC4A-8644-072A-EDD5-2A935821CA02}"/>
              </a:ext>
            </a:extLst>
          </p:cNvPr>
          <p:cNvSpPr txBox="1"/>
          <p:nvPr/>
        </p:nvSpPr>
        <p:spPr>
          <a:xfrm>
            <a:off x="250164" y="2272270"/>
            <a:ext cx="11757805" cy="1938992"/>
          </a:xfrm>
          <a:prstGeom prst="rect">
            <a:avLst/>
          </a:prstGeom>
          <a:noFill/>
        </p:spPr>
        <p:txBody>
          <a:bodyPr wrap="square">
            <a:spAutoFit/>
          </a:bodyPr>
          <a:lstStyle/>
          <a:p>
            <a:r>
              <a:rPr lang="en-US" sz="2000" b="1" dirty="0"/>
              <a:t>• Network address translation (NAT) translates an IP address carried in the header of an IPv4 packet into another IP address. Generally, NAT is used to translate private addresses into public addresses so that devices can communicate across private and public networks.</a:t>
            </a:r>
          </a:p>
          <a:p>
            <a:endParaRPr lang="en-US" sz="2000" b="1" dirty="0"/>
          </a:p>
          <a:p>
            <a:r>
              <a:rPr lang="en-US" sz="2000" b="1" dirty="0"/>
              <a:t>•    To  alleviate  the  public  IPv4  address  shortage  caused  by  Internet  expansion, NAT emerged as a temporary solution.</a:t>
            </a:r>
          </a:p>
        </p:txBody>
      </p:sp>
    </p:spTree>
    <p:extLst>
      <p:ext uri="{BB962C8B-B14F-4D97-AF65-F5344CB8AC3E}">
        <p14:creationId xmlns:p14="http://schemas.microsoft.com/office/powerpoint/2010/main" val="10571419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09096" y="598886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186301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Objectives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7" name="TextBox 16">
            <a:extLst>
              <a:ext uri="{FF2B5EF4-FFF2-40B4-BE49-F238E27FC236}">
                <a16:creationId xmlns:a16="http://schemas.microsoft.com/office/drawing/2014/main" id="{B622DA58-D24A-D679-0639-2B31A3D74143}"/>
              </a:ext>
            </a:extLst>
          </p:cNvPr>
          <p:cNvSpPr txBox="1"/>
          <p:nvPr/>
        </p:nvSpPr>
        <p:spPr>
          <a:xfrm>
            <a:off x="1014364" y="2229872"/>
            <a:ext cx="9294451" cy="1938992"/>
          </a:xfrm>
          <a:prstGeom prst="rect">
            <a:avLst/>
          </a:prstGeom>
          <a:noFill/>
        </p:spPr>
        <p:txBody>
          <a:bodyPr wrap="square">
            <a:spAutoFit/>
          </a:bodyPr>
          <a:lstStyle/>
          <a:p>
            <a:r>
              <a:rPr lang="en-US" sz="2400" b="1" dirty="0"/>
              <a:t>• Upon completion of this course, you will be able to:</a:t>
            </a:r>
          </a:p>
          <a:p>
            <a:r>
              <a:rPr lang="en-US" sz="2400" b="1" dirty="0"/>
              <a:t> </a:t>
            </a:r>
          </a:p>
          <a:p>
            <a:r>
              <a:rPr lang="en-US" sz="2400" b="1" dirty="0"/>
              <a:t>□ Recognize NAT application scenarios.</a:t>
            </a:r>
          </a:p>
          <a:p>
            <a:r>
              <a:rPr lang="en-US" sz="2400" b="1" dirty="0"/>
              <a:t>□ Understand how NAT works. </a:t>
            </a:r>
          </a:p>
          <a:p>
            <a:r>
              <a:rPr lang="en-US" sz="2400" b="1" dirty="0"/>
              <a:t>□ Configure NAT on firewalls.</a:t>
            </a:r>
          </a:p>
        </p:txBody>
      </p:sp>
    </p:spTree>
    <p:extLst>
      <p:ext uri="{BB962C8B-B14F-4D97-AF65-F5344CB8AC3E}">
        <p14:creationId xmlns:p14="http://schemas.microsoft.com/office/powerpoint/2010/main" val="241692156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89771" y="65064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06766"/>
            <a:ext cx="9533101" cy="1610200"/>
          </a:xfrm>
          <a:prstGeom prst="rect">
            <a:avLst/>
          </a:prstGeom>
        </p:spPr>
      </p:pic>
      <p:sp>
        <p:nvSpPr>
          <p:cNvPr id="7" name="TextBox 6"/>
          <p:cNvSpPr txBox="1"/>
          <p:nvPr/>
        </p:nvSpPr>
        <p:spPr>
          <a:xfrm>
            <a:off x="2650377" y="236724"/>
            <a:ext cx="2105063"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Background</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180E5A63-9125-0294-1859-4704C04138AB}"/>
              </a:ext>
            </a:extLst>
          </p:cNvPr>
          <p:cNvSpPr txBox="1"/>
          <p:nvPr/>
        </p:nvSpPr>
        <p:spPr>
          <a:xfrm>
            <a:off x="1206885" y="1844205"/>
            <a:ext cx="10255552" cy="1015663"/>
          </a:xfrm>
          <a:prstGeom prst="rect">
            <a:avLst/>
          </a:prstGeom>
          <a:noFill/>
        </p:spPr>
        <p:txBody>
          <a:bodyPr wrap="square">
            <a:spAutoFit/>
          </a:bodyPr>
          <a:lstStyle/>
          <a:p>
            <a:r>
              <a:rPr lang="en-US" sz="2000" b="1" dirty="0"/>
              <a:t>•  IPv4 addresses are depleted.</a:t>
            </a:r>
          </a:p>
          <a:p>
            <a:r>
              <a:rPr lang="en-US" sz="2000" b="1" dirty="0"/>
              <a:t>•  IPv6 cannot completely replace IPv4 immediately.</a:t>
            </a:r>
          </a:p>
          <a:p>
            <a:r>
              <a:rPr lang="en-US" sz="2000" b="1" dirty="0"/>
              <a:t>•  Technologies to mitigate IPv4 address exhaustion (NAT, for example) continue to emerge.</a:t>
            </a:r>
          </a:p>
        </p:txBody>
      </p:sp>
      <p:graphicFrame>
        <p:nvGraphicFramePr>
          <p:cNvPr id="10" name="Object 9">
            <a:extLst>
              <a:ext uri="{FF2B5EF4-FFF2-40B4-BE49-F238E27FC236}">
                <a16:creationId xmlns:a16="http://schemas.microsoft.com/office/drawing/2014/main" id="{142FFBB5-FD2E-8D32-1C01-7A189DAF7E6F}"/>
              </a:ext>
            </a:extLst>
          </p:cNvPr>
          <p:cNvGraphicFramePr>
            <a:graphicFrameLocks noChangeAspect="1"/>
          </p:cNvGraphicFramePr>
          <p:nvPr>
            <p:extLst>
              <p:ext uri="{D42A27DB-BD31-4B8C-83A1-F6EECF244321}">
                <p14:modId xmlns:p14="http://schemas.microsoft.com/office/powerpoint/2010/main" val="162369378"/>
              </p:ext>
            </p:extLst>
          </p:nvPr>
        </p:nvGraphicFramePr>
        <p:xfrm>
          <a:off x="2650377" y="2999971"/>
          <a:ext cx="7261374" cy="3234349"/>
        </p:xfrm>
        <a:graphic>
          <a:graphicData uri="http://schemas.openxmlformats.org/presentationml/2006/ole">
            <mc:AlternateContent xmlns:mc="http://schemas.openxmlformats.org/markup-compatibility/2006">
              <mc:Choice xmlns:v="urn:schemas-microsoft-com:vml" Requires="v">
                <p:oleObj name="Bitmap Image" r:id="rId6" imgW="3985200" imgH="1775520" progId="PBrush">
                  <p:embed/>
                </p:oleObj>
              </mc:Choice>
              <mc:Fallback>
                <p:oleObj name="Bitmap Image" r:id="rId6" imgW="3985200" imgH="1775520" progId="PBrush">
                  <p:embed/>
                  <p:pic>
                    <p:nvPicPr>
                      <p:cNvPr id="0" name=""/>
                      <p:cNvPicPr/>
                      <p:nvPr/>
                    </p:nvPicPr>
                    <p:blipFill>
                      <a:blip r:embed="rId7"/>
                      <a:stretch>
                        <a:fillRect/>
                      </a:stretch>
                    </p:blipFill>
                    <p:spPr>
                      <a:xfrm>
                        <a:off x="2650377" y="2999971"/>
                        <a:ext cx="7261374" cy="3234349"/>
                      </a:xfrm>
                      <a:prstGeom prst="rect">
                        <a:avLst/>
                      </a:prstGeom>
                    </p:spPr>
                  </p:pic>
                </p:oleObj>
              </mc:Fallback>
            </mc:AlternateContent>
          </a:graphicData>
        </a:graphic>
      </p:graphicFrame>
    </p:spTree>
    <p:extLst>
      <p:ext uri="{BB962C8B-B14F-4D97-AF65-F5344CB8AC3E}">
        <p14:creationId xmlns:p14="http://schemas.microsoft.com/office/powerpoint/2010/main" val="358173863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89771" y="65064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06766"/>
            <a:ext cx="9533101" cy="1610200"/>
          </a:xfrm>
          <a:prstGeom prst="rect">
            <a:avLst/>
          </a:prstGeom>
        </p:spPr>
      </p:pic>
      <p:sp>
        <p:nvSpPr>
          <p:cNvPr id="7" name="TextBox 6"/>
          <p:cNvSpPr txBox="1"/>
          <p:nvPr/>
        </p:nvSpPr>
        <p:spPr>
          <a:xfrm>
            <a:off x="2650377" y="236724"/>
            <a:ext cx="2105063"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Background</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9FC5B41F-2140-1A2D-DB95-03C3C906F672}"/>
              </a:ext>
            </a:extLst>
          </p:cNvPr>
          <p:cNvSpPr txBox="1"/>
          <p:nvPr/>
        </p:nvSpPr>
        <p:spPr>
          <a:xfrm>
            <a:off x="1564150" y="1193395"/>
            <a:ext cx="10041146" cy="5262979"/>
          </a:xfrm>
          <a:prstGeom prst="rect">
            <a:avLst/>
          </a:prstGeom>
          <a:noFill/>
        </p:spPr>
        <p:txBody>
          <a:bodyPr wrap="square">
            <a:spAutoFit/>
          </a:bodyPr>
          <a:lstStyle/>
          <a:p>
            <a:r>
              <a:rPr lang="en-US" sz="1600" b="1" dirty="0"/>
              <a:t>• In the early 1990s, relevant Request For Comments (RFC) documents began raising the possibility of IP address exhaustion. As more and more IPv4 addresses are requested, driven in part by the Internet's rapid growth due to TCP/IP-based web applications, sustainable development of the Internet is becoming a major challenge. To address this challenge, IPv6 is developed as the successor to IPv4. In contrast to IPv4, which defined an IP address as a 32-bit value, IPv6 addresses have a size of 128 bits. For network applications, IPv6 has a significantly larger address space compared to IPv4. However, IPv6 has a long way to go before it can completely replace IPv4, due to the immature technologies and huge update costs associated with IPv6.</a:t>
            </a:r>
          </a:p>
          <a:p>
            <a:endParaRPr lang="en-US" sz="1600" b="1" dirty="0"/>
          </a:p>
          <a:p>
            <a:r>
              <a:rPr lang="en-US" sz="1600" b="1" dirty="0"/>
              <a:t>• Because IPv6 will not completely replace IPv4 immediately, certain workarounds are required to extend the use of IPv4. For example, classless inter-domain routing (CIDR), variable length subnet mask (VLSM), and NAT can be used.</a:t>
            </a:r>
          </a:p>
          <a:p>
            <a:endParaRPr lang="en-US" sz="1600" b="1" dirty="0"/>
          </a:p>
          <a:p>
            <a:r>
              <a:rPr lang="en-US" sz="1600" b="1" dirty="0"/>
              <a:t>• Private addresses are used to implement address reuse and increase the utilization of IP address resources. Defined in RFC 1918, the following private addresses are reserved for private networks:</a:t>
            </a:r>
          </a:p>
          <a:p>
            <a:endParaRPr lang="en-US" sz="1600" b="1" dirty="0"/>
          </a:p>
          <a:p>
            <a:r>
              <a:rPr lang="en-US" sz="1600" b="1" dirty="0"/>
              <a:t>□  Class A: 10.0.0.0 to 10.255.255.255 (10.0.0.0/8)</a:t>
            </a:r>
          </a:p>
          <a:p>
            <a:r>
              <a:rPr lang="en-US" sz="1600" b="1" dirty="0"/>
              <a:t>□  Class B: 172.16.0.0 to 172.31.255.255 (172.16.0.0/12) </a:t>
            </a:r>
          </a:p>
          <a:p>
            <a:r>
              <a:rPr lang="en-US" sz="1600" b="1" dirty="0"/>
              <a:t>□  Class C: 192.168.0.0 to 192.168.255.255 (192.168.0.0/16)</a:t>
            </a:r>
          </a:p>
          <a:p>
            <a:endParaRPr lang="en-US" sz="1600" b="1" dirty="0"/>
          </a:p>
          <a:p>
            <a:r>
              <a:rPr lang="en-US" sz="1600" b="1" dirty="0"/>
              <a:t>• Private addresses are used on private networks, whereas public addresses are used on public networks (for example, the Internet). To allow communication between private and public addresses, NAT must be used to translate the addresses.</a:t>
            </a:r>
          </a:p>
        </p:txBody>
      </p:sp>
    </p:spTree>
    <p:extLst>
      <p:ext uri="{BB962C8B-B14F-4D97-AF65-F5344CB8AC3E}">
        <p14:creationId xmlns:p14="http://schemas.microsoft.com/office/powerpoint/2010/main" val="116555990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89771" y="65064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06766"/>
            <a:ext cx="9533101" cy="1610200"/>
          </a:xfrm>
          <a:prstGeom prst="rect">
            <a:avLst/>
          </a:prstGeom>
        </p:spPr>
      </p:pic>
      <p:sp>
        <p:nvSpPr>
          <p:cNvPr id="7" name="TextBox 6"/>
          <p:cNvSpPr txBox="1"/>
          <p:nvPr/>
        </p:nvSpPr>
        <p:spPr>
          <a:xfrm>
            <a:off x="2733376" y="302623"/>
            <a:ext cx="5264583"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Advantages and Disadvantages</a:t>
            </a: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7C87DFF3-28A8-1334-A42A-3E094A367FA2}"/>
              </a:ext>
            </a:extLst>
          </p:cNvPr>
          <p:cNvSpPr txBox="1"/>
          <p:nvPr/>
        </p:nvSpPr>
        <p:spPr>
          <a:xfrm>
            <a:off x="1014364" y="1301167"/>
            <a:ext cx="11333150" cy="5122941"/>
          </a:xfrm>
          <a:prstGeom prst="rect">
            <a:avLst/>
          </a:prstGeom>
          <a:noFill/>
        </p:spPr>
        <p:txBody>
          <a:bodyPr wrap="square">
            <a:spAutoFit/>
          </a:bodyPr>
          <a:lstStyle/>
          <a:p>
            <a:pPr>
              <a:lnSpc>
                <a:spcPct val="150000"/>
              </a:lnSpc>
            </a:pPr>
            <a:r>
              <a:rPr lang="en-US" sz="2000" b="1" dirty="0"/>
              <a:t>•  Advantages:</a:t>
            </a:r>
          </a:p>
          <a:p>
            <a:pPr>
              <a:lnSpc>
                <a:spcPct val="150000"/>
              </a:lnSpc>
            </a:pPr>
            <a:endParaRPr lang="en-US" sz="2000" b="1" dirty="0"/>
          </a:p>
          <a:p>
            <a:pPr>
              <a:lnSpc>
                <a:spcPct val="150000"/>
              </a:lnSpc>
            </a:pPr>
            <a:r>
              <a:rPr lang="en-US" sz="2000" b="1" dirty="0"/>
              <a:t>□ IP addresses can be reused.</a:t>
            </a:r>
          </a:p>
          <a:p>
            <a:pPr>
              <a:lnSpc>
                <a:spcPct val="150000"/>
              </a:lnSpc>
            </a:pPr>
            <a:r>
              <a:rPr lang="en-US" sz="2000" b="1" dirty="0"/>
              <a:t>□ The address translation process is transparent to users. </a:t>
            </a:r>
          </a:p>
          <a:p>
            <a:pPr>
              <a:lnSpc>
                <a:spcPct val="150000"/>
              </a:lnSpc>
            </a:pPr>
            <a:r>
              <a:rPr lang="en-US" sz="2000" b="1" dirty="0"/>
              <a:t>□ Privacy protection is available to internal users.</a:t>
            </a:r>
          </a:p>
          <a:p>
            <a:pPr>
              <a:lnSpc>
                <a:spcPct val="150000"/>
              </a:lnSpc>
            </a:pPr>
            <a:r>
              <a:rPr lang="en-US" sz="2000" b="1" dirty="0"/>
              <a:t>□ Load balancing among internal servers is available.</a:t>
            </a:r>
          </a:p>
          <a:p>
            <a:pPr>
              <a:lnSpc>
                <a:spcPct val="150000"/>
              </a:lnSpc>
            </a:pPr>
            <a:endParaRPr lang="en-US" sz="2000" b="1" dirty="0"/>
          </a:p>
          <a:p>
            <a:pPr>
              <a:lnSpc>
                <a:spcPct val="150000"/>
              </a:lnSpc>
            </a:pPr>
            <a:r>
              <a:rPr lang="en-US" sz="2000" b="1" dirty="0"/>
              <a:t>•   Disadvantages:</a:t>
            </a:r>
          </a:p>
          <a:p>
            <a:pPr>
              <a:lnSpc>
                <a:spcPct val="150000"/>
              </a:lnSpc>
            </a:pPr>
            <a:endParaRPr lang="en-US" sz="2000" b="1" dirty="0"/>
          </a:p>
          <a:p>
            <a:pPr>
              <a:lnSpc>
                <a:spcPct val="150000"/>
              </a:lnSpc>
            </a:pPr>
            <a:r>
              <a:rPr lang="en-US" sz="2000" b="1" dirty="0"/>
              <a:t>□ Network monitoring is more difficult. </a:t>
            </a:r>
          </a:p>
          <a:p>
            <a:pPr>
              <a:lnSpc>
                <a:spcPct val="150000"/>
              </a:lnSpc>
            </a:pPr>
            <a:r>
              <a:rPr lang="en-US" sz="2000" b="1" dirty="0"/>
              <a:t>□ Some applications are restricted.</a:t>
            </a:r>
          </a:p>
        </p:txBody>
      </p:sp>
    </p:spTree>
    <p:extLst>
      <p:ext uri="{BB962C8B-B14F-4D97-AF65-F5344CB8AC3E}">
        <p14:creationId xmlns:p14="http://schemas.microsoft.com/office/powerpoint/2010/main" val="57842811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89771" y="65064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64706" y="-306766"/>
            <a:ext cx="9533101" cy="1610200"/>
          </a:xfrm>
          <a:prstGeom prst="rect">
            <a:avLst/>
          </a:prstGeom>
        </p:spPr>
      </p:pic>
      <p:sp>
        <p:nvSpPr>
          <p:cNvPr id="7" name="TextBox 6"/>
          <p:cNvSpPr txBox="1"/>
          <p:nvPr/>
        </p:nvSpPr>
        <p:spPr>
          <a:xfrm>
            <a:off x="2650377" y="236724"/>
            <a:ext cx="5264583"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Advantages and Disadvantages</a:t>
            </a: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9CAEC48D-79E3-B763-6799-069AEB4AB901}"/>
              </a:ext>
            </a:extLst>
          </p:cNvPr>
          <p:cNvSpPr txBox="1"/>
          <p:nvPr/>
        </p:nvSpPr>
        <p:spPr>
          <a:xfrm>
            <a:off x="459159" y="1303434"/>
            <a:ext cx="11455879" cy="4770537"/>
          </a:xfrm>
          <a:prstGeom prst="rect">
            <a:avLst/>
          </a:prstGeom>
          <a:noFill/>
        </p:spPr>
        <p:txBody>
          <a:bodyPr wrap="square">
            <a:spAutoFit/>
          </a:bodyPr>
          <a:lstStyle/>
          <a:p>
            <a:r>
              <a:rPr lang="en-US" sz="1600" b="1" dirty="0"/>
              <a:t>•   In addition to address reuse, NAT continues to evolve and provides other advantages. The main advantages and disadvantages of NAT are as follows:</a:t>
            </a:r>
          </a:p>
          <a:p>
            <a:endParaRPr lang="en-US" sz="1600" b="1" dirty="0"/>
          </a:p>
          <a:p>
            <a:r>
              <a:rPr lang="en-US" sz="1600" b="1" dirty="0"/>
              <a:t>•   Advantages:</a:t>
            </a:r>
          </a:p>
          <a:p>
            <a:endParaRPr lang="en-US" sz="1600" b="1" dirty="0"/>
          </a:p>
          <a:p>
            <a:r>
              <a:rPr lang="en-US" sz="1600" b="1" dirty="0"/>
              <a:t>□ Numerous hosts on a local area network (LAN) can use a few public addresses to access external resources, and internal World Wide Web (WWW), File Transfer Protocol (FTP), and Telnet services can be used by external networks.</a:t>
            </a:r>
          </a:p>
          <a:p>
            <a:r>
              <a:rPr lang="en-US" sz="1600" b="1" dirty="0"/>
              <a:t>□  Internal  and  external  network  users  are  unaware  of  the  IP  address  translation process.</a:t>
            </a:r>
          </a:p>
          <a:p>
            <a:r>
              <a:rPr lang="en-US" sz="1600" b="1" dirty="0"/>
              <a:t>□ Privacy protection is provided for internal network users. External network users cannot directly obtain the IP addresses and service information of internal network users.</a:t>
            </a:r>
          </a:p>
          <a:p>
            <a:r>
              <a:rPr lang="en-US" sz="1600" b="1" dirty="0"/>
              <a:t>□  Multiple   internal   servers   can   be   configured   for   load   balancing,   reducing   the pressure of each server in case of heavy traffic.</a:t>
            </a:r>
          </a:p>
          <a:p>
            <a:endParaRPr lang="en-US" sz="1600" b="1" dirty="0"/>
          </a:p>
          <a:p>
            <a:r>
              <a:rPr lang="en-US" sz="1600" b="1" dirty="0"/>
              <a:t>•   Disadvantages:</a:t>
            </a:r>
          </a:p>
          <a:p>
            <a:endParaRPr lang="en-US" sz="1600" b="1" dirty="0"/>
          </a:p>
          <a:p>
            <a:r>
              <a:rPr lang="en-US" sz="1600" b="1" dirty="0"/>
              <a:t>□   NAT  cannot  be  performed  if  the  packet  header  is  encrypted.  For  example,  for  an encrypted FTP connection, the port command cannot translate IP addresses.</a:t>
            </a:r>
          </a:p>
          <a:p>
            <a:r>
              <a:rPr lang="en-US" sz="1600" b="1" dirty="0"/>
              <a:t>□ Network supervision becomes more difficult. For example, tracing a hacker who attacks a server on the public network from a private network is difficult because the IP address of the hacker has been NAT.</a:t>
            </a:r>
          </a:p>
        </p:txBody>
      </p:sp>
    </p:spTree>
    <p:extLst>
      <p:ext uri="{BB962C8B-B14F-4D97-AF65-F5344CB8AC3E}">
        <p14:creationId xmlns:p14="http://schemas.microsoft.com/office/powerpoint/2010/main" val="6209390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 name="Object 9">
            <a:extLst>
              <a:ext uri="{FF2B5EF4-FFF2-40B4-BE49-F238E27FC236}">
                <a16:creationId xmlns:a16="http://schemas.microsoft.com/office/drawing/2014/main" id="{E59E3513-4EFC-DE00-E105-E23155CBFAE2}"/>
              </a:ext>
            </a:extLst>
          </p:cNvPr>
          <p:cNvGraphicFramePr>
            <a:graphicFrameLocks noChangeAspect="1"/>
          </p:cNvGraphicFramePr>
          <p:nvPr>
            <p:extLst>
              <p:ext uri="{D42A27DB-BD31-4B8C-83A1-F6EECF244321}">
                <p14:modId xmlns:p14="http://schemas.microsoft.com/office/powerpoint/2010/main" val="612908020"/>
              </p:ext>
            </p:extLst>
          </p:nvPr>
        </p:nvGraphicFramePr>
        <p:xfrm>
          <a:off x="1683200" y="2277349"/>
          <a:ext cx="9274175" cy="4229100"/>
        </p:xfrm>
        <a:graphic>
          <a:graphicData uri="http://schemas.openxmlformats.org/presentationml/2006/ole">
            <mc:AlternateContent xmlns:mc="http://schemas.openxmlformats.org/markup-compatibility/2006">
              <mc:Choice xmlns:v="urn:schemas-microsoft-com:vml" Requires="v">
                <p:oleObj name="Bitmap Image" r:id="rId2" imgW="9273600" imgH="4229280" progId="PBrush">
                  <p:embed/>
                </p:oleObj>
              </mc:Choice>
              <mc:Fallback>
                <p:oleObj name="Bitmap Image" r:id="rId2" imgW="9273600" imgH="4229280" progId="PBrush">
                  <p:embed/>
                  <p:pic>
                    <p:nvPicPr>
                      <p:cNvPr id="0" name=""/>
                      <p:cNvPicPr/>
                      <p:nvPr/>
                    </p:nvPicPr>
                    <p:blipFill>
                      <a:blip r:embed="rId3"/>
                      <a:stretch>
                        <a:fillRect/>
                      </a:stretch>
                    </p:blipFill>
                    <p:spPr>
                      <a:xfrm>
                        <a:off x="1683200" y="2277349"/>
                        <a:ext cx="9274175" cy="4229100"/>
                      </a:xfrm>
                      <a:prstGeom prst="rect">
                        <a:avLst/>
                      </a:prstGeom>
                    </p:spPr>
                  </p:pic>
                </p:oleObj>
              </mc:Fallback>
            </mc:AlternateContent>
          </a:graphicData>
        </a:graphic>
      </p:graphicFrame>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5"/>
          <a:stretch>
            <a:fillRect/>
          </a:stretch>
        </p:blipFill>
        <p:spPr>
          <a:xfrm>
            <a:off x="2289771" y="6506449"/>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108036" y="-306766"/>
            <a:ext cx="9533101" cy="1610200"/>
          </a:xfrm>
          <a:prstGeom prst="rect">
            <a:avLst/>
          </a:prstGeom>
        </p:spPr>
      </p:pic>
      <p:sp>
        <p:nvSpPr>
          <p:cNvPr id="7" name="TextBox 6"/>
          <p:cNvSpPr txBox="1"/>
          <p:nvPr/>
        </p:nvSpPr>
        <p:spPr>
          <a:xfrm>
            <a:off x="2621968" y="321056"/>
            <a:ext cx="2206053"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Basic Principle</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968A78FE-3DCE-750A-F865-3FFC23555C78}"/>
              </a:ext>
            </a:extLst>
          </p:cNvPr>
          <p:cNvSpPr txBox="1"/>
          <p:nvPr/>
        </p:nvSpPr>
        <p:spPr>
          <a:xfrm>
            <a:off x="177076" y="1629621"/>
            <a:ext cx="11645660" cy="646331"/>
          </a:xfrm>
          <a:prstGeom prst="rect">
            <a:avLst/>
          </a:prstGeom>
          <a:noFill/>
        </p:spPr>
        <p:txBody>
          <a:bodyPr wrap="square">
            <a:spAutoFit/>
          </a:bodyPr>
          <a:lstStyle/>
          <a:p>
            <a:r>
              <a:rPr lang="en-US" b="1" dirty="0"/>
              <a:t>• NAT translates the source and destination IP addresses in IP packet headers so that numerous private addresses can access the public network through a limited number of public addresses.</a:t>
            </a:r>
          </a:p>
        </p:txBody>
      </p:sp>
    </p:spTree>
    <p:extLst>
      <p:ext uri="{BB962C8B-B14F-4D97-AF65-F5344CB8AC3E}">
        <p14:creationId xmlns:p14="http://schemas.microsoft.com/office/powerpoint/2010/main" val="197467002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104823"/>
            <a:ext cx="895740" cy="803252"/>
          </a:xfrm>
          <a:prstGeom prst="rect">
            <a:avLst/>
          </a:prstGeom>
        </p:spPr>
      </p:pic>
      <p:pic>
        <p:nvPicPr>
          <p:cNvPr id="3" name="Picture 2"/>
          <p:cNvPicPr>
            <a:picLocks noChangeAspect="1"/>
          </p:cNvPicPr>
          <p:nvPr/>
        </p:nvPicPr>
        <p:blipFill>
          <a:blip r:embed="rId3"/>
          <a:stretch>
            <a:fillRect/>
          </a:stretch>
        </p:blipFill>
        <p:spPr>
          <a:xfrm>
            <a:off x="2289771" y="65064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306766"/>
            <a:ext cx="9533101" cy="1610200"/>
          </a:xfrm>
          <a:prstGeom prst="rect">
            <a:avLst/>
          </a:prstGeom>
        </p:spPr>
      </p:pic>
      <p:sp>
        <p:nvSpPr>
          <p:cNvPr id="7" name="TextBox 6"/>
          <p:cNvSpPr txBox="1"/>
          <p:nvPr/>
        </p:nvSpPr>
        <p:spPr>
          <a:xfrm>
            <a:off x="2564113" y="298279"/>
            <a:ext cx="2206053"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Basic Principle</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A4AC085D-3C0D-BD6E-EBA9-107B364A4C91}"/>
              </a:ext>
            </a:extLst>
          </p:cNvPr>
          <p:cNvSpPr txBox="1"/>
          <p:nvPr/>
        </p:nvSpPr>
        <p:spPr>
          <a:xfrm>
            <a:off x="239538" y="1718969"/>
            <a:ext cx="11724212" cy="3970318"/>
          </a:xfrm>
          <a:prstGeom prst="rect">
            <a:avLst/>
          </a:prstGeom>
          <a:noFill/>
        </p:spPr>
        <p:txBody>
          <a:bodyPr wrap="square">
            <a:spAutoFit/>
          </a:bodyPr>
          <a:lstStyle/>
          <a:p>
            <a:r>
              <a:rPr lang="en-US" b="1" dirty="0"/>
              <a:t>• NAT translates the IP addresses in IP packet headers to other IP addresses so that users on internal network can access external networks. Generally, every NAT device maintains an address translation table. The IP addresses of packets that pass through the NAT device and require address translation will be translated against this table. The NAT mechanism involves the following processes:</a:t>
            </a:r>
          </a:p>
          <a:p>
            <a:endParaRPr lang="en-US" b="1" dirty="0"/>
          </a:p>
          <a:p>
            <a:r>
              <a:rPr lang="en-US" b="1" dirty="0"/>
              <a:t>□  Translate the IP addresses and port numbers of internal hosts into the external addresses and port numbers of the NAT device.</a:t>
            </a:r>
          </a:p>
          <a:p>
            <a:endParaRPr lang="en-US" b="1" dirty="0"/>
          </a:p>
          <a:p>
            <a:r>
              <a:rPr lang="en-US" b="1" dirty="0"/>
              <a:t>□  Translate the external addresses and port numbers into the IP addresses and port numbers of internal hosts.</a:t>
            </a:r>
          </a:p>
          <a:p>
            <a:endParaRPr lang="en-US" b="1" dirty="0"/>
          </a:p>
          <a:p>
            <a:r>
              <a:rPr lang="en-US" b="1" dirty="0"/>
              <a:t>• That  is,  NAT  implements  translation  between  private  </a:t>
            </a:r>
            <a:r>
              <a:rPr lang="en-US" b="1" dirty="0" err="1"/>
              <a:t>address+port</a:t>
            </a:r>
            <a:r>
              <a:rPr lang="en-US" b="1" dirty="0"/>
              <a:t>  number  and  public </a:t>
            </a:r>
            <a:r>
              <a:rPr lang="en-US" b="1" dirty="0" err="1"/>
              <a:t>address+port</a:t>
            </a:r>
            <a:r>
              <a:rPr lang="en-US" b="1" dirty="0"/>
              <a:t> number.</a:t>
            </a:r>
          </a:p>
          <a:p>
            <a:endParaRPr lang="en-US" b="1" dirty="0"/>
          </a:p>
          <a:p>
            <a:r>
              <a:rPr lang="en-US" b="1" dirty="0"/>
              <a:t>• NAT devices are located between internal and external networks. The packets exchanged between internal hosts and external servers all pass through the NAT devices. Common NAT devices include routers and firewalls.</a:t>
            </a:r>
          </a:p>
        </p:txBody>
      </p:sp>
    </p:spTree>
    <p:extLst>
      <p:ext uri="{BB962C8B-B14F-4D97-AF65-F5344CB8AC3E}">
        <p14:creationId xmlns:p14="http://schemas.microsoft.com/office/powerpoint/2010/main" val="25846157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 name="Object 10">
            <a:extLst>
              <a:ext uri="{FF2B5EF4-FFF2-40B4-BE49-F238E27FC236}">
                <a16:creationId xmlns:a16="http://schemas.microsoft.com/office/drawing/2014/main" id="{2946B95B-8045-FCC4-681B-9D619CB16E48}"/>
              </a:ext>
            </a:extLst>
          </p:cNvPr>
          <p:cNvGraphicFramePr>
            <a:graphicFrameLocks noChangeAspect="1"/>
          </p:cNvGraphicFramePr>
          <p:nvPr>
            <p:extLst>
              <p:ext uri="{D42A27DB-BD31-4B8C-83A1-F6EECF244321}">
                <p14:modId xmlns:p14="http://schemas.microsoft.com/office/powerpoint/2010/main" val="255717510"/>
              </p:ext>
            </p:extLst>
          </p:nvPr>
        </p:nvGraphicFramePr>
        <p:xfrm>
          <a:off x="7181679" y="3959525"/>
          <a:ext cx="4816896" cy="2496849"/>
        </p:xfrm>
        <a:graphic>
          <a:graphicData uri="http://schemas.openxmlformats.org/presentationml/2006/ole">
            <mc:AlternateContent xmlns:mc="http://schemas.openxmlformats.org/markup-compatibility/2006">
              <mc:Choice xmlns:v="urn:schemas-microsoft-com:vml" Requires="v">
                <p:oleObj name="Bitmap Image" r:id="rId2" imgW="6012360" imgH="3116520" progId="PBrush">
                  <p:embed/>
                </p:oleObj>
              </mc:Choice>
              <mc:Fallback>
                <p:oleObj name="Bitmap Image" r:id="rId2" imgW="6012360" imgH="3116520" progId="PBrush">
                  <p:embed/>
                  <p:pic>
                    <p:nvPicPr>
                      <p:cNvPr id="0" name=""/>
                      <p:cNvPicPr/>
                      <p:nvPr/>
                    </p:nvPicPr>
                    <p:blipFill>
                      <a:blip r:embed="rId3"/>
                      <a:stretch>
                        <a:fillRect/>
                      </a:stretch>
                    </p:blipFill>
                    <p:spPr>
                      <a:xfrm>
                        <a:off x="7181679" y="3959525"/>
                        <a:ext cx="4816896" cy="2496849"/>
                      </a:xfrm>
                      <a:prstGeom prst="rect">
                        <a:avLst/>
                      </a:prstGeom>
                    </p:spPr>
                  </p:pic>
                </p:oleObj>
              </mc:Fallback>
            </mc:AlternateContent>
          </a:graphicData>
        </a:graphic>
      </p:graphicFrame>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5"/>
          <a:stretch>
            <a:fillRect/>
          </a:stretch>
        </p:blipFill>
        <p:spPr>
          <a:xfrm>
            <a:off x="2289771" y="6506449"/>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108036" y="-306766"/>
            <a:ext cx="9533101" cy="1610200"/>
          </a:xfrm>
          <a:prstGeom prst="rect">
            <a:avLst/>
          </a:prstGeom>
        </p:spPr>
      </p:pic>
      <p:sp>
        <p:nvSpPr>
          <p:cNvPr id="7" name="TextBox 6"/>
          <p:cNvSpPr txBox="1"/>
          <p:nvPr/>
        </p:nvSpPr>
        <p:spPr>
          <a:xfrm>
            <a:off x="2382958" y="254796"/>
            <a:ext cx="270990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NAT Categories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D9A2D126-28F2-117E-28CB-1460838C8A92}"/>
              </a:ext>
            </a:extLst>
          </p:cNvPr>
          <p:cNvSpPr txBox="1"/>
          <p:nvPr/>
        </p:nvSpPr>
        <p:spPr>
          <a:xfrm>
            <a:off x="278814" y="1303434"/>
            <a:ext cx="11645660" cy="2800767"/>
          </a:xfrm>
          <a:prstGeom prst="rect">
            <a:avLst/>
          </a:prstGeom>
          <a:noFill/>
        </p:spPr>
        <p:txBody>
          <a:bodyPr wrap="square">
            <a:spAutoFit/>
          </a:bodyPr>
          <a:lstStyle/>
          <a:p>
            <a:r>
              <a:rPr lang="en-US" sz="1600" b="1" dirty="0"/>
              <a:t>• NAT is divided into three categories based on application scenarios.</a:t>
            </a:r>
          </a:p>
          <a:p>
            <a:endParaRPr lang="en-US" sz="1600" b="1" dirty="0"/>
          </a:p>
          <a:p>
            <a:r>
              <a:rPr lang="en-US" sz="1600" b="1" dirty="0"/>
              <a:t>■  Source NAT: enables multiple private network users to access the Internet at the same time.</a:t>
            </a:r>
          </a:p>
          <a:p>
            <a:r>
              <a:rPr lang="en-US" sz="1600" b="1" dirty="0"/>
              <a:t>■ Address pool mode: The public addresses in the address pool are used to translate users' private addresses. This mode applies when many private network users access the Internet.</a:t>
            </a:r>
          </a:p>
          <a:p>
            <a:r>
              <a:rPr lang="en-US" sz="1600" b="1" dirty="0"/>
              <a:t>■ Outbound interface address mode (easy IP): The IP addresses of internal hosts are translated into the public address of an outbound interface on the public network. This mode applies when the public address is dynamically allocated.</a:t>
            </a:r>
          </a:p>
          <a:p>
            <a:r>
              <a:rPr lang="en-US" sz="1600" b="1" dirty="0"/>
              <a:t>■  Server mapping: enables external users to access servers on private networks.</a:t>
            </a:r>
          </a:p>
          <a:p>
            <a:r>
              <a:rPr lang="en-US" sz="1600" b="1" dirty="0"/>
              <a:t>■ Static mapping (NAT server): maps one private address to one public address. </a:t>
            </a:r>
          </a:p>
          <a:p>
            <a:endParaRPr lang="en-US" sz="1600" b="1" dirty="0"/>
          </a:p>
          <a:p>
            <a:r>
              <a:rPr lang="en-US" sz="1600" b="1" dirty="0"/>
              <a:t>This mode applies when public network users access servers on private networks.</a:t>
            </a:r>
          </a:p>
        </p:txBody>
      </p:sp>
    </p:spTree>
    <p:extLst>
      <p:ext uri="{BB962C8B-B14F-4D97-AF65-F5344CB8AC3E}">
        <p14:creationId xmlns:p14="http://schemas.microsoft.com/office/powerpoint/2010/main" val="275090199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4" name="Object 13">
            <a:extLst>
              <a:ext uri="{FF2B5EF4-FFF2-40B4-BE49-F238E27FC236}">
                <a16:creationId xmlns:a16="http://schemas.microsoft.com/office/drawing/2014/main" id="{283D4F8C-340D-B79B-BBC1-1006216B3330}"/>
              </a:ext>
            </a:extLst>
          </p:cNvPr>
          <p:cNvGraphicFramePr>
            <a:graphicFrameLocks noChangeAspect="1"/>
          </p:cNvGraphicFramePr>
          <p:nvPr>
            <p:extLst>
              <p:ext uri="{D42A27DB-BD31-4B8C-83A1-F6EECF244321}">
                <p14:modId xmlns:p14="http://schemas.microsoft.com/office/powerpoint/2010/main" val="3129483463"/>
              </p:ext>
            </p:extLst>
          </p:nvPr>
        </p:nvGraphicFramePr>
        <p:xfrm>
          <a:off x="3202731" y="3940193"/>
          <a:ext cx="5951537" cy="1744663"/>
        </p:xfrm>
        <a:graphic>
          <a:graphicData uri="http://schemas.openxmlformats.org/presentationml/2006/ole">
            <mc:AlternateContent xmlns:mc="http://schemas.openxmlformats.org/markup-compatibility/2006">
              <mc:Choice xmlns:v="urn:schemas-microsoft-com:vml" Requires="v">
                <p:oleObj name="Bitmap Image" r:id="rId2" imgW="5951160" imgH="1744920" progId="PBrush">
                  <p:embed/>
                </p:oleObj>
              </mc:Choice>
              <mc:Fallback>
                <p:oleObj name="Bitmap Image" r:id="rId2" imgW="5951160" imgH="1744920" progId="PBrush">
                  <p:embed/>
                  <p:pic>
                    <p:nvPicPr>
                      <p:cNvPr id="0" name=""/>
                      <p:cNvPicPr/>
                      <p:nvPr/>
                    </p:nvPicPr>
                    <p:blipFill>
                      <a:blip r:embed="rId3"/>
                      <a:stretch>
                        <a:fillRect/>
                      </a:stretch>
                    </p:blipFill>
                    <p:spPr>
                      <a:xfrm>
                        <a:off x="3202731" y="3940193"/>
                        <a:ext cx="5951537" cy="1744663"/>
                      </a:xfrm>
                      <a:prstGeom prst="rect">
                        <a:avLst/>
                      </a:prstGeom>
                    </p:spPr>
                  </p:pic>
                </p:oleObj>
              </mc:Fallback>
            </mc:AlternateContent>
          </a:graphicData>
        </a:graphic>
      </p:graphicFrame>
      <p:graphicFrame>
        <p:nvGraphicFramePr>
          <p:cNvPr id="13" name="Object 12">
            <a:extLst>
              <a:ext uri="{FF2B5EF4-FFF2-40B4-BE49-F238E27FC236}">
                <a16:creationId xmlns:a16="http://schemas.microsoft.com/office/drawing/2014/main" id="{1AEA5F24-1348-AFC9-2590-B1289FCA70CA}"/>
              </a:ext>
            </a:extLst>
          </p:cNvPr>
          <p:cNvGraphicFramePr>
            <a:graphicFrameLocks noChangeAspect="1"/>
          </p:cNvGraphicFramePr>
          <p:nvPr>
            <p:extLst>
              <p:ext uri="{D42A27DB-BD31-4B8C-83A1-F6EECF244321}">
                <p14:modId xmlns:p14="http://schemas.microsoft.com/office/powerpoint/2010/main" val="2225958783"/>
              </p:ext>
            </p:extLst>
          </p:nvPr>
        </p:nvGraphicFramePr>
        <p:xfrm>
          <a:off x="2353569" y="1831677"/>
          <a:ext cx="6646989" cy="1877666"/>
        </p:xfrm>
        <a:graphic>
          <a:graphicData uri="http://schemas.openxmlformats.org/presentationml/2006/ole">
            <mc:AlternateContent xmlns:mc="http://schemas.openxmlformats.org/markup-compatibility/2006">
              <mc:Choice xmlns:v="urn:schemas-microsoft-com:vml" Requires="v">
                <p:oleObj name="Bitmap Image" r:id="rId4" imgW="8282880" imgH="2339280" progId="PBrush">
                  <p:embed/>
                </p:oleObj>
              </mc:Choice>
              <mc:Fallback>
                <p:oleObj name="Bitmap Image" r:id="rId4" imgW="8282880" imgH="2339280" progId="PBrush">
                  <p:embed/>
                  <p:pic>
                    <p:nvPicPr>
                      <p:cNvPr id="0" name=""/>
                      <p:cNvPicPr/>
                      <p:nvPr/>
                    </p:nvPicPr>
                    <p:blipFill>
                      <a:blip r:embed="rId5"/>
                      <a:stretch>
                        <a:fillRect/>
                      </a:stretch>
                    </p:blipFill>
                    <p:spPr>
                      <a:xfrm>
                        <a:off x="2353569" y="1831677"/>
                        <a:ext cx="6646989" cy="1877666"/>
                      </a:xfrm>
                      <a:prstGeom prst="rect">
                        <a:avLst/>
                      </a:prstGeom>
                    </p:spPr>
                  </p:pic>
                </p:oleObj>
              </mc:Fallback>
            </mc:AlternateContent>
          </a:graphicData>
        </a:graphic>
      </p:graphicFrame>
      <p:pic>
        <p:nvPicPr>
          <p:cNvPr id="2" name="Picture 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7"/>
          <a:stretch>
            <a:fillRect/>
          </a:stretch>
        </p:blipFill>
        <p:spPr>
          <a:xfrm>
            <a:off x="2289771" y="6506449"/>
            <a:ext cx="9902229" cy="204838"/>
          </a:xfrm>
          <a:prstGeom prst="rect">
            <a:avLst/>
          </a:prstGeom>
        </p:spPr>
      </p:pic>
      <p:pic>
        <p:nvPicPr>
          <p:cNvPr id="4" name="Picture 3"/>
          <p:cNvPicPr>
            <a:picLocks noChangeAspect="1"/>
          </p:cNvPicPr>
          <p:nvPr/>
        </p:nvPicPr>
        <p:blipFill>
          <a:blip r:embed="rId8"/>
          <a:stretch>
            <a:fillRect/>
          </a:stretch>
        </p:blipFill>
        <p:spPr>
          <a:xfrm>
            <a:off x="-108036" y="2204822"/>
            <a:ext cx="238650" cy="2709534"/>
          </a:xfrm>
          <a:prstGeom prst="rect">
            <a:avLst/>
          </a:prstGeom>
        </p:spPr>
      </p:pic>
      <p:pic>
        <p:nvPicPr>
          <p:cNvPr id="5" name="Picture 4"/>
          <p:cNvPicPr>
            <a:picLocks noChangeAspect="1"/>
          </p:cNvPicPr>
          <p:nvPr/>
        </p:nvPicPr>
        <p:blipFill>
          <a:blip r:embed="rId8"/>
          <a:stretch>
            <a:fillRect/>
          </a:stretch>
        </p:blipFill>
        <p:spPr>
          <a:xfrm>
            <a:off x="12072675" y="2204822"/>
            <a:ext cx="238650" cy="2709534"/>
          </a:xfrm>
          <a:prstGeom prst="rect">
            <a:avLst/>
          </a:prstGeom>
        </p:spPr>
      </p:pic>
      <p:pic>
        <p:nvPicPr>
          <p:cNvPr id="6" name="Picture 5"/>
          <p:cNvPicPr>
            <a:picLocks noChangeAspect="1"/>
          </p:cNvPicPr>
          <p:nvPr/>
        </p:nvPicPr>
        <p:blipFill>
          <a:blip r:embed="rId9"/>
          <a:stretch>
            <a:fillRect/>
          </a:stretch>
        </p:blipFill>
        <p:spPr>
          <a:xfrm>
            <a:off x="-108036" y="-306766"/>
            <a:ext cx="9533101" cy="1610200"/>
          </a:xfrm>
          <a:prstGeom prst="rect">
            <a:avLst/>
          </a:prstGeom>
        </p:spPr>
      </p:pic>
      <p:sp>
        <p:nvSpPr>
          <p:cNvPr id="7" name="TextBox 6"/>
          <p:cNvSpPr txBox="1"/>
          <p:nvPr/>
        </p:nvSpPr>
        <p:spPr>
          <a:xfrm>
            <a:off x="2650377" y="236724"/>
            <a:ext cx="386355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Address Pool Mode (1)</a:t>
            </a: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65CDFC6A-1342-FCB3-8AE4-6F6A050902FF}"/>
              </a:ext>
            </a:extLst>
          </p:cNvPr>
          <p:cNvSpPr txBox="1"/>
          <p:nvPr/>
        </p:nvSpPr>
        <p:spPr>
          <a:xfrm>
            <a:off x="304005" y="1477592"/>
            <a:ext cx="6209930" cy="369332"/>
          </a:xfrm>
          <a:prstGeom prst="rect">
            <a:avLst/>
          </a:prstGeom>
          <a:noFill/>
        </p:spPr>
        <p:txBody>
          <a:bodyPr wrap="square">
            <a:spAutoFit/>
          </a:bodyPr>
          <a:lstStyle/>
          <a:p>
            <a:r>
              <a:rPr lang="en-US" b="1" dirty="0"/>
              <a:t>• Address pool mode without port translation</a:t>
            </a:r>
          </a:p>
        </p:txBody>
      </p:sp>
      <p:sp>
        <p:nvSpPr>
          <p:cNvPr id="12" name="TextBox 11">
            <a:extLst>
              <a:ext uri="{FF2B5EF4-FFF2-40B4-BE49-F238E27FC236}">
                <a16:creationId xmlns:a16="http://schemas.microsoft.com/office/drawing/2014/main" id="{E4CC4666-21E0-9F68-A7D7-1CE9F20F2B89}"/>
              </a:ext>
            </a:extLst>
          </p:cNvPr>
          <p:cNvSpPr txBox="1"/>
          <p:nvPr/>
        </p:nvSpPr>
        <p:spPr>
          <a:xfrm>
            <a:off x="304005" y="3720275"/>
            <a:ext cx="8302841" cy="369332"/>
          </a:xfrm>
          <a:prstGeom prst="rect">
            <a:avLst/>
          </a:prstGeom>
          <a:noFill/>
        </p:spPr>
        <p:txBody>
          <a:bodyPr wrap="square">
            <a:spAutoFit/>
          </a:bodyPr>
          <a:lstStyle/>
          <a:p>
            <a:r>
              <a:rPr lang="en-US" b="1" dirty="0"/>
              <a:t>• One-to-one address translation is performed without port translation.</a:t>
            </a:r>
          </a:p>
        </p:txBody>
      </p:sp>
    </p:spTree>
    <p:extLst>
      <p:ext uri="{BB962C8B-B14F-4D97-AF65-F5344CB8AC3E}">
        <p14:creationId xmlns:p14="http://schemas.microsoft.com/office/powerpoint/2010/main" val="274750770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89771" y="65064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06766"/>
            <a:ext cx="9533101" cy="1610200"/>
          </a:xfrm>
          <a:prstGeom prst="rect">
            <a:avLst/>
          </a:prstGeom>
        </p:spPr>
      </p:pic>
      <p:sp>
        <p:nvSpPr>
          <p:cNvPr id="7" name="TextBox 6"/>
          <p:cNvSpPr txBox="1"/>
          <p:nvPr/>
        </p:nvSpPr>
        <p:spPr>
          <a:xfrm>
            <a:off x="2650377" y="236724"/>
            <a:ext cx="386355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Address Pool Mode (1)</a:t>
            </a: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65CDFC6A-1342-FCB3-8AE4-6F6A050902FF}"/>
              </a:ext>
            </a:extLst>
          </p:cNvPr>
          <p:cNvSpPr txBox="1"/>
          <p:nvPr/>
        </p:nvSpPr>
        <p:spPr>
          <a:xfrm>
            <a:off x="349996" y="1820651"/>
            <a:ext cx="11503296" cy="2862322"/>
          </a:xfrm>
          <a:prstGeom prst="rect">
            <a:avLst/>
          </a:prstGeom>
          <a:noFill/>
        </p:spPr>
        <p:txBody>
          <a:bodyPr wrap="square">
            <a:spAutoFit/>
          </a:bodyPr>
          <a:lstStyle/>
          <a:p>
            <a:r>
              <a:rPr lang="en-US" sz="2000" b="1" dirty="0"/>
              <a:t>• Source NAT translates the source IP address (the internal host's address) in IP packet header into a public address. This enables numerous internal hosts to access external resources through limited public addresses and effectively hides the host IP addresses on the LAN.</a:t>
            </a:r>
          </a:p>
          <a:p>
            <a:endParaRPr lang="en-US" sz="2000" b="1" dirty="0"/>
          </a:p>
          <a:p>
            <a:endParaRPr lang="en-US" sz="2000" b="1" dirty="0"/>
          </a:p>
          <a:p>
            <a:r>
              <a:rPr lang="en-US" sz="2000" b="1" dirty="0"/>
              <a:t>• The address pool mode without port translation is implemented using a NAT address pool that contains multiple public addresses. Only IP addresses are translated, and only one private address is mapped to a public address. If all addresses in the address pool are allocated, NAT cannot be performed for the remaining internal hosts until the address pool has available addresses.</a:t>
            </a:r>
          </a:p>
        </p:txBody>
      </p:sp>
    </p:spTree>
    <p:extLst>
      <p:ext uri="{BB962C8B-B14F-4D97-AF65-F5344CB8AC3E}">
        <p14:creationId xmlns:p14="http://schemas.microsoft.com/office/powerpoint/2010/main" val="28938329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 name="Object 9">
            <a:extLst>
              <a:ext uri="{FF2B5EF4-FFF2-40B4-BE49-F238E27FC236}">
                <a16:creationId xmlns:a16="http://schemas.microsoft.com/office/drawing/2014/main" id="{4CE261A5-017E-CC6E-4E3F-1391E8223B1B}"/>
              </a:ext>
            </a:extLst>
          </p:cNvPr>
          <p:cNvGraphicFramePr>
            <a:graphicFrameLocks noChangeAspect="1"/>
          </p:cNvGraphicFramePr>
          <p:nvPr>
            <p:extLst>
              <p:ext uri="{D42A27DB-BD31-4B8C-83A1-F6EECF244321}">
                <p14:modId xmlns:p14="http://schemas.microsoft.com/office/powerpoint/2010/main" val="524473519"/>
              </p:ext>
            </p:extLst>
          </p:nvPr>
        </p:nvGraphicFramePr>
        <p:xfrm>
          <a:off x="907029" y="1447836"/>
          <a:ext cx="10202862" cy="2201863"/>
        </p:xfrm>
        <a:graphic>
          <a:graphicData uri="http://schemas.openxmlformats.org/presentationml/2006/ole">
            <mc:AlternateContent xmlns:mc="http://schemas.openxmlformats.org/markup-compatibility/2006">
              <mc:Choice xmlns:v="urn:schemas-microsoft-com:vml" Requires="v">
                <p:oleObj name="Bitmap Image" r:id="rId2" imgW="10203120" imgH="2202120" progId="PBrush">
                  <p:embed/>
                </p:oleObj>
              </mc:Choice>
              <mc:Fallback>
                <p:oleObj name="Bitmap Image" r:id="rId2" imgW="10203120" imgH="2202120" progId="PBrush">
                  <p:embed/>
                  <p:pic>
                    <p:nvPicPr>
                      <p:cNvPr id="0" name=""/>
                      <p:cNvPicPr/>
                      <p:nvPr/>
                    </p:nvPicPr>
                    <p:blipFill>
                      <a:blip r:embed="rId3"/>
                      <a:stretch>
                        <a:fillRect/>
                      </a:stretch>
                    </p:blipFill>
                    <p:spPr>
                      <a:xfrm>
                        <a:off x="907029" y="1447836"/>
                        <a:ext cx="10202862" cy="2201863"/>
                      </a:xfrm>
                      <a:prstGeom prst="rect">
                        <a:avLst/>
                      </a:prstGeom>
                    </p:spPr>
                  </p:pic>
                </p:oleObj>
              </mc:Fallback>
            </mc:AlternateContent>
          </a:graphicData>
        </a:graphic>
      </p:graphicFrame>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5"/>
          <a:stretch>
            <a:fillRect/>
          </a:stretch>
        </p:blipFill>
        <p:spPr>
          <a:xfrm>
            <a:off x="2289771" y="6506449"/>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108036" y="-306766"/>
            <a:ext cx="9533101" cy="1610200"/>
          </a:xfrm>
          <a:prstGeom prst="rect">
            <a:avLst/>
          </a:prstGeom>
        </p:spPr>
      </p:pic>
      <p:sp>
        <p:nvSpPr>
          <p:cNvPr id="7" name="TextBox 6"/>
          <p:cNvSpPr txBox="1"/>
          <p:nvPr/>
        </p:nvSpPr>
        <p:spPr>
          <a:xfrm>
            <a:off x="2650377" y="236724"/>
            <a:ext cx="386355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Address Pool Mode (2)</a:t>
            </a: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8B418893-E5CB-9717-A152-CAF68FAFD604}"/>
              </a:ext>
            </a:extLst>
          </p:cNvPr>
          <p:cNvSpPr txBox="1"/>
          <p:nvPr/>
        </p:nvSpPr>
        <p:spPr>
          <a:xfrm>
            <a:off x="530147" y="1303434"/>
            <a:ext cx="11142995" cy="338554"/>
          </a:xfrm>
          <a:prstGeom prst="rect">
            <a:avLst/>
          </a:prstGeom>
          <a:noFill/>
        </p:spPr>
        <p:txBody>
          <a:bodyPr wrap="square">
            <a:spAutoFit/>
          </a:bodyPr>
          <a:lstStyle/>
          <a:p>
            <a:r>
              <a:rPr lang="en-US" sz="1600" b="1" dirty="0"/>
              <a:t>• Address pool mode with port translation</a:t>
            </a:r>
          </a:p>
        </p:txBody>
      </p:sp>
      <p:sp>
        <p:nvSpPr>
          <p:cNvPr id="13" name="TextBox 12">
            <a:extLst>
              <a:ext uri="{FF2B5EF4-FFF2-40B4-BE49-F238E27FC236}">
                <a16:creationId xmlns:a16="http://schemas.microsoft.com/office/drawing/2014/main" id="{F3B6EB09-1396-58E2-6516-0FD66497A584}"/>
              </a:ext>
            </a:extLst>
          </p:cNvPr>
          <p:cNvSpPr txBox="1"/>
          <p:nvPr/>
        </p:nvSpPr>
        <p:spPr>
          <a:xfrm>
            <a:off x="483242" y="3643331"/>
            <a:ext cx="12061386" cy="861774"/>
          </a:xfrm>
          <a:prstGeom prst="rect">
            <a:avLst/>
          </a:prstGeom>
          <a:noFill/>
        </p:spPr>
        <p:txBody>
          <a:bodyPr wrap="square">
            <a:spAutoFit/>
          </a:bodyPr>
          <a:lstStyle/>
          <a:p>
            <a:r>
              <a:rPr lang="en-US" sz="1600" b="1" dirty="0"/>
              <a:t>• Different private addresses are mapped to the same public address but different port numbers to implement many-to-one address translation.</a:t>
            </a:r>
          </a:p>
          <a:p>
            <a:endParaRPr lang="en-US" dirty="0"/>
          </a:p>
        </p:txBody>
      </p:sp>
      <p:graphicFrame>
        <p:nvGraphicFramePr>
          <p:cNvPr id="14" name="Object 13">
            <a:extLst>
              <a:ext uri="{FF2B5EF4-FFF2-40B4-BE49-F238E27FC236}">
                <a16:creationId xmlns:a16="http://schemas.microsoft.com/office/drawing/2014/main" id="{1374D53A-6DEE-A5EA-657C-01AF7999855B}"/>
              </a:ext>
            </a:extLst>
          </p:cNvPr>
          <p:cNvGraphicFramePr>
            <a:graphicFrameLocks noChangeAspect="1"/>
          </p:cNvGraphicFramePr>
          <p:nvPr>
            <p:extLst>
              <p:ext uri="{D42A27DB-BD31-4B8C-83A1-F6EECF244321}">
                <p14:modId xmlns:p14="http://schemas.microsoft.com/office/powerpoint/2010/main" val="984093224"/>
              </p:ext>
            </p:extLst>
          </p:nvPr>
        </p:nvGraphicFramePr>
        <p:xfrm>
          <a:off x="2699632" y="4330176"/>
          <a:ext cx="6804025" cy="1516063"/>
        </p:xfrm>
        <a:graphic>
          <a:graphicData uri="http://schemas.openxmlformats.org/presentationml/2006/ole">
            <mc:AlternateContent xmlns:mc="http://schemas.openxmlformats.org/markup-compatibility/2006">
              <mc:Choice xmlns:v="urn:schemas-microsoft-com:vml" Requires="v">
                <p:oleObj name="Bitmap Image" r:id="rId8" imgW="6804720" imgH="1516320" progId="PBrush">
                  <p:embed/>
                </p:oleObj>
              </mc:Choice>
              <mc:Fallback>
                <p:oleObj name="Bitmap Image" r:id="rId8" imgW="6804720" imgH="1516320" progId="PBrush">
                  <p:embed/>
                  <p:pic>
                    <p:nvPicPr>
                      <p:cNvPr id="0" name=""/>
                      <p:cNvPicPr/>
                      <p:nvPr/>
                    </p:nvPicPr>
                    <p:blipFill>
                      <a:blip r:embed="rId9"/>
                      <a:stretch>
                        <a:fillRect/>
                      </a:stretch>
                    </p:blipFill>
                    <p:spPr>
                      <a:xfrm>
                        <a:off x="2699632" y="4330176"/>
                        <a:ext cx="6804025" cy="1516063"/>
                      </a:xfrm>
                      <a:prstGeom prst="rect">
                        <a:avLst/>
                      </a:prstGeom>
                    </p:spPr>
                  </p:pic>
                </p:oleObj>
              </mc:Fallback>
            </mc:AlternateContent>
          </a:graphicData>
        </a:graphic>
      </p:graphicFrame>
    </p:spTree>
    <p:extLst>
      <p:ext uri="{BB962C8B-B14F-4D97-AF65-F5344CB8AC3E}">
        <p14:creationId xmlns:p14="http://schemas.microsoft.com/office/powerpoint/2010/main" val="344518571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89771" y="65064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06766"/>
            <a:ext cx="9533101" cy="1610200"/>
          </a:xfrm>
          <a:prstGeom prst="rect">
            <a:avLst/>
          </a:prstGeom>
        </p:spPr>
      </p:pic>
      <p:sp>
        <p:nvSpPr>
          <p:cNvPr id="7" name="TextBox 6"/>
          <p:cNvSpPr txBox="1"/>
          <p:nvPr/>
        </p:nvSpPr>
        <p:spPr>
          <a:xfrm>
            <a:off x="2650377" y="236724"/>
            <a:ext cx="386355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Address Pool Mode (2)</a:t>
            </a: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8B418893-E5CB-9717-A152-CAF68FAFD604}"/>
              </a:ext>
            </a:extLst>
          </p:cNvPr>
          <p:cNvSpPr txBox="1"/>
          <p:nvPr/>
        </p:nvSpPr>
        <p:spPr>
          <a:xfrm>
            <a:off x="459159" y="1846924"/>
            <a:ext cx="11142995" cy="3785652"/>
          </a:xfrm>
          <a:prstGeom prst="rect">
            <a:avLst/>
          </a:prstGeom>
          <a:noFill/>
        </p:spPr>
        <p:txBody>
          <a:bodyPr wrap="square">
            <a:spAutoFit/>
          </a:bodyPr>
          <a:lstStyle/>
          <a:p>
            <a:r>
              <a:rPr lang="en-US" sz="2000" b="1" dirty="0"/>
              <a:t>• The address pool mode with port translation is implemented using a NAT address pool that contains one or more public addresses. Addresses and port numbers are both translated so that private addresses share one or more public addresses.</a:t>
            </a:r>
          </a:p>
          <a:p>
            <a:endParaRPr lang="en-US" sz="2000" b="1" dirty="0"/>
          </a:p>
          <a:p>
            <a:r>
              <a:rPr lang="en-US" sz="2000" b="1" dirty="0"/>
              <a:t>• Because addresses and port numbers are both translated, multiple users on a private network can share one public address to access the Internet. The firewall can distinguish users based on port numbers, so numerous users can access the Internet at the same time. This technology uses Layer 4 information to extend Layer 3 addresses. Theoretically, 65,535 private addresses can be translated into the same public address because 65,535 ports are available for each address. The firewall can map data packets from different private addresses to different port numbers of one public address. Compared with one- to-one or multi-to-multi address translation, this mode greatly improves IP address utilization. Therefore, the address pool mode with port translation is most commonly used.</a:t>
            </a:r>
          </a:p>
        </p:txBody>
      </p:sp>
    </p:spTree>
    <p:extLst>
      <p:ext uri="{BB962C8B-B14F-4D97-AF65-F5344CB8AC3E}">
        <p14:creationId xmlns:p14="http://schemas.microsoft.com/office/powerpoint/2010/main" val="366514181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 name="Object 9">
            <a:extLst>
              <a:ext uri="{FF2B5EF4-FFF2-40B4-BE49-F238E27FC236}">
                <a16:creationId xmlns:a16="http://schemas.microsoft.com/office/drawing/2014/main" id="{1D457B01-52A6-C852-006D-016C7B39405B}"/>
              </a:ext>
            </a:extLst>
          </p:cNvPr>
          <p:cNvGraphicFramePr>
            <a:graphicFrameLocks noChangeAspect="1"/>
          </p:cNvGraphicFramePr>
          <p:nvPr>
            <p:extLst>
              <p:ext uri="{D42A27DB-BD31-4B8C-83A1-F6EECF244321}">
                <p14:modId xmlns:p14="http://schemas.microsoft.com/office/powerpoint/2010/main" val="3889283550"/>
              </p:ext>
            </p:extLst>
          </p:nvPr>
        </p:nvGraphicFramePr>
        <p:xfrm>
          <a:off x="1597324" y="1131033"/>
          <a:ext cx="8997351" cy="4504195"/>
        </p:xfrm>
        <a:graphic>
          <a:graphicData uri="http://schemas.openxmlformats.org/presentationml/2006/ole">
            <mc:AlternateContent xmlns:mc="http://schemas.openxmlformats.org/markup-compatibility/2006">
              <mc:Choice xmlns:v="urn:schemas-microsoft-com:vml" Requires="v">
                <p:oleObj name="Bitmap Image" r:id="rId2" imgW="6469560" imgH="3238560" progId="PBrush">
                  <p:embed/>
                </p:oleObj>
              </mc:Choice>
              <mc:Fallback>
                <p:oleObj name="Bitmap Image" r:id="rId2" imgW="6469560" imgH="3238560" progId="PBrush">
                  <p:embed/>
                  <p:pic>
                    <p:nvPicPr>
                      <p:cNvPr id="0" name=""/>
                      <p:cNvPicPr/>
                      <p:nvPr/>
                    </p:nvPicPr>
                    <p:blipFill>
                      <a:blip r:embed="rId3"/>
                      <a:stretch>
                        <a:fillRect/>
                      </a:stretch>
                    </p:blipFill>
                    <p:spPr>
                      <a:xfrm>
                        <a:off x="1597324" y="1131033"/>
                        <a:ext cx="8997351" cy="4504195"/>
                      </a:xfrm>
                      <a:prstGeom prst="rect">
                        <a:avLst/>
                      </a:prstGeom>
                    </p:spPr>
                  </p:pic>
                </p:oleObj>
              </mc:Fallback>
            </mc:AlternateContent>
          </a:graphicData>
        </a:graphic>
      </p:graphicFrame>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5"/>
          <a:stretch>
            <a:fillRect/>
          </a:stretch>
        </p:blipFill>
        <p:spPr>
          <a:xfrm>
            <a:off x="2308373" y="6646668"/>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108036" y="-306766"/>
            <a:ext cx="9533101" cy="1610200"/>
          </a:xfrm>
          <a:prstGeom prst="rect">
            <a:avLst/>
          </a:prstGeom>
        </p:spPr>
      </p:pic>
      <p:sp>
        <p:nvSpPr>
          <p:cNvPr id="7" name="TextBox 6"/>
          <p:cNvSpPr txBox="1"/>
          <p:nvPr/>
        </p:nvSpPr>
        <p:spPr>
          <a:xfrm>
            <a:off x="4352834" y="298279"/>
            <a:ext cx="1210588"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Easy Ip</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4" name="TextBox 13">
            <a:extLst>
              <a:ext uri="{FF2B5EF4-FFF2-40B4-BE49-F238E27FC236}">
                <a16:creationId xmlns:a16="http://schemas.microsoft.com/office/drawing/2014/main" id="{55A8FA48-01CE-97F5-BCC5-A4EC18F7009F}"/>
              </a:ext>
            </a:extLst>
          </p:cNvPr>
          <p:cNvSpPr txBox="1"/>
          <p:nvPr/>
        </p:nvSpPr>
        <p:spPr>
          <a:xfrm>
            <a:off x="1014364" y="5472249"/>
            <a:ext cx="10865790" cy="923330"/>
          </a:xfrm>
          <a:prstGeom prst="rect">
            <a:avLst/>
          </a:prstGeom>
          <a:noFill/>
        </p:spPr>
        <p:txBody>
          <a:bodyPr wrap="square">
            <a:spAutoFit/>
          </a:bodyPr>
          <a:lstStyle/>
          <a:p>
            <a:r>
              <a:rPr lang="en-US" b="1" dirty="0"/>
              <a:t>• Easy IP translates private addresses into the public address of the outbound interface, without the need of configuring a NAT address pool. Addresses and port numbers are both translated so that private addresses share public addresses of outbound interfaces.</a:t>
            </a:r>
          </a:p>
        </p:txBody>
      </p:sp>
    </p:spTree>
    <p:extLst>
      <p:ext uri="{BB962C8B-B14F-4D97-AF65-F5344CB8AC3E}">
        <p14:creationId xmlns:p14="http://schemas.microsoft.com/office/powerpoint/2010/main" val="406335346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89771" y="665386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68321"/>
            <a:ext cx="9533101" cy="1610200"/>
          </a:xfrm>
          <a:prstGeom prst="rect">
            <a:avLst/>
          </a:prstGeom>
        </p:spPr>
      </p:pic>
      <p:sp>
        <p:nvSpPr>
          <p:cNvPr id="7" name="TextBox 6"/>
          <p:cNvSpPr txBox="1"/>
          <p:nvPr/>
        </p:nvSpPr>
        <p:spPr>
          <a:xfrm>
            <a:off x="2650377" y="236724"/>
            <a:ext cx="1455335"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NAT ALG</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979B7305-41EA-A500-94FD-398B9F85CFF9}"/>
              </a:ext>
            </a:extLst>
          </p:cNvPr>
          <p:cNvSpPr txBox="1"/>
          <p:nvPr/>
        </p:nvSpPr>
        <p:spPr>
          <a:xfrm>
            <a:off x="289691" y="1536794"/>
            <a:ext cx="11813883" cy="707886"/>
          </a:xfrm>
          <a:prstGeom prst="rect">
            <a:avLst/>
          </a:prstGeom>
          <a:noFill/>
        </p:spPr>
        <p:txBody>
          <a:bodyPr wrap="square">
            <a:spAutoFit/>
          </a:bodyPr>
          <a:lstStyle/>
          <a:p>
            <a:r>
              <a:rPr lang="en-US" sz="2000" b="1" dirty="0"/>
              <a:t>• The NAT application-level gateway (ALG) is a translation proxy used for certain application protocols and can translate the address and port number carried in application layer data.</a:t>
            </a:r>
          </a:p>
        </p:txBody>
      </p:sp>
      <p:graphicFrame>
        <p:nvGraphicFramePr>
          <p:cNvPr id="9" name="Object 8">
            <a:extLst>
              <a:ext uri="{FF2B5EF4-FFF2-40B4-BE49-F238E27FC236}">
                <a16:creationId xmlns:a16="http://schemas.microsoft.com/office/drawing/2014/main" id="{9077A5CE-EB7F-9841-F0D4-B3F19DA41F9C}"/>
              </a:ext>
            </a:extLst>
          </p:cNvPr>
          <p:cNvGraphicFramePr>
            <a:graphicFrameLocks noChangeAspect="1"/>
          </p:cNvGraphicFramePr>
          <p:nvPr>
            <p:extLst>
              <p:ext uri="{D42A27DB-BD31-4B8C-83A1-F6EECF244321}">
                <p14:modId xmlns:p14="http://schemas.microsoft.com/office/powerpoint/2010/main" val="1872526297"/>
              </p:ext>
            </p:extLst>
          </p:nvPr>
        </p:nvGraphicFramePr>
        <p:xfrm>
          <a:off x="2356732" y="2437900"/>
          <a:ext cx="7489825" cy="3254375"/>
        </p:xfrm>
        <a:graphic>
          <a:graphicData uri="http://schemas.openxmlformats.org/presentationml/2006/ole">
            <mc:AlternateContent xmlns:mc="http://schemas.openxmlformats.org/markup-compatibility/2006">
              <mc:Choice xmlns:v="urn:schemas-microsoft-com:vml" Requires="v">
                <p:oleObj name="Bitmap Image" r:id="rId6" imgW="7490520" imgH="3253680" progId="PBrush">
                  <p:embed/>
                </p:oleObj>
              </mc:Choice>
              <mc:Fallback>
                <p:oleObj name="Bitmap Image" r:id="rId6" imgW="7490520" imgH="3253680" progId="PBrush">
                  <p:embed/>
                  <p:pic>
                    <p:nvPicPr>
                      <p:cNvPr id="0" name=""/>
                      <p:cNvPicPr/>
                      <p:nvPr/>
                    </p:nvPicPr>
                    <p:blipFill>
                      <a:blip r:embed="rId7"/>
                      <a:stretch>
                        <a:fillRect/>
                      </a:stretch>
                    </p:blipFill>
                    <p:spPr>
                      <a:xfrm>
                        <a:off x="2356732" y="2437900"/>
                        <a:ext cx="7489825" cy="3254375"/>
                      </a:xfrm>
                      <a:prstGeom prst="rect">
                        <a:avLst/>
                      </a:prstGeom>
                    </p:spPr>
                  </p:pic>
                </p:oleObj>
              </mc:Fallback>
            </mc:AlternateContent>
          </a:graphicData>
        </a:graphic>
      </p:graphicFrame>
    </p:spTree>
    <p:extLst>
      <p:ext uri="{BB962C8B-B14F-4D97-AF65-F5344CB8AC3E}">
        <p14:creationId xmlns:p14="http://schemas.microsoft.com/office/powerpoint/2010/main" val="231080756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89771" y="65064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06766"/>
            <a:ext cx="9533101" cy="1610200"/>
          </a:xfrm>
          <a:prstGeom prst="rect">
            <a:avLst/>
          </a:prstGeom>
        </p:spPr>
      </p:pic>
      <p:sp>
        <p:nvSpPr>
          <p:cNvPr id="7" name="TextBox 6"/>
          <p:cNvSpPr txBox="1"/>
          <p:nvPr/>
        </p:nvSpPr>
        <p:spPr>
          <a:xfrm>
            <a:off x="2650377" y="236724"/>
            <a:ext cx="570694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NAT ALG Implementation Principle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C27C76BD-ED89-7121-6FC6-6F4C1BC6A7EE}"/>
              </a:ext>
            </a:extLst>
          </p:cNvPr>
          <p:cNvSpPr txBox="1"/>
          <p:nvPr/>
        </p:nvSpPr>
        <p:spPr>
          <a:xfrm>
            <a:off x="191226" y="1371324"/>
            <a:ext cx="11881449" cy="369332"/>
          </a:xfrm>
          <a:prstGeom prst="rect">
            <a:avLst/>
          </a:prstGeom>
          <a:noFill/>
        </p:spPr>
        <p:txBody>
          <a:bodyPr wrap="square">
            <a:spAutoFit/>
          </a:bodyPr>
          <a:lstStyle/>
          <a:p>
            <a:r>
              <a:rPr lang="fr-FR" b="1" dirty="0"/>
              <a:t>• NAT ALG application in FTP active mode</a:t>
            </a:r>
            <a:endParaRPr lang="en-US" sz="1600" b="1" dirty="0"/>
          </a:p>
        </p:txBody>
      </p:sp>
      <p:graphicFrame>
        <p:nvGraphicFramePr>
          <p:cNvPr id="10" name="Object 9">
            <a:extLst>
              <a:ext uri="{FF2B5EF4-FFF2-40B4-BE49-F238E27FC236}">
                <a16:creationId xmlns:a16="http://schemas.microsoft.com/office/drawing/2014/main" id="{7D62FAC5-533D-77F3-F8D6-DA6965711BDE}"/>
              </a:ext>
            </a:extLst>
          </p:cNvPr>
          <p:cNvGraphicFramePr>
            <a:graphicFrameLocks noChangeAspect="1"/>
          </p:cNvGraphicFramePr>
          <p:nvPr>
            <p:extLst>
              <p:ext uri="{D42A27DB-BD31-4B8C-83A1-F6EECF244321}">
                <p14:modId xmlns:p14="http://schemas.microsoft.com/office/powerpoint/2010/main" val="2371220655"/>
              </p:ext>
            </p:extLst>
          </p:nvPr>
        </p:nvGraphicFramePr>
        <p:xfrm>
          <a:off x="1883657" y="1808546"/>
          <a:ext cx="8435975" cy="4473575"/>
        </p:xfrm>
        <a:graphic>
          <a:graphicData uri="http://schemas.openxmlformats.org/presentationml/2006/ole">
            <mc:AlternateContent xmlns:mc="http://schemas.openxmlformats.org/markup-compatibility/2006">
              <mc:Choice xmlns:v="urn:schemas-microsoft-com:vml" Requires="v">
                <p:oleObj name="Bitmap Image" r:id="rId6" imgW="8435520" imgH="4473000" progId="PBrush">
                  <p:embed/>
                </p:oleObj>
              </mc:Choice>
              <mc:Fallback>
                <p:oleObj name="Bitmap Image" r:id="rId6" imgW="8435520" imgH="4473000" progId="PBrush">
                  <p:embed/>
                  <p:pic>
                    <p:nvPicPr>
                      <p:cNvPr id="0" name=""/>
                      <p:cNvPicPr/>
                      <p:nvPr/>
                    </p:nvPicPr>
                    <p:blipFill>
                      <a:blip r:embed="rId7"/>
                      <a:stretch>
                        <a:fillRect/>
                      </a:stretch>
                    </p:blipFill>
                    <p:spPr>
                      <a:xfrm>
                        <a:off x="1883657" y="1808546"/>
                        <a:ext cx="8435975" cy="4473575"/>
                      </a:xfrm>
                      <a:prstGeom prst="rect">
                        <a:avLst/>
                      </a:prstGeom>
                    </p:spPr>
                  </p:pic>
                </p:oleObj>
              </mc:Fallback>
            </mc:AlternateContent>
          </a:graphicData>
        </a:graphic>
      </p:graphicFrame>
    </p:spTree>
    <p:extLst>
      <p:ext uri="{BB962C8B-B14F-4D97-AF65-F5344CB8AC3E}">
        <p14:creationId xmlns:p14="http://schemas.microsoft.com/office/powerpoint/2010/main" val="144809192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89771" y="65064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06766"/>
            <a:ext cx="9533101" cy="1610200"/>
          </a:xfrm>
          <a:prstGeom prst="rect">
            <a:avLst/>
          </a:prstGeom>
        </p:spPr>
      </p:pic>
      <p:sp>
        <p:nvSpPr>
          <p:cNvPr id="7" name="TextBox 6"/>
          <p:cNvSpPr txBox="1"/>
          <p:nvPr/>
        </p:nvSpPr>
        <p:spPr>
          <a:xfrm>
            <a:off x="2650377" y="236724"/>
            <a:ext cx="470725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NAT Server - Internal Server</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12BEF3AD-0324-BAEE-44A5-64DF9F1B7F89}"/>
              </a:ext>
            </a:extLst>
          </p:cNvPr>
          <p:cNvSpPr txBox="1"/>
          <p:nvPr/>
        </p:nvSpPr>
        <p:spPr>
          <a:xfrm>
            <a:off x="375257" y="1523758"/>
            <a:ext cx="11697418" cy="369332"/>
          </a:xfrm>
          <a:prstGeom prst="rect">
            <a:avLst/>
          </a:prstGeom>
          <a:noFill/>
        </p:spPr>
        <p:txBody>
          <a:bodyPr wrap="square">
            <a:spAutoFit/>
          </a:bodyPr>
          <a:lstStyle/>
          <a:p>
            <a:r>
              <a:rPr lang="en-US" b="1" dirty="0"/>
              <a:t>• The NAT server function uses a public address to represent the private address of an internal server.</a:t>
            </a:r>
          </a:p>
        </p:txBody>
      </p:sp>
      <p:graphicFrame>
        <p:nvGraphicFramePr>
          <p:cNvPr id="9" name="Object 8">
            <a:extLst>
              <a:ext uri="{FF2B5EF4-FFF2-40B4-BE49-F238E27FC236}">
                <a16:creationId xmlns:a16="http://schemas.microsoft.com/office/drawing/2014/main" id="{3E0EF3F2-D1BE-623A-C1E4-31114A06C0A1}"/>
              </a:ext>
            </a:extLst>
          </p:cNvPr>
          <p:cNvGraphicFramePr>
            <a:graphicFrameLocks noChangeAspect="1"/>
          </p:cNvGraphicFramePr>
          <p:nvPr>
            <p:extLst>
              <p:ext uri="{D42A27DB-BD31-4B8C-83A1-F6EECF244321}">
                <p14:modId xmlns:p14="http://schemas.microsoft.com/office/powerpoint/2010/main" val="2031664412"/>
              </p:ext>
            </p:extLst>
          </p:nvPr>
        </p:nvGraphicFramePr>
        <p:xfrm>
          <a:off x="1300163" y="1946275"/>
          <a:ext cx="9593262" cy="2963863"/>
        </p:xfrm>
        <a:graphic>
          <a:graphicData uri="http://schemas.openxmlformats.org/presentationml/2006/ole">
            <mc:AlternateContent xmlns:mc="http://schemas.openxmlformats.org/markup-compatibility/2006">
              <mc:Choice xmlns:v="urn:schemas-microsoft-com:vml" Requires="v">
                <p:oleObj name="Bitmap Image" r:id="rId6" imgW="9593640" imgH="2964240" progId="PBrush">
                  <p:embed/>
                </p:oleObj>
              </mc:Choice>
              <mc:Fallback>
                <p:oleObj name="Bitmap Image" r:id="rId6" imgW="9593640" imgH="2964240" progId="PBrush">
                  <p:embed/>
                  <p:pic>
                    <p:nvPicPr>
                      <p:cNvPr id="0" name=""/>
                      <p:cNvPicPr/>
                      <p:nvPr/>
                    </p:nvPicPr>
                    <p:blipFill>
                      <a:blip r:embed="rId7"/>
                      <a:stretch>
                        <a:fillRect/>
                      </a:stretch>
                    </p:blipFill>
                    <p:spPr>
                      <a:xfrm>
                        <a:off x="1300163" y="1946275"/>
                        <a:ext cx="9593262" cy="2963863"/>
                      </a:xfrm>
                      <a:prstGeom prst="rect">
                        <a:avLst/>
                      </a:prstGeom>
                    </p:spPr>
                  </p:pic>
                </p:oleObj>
              </mc:Fallback>
            </mc:AlternateContent>
          </a:graphicData>
        </a:graphic>
      </p:graphicFrame>
      <p:sp>
        <p:nvSpPr>
          <p:cNvPr id="12" name="TextBox 11">
            <a:extLst>
              <a:ext uri="{FF2B5EF4-FFF2-40B4-BE49-F238E27FC236}">
                <a16:creationId xmlns:a16="http://schemas.microsoft.com/office/drawing/2014/main" id="{D018808F-F71C-24CE-C213-F8DC1E68B24C}"/>
              </a:ext>
            </a:extLst>
          </p:cNvPr>
          <p:cNvSpPr txBox="1"/>
          <p:nvPr/>
        </p:nvSpPr>
        <p:spPr>
          <a:xfrm>
            <a:off x="459159" y="5349132"/>
            <a:ext cx="10677543" cy="646331"/>
          </a:xfrm>
          <a:prstGeom prst="rect">
            <a:avLst/>
          </a:prstGeom>
          <a:noFill/>
        </p:spPr>
        <p:txBody>
          <a:bodyPr wrap="square">
            <a:spAutoFit/>
          </a:bodyPr>
          <a:lstStyle/>
          <a:p>
            <a:r>
              <a:rPr lang="en-US" b="1" dirty="0"/>
              <a:t>• On the firewall, a public address is configured to represent the server's private address. External users access the server through this public address.</a:t>
            </a:r>
          </a:p>
        </p:txBody>
      </p:sp>
    </p:spTree>
    <p:extLst>
      <p:ext uri="{BB962C8B-B14F-4D97-AF65-F5344CB8AC3E}">
        <p14:creationId xmlns:p14="http://schemas.microsoft.com/office/powerpoint/2010/main" val="94861924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89771" y="65064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06766"/>
            <a:ext cx="9533101" cy="1610200"/>
          </a:xfrm>
          <a:prstGeom prst="rect">
            <a:avLst/>
          </a:prstGeom>
        </p:spPr>
      </p:pic>
      <p:sp>
        <p:nvSpPr>
          <p:cNvPr id="7" name="TextBox 6"/>
          <p:cNvSpPr txBox="1"/>
          <p:nvPr/>
        </p:nvSpPr>
        <p:spPr>
          <a:xfrm>
            <a:off x="2630330" y="298279"/>
            <a:ext cx="4056367"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NAT Server - Internal Server</a:t>
            </a: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38AFB74B-1833-9394-9FD6-5A39293DC377}"/>
              </a:ext>
            </a:extLst>
          </p:cNvPr>
          <p:cNvSpPr txBox="1"/>
          <p:nvPr/>
        </p:nvSpPr>
        <p:spPr>
          <a:xfrm>
            <a:off x="130614" y="1303434"/>
            <a:ext cx="11973464" cy="4801314"/>
          </a:xfrm>
          <a:prstGeom prst="rect">
            <a:avLst/>
          </a:prstGeom>
          <a:noFill/>
        </p:spPr>
        <p:txBody>
          <a:bodyPr wrap="square">
            <a:spAutoFit/>
          </a:bodyPr>
          <a:lstStyle/>
          <a:p>
            <a:r>
              <a:rPr lang="en-US" b="1" dirty="0"/>
              <a:t>• In the NAT server function, NAT hides the topology of an internal network. That is, NAT masks the internal hosts. In practice, external users may need to access the internal hosts, for example, a WWW server. External hosts, however, do not have routes destine for the internal hosts. In this case, the NAT server function can be applied.</a:t>
            </a:r>
          </a:p>
          <a:p>
            <a:endParaRPr lang="en-US" b="1" dirty="0"/>
          </a:p>
          <a:p>
            <a:r>
              <a:rPr lang="en-US" b="1" dirty="0"/>
              <a:t>• NAT allows you to add internal servers flexibly. For example, a public address such as 202.202.1.1 or an IP address and port number such as 202.202.1.1:8080 can be used as the external address of the web server.</a:t>
            </a:r>
          </a:p>
          <a:p>
            <a:endParaRPr lang="en-US" b="1" dirty="0"/>
          </a:p>
          <a:p>
            <a:r>
              <a:rPr lang="en-US" b="1" dirty="0"/>
              <a:t>•   When external users access internal servers, the following operations are involved:</a:t>
            </a:r>
          </a:p>
          <a:p>
            <a:endParaRPr lang="en-US" b="1" dirty="0"/>
          </a:p>
          <a:p>
            <a:r>
              <a:rPr lang="en-US" b="1" dirty="0"/>
              <a:t>□  The firewall translates destination addresses of external users' request packets into private addresses of internal servers.</a:t>
            </a:r>
          </a:p>
          <a:p>
            <a:r>
              <a:rPr lang="en-US" b="1" dirty="0"/>
              <a:t>□  The firewall translates source addresses (private addresses) of internal servers' response packets into public addresses.</a:t>
            </a:r>
          </a:p>
          <a:p>
            <a:endParaRPr lang="en-US" b="1" dirty="0"/>
          </a:p>
          <a:p>
            <a:r>
              <a:rPr lang="en-US" b="1" dirty="0"/>
              <a:t>• The firewall supports security zone-based internal servers. For example, if the firewall provides access to external users on multiple network segments, you can configure multiple public addresses for an internal server based on security zone configurations. By mapping different levels of the firewall's security zones to different external network segments and configuring different public addresses for the same internal server based on security zones, you can enable external users on different network segments to access the same internal server.</a:t>
            </a:r>
          </a:p>
        </p:txBody>
      </p:sp>
    </p:spTree>
    <p:extLst>
      <p:ext uri="{BB962C8B-B14F-4D97-AF65-F5344CB8AC3E}">
        <p14:creationId xmlns:p14="http://schemas.microsoft.com/office/powerpoint/2010/main" val="336603661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Object 8">
            <a:extLst>
              <a:ext uri="{FF2B5EF4-FFF2-40B4-BE49-F238E27FC236}">
                <a16:creationId xmlns:a16="http://schemas.microsoft.com/office/drawing/2014/main" id="{38105302-EEDE-7868-37CB-FC0D6C9B8317}"/>
              </a:ext>
            </a:extLst>
          </p:cNvPr>
          <p:cNvGraphicFramePr>
            <a:graphicFrameLocks noChangeAspect="1"/>
          </p:cNvGraphicFramePr>
          <p:nvPr>
            <p:extLst>
              <p:ext uri="{D42A27DB-BD31-4B8C-83A1-F6EECF244321}">
                <p14:modId xmlns:p14="http://schemas.microsoft.com/office/powerpoint/2010/main" val="2754912442"/>
              </p:ext>
            </p:extLst>
          </p:nvPr>
        </p:nvGraphicFramePr>
        <p:xfrm>
          <a:off x="514350" y="1205798"/>
          <a:ext cx="11163300" cy="4899025"/>
        </p:xfrm>
        <a:graphic>
          <a:graphicData uri="http://schemas.openxmlformats.org/presentationml/2006/ole">
            <mc:AlternateContent xmlns:mc="http://schemas.openxmlformats.org/markup-compatibility/2006">
              <mc:Choice xmlns:v="urn:schemas-microsoft-com:vml" Requires="v">
                <p:oleObj name="Bitmap Image" r:id="rId2" imgW="11163240" imgH="4899600" progId="PBrush">
                  <p:embed/>
                </p:oleObj>
              </mc:Choice>
              <mc:Fallback>
                <p:oleObj name="Bitmap Image" r:id="rId2" imgW="11163240" imgH="4899600" progId="PBrush">
                  <p:embed/>
                  <p:pic>
                    <p:nvPicPr>
                      <p:cNvPr id="0" name=""/>
                      <p:cNvPicPr/>
                      <p:nvPr/>
                    </p:nvPicPr>
                    <p:blipFill>
                      <a:blip r:embed="rId3"/>
                      <a:stretch>
                        <a:fillRect/>
                      </a:stretch>
                    </p:blipFill>
                    <p:spPr>
                      <a:xfrm>
                        <a:off x="514350" y="1205798"/>
                        <a:ext cx="11163300" cy="4899025"/>
                      </a:xfrm>
                      <a:prstGeom prst="rect">
                        <a:avLst/>
                      </a:prstGeom>
                    </p:spPr>
                  </p:pic>
                </p:oleObj>
              </mc:Fallback>
            </mc:AlternateContent>
          </a:graphicData>
        </a:graphic>
      </p:graphicFrame>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89" y="6104823"/>
            <a:ext cx="895740" cy="803252"/>
          </a:xfrm>
          <a:prstGeom prst="rect">
            <a:avLst/>
          </a:prstGeom>
        </p:spPr>
      </p:pic>
      <p:pic>
        <p:nvPicPr>
          <p:cNvPr id="3" name="Picture 2"/>
          <p:cNvPicPr>
            <a:picLocks noChangeAspect="1"/>
          </p:cNvPicPr>
          <p:nvPr/>
        </p:nvPicPr>
        <p:blipFill>
          <a:blip r:embed="rId5"/>
          <a:stretch>
            <a:fillRect/>
          </a:stretch>
        </p:blipFill>
        <p:spPr>
          <a:xfrm>
            <a:off x="2289771" y="6506449"/>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108036" y="-306766"/>
            <a:ext cx="9533101" cy="1610200"/>
          </a:xfrm>
          <a:prstGeom prst="rect">
            <a:avLst/>
          </a:prstGeom>
        </p:spPr>
      </p:pic>
      <p:sp>
        <p:nvSpPr>
          <p:cNvPr id="7" name="TextBox 6"/>
          <p:cNvSpPr txBox="1"/>
          <p:nvPr/>
        </p:nvSpPr>
        <p:spPr>
          <a:xfrm>
            <a:off x="2289771" y="298279"/>
            <a:ext cx="5318315"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NAT Server and Server Map Table (1)</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90571139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89771" y="65064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216356"/>
            <a:ext cx="9533101" cy="1610200"/>
          </a:xfrm>
          <a:prstGeom prst="rect">
            <a:avLst/>
          </a:prstGeom>
        </p:spPr>
      </p:pic>
      <p:sp>
        <p:nvSpPr>
          <p:cNvPr id="7" name="TextBox 6"/>
          <p:cNvSpPr txBox="1"/>
          <p:nvPr/>
        </p:nvSpPr>
        <p:spPr>
          <a:xfrm>
            <a:off x="2650377" y="236724"/>
            <a:ext cx="6182205"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NAT Server and Server Map Table (1)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B9BB8FC4-9246-4E1F-FB76-814075F8F948}"/>
              </a:ext>
            </a:extLst>
          </p:cNvPr>
          <p:cNvSpPr txBox="1"/>
          <p:nvPr/>
        </p:nvSpPr>
        <p:spPr>
          <a:xfrm>
            <a:off x="283949" y="1739137"/>
            <a:ext cx="11624101" cy="3970318"/>
          </a:xfrm>
          <a:prstGeom prst="rect">
            <a:avLst/>
          </a:prstGeom>
          <a:noFill/>
        </p:spPr>
        <p:txBody>
          <a:bodyPr wrap="square">
            <a:spAutoFit/>
          </a:bodyPr>
          <a:lstStyle/>
          <a:p>
            <a:r>
              <a:rPr lang="en-US" sz="1400" b="1" dirty="0"/>
              <a:t>• Generally, if strict packet filtering is configured, the device permits only internal users to proactively access external networks. In practice, however, this may prevent successful file transfers in FTP. For example, when FTP in port mode is used, the client needs to proactively initiate a control connection to the server, and the server needs to proactively initiate a data connection to the client. If packet filtering configured on the device allows packets through in only one direction, FTP file transfer will fail.</a:t>
            </a:r>
          </a:p>
          <a:p>
            <a:endParaRPr lang="en-US" sz="1400" b="1" dirty="0"/>
          </a:p>
          <a:p>
            <a:r>
              <a:rPr lang="en-US" sz="1400" b="1" dirty="0"/>
              <a:t>• To resolve such issues, the USG device introduces the server map table. The server map is based on triplets and is used to record data connection mappings negotiated using control data or address mappings configured for NAT to allow external users to access internal networks.</a:t>
            </a:r>
          </a:p>
          <a:p>
            <a:endParaRPr lang="en-US" sz="1400" b="1" dirty="0"/>
          </a:p>
          <a:p>
            <a:r>
              <a:rPr lang="en-US" sz="1400" b="1" dirty="0"/>
              <a:t>•    If a data connection matches an entry in the server map table, the device will forward the associated packet without looking up the session table.</a:t>
            </a:r>
          </a:p>
          <a:p>
            <a:endParaRPr lang="en-US" sz="1400" b="1" dirty="0"/>
          </a:p>
          <a:p>
            <a:r>
              <a:rPr lang="en-US" sz="1400" b="1" dirty="0"/>
              <a:t>•    After the NAT server is configured, the device automatically generates server map entries that record the mappings between public and private addresses.</a:t>
            </a:r>
          </a:p>
          <a:p>
            <a:endParaRPr lang="en-US" sz="1400" b="1" dirty="0"/>
          </a:p>
          <a:p>
            <a:r>
              <a:rPr lang="en-US" sz="1400" b="1" dirty="0"/>
              <a:t>• If no-reverse is not specified, a pair of forward and return static server map entries is generated for each valid NAT server. If no-reverse is specified, the valid NAT server generates only the forward static server map entry. If a NAT server is deleted, the associated server map entries are deleted at the same time.</a:t>
            </a:r>
          </a:p>
          <a:p>
            <a:endParaRPr lang="en-US" sz="1400" b="1" dirty="0"/>
          </a:p>
          <a:p>
            <a:r>
              <a:rPr lang="en-US" sz="1400" b="1" dirty="0"/>
              <a:t>•     After  No  PAT  is  configured,  the  device  creates  a  server  map  table  for  data  flows generated by the configured multi-channel protocol.</a:t>
            </a:r>
          </a:p>
        </p:txBody>
      </p:sp>
    </p:spTree>
    <p:extLst>
      <p:ext uri="{BB962C8B-B14F-4D97-AF65-F5344CB8AC3E}">
        <p14:creationId xmlns:p14="http://schemas.microsoft.com/office/powerpoint/2010/main" val="14685746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89771" y="65064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06766"/>
            <a:ext cx="9533101" cy="1610200"/>
          </a:xfrm>
          <a:prstGeom prst="rect">
            <a:avLst/>
          </a:prstGeom>
        </p:spPr>
      </p:pic>
      <p:sp>
        <p:nvSpPr>
          <p:cNvPr id="7" name="TextBox 6"/>
          <p:cNvSpPr txBox="1"/>
          <p:nvPr/>
        </p:nvSpPr>
        <p:spPr>
          <a:xfrm>
            <a:off x="2650377" y="236724"/>
            <a:ext cx="6182205"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NAT Server and Server Map Table (2)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graphicFrame>
        <p:nvGraphicFramePr>
          <p:cNvPr id="9" name="Object 8">
            <a:extLst>
              <a:ext uri="{FF2B5EF4-FFF2-40B4-BE49-F238E27FC236}">
                <a16:creationId xmlns:a16="http://schemas.microsoft.com/office/drawing/2014/main" id="{82432BF7-6416-976C-CF15-725343EDF830}"/>
              </a:ext>
            </a:extLst>
          </p:cNvPr>
          <p:cNvGraphicFramePr>
            <a:graphicFrameLocks noChangeAspect="1"/>
          </p:cNvGraphicFramePr>
          <p:nvPr>
            <p:extLst>
              <p:ext uri="{D42A27DB-BD31-4B8C-83A1-F6EECF244321}">
                <p14:modId xmlns:p14="http://schemas.microsoft.com/office/powerpoint/2010/main" val="486129044"/>
              </p:ext>
            </p:extLst>
          </p:nvPr>
        </p:nvGraphicFramePr>
        <p:xfrm>
          <a:off x="294575" y="1442498"/>
          <a:ext cx="11602849" cy="4473186"/>
        </p:xfrm>
        <a:graphic>
          <a:graphicData uri="http://schemas.openxmlformats.org/presentationml/2006/ole">
            <mc:AlternateContent xmlns:mc="http://schemas.openxmlformats.org/markup-compatibility/2006">
              <mc:Choice xmlns:v="urn:schemas-microsoft-com:vml" Requires="v">
                <p:oleObj name="Bitmap Image" r:id="rId6" imgW="11010960" imgH="4244400" progId="PBrush">
                  <p:embed/>
                </p:oleObj>
              </mc:Choice>
              <mc:Fallback>
                <p:oleObj name="Bitmap Image" r:id="rId6" imgW="11010960" imgH="4244400" progId="PBrush">
                  <p:embed/>
                  <p:pic>
                    <p:nvPicPr>
                      <p:cNvPr id="0" name=""/>
                      <p:cNvPicPr/>
                      <p:nvPr/>
                    </p:nvPicPr>
                    <p:blipFill>
                      <a:blip r:embed="rId7"/>
                      <a:stretch>
                        <a:fillRect/>
                      </a:stretch>
                    </p:blipFill>
                    <p:spPr>
                      <a:xfrm>
                        <a:off x="294575" y="1442498"/>
                        <a:ext cx="11602849" cy="4473186"/>
                      </a:xfrm>
                      <a:prstGeom prst="rect">
                        <a:avLst/>
                      </a:prstGeom>
                    </p:spPr>
                  </p:pic>
                </p:oleObj>
              </mc:Fallback>
            </mc:AlternateContent>
          </a:graphicData>
        </a:graphic>
      </p:graphicFrame>
    </p:spTree>
    <p:extLst>
      <p:ext uri="{BB962C8B-B14F-4D97-AF65-F5344CB8AC3E}">
        <p14:creationId xmlns:p14="http://schemas.microsoft.com/office/powerpoint/2010/main" val="199579700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6104823"/>
            <a:ext cx="895740" cy="803252"/>
          </a:xfrm>
          <a:prstGeom prst="rect">
            <a:avLst/>
          </a:prstGeom>
        </p:spPr>
      </p:pic>
      <p:pic>
        <p:nvPicPr>
          <p:cNvPr id="3" name="Picture 2"/>
          <p:cNvPicPr>
            <a:picLocks noChangeAspect="1"/>
          </p:cNvPicPr>
          <p:nvPr/>
        </p:nvPicPr>
        <p:blipFill>
          <a:blip r:embed="rId3"/>
          <a:stretch>
            <a:fillRect/>
          </a:stretch>
        </p:blipFill>
        <p:spPr>
          <a:xfrm>
            <a:off x="2289771" y="65064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06766"/>
            <a:ext cx="9533101" cy="1610200"/>
          </a:xfrm>
          <a:prstGeom prst="rect">
            <a:avLst/>
          </a:prstGeom>
        </p:spPr>
      </p:pic>
      <p:sp>
        <p:nvSpPr>
          <p:cNvPr id="7" name="TextBox 6"/>
          <p:cNvSpPr txBox="1"/>
          <p:nvPr/>
        </p:nvSpPr>
        <p:spPr>
          <a:xfrm>
            <a:off x="2650377" y="236724"/>
            <a:ext cx="6182205"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NAT Server and Server Map Table (2)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A4AC085D-3C0D-BD6E-EBA9-107B364A4C91}"/>
              </a:ext>
            </a:extLst>
          </p:cNvPr>
          <p:cNvSpPr txBox="1"/>
          <p:nvPr/>
        </p:nvSpPr>
        <p:spPr>
          <a:xfrm>
            <a:off x="242139" y="1690062"/>
            <a:ext cx="11412148" cy="3477875"/>
          </a:xfrm>
          <a:prstGeom prst="rect">
            <a:avLst/>
          </a:prstGeom>
          <a:noFill/>
        </p:spPr>
        <p:txBody>
          <a:bodyPr wrap="square">
            <a:spAutoFit/>
          </a:bodyPr>
          <a:lstStyle/>
          <a:p>
            <a:r>
              <a:rPr lang="en-US" sz="2000" b="1" dirty="0"/>
              <a:t>• When an internal server proactively access an external network, the device cannot translate the private address of the internal server into a public address. Therefore, the internal server cannot initiate a connection to the external network. In this case, you can specify the no-reverse parameter to prevent internal servers from proactively accessing external networks.</a:t>
            </a:r>
          </a:p>
          <a:p>
            <a:endParaRPr lang="en-US" sz="2000" b="1" dirty="0"/>
          </a:p>
          <a:p>
            <a:r>
              <a:rPr lang="en-US" sz="2000" b="1" dirty="0"/>
              <a:t>• If an internal server advertises multiple public addresses for external networks through the NAT server function with no-reverse specified, the internal server cannot access external networks proactively. To enable an internal server to access an external network, configure a source NAT policy. This policy is configured between the security zone of the internal server and the security zone of the external network to translate the private address of the internal server to a public address. The source NAT policy can reference the global address or another public address.</a:t>
            </a:r>
          </a:p>
        </p:txBody>
      </p:sp>
    </p:spTree>
    <p:extLst>
      <p:ext uri="{BB962C8B-B14F-4D97-AF65-F5344CB8AC3E}">
        <p14:creationId xmlns:p14="http://schemas.microsoft.com/office/powerpoint/2010/main" val="59318217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73973" y="6104823"/>
            <a:ext cx="895740" cy="803252"/>
          </a:xfrm>
          <a:prstGeom prst="rect">
            <a:avLst/>
          </a:prstGeom>
        </p:spPr>
      </p:pic>
      <p:pic>
        <p:nvPicPr>
          <p:cNvPr id="3" name="Picture 2"/>
          <p:cNvPicPr>
            <a:picLocks noChangeAspect="1"/>
          </p:cNvPicPr>
          <p:nvPr/>
        </p:nvPicPr>
        <p:blipFill>
          <a:blip r:embed="rId3"/>
          <a:stretch>
            <a:fillRect/>
          </a:stretch>
        </p:blipFill>
        <p:spPr>
          <a:xfrm>
            <a:off x="2289771" y="65064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47424" y="-285056"/>
            <a:ext cx="9533101" cy="1610200"/>
          </a:xfrm>
          <a:prstGeom prst="rect">
            <a:avLst/>
          </a:prstGeom>
        </p:spPr>
      </p:pic>
      <p:sp>
        <p:nvSpPr>
          <p:cNvPr id="7" name="TextBox 6"/>
          <p:cNvSpPr txBox="1"/>
          <p:nvPr/>
        </p:nvSpPr>
        <p:spPr>
          <a:xfrm>
            <a:off x="2434717" y="289211"/>
            <a:ext cx="6919971"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Typical NAT Scenario and Configuration Example</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9047AA81-A93D-8136-0885-639889C1B24F}"/>
              </a:ext>
            </a:extLst>
          </p:cNvPr>
          <p:cNvSpPr txBox="1"/>
          <p:nvPr/>
        </p:nvSpPr>
        <p:spPr>
          <a:xfrm>
            <a:off x="307822" y="1422357"/>
            <a:ext cx="11698702" cy="1200329"/>
          </a:xfrm>
          <a:prstGeom prst="rect">
            <a:avLst/>
          </a:prstGeom>
          <a:noFill/>
        </p:spPr>
        <p:txBody>
          <a:bodyPr wrap="square">
            <a:spAutoFit/>
          </a:bodyPr>
          <a:lstStyle/>
          <a:p>
            <a:r>
              <a:rPr lang="fr-FR" b="1" dirty="0"/>
              <a:t>• Application scenarios:</a:t>
            </a:r>
          </a:p>
          <a:p>
            <a:endParaRPr lang="fr-FR" b="1" dirty="0"/>
          </a:p>
          <a:p>
            <a:r>
              <a:rPr lang="fr-FR" b="1" dirty="0"/>
              <a:t>□ Source NAT application </a:t>
            </a:r>
          </a:p>
          <a:p>
            <a:r>
              <a:rPr lang="fr-FR" b="1" dirty="0"/>
              <a:t>□ NAT server application</a:t>
            </a:r>
            <a:endParaRPr lang="en-US" b="1" dirty="0"/>
          </a:p>
        </p:txBody>
      </p:sp>
      <p:graphicFrame>
        <p:nvGraphicFramePr>
          <p:cNvPr id="10" name="Object 9">
            <a:extLst>
              <a:ext uri="{FF2B5EF4-FFF2-40B4-BE49-F238E27FC236}">
                <a16:creationId xmlns:a16="http://schemas.microsoft.com/office/drawing/2014/main" id="{473F8F15-E643-C2CF-5D4F-7D51237CD328}"/>
              </a:ext>
            </a:extLst>
          </p:cNvPr>
          <p:cNvGraphicFramePr>
            <a:graphicFrameLocks noChangeAspect="1"/>
          </p:cNvGraphicFramePr>
          <p:nvPr>
            <p:extLst>
              <p:ext uri="{D42A27DB-BD31-4B8C-83A1-F6EECF244321}">
                <p14:modId xmlns:p14="http://schemas.microsoft.com/office/powerpoint/2010/main" val="3286932581"/>
              </p:ext>
            </p:extLst>
          </p:nvPr>
        </p:nvGraphicFramePr>
        <p:xfrm>
          <a:off x="3326951" y="1161182"/>
          <a:ext cx="6027737" cy="5067300"/>
        </p:xfrm>
        <a:graphic>
          <a:graphicData uri="http://schemas.openxmlformats.org/presentationml/2006/ole">
            <mc:AlternateContent xmlns:mc="http://schemas.openxmlformats.org/markup-compatibility/2006">
              <mc:Choice xmlns:v="urn:schemas-microsoft-com:vml" Requires="v">
                <p:oleObj name="Bitmap Image" r:id="rId6" imgW="6027480" imgH="5067360" progId="PBrush">
                  <p:embed/>
                </p:oleObj>
              </mc:Choice>
              <mc:Fallback>
                <p:oleObj name="Bitmap Image" r:id="rId6" imgW="6027480" imgH="5067360" progId="PBrush">
                  <p:embed/>
                  <p:pic>
                    <p:nvPicPr>
                      <p:cNvPr id="0" name=""/>
                      <p:cNvPicPr/>
                      <p:nvPr/>
                    </p:nvPicPr>
                    <p:blipFill>
                      <a:blip r:embed="rId7"/>
                      <a:stretch>
                        <a:fillRect/>
                      </a:stretch>
                    </p:blipFill>
                    <p:spPr>
                      <a:xfrm>
                        <a:off x="3326951" y="1161182"/>
                        <a:ext cx="6027737" cy="5067300"/>
                      </a:xfrm>
                      <a:prstGeom prst="rect">
                        <a:avLst/>
                      </a:prstGeom>
                    </p:spPr>
                  </p:pic>
                </p:oleObj>
              </mc:Fallback>
            </mc:AlternateContent>
          </a:graphicData>
        </a:graphic>
      </p:graphicFrame>
    </p:spTree>
    <p:extLst>
      <p:ext uri="{BB962C8B-B14F-4D97-AF65-F5344CB8AC3E}">
        <p14:creationId xmlns:p14="http://schemas.microsoft.com/office/powerpoint/2010/main" val="181588348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89771" y="65064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06766"/>
            <a:ext cx="9533101" cy="1610200"/>
          </a:xfrm>
          <a:prstGeom prst="rect">
            <a:avLst/>
          </a:prstGeom>
        </p:spPr>
      </p:pic>
      <p:sp>
        <p:nvSpPr>
          <p:cNvPr id="7" name="TextBox 6"/>
          <p:cNvSpPr txBox="1"/>
          <p:nvPr/>
        </p:nvSpPr>
        <p:spPr>
          <a:xfrm>
            <a:off x="2624498" y="359834"/>
            <a:ext cx="5657896" cy="400110"/>
          </a:xfrm>
          <a:prstGeom prst="rect">
            <a:avLst/>
          </a:prstGeom>
          <a:noFill/>
        </p:spPr>
        <p:txBody>
          <a:bodyPr wrap="none" rtlCol="0">
            <a:spAutoFit/>
          </a:bodyPr>
          <a:lstStyle/>
          <a:p>
            <a:r>
              <a:rPr lang="en-US" sz="2000" dirty="0">
                <a:solidFill>
                  <a:schemeClr val="bg1"/>
                </a:solidFill>
                <a:latin typeface="Tajawal Medium" panose="00000600000000000000" pitchFamily="2" charset="-78"/>
                <a:cs typeface="Tajawal Medium" panose="00000600000000000000" pitchFamily="2" charset="-78"/>
              </a:rPr>
              <a:t>Source NAT Configuration on the Firewall (Web)</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430B2766-59E3-5EF7-DD0E-7BA6A415955F}"/>
              </a:ext>
            </a:extLst>
          </p:cNvPr>
          <p:cNvSpPr txBox="1"/>
          <p:nvPr/>
        </p:nvSpPr>
        <p:spPr>
          <a:xfrm>
            <a:off x="181460" y="1426543"/>
            <a:ext cx="11766125" cy="369332"/>
          </a:xfrm>
          <a:prstGeom prst="rect">
            <a:avLst/>
          </a:prstGeom>
          <a:noFill/>
        </p:spPr>
        <p:txBody>
          <a:bodyPr wrap="square">
            <a:spAutoFit/>
          </a:bodyPr>
          <a:lstStyle/>
          <a:p>
            <a:r>
              <a:rPr lang="en-US" b="1" dirty="0"/>
              <a:t>• Configure a NAT address pool.</a:t>
            </a:r>
          </a:p>
        </p:txBody>
      </p:sp>
      <p:graphicFrame>
        <p:nvGraphicFramePr>
          <p:cNvPr id="9" name="Object 8">
            <a:extLst>
              <a:ext uri="{FF2B5EF4-FFF2-40B4-BE49-F238E27FC236}">
                <a16:creationId xmlns:a16="http://schemas.microsoft.com/office/drawing/2014/main" id="{5F39FDD9-7DC0-2A9B-9B87-50B7782B9A5F}"/>
              </a:ext>
            </a:extLst>
          </p:cNvPr>
          <p:cNvGraphicFramePr>
            <a:graphicFrameLocks noChangeAspect="1"/>
          </p:cNvGraphicFramePr>
          <p:nvPr>
            <p:extLst>
              <p:ext uri="{D42A27DB-BD31-4B8C-83A1-F6EECF244321}">
                <p14:modId xmlns:p14="http://schemas.microsoft.com/office/powerpoint/2010/main" val="2591407722"/>
              </p:ext>
            </p:extLst>
          </p:nvPr>
        </p:nvGraphicFramePr>
        <p:xfrm>
          <a:off x="2830513" y="1918984"/>
          <a:ext cx="7098491" cy="4383234"/>
        </p:xfrm>
        <a:graphic>
          <a:graphicData uri="http://schemas.openxmlformats.org/presentationml/2006/ole">
            <mc:AlternateContent xmlns:mc="http://schemas.openxmlformats.org/markup-compatibility/2006">
              <mc:Choice xmlns:v="urn:schemas-microsoft-com:vml" Requires="v">
                <p:oleObj name="Bitmap Image" r:id="rId6" imgW="4701600" imgH="2903400" progId="PBrush">
                  <p:embed/>
                </p:oleObj>
              </mc:Choice>
              <mc:Fallback>
                <p:oleObj name="Bitmap Image" r:id="rId6" imgW="4701600" imgH="2903400" progId="PBrush">
                  <p:embed/>
                  <p:pic>
                    <p:nvPicPr>
                      <p:cNvPr id="0" name=""/>
                      <p:cNvPicPr/>
                      <p:nvPr/>
                    </p:nvPicPr>
                    <p:blipFill>
                      <a:blip r:embed="rId7"/>
                      <a:stretch>
                        <a:fillRect/>
                      </a:stretch>
                    </p:blipFill>
                    <p:spPr>
                      <a:xfrm>
                        <a:off x="2830513" y="1918984"/>
                        <a:ext cx="7098491" cy="4383234"/>
                      </a:xfrm>
                      <a:prstGeom prst="rect">
                        <a:avLst/>
                      </a:prstGeom>
                    </p:spPr>
                  </p:pic>
                </p:oleObj>
              </mc:Fallback>
            </mc:AlternateContent>
          </a:graphicData>
        </a:graphic>
      </p:graphicFrame>
    </p:spTree>
    <p:extLst>
      <p:ext uri="{BB962C8B-B14F-4D97-AF65-F5344CB8AC3E}">
        <p14:creationId xmlns:p14="http://schemas.microsoft.com/office/powerpoint/2010/main" val="117664058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89771" y="659420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06766"/>
            <a:ext cx="9533101" cy="1610200"/>
          </a:xfrm>
          <a:prstGeom prst="rect">
            <a:avLst/>
          </a:prstGeom>
        </p:spPr>
      </p:pic>
      <p:sp>
        <p:nvSpPr>
          <p:cNvPr id="7" name="TextBox 6"/>
          <p:cNvSpPr txBox="1"/>
          <p:nvPr/>
        </p:nvSpPr>
        <p:spPr>
          <a:xfrm>
            <a:off x="2289771" y="298279"/>
            <a:ext cx="6758260"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Source NAT Configuration on the Firewall (Web)</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1B6A981A-0624-56C4-6821-3F418EAA30B8}"/>
              </a:ext>
            </a:extLst>
          </p:cNvPr>
          <p:cNvSpPr txBox="1"/>
          <p:nvPr/>
        </p:nvSpPr>
        <p:spPr>
          <a:xfrm>
            <a:off x="130614" y="1303434"/>
            <a:ext cx="11402111" cy="1477328"/>
          </a:xfrm>
          <a:prstGeom prst="rect">
            <a:avLst/>
          </a:prstGeom>
          <a:noFill/>
        </p:spPr>
        <p:txBody>
          <a:bodyPr wrap="square">
            <a:spAutoFit/>
          </a:bodyPr>
          <a:lstStyle/>
          <a:p>
            <a:r>
              <a:rPr lang="en-US" b="1" dirty="0"/>
              <a:t>• Configure a source NAT policy.</a:t>
            </a:r>
          </a:p>
          <a:p>
            <a:endParaRPr lang="en-US" b="1" dirty="0"/>
          </a:p>
          <a:p>
            <a:r>
              <a:rPr lang="en-US" b="1" dirty="0"/>
              <a:t>• The source security zone is usually the zone where the pre-NAT private address resides. In this example, it is the trust zone. The destination security zone is usually the zone where the post-NAT public address resides. In this example, it is the untrust zone.</a:t>
            </a:r>
          </a:p>
        </p:txBody>
      </p:sp>
      <p:graphicFrame>
        <p:nvGraphicFramePr>
          <p:cNvPr id="10" name="Object 9">
            <a:extLst>
              <a:ext uri="{FF2B5EF4-FFF2-40B4-BE49-F238E27FC236}">
                <a16:creationId xmlns:a16="http://schemas.microsoft.com/office/drawing/2014/main" id="{24CB5A39-D284-73FD-5880-CCEF808A7B30}"/>
              </a:ext>
            </a:extLst>
          </p:cNvPr>
          <p:cNvGraphicFramePr>
            <a:graphicFrameLocks noChangeAspect="1"/>
          </p:cNvGraphicFramePr>
          <p:nvPr>
            <p:extLst>
              <p:ext uri="{D42A27DB-BD31-4B8C-83A1-F6EECF244321}">
                <p14:modId xmlns:p14="http://schemas.microsoft.com/office/powerpoint/2010/main" val="1910857513"/>
              </p:ext>
            </p:extLst>
          </p:nvPr>
        </p:nvGraphicFramePr>
        <p:xfrm>
          <a:off x="2493034" y="2439791"/>
          <a:ext cx="7613859" cy="4061196"/>
        </p:xfrm>
        <a:graphic>
          <a:graphicData uri="http://schemas.openxmlformats.org/presentationml/2006/ole">
            <mc:AlternateContent xmlns:mc="http://schemas.openxmlformats.org/markup-compatibility/2006">
              <mc:Choice xmlns:v="urn:schemas-microsoft-com:vml" Requires="v">
                <p:oleObj name="Bitmap Image" r:id="rId6" imgW="8557200" imgH="4564440" progId="PBrush">
                  <p:embed/>
                </p:oleObj>
              </mc:Choice>
              <mc:Fallback>
                <p:oleObj name="Bitmap Image" r:id="rId6" imgW="8557200" imgH="4564440" progId="PBrush">
                  <p:embed/>
                  <p:pic>
                    <p:nvPicPr>
                      <p:cNvPr id="0" name=""/>
                      <p:cNvPicPr/>
                      <p:nvPr/>
                    </p:nvPicPr>
                    <p:blipFill>
                      <a:blip r:embed="rId7"/>
                      <a:stretch>
                        <a:fillRect/>
                      </a:stretch>
                    </p:blipFill>
                    <p:spPr>
                      <a:xfrm>
                        <a:off x="2493034" y="2439791"/>
                        <a:ext cx="7613859" cy="4061196"/>
                      </a:xfrm>
                      <a:prstGeom prst="rect">
                        <a:avLst/>
                      </a:prstGeom>
                    </p:spPr>
                  </p:pic>
                </p:oleObj>
              </mc:Fallback>
            </mc:AlternateContent>
          </a:graphicData>
        </a:graphic>
      </p:graphicFrame>
    </p:spTree>
    <p:extLst>
      <p:ext uri="{BB962C8B-B14F-4D97-AF65-F5344CB8AC3E}">
        <p14:creationId xmlns:p14="http://schemas.microsoft.com/office/powerpoint/2010/main" val="146802814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89771" y="65064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06766"/>
            <a:ext cx="9533101" cy="1610200"/>
          </a:xfrm>
          <a:prstGeom prst="rect">
            <a:avLst/>
          </a:prstGeom>
        </p:spPr>
      </p:pic>
      <p:sp>
        <p:nvSpPr>
          <p:cNvPr id="7" name="TextBox 6"/>
          <p:cNvSpPr txBox="1"/>
          <p:nvPr/>
        </p:nvSpPr>
        <p:spPr>
          <a:xfrm>
            <a:off x="2659004" y="298279"/>
            <a:ext cx="5581271" cy="400110"/>
          </a:xfrm>
          <a:prstGeom prst="rect">
            <a:avLst/>
          </a:prstGeom>
          <a:noFill/>
        </p:spPr>
        <p:txBody>
          <a:bodyPr wrap="none" rtlCol="0">
            <a:spAutoFit/>
          </a:bodyPr>
          <a:lstStyle/>
          <a:p>
            <a:r>
              <a:rPr lang="en-US" sz="2000" dirty="0">
                <a:solidFill>
                  <a:schemeClr val="bg1"/>
                </a:solidFill>
                <a:latin typeface="Tajawal Medium" panose="00000600000000000000" pitchFamily="2" charset="-78"/>
                <a:cs typeface="Tajawal Medium" panose="00000600000000000000" pitchFamily="2" charset="-78"/>
              </a:rPr>
              <a:t>NAT Server Configuration on the Firewall (Web)</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72E09D97-4D36-D22F-8D01-B82733B921E8}"/>
              </a:ext>
            </a:extLst>
          </p:cNvPr>
          <p:cNvSpPr txBox="1"/>
          <p:nvPr/>
        </p:nvSpPr>
        <p:spPr>
          <a:xfrm>
            <a:off x="273169" y="1500226"/>
            <a:ext cx="11421373" cy="1323439"/>
          </a:xfrm>
          <a:prstGeom prst="rect">
            <a:avLst/>
          </a:prstGeom>
          <a:noFill/>
        </p:spPr>
        <p:txBody>
          <a:bodyPr wrap="square">
            <a:spAutoFit/>
          </a:bodyPr>
          <a:lstStyle/>
          <a:p>
            <a:r>
              <a:rPr lang="en-US" sz="2000" b="1" dirty="0"/>
              <a:t>• Configure the internal web and FTP servers.</a:t>
            </a:r>
          </a:p>
          <a:p>
            <a:r>
              <a:rPr lang="en-US" sz="2000" b="1" dirty="0"/>
              <a:t>•   During NAT server configuration, the external address is the public IP address that the internal server provides for external users.</a:t>
            </a:r>
          </a:p>
          <a:p>
            <a:r>
              <a:rPr lang="en-US" sz="2000" b="1" dirty="0"/>
              <a:t>•   The internal address is the IP address of an internal server on the LAN.</a:t>
            </a:r>
          </a:p>
        </p:txBody>
      </p:sp>
      <p:graphicFrame>
        <p:nvGraphicFramePr>
          <p:cNvPr id="9" name="Object 8">
            <a:extLst>
              <a:ext uri="{FF2B5EF4-FFF2-40B4-BE49-F238E27FC236}">
                <a16:creationId xmlns:a16="http://schemas.microsoft.com/office/drawing/2014/main" id="{E9B0FD05-800A-9662-BD2A-1D8E0E857B57}"/>
              </a:ext>
            </a:extLst>
          </p:cNvPr>
          <p:cNvGraphicFramePr>
            <a:graphicFrameLocks noChangeAspect="1"/>
          </p:cNvGraphicFramePr>
          <p:nvPr>
            <p:extLst>
              <p:ext uri="{D42A27DB-BD31-4B8C-83A1-F6EECF244321}">
                <p14:modId xmlns:p14="http://schemas.microsoft.com/office/powerpoint/2010/main" val="1302629167"/>
              </p:ext>
            </p:extLst>
          </p:nvPr>
        </p:nvGraphicFramePr>
        <p:xfrm>
          <a:off x="3200400" y="2823665"/>
          <a:ext cx="6652164" cy="3629965"/>
        </p:xfrm>
        <a:graphic>
          <a:graphicData uri="http://schemas.openxmlformats.org/presentationml/2006/ole">
            <mc:AlternateContent xmlns:mc="http://schemas.openxmlformats.org/markup-compatibility/2006">
              <mc:Choice xmlns:v="urn:schemas-microsoft-com:vml" Requires="v">
                <p:oleObj name="Bitmap Image" r:id="rId6" imgW="8252640" imgH="4503600" progId="PBrush">
                  <p:embed/>
                </p:oleObj>
              </mc:Choice>
              <mc:Fallback>
                <p:oleObj name="Bitmap Image" r:id="rId6" imgW="8252640" imgH="4503600" progId="PBrush">
                  <p:embed/>
                  <p:pic>
                    <p:nvPicPr>
                      <p:cNvPr id="0" name=""/>
                      <p:cNvPicPr/>
                      <p:nvPr/>
                    </p:nvPicPr>
                    <p:blipFill>
                      <a:blip r:embed="rId7"/>
                      <a:stretch>
                        <a:fillRect/>
                      </a:stretch>
                    </p:blipFill>
                    <p:spPr>
                      <a:xfrm>
                        <a:off x="3200400" y="2823665"/>
                        <a:ext cx="6652164" cy="3629965"/>
                      </a:xfrm>
                      <a:prstGeom prst="rect">
                        <a:avLst/>
                      </a:prstGeom>
                    </p:spPr>
                  </p:pic>
                </p:oleObj>
              </mc:Fallback>
            </mc:AlternateContent>
          </a:graphicData>
        </a:graphic>
      </p:graphicFrame>
    </p:spTree>
    <p:extLst>
      <p:ext uri="{BB962C8B-B14F-4D97-AF65-F5344CB8AC3E}">
        <p14:creationId xmlns:p14="http://schemas.microsoft.com/office/powerpoint/2010/main" val="8079783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516" y="6364216"/>
            <a:ext cx="601186" cy="539112"/>
          </a:xfrm>
          <a:prstGeom prst="rect">
            <a:avLst/>
          </a:prstGeom>
        </p:spPr>
      </p:pic>
      <p:pic>
        <p:nvPicPr>
          <p:cNvPr id="3" name="Picture 2"/>
          <p:cNvPicPr>
            <a:picLocks noChangeAspect="1"/>
          </p:cNvPicPr>
          <p:nvPr/>
        </p:nvPicPr>
        <p:blipFill>
          <a:blip r:embed="rId3"/>
          <a:stretch>
            <a:fillRect/>
          </a:stretch>
        </p:blipFill>
        <p:spPr>
          <a:xfrm>
            <a:off x="2289771" y="65064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06766"/>
            <a:ext cx="9533101" cy="1610200"/>
          </a:xfrm>
          <a:prstGeom prst="rect">
            <a:avLst/>
          </a:prstGeom>
        </p:spPr>
      </p:pic>
      <p:sp>
        <p:nvSpPr>
          <p:cNvPr id="7" name="TextBox 6"/>
          <p:cNvSpPr txBox="1"/>
          <p:nvPr/>
        </p:nvSpPr>
        <p:spPr>
          <a:xfrm>
            <a:off x="2650377" y="357231"/>
            <a:ext cx="5600187" cy="400110"/>
          </a:xfrm>
          <a:prstGeom prst="rect">
            <a:avLst/>
          </a:prstGeom>
          <a:noFill/>
        </p:spPr>
        <p:txBody>
          <a:bodyPr wrap="none" rtlCol="0">
            <a:spAutoFit/>
          </a:bodyPr>
          <a:lstStyle/>
          <a:p>
            <a:r>
              <a:rPr lang="en-US" sz="2000" dirty="0">
                <a:solidFill>
                  <a:schemeClr val="bg1"/>
                </a:solidFill>
                <a:latin typeface="Tajawal Medium" panose="00000600000000000000" pitchFamily="2" charset="-78"/>
                <a:cs typeface="Tajawal Medium" panose="00000600000000000000" pitchFamily="2" charset="-78"/>
              </a:rPr>
              <a:t>NAT Server Configuration on the Firewall (Web)</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EDC94E17-3656-1815-6A16-1532E6FCE723}"/>
              </a:ext>
            </a:extLst>
          </p:cNvPr>
          <p:cNvSpPr txBox="1"/>
          <p:nvPr/>
        </p:nvSpPr>
        <p:spPr>
          <a:xfrm>
            <a:off x="260230" y="1398877"/>
            <a:ext cx="11671540" cy="1815882"/>
          </a:xfrm>
          <a:prstGeom prst="rect">
            <a:avLst/>
          </a:prstGeom>
          <a:noFill/>
        </p:spPr>
        <p:txBody>
          <a:bodyPr wrap="square">
            <a:spAutoFit/>
          </a:bodyPr>
          <a:lstStyle/>
          <a:p>
            <a:r>
              <a:rPr lang="en-US" sz="1600" b="1" dirty="0"/>
              <a:t>• Configure an interzone security policy</a:t>
            </a:r>
          </a:p>
          <a:p>
            <a:endParaRPr lang="en-US" sz="1600" b="1" dirty="0"/>
          </a:p>
          <a:p>
            <a:r>
              <a:rPr lang="en-US" sz="1600" b="1" dirty="0"/>
              <a:t>• On the web configuration page, perform the following steps to configure interzone packet filtering rules:</a:t>
            </a:r>
          </a:p>
          <a:p>
            <a:endParaRPr lang="en-US" sz="1600" b="1" dirty="0"/>
          </a:p>
          <a:p>
            <a:r>
              <a:rPr lang="en-US" sz="1600" b="1" dirty="0"/>
              <a:t>□  Choose Firewall &gt; Security Policy &gt; Forward Policy. </a:t>
            </a:r>
          </a:p>
          <a:p>
            <a:r>
              <a:rPr lang="en-US" sz="1600" b="1" dirty="0"/>
              <a:t>□  Under Forward Policy List, click Add.</a:t>
            </a:r>
          </a:p>
          <a:p>
            <a:r>
              <a:rPr lang="en-US" sz="1600" b="1" dirty="0"/>
              <a:t>□  Set the parameters.</a:t>
            </a:r>
          </a:p>
        </p:txBody>
      </p:sp>
      <p:graphicFrame>
        <p:nvGraphicFramePr>
          <p:cNvPr id="10" name="Object 9">
            <a:extLst>
              <a:ext uri="{FF2B5EF4-FFF2-40B4-BE49-F238E27FC236}">
                <a16:creationId xmlns:a16="http://schemas.microsoft.com/office/drawing/2014/main" id="{D02CCE22-0B9C-950C-9D9B-55E1BFC9ED77}"/>
              </a:ext>
            </a:extLst>
          </p:cNvPr>
          <p:cNvGraphicFramePr>
            <a:graphicFrameLocks noChangeAspect="1"/>
          </p:cNvGraphicFramePr>
          <p:nvPr>
            <p:extLst>
              <p:ext uri="{D42A27DB-BD31-4B8C-83A1-F6EECF244321}">
                <p14:modId xmlns:p14="http://schemas.microsoft.com/office/powerpoint/2010/main" val="3437060412"/>
              </p:ext>
            </p:extLst>
          </p:nvPr>
        </p:nvGraphicFramePr>
        <p:xfrm>
          <a:off x="5339751" y="2211667"/>
          <a:ext cx="6143038" cy="4289101"/>
        </p:xfrm>
        <a:graphic>
          <a:graphicData uri="http://schemas.openxmlformats.org/presentationml/2006/ole">
            <mc:AlternateContent xmlns:mc="http://schemas.openxmlformats.org/markup-compatibility/2006">
              <mc:Choice xmlns:v="urn:schemas-microsoft-com:vml" Requires="v">
                <p:oleObj name="Bitmap Image" r:id="rId6" imgW="4244400" imgH="2964240" progId="PBrush">
                  <p:embed/>
                </p:oleObj>
              </mc:Choice>
              <mc:Fallback>
                <p:oleObj name="Bitmap Image" r:id="rId6" imgW="4244400" imgH="2964240" progId="PBrush">
                  <p:embed/>
                  <p:pic>
                    <p:nvPicPr>
                      <p:cNvPr id="0" name=""/>
                      <p:cNvPicPr/>
                      <p:nvPr/>
                    </p:nvPicPr>
                    <p:blipFill>
                      <a:blip r:embed="rId7"/>
                      <a:stretch>
                        <a:fillRect/>
                      </a:stretch>
                    </p:blipFill>
                    <p:spPr>
                      <a:xfrm>
                        <a:off x="5339751" y="2211667"/>
                        <a:ext cx="6143038" cy="4289101"/>
                      </a:xfrm>
                      <a:prstGeom prst="rect">
                        <a:avLst/>
                      </a:prstGeom>
                    </p:spPr>
                  </p:pic>
                </p:oleObj>
              </mc:Fallback>
            </mc:AlternateContent>
          </a:graphicData>
        </a:graphic>
      </p:graphicFrame>
    </p:spTree>
    <p:extLst>
      <p:ext uri="{BB962C8B-B14F-4D97-AF65-F5344CB8AC3E}">
        <p14:creationId xmlns:p14="http://schemas.microsoft.com/office/powerpoint/2010/main" val="294245295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89771" y="665386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280887"/>
            <a:ext cx="9533101" cy="1610200"/>
          </a:xfrm>
          <a:prstGeom prst="rect">
            <a:avLst/>
          </a:prstGeom>
        </p:spPr>
      </p:pic>
      <p:sp>
        <p:nvSpPr>
          <p:cNvPr id="7" name="TextBox 6"/>
          <p:cNvSpPr txBox="1"/>
          <p:nvPr/>
        </p:nvSpPr>
        <p:spPr>
          <a:xfrm>
            <a:off x="2469222" y="312527"/>
            <a:ext cx="6609951"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Source NAT Configuration on the Firewall (CLI)</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63ED64F7-EC3C-185F-4502-4466B97092C8}"/>
              </a:ext>
            </a:extLst>
          </p:cNvPr>
          <p:cNvSpPr txBox="1"/>
          <p:nvPr/>
        </p:nvSpPr>
        <p:spPr>
          <a:xfrm>
            <a:off x="405441" y="1499074"/>
            <a:ext cx="11542143" cy="1200329"/>
          </a:xfrm>
          <a:prstGeom prst="rect">
            <a:avLst/>
          </a:prstGeom>
          <a:noFill/>
        </p:spPr>
        <p:txBody>
          <a:bodyPr wrap="square">
            <a:spAutoFit/>
          </a:bodyPr>
          <a:lstStyle/>
          <a:p>
            <a:r>
              <a:rPr lang="en-US" b="1" dirty="0"/>
              <a:t>•  Configure interzone access rules.</a:t>
            </a:r>
          </a:p>
          <a:p>
            <a:r>
              <a:rPr lang="en-US" b="1" dirty="0"/>
              <a:t>•  Specify the network segment 192.168.0.0 as the source address. (Detailed configurations are not described here.)</a:t>
            </a:r>
          </a:p>
          <a:p>
            <a:endParaRPr lang="en-US" b="1" dirty="0"/>
          </a:p>
          <a:p>
            <a:r>
              <a:rPr lang="en-US" b="1" dirty="0"/>
              <a:t>•  Configure an address pool.</a:t>
            </a:r>
          </a:p>
        </p:txBody>
      </p:sp>
      <p:graphicFrame>
        <p:nvGraphicFramePr>
          <p:cNvPr id="9" name="Object 8">
            <a:extLst>
              <a:ext uri="{FF2B5EF4-FFF2-40B4-BE49-F238E27FC236}">
                <a16:creationId xmlns:a16="http://schemas.microsoft.com/office/drawing/2014/main" id="{1F585582-951F-45F2-3BB2-42EECD2A75D2}"/>
              </a:ext>
            </a:extLst>
          </p:cNvPr>
          <p:cNvGraphicFramePr>
            <a:graphicFrameLocks noChangeAspect="1"/>
          </p:cNvGraphicFramePr>
          <p:nvPr>
            <p:extLst>
              <p:ext uri="{D42A27DB-BD31-4B8C-83A1-F6EECF244321}">
                <p14:modId xmlns:p14="http://schemas.microsoft.com/office/powerpoint/2010/main" val="118858980"/>
              </p:ext>
            </p:extLst>
          </p:nvPr>
        </p:nvGraphicFramePr>
        <p:xfrm>
          <a:off x="639471" y="2819776"/>
          <a:ext cx="10913058" cy="803251"/>
        </p:xfrm>
        <a:graphic>
          <a:graphicData uri="http://schemas.openxmlformats.org/presentationml/2006/ole">
            <mc:AlternateContent xmlns:mc="http://schemas.openxmlformats.org/markup-compatibility/2006">
              <mc:Choice xmlns:v="urn:schemas-microsoft-com:vml" Requires="v">
                <p:oleObj name="Bitmap Image" r:id="rId6" imgW="7764840" imgH="571680" progId="PBrush">
                  <p:embed/>
                </p:oleObj>
              </mc:Choice>
              <mc:Fallback>
                <p:oleObj name="Bitmap Image" r:id="rId6" imgW="7764840" imgH="571680" progId="PBrush">
                  <p:embed/>
                  <p:pic>
                    <p:nvPicPr>
                      <p:cNvPr id="0" name=""/>
                      <p:cNvPicPr/>
                      <p:nvPr/>
                    </p:nvPicPr>
                    <p:blipFill>
                      <a:blip r:embed="rId7"/>
                      <a:stretch>
                        <a:fillRect/>
                      </a:stretch>
                    </p:blipFill>
                    <p:spPr>
                      <a:xfrm>
                        <a:off x="639471" y="2819776"/>
                        <a:ext cx="10913058" cy="803251"/>
                      </a:xfrm>
                      <a:prstGeom prst="rect">
                        <a:avLst/>
                      </a:prstGeom>
                    </p:spPr>
                  </p:pic>
                </p:oleObj>
              </mc:Fallback>
            </mc:AlternateContent>
          </a:graphicData>
        </a:graphic>
      </p:graphicFrame>
      <p:sp>
        <p:nvSpPr>
          <p:cNvPr id="13" name="TextBox 12">
            <a:extLst>
              <a:ext uri="{FF2B5EF4-FFF2-40B4-BE49-F238E27FC236}">
                <a16:creationId xmlns:a16="http://schemas.microsoft.com/office/drawing/2014/main" id="{F395B61E-DEC3-3976-7686-6D09A2328136}"/>
              </a:ext>
            </a:extLst>
          </p:cNvPr>
          <p:cNvSpPr txBox="1"/>
          <p:nvPr/>
        </p:nvSpPr>
        <p:spPr>
          <a:xfrm>
            <a:off x="405441" y="3823077"/>
            <a:ext cx="6211018" cy="369332"/>
          </a:xfrm>
          <a:prstGeom prst="rect">
            <a:avLst/>
          </a:prstGeom>
          <a:noFill/>
        </p:spPr>
        <p:txBody>
          <a:bodyPr wrap="square">
            <a:spAutoFit/>
          </a:bodyPr>
          <a:lstStyle/>
          <a:p>
            <a:r>
              <a:rPr lang="en-US" b="1" dirty="0"/>
              <a:t>•  Configure a source NAT policy.</a:t>
            </a:r>
          </a:p>
        </p:txBody>
      </p:sp>
      <p:graphicFrame>
        <p:nvGraphicFramePr>
          <p:cNvPr id="14" name="Object 13">
            <a:extLst>
              <a:ext uri="{FF2B5EF4-FFF2-40B4-BE49-F238E27FC236}">
                <a16:creationId xmlns:a16="http://schemas.microsoft.com/office/drawing/2014/main" id="{B4722434-DE58-370A-577F-B6670EDF9487}"/>
              </a:ext>
            </a:extLst>
          </p:cNvPr>
          <p:cNvGraphicFramePr>
            <a:graphicFrameLocks noChangeAspect="1"/>
          </p:cNvGraphicFramePr>
          <p:nvPr>
            <p:extLst>
              <p:ext uri="{D42A27DB-BD31-4B8C-83A1-F6EECF244321}">
                <p14:modId xmlns:p14="http://schemas.microsoft.com/office/powerpoint/2010/main" val="3416767075"/>
              </p:ext>
            </p:extLst>
          </p:nvPr>
        </p:nvGraphicFramePr>
        <p:xfrm>
          <a:off x="895755" y="4350544"/>
          <a:ext cx="9115787" cy="1866466"/>
        </p:xfrm>
        <a:graphic>
          <a:graphicData uri="http://schemas.openxmlformats.org/presentationml/2006/ole">
            <mc:AlternateContent xmlns:mc="http://schemas.openxmlformats.org/markup-compatibility/2006">
              <mc:Choice xmlns:v="urn:schemas-microsoft-com:vml" Requires="v">
                <p:oleObj name="Bitmap Image" r:id="rId8" imgW="7551360" imgH="1546920" progId="PBrush">
                  <p:embed/>
                </p:oleObj>
              </mc:Choice>
              <mc:Fallback>
                <p:oleObj name="Bitmap Image" r:id="rId8" imgW="7551360" imgH="1546920" progId="PBrush">
                  <p:embed/>
                  <p:pic>
                    <p:nvPicPr>
                      <p:cNvPr id="0" name=""/>
                      <p:cNvPicPr/>
                      <p:nvPr/>
                    </p:nvPicPr>
                    <p:blipFill>
                      <a:blip r:embed="rId9"/>
                      <a:stretch>
                        <a:fillRect/>
                      </a:stretch>
                    </p:blipFill>
                    <p:spPr>
                      <a:xfrm>
                        <a:off x="895755" y="4350544"/>
                        <a:ext cx="9115787" cy="1866466"/>
                      </a:xfrm>
                      <a:prstGeom prst="rect">
                        <a:avLst/>
                      </a:prstGeom>
                    </p:spPr>
                  </p:pic>
                </p:oleObj>
              </mc:Fallback>
            </mc:AlternateContent>
          </a:graphicData>
        </a:graphic>
      </p:graphicFrame>
    </p:spTree>
    <p:extLst>
      <p:ext uri="{BB962C8B-B14F-4D97-AF65-F5344CB8AC3E}">
        <p14:creationId xmlns:p14="http://schemas.microsoft.com/office/powerpoint/2010/main" val="285278034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89771" y="6653162"/>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06766"/>
            <a:ext cx="9533101" cy="1610200"/>
          </a:xfrm>
          <a:prstGeom prst="rect">
            <a:avLst/>
          </a:prstGeom>
        </p:spPr>
      </p:pic>
      <p:sp>
        <p:nvSpPr>
          <p:cNvPr id="7" name="TextBox 6"/>
          <p:cNvSpPr txBox="1"/>
          <p:nvPr/>
        </p:nvSpPr>
        <p:spPr>
          <a:xfrm>
            <a:off x="2426090" y="295633"/>
            <a:ext cx="6541021"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NAT Server Configuration on the Firewall (CLI)</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2A12DD31-3B94-0BA9-1B25-2B41CFA931CA}"/>
              </a:ext>
            </a:extLst>
          </p:cNvPr>
          <p:cNvSpPr txBox="1"/>
          <p:nvPr/>
        </p:nvSpPr>
        <p:spPr>
          <a:xfrm>
            <a:off x="1759789" y="1136196"/>
            <a:ext cx="6211018" cy="369332"/>
          </a:xfrm>
          <a:prstGeom prst="rect">
            <a:avLst/>
          </a:prstGeom>
          <a:noFill/>
        </p:spPr>
        <p:txBody>
          <a:bodyPr wrap="square">
            <a:spAutoFit/>
          </a:bodyPr>
          <a:lstStyle/>
          <a:p>
            <a:r>
              <a:rPr lang="en-US" b="1" dirty="0"/>
              <a:t>• Configure the internal web and FTP servers.</a:t>
            </a:r>
          </a:p>
        </p:txBody>
      </p:sp>
      <p:graphicFrame>
        <p:nvGraphicFramePr>
          <p:cNvPr id="16" name="Object 15">
            <a:extLst>
              <a:ext uri="{FF2B5EF4-FFF2-40B4-BE49-F238E27FC236}">
                <a16:creationId xmlns:a16="http://schemas.microsoft.com/office/drawing/2014/main" id="{3A62ED4B-A515-3936-1E4B-A3B304166214}"/>
              </a:ext>
            </a:extLst>
          </p:cNvPr>
          <p:cNvGraphicFramePr>
            <a:graphicFrameLocks noChangeAspect="1"/>
          </p:cNvGraphicFramePr>
          <p:nvPr>
            <p:extLst>
              <p:ext uri="{D42A27DB-BD31-4B8C-83A1-F6EECF244321}">
                <p14:modId xmlns:p14="http://schemas.microsoft.com/office/powerpoint/2010/main" val="149182778"/>
              </p:ext>
            </p:extLst>
          </p:nvPr>
        </p:nvGraphicFramePr>
        <p:xfrm>
          <a:off x="1825481" y="1551352"/>
          <a:ext cx="7742237" cy="922337"/>
        </p:xfrm>
        <a:graphic>
          <a:graphicData uri="http://schemas.openxmlformats.org/presentationml/2006/ole">
            <mc:AlternateContent xmlns:mc="http://schemas.openxmlformats.org/markup-compatibility/2006">
              <mc:Choice xmlns:v="urn:schemas-microsoft-com:vml" Requires="v">
                <p:oleObj name="Bitmap Image" r:id="rId6" imgW="7741800" imgH="921960" progId="PBrush">
                  <p:embed/>
                </p:oleObj>
              </mc:Choice>
              <mc:Fallback>
                <p:oleObj name="Bitmap Image" r:id="rId6" imgW="7741800" imgH="921960" progId="PBrush">
                  <p:embed/>
                  <p:pic>
                    <p:nvPicPr>
                      <p:cNvPr id="0" name=""/>
                      <p:cNvPicPr/>
                      <p:nvPr/>
                    </p:nvPicPr>
                    <p:blipFill>
                      <a:blip r:embed="rId7"/>
                      <a:stretch>
                        <a:fillRect/>
                      </a:stretch>
                    </p:blipFill>
                    <p:spPr>
                      <a:xfrm>
                        <a:off x="1825481" y="1551352"/>
                        <a:ext cx="7742237" cy="922337"/>
                      </a:xfrm>
                      <a:prstGeom prst="rect">
                        <a:avLst/>
                      </a:prstGeom>
                    </p:spPr>
                  </p:pic>
                </p:oleObj>
              </mc:Fallback>
            </mc:AlternateContent>
          </a:graphicData>
        </a:graphic>
      </p:graphicFrame>
      <p:sp>
        <p:nvSpPr>
          <p:cNvPr id="18" name="TextBox 17">
            <a:extLst>
              <a:ext uri="{FF2B5EF4-FFF2-40B4-BE49-F238E27FC236}">
                <a16:creationId xmlns:a16="http://schemas.microsoft.com/office/drawing/2014/main" id="{E1090CE4-A35D-46FB-590D-D283D584FA8B}"/>
              </a:ext>
            </a:extLst>
          </p:cNvPr>
          <p:cNvSpPr txBox="1"/>
          <p:nvPr/>
        </p:nvSpPr>
        <p:spPr>
          <a:xfrm>
            <a:off x="1759789" y="2473689"/>
            <a:ext cx="6211018" cy="369332"/>
          </a:xfrm>
          <a:prstGeom prst="rect">
            <a:avLst/>
          </a:prstGeom>
          <a:noFill/>
        </p:spPr>
        <p:txBody>
          <a:bodyPr wrap="square">
            <a:spAutoFit/>
          </a:bodyPr>
          <a:lstStyle/>
          <a:p>
            <a:r>
              <a:rPr lang="en-US" b="1" dirty="0"/>
              <a:t>• Configure interzone packet filtering rules.</a:t>
            </a:r>
          </a:p>
        </p:txBody>
      </p:sp>
      <p:graphicFrame>
        <p:nvGraphicFramePr>
          <p:cNvPr id="19" name="Object 18">
            <a:extLst>
              <a:ext uri="{FF2B5EF4-FFF2-40B4-BE49-F238E27FC236}">
                <a16:creationId xmlns:a16="http://schemas.microsoft.com/office/drawing/2014/main" id="{24854582-F71B-09DA-8C3D-AFA1E2354E74}"/>
              </a:ext>
            </a:extLst>
          </p:cNvPr>
          <p:cNvGraphicFramePr>
            <a:graphicFrameLocks noChangeAspect="1"/>
          </p:cNvGraphicFramePr>
          <p:nvPr>
            <p:extLst>
              <p:ext uri="{D42A27DB-BD31-4B8C-83A1-F6EECF244321}">
                <p14:modId xmlns:p14="http://schemas.microsoft.com/office/powerpoint/2010/main" val="3123155164"/>
              </p:ext>
            </p:extLst>
          </p:nvPr>
        </p:nvGraphicFramePr>
        <p:xfrm>
          <a:off x="1825481" y="2852119"/>
          <a:ext cx="6211019" cy="2427326"/>
        </p:xfrm>
        <a:graphic>
          <a:graphicData uri="http://schemas.openxmlformats.org/presentationml/2006/ole">
            <mc:AlternateContent xmlns:mc="http://schemas.openxmlformats.org/markup-compatibility/2006">
              <mc:Choice xmlns:v="urn:schemas-microsoft-com:vml" Requires="v">
                <p:oleObj name="Bitmap Image" r:id="rId8" imgW="7254360" imgH="2834640" progId="PBrush">
                  <p:embed/>
                </p:oleObj>
              </mc:Choice>
              <mc:Fallback>
                <p:oleObj name="Bitmap Image" r:id="rId8" imgW="7254360" imgH="2834640" progId="PBrush">
                  <p:embed/>
                  <p:pic>
                    <p:nvPicPr>
                      <p:cNvPr id="0" name=""/>
                      <p:cNvPicPr/>
                      <p:nvPr/>
                    </p:nvPicPr>
                    <p:blipFill>
                      <a:blip r:embed="rId9"/>
                      <a:stretch>
                        <a:fillRect/>
                      </a:stretch>
                    </p:blipFill>
                    <p:spPr>
                      <a:xfrm>
                        <a:off x="1825481" y="2852119"/>
                        <a:ext cx="6211019" cy="2427326"/>
                      </a:xfrm>
                      <a:prstGeom prst="rect">
                        <a:avLst/>
                      </a:prstGeom>
                    </p:spPr>
                  </p:pic>
                </p:oleObj>
              </mc:Fallback>
            </mc:AlternateContent>
          </a:graphicData>
        </a:graphic>
      </p:graphicFrame>
      <p:sp>
        <p:nvSpPr>
          <p:cNvPr id="21" name="TextBox 20">
            <a:extLst>
              <a:ext uri="{FF2B5EF4-FFF2-40B4-BE49-F238E27FC236}">
                <a16:creationId xmlns:a16="http://schemas.microsoft.com/office/drawing/2014/main" id="{F9D2ABDA-1B37-8221-DE7A-6A6DE9F886A0}"/>
              </a:ext>
            </a:extLst>
          </p:cNvPr>
          <p:cNvSpPr txBox="1"/>
          <p:nvPr/>
        </p:nvSpPr>
        <p:spPr>
          <a:xfrm>
            <a:off x="1759789" y="5329723"/>
            <a:ext cx="9079309" cy="1323439"/>
          </a:xfrm>
          <a:prstGeom prst="rect">
            <a:avLst/>
          </a:prstGeom>
          <a:noFill/>
        </p:spPr>
        <p:txBody>
          <a:bodyPr wrap="square">
            <a:spAutoFit/>
          </a:bodyPr>
          <a:lstStyle/>
          <a:p>
            <a:r>
              <a:rPr lang="en-US" sz="1600" b="1" dirty="0"/>
              <a:t>•   When both NAT and internal servers are configured on the USG, the internal servers have a higher priority and take effect first.</a:t>
            </a:r>
          </a:p>
          <a:p>
            <a:endParaRPr lang="en-US" sz="1600" b="1" dirty="0"/>
          </a:p>
          <a:p>
            <a:r>
              <a:rPr lang="en-US" sz="1600" b="1" dirty="0"/>
              <a:t>•   If multiple internal servers use the same public address, you can run the </a:t>
            </a:r>
            <a:r>
              <a:rPr lang="en-US" sz="1600" b="1" dirty="0" err="1"/>
              <a:t>nat</a:t>
            </a:r>
            <a:r>
              <a:rPr lang="en-US" sz="1600" b="1" dirty="0"/>
              <a:t> server command multiple times to configure them, and distinguish them using protocols.</a:t>
            </a:r>
          </a:p>
        </p:txBody>
      </p:sp>
    </p:spTree>
    <p:extLst>
      <p:ext uri="{BB962C8B-B14F-4D97-AF65-F5344CB8AC3E}">
        <p14:creationId xmlns:p14="http://schemas.microsoft.com/office/powerpoint/2010/main" val="55669217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89771" y="65064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06766"/>
            <a:ext cx="9533101" cy="1610200"/>
          </a:xfrm>
          <a:prstGeom prst="rect">
            <a:avLst/>
          </a:prstGeom>
        </p:spPr>
      </p:pic>
      <p:sp>
        <p:nvSpPr>
          <p:cNvPr id="7" name="TextBox 6"/>
          <p:cNvSpPr txBox="1"/>
          <p:nvPr/>
        </p:nvSpPr>
        <p:spPr>
          <a:xfrm>
            <a:off x="2426090" y="295633"/>
            <a:ext cx="1650067"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Twice NAT</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72B73319-4AB0-E45B-FD99-6ADF3806C878}"/>
              </a:ext>
            </a:extLst>
          </p:cNvPr>
          <p:cNvSpPr txBox="1"/>
          <p:nvPr/>
        </p:nvSpPr>
        <p:spPr>
          <a:xfrm>
            <a:off x="362309" y="1626090"/>
            <a:ext cx="11110822" cy="3693319"/>
          </a:xfrm>
          <a:prstGeom prst="rect">
            <a:avLst/>
          </a:prstGeom>
          <a:noFill/>
        </p:spPr>
        <p:txBody>
          <a:bodyPr wrap="square">
            <a:spAutoFit/>
          </a:bodyPr>
          <a:lstStyle/>
          <a:p>
            <a:r>
              <a:rPr lang="fr-FR" b="1" dirty="0"/>
              <a:t>• Application scenarios:</a:t>
            </a:r>
          </a:p>
          <a:p>
            <a:endParaRPr lang="fr-FR" b="1" dirty="0"/>
          </a:p>
          <a:p>
            <a:r>
              <a:rPr lang="fr-FR" b="1" dirty="0"/>
              <a:t>□ NAT server + source NAT </a:t>
            </a:r>
          </a:p>
          <a:p>
            <a:r>
              <a:rPr lang="fr-FR" b="1" dirty="0"/>
              <a:t>□ </a:t>
            </a:r>
            <a:r>
              <a:rPr lang="fr-FR" b="1" dirty="0" err="1"/>
              <a:t>Intrazone</a:t>
            </a:r>
            <a:r>
              <a:rPr lang="fr-FR" b="1" dirty="0"/>
              <a:t> NAT</a:t>
            </a:r>
          </a:p>
          <a:p>
            <a:endParaRPr lang="fr-FR" b="1" dirty="0"/>
          </a:p>
          <a:p>
            <a:r>
              <a:rPr lang="en-US" b="1" dirty="0"/>
              <a:t>• When either communication party accesses the other party in a twice NAT scenario, the destination address is not a real address but a NAT address. Generally, internal networks belong to high-priority zones, and external networks belong to low-priority zones. When an external user in a low-priority zone accesses the public address of an internal server, the destination address of the packet is translated into the private address of the internal server. The route destined for the public address must be configured on the internal server.</a:t>
            </a:r>
          </a:p>
          <a:p>
            <a:endParaRPr lang="en-US" b="1" dirty="0"/>
          </a:p>
          <a:p>
            <a:r>
              <a:rPr lang="en-US" b="1" dirty="0"/>
              <a:t>• To avoid configuring a route destined for the public address, you can configure NAT from a low-priority zone to a high-priority zone. If NAT is required for access within the same security zone, configure </a:t>
            </a:r>
            <a:r>
              <a:rPr lang="en-US" b="1" dirty="0" err="1"/>
              <a:t>intrazone</a:t>
            </a:r>
            <a:r>
              <a:rPr lang="en-US" b="1" dirty="0"/>
              <a:t> NAT.</a:t>
            </a:r>
          </a:p>
        </p:txBody>
      </p:sp>
    </p:spTree>
    <p:extLst>
      <p:ext uri="{BB962C8B-B14F-4D97-AF65-F5344CB8AC3E}">
        <p14:creationId xmlns:p14="http://schemas.microsoft.com/office/powerpoint/2010/main" val="375023383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89771" y="65064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06766"/>
            <a:ext cx="9533101" cy="1610200"/>
          </a:xfrm>
          <a:prstGeom prst="rect">
            <a:avLst/>
          </a:prstGeom>
        </p:spPr>
      </p:pic>
      <p:sp>
        <p:nvSpPr>
          <p:cNvPr id="7" name="TextBox 6"/>
          <p:cNvSpPr txBox="1"/>
          <p:nvPr/>
        </p:nvSpPr>
        <p:spPr>
          <a:xfrm>
            <a:off x="2426090" y="295633"/>
            <a:ext cx="348839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Interzone Twice NAT</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72B73319-4AB0-E45B-FD99-6ADF3806C878}"/>
              </a:ext>
            </a:extLst>
          </p:cNvPr>
          <p:cNvSpPr txBox="1"/>
          <p:nvPr/>
        </p:nvSpPr>
        <p:spPr>
          <a:xfrm>
            <a:off x="459159" y="1362343"/>
            <a:ext cx="11110822" cy="646331"/>
          </a:xfrm>
          <a:prstGeom prst="rect">
            <a:avLst/>
          </a:prstGeom>
          <a:noFill/>
        </p:spPr>
        <p:txBody>
          <a:bodyPr wrap="square">
            <a:spAutoFit/>
          </a:bodyPr>
          <a:lstStyle/>
          <a:p>
            <a:r>
              <a:rPr lang="en-US" b="1" dirty="0"/>
              <a:t>• To simplify the configuration of the route from a server to a public network, you can configure source NAT based on the NAT server function.</a:t>
            </a:r>
          </a:p>
        </p:txBody>
      </p:sp>
      <p:graphicFrame>
        <p:nvGraphicFramePr>
          <p:cNvPr id="9" name="Object 8">
            <a:extLst>
              <a:ext uri="{FF2B5EF4-FFF2-40B4-BE49-F238E27FC236}">
                <a16:creationId xmlns:a16="http://schemas.microsoft.com/office/drawing/2014/main" id="{602A59D1-FB22-0023-E10E-C69345A758AB}"/>
              </a:ext>
            </a:extLst>
          </p:cNvPr>
          <p:cNvGraphicFramePr>
            <a:graphicFrameLocks noChangeAspect="1"/>
          </p:cNvGraphicFramePr>
          <p:nvPr>
            <p:extLst>
              <p:ext uri="{D42A27DB-BD31-4B8C-83A1-F6EECF244321}">
                <p14:modId xmlns:p14="http://schemas.microsoft.com/office/powerpoint/2010/main" val="3584134582"/>
              </p:ext>
            </p:extLst>
          </p:nvPr>
        </p:nvGraphicFramePr>
        <p:xfrm>
          <a:off x="3053882" y="1981890"/>
          <a:ext cx="5921375" cy="2171700"/>
        </p:xfrm>
        <a:graphic>
          <a:graphicData uri="http://schemas.openxmlformats.org/presentationml/2006/ole">
            <mc:AlternateContent xmlns:mc="http://schemas.openxmlformats.org/markup-compatibility/2006">
              <mc:Choice xmlns:v="urn:schemas-microsoft-com:vml" Requires="v">
                <p:oleObj name="Bitmap Image" r:id="rId6" imgW="5920920" imgH="2171880" progId="PBrush">
                  <p:embed/>
                </p:oleObj>
              </mc:Choice>
              <mc:Fallback>
                <p:oleObj name="Bitmap Image" r:id="rId6" imgW="5920920" imgH="2171880" progId="PBrush">
                  <p:embed/>
                  <p:pic>
                    <p:nvPicPr>
                      <p:cNvPr id="0" name=""/>
                      <p:cNvPicPr/>
                      <p:nvPr/>
                    </p:nvPicPr>
                    <p:blipFill>
                      <a:blip r:embed="rId7"/>
                      <a:stretch>
                        <a:fillRect/>
                      </a:stretch>
                    </p:blipFill>
                    <p:spPr>
                      <a:xfrm>
                        <a:off x="3053882" y="1981890"/>
                        <a:ext cx="5921375" cy="2171700"/>
                      </a:xfrm>
                      <a:prstGeom prst="rect">
                        <a:avLst/>
                      </a:prstGeom>
                    </p:spPr>
                  </p:pic>
                </p:oleObj>
              </mc:Fallback>
            </mc:AlternateContent>
          </a:graphicData>
        </a:graphic>
      </p:graphicFrame>
      <p:sp>
        <p:nvSpPr>
          <p:cNvPr id="12" name="TextBox 11">
            <a:extLst>
              <a:ext uri="{FF2B5EF4-FFF2-40B4-BE49-F238E27FC236}">
                <a16:creationId xmlns:a16="http://schemas.microsoft.com/office/drawing/2014/main" id="{91B6FF4D-4634-5DB9-D2AB-F1DE38F03338}"/>
              </a:ext>
            </a:extLst>
          </p:cNvPr>
          <p:cNvSpPr txBox="1"/>
          <p:nvPr/>
        </p:nvSpPr>
        <p:spPr>
          <a:xfrm>
            <a:off x="226431" y="4268355"/>
            <a:ext cx="11846244" cy="1477328"/>
          </a:xfrm>
          <a:prstGeom prst="rect">
            <a:avLst/>
          </a:prstGeom>
          <a:noFill/>
        </p:spPr>
        <p:txBody>
          <a:bodyPr wrap="square">
            <a:spAutoFit/>
          </a:bodyPr>
          <a:lstStyle/>
          <a:p>
            <a:r>
              <a:rPr lang="en-US" b="1" dirty="0"/>
              <a:t>• In NAT server configuration, the internal server can send the response packet only after the route destined for the public address is configured. To simplify configuration without configuring the route destined for the public address, you can configure the firewall to translate the source address of the external user. The source address after NAT must be on the same network segment as the private address of the internal server. In this way, the internal server sends the response packet to the device by default, and the device then forwards the response packet.</a:t>
            </a:r>
          </a:p>
        </p:txBody>
      </p:sp>
    </p:spTree>
    <p:extLst>
      <p:ext uri="{BB962C8B-B14F-4D97-AF65-F5344CB8AC3E}">
        <p14:creationId xmlns:p14="http://schemas.microsoft.com/office/powerpoint/2010/main" val="280063464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89771" y="65064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06766"/>
            <a:ext cx="9533101" cy="1610200"/>
          </a:xfrm>
          <a:prstGeom prst="rect">
            <a:avLst/>
          </a:prstGeom>
        </p:spPr>
      </p:pic>
      <p:sp>
        <p:nvSpPr>
          <p:cNvPr id="7" name="TextBox 6"/>
          <p:cNvSpPr txBox="1"/>
          <p:nvPr/>
        </p:nvSpPr>
        <p:spPr>
          <a:xfrm>
            <a:off x="2426090" y="295633"/>
            <a:ext cx="360861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Intra-zone Twice NAT</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72B73319-4AB0-E45B-FD99-6ADF3806C878}"/>
              </a:ext>
            </a:extLst>
          </p:cNvPr>
          <p:cNvSpPr txBox="1"/>
          <p:nvPr/>
        </p:nvSpPr>
        <p:spPr>
          <a:xfrm>
            <a:off x="459159" y="1362343"/>
            <a:ext cx="11110822" cy="1477328"/>
          </a:xfrm>
          <a:prstGeom prst="rect">
            <a:avLst/>
          </a:prstGeom>
          <a:noFill/>
        </p:spPr>
        <p:txBody>
          <a:bodyPr wrap="square">
            <a:spAutoFit/>
          </a:bodyPr>
          <a:lstStyle/>
          <a:p>
            <a:r>
              <a:rPr lang="en-US" b="1" dirty="0"/>
              <a:t>• The firewall translates the destination address of the user's request packet into the private address of the FTP server. In addition, it translates the source address into the public address of the user.</a:t>
            </a:r>
          </a:p>
          <a:p>
            <a:endParaRPr lang="en-US" b="1" dirty="0"/>
          </a:p>
          <a:p>
            <a:r>
              <a:rPr lang="en-US" b="1" dirty="0"/>
              <a:t>• The firewall translates the source address of the response packet from the FTP server into the public address. In addition, it translates the destination address into the private address of the user.</a:t>
            </a:r>
          </a:p>
        </p:txBody>
      </p:sp>
      <p:graphicFrame>
        <p:nvGraphicFramePr>
          <p:cNvPr id="10" name="Object 9">
            <a:extLst>
              <a:ext uri="{FF2B5EF4-FFF2-40B4-BE49-F238E27FC236}">
                <a16:creationId xmlns:a16="http://schemas.microsoft.com/office/drawing/2014/main" id="{2B47F942-C421-3723-6B24-A73A4E5BA27D}"/>
              </a:ext>
            </a:extLst>
          </p:cNvPr>
          <p:cNvGraphicFramePr>
            <a:graphicFrameLocks noChangeAspect="1"/>
          </p:cNvGraphicFramePr>
          <p:nvPr>
            <p:extLst>
              <p:ext uri="{D42A27DB-BD31-4B8C-83A1-F6EECF244321}">
                <p14:modId xmlns:p14="http://schemas.microsoft.com/office/powerpoint/2010/main" val="2687602589"/>
              </p:ext>
            </p:extLst>
          </p:nvPr>
        </p:nvGraphicFramePr>
        <p:xfrm>
          <a:off x="1922883" y="2910052"/>
          <a:ext cx="7944634" cy="3144695"/>
        </p:xfrm>
        <a:graphic>
          <a:graphicData uri="http://schemas.openxmlformats.org/presentationml/2006/ole">
            <mc:AlternateContent xmlns:mc="http://schemas.openxmlformats.org/markup-compatibility/2006">
              <mc:Choice xmlns:v="urn:schemas-microsoft-com:vml" Requires="v">
                <p:oleObj name="Bitmap Image" r:id="rId6" imgW="4716720" imgH="1866960" progId="PBrush">
                  <p:embed/>
                </p:oleObj>
              </mc:Choice>
              <mc:Fallback>
                <p:oleObj name="Bitmap Image" r:id="rId6" imgW="4716720" imgH="1866960" progId="PBrush">
                  <p:embed/>
                  <p:pic>
                    <p:nvPicPr>
                      <p:cNvPr id="0" name=""/>
                      <p:cNvPicPr/>
                      <p:nvPr/>
                    </p:nvPicPr>
                    <p:blipFill>
                      <a:blip r:embed="rId7"/>
                      <a:stretch>
                        <a:fillRect/>
                      </a:stretch>
                    </p:blipFill>
                    <p:spPr>
                      <a:xfrm>
                        <a:off x="1922883" y="2910052"/>
                        <a:ext cx="7944634" cy="3144695"/>
                      </a:xfrm>
                      <a:prstGeom prst="rect">
                        <a:avLst/>
                      </a:prstGeom>
                    </p:spPr>
                  </p:pic>
                </p:oleObj>
              </mc:Fallback>
            </mc:AlternateContent>
          </a:graphicData>
        </a:graphic>
      </p:graphicFrame>
    </p:spTree>
    <p:extLst>
      <p:ext uri="{BB962C8B-B14F-4D97-AF65-F5344CB8AC3E}">
        <p14:creationId xmlns:p14="http://schemas.microsoft.com/office/powerpoint/2010/main" val="290897483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89771" y="65064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06766"/>
            <a:ext cx="9533101" cy="1610200"/>
          </a:xfrm>
          <a:prstGeom prst="rect">
            <a:avLst/>
          </a:prstGeom>
        </p:spPr>
      </p:pic>
      <p:sp>
        <p:nvSpPr>
          <p:cNvPr id="7" name="TextBox 6"/>
          <p:cNvSpPr txBox="1"/>
          <p:nvPr/>
        </p:nvSpPr>
        <p:spPr>
          <a:xfrm>
            <a:off x="2426090" y="295633"/>
            <a:ext cx="360861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Intra-zone Twice NAT</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72B73319-4AB0-E45B-FD99-6ADF3806C878}"/>
              </a:ext>
            </a:extLst>
          </p:cNvPr>
          <p:cNvSpPr txBox="1"/>
          <p:nvPr/>
        </p:nvSpPr>
        <p:spPr>
          <a:xfrm>
            <a:off x="367697" y="1475134"/>
            <a:ext cx="11614394" cy="4524315"/>
          </a:xfrm>
          <a:prstGeom prst="rect">
            <a:avLst/>
          </a:prstGeom>
          <a:noFill/>
        </p:spPr>
        <p:txBody>
          <a:bodyPr wrap="square">
            <a:spAutoFit/>
          </a:bodyPr>
          <a:lstStyle/>
          <a:p>
            <a:r>
              <a:rPr lang="en-US" sz="2400" b="1" dirty="0"/>
              <a:t>• If both parties that require address translation are in the same security zone, intra-zone NAT is involved. When both the user and FTP server are in the Trust zone, the user accesses the public address of the FTP server. In this way, all the packets exchanged between the user and FTP server pass through the firewall, and the internal server and intra-zone NAT must be configured.</a:t>
            </a:r>
          </a:p>
          <a:p>
            <a:endParaRPr lang="en-US" sz="2400" b="1" dirty="0"/>
          </a:p>
          <a:p>
            <a:endParaRPr lang="en-US" sz="2400" b="1" dirty="0"/>
          </a:p>
          <a:p>
            <a:r>
              <a:rPr lang="en-US" sz="2400" b="1" dirty="0"/>
              <a:t>• Intra-zone NAT is used when the internal user and server are in the same security zone, but the internal user is required to access only the public address of the server. In intra-zone NAT, the destination address of the packet sent to the internal server must be translated from a public address into a private address, and the source address must be translated from a private address into a public address.</a:t>
            </a:r>
          </a:p>
        </p:txBody>
      </p:sp>
    </p:spTree>
    <p:extLst>
      <p:ext uri="{BB962C8B-B14F-4D97-AF65-F5344CB8AC3E}">
        <p14:creationId xmlns:p14="http://schemas.microsoft.com/office/powerpoint/2010/main" val="339296045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12464" y="5605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440788" y="543490"/>
            <a:ext cx="1443024" cy="523220"/>
          </a:xfrm>
          <a:prstGeom prst="rect">
            <a:avLst/>
          </a:prstGeom>
          <a:noFill/>
        </p:spPr>
        <p:txBody>
          <a:bodyPr wrap="none" rtlCol="0">
            <a:spAutoFit/>
          </a:bodyPr>
          <a:lstStyle/>
          <a:p>
            <a:r>
              <a:rPr lang="en-US" sz="2800" dirty="0">
                <a:solidFill>
                  <a:schemeClr val="bg1"/>
                </a:solidFill>
              </a:rPr>
              <a:t>The End </a:t>
            </a:r>
          </a:p>
        </p:txBody>
      </p:sp>
      <p:pic>
        <p:nvPicPr>
          <p:cNvPr id="12" name="Picture 11" descr="Text, letter&#10;&#10;Description automatically generated">
            <a:extLst>
              <a:ext uri="{FF2B5EF4-FFF2-40B4-BE49-F238E27FC236}">
                <a16:creationId xmlns:a16="http://schemas.microsoft.com/office/drawing/2014/main" id="{6ED87671-1887-94AE-A677-762C930B0486}"/>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962506" y="1825697"/>
            <a:ext cx="6717030" cy="3780282"/>
          </a:xfrm>
          <a:prstGeom prst="rect">
            <a:avLst/>
          </a:prstGeom>
        </p:spPr>
      </p:pic>
      <p:sp>
        <p:nvSpPr>
          <p:cNvPr id="8" name="TextBox 7">
            <a:extLst>
              <a:ext uri="{FF2B5EF4-FFF2-40B4-BE49-F238E27FC236}">
                <a16:creationId xmlns:a16="http://schemas.microsoft.com/office/drawing/2014/main" id="{713A5277-444B-2989-3D80-849F67C93864}"/>
              </a:ext>
            </a:extLst>
          </p:cNvPr>
          <p:cNvSpPr txBox="1"/>
          <p:nvPr/>
        </p:nvSpPr>
        <p:spPr>
          <a:xfrm>
            <a:off x="217418" y="1825697"/>
            <a:ext cx="4446739" cy="1384995"/>
          </a:xfrm>
          <a:prstGeom prst="rect">
            <a:avLst/>
          </a:prstGeom>
          <a:noFill/>
        </p:spPr>
        <p:txBody>
          <a:bodyPr wrap="square" rtlCol="0">
            <a:spAutoFit/>
          </a:bodyPr>
          <a:lstStyle/>
          <a:p>
            <a:r>
              <a:rPr lang="en-US" sz="2800" b="1" dirty="0">
                <a:solidFill>
                  <a:srgbClr val="FF9518"/>
                </a:solidFill>
              </a:rPr>
              <a:t>Please feel free to contact me anytime if you have any questions …….</a:t>
            </a:r>
          </a:p>
        </p:txBody>
      </p:sp>
      <p:sp>
        <p:nvSpPr>
          <p:cNvPr id="9" name="TextBox 8">
            <a:extLst>
              <a:ext uri="{FF2B5EF4-FFF2-40B4-BE49-F238E27FC236}">
                <a16:creationId xmlns:a16="http://schemas.microsoft.com/office/drawing/2014/main" id="{8C496BC7-2A46-B0B7-C41C-80E24E98A799}"/>
              </a:ext>
            </a:extLst>
          </p:cNvPr>
          <p:cNvSpPr txBox="1"/>
          <p:nvPr/>
        </p:nvSpPr>
        <p:spPr>
          <a:xfrm>
            <a:off x="193017" y="3757393"/>
            <a:ext cx="4569367" cy="707886"/>
          </a:xfrm>
          <a:prstGeom prst="rect">
            <a:avLst/>
          </a:prstGeom>
          <a:noFill/>
        </p:spPr>
        <p:txBody>
          <a:bodyPr wrap="square" rtlCol="0">
            <a:spAutoFit/>
          </a:bodyPr>
          <a:lstStyle/>
          <a:p>
            <a:r>
              <a:rPr lang="en-US" sz="2000" b="1" dirty="0">
                <a:solidFill>
                  <a:srgbClr val="0A1F61"/>
                </a:solidFill>
              </a:rPr>
              <a:t>Abdelrhman Ahmed </a:t>
            </a:r>
            <a:r>
              <a:rPr lang="en-US" sz="2000" b="1" dirty="0" err="1">
                <a:solidFill>
                  <a:srgbClr val="0A1F61"/>
                </a:solidFill>
              </a:rPr>
              <a:t>Refaat</a:t>
            </a:r>
            <a:r>
              <a:rPr lang="en-US" sz="2000" b="1" dirty="0">
                <a:solidFill>
                  <a:srgbClr val="0A1F61"/>
                </a:solidFill>
              </a:rPr>
              <a:t>:</a:t>
            </a:r>
          </a:p>
          <a:p>
            <a:r>
              <a:rPr lang="en-US" sz="2000" b="1" dirty="0">
                <a:solidFill>
                  <a:srgbClr val="0A1F61"/>
                </a:solidFill>
              </a:rPr>
              <a:t>abdelrhmanahmedrefaat@gmail.com</a:t>
            </a:r>
          </a:p>
        </p:txBody>
      </p:sp>
    </p:spTree>
    <p:extLst>
      <p:ext uri="{BB962C8B-B14F-4D97-AF65-F5344CB8AC3E}">
        <p14:creationId xmlns:p14="http://schemas.microsoft.com/office/powerpoint/2010/main" val="145437605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591</TotalTime>
  <Words>3193</Words>
  <Application>Microsoft Office PowerPoint</Application>
  <PresentationFormat>Widescreen</PresentationFormat>
  <Paragraphs>224</Paragraphs>
  <Slides>35</Slides>
  <Notes>0</Notes>
  <HiddenSlides>0</HiddenSlides>
  <MMClips>0</MMClips>
  <ScaleCrop>false</ScaleCrop>
  <HeadingPairs>
    <vt:vector size="8" baseType="variant">
      <vt:variant>
        <vt:lpstr>Fonts Used</vt:lpstr>
      </vt:variant>
      <vt:variant>
        <vt:i4>4</vt:i4>
      </vt:variant>
      <vt:variant>
        <vt:lpstr>Theme</vt:lpstr>
      </vt:variant>
      <vt:variant>
        <vt:i4>1</vt:i4>
      </vt:variant>
      <vt:variant>
        <vt:lpstr>Embedded OLE Servers</vt:lpstr>
      </vt:variant>
      <vt:variant>
        <vt:i4>1</vt:i4>
      </vt:variant>
      <vt:variant>
        <vt:lpstr>Slide Titles</vt:lpstr>
      </vt:variant>
      <vt:variant>
        <vt:i4>35</vt:i4>
      </vt:variant>
    </vt:vector>
  </HeadingPairs>
  <TitlesOfParts>
    <vt:vector size="41" baseType="lpstr">
      <vt:lpstr>Arial</vt:lpstr>
      <vt:lpstr>Calibri</vt:lpstr>
      <vt:lpstr>Calibri Light</vt:lpstr>
      <vt:lpstr>Tajawal Medium</vt:lpstr>
      <vt:lpstr>Office Theme</vt:lpstr>
      <vt:lpstr>Bitmap Image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Abdelrhman Ahmed</cp:lastModifiedBy>
  <cp:revision>121</cp:revision>
  <dcterms:created xsi:type="dcterms:W3CDTF">2021-08-03T13:03:26Z</dcterms:created>
  <dcterms:modified xsi:type="dcterms:W3CDTF">2022-08-03T21:17:37Z</dcterms:modified>
</cp:coreProperties>
</file>