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7" r:id="rId3"/>
    <p:sldId id="258" r:id="rId4"/>
    <p:sldId id="259" r:id="rId5"/>
    <p:sldId id="260" r:id="rId6"/>
    <p:sldId id="262" r:id="rId7"/>
    <p:sldId id="265" r:id="rId8"/>
    <p:sldId id="266" r:id="rId9"/>
    <p:sldId id="267" r:id="rId10"/>
    <p:sldId id="263" r:id="rId11"/>
    <p:sldId id="264" r:id="rId12"/>
    <p:sldId id="268" r:id="rId1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24CA1C"/>
    <a:srgbClr val="FF66CC"/>
    <a:srgbClr val="FB19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31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E7A034-1735-42B1-ADF7-17DE4FF06A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DFF87FB-E1D3-4A3D-A1BA-DB8561C5FB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FB722AD-A68D-4501-B901-1B65AED672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17B30-FDC2-4124-95B3-38D7776D5497}" type="datetimeFigureOut">
              <a:rPr lang="fr-FR" smtClean="0"/>
              <a:t>16/02/2022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EB0C1EF-0B14-4519-84FC-5232E4855D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77AECF-6D36-4473-BCC7-9515AE3C0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76495-B301-4B3D-80AF-E7C34ECEDF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72648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98F993-3814-4B2E-B23B-39547E8CBE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DDE07FA-423A-4649-BFDC-FD00E17ED3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3AF965D-D187-41C8-9372-6ADC00E923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17B30-FDC2-4124-95B3-38D7776D5497}" type="datetimeFigureOut">
              <a:rPr lang="fr-FR" smtClean="0"/>
              <a:t>16/02/2022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62AD8B-BA70-45AF-8126-3766BF8913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960A749-22F2-4950-8F52-513D8F9D5E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76495-B301-4B3D-80AF-E7C34ECEDF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00187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AB8070-616A-4C0F-B71C-A98A321B29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352AD09-63F7-4383-85CA-B1CF4AAEF4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2EEE4AB-FE56-4660-8562-459BF8E98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17B30-FDC2-4124-95B3-38D7776D5497}" type="datetimeFigureOut">
              <a:rPr lang="fr-FR" smtClean="0"/>
              <a:t>16/02/2022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82A0DC2-C796-4F45-8469-217EE6ED72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5CAF987-5F84-4771-B675-7BBA4890C9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76495-B301-4B3D-80AF-E7C34ECEDF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48029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7DA604-DFEA-4CFD-BD69-0C482BB73B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1C80B67-9BE7-456D-ABA7-1DA6AF12109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8FE42AA-B4ED-40CF-A895-8A737A4D87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F0853D-BD7D-414A-B94F-5856A271C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17B30-FDC2-4124-95B3-38D7776D5497}" type="datetimeFigureOut">
              <a:rPr lang="fr-FR" smtClean="0"/>
              <a:t>16/02/2022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A8A8800-1586-4AC5-8D6C-01FA2357E7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A979AF1-17F2-4E64-942A-917186DEC7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76495-B301-4B3D-80AF-E7C34ECEDF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8228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8F3989-2A40-44F5-BBFA-9637CB76E6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97B053E-EA52-4025-89E9-6C4458B81D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4A32008-DA45-4E6B-936B-F5C1EBB516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5CD2337-5E58-4FCB-A05C-EB48B901FFE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A07E8B2-4A64-47E4-B5EE-F15C096FEAE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F638E2B-F2E1-48F0-B566-B5B4A0AF7E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17B30-FDC2-4124-95B3-38D7776D5497}" type="datetimeFigureOut">
              <a:rPr lang="fr-FR" smtClean="0"/>
              <a:t>16/02/2022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3B96A24-128F-41DA-AF29-6D3FBE374C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35A73913-4041-4856-A6FC-72171C3EFC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76495-B301-4B3D-80AF-E7C34ECEDF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98321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48D250-2117-48CE-A9C0-FCBF26D51C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D4D2EFE-B777-44D9-B2AA-114DA75A0C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17B30-FDC2-4124-95B3-38D7776D5497}" type="datetimeFigureOut">
              <a:rPr lang="fr-FR" smtClean="0"/>
              <a:t>16/02/2022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649796F-E693-481B-BE65-55A8D38897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0A5D5E5-F2AC-4B39-AFA1-2FC2EC00AE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76495-B301-4B3D-80AF-E7C34ECEDF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45744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4047FF2-A9E2-4818-B5C2-1C52F6868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17B30-FDC2-4124-95B3-38D7776D5497}" type="datetimeFigureOut">
              <a:rPr lang="fr-FR" smtClean="0"/>
              <a:t>16/02/2022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8D93968-6CB9-41A3-8736-F9D0498BB7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14CC1FA-001E-48F2-A309-FC5E389E99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76495-B301-4B3D-80AF-E7C34ECEDF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7589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4D3320-26E4-4469-81D5-AF65B008E4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16B2EAF-5D43-4E1A-B81A-A96D8AF989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D776EFB-3802-4EA9-AE68-1796C31FC2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B419D0F-6363-4474-9E55-FCB7376CE3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17B30-FDC2-4124-95B3-38D7776D5497}" type="datetimeFigureOut">
              <a:rPr lang="fr-FR" smtClean="0"/>
              <a:t>16/02/2022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9A0A2EA-A7B8-4D5C-9FA0-000497F183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98C091F-8476-429E-9234-EDD622F22D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76495-B301-4B3D-80AF-E7C34ECEDF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05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957674-16C5-450F-A52A-98A0909BDC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A9BE7D6-C49C-4367-BAE2-155F10C0208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80E4268-3FD4-4A13-B996-8C99F416D2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072B4F8-BA21-4E9D-A647-FB8EEFCC8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17B30-FDC2-4124-95B3-38D7776D5497}" type="datetimeFigureOut">
              <a:rPr lang="fr-FR" smtClean="0"/>
              <a:t>16/02/2022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284C294-1D9A-47BA-8ED4-6C7CE2F82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8AC6BBB-D82E-4479-B921-0684BB4A48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76495-B301-4B3D-80AF-E7C34ECEDF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70589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BA3DB1-3A18-4C9C-B3EA-8DB0818408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8AA531A-8A63-4D1B-9432-42ED76C844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E1D70A8-34C3-47F0-B4A1-8AD9405CBB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17B30-FDC2-4124-95B3-38D7776D5497}" type="datetimeFigureOut">
              <a:rPr lang="fr-FR" smtClean="0"/>
              <a:t>16/02/2022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110ECA8-76E8-491E-80D7-E5BCCA9D51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A765955-7CDB-496E-9718-0F6ABF438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76495-B301-4B3D-80AF-E7C34ECEDF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66370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37049E2-2432-4C63-AB60-0C067CACFB9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DBF44AA-3607-4F75-8C44-209E6F0FC7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C159726-791F-4E97-B19A-FC045D532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17B30-FDC2-4124-95B3-38D7776D5497}" type="datetimeFigureOut">
              <a:rPr lang="fr-FR" smtClean="0"/>
              <a:t>16/02/2022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35F43ED-7524-47CA-9A89-378E25B231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0FEA424-7EB7-42AF-8A57-C43D5B4E9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76495-B301-4B3D-80AF-E7C34ECEDF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3965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AE4BF84-01A3-435E-893A-F8B85D4F60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5F7E331-782D-46DD-98A5-7F8BD107A9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6531CC0-F7C1-4473-A3F2-534CAF9E88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C17B30-FDC2-4124-95B3-38D7776D5497}" type="datetimeFigureOut">
              <a:rPr lang="fr-FR" smtClean="0"/>
              <a:t>16/02/2022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C43C5B7-3264-44F8-A610-DC5909A0D4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681367-0B99-4169-81A2-01474F0B28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D76495-B301-4B3D-80AF-E7C34ECEDF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4063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A46E0A1-A454-44D0-B388-6F642A499B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fr-FR" sz="8800" b="1" dirty="0">
              <a:latin typeface="Freehand521 BT" panose="03080802030307080304" pitchFamily="66" charset="0"/>
            </a:endParaRPr>
          </a:p>
          <a:p>
            <a:pPr marL="0" indent="0" algn="ctr">
              <a:buNone/>
            </a:pPr>
            <a:endParaRPr lang="fr-FR" sz="8800" b="1" dirty="0">
              <a:latin typeface="Freehand521 BT" panose="03080802030307080304" pitchFamily="66" charset="0"/>
            </a:endParaRPr>
          </a:p>
          <a:p>
            <a:pPr marL="0" indent="0" algn="ctr">
              <a:buNone/>
            </a:pPr>
            <a:r>
              <a:rPr lang="fr-FR" sz="8800" b="1" dirty="0">
                <a:latin typeface="Freehand521 BT" panose="03080802030307080304" pitchFamily="66" charset="0"/>
              </a:rPr>
              <a:t>Emails  Questions</a:t>
            </a:r>
          </a:p>
          <a:p>
            <a:pPr marL="0" indent="0" algn="ctr">
              <a:buNone/>
            </a:pPr>
            <a:endParaRPr lang="fr-FR" sz="8800" b="1" dirty="0">
              <a:latin typeface="Freehand521 BT" panose="03080802030307080304" pitchFamily="66" charset="0"/>
            </a:endParaRPr>
          </a:p>
          <a:p>
            <a:pPr marL="0" indent="0" algn="r">
              <a:buNone/>
            </a:pPr>
            <a:r>
              <a:rPr lang="fr-FR" sz="4000" dirty="0"/>
              <a:t>16/02/2022</a:t>
            </a:r>
          </a:p>
        </p:txBody>
      </p:sp>
    </p:spTree>
    <p:extLst>
      <p:ext uri="{BB962C8B-B14F-4D97-AF65-F5344CB8AC3E}">
        <p14:creationId xmlns:p14="http://schemas.microsoft.com/office/powerpoint/2010/main" val="32016760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1012DA-EDE5-41DD-9563-769DA11FB9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fr-FR" sz="6000" b="1" dirty="0">
                <a:solidFill>
                  <a:srgbClr val="FF0000"/>
                </a:solidFill>
                <a:latin typeface="Freehand521 BT" panose="03080802030307080304" pitchFamily="66" charset="0"/>
              </a:rPr>
            </a:br>
            <a:r>
              <a:rPr lang="fr-FR" sz="6700" b="1" dirty="0">
                <a:latin typeface="Freehand521 BT" panose="03080802030307080304" pitchFamily="66" charset="0"/>
              </a:rPr>
              <a:t>Question 1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03186F3-77BE-43D0-BAC1-114C298486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4800" b="0" i="0" dirty="0">
              <a:solidFill>
                <a:srgbClr val="2A2B2C"/>
              </a:solidFill>
              <a:effectLst/>
              <a:latin typeface="Freehand521 BT" panose="03080802030307080304" pitchFamily="66" charset="0"/>
            </a:endParaRPr>
          </a:p>
          <a:p>
            <a:pPr marL="0" indent="0" algn="ctr">
              <a:buNone/>
            </a:pPr>
            <a:r>
              <a:rPr lang="en-US" sz="4800" b="0" i="0" dirty="0">
                <a:solidFill>
                  <a:srgbClr val="FB194F"/>
                </a:solidFill>
                <a:effectLst/>
                <a:latin typeface="Freehand521 BT" panose="03080802030307080304" pitchFamily="66" charset="0"/>
              </a:rPr>
              <a:t>The Project Sponsor</a:t>
            </a:r>
          </a:p>
          <a:p>
            <a:pPr marL="0" indent="0" algn="ctr">
              <a:buNone/>
            </a:pPr>
            <a:r>
              <a:rPr lang="en-US" sz="3600" dirty="0">
                <a:solidFill>
                  <a:srgbClr val="2A2B2C"/>
                </a:solidFill>
                <a:latin typeface="Freehand521 BT" panose="03080802030307080304" pitchFamily="66" charset="0"/>
              </a:rPr>
              <a:t>V/S </a:t>
            </a:r>
          </a:p>
          <a:p>
            <a:pPr marL="0" indent="0" algn="ctr">
              <a:buNone/>
            </a:pPr>
            <a:r>
              <a:rPr lang="en-US" sz="4800" b="0" i="0" dirty="0">
                <a:solidFill>
                  <a:srgbClr val="24CA1C"/>
                </a:solidFill>
                <a:effectLst/>
                <a:latin typeface="Freehand521 BT" panose="03080802030307080304" pitchFamily="66" charset="0"/>
              </a:rPr>
              <a:t>The Project Stakeholder</a:t>
            </a:r>
          </a:p>
          <a:p>
            <a:pPr marL="0" indent="0" algn="ctr">
              <a:buNone/>
            </a:pPr>
            <a:r>
              <a:rPr lang="en-US" sz="3600" dirty="0">
                <a:solidFill>
                  <a:srgbClr val="151B26"/>
                </a:solidFill>
                <a:latin typeface="Freehand521 BT" panose="03080802030307080304" pitchFamily="66" charset="0"/>
              </a:rPr>
              <a:t>V/S</a:t>
            </a:r>
          </a:p>
          <a:p>
            <a:pPr marL="0" indent="0" algn="ctr">
              <a:buNone/>
            </a:pPr>
            <a:r>
              <a:rPr lang="en-US" sz="4800" b="0" i="0" dirty="0">
                <a:solidFill>
                  <a:srgbClr val="FFC000"/>
                </a:solidFill>
                <a:effectLst/>
                <a:latin typeface="Freehand521 BT" panose="03080802030307080304" pitchFamily="66" charset="0"/>
              </a:rPr>
              <a:t>The Project Manager </a:t>
            </a:r>
            <a:endParaRPr lang="fr-FR" sz="4800" dirty="0">
              <a:solidFill>
                <a:srgbClr val="FFC000"/>
              </a:solidFill>
              <a:latin typeface="Freehand521 BT" panose="03080802030307080304" pitchFamily="66" charset="0"/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9A07286-5A22-47ED-B0DA-8DDA4D9F4364}"/>
              </a:ext>
            </a:extLst>
          </p:cNvPr>
          <p:cNvSpPr txBox="1"/>
          <p:nvPr/>
        </p:nvSpPr>
        <p:spPr>
          <a:xfrm>
            <a:off x="10906124" y="6366885"/>
            <a:ext cx="121920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DZ" sz="3200" dirty="0"/>
              <a:t>منى م</a:t>
            </a: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40475612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252B51-1482-4DCF-8DA5-219809E194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i="0" dirty="0">
                <a:solidFill>
                  <a:srgbClr val="FB194F"/>
                </a:solidFill>
                <a:effectLst/>
                <a:latin typeface="gordita"/>
              </a:rPr>
              <a:t>The Project Sponsor </a:t>
            </a:r>
            <a:r>
              <a:rPr lang="en-US" b="0" i="0" dirty="0">
                <a:solidFill>
                  <a:srgbClr val="2A2B2C"/>
                </a:solidFill>
                <a:effectLst/>
                <a:latin typeface="gordita"/>
              </a:rPr>
              <a:t>= </a:t>
            </a:r>
            <a:r>
              <a:rPr lang="en-US" b="1" i="0" dirty="0">
                <a:solidFill>
                  <a:srgbClr val="FB194F"/>
                </a:solidFill>
                <a:effectLst/>
                <a:latin typeface="gordita"/>
              </a:rPr>
              <a:t>Executive Sponsor</a:t>
            </a:r>
            <a:br>
              <a:rPr lang="en-US" b="0" i="0" dirty="0">
                <a:solidFill>
                  <a:srgbClr val="2A2B2C"/>
                </a:solidFill>
                <a:effectLst/>
                <a:latin typeface="gordita"/>
              </a:rPr>
            </a:br>
            <a:r>
              <a:rPr lang="ar-DZ" b="1" dirty="0">
                <a:solidFill>
                  <a:srgbClr val="FB194F"/>
                </a:solidFill>
              </a:rPr>
              <a:t>راعي المشروع </a:t>
            </a:r>
            <a:r>
              <a:rPr lang="fr-FR" b="1" dirty="0">
                <a:solidFill>
                  <a:srgbClr val="FB194F"/>
                </a:solidFill>
              </a:rPr>
              <a:t> </a:t>
            </a:r>
            <a:r>
              <a:rPr lang="en-US" b="0" i="0" dirty="0">
                <a:solidFill>
                  <a:srgbClr val="2A2B2C"/>
                </a:solidFill>
                <a:effectLst/>
                <a:latin typeface="gordita"/>
              </a:rPr>
              <a:t>= </a:t>
            </a:r>
            <a:r>
              <a:rPr lang="ar-DZ" b="1" dirty="0">
                <a:solidFill>
                  <a:srgbClr val="FB194F"/>
                </a:solidFill>
              </a:rPr>
              <a:t>الراعي التنفيذي</a:t>
            </a:r>
            <a:endParaRPr lang="fr-FR" b="1" dirty="0">
              <a:solidFill>
                <a:srgbClr val="FB194F"/>
              </a:solidFill>
            </a:endParaRPr>
          </a:p>
        </p:txBody>
      </p:sp>
      <p:sp useBgFill="1">
        <p:nvSpPr>
          <p:cNvPr id="3" name="Espace réservé du contenu 2">
            <a:extLst>
              <a:ext uri="{FF2B5EF4-FFF2-40B4-BE49-F238E27FC236}">
                <a16:creationId xmlns:a16="http://schemas.microsoft.com/office/drawing/2014/main" id="{7A18A4A8-C5B3-4FF9-B20E-ABB58B2ADC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4"/>
            <a:ext cx="12192000" cy="5032375"/>
          </a:xfrm>
        </p:spPr>
        <p:txBody>
          <a:bodyPr/>
          <a:lstStyle/>
          <a:p>
            <a:pPr algn="r" rtl="1"/>
            <a:r>
              <a:rPr lang="ar-DZ" b="1" dirty="0">
                <a:solidFill>
                  <a:srgbClr val="FB194F"/>
                </a:solidFill>
              </a:rPr>
              <a:t>راعي المشروع </a:t>
            </a:r>
            <a:r>
              <a:rPr lang="ar-DZ" b="1" dirty="0"/>
              <a:t>، أو الراعي التنفيذي ، هو شخص أو مجموعة من الأشخاص على مستوى الإدارة العليا. إنهم مسؤولون عن نجاح المشروع ويقدمون التوجيه والموارد اللازمة لفريق المشروع ومديره. من الناحية المثالية ، يوفر رعاة المشروع استدامة عالية للمشروع ، وتخطيطًا استراتيجيًا ، وتنفيذًا ناجحًا لأهداف المشروع.</a:t>
            </a:r>
            <a:endParaRPr lang="fr-FR" b="1" dirty="0"/>
          </a:p>
          <a:p>
            <a:pPr algn="r" rtl="1"/>
            <a:endParaRPr lang="fr-FR" b="1" dirty="0"/>
          </a:p>
          <a:p>
            <a:pPr algn="r" rtl="1"/>
            <a:r>
              <a:rPr lang="ar-DZ" b="1" dirty="0"/>
              <a:t>راعي المشروع هو الشخص المسؤول عن النجاح الشامل للمشروع ، بما في ذلك تعيين مدير المشروع والفريق ، وتحديد معايير النجاح ، وضمان التسليم الناجح للمشروع. في هذه المقالة ، سنغطي الفرق بين أصحاب المصلحة في المشروع والجهات الراعية وسنحدد أدوار مديري المشروع والجهات الراعية لمساعدتك على التعاون بفعالية.</a:t>
            </a:r>
            <a:endParaRPr lang="fr-FR" b="1" dirty="0"/>
          </a:p>
          <a:p>
            <a:pPr algn="r" rtl="1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107146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4399F4-2120-4570-8556-4A39BADE0B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i="0" dirty="0">
                <a:solidFill>
                  <a:srgbClr val="FB194F"/>
                </a:solidFill>
                <a:effectLst/>
                <a:latin typeface="gordita"/>
              </a:rPr>
              <a:t>Project Sponsor </a:t>
            </a:r>
            <a:r>
              <a:rPr lang="en-US" b="0" i="0" dirty="0">
                <a:solidFill>
                  <a:srgbClr val="151B26"/>
                </a:solidFill>
                <a:effectLst/>
                <a:latin typeface="gordita"/>
              </a:rPr>
              <a:t>vs. </a:t>
            </a:r>
            <a:r>
              <a:rPr lang="en-US" b="1" i="0" dirty="0">
                <a:solidFill>
                  <a:srgbClr val="24CA1C"/>
                </a:solidFill>
                <a:effectLst/>
                <a:latin typeface="gordita"/>
              </a:rPr>
              <a:t>Project Stakeholder</a:t>
            </a:r>
            <a:br>
              <a:rPr lang="en-US" b="0" i="0" dirty="0">
                <a:solidFill>
                  <a:srgbClr val="151B26"/>
                </a:solidFill>
                <a:effectLst/>
                <a:latin typeface="gordita"/>
              </a:rPr>
            </a:br>
            <a:r>
              <a:rPr lang="ar-DZ" b="1" i="0" dirty="0">
                <a:solidFill>
                  <a:srgbClr val="FB194F"/>
                </a:solidFill>
                <a:effectLst/>
                <a:latin typeface="gordita"/>
              </a:rPr>
              <a:t>راعي المشروع </a:t>
            </a:r>
            <a:r>
              <a:rPr lang="ar-DZ" b="0" i="0" dirty="0">
                <a:solidFill>
                  <a:srgbClr val="151B26"/>
                </a:solidFill>
                <a:effectLst/>
                <a:latin typeface="gordita"/>
              </a:rPr>
              <a:t>مقابل </a:t>
            </a:r>
            <a:r>
              <a:rPr lang="ar-DZ" b="1" i="0" dirty="0">
                <a:solidFill>
                  <a:srgbClr val="24CA1C"/>
                </a:solidFill>
                <a:effectLst/>
                <a:latin typeface="gordita"/>
              </a:rPr>
              <a:t>أصحاب المصلحة في المشروع</a:t>
            </a:r>
            <a:endParaRPr lang="fr-FR" b="1" dirty="0">
              <a:solidFill>
                <a:srgbClr val="24CA1C"/>
              </a:solidFill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EE68D4B-364F-4C28-BF9E-9221D0F1F5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55" y="1542472"/>
            <a:ext cx="11951854" cy="5315527"/>
          </a:xfrm>
        </p:spPr>
        <p:txBody>
          <a:bodyPr>
            <a:normAutofit/>
          </a:bodyPr>
          <a:lstStyle/>
          <a:p>
            <a:pPr algn="r" rtl="1"/>
            <a:endParaRPr lang="fr-FR" dirty="0"/>
          </a:p>
          <a:p>
            <a:pPr algn="r" rtl="1"/>
            <a:r>
              <a:rPr lang="ar-DZ" sz="3200" dirty="0"/>
              <a:t>راعي المشروع ليس فقط جزءًا من المنظمة ولكنه مسؤول أيضًا عن المشروع. </a:t>
            </a:r>
            <a:endParaRPr lang="fr-FR" sz="3200" dirty="0"/>
          </a:p>
          <a:p>
            <a:pPr algn="r" rtl="1"/>
            <a:r>
              <a:rPr lang="ar-DZ" sz="3200" dirty="0"/>
              <a:t>فهو مسؤول عن النجاح الشامل للمشروع ، وهو</a:t>
            </a:r>
            <a:r>
              <a:rPr lang="fr-FR" sz="3200" dirty="0"/>
              <a:t> </a:t>
            </a:r>
            <a:r>
              <a:rPr lang="ar-DZ" sz="3200" dirty="0"/>
              <a:t>عادةً ما يحدد ويضمن نجاح المشروع.</a:t>
            </a:r>
            <a:endParaRPr lang="fr-FR" sz="3200" dirty="0"/>
          </a:p>
          <a:p>
            <a:pPr algn="r" rtl="1"/>
            <a:r>
              <a:rPr lang="ar-DZ" sz="3200" dirty="0"/>
              <a:t> اعتمادًا على المشروع ، سيعمل الراعي أيضًا بشكل متكرر كمرشد لمدير المشروع.</a:t>
            </a:r>
            <a:endParaRPr lang="fr-FR" sz="3200" dirty="0"/>
          </a:p>
          <a:p>
            <a:pPr algn="r" rtl="1"/>
            <a:endParaRPr lang="fr-FR" sz="3200" dirty="0"/>
          </a:p>
          <a:p>
            <a:pPr marL="0" indent="0" algn="ctr" rtl="1">
              <a:buNone/>
            </a:pPr>
            <a:r>
              <a:rPr lang="ar-DZ" sz="3200" dirty="0"/>
              <a:t>من ناحية أخرى</a:t>
            </a:r>
            <a:endParaRPr lang="fr-FR" sz="3200" dirty="0"/>
          </a:p>
          <a:p>
            <a:pPr marL="0" indent="0" algn="ctr" rtl="1">
              <a:buNone/>
            </a:pPr>
            <a:endParaRPr lang="fr-FR" sz="3200" dirty="0"/>
          </a:p>
          <a:p>
            <a:pPr algn="r" rtl="1"/>
            <a:r>
              <a:rPr lang="ar-DZ" sz="3200" dirty="0"/>
              <a:t>يمكن أن يكون </a:t>
            </a:r>
            <a:r>
              <a:rPr lang="ar-DZ" sz="3200" b="1" dirty="0">
                <a:solidFill>
                  <a:srgbClr val="24CA1C"/>
                </a:solidFill>
              </a:rPr>
              <a:t>صاحب المشروع </a:t>
            </a:r>
            <a:r>
              <a:rPr lang="ar-DZ" sz="3200" dirty="0"/>
              <a:t>أي شخص يتأثر بالمشروع - من أعضاء فريق المشروع إلى الأشخاص الذين لا يشاركون بنشاط في عملية المشروع. يمكن أن يكون أصحاب المصلحة مستثمرين أو أقران أو عملاء أو رؤساء.</a:t>
            </a:r>
            <a:r>
              <a:rPr lang="fr-FR" sz="32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354435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B7134A-B54F-4918-B92D-4BF3590645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72367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i="0" dirty="0">
                <a:solidFill>
                  <a:srgbClr val="FB194F"/>
                </a:solidFill>
                <a:effectLst/>
                <a:latin typeface="gordita"/>
              </a:rPr>
              <a:t>Project Sponsor </a:t>
            </a:r>
            <a:r>
              <a:rPr lang="en-US" b="0" i="0" dirty="0">
                <a:solidFill>
                  <a:srgbClr val="151B26"/>
                </a:solidFill>
                <a:effectLst/>
                <a:latin typeface="gordita"/>
              </a:rPr>
              <a:t>vs. </a:t>
            </a:r>
            <a:r>
              <a:rPr lang="en-US" b="1" i="0" dirty="0">
                <a:solidFill>
                  <a:srgbClr val="FFC000"/>
                </a:solidFill>
                <a:effectLst/>
                <a:latin typeface="gordita"/>
              </a:rPr>
              <a:t>Project Manager</a:t>
            </a:r>
            <a:br>
              <a:rPr lang="en-US" b="0" i="0" dirty="0">
                <a:solidFill>
                  <a:srgbClr val="151B26"/>
                </a:solidFill>
                <a:effectLst/>
                <a:latin typeface="gordita"/>
              </a:rPr>
            </a:br>
            <a:r>
              <a:rPr lang="ar-DZ" b="1" i="0" dirty="0">
                <a:solidFill>
                  <a:srgbClr val="FB194F"/>
                </a:solidFill>
                <a:effectLst/>
                <a:latin typeface="gordita"/>
              </a:rPr>
              <a:t>راعي المشروع </a:t>
            </a:r>
            <a:r>
              <a:rPr lang="ar-DZ" b="0" i="0" dirty="0">
                <a:solidFill>
                  <a:srgbClr val="151B26"/>
                </a:solidFill>
                <a:effectLst/>
                <a:latin typeface="gordita"/>
              </a:rPr>
              <a:t>مقابل </a:t>
            </a:r>
            <a:r>
              <a:rPr lang="ar-DZ" b="1" i="0" dirty="0">
                <a:solidFill>
                  <a:srgbClr val="FFC000"/>
                </a:solidFill>
                <a:effectLst/>
                <a:latin typeface="gordita"/>
              </a:rPr>
              <a:t>مدير المشروع</a:t>
            </a:r>
            <a:endParaRPr lang="fr-FR" b="1" dirty="0">
              <a:solidFill>
                <a:srgbClr val="FFC000"/>
              </a:solidFill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B1E90D9-3D02-42EA-B460-79C5E97F7A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704" y="1591408"/>
            <a:ext cx="12124591" cy="5266592"/>
          </a:xfrm>
        </p:spPr>
        <p:txBody>
          <a:bodyPr>
            <a:normAutofit fontScale="92500" lnSpcReduction="20000"/>
          </a:bodyPr>
          <a:lstStyle/>
          <a:p>
            <a:pPr algn="just" rtl="1"/>
            <a:r>
              <a:rPr lang="ar-DZ" sz="3000" b="1" dirty="0"/>
              <a:t>يشارك كل من </a:t>
            </a:r>
            <a:r>
              <a:rPr lang="ar-DZ" sz="3000" b="1" dirty="0">
                <a:solidFill>
                  <a:srgbClr val="FB194F"/>
                </a:solidFill>
              </a:rPr>
              <a:t>راعي المشروع </a:t>
            </a:r>
            <a:r>
              <a:rPr lang="ar-DZ" sz="3000" b="1" dirty="0">
                <a:solidFill>
                  <a:srgbClr val="FFFF00"/>
                </a:solidFill>
              </a:rPr>
              <a:t>ومدير المشروع </a:t>
            </a:r>
            <a:r>
              <a:rPr lang="ar-DZ" sz="3000" b="1" dirty="0"/>
              <a:t>بشكل كبير في المشروع ومسؤولان عن النتيجة والنجاح.</a:t>
            </a:r>
            <a:endParaRPr lang="fr-FR" sz="3000" b="1" dirty="0"/>
          </a:p>
          <a:p>
            <a:pPr algn="just" rtl="1"/>
            <a:r>
              <a:rPr lang="ar-DZ" sz="3000" b="1" dirty="0">
                <a:solidFill>
                  <a:srgbClr val="FB194F"/>
                </a:solidFill>
              </a:rPr>
              <a:t>راعي المشروع </a:t>
            </a:r>
            <a:r>
              <a:rPr lang="ar-DZ" sz="3000" b="1" dirty="0"/>
              <a:t>هو نقطة الاتصال بين الفريق التنفيذي للمؤسسة ومدير المشروع ؛</a:t>
            </a:r>
            <a:endParaRPr lang="fr-FR" sz="3000" b="1" dirty="0"/>
          </a:p>
          <a:p>
            <a:pPr algn="just" rtl="1"/>
            <a:r>
              <a:rPr lang="ar-DZ" sz="3000" b="1" dirty="0"/>
              <a:t> </a:t>
            </a:r>
            <a:r>
              <a:rPr lang="ar-DZ" sz="3000" b="1" dirty="0">
                <a:solidFill>
                  <a:srgbClr val="FFC000"/>
                </a:solidFill>
              </a:rPr>
              <a:t>مدير المشروع </a:t>
            </a:r>
            <a:r>
              <a:rPr lang="ar-DZ" sz="3000" b="1" dirty="0"/>
              <a:t>هو نقطة الاتصال بين راعي المشروع وفريق المشروع.</a:t>
            </a:r>
            <a:endParaRPr lang="fr-FR" sz="3000" b="1" dirty="0"/>
          </a:p>
          <a:p>
            <a:pPr algn="just" rtl="1"/>
            <a:endParaRPr lang="fr-FR" sz="3000" b="1" dirty="0"/>
          </a:p>
          <a:p>
            <a:pPr algn="just" rtl="1"/>
            <a:r>
              <a:rPr lang="ar-DZ" sz="3000" b="1" dirty="0"/>
              <a:t>يتمثل دور </a:t>
            </a:r>
            <a:r>
              <a:rPr lang="ar-DZ" sz="3000" b="1" dirty="0">
                <a:solidFill>
                  <a:srgbClr val="FFC000"/>
                </a:solidFill>
              </a:rPr>
              <a:t>مدير المشروع </a:t>
            </a:r>
            <a:r>
              <a:rPr lang="ar-DZ" sz="3000" b="1" dirty="0"/>
              <a:t>في تنظيم وتتبع وقيادة فريقهم في النهاية لتنفيذ العمل داخل المشروع. </a:t>
            </a:r>
            <a:endParaRPr lang="fr-FR" sz="3000" b="1" dirty="0"/>
          </a:p>
          <a:p>
            <a:pPr algn="just" rtl="1"/>
            <a:r>
              <a:rPr lang="ar-DZ" sz="3000" b="1" dirty="0">
                <a:solidFill>
                  <a:srgbClr val="FFC000"/>
                </a:solidFill>
              </a:rPr>
              <a:t>مدير المشروع </a:t>
            </a:r>
            <a:r>
              <a:rPr lang="ar-DZ" sz="3000" b="1" dirty="0"/>
              <a:t>هو قائد الفريق اليومي - فهم مسؤولون عن مراقبة الموارد وعبء العمل ، والإشراف على إكمال المهمة ، وتحديث أصحاب المصلحة بشأن تقدم المشروع.</a:t>
            </a:r>
            <a:endParaRPr lang="fr-FR" sz="3000" b="1" dirty="0"/>
          </a:p>
          <a:p>
            <a:pPr algn="just" rtl="1"/>
            <a:r>
              <a:rPr lang="ar-DZ" sz="3000" b="1" dirty="0"/>
              <a:t> إذا لزم الأمر ، يمكن </a:t>
            </a:r>
            <a:r>
              <a:rPr lang="ar-DZ" sz="3000" b="1" dirty="0">
                <a:solidFill>
                  <a:srgbClr val="FFC000"/>
                </a:solidFill>
              </a:rPr>
              <a:t>لمدير المشروع </a:t>
            </a:r>
            <a:r>
              <a:rPr lang="ar-DZ" sz="3000" b="1" dirty="0"/>
              <a:t>طلب دعم إضافي من </a:t>
            </a:r>
            <a:r>
              <a:rPr lang="ar-DZ" sz="3000" b="1" dirty="0">
                <a:solidFill>
                  <a:srgbClr val="FB194F"/>
                </a:solidFill>
              </a:rPr>
              <a:t>راعي المشروع</a:t>
            </a:r>
            <a:r>
              <a:rPr lang="ar-DZ" sz="3000" b="1" dirty="0"/>
              <a:t>.</a:t>
            </a:r>
            <a:endParaRPr lang="fr-FR" sz="3000" b="1" dirty="0"/>
          </a:p>
          <a:p>
            <a:pPr algn="just" rtl="1"/>
            <a:r>
              <a:rPr lang="ar-DZ" sz="3000" b="1" dirty="0"/>
              <a:t> يتمثل دورهم أيضًا في مراقبة الأهداف والتوقعات لتنبيه راعي المشروع عند وجود عدم توافق بين الجدول الزمني والتواريخ المقدرة.</a:t>
            </a:r>
            <a:endParaRPr lang="fr-FR" sz="3000" b="1" dirty="0"/>
          </a:p>
          <a:p>
            <a:pPr algn="just" rtl="1"/>
            <a:endParaRPr lang="fr-FR" sz="3000" b="1" dirty="0"/>
          </a:p>
          <a:p>
            <a:pPr marL="0" indent="0" algn="ctr" rtl="1">
              <a:buNone/>
            </a:pPr>
            <a:r>
              <a:rPr lang="ar-DZ" sz="3000" b="1" dirty="0">
                <a:solidFill>
                  <a:srgbClr val="FB194F"/>
                </a:solidFill>
              </a:rPr>
              <a:t>التعاون بين المحترفين</a:t>
            </a:r>
            <a:endParaRPr lang="fr-FR" sz="3000" b="1" dirty="0">
              <a:solidFill>
                <a:srgbClr val="FB194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83852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1012DA-EDE5-41DD-9563-769DA11FB9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fr-FR" sz="6000" b="1" dirty="0">
                <a:solidFill>
                  <a:srgbClr val="FF0000"/>
                </a:solidFill>
                <a:latin typeface="Freehand521 BT" panose="03080802030307080304" pitchFamily="66" charset="0"/>
              </a:rPr>
            </a:br>
            <a:r>
              <a:rPr lang="fr-FR" sz="6700" b="1" dirty="0">
                <a:latin typeface="Freehand521 BT" panose="03080802030307080304" pitchFamily="66" charset="0"/>
              </a:rPr>
              <a:t>Question 2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03186F3-77BE-43D0-BAC1-114C298486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4800" b="0" i="0" dirty="0">
              <a:solidFill>
                <a:srgbClr val="2A2B2C"/>
              </a:solidFill>
              <a:effectLst/>
              <a:latin typeface="Freehand521 BT" panose="03080802030307080304" pitchFamily="66" charset="0"/>
            </a:endParaRPr>
          </a:p>
          <a:p>
            <a:pPr marL="0" indent="0" algn="ctr">
              <a:buNone/>
            </a:pPr>
            <a:r>
              <a:rPr lang="en-US" sz="4800" b="0" i="0" dirty="0">
                <a:solidFill>
                  <a:srgbClr val="FB194F"/>
                </a:solidFill>
                <a:effectLst/>
                <a:latin typeface="Freehand521 BT" panose="03080802030307080304" pitchFamily="66" charset="0"/>
              </a:rPr>
              <a:t>The Project Charter</a:t>
            </a:r>
          </a:p>
          <a:p>
            <a:pPr marL="0" indent="0" algn="ctr">
              <a:buNone/>
            </a:pPr>
            <a:endParaRPr lang="en-US" sz="4800" b="0" i="0" dirty="0">
              <a:solidFill>
                <a:srgbClr val="24CA1C"/>
              </a:solidFill>
              <a:effectLst/>
              <a:latin typeface="Freehand521 BT" panose="03080802030307080304" pitchFamily="66" charset="0"/>
            </a:endParaRPr>
          </a:p>
          <a:p>
            <a:pPr marL="0" indent="0" algn="ctr">
              <a:buNone/>
            </a:pPr>
            <a:r>
              <a:rPr lang="en-US" sz="4800" b="0" i="0" dirty="0">
                <a:solidFill>
                  <a:srgbClr val="FF0000"/>
                </a:solidFill>
                <a:effectLst/>
                <a:latin typeface="Freehand521 BT" panose="03080802030307080304" pitchFamily="66" charset="0"/>
              </a:rPr>
              <a:t>The Project Schedule</a:t>
            </a:r>
          </a:p>
          <a:p>
            <a:pPr marL="0" indent="0" algn="ctr">
              <a:buNone/>
            </a:pPr>
            <a:r>
              <a:rPr lang="en-US" sz="3600" dirty="0">
                <a:solidFill>
                  <a:srgbClr val="151B26"/>
                </a:solidFill>
                <a:latin typeface="Freehand521 BT" panose="03080802030307080304" pitchFamily="66" charset="0"/>
              </a:rPr>
              <a:t>V/S</a:t>
            </a:r>
          </a:p>
          <a:p>
            <a:pPr marL="0" indent="0" algn="ctr">
              <a:buNone/>
            </a:pPr>
            <a:r>
              <a:rPr lang="en-US" sz="4800" b="0" i="0" dirty="0">
                <a:solidFill>
                  <a:srgbClr val="7030A0"/>
                </a:solidFill>
                <a:effectLst/>
                <a:latin typeface="Freehand521 BT" panose="03080802030307080304" pitchFamily="66" charset="0"/>
              </a:rPr>
              <a:t>The Project Timeline </a:t>
            </a:r>
            <a:endParaRPr lang="fr-FR" sz="4800" dirty="0">
              <a:solidFill>
                <a:srgbClr val="7030A0"/>
              </a:solidFill>
              <a:latin typeface="Freehand521 BT" panose="03080802030307080304" pitchFamily="66" charset="0"/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F789995-B643-4F86-9F04-04665149D075}"/>
              </a:ext>
            </a:extLst>
          </p:cNvPr>
          <p:cNvSpPr txBox="1"/>
          <p:nvPr/>
        </p:nvSpPr>
        <p:spPr>
          <a:xfrm>
            <a:off x="10906124" y="6366885"/>
            <a:ext cx="261937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DZ" sz="3200" dirty="0"/>
              <a:t>سالم ب</a:t>
            </a: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38061223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1DC4B8-BB50-4AC1-88D0-24977334FF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DC4DAB1-0E30-4DB7-8C32-3536AC21D6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rtl="1"/>
            <a:r>
              <a:rPr lang="ar-DZ" b="0" i="0" dirty="0">
                <a:effectLst/>
                <a:latin typeface="Roboto" panose="02000000000000000000" pitchFamily="2" charset="0"/>
              </a:rPr>
              <a:t> </a:t>
            </a:r>
            <a:r>
              <a:rPr lang="ar-DZ" sz="3600" b="0" i="0" dirty="0">
                <a:effectLst/>
              </a:rPr>
              <a:t>يمكن</a:t>
            </a:r>
            <a:r>
              <a:rPr lang="fr-FR" sz="3600" b="0" i="0" dirty="0">
                <a:effectLst/>
              </a:rPr>
              <a:t> </a:t>
            </a:r>
            <a:r>
              <a:rPr lang="ar-DZ" sz="3600" b="0" i="0" dirty="0">
                <a:effectLst/>
              </a:rPr>
              <a:t>تعريفها بأنها عملية وضع وثيقة تعطي الإذن الرسمي بإطلاق المشروع وتعطي مدير المشروع أيضا الصلاحية بالبدء في استخدام موارد المشروع</a:t>
            </a:r>
            <a:r>
              <a:rPr lang="ar-DZ" sz="3600" b="0" i="0" dirty="0">
                <a:solidFill>
                  <a:srgbClr val="CACACA"/>
                </a:solidFill>
                <a:effectLst/>
              </a:rPr>
              <a:t>.</a:t>
            </a:r>
            <a:r>
              <a:rPr lang="fr-FR" sz="3600" b="0" i="0" dirty="0">
                <a:solidFill>
                  <a:srgbClr val="CACACA"/>
                </a:solidFill>
                <a:effectLst/>
              </a:rPr>
              <a:t> </a:t>
            </a:r>
          </a:p>
          <a:p>
            <a:pPr algn="just" rtl="1"/>
            <a:r>
              <a:rPr lang="ar-DZ" sz="3600" b="0" i="0" dirty="0">
                <a:effectLst/>
              </a:rPr>
              <a:t>تكون في عملية البدء</a:t>
            </a:r>
            <a:r>
              <a:rPr lang="fr-FR" sz="3600" b="0" i="0" dirty="0">
                <a:effectLst/>
              </a:rPr>
              <a:t>   </a:t>
            </a:r>
            <a:r>
              <a:rPr lang="fr-FR" sz="3600" b="0" i="0" dirty="0" err="1">
                <a:effectLst/>
              </a:rPr>
              <a:t>Initiating</a:t>
            </a:r>
            <a:r>
              <a:rPr lang="fr-FR" sz="3600" b="0" i="0" dirty="0">
                <a:effectLst/>
              </a:rPr>
              <a:t> Phase </a:t>
            </a:r>
            <a:r>
              <a:rPr lang="ar-DZ" sz="3600" b="0" i="0" dirty="0">
                <a:effectLst/>
              </a:rPr>
              <a:t> </a:t>
            </a:r>
            <a:endParaRPr lang="fr-FR" sz="3600" b="0" i="0" dirty="0">
              <a:effectLst/>
            </a:endParaRPr>
          </a:p>
          <a:p>
            <a:pPr algn="just" rtl="1"/>
            <a:endParaRPr lang="fr-FR" sz="3600" dirty="0"/>
          </a:p>
          <a:p>
            <a:pPr algn="just" rtl="1"/>
            <a:endParaRPr lang="fr-FR" sz="3600" b="0" i="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6293069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156C97-B6DC-4C6F-B823-A31F9AC8A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26" name="Picture 2" descr="PPT - ورشة فن إدارة المشاريع إعداد المدرب منور بن حويطي السرحاني PowerPoint  Presentation - ID:6477678">
            <a:extLst>
              <a:ext uri="{FF2B5EF4-FFF2-40B4-BE49-F238E27FC236}">
                <a16:creationId xmlns:a16="http://schemas.microsoft.com/office/drawing/2014/main" id="{A0AE1A1D-DDE0-426C-9DAD-F5077A6897F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676" y="0"/>
            <a:ext cx="122586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36456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5E13C5-1211-4901-AF60-E609B9FA62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DZ" b="1" i="0" dirty="0">
                <a:solidFill>
                  <a:srgbClr val="0070C0"/>
                </a:solidFill>
                <a:effectLst/>
                <a:latin typeface="Freehand521 BT" panose="03080802030307080304" pitchFamily="66" charset="0"/>
              </a:rPr>
              <a:t>التخطيط</a:t>
            </a:r>
            <a:r>
              <a:rPr lang="ar-DZ" b="1" i="0" dirty="0">
                <a:solidFill>
                  <a:srgbClr val="000000"/>
                </a:solidFill>
                <a:effectLst/>
                <a:latin typeface="Freehand521 BT" panose="03080802030307080304" pitchFamily="66" charset="0"/>
              </a:rPr>
              <a:t> </a:t>
            </a:r>
            <a:r>
              <a:rPr lang="ar-DZ" b="1" i="0" dirty="0">
                <a:effectLst/>
                <a:latin typeface="Freehand521 BT" panose="03080802030307080304" pitchFamily="66" charset="0"/>
              </a:rPr>
              <a:t>و</a:t>
            </a:r>
            <a:r>
              <a:rPr lang="ar-DZ" b="1" i="0" dirty="0">
                <a:solidFill>
                  <a:srgbClr val="FF0000"/>
                </a:solidFill>
                <a:effectLst/>
                <a:latin typeface="Freehand521 BT" panose="03080802030307080304" pitchFamily="66" charset="0"/>
              </a:rPr>
              <a:t>الجدولة</a:t>
            </a:r>
            <a:br>
              <a:rPr lang="fr-FR" sz="4400" b="1" i="0" dirty="0">
                <a:solidFill>
                  <a:srgbClr val="000000"/>
                </a:solidFill>
                <a:effectLst/>
              </a:rPr>
            </a:br>
            <a:r>
              <a:rPr lang="fr-FR" sz="4400" b="1" i="0" dirty="0">
                <a:solidFill>
                  <a:srgbClr val="0070C0"/>
                </a:solidFill>
                <a:effectLst/>
                <a:latin typeface="Freehand521 BT" panose="03080802030307080304" pitchFamily="66" charset="0"/>
              </a:rPr>
              <a:t>Planning</a:t>
            </a:r>
            <a:r>
              <a:rPr lang="fr-FR" sz="4400" b="1" i="0" dirty="0">
                <a:solidFill>
                  <a:srgbClr val="000000"/>
                </a:solidFill>
                <a:effectLst/>
                <a:latin typeface="Freehand521 BT" panose="03080802030307080304" pitchFamily="66" charset="0"/>
              </a:rPr>
              <a:t> v/s </a:t>
            </a:r>
            <a:r>
              <a:rPr lang="fr-FR" sz="4400" b="1" i="0" dirty="0" err="1">
                <a:solidFill>
                  <a:srgbClr val="FF0000"/>
                </a:solidFill>
                <a:effectLst/>
                <a:latin typeface="Freehand521 BT" panose="03080802030307080304" pitchFamily="66" charset="0"/>
              </a:rPr>
              <a:t>Scheduling</a:t>
            </a:r>
            <a:endParaRPr lang="fr-FR" b="1" dirty="0">
              <a:solidFill>
                <a:srgbClr val="FF0000"/>
              </a:solidFill>
              <a:latin typeface="Freehand521 BT" panose="03080802030307080304" pitchFamily="66" charset="0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96D595D-9BD6-4D0F-A9C6-CBAC486483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4"/>
            <a:ext cx="12192000" cy="5032375"/>
          </a:xfrm>
        </p:spPr>
        <p:txBody>
          <a:bodyPr/>
          <a:lstStyle/>
          <a:p>
            <a:pPr algn="just" rtl="1"/>
            <a:br>
              <a:rPr lang="ar-DZ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lang="ar-DZ" sz="4400" b="1" i="0" dirty="0">
                <a:solidFill>
                  <a:srgbClr val="0070C0"/>
                </a:solidFill>
                <a:effectLst/>
              </a:rPr>
              <a:t>التخطيط</a:t>
            </a:r>
            <a:r>
              <a:rPr lang="ar-DZ" sz="4400" b="0" i="0" dirty="0">
                <a:solidFill>
                  <a:srgbClr val="000000"/>
                </a:solidFill>
                <a:effectLst/>
              </a:rPr>
              <a:t> و</a:t>
            </a:r>
            <a:r>
              <a:rPr lang="ar-DZ" sz="4400" b="1" i="0" dirty="0">
                <a:solidFill>
                  <a:srgbClr val="FF0000"/>
                </a:solidFill>
                <a:effectLst/>
              </a:rPr>
              <a:t>الجدولة</a:t>
            </a:r>
            <a:r>
              <a:rPr lang="ar-DZ" sz="4400" b="0" i="0" dirty="0">
                <a:solidFill>
                  <a:srgbClr val="000000"/>
                </a:solidFill>
                <a:effectLst/>
              </a:rPr>
              <a:t> يسيران جنبا إلى جنب. الخطة هي النظرية أو التفاصيل الخاصة بكيفية تنفيذ شيء ما مثل المشروع. يتم استخدام خطة لإنشاء خريطة طريق لتحقيق هدف. </a:t>
            </a:r>
            <a:endParaRPr lang="fr-FR" sz="4400" b="0" i="0" dirty="0">
              <a:solidFill>
                <a:srgbClr val="000000"/>
              </a:solidFill>
              <a:effectLst/>
            </a:endParaRPr>
          </a:p>
          <a:p>
            <a:pPr algn="just" rtl="1"/>
            <a:r>
              <a:rPr lang="ar-DZ" sz="4400" b="1" i="0" dirty="0">
                <a:effectLst/>
              </a:rPr>
              <a:t>و</a:t>
            </a:r>
            <a:r>
              <a:rPr lang="ar-DZ" sz="4400" b="1" i="0" dirty="0">
                <a:solidFill>
                  <a:srgbClr val="FF0000"/>
                </a:solidFill>
                <a:effectLst/>
              </a:rPr>
              <a:t>الجدول الزمني</a:t>
            </a:r>
            <a:r>
              <a:rPr lang="ar-DZ" sz="4400" b="0" i="0" dirty="0">
                <a:solidFill>
                  <a:srgbClr val="000000"/>
                </a:solidFill>
                <a:effectLst/>
              </a:rPr>
              <a:t> ، عند ربطه بخطة ، هو تعيين أوقات وتواريخ لخطوات محددة للخطة.</a:t>
            </a:r>
          </a:p>
          <a:p>
            <a:pPr marL="0" indent="0" algn="just" rtl="1">
              <a:buNone/>
            </a:pPr>
            <a:br>
              <a:rPr lang="ar-DZ" sz="3600" dirty="0"/>
            </a:br>
            <a:endParaRPr lang="fr-FR" sz="3600" dirty="0"/>
          </a:p>
        </p:txBody>
      </p:sp>
    </p:spTree>
    <p:extLst>
      <p:ext uri="{BB962C8B-B14F-4D97-AF65-F5344CB8AC3E}">
        <p14:creationId xmlns:p14="http://schemas.microsoft.com/office/powerpoint/2010/main" val="40251925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D2A2C1-5772-4CF3-9A13-AE647F1312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ar-DZ" sz="4800" b="1" dirty="0">
                <a:solidFill>
                  <a:srgbClr val="7030A0"/>
                </a:solidFill>
              </a:rPr>
              <a:t>المخطط الزمني للمشروع</a:t>
            </a:r>
            <a:br>
              <a:rPr lang="fr-FR" sz="4800" dirty="0">
                <a:latin typeface="Freehand521 BT" panose="03080802030307080304" pitchFamily="66" charset="0"/>
              </a:rPr>
            </a:br>
            <a:r>
              <a:rPr lang="fr-FR" sz="4800" b="1" dirty="0">
                <a:latin typeface="Freehand521 BT" panose="03080802030307080304" pitchFamily="66" charset="0"/>
              </a:rPr>
              <a:t>Project Timeline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CBC5907-2693-4255-A4A8-C4C633E9DA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5"/>
            <a:ext cx="12192000" cy="4927600"/>
          </a:xfrm>
        </p:spPr>
        <p:txBody>
          <a:bodyPr>
            <a:noAutofit/>
          </a:bodyPr>
          <a:lstStyle/>
          <a:p>
            <a:pPr algn="r" rtl="1"/>
            <a:endParaRPr lang="fr-FR" sz="3600" dirty="0"/>
          </a:p>
          <a:p>
            <a:pPr algn="r" rtl="1"/>
            <a:r>
              <a:rPr lang="ar-DZ" sz="3600" dirty="0"/>
              <a:t>يسمح لك </a:t>
            </a:r>
            <a:r>
              <a:rPr lang="ar-DZ" sz="3600" b="1" dirty="0">
                <a:solidFill>
                  <a:srgbClr val="7030A0"/>
                </a:solidFill>
              </a:rPr>
              <a:t>المخطط الزمني للمشروع </a:t>
            </a:r>
            <a:r>
              <a:rPr lang="ar-DZ" sz="3600" dirty="0"/>
              <a:t>بجدولة المهام بشكل مجمّع حتى تتمكن من معرفة ما يجب القيام به عند ومراقبة الجدول الزمني الإجمالي للمشروع. </a:t>
            </a:r>
            <a:endParaRPr lang="fr-FR" sz="3600" dirty="0"/>
          </a:p>
          <a:p>
            <a:pPr marL="0" indent="0" algn="r" rtl="1">
              <a:buNone/>
            </a:pPr>
            <a:endParaRPr lang="fr-FR" sz="3600" dirty="0"/>
          </a:p>
          <a:p>
            <a:pPr algn="r" rtl="1"/>
            <a:r>
              <a:rPr lang="ar-DZ" sz="3600" dirty="0"/>
              <a:t>من دونه ، من السهل على المشروع أن يخرج عن مساره ويغرق في الفوضى المطلقة.</a:t>
            </a:r>
            <a:endParaRPr lang="fr-FR" sz="3600" dirty="0"/>
          </a:p>
        </p:txBody>
      </p:sp>
    </p:spTree>
    <p:extLst>
      <p:ext uri="{BB962C8B-B14F-4D97-AF65-F5344CB8AC3E}">
        <p14:creationId xmlns:p14="http://schemas.microsoft.com/office/powerpoint/2010/main" val="42486507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F770B0-AFF0-43F7-80D3-A16D8A3D9C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ar-DZ" sz="4900" b="1" i="0" dirty="0">
                <a:solidFill>
                  <a:srgbClr val="303030"/>
                </a:solidFill>
                <a:effectLst/>
                <a:latin typeface="Freehand521 BT" panose="03080802030307080304" pitchFamily="66" charset="0"/>
              </a:rPr>
              <a:t>الجدول الزمني للمشروع</a:t>
            </a:r>
            <a:br>
              <a:rPr lang="fr-FR" sz="4900" b="0" i="0" dirty="0">
                <a:solidFill>
                  <a:srgbClr val="303030"/>
                </a:solidFill>
                <a:effectLst/>
                <a:latin typeface="Freehand521 BT" panose="03080802030307080304" pitchFamily="66" charset="0"/>
              </a:rPr>
            </a:br>
            <a:r>
              <a:rPr lang="fr-FR" sz="4900" b="1" i="0" dirty="0">
                <a:solidFill>
                  <a:srgbClr val="FF0000"/>
                </a:solidFill>
                <a:effectLst/>
                <a:latin typeface="Freehand521 BT" panose="03080802030307080304" pitchFamily="66" charset="0"/>
              </a:rPr>
              <a:t>Project Schedule</a:t>
            </a:r>
            <a:br>
              <a:rPr lang="fr-FR" b="0" i="0" dirty="0">
                <a:solidFill>
                  <a:srgbClr val="303030"/>
                </a:solidFill>
                <a:effectLst/>
                <a:latin typeface="4_F5"/>
              </a:rPr>
            </a:b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F2B569B-0736-4CA3-98C2-B45C9DB54B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4"/>
            <a:ext cx="12192000" cy="5032375"/>
          </a:xfrm>
        </p:spPr>
        <p:txBody>
          <a:bodyPr>
            <a:normAutofit lnSpcReduction="10000"/>
          </a:bodyPr>
          <a:lstStyle/>
          <a:p>
            <a:pPr algn="just" rtl="1"/>
            <a:r>
              <a:rPr lang="ar-DZ" sz="3600" b="0" i="0" dirty="0">
                <a:solidFill>
                  <a:srgbClr val="1E1E1E"/>
                </a:solidFill>
                <a:effectLst/>
              </a:rPr>
              <a:t>في إدارة المشروع، يعد </a:t>
            </a:r>
            <a:r>
              <a:rPr lang="ar-DZ" sz="3600" b="1" i="0" dirty="0">
                <a:solidFill>
                  <a:srgbClr val="FF0000"/>
                </a:solidFill>
                <a:effectLst/>
              </a:rPr>
              <a:t>الجدول الزمني </a:t>
            </a:r>
            <a:r>
              <a:rPr lang="ar-DZ" sz="3600" b="0" i="0" dirty="0">
                <a:solidFill>
                  <a:srgbClr val="1E1E1E"/>
                </a:solidFill>
                <a:effectLst/>
              </a:rPr>
              <a:t>عبارة عن قائمة بمدخلات المشروع وأنشطته ونواتجه، وعادةً ما يكون لها تواريخ معروفة للبدء والانتهاء. </a:t>
            </a:r>
            <a:endParaRPr lang="fr-FR" sz="3600" b="0" i="0" dirty="0">
              <a:solidFill>
                <a:srgbClr val="1E1E1E"/>
              </a:solidFill>
              <a:effectLst/>
            </a:endParaRPr>
          </a:p>
          <a:p>
            <a:pPr algn="just" rtl="1"/>
            <a:endParaRPr lang="ar-DZ" sz="3600" b="0" i="0" dirty="0">
              <a:solidFill>
                <a:srgbClr val="1E1E1E"/>
              </a:solidFill>
              <a:effectLst/>
            </a:endParaRPr>
          </a:p>
          <a:p>
            <a:pPr algn="just" rtl="1"/>
            <a:r>
              <a:rPr lang="ar-DZ" sz="3600" b="0" i="0" dirty="0">
                <a:solidFill>
                  <a:srgbClr val="1E1E1E"/>
                </a:solidFill>
                <a:effectLst/>
              </a:rPr>
              <a:t>يستخدم </a:t>
            </a:r>
            <a:r>
              <a:rPr lang="ar-DZ" sz="3600" b="1" i="0" dirty="0">
                <a:solidFill>
                  <a:srgbClr val="FF0000"/>
                </a:solidFill>
                <a:effectLst/>
              </a:rPr>
              <a:t>الجدول الزمني </a:t>
            </a:r>
            <a:r>
              <a:rPr lang="ar-DZ" sz="3600" b="0" i="0" dirty="0">
                <a:solidFill>
                  <a:srgbClr val="1E1E1E"/>
                </a:solidFill>
                <a:effectLst/>
              </a:rPr>
              <a:t>بشكل شائع في أجزاء تخطيط المشروع وأثناء إدارة المشروع.</a:t>
            </a:r>
            <a:endParaRPr lang="fr-FR" sz="3600" b="0" i="0" dirty="0">
              <a:solidFill>
                <a:srgbClr val="1E1E1E"/>
              </a:solidFill>
              <a:effectLst/>
            </a:endParaRPr>
          </a:p>
          <a:p>
            <a:pPr algn="just" rtl="1"/>
            <a:endParaRPr lang="ar-DZ" sz="3600" b="0" i="0" dirty="0">
              <a:solidFill>
                <a:srgbClr val="1E1E1E"/>
              </a:solidFill>
              <a:effectLst/>
            </a:endParaRPr>
          </a:p>
          <a:p>
            <a:pPr algn="just" rtl="1"/>
            <a:r>
              <a:rPr lang="ar-DZ" sz="3600" b="1" i="0" dirty="0">
                <a:solidFill>
                  <a:srgbClr val="FF0000"/>
                </a:solidFill>
                <a:effectLst/>
              </a:rPr>
              <a:t>جدول إدارة المشروع </a:t>
            </a:r>
            <a:r>
              <a:rPr lang="ar-DZ" sz="3600" b="0" i="0" dirty="0">
                <a:solidFill>
                  <a:srgbClr val="1E1E1E"/>
                </a:solidFill>
                <a:effectLst/>
              </a:rPr>
              <a:t>هو جزء أساسي من الوثائق لمدير المشروع والفريق بأكمله. وهو يحدد بالضبط ما يجب القيام به بأي ترتيب، ومن قبل من هو الدليل الذي يتبعه الفريق لإنجاز المشروع.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847944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56B477-E9F6-4226-BB83-84CA7BB34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050" name="Picture 2" descr="كلمات شكر جميلة - موضوع">
            <a:extLst>
              <a:ext uri="{FF2B5EF4-FFF2-40B4-BE49-F238E27FC236}">
                <a16:creationId xmlns:a16="http://schemas.microsoft.com/office/drawing/2014/main" id="{1832D40E-BA4E-4FBA-944F-26C7284CB7F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086484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590</Words>
  <Application>Microsoft Office PowerPoint</Application>
  <PresentationFormat>Grand écran</PresentationFormat>
  <Paragraphs>62</Paragraphs>
  <Slides>12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20" baseType="lpstr">
      <vt:lpstr>4_F5</vt:lpstr>
      <vt:lpstr>Arial</vt:lpstr>
      <vt:lpstr>Calibri</vt:lpstr>
      <vt:lpstr>Calibri Light</vt:lpstr>
      <vt:lpstr>Freehand521 BT</vt:lpstr>
      <vt:lpstr>gordita</vt:lpstr>
      <vt:lpstr>Roboto</vt:lpstr>
      <vt:lpstr>Thème Office</vt:lpstr>
      <vt:lpstr>Présentation PowerPoint</vt:lpstr>
      <vt:lpstr> Question 1</vt:lpstr>
      <vt:lpstr>The Project Sponsor = Executive Sponsor راعي المشروع  = الراعي التنفيذي</vt:lpstr>
      <vt:lpstr>Project Sponsor vs. Project Stakeholder راعي المشروع مقابل أصحاب المصلحة في المشروع</vt:lpstr>
      <vt:lpstr>Project Sponsor vs. Project Manager راعي المشروع مقابل مدير المشروع</vt:lpstr>
      <vt:lpstr> Question 2</vt:lpstr>
      <vt:lpstr>Présentation PowerPoint</vt:lpstr>
      <vt:lpstr>Présentation PowerPoint</vt:lpstr>
      <vt:lpstr>التخطيط والجدولة Planning v/s Scheduling</vt:lpstr>
      <vt:lpstr>المخطط الزمني للمشروع Project Timeline</vt:lpstr>
      <vt:lpstr>الجدول الزمني للمشروع Project Schedule 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Myriam</dc:creator>
  <cp:lastModifiedBy>Myriam</cp:lastModifiedBy>
  <cp:revision>1</cp:revision>
  <dcterms:created xsi:type="dcterms:W3CDTF">2022-02-16T12:44:06Z</dcterms:created>
  <dcterms:modified xsi:type="dcterms:W3CDTF">2022-02-16T13:39:59Z</dcterms:modified>
</cp:coreProperties>
</file>