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41"/>
  </p:notesMasterIdLst>
  <p:sldIdLst>
    <p:sldId id="515" r:id="rId6"/>
    <p:sldId id="653" r:id="rId7"/>
    <p:sldId id="507" r:id="rId8"/>
    <p:sldId id="256" r:id="rId9"/>
    <p:sldId id="693" r:id="rId10"/>
    <p:sldId id="682" r:id="rId11"/>
    <p:sldId id="704" r:id="rId12"/>
    <p:sldId id="694" r:id="rId13"/>
    <p:sldId id="685" r:id="rId14"/>
    <p:sldId id="705" r:id="rId15"/>
    <p:sldId id="709" r:id="rId16"/>
    <p:sldId id="716" r:id="rId17"/>
    <p:sldId id="695" r:id="rId18"/>
    <p:sldId id="686" r:id="rId19"/>
    <p:sldId id="696" r:id="rId20"/>
    <p:sldId id="698" r:id="rId21"/>
    <p:sldId id="697" r:id="rId22"/>
    <p:sldId id="688" r:id="rId23"/>
    <p:sldId id="659" r:id="rId24"/>
    <p:sldId id="687" r:id="rId25"/>
    <p:sldId id="542" r:id="rId26"/>
    <p:sldId id="679" r:id="rId27"/>
    <p:sldId id="710" r:id="rId28"/>
    <p:sldId id="675" r:id="rId29"/>
    <p:sldId id="717" r:id="rId30"/>
    <p:sldId id="718" r:id="rId31"/>
    <p:sldId id="701" r:id="rId32"/>
    <p:sldId id="690" r:id="rId33"/>
    <p:sldId id="711" r:id="rId34"/>
    <p:sldId id="700" r:id="rId35"/>
    <p:sldId id="668" r:id="rId36"/>
    <p:sldId id="712" r:id="rId37"/>
    <p:sldId id="482" r:id="rId38"/>
    <p:sldId id="655" r:id="rId39"/>
    <p:sldId id="654" r:id="rId40"/>
  </p:sldIdLst>
  <p:sldSz cx="12192000" cy="6858000"/>
  <p:notesSz cx="6858000" cy="9144000"/>
  <p:defaultTextStyle>
    <a:defPPr>
      <a:defRPr lang="ar-J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34" autoAdjust="0"/>
    <p:restoredTop sz="94660"/>
  </p:normalViewPr>
  <p:slideViewPr>
    <p:cSldViewPr snapToGrid="0">
      <p:cViewPr varScale="1">
        <p:scale>
          <a:sx n="82" d="100"/>
          <a:sy n="82" d="100"/>
        </p:scale>
        <p:origin x="658" y="7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4_5">
  <dgm:title val=""/>
  <dgm:desc val=""/>
  <dgm:catLst>
    <dgm:cat type="accent4" pri="11500"/>
  </dgm:catLst>
  <dgm:styleLbl name="node0">
    <dgm:fillClrLst meth="cycle">
      <a:schemeClr val="accent4">
        <a:alpha val="80000"/>
      </a:schemeClr>
    </dgm:fillClrLst>
    <dgm:linClrLst meth="repeat">
      <a:schemeClr val="lt1"/>
    </dgm:linClrLst>
    <dgm:effectClrLst/>
    <dgm:txLinClrLst/>
    <dgm:txFillClrLst/>
    <dgm:txEffectClrLst/>
  </dgm:styleLbl>
  <dgm:styleLbl name="node1">
    <dgm:fillClrLst>
      <a:schemeClr val="accent4">
        <a:alpha val="90000"/>
      </a:schemeClr>
      <a:schemeClr val="accent4">
        <a:alpha val="50000"/>
      </a:schemeClr>
    </dgm:fillClrLst>
    <dgm:linClrLst meth="repeat">
      <a:schemeClr val="lt1"/>
    </dgm:linClrLst>
    <dgm:effectClrLst/>
    <dgm:txLinClrLst/>
    <dgm:txFillClrLst/>
    <dgm:txEffectClrLst/>
  </dgm:styleLbl>
  <dgm:styleLbl name="alignNode1">
    <dgm:fillClrLst>
      <a:schemeClr val="accent4">
        <a:alpha val="90000"/>
      </a:schemeClr>
      <a:schemeClr val="accent4">
        <a:alpha val="50000"/>
      </a:schemeClr>
    </dgm:fillClrLst>
    <dgm:linClrLst>
      <a:schemeClr val="accent4">
        <a:alpha val="90000"/>
      </a:schemeClr>
      <a:schemeClr val="accent4">
        <a:alpha val="50000"/>
      </a:schemeClr>
    </dgm:linClrLst>
    <dgm:effectClrLst/>
    <dgm:txLinClrLst/>
    <dgm:txFillClrLst/>
    <dgm:txEffectClrLst/>
  </dgm:styleLbl>
  <dgm:styleLbl name="lnNode1">
    <dgm:fillClrLst>
      <a:schemeClr val="accent4">
        <a:shade val="90000"/>
      </a:schemeClr>
      <a:schemeClr val="accent4">
        <a:alpha val="50000"/>
        <a:tint val="5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alpha val="80000"/>
      </a:schemeClr>
    </dgm:fillClrLst>
    <dgm:linClrLst meth="repeat">
      <a:schemeClr val="lt1"/>
    </dgm:linClrLst>
    <dgm:effectClrLst/>
    <dgm:txLinClrLst/>
    <dgm:txFillClrLst/>
    <dgm:txEffectClrLst/>
  </dgm:styleLbl>
  <dgm:styleLbl name="node2">
    <dgm:fillClrLst>
      <a:schemeClr val="accent4">
        <a:alpha val="70000"/>
      </a:schemeClr>
    </dgm:fillClrLst>
    <dgm:linClrLst meth="repeat">
      <a:schemeClr val="lt1"/>
    </dgm:linClrLst>
    <dgm:effectClrLst/>
    <dgm:txLinClrLst/>
    <dgm:txFillClrLst/>
    <dgm:txEffectClrLst/>
  </dgm:styleLbl>
  <dgm:styleLbl name="node3">
    <dgm:fillClrLst>
      <a:schemeClr val="accent4">
        <a:alpha val="50000"/>
      </a:schemeClr>
    </dgm:fillClrLst>
    <dgm:linClrLst meth="repeat">
      <a:schemeClr val="lt1"/>
    </dgm:linClrLst>
    <dgm:effectClrLst/>
    <dgm:txLinClrLst/>
    <dgm:txFillClrLst/>
    <dgm:txEffectClrLst/>
  </dgm:styleLbl>
  <dgm:styleLbl name="node4">
    <dgm:fillClrLst>
      <a:schemeClr val="accent4">
        <a:alpha val="30000"/>
      </a:schemeClr>
    </dgm:fillClrLst>
    <dgm:linClrLst meth="repeat">
      <a:schemeClr val="lt1"/>
    </dgm:linClrLst>
    <dgm:effectClrLst/>
    <dgm:txLinClrLst/>
    <dgm:txFillClrLst/>
    <dgm:txEffectClrLst/>
  </dgm:styleLbl>
  <dgm:styleLbl name="fgImgPlace1">
    <dgm:fillClrLst>
      <a:schemeClr val="accent4">
        <a:tint val="50000"/>
        <a:alpha val="90000"/>
      </a:schemeClr>
      <a:schemeClr val="accent4">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f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b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sibTrans1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alpha val="90000"/>
      </a:schemeClr>
    </dgm:fillClrLst>
    <dgm:linClrLst meth="repeat">
      <a:schemeClr val="lt1"/>
    </dgm:linClrLst>
    <dgm:effectClrLst/>
    <dgm:txLinClrLst/>
    <dgm:txFillClrLst/>
    <dgm:txEffectClrLst/>
  </dgm:styleLbl>
  <dgm:styleLbl name="asst1">
    <dgm:fillClrLst meth="repeat">
      <a:schemeClr val="accent4">
        <a:alpha val="90000"/>
      </a:schemeClr>
    </dgm:fillClrLst>
    <dgm:linClrLst meth="repeat">
      <a:schemeClr val="lt1"/>
    </dgm:linClrLst>
    <dgm:effectClrLst/>
    <dgm:txLinClrLst/>
    <dgm:txFillClrLst/>
    <dgm:txEffectClrLst/>
  </dgm:styleLbl>
  <dgm:styleLbl name="asst2">
    <dgm:fillClrLst>
      <a:schemeClr val="accent4">
        <a:alpha val="90000"/>
      </a:schemeClr>
    </dgm:fillClrLst>
    <dgm:linClrLst meth="repeat">
      <a:schemeClr val="lt1"/>
    </dgm:linClrLst>
    <dgm:effectClrLst/>
    <dgm:txLinClrLst/>
    <dgm:txFillClrLst/>
    <dgm:txEffectClrLst/>
  </dgm:styleLbl>
  <dgm:styleLbl name="asst3">
    <dgm:fillClrLst>
      <a:schemeClr val="accent4">
        <a:alpha val="70000"/>
      </a:schemeClr>
    </dgm:fillClrLst>
    <dgm:linClrLst meth="repeat">
      <a:schemeClr val="lt1"/>
    </dgm:linClrLst>
    <dgm:effectClrLst/>
    <dgm:txLinClrLst/>
    <dgm:txFillClrLst/>
    <dgm:txEffectClrLst/>
  </dgm:styleLbl>
  <dgm:styleLbl name="asst4">
    <dgm:fillClrLst>
      <a:schemeClr val="accent4">
        <a:alpha val="50000"/>
      </a:schemeClr>
    </dgm:fillClrLst>
    <dgm:linClrLst meth="repeat">
      <a:schemeClr val="lt1"/>
    </dgm:linClrLst>
    <dgm:effectClrLst/>
    <dgm:txLinClrLst/>
    <dgm:txFillClrLst/>
    <dgm:txEffectClrLst/>
  </dgm:styleLbl>
  <dgm:styleLbl name="parChTrans2D1">
    <dgm:fillClrLst meth="repeat">
      <a:schemeClr val="accent4">
        <a:shade val="8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a:schemeClr val="accent4">
        <a:alpha val="90000"/>
        <a:tint val="40000"/>
      </a:schemeClr>
      <a:schemeClr val="accent4">
        <a:alpha val="5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BC054F-32A8-425C-8209-E4FE7D471B6E}" type="doc">
      <dgm:prSet loTypeId="urn:microsoft.com/office/officeart/2005/8/layout/hierarchy1" loCatId="hierarchy" qsTypeId="urn:microsoft.com/office/officeart/2005/8/quickstyle/simple3" qsCatId="simple" csTypeId="urn:microsoft.com/office/officeart/2005/8/colors/accent4_5" csCatId="accent4" phldr="1"/>
      <dgm:spPr/>
      <dgm:t>
        <a:bodyPr/>
        <a:lstStyle/>
        <a:p>
          <a:endParaRPr lang="en-US"/>
        </a:p>
      </dgm:t>
    </dgm:pt>
    <dgm:pt modelId="{352CDDD2-3A31-40E4-B8F4-71BC0C82EB42}">
      <dgm:prSet custT="1"/>
      <dgm:spPr/>
      <dgm:t>
        <a:bodyPr/>
        <a:lstStyle/>
        <a:p>
          <a:pPr rtl="1"/>
          <a:r>
            <a:rPr lang="ar-JO" sz="1400" b="1" i="0" dirty="0">
              <a:latin typeface="Alexandria" pitchFamily="2" charset="-78"/>
              <a:cs typeface="Alexandria" pitchFamily="2" charset="-78"/>
            </a:rPr>
            <a:t>التفكير التحليلي</a:t>
          </a:r>
          <a:endParaRPr lang="en-US" sz="1400" dirty="0">
            <a:latin typeface="Alexandria" pitchFamily="2" charset="-78"/>
            <a:cs typeface="Alexandria" pitchFamily="2" charset="-78"/>
          </a:endParaRPr>
        </a:p>
      </dgm:t>
    </dgm:pt>
    <dgm:pt modelId="{CA9E6E22-3D52-4B71-9F43-75243E69201A}" type="parTrans" cxnId="{4E2EF3E5-F165-4B77-9E34-AE2291F47CC9}">
      <dgm:prSet/>
      <dgm:spPr/>
      <dgm:t>
        <a:bodyPr/>
        <a:lstStyle/>
        <a:p>
          <a:pPr rtl="1"/>
          <a:endParaRPr lang="en-US" sz="1400">
            <a:latin typeface="Alexandria" pitchFamily="2" charset="-78"/>
            <a:cs typeface="Alexandria" pitchFamily="2" charset="-78"/>
          </a:endParaRPr>
        </a:p>
      </dgm:t>
    </dgm:pt>
    <dgm:pt modelId="{06A62367-C715-4B55-B566-E93DEFB33329}" type="sibTrans" cxnId="{4E2EF3E5-F165-4B77-9E34-AE2291F47CC9}">
      <dgm:prSet custT="1"/>
      <dgm:spPr/>
      <dgm:t>
        <a:bodyPr/>
        <a:lstStyle/>
        <a:p>
          <a:pPr rtl="1"/>
          <a:endParaRPr lang="en-US" sz="1400">
            <a:latin typeface="Alexandria" pitchFamily="2" charset="-78"/>
            <a:cs typeface="Alexandria" pitchFamily="2" charset="-78"/>
          </a:endParaRPr>
        </a:p>
      </dgm:t>
    </dgm:pt>
    <dgm:pt modelId="{E635E83E-FF64-4016-9890-963283B69E4A}">
      <dgm:prSet custT="1"/>
      <dgm:spPr/>
      <dgm:t>
        <a:bodyPr/>
        <a:lstStyle/>
        <a:p>
          <a:pPr rtl="1"/>
          <a:r>
            <a:rPr lang="ar-JO" sz="1400" b="1" i="0" dirty="0">
              <a:latin typeface="Alexandria" pitchFamily="2" charset="-78"/>
              <a:cs typeface="Alexandria" pitchFamily="2" charset="-78"/>
            </a:rPr>
            <a:t>التفكير الناقد،</a:t>
          </a:r>
          <a:endParaRPr lang="en-US" sz="1400" dirty="0">
            <a:latin typeface="Alexandria" pitchFamily="2" charset="-78"/>
            <a:cs typeface="Alexandria" pitchFamily="2" charset="-78"/>
          </a:endParaRPr>
        </a:p>
      </dgm:t>
    </dgm:pt>
    <dgm:pt modelId="{D8E0FFB4-64C1-4617-A828-1AF80BDDDAED}" type="parTrans" cxnId="{140ACE6B-352A-4D0C-ADB5-DF3B35000257}">
      <dgm:prSet/>
      <dgm:spPr/>
      <dgm:t>
        <a:bodyPr/>
        <a:lstStyle/>
        <a:p>
          <a:pPr rtl="1"/>
          <a:endParaRPr lang="en-US" sz="1400">
            <a:latin typeface="Alexandria" pitchFamily="2" charset="-78"/>
            <a:cs typeface="Alexandria" pitchFamily="2" charset="-78"/>
          </a:endParaRPr>
        </a:p>
      </dgm:t>
    </dgm:pt>
    <dgm:pt modelId="{344EDD3C-C510-4D80-9916-F21AA82A10FA}" type="sibTrans" cxnId="{140ACE6B-352A-4D0C-ADB5-DF3B35000257}">
      <dgm:prSet custT="1"/>
      <dgm:spPr/>
      <dgm:t>
        <a:bodyPr/>
        <a:lstStyle/>
        <a:p>
          <a:pPr rtl="1"/>
          <a:endParaRPr lang="en-US" sz="1400">
            <a:latin typeface="Alexandria" pitchFamily="2" charset="-78"/>
            <a:cs typeface="Alexandria" pitchFamily="2" charset="-78"/>
          </a:endParaRPr>
        </a:p>
      </dgm:t>
    </dgm:pt>
    <dgm:pt modelId="{626CF421-8EA0-40C7-ACEE-63708C64D5F9}">
      <dgm:prSet custT="1"/>
      <dgm:spPr/>
      <dgm:t>
        <a:bodyPr/>
        <a:lstStyle/>
        <a:p>
          <a:pPr rtl="1"/>
          <a:r>
            <a:rPr lang="ar-JO" sz="1400" b="1" i="0" dirty="0">
              <a:latin typeface="Alexandria" pitchFamily="2" charset="-78"/>
              <a:cs typeface="Alexandria" pitchFamily="2" charset="-78"/>
            </a:rPr>
            <a:t>التفكير الإبداعي</a:t>
          </a:r>
          <a:endParaRPr lang="en-US" sz="1400" dirty="0">
            <a:latin typeface="Alexandria" pitchFamily="2" charset="-78"/>
            <a:cs typeface="Alexandria" pitchFamily="2" charset="-78"/>
          </a:endParaRPr>
        </a:p>
      </dgm:t>
    </dgm:pt>
    <dgm:pt modelId="{2773DBEF-F3F6-453A-8FA2-054EEB052B20}" type="parTrans" cxnId="{680B65F7-8328-4AD0-9C1F-7B33A0B28C25}">
      <dgm:prSet/>
      <dgm:spPr/>
      <dgm:t>
        <a:bodyPr/>
        <a:lstStyle/>
        <a:p>
          <a:pPr rtl="1"/>
          <a:endParaRPr lang="en-US" sz="1400">
            <a:latin typeface="Alexandria" pitchFamily="2" charset="-78"/>
            <a:cs typeface="Alexandria" pitchFamily="2" charset="-78"/>
          </a:endParaRPr>
        </a:p>
      </dgm:t>
    </dgm:pt>
    <dgm:pt modelId="{FD1E583E-7B5A-4E19-B79A-93D4E7E3854E}" type="sibTrans" cxnId="{680B65F7-8328-4AD0-9C1F-7B33A0B28C25}">
      <dgm:prSet custT="1"/>
      <dgm:spPr/>
      <dgm:t>
        <a:bodyPr/>
        <a:lstStyle/>
        <a:p>
          <a:pPr rtl="1"/>
          <a:endParaRPr lang="en-US" sz="1400">
            <a:latin typeface="Alexandria" pitchFamily="2" charset="-78"/>
            <a:cs typeface="Alexandria" pitchFamily="2" charset="-78"/>
          </a:endParaRPr>
        </a:p>
      </dgm:t>
    </dgm:pt>
    <dgm:pt modelId="{AC53DEF7-08E1-40BC-B4E4-A25BC8A34437}">
      <dgm:prSet custT="1"/>
      <dgm:spPr/>
      <dgm:t>
        <a:bodyPr/>
        <a:lstStyle/>
        <a:p>
          <a:pPr rtl="1"/>
          <a:r>
            <a:rPr lang="ar-JO" sz="1400" b="1" i="0" dirty="0">
              <a:latin typeface="Alexandria" pitchFamily="2" charset="-78"/>
              <a:cs typeface="Alexandria" pitchFamily="2" charset="-78"/>
            </a:rPr>
            <a:t>التفكير المنطقي</a:t>
          </a:r>
          <a:endParaRPr lang="en-US" sz="1400" dirty="0">
            <a:latin typeface="Alexandria" pitchFamily="2" charset="-78"/>
            <a:cs typeface="Alexandria" pitchFamily="2" charset="-78"/>
          </a:endParaRPr>
        </a:p>
      </dgm:t>
    </dgm:pt>
    <dgm:pt modelId="{00D0C7BD-D79B-45F7-9912-9E5384C8D403}" type="parTrans" cxnId="{2B46840A-EFD4-4F45-A296-EB405F3E781B}">
      <dgm:prSet/>
      <dgm:spPr/>
      <dgm:t>
        <a:bodyPr/>
        <a:lstStyle/>
        <a:p>
          <a:pPr rtl="1"/>
          <a:endParaRPr lang="en-US" sz="1400">
            <a:latin typeface="Alexandria" pitchFamily="2" charset="-78"/>
            <a:cs typeface="Alexandria" pitchFamily="2" charset="-78"/>
          </a:endParaRPr>
        </a:p>
      </dgm:t>
    </dgm:pt>
    <dgm:pt modelId="{DC2720C9-EBA5-48B7-9223-C5C924BEF3FA}" type="sibTrans" cxnId="{2B46840A-EFD4-4F45-A296-EB405F3E781B}">
      <dgm:prSet custT="1"/>
      <dgm:spPr/>
      <dgm:t>
        <a:bodyPr/>
        <a:lstStyle/>
        <a:p>
          <a:pPr rtl="1"/>
          <a:endParaRPr lang="en-US" sz="1400">
            <a:latin typeface="Alexandria" pitchFamily="2" charset="-78"/>
            <a:cs typeface="Alexandria" pitchFamily="2" charset="-78"/>
          </a:endParaRPr>
        </a:p>
      </dgm:t>
    </dgm:pt>
    <dgm:pt modelId="{6E434124-0CE5-440F-B88D-CE82853A6691}">
      <dgm:prSet custT="1"/>
      <dgm:spPr/>
      <dgm:t>
        <a:bodyPr/>
        <a:lstStyle/>
        <a:p>
          <a:pPr rtl="1"/>
          <a:r>
            <a:rPr lang="ar-JO" sz="1400" b="1" i="0">
              <a:latin typeface="Alexandria" pitchFamily="2" charset="-78"/>
              <a:cs typeface="Alexandria" pitchFamily="2" charset="-78"/>
            </a:rPr>
            <a:t>التفكير التبايني</a:t>
          </a:r>
          <a:endParaRPr lang="en-US" sz="1400">
            <a:latin typeface="Alexandria" pitchFamily="2" charset="-78"/>
            <a:cs typeface="Alexandria" pitchFamily="2" charset="-78"/>
          </a:endParaRPr>
        </a:p>
      </dgm:t>
    </dgm:pt>
    <dgm:pt modelId="{2872A191-8E3B-4708-AF5F-5549D6494A65}" type="parTrans" cxnId="{703A08DA-9B65-44E7-86E2-4132804B738F}">
      <dgm:prSet/>
      <dgm:spPr/>
      <dgm:t>
        <a:bodyPr/>
        <a:lstStyle/>
        <a:p>
          <a:pPr rtl="1"/>
          <a:endParaRPr lang="en-US" sz="1400">
            <a:latin typeface="Alexandria" pitchFamily="2" charset="-78"/>
            <a:cs typeface="Alexandria" pitchFamily="2" charset="-78"/>
          </a:endParaRPr>
        </a:p>
      </dgm:t>
    </dgm:pt>
    <dgm:pt modelId="{28D6B5FE-E825-474E-80C1-DCC19D7457D1}" type="sibTrans" cxnId="{703A08DA-9B65-44E7-86E2-4132804B738F}">
      <dgm:prSet custT="1"/>
      <dgm:spPr/>
      <dgm:t>
        <a:bodyPr/>
        <a:lstStyle/>
        <a:p>
          <a:pPr rtl="1"/>
          <a:endParaRPr lang="en-US" sz="1400">
            <a:latin typeface="Alexandria" pitchFamily="2" charset="-78"/>
            <a:cs typeface="Alexandria" pitchFamily="2" charset="-78"/>
          </a:endParaRPr>
        </a:p>
      </dgm:t>
    </dgm:pt>
    <dgm:pt modelId="{0967A4DC-1678-4E87-BCCB-D6CED462038A}">
      <dgm:prSet custT="1"/>
      <dgm:spPr/>
      <dgm:t>
        <a:bodyPr/>
        <a:lstStyle/>
        <a:p>
          <a:pPr rtl="1"/>
          <a:r>
            <a:rPr lang="ar-JO" sz="1400" b="1" i="0" dirty="0">
              <a:latin typeface="Alexandria" pitchFamily="2" charset="-78"/>
              <a:cs typeface="Alexandria" pitchFamily="2" charset="-78"/>
            </a:rPr>
            <a:t>التفكير التقاربي</a:t>
          </a:r>
          <a:endParaRPr lang="en-US" sz="1400" dirty="0">
            <a:latin typeface="Alexandria" pitchFamily="2" charset="-78"/>
            <a:cs typeface="Alexandria" pitchFamily="2" charset="-78"/>
          </a:endParaRPr>
        </a:p>
      </dgm:t>
    </dgm:pt>
    <dgm:pt modelId="{A2CD829A-48EE-41A5-A8AF-3B4A85A37D2C}" type="parTrans" cxnId="{DC211B7D-919B-450E-8AE8-B8531FED6126}">
      <dgm:prSet/>
      <dgm:spPr/>
      <dgm:t>
        <a:bodyPr/>
        <a:lstStyle/>
        <a:p>
          <a:pPr rtl="1"/>
          <a:endParaRPr lang="en-US" sz="1400">
            <a:latin typeface="Alexandria" pitchFamily="2" charset="-78"/>
            <a:cs typeface="Alexandria" pitchFamily="2" charset="-78"/>
          </a:endParaRPr>
        </a:p>
      </dgm:t>
    </dgm:pt>
    <dgm:pt modelId="{8247633C-675F-4052-AFDD-648CE7C14C7E}" type="sibTrans" cxnId="{DC211B7D-919B-450E-8AE8-B8531FED6126}">
      <dgm:prSet custT="1"/>
      <dgm:spPr/>
      <dgm:t>
        <a:bodyPr/>
        <a:lstStyle/>
        <a:p>
          <a:pPr rtl="1"/>
          <a:endParaRPr lang="en-US" sz="1400">
            <a:latin typeface="Alexandria" pitchFamily="2" charset="-78"/>
            <a:cs typeface="Alexandria" pitchFamily="2" charset="-78"/>
          </a:endParaRPr>
        </a:p>
      </dgm:t>
    </dgm:pt>
    <dgm:pt modelId="{5A7C796B-4D2C-4B5A-8514-F75037298BBF}">
      <dgm:prSet custT="1"/>
      <dgm:spPr/>
      <dgm:t>
        <a:bodyPr/>
        <a:lstStyle/>
        <a:p>
          <a:pPr rtl="1"/>
          <a:r>
            <a:rPr lang="ar-JO" sz="1400" b="1" i="0" dirty="0">
              <a:latin typeface="Alexandria" pitchFamily="2" charset="-78"/>
              <a:cs typeface="Alexandria" pitchFamily="2" charset="-78"/>
            </a:rPr>
            <a:t>التفكير الجانبي</a:t>
          </a:r>
          <a:endParaRPr lang="en-US" sz="1400" dirty="0">
            <a:latin typeface="Alexandria" pitchFamily="2" charset="-78"/>
            <a:cs typeface="Alexandria" pitchFamily="2" charset="-78"/>
          </a:endParaRPr>
        </a:p>
      </dgm:t>
    </dgm:pt>
    <dgm:pt modelId="{55A1E6DD-20F8-497E-AED0-6E82C390EB1B}" type="parTrans" cxnId="{5B6B96D2-CD39-41B4-8C32-370EB620D89B}">
      <dgm:prSet/>
      <dgm:spPr/>
      <dgm:t>
        <a:bodyPr/>
        <a:lstStyle/>
        <a:p>
          <a:pPr rtl="1"/>
          <a:endParaRPr lang="en-US" sz="1400">
            <a:latin typeface="Alexandria" pitchFamily="2" charset="-78"/>
            <a:cs typeface="Alexandria" pitchFamily="2" charset="-78"/>
          </a:endParaRPr>
        </a:p>
      </dgm:t>
    </dgm:pt>
    <dgm:pt modelId="{DD451CFE-A4F4-44AE-A006-0F7266D31764}" type="sibTrans" cxnId="{5B6B96D2-CD39-41B4-8C32-370EB620D89B}">
      <dgm:prSet custT="1"/>
      <dgm:spPr/>
      <dgm:t>
        <a:bodyPr/>
        <a:lstStyle/>
        <a:p>
          <a:pPr rtl="1"/>
          <a:endParaRPr lang="en-US" sz="1400">
            <a:latin typeface="Alexandria" pitchFamily="2" charset="-78"/>
            <a:cs typeface="Alexandria" pitchFamily="2" charset="-78"/>
          </a:endParaRPr>
        </a:p>
      </dgm:t>
    </dgm:pt>
    <dgm:pt modelId="{D7F68362-13CF-4E7C-8F4F-120222ACB302}">
      <dgm:prSet custT="1"/>
      <dgm:spPr/>
      <dgm:t>
        <a:bodyPr/>
        <a:lstStyle/>
        <a:p>
          <a:pPr rtl="1"/>
          <a:r>
            <a:rPr lang="ar-JO" sz="1400" b="1" i="0" dirty="0">
              <a:latin typeface="Alexandria" pitchFamily="2" charset="-78"/>
              <a:cs typeface="Alexandria" pitchFamily="2" charset="-78"/>
            </a:rPr>
            <a:t>إدراك الإدراك.</a:t>
          </a:r>
          <a:endParaRPr lang="en-US" sz="1400" dirty="0">
            <a:latin typeface="Alexandria" pitchFamily="2" charset="-78"/>
            <a:cs typeface="Alexandria" pitchFamily="2" charset="-78"/>
          </a:endParaRPr>
        </a:p>
      </dgm:t>
    </dgm:pt>
    <dgm:pt modelId="{65F55FDC-044A-42EE-A68E-7A0960D298C8}" type="parTrans" cxnId="{22DE0C29-3E6B-4EE5-A2A7-FEFE196C5914}">
      <dgm:prSet/>
      <dgm:spPr/>
      <dgm:t>
        <a:bodyPr/>
        <a:lstStyle/>
        <a:p>
          <a:pPr rtl="1"/>
          <a:endParaRPr lang="en-US" sz="1400">
            <a:latin typeface="Alexandria" pitchFamily="2" charset="-78"/>
            <a:cs typeface="Alexandria" pitchFamily="2" charset="-78"/>
          </a:endParaRPr>
        </a:p>
      </dgm:t>
    </dgm:pt>
    <dgm:pt modelId="{844C8707-0944-45E2-9298-4067DE7C98EF}" type="sibTrans" cxnId="{22DE0C29-3E6B-4EE5-A2A7-FEFE196C5914}">
      <dgm:prSet custT="1"/>
      <dgm:spPr/>
      <dgm:t>
        <a:bodyPr/>
        <a:lstStyle/>
        <a:p>
          <a:pPr rtl="1"/>
          <a:endParaRPr lang="en-US" sz="1400">
            <a:latin typeface="Alexandria" pitchFamily="2" charset="-78"/>
            <a:cs typeface="Alexandria" pitchFamily="2" charset="-78"/>
          </a:endParaRPr>
        </a:p>
      </dgm:t>
    </dgm:pt>
    <dgm:pt modelId="{DAA0CF06-F817-4380-8DD9-15A98DC606CA}" type="pres">
      <dgm:prSet presAssocID="{90BC054F-32A8-425C-8209-E4FE7D471B6E}" presName="hierChild1" presStyleCnt="0">
        <dgm:presLayoutVars>
          <dgm:chPref val="1"/>
          <dgm:dir/>
          <dgm:animOne val="branch"/>
          <dgm:animLvl val="lvl"/>
          <dgm:resizeHandles/>
        </dgm:presLayoutVars>
      </dgm:prSet>
      <dgm:spPr/>
    </dgm:pt>
    <dgm:pt modelId="{040A152D-2C13-448E-904F-C81F78065E3B}" type="pres">
      <dgm:prSet presAssocID="{352CDDD2-3A31-40E4-B8F4-71BC0C82EB42}" presName="hierRoot1" presStyleCnt="0"/>
      <dgm:spPr/>
    </dgm:pt>
    <dgm:pt modelId="{E44FB25F-93AE-4F28-B8A2-D669E43D273E}" type="pres">
      <dgm:prSet presAssocID="{352CDDD2-3A31-40E4-B8F4-71BC0C82EB42}" presName="composite" presStyleCnt="0"/>
      <dgm:spPr/>
    </dgm:pt>
    <dgm:pt modelId="{292752FB-24F4-472C-A775-872A7140FF90}" type="pres">
      <dgm:prSet presAssocID="{352CDDD2-3A31-40E4-B8F4-71BC0C82EB42}" presName="background" presStyleLbl="node0" presStyleIdx="0" presStyleCnt="8"/>
      <dgm:spPr/>
    </dgm:pt>
    <dgm:pt modelId="{EB4803DC-88AB-4E45-91BA-1FD819215FEF}" type="pres">
      <dgm:prSet presAssocID="{352CDDD2-3A31-40E4-B8F4-71BC0C82EB42}" presName="text" presStyleLbl="fgAcc0" presStyleIdx="0" presStyleCnt="8">
        <dgm:presLayoutVars>
          <dgm:chPref val="3"/>
        </dgm:presLayoutVars>
      </dgm:prSet>
      <dgm:spPr/>
    </dgm:pt>
    <dgm:pt modelId="{3B551852-C2DF-434F-B7C9-20AF0B269135}" type="pres">
      <dgm:prSet presAssocID="{352CDDD2-3A31-40E4-B8F4-71BC0C82EB42}" presName="hierChild2" presStyleCnt="0"/>
      <dgm:spPr/>
    </dgm:pt>
    <dgm:pt modelId="{8CC7011E-6D18-4EB7-AFFA-00C38B7AF8A6}" type="pres">
      <dgm:prSet presAssocID="{E635E83E-FF64-4016-9890-963283B69E4A}" presName="hierRoot1" presStyleCnt="0"/>
      <dgm:spPr/>
    </dgm:pt>
    <dgm:pt modelId="{D0B4CA8C-3110-4379-B02C-869133829628}" type="pres">
      <dgm:prSet presAssocID="{E635E83E-FF64-4016-9890-963283B69E4A}" presName="composite" presStyleCnt="0"/>
      <dgm:spPr/>
    </dgm:pt>
    <dgm:pt modelId="{277E5794-DD2E-44FF-A328-7F0D326BAF06}" type="pres">
      <dgm:prSet presAssocID="{E635E83E-FF64-4016-9890-963283B69E4A}" presName="background" presStyleLbl="node0" presStyleIdx="1" presStyleCnt="8"/>
      <dgm:spPr/>
    </dgm:pt>
    <dgm:pt modelId="{2C1CA1F3-2291-47F1-AC9F-FD76E291B3AF}" type="pres">
      <dgm:prSet presAssocID="{E635E83E-FF64-4016-9890-963283B69E4A}" presName="text" presStyleLbl="fgAcc0" presStyleIdx="1" presStyleCnt="8">
        <dgm:presLayoutVars>
          <dgm:chPref val="3"/>
        </dgm:presLayoutVars>
      </dgm:prSet>
      <dgm:spPr/>
    </dgm:pt>
    <dgm:pt modelId="{8B6D59C7-D519-4DDB-9C77-97B444A84BC9}" type="pres">
      <dgm:prSet presAssocID="{E635E83E-FF64-4016-9890-963283B69E4A}" presName="hierChild2" presStyleCnt="0"/>
      <dgm:spPr/>
    </dgm:pt>
    <dgm:pt modelId="{9ACCCDF6-8D53-4E32-9117-85CF437D335E}" type="pres">
      <dgm:prSet presAssocID="{626CF421-8EA0-40C7-ACEE-63708C64D5F9}" presName="hierRoot1" presStyleCnt="0"/>
      <dgm:spPr/>
    </dgm:pt>
    <dgm:pt modelId="{3EE45C66-DADE-4EED-B459-3D7FA519DF36}" type="pres">
      <dgm:prSet presAssocID="{626CF421-8EA0-40C7-ACEE-63708C64D5F9}" presName="composite" presStyleCnt="0"/>
      <dgm:spPr/>
    </dgm:pt>
    <dgm:pt modelId="{C57153CB-00C5-4C91-9042-98FAD65DC517}" type="pres">
      <dgm:prSet presAssocID="{626CF421-8EA0-40C7-ACEE-63708C64D5F9}" presName="background" presStyleLbl="node0" presStyleIdx="2" presStyleCnt="8"/>
      <dgm:spPr/>
    </dgm:pt>
    <dgm:pt modelId="{BC82168E-A3F1-4EDE-B41B-2AECC45717D8}" type="pres">
      <dgm:prSet presAssocID="{626CF421-8EA0-40C7-ACEE-63708C64D5F9}" presName="text" presStyleLbl="fgAcc0" presStyleIdx="2" presStyleCnt="8">
        <dgm:presLayoutVars>
          <dgm:chPref val="3"/>
        </dgm:presLayoutVars>
      </dgm:prSet>
      <dgm:spPr/>
    </dgm:pt>
    <dgm:pt modelId="{A53DF474-EB9F-4EBA-9723-F9D748C6F713}" type="pres">
      <dgm:prSet presAssocID="{626CF421-8EA0-40C7-ACEE-63708C64D5F9}" presName="hierChild2" presStyleCnt="0"/>
      <dgm:spPr/>
    </dgm:pt>
    <dgm:pt modelId="{BBE63A05-FF2F-4888-A652-52BA9F80587F}" type="pres">
      <dgm:prSet presAssocID="{AC53DEF7-08E1-40BC-B4E4-A25BC8A34437}" presName="hierRoot1" presStyleCnt="0"/>
      <dgm:spPr/>
    </dgm:pt>
    <dgm:pt modelId="{A7AB662B-B9FF-41FC-9AF8-0C5A0C718EF7}" type="pres">
      <dgm:prSet presAssocID="{AC53DEF7-08E1-40BC-B4E4-A25BC8A34437}" presName="composite" presStyleCnt="0"/>
      <dgm:spPr/>
    </dgm:pt>
    <dgm:pt modelId="{9618B6E5-236D-4BBC-82CC-933A3505A82A}" type="pres">
      <dgm:prSet presAssocID="{AC53DEF7-08E1-40BC-B4E4-A25BC8A34437}" presName="background" presStyleLbl="node0" presStyleIdx="3" presStyleCnt="8"/>
      <dgm:spPr/>
    </dgm:pt>
    <dgm:pt modelId="{C73EFD85-6060-42B4-B51B-70B7702C8250}" type="pres">
      <dgm:prSet presAssocID="{AC53DEF7-08E1-40BC-B4E4-A25BC8A34437}" presName="text" presStyleLbl="fgAcc0" presStyleIdx="3" presStyleCnt="8">
        <dgm:presLayoutVars>
          <dgm:chPref val="3"/>
        </dgm:presLayoutVars>
      </dgm:prSet>
      <dgm:spPr/>
    </dgm:pt>
    <dgm:pt modelId="{301C242E-88AC-45AA-968E-8989C08A4C5E}" type="pres">
      <dgm:prSet presAssocID="{AC53DEF7-08E1-40BC-B4E4-A25BC8A34437}" presName="hierChild2" presStyleCnt="0"/>
      <dgm:spPr/>
    </dgm:pt>
    <dgm:pt modelId="{BA717F72-5D85-474A-8F0E-30E60E701FA8}" type="pres">
      <dgm:prSet presAssocID="{6E434124-0CE5-440F-B88D-CE82853A6691}" presName="hierRoot1" presStyleCnt="0"/>
      <dgm:spPr/>
    </dgm:pt>
    <dgm:pt modelId="{10CB4B96-8A10-47AD-A913-290CF153A480}" type="pres">
      <dgm:prSet presAssocID="{6E434124-0CE5-440F-B88D-CE82853A6691}" presName="composite" presStyleCnt="0"/>
      <dgm:spPr/>
    </dgm:pt>
    <dgm:pt modelId="{8E8DEF42-BEFE-4C1B-A1D1-D01C3BD92D50}" type="pres">
      <dgm:prSet presAssocID="{6E434124-0CE5-440F-B88D-CE82853A6691}" presName="background" presStyleLbl="node0" presStyleIdx="4" presStyleCnt="8"/>
      <dgm:spPr/>
    </dgm:pt>
    <dgm:pt modelId="{61F1AB8F-4DBA-4FF3-8CB6-F5E23835BE22}" type="pres">
      <dgm:prSet presAssocID="{6E434124-0CE5-440F-B88D-CE82853A6691}" presName="text" presStyleLbl="fgAcc0" presStyleIdx="4" presStyleCnt="8">
        <dgm:presLayoutVars>
          <dgm:chPref val="3"/>
        </dgm:presLayoutVars>
      </dgm:prSet>
      <dgm:spPr/>
    </dgm:pt>
    <dgm:pt modelId="{9A04D751-882C-4590-82EF-5E6930F5230E}" type="pres">
      <dgm:prSet presAssocID="{6E434124-0CE5-440F-B88D-CE82853A6691}" presName="hierChild2" presStyleCnt="0"/>
      <dgm:spPr/>
    </dgm:pt>
    <dgm:pt modelId="{FB26A1DF-5776-46E3-948B-537E04092F61}" type="pres">
      <dgm:prSet presAssocID="{0967A4DC-1678-4E87-BCCB-D6CED462038A}" presName="hierRoot1" presStyleCnt="0"/>
      <dgm:spPr/>
    </dgm:pt>
    <dgm:pt modelId="{11B31DE6-937D-4592-B7D8-1BEAB7FAF306}" type="pres">
      <dgm:prSet presAssocID="{0967A4DC-1678-4E87-BCCB-D6CED462038A}" presName="composite" presStyleCnt="0"/>
      <dgm:spPr/>
    </dgm:pt>
    <dgm:pt modelId="{B93D45B1-0FBA-454A-9BCF-8F698AA7BCDF}" type="pres">
      <dgm:prSet presAssocID="{0967A4DC-1678-4E87-BCCB-D6CED462038A}" presName="background" presStyleLbl="node0" presStyleIdx="5" presStyleCnt="8"/>
      <dgm:spPr/>
    </dgm:pt>
    <dgm:pt modelId="{1DC7CBD8-222A-4E89-ABE4-970B65FB3492}" type="pres">
      <dgm:prSet presAssocID="{0967A4DC-1678-4E87-BCCB-D6CED462038A}" presName="text" presStyleLbl="fgAcc0" presStyleIdx="5" presStyleCnt="8">
        <dgm:presLayoutVars>
          <dgm:chPref val="3"/>
        </dgm:presLayoutVars>
      </dgm:prSet>
      <dgm:spPr/>
    </dgm:pt>
    <dgm:pt modelId="{F7F0B247-D665-4234-AC05-DD29FEDC58CB}" type="pres">
      <dgm:prSet presAssocID="{0967A4DC-1678-4E87-BCCB-D6CED462038A}" presName="hierChild2" presStyleCnt="0"/>
      <dgm:spPr/>
    </dgm:pt>
    <dgm:pt modelId="{916EABFE-5B5C-4390-842B-B072D17FB4C2}" type="pres">
      <dgm:prSet presAssocID="{5A7C796B-4D2C-4B5A-8514-F75037298BBF}" presName="hierRoot1" presStyleCnt="0"/>
      <dgm:spPr/>
    </dgm:pt>
    <dgm:pt modelId="{6459C3EA-9D70-49F7-9E67-ED2E1ABA5F27}" type="pres">
      <dgm:prSet presAssocID="{5A7C796B-4D2C-4B5A-8514-F75037298BBF}" presName="composite" presStyleCnt="0"/>
      <dgm:spPr/>
    </dgm:pt>
    <dgm:pt modelId="{FDBFADF0-0F0A-4132-B6C9-D0DBE12DA361}" type="pres">
      <dgm:prSet presAssocID="{5A7C796B-4D2C-4B5A-8514-F75037298BBF}" presName="background" presStyleLbl="node0" presStyleIdx="6" presStyleCnt="8"/>
      <dgm:spPr/>
    </dgm:pt>
    <dgm:pt modelId="{D320B141-584A-4632-BBC7-4F1813BFCE75}" type="pres">
      <dgm:prSet presAssocID="{5A7C796B-4D2C-4B5A-8514-F75037298BBF}" presName="text" presStyleLbl="fgAcc0" presStyleIdx="6" presStyleCnt="8">
        <dgm:presLayoutVars>
          <dgm:chPref val="3"/>
        </dgm:presLayoutVars>
      </dgm:prSet>
      <dgm:spPr/>
    </dgm:pt>
    <dgm:pt modelId="{EA1270E2-5F7D-4901-9206-ADDA1600BA64}" type="pres">
      <dgm:prSet presAssocID="{5A7C796B-4D2C-4B5A-8514-F75037298BBF}" presName="hierChild2" presStyleCnt="0"/>
      <dgm:spPr/>
    </dgm:pt>
    <dgm:pt modelId="{5F9E5FB0-AC31-41BB-A228-F75DD85227C7}" type="pres">
      <dgm:prSet presAssocID="{D7F68362-13CF-4E7C-8F4F-120222ACB302}" presName="hierRoot1" presStyleCnt="0"/>
      <dgm:spPr/>
    </dgm:pt>
    <dgm:pt modelId="{E3A561A5-E45E-4377-AA10-A8DBB11D2F0A}" type="pres">
      <dgm:prSet presAssocID="{D7F68362-13CF-4E7C-8F4F-120222ACB302}" presName="composite" presStyleCnt="0"/>
      <dgm:spPr/>
    </dgm:pt>
    <dgm:pt modelId="{80C164DD-8023-4C22-860A-A498F258B4A0}" type="pres">
      <dgm:prSet presAssocID="{D7F68362-13CF-4E7C-8F4F-120222ACB302}" presName="background" presStyleLbl="node0" presStyleIdx="7" presStyleCnt="8"/>
      <dgm:spPr/>
    </dgm:pt>
    <dgm:pt modelId="{A5CA52A7-0D63-43C3-B3D8-B9C7B9DB7E3F}" type="pres">
      <dgm:prSet presAssocID="{D7F68362-13CF-4E7C-8F4F-120222ACB302}" presName="text" presStyleLbl="fgAcc0" presStyleIdx="7" presStyleCnt="8">
        <dgm:presLayoutVars>
          <dgm:chPref val="3"/>
        </dgm:presLayoutVars>
      </dgm:prSet>
      <dgm:spPr/>
    </dgm:pt>
    <dgm:pt modelId="{D1C6E134-8A5F-4471-84EE-1C06DA7FA018}" type="pres">
      <dgm:prSet presAssocID="{D7F68362-13CF-4E7C-8F4F-120222ACB302}" presName="hierChild2" presStyleCnt="0"/>
      <dgm:spPr/>
    </dgm:pt>
  </dgm:ptLst>
  <dgm:cxnLst>
    <dgm:cxn modelId="{2B46840A-EFD4-4F45-A296-EB405F3E781B}" srcId="{90BC054F-32A8-425C-8209-E4FE7D471B6E}" destId="{AC53DEF7-08E1-40BC-B4E4-A25BC8A34437}" srcOrd="3" destOrd="0" parTransId="{00D0C7BD-D79B-45F7-9912-9E5384C8D403}" sibTransId="{DC2720C9-EBA5-48B7-9223-C5C924BEF3FA}"/>
    <dgm:cxn modelId="{67A16B21-4230-4F95-994B-C66FF0855014}" type="presOf" srcId="{90BC054F-32A8-425C-8209-E4FE7D471B6E}" destId="{DAA0CF06-F817-4380-8DD9-15A98DC606CA}" srcOrd="0" destOrd="0" presId="urn:microsoft.com/office/officeart/2005/8/layout/hierarchy1"/>
    <dgm:cxn modelId="{22DE0C29-3E6B-4EE5-A2A7-FEFE196C5914}" srcId="{90BC054F-32A8-425C-8209-E4FE7D471B6E}" destId="{D7F68362-13CF-4E7C-8F4F-120222ACB302}" srcOrd="7" destOrd="0" parTransId="{65F55FDC-044A-42EE-A68E-7A0960D298C8}" sibTransId="{844C8707-0944-45E2-9298-4067DE7C98EF}"/>
    <dgm:cxn modelId="{7ED86146-311F-45E6-9AF9-AE85FFE2BB36}" type="presOf" srcId="{6E434124-0CE5-440F-B88D-CE82853A6691}" destId="{61F1AB8F-4DBA-4FF3-8CB6-F5E23835BE22}" srcOrd="0" destOrd="0" presId="urn:microsoft.com/office/officeart/2005/8/layout/hierarchy1"/>
    <dgm:cxn modelId="{A9E3E768-B1B7-4456-9DC8-A050BB614DC7}" type="presOf" srcId="{352CDDD2-3A31-40E4-B8F4-71BC0C82EB42}" destId="{EB4803DC-88AB-4E45-91BA-1FD819215FEF}" srcOrd="0" destOrd="0" presId="urn:microsoft.com/office/officeart/2005/8/layout/hierarchy1"/>
    <dgm:cxn modelId="{140ACE6B-352A-4D0C-ADB5-DF3B35000257}" srcId="{90BC054F-32A8-425C-8209-E4FE7D471B6E}" destId="{E635E83E-FF64-4016-9890-963283B69E4A}" srcOrd="1" destOrd="0" parTransId="{D8E0FFB4-64C1-4617-A828-1AF80BDDDAED}" sibTransId="{344EDD3C-C510-4D80-9916-F21AA82A10FA}"/>
    <dgm:cxn modelId="{52D0C24D-30AB-4F81-8FBF-68DE4BF770D5}" type="presOf" srcId="{0967A4DC-1678-4E87-BCCB-D6CED462038A}" destId="{1DC7CBD8-222A-4E89-ABE4-970B65FB3492}" srcOrd="0" destOrd="0" presId="urn:microsoft.com/office/officeart/2005/8/layout/hierarchy1"/>
    <dgm:cxn modelId="{63BFC451-D6DA-4B26-9DDA-DF4E294C3A5B}" type="presOf" srcId="{E635E83E-FF64-4016-9890-963283B69E4A}" destId="{2C1CA1F3-2291-47F1-AC9F-FD76E291B3AF}" srcOrd="0" destOrd="0" presId="urn:microsoft.com/office/officeart/2005/8/layout/hierarchy1"/>
    <dgm:cxn modelId="{DC211B7D-919B-450E-8AE8-B8531FED6126}" srcId="{90BC054F-32A8-425C-8209-E4FE7D471B6E}" destId="{0967A4DC-1678-4E87-BCCB-D6CED462038A}" srcOrd="5" destOrd="0" parTransId="{A2CD829A-48EE-41A5-A8AF-3B4A85A37D2C}" sibTransId="{8247633C-675F-4052-AFDD-648CE7C14C7E}"/>
    <dgm:cxn modelId="{036FCA8C-4A69-46C8-8BE0-63279C0F5A59}" type="presOf" srcId="{D7F68362-13CF-4E7C-8F4F-120222ACB302}" destId="{A5CA52A7-0D63-43C3-B3D8-B9C7B9DB7E3F}" srcOrd="0" destOrd="0" presId="urn:microsoft.com/office/officeart/2005/8/layout/hierarchy1"/>
    <dgm:cxn modelId="{9D4FFA9B-228F-41FD-890B-5EA0DC7FB16D}" type="presOf" srcId="{5A7C796B-4D2C-4B5A-8514-F75037298BBF}" destId="{D320B141-584A-4632-BBC7-4F1813BFCE75}" srcOrd="0" destOrd="0" presId="urn:microsoft.com/office/officeart/2005/8/layout/hierarchy1"/>
    <dgm:cxn modelId="{5B6B96D2-CD39-41B4-8C32-370EB620D89B}" srcId="{90BC054F-32A8-425C-8209-E4FE7D471B6E}" destId="{5A7C796B-4D2C-4B5A-8514-F75037298BBF}" srcOrd="6" destOrd="0" parTransId="{55A1E6DD-20F8-497E-AED0-6E82C390EB1B}" sibTransId="{DD451CFE-A4F4-44AE-A006-0F7266D31764}"/>
    <dgm:cxn modelId="{703A08DA-9B65-44E7-86E2-4132804B738F}" srcId="{90BC054F-32A8-425C-8209-E4FE7D471B6E}" destId="{6E434124-0CE5-440F-B88D-CE82853A6691}" srcOrd="4" destOrd="0" parTransId="{2872A191-8E3B-4708-AF5F-5549D6494A65}" sibTransId="{28D6B5FE-E825-474E-80C1-DCC19D7457D1}"/>
    <dgm:cxn modelId="{4E2EF3E5-F165-4B77-9E34-AE2291F47CC9}" srcId="{90BC054F-32A8-425C-8209-E4FE7D471B6E}" destId="{352CDDD2-3A31-40E4-B8F4-71BC0C82EB42}" srcOrd="0" destOrd="0" parTransId="{CA9E6E22-3D52-4B71-9F43-75243E69201A}" sibTransId="{06A62367-C715-4B55-B566-E93DEFB33329}"/>
    <dgm:cxn modelId="{7A5A91EC-5E38-40D4-81AB-C015D1D366B9}" type="presOf" srcId="{626CF421-8EA0-40C7-ACEE-63708C64D5F9}" destId="{BC82168E-A3F1-4EDE-B41B-2AECC45717D8}" srcOrd="0" destOrd="0" presId="urn:microsoft.com/office/officeart/2005/8/layout/hierarchy1"/>
    <dgm:cxn modelId="{055388F5-3CD7-42F0-9791-E3E8A5FFFC79}" type="presOf" srcId="{AC53DEF7-08E1-40BC-B4E4-A25BC8A34437}" destId="{C73EFD85-6060-42B4-B51B-70B7702C8250}" srcOrd="0" destOrd="0" presId="urn:microsoft.com/office/officeart/2005/8/layout/hierarchy1"/>
    <dgm:cxn modelId="{680B65F7-8328-4AD0-9C1F-7B33A0B28C25}" srcId="{90BC054F-32A8-425C-8209-E4FE7D471B6E}" destId="{626CF421-8EA0-40C7-ACEE-63708C64D5F9}" srcOrd="2" destOrd="0" parTransId="{2773DBEF-F3F6-453A-8FA2-054EEB052B20}" sibTransId="{FD1E583E-7B5A-4E19-B79A-93D4E7E3854E}"/>
    <dgm:cxn modelId="{1F93EEE8-8AFA-41DE-A4D0-B509979714EB}" type="presParOf" srcId="{DAA0CF06-F817-4380-8DD9-15A98DC606CA}" destId="{040A152D-2C13-448E-904F-C81F78065E3B}" srcOrd="0" destOrd="0" presId="urn:microsoft.com/office/officeart/2005/8/layout/hierarchy1"/>
    <dgm:cxn modelId="{2E07955F-D774-4838-982A-C5F012ECF9FA}" type="presParOf" srcId="{040A152D-2C13-448E-904F-C81F78065E3B}" destId="{E44FB25F-93AE-4F28-B8A2-D669E43D273E}" srcOrd="0" destOrd="0" presId="urn:microsoft.com/office/officeart/2005/8/layout/hierarchy1"/>
    <dgm:cxn modelId="{260D9122-5A8C-4064-ADD7-7F2656967E88}" type="presParOf" srcId="{E44FB25F-93AE-4F28-B8A2-D669E43D273E}" destId="{292752FB-24F4-472C-A775-872A7140FF90}" srcOrd="0" destOrd="0" presId="urn:microsoft.com/office/officeart/2005/8/layout/hierarchy1"/>
    <dgm:cxn modelId="{53E93140-1147-4304-85BF-32F17E4440AA}" type="presParOf" srcId="{E44FB25F-93AE-4F28-B8A2-D669E43D273E}" destId="{EB4803DC-88AB-4E45-91BA-1FD819215FEF}" srcOrd="1" destOrd="0" presId="urn:microsoft.com/office/officeart/2005/8/layout/hierarchy1"/>
    <dgm:cxn modelId="{106BB0DB-BD12-4184-908A-469E6A6A8190}" type="presParOf" srcId="{040A152D-2C13-448E-904F-C81F78065E3B}" destId="{3B551852-C2DF-434F-B7C9-20AF0B269135}" srcOrd="1" destOrd="0" presId="urn:microsoft.com/office/officeart/2005/8/layout/hierarchy1"/>
    <dgm:cxn modelId="{5F262593-D007-44DA-A200-41ABF72423D0}" type="presParOf" srcId="{DAA0CF06-F817-4380-8DD9-15A98DC606CA}" destId="{8CC7011E-6D18-4EB7-AFFA-00C38B7AF8A6}" srcOrd="1" destOrd="0" presId="urn:microsoft.com/office/officeart/2005/8/layout/hierarchy1"/>
    <dgm:cxn modelId="{3C783103-8AA3-4F9F-8C80-5D5B08CD3099}" type="presParOf" srcId="{8CC7011E-6D18-4EB7-AFFA-00C38B7AF8A6}" destId="{D0B4CA8C-3110-4379-B02C-869133829628}" srcOrd="0" destOrd="0" presId="urn:microsoft.com/office/officeart/2005/8/layout/hierarchy1"/>
    <dgm:cxn modelId="{CB5826B2-4818-4EF7-B9C6-EFB25C327DA0}" type="presParOf" srcId="{D0B4CA8C-3110-4379-B02C-869133829628}" destId="{277E5794-DD2E-44FF-A328-7F0D326BAF06}" srcOrd="0" destOrd="0" presId="urn:microsoft.com/office/officeart/2005/8/layout/hierarchy1"/>
    <dgm:cxn modelId="{D74BED66-9BAA-46FB-86DC-BFFA2662B227}" type="presParOf" srcId="{D0B4CA8C-3110-4379-B02C-869133829628}" destId="{2C1CA1F3-2291-47F1-AC9F-FD76E291B3AF}" srcOrd="1" destOrd="0" presId="urn:microsoft.com/office/officeart/2005/8/layout/hierarchy1"/>
    <dgm:cxn modelId="{912918DD-C7A2-4E46-B794-B6B2CFC2A8D0}" type="presParOf" srcId="{8CC7011E-6D18-4EB7-AFFA-00C38B7AF8A6}" destId="{8B6D59C7-D519-4DDB-9C77-97B444A84BC9}" srcOrd="1" destOrd="0" presId="urn:microsoft.com/office/officeart/2005/8/layout/hierarchy1"/>
    <dgm:cxn modelId="{26DF731A-127C-4FFA-AC55-9889A38DCF7A}" type="presParOf" srcId="{DAA0CF06-F817-4380-8DD9-15A98DC606CA}" destId="{9ACCCDF6-8D53-4E32-9117-85CF437D335E}" srcOrd="2" destOrd="0" presId="urn:microsoft.com/office/officeart/2005/8/layout/hierarchy1"/>
    <dgm:cxn modelId="{165BAC57-6678-4D95-A186-C2E7E23CA387}" type="presParOf" srcId="{9ACCCDF6-8D53-4E32-9117-85CF437D335E}" destId="{3EE45C66-DADE-4EED-B459-3D7FA519DF36}" srcOrd="0" destOrd="0" presId="urn:microsoft.com/office/officeart/2005/8/layout/hierarchy1"/>
    <dgm:cxn modelId="{8D1EED5F-5A0F-4C2C-A89E-C117CC31D9AF}" type="presParOf" srcId="{3EE45C66-DADE-4EED-B459-3D7FA519DF36}" destId="{C57153CB-00C5-4C91-9042-98FAD65DC517}" srcOrd="0" destOrd="0" presId="urn:microsoft.com/office/officeart/2005/8/layout/hierarchy1"/>
    <dgm:cxn modelId="{4A4CCBD6-F0BC-49FD-BD5F-9BD0FC169617}" type="presParOf" srcId="{3EE45C66-DADE-4EED-B459-3D7FA519DF36}" destId="{BC82168E-A3F1-4EDE-B41B-2AECC45717D8}" srcOrd="1" destOrd="0" presId="urn:microsoft.com/office/officeart/2005/8/layout/hierarchy1"/>
    <dgm:cxn modelId="{868BA8C6-00C7-4377-BEB4-9787451E7420}" type="presParOf" srcId="{9ACCCDF6-8D53-4E32-9117-85CF437D335E}" destId="{A53DF474-EB9F-4EBA-9723-F9D748C6F713}" srcOrd="1" destOrd="0" presId="urn:microsoft.com/office/officeart/2005/8/layout/hierarchy1"/>
    <dgm:cxn modelId="{97D6E41C-36B9-49DE-8590-F5C1ADFA8947}" type="presParOf" srcId="{DAA0CF06-F817-4380-8DD9-15A98DC606CA}" destId="{BBE63A05-FF2F-4888-A652-52BA9F80587F}" srcOrd="3" destOrd="0" presId="urn:microsoft.com/office/officeart/2005/8/layout/hierarchy1"/>
    <dgm:cxn modelId="{F1A0CB01-537B-4E5E-9EEE-78DE4D6FE8CE}" type="presParOf" srcId="{BBE63A05-FF2F-4888-A652-52BA9F80587F}" destId="{A7AB662B-B9FF-41FC-9AF8-0C5A0C718EF7}" srcOrd="0" destOrd="0" presId="urn:microsoft.com/office/officeart/2005/8/layout/hierarchy1"/>
    <dgm:cxn modelId="{2C3257A2-6DDA-4BEA-9836-E638101176D3}" type="presParOf" srcId="{A7AB662B-B9FF-41FC-9AF8-0C5A0C718EF7}" destId="{9618B6E5-236D-4BBC-82CC-933A3505A82A}" srcOrd="0" destOrd="0" presId="urn:microsoft.com/office/officeart/2005/8/layout/hierarchy1"/>
    <dgm:cxn modelId="{F0B7F93F-DECC-40FA-B813-3B57E820C3D0}" type="presParOf" srcId="{A7AB662B-B9FF-41FC-9AF8-0C5A0C718EF7}" destId="{C73EFD85-6060-42B4-B51B-70B7702C8250}" srcOrd="1" destOrd="0" presId="urn:microsoft.com/office/officeart/2005/8/layout/hierarchy1"/>
    <dgm:cxn modelId="{0D77B9FD-8661-40B7-A4DB-588133695AFA}" type="presParOf" srcId="{BBE63A05-FF2F-4888-A652-52BA9F80587F}" destId="{301C242E-88AC-45AA-968E-8989C08A4C5E}" srcOrd="1" destOrd="0" presId="urn:microsoft.com/office/officeart/2005/8/layout/hierarchy1"/>
    <dgm:cxn modelId="{59DC70D2-8546-4AFB-8C21-D8F36F215FF6}" type="presParOf" srcId="{DAA0CF06-F817-4380-8DD9-15A98DC606CA}" destId="{BA717F72-5D85-474A-8F0E-30E60E701FA8}" srcOrd="4" destOrd="0" presId="urn:microsoft.com/office/officeart/2005/8/layout/hierarchy1"/>
    <dgm:cxn modelId="{A5F36006-2857-418D-99B0-FC888D017A73}" type="presParOf" srcId="{BA717F72-5D85-474A-8F0E-30E60E701FA8}" destId="{10CB4B96-8A10-47AD-A913-290CF153A480}" srcOrd="0" destOrd="0" presId="urn:microsoft.com/office/officeart/2005/8/layout/hierarchy1"/>
    <dgm:cxn modelId="{04C43BAC-025A-474B-BC25-6E4A4A18455E}" type="presParOf" srcId="{10CB4B96-8A10-47AD-A913-290CF153A480}" destId="{8E8DEF42-BEFE-4C1B-A1D1-D01C3BD92D50}" srcOrd="0" destOrd="0" presId="urn:microsoft.com/office/officeart/2005/8/layout/hierarchy1"/>
    <dgm:cxn modelId="{EE7D8267-ECAF-4B87-AD41-BA8179E3A798}" type="presParOf" srcId="{10CB4B96-8A10-47AD-A913-290CF153A480}" destId="{61F1AB8F-4DBA-4FF3-8CB6-F5E23835BE22}" srcOrd="1" destOrd="0" presId="urn:microsoft.com/office/officeart/2005/8/layout/hierarchy1"/>
    <dgm:cxn modelId="{407F3868-4956-4B63-8FC1-397274BB9B9B}" type="presParOf" srcId="{BA717F72-5D85-474A-8F0E-30E60E701FA8}" destId="{9A04D751-882C-4590-82EF-5E6930F5230E}" srcOrd="1" destOrd="0" presId="urn:microsoft.com/office/officeart/2005/8/layout/hierarchy1"/>
    <dgm:cxn modelId="{5BA60EF3-7F32-4BC6-B551-04222953525C}" type="presParOf" srcId="{DAA0CF06-F817-4380-8DD9-15A98DC606CA}" destId="{FB26A1DF-5776-46E3-948B-537E04092F61}" srcOrd="5" destOrd="0" presId="urn:microsoft.com/office/officeart/2005/8/layout/hierarchy1"/>
    <dgm:cxn modelId="{2C9EEC5A-A981-4332-8EE9-3982D00404FE}" type="presParOf" srcId="{FB26A1DF-5776-46E3-948B-537E04092F61}" destId="{11B31DE6-937D-4592-B7D8-1BEAB7FAF306}" srcOrd="0" destOrd="0" presId="urn:microsoft.com/office/officeart/2005/8/layout/hierarchy1"/>
    <dgm:cxn modelId="{0D1F551D-449A-4E5C-A1AA-55212D604EF0}" type="presParOf" srcId="{11B31DE6-937D-4592-B7D8-1BEAB7FAF306}" destId="{B93D45B1-0FBA-454A-9BCF-8F698AA7BCDF}" srcOrd="0" destOrd="0" presId="urn:microsoft.com/office/officeart/2005/8/layout/hierarchy1"/>
    <dgm:cxn modelId="{CDEA50CC-F266-4209-A92F-5B78F661DD22}" type="presParOf" srcId="{11B31DE6-937D-4592-B7D8-1BEAB7FAF306}" destId="{1DC7CBD8-222A-4E89-ABE4-970B65FB3492}" srcOrd="1" destOrd="0" presId="urn:microsoft.com/office/officeart/2005/8/layout/hierarchy1"/>
    <dgm:cxn modelId="{B3AEFC99-A4A4-4A5B-84E2-B30D485E59DD}" type="presParOf" srcId="{FB26A1DF-5776-46E3-948B-537E04092F61}" destId="{F7F0B247-D665-4234-AC05-DD29FEDC58CB}" srcOrd="1" destOrd="0" presId="urn:microsoft.com/office/officeart/2005/8/layout/hierarchy1"/>
    <dgm:cxn modelId="{B4E2E1FA-D589-4E3C-A5FC-7786B1CEFB0D}" type="presParOf" srcId="{DAA0CF06-F817-4380-8DD9-15A98DC606CA}" destId="{916EABFE-5B5C-4390-842B-B072D17FB4C2}" srcOrd="6" destOrd="0" presId="urn:microsoft.com/office/officeart/2005/8/layout/hierarchy1"/>
    <dgm:cxn modelId="{83A1DCAE-DDF0-4439-A910-AE6169B9D356}" type="presParOf" srcId="{916EABFE-5B5C-4390-842B-B072D17FB4C2}" destId="{6459C3EA-9D70-49F7-9E67-ED2E1ABA5F27}" srcOrd="0" destOrd="0" presId="urn:microsoft.com/office/officeart/2005/8/layout/hierarchy1"/>
    <dgm:cxn modelId="{24AC5084-65D8-4FD5-BBB3-8387296D4C23}" type="presParOf" srcId="{6459C3EA-9D70-49F7-9E67-ED2E1ABA5F27}" destId="{FDBFADF0-0F0A-4132-B6C9-D0DBE12DA361}" srcOrd="0" destOrd="0" presId="urn:microsoft.com/office/officeart/2005/8/layout/hierarchy1"/>
    <dgm:cxn modelId="{DFDC3467-6D72-4AFA-975B-BECE7012DFE4}" type="presParOf" srcId="{6459C3EA-9D70-49F7-9E67-ED2E1ABA5F27}" destId="{D320B141-584A-4632-BBC7-4F1813BFCE75}" srcOrd="1" destOrd="0" presId="urn:microsoft.com/office/officeart/2005/8/layout/hierarchy1"/>
    <dgm:cxn modelId="{F6610733-E58D-40B8-90F1-E71983DB1E63}" type="presParOf" srcId="{916EABFE-5B5C-4390-842B-B072D17FB4C2}" destId="{EA1270E2-5F7D-4901-9206-ADDA1600BA64}" srcOrd="1" destOrd="0" presId="urn:microsoft.com/office/officeart/2005/8/layout/hierarchy1"/>
    <dgm:cxn modelId="{6F6B02D6-417E-46F9-A650-D136EBE68050}" type="presParOf" srcId="{DAA0CF06-F817-4380-8DD9-15A98DC606CA}" destId="{5F9E5FB0-AC31-41BB-A228-F75DD85227C7}" srcOrd="7" destOrd="0" presId="urn:microsoft.com/office/officeart/2005/8/layout/hierarchy1"/>
    <dgm:cxn modelId="{5E5DC0F8-EE58-4C6B-9AF2-B67B37B9FE4F}" type="presParOf" srcId="{5F9E5FB0-AC31-41BB-A228-F75DD85227C7}" destId="{E3A561A5-E45E-4377-AA10-A8DBB11D2F0A}" srcOrd="0" destOrd="0" presId="urn:microsoft.com/office/officeart/2005/8/layout/hierarchy1"/>
    <dgm:cxn modelId="{DE2FF7E4-CBAF-45CC-BE90-D4504F7B3CEB}" type="presParOf" srcId="{E3A561A5-E45E-4377-AA10-A8DBB11D2F0A}" destId="{80C164DD-8023-4C22-860A-A498F258B4A0}" srcOrd="0" destOrd="0" presId="urn:microsoft.com/office/officeart/2005/8/layout/hierarchy1"/>
    <dgm:cxn modelId="{EF8BB97D-524F-450C-8BC8-859F6A21A33D}" type="presParOf" srcId="{E3A561A5-E45E-4377-AA10-A8DBB11D2F0A}" destId="{A5CA52A7-0D63-43C3-B3D8-B9C7B9DB7E3F}" srcOrd="1" destOrd="0" presId="urn:microsoft.com/office/officeart/2005/8/layout/hierarchy1"/>
    <dgm:cxn modelId="{6A62EEF1-5003-42A7-8A6E-1FF0551BEBF3}" type="presParOf" srcId="{5F9E5FB0-AC31-41BB-A228-F75DD85227C7}" destId="{D1C6E134-8A5F-4471-84EE-1C06DA7FA018}" srcOrd="1" destOrd="0" presId="urn:microsoft.com/office/officeart/2005/8/layout/hierarchy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2752FB-24F4-472C-A775-872A7140FF90}">
      <dsp:nvSpPr>
        <dsp:cNvPr id="0" name=""/>
        <dsp:cNvSpPr/>
      </dsp:nvSpPr>
      <dsp:spPr>
        <a:xfrm>
          <a:off x="3775" y="410526"/>
          <a:ext cx="1206455" cy="766099"/>
        </a:xfrm>
        <a:prstGeom prst="roundRect">
          <a:avLst>
            <a:gd name="adj" fmla="val 10000"/>
          </a:avLst>
        </a:prstGeom>
        <a:gradFill rotWithShape="0">
          <a:gsLst>
            <a:gs pos="0">
              <a:schemeClr val="accent4">
                <a:alpha val="80000"/>
                <a:hueOff val="0"/>
                <a:satOff val="0"/>
                <a:lumOff val="0"/>
                <a:alphaOff val="0"/>
                <a:lumMod val="110000"/>
                <a:satMod val="105000"/>
                <a:tint val="67000"/>
              </a:schemeClr>
            </a:gs>
            <a:gs pos="50000">
              <a:schemeClr val="accent4">
                <a:alpha val="80000"/>
                <a:hueOff val="0"/>
                <a:satOff val="0"/>
                <a:lumOff val="0"/>
                <a:alphaOff val="0"/>
                <a:lumMod val="105000"/>
                <a:satMod val="103000"/>
                <a:tint val="73000"/>
              </a:schemeClr>
            </a:gs>
            <a:gs pos="100000">
              <a:schemeClr val="accent4">
                <a:alpha val="8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EB4803DC-88AB-4E45-91BA-1FD819215FEF}">
      <dsp:nvSpPr>
        <dsp:cNvPr id="0" name=""/>
        <dsp:cNvSpPr/>
      </dsp:nvSpPr>
      <dsp:spPr>
        <a:xfrm>
          <a:off x="137825" y="537874"/>
          <a:ext cx="1206455" cy="766099"/>
        </a:xfrm>
        <a:prstGeom prst="roundRect">
          <a:avLst>
            <a:gd name="adj" fmla="val 10000"/>
          </a:avLst>
        </a:prstGeom>
        <a:solidFill>
          <a:schemeClr val="lt1">
            <a:alpha val="90000"/>
            <a:hueOff val="0"/>
            <a:satOff val="0"/>
            <a:lumOff val="0"/>
            <a:alphaOff val="0"/>
          </a:schemeClr>
        </a:solidFill>
        <a:ln w="6350" cap="flat" cmpd="sng" algn="ctr">
          <a:solidFill>
            <a:schemeClr val="accent4">
              <a:shade val="8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JO" sz="1400" b="1" i="0" kern="1200" dirty="0">
              <a:latin typeface="Alexandria" pitchFamily="2" charset="-78"/>
              <a:cs typeface="Alexandria" pitchFamily="2" charset="-78"/>
            </a:rPr>
            <a:t>التفكير التحليلي</a:t>
          </a:r>
          <a:endParaRPr lang="en-US" sz="1400" kern="1200" dirty="0">
            <a:latin typeface="Alexandria" pitchFamily="2" charset="-78"/>
            <a:cs typeface="Alexandria" pitchFamily="2" charset="-78"/>
          </a:endParaRPr>
        </a:p>
      </dsp:txBody>
      <dsp:txXfrm>
        <a:off x="160263" y="560312"/>
        <a:ext cx="1161579" cy="721223"/>
      </dsp:txXfrm>
    </dsp:sp>
    <dsp:sp modelId="{277E5794-DD2E-44FF-A328-7F0D326BAF06}">
      <dsp:nvSpPr>
        <dsp:cNvPr id="0" name=""/>
        <dsp:cNvSpPr/>
      </dsp:nvSpPr>
      <dsp:spPr>
        <a:xfrm>
          <a:off x="1478332" y="410526"/>
          <a:ext cx="1206455" cy="766099"/>
        </a:xfrm>
        <a:prstGeom prst="roundRect">
          <a:avLst>
            <a:gd name="adj" fmla="val 10000"/>
          </a:avLst>
        </a:prstGeom>
        <a:gradFill rotWithShape="0">
          <a:gsLst>
            <a:gs pos="0">
              <a:schemeClr val="accent4">
                <a:alpha val="80000"/>
                <a:hueOff val="0"/>
                <a:satOff val="0"/>
                <a:lumOff val="0"/>
                <a:alphaOff val="0"/>
                <a:lumMod val="110000"/>
                <a:satMod val="105000"/>
                <a:tint val="67000"/>
              </a:schemeClr>
            </a:gs>
            <a:gs pos="50000">
              <a:schemeClr val="accent4">
                <a:alpha val="80000"/>
                <a:hueOff val="0"/>
                <a:satOff val="0"/>
                <a:lumOff val="0"/>
                <a:alphaOff val="0"/>
                <a:lumMod val="105000"/>
                <a:satMod val="103000"/>
                <a:tint val="73000"/>
              </a:schemeClr>
            </a:gs>
            <a:gs pos="100000">
              <a:schemeClr val="accent4">
                <a:alpha val="8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2C1CA1F3-2291-47F1-AC9F-FD76E291B3AF}">
      <dsp:nvSpPr>
        <dsp:cNvPr id="0" name=""/>
        <dsp:cNvSpPr/>
      </dsp:nvSpPr>
      <dsp:spPr>
        <a:xfrm>
          <a:off x="1612383" y="537874"/>
          <a:ext cx="1206455" cy="766099"/>
        </a:xfrm>
        <a:prstGeom prst="roundRect">
          <a:avLst>
            <a:gd name="adj" fmla="val 10000"/>
          </a:avLst>
        </a:prstGeom>
        <a:solidFill>
          <a:schemeClr val="lt1">
            <a:alpha val="90000"/>
            <a:hueOff val="0"/>
            <a:satOff val="0"/>
            <a:lumOff val="0"/>
            <a:alphaOff val="0"/>
          </a:schemeClr>
        </a:solidFill>
        <a:ln w="6350" cap="flat" cmpd="sng" algn="ctr">
          <a:solidFill>
            <a:schemeClr val="accent4">
              <a:shade val="8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JO" sz="1400" b="1" i="0" kern="1200" dirty="0">
              <a:latin typeface="Alexandria" pitchFamily="2" charset="-78"/>
              <a:cs typeface="Alexandria" pitchFamily="2" charset="-78"/>
            </a:rPr>
            <a:t>التفكير الناقد،</a:t>
          </a:r>
          <a:endParaRPr lang="en-US" sz="1400" kern="1200" dirty="0">
            <a:latin typeface="Alexandria" pitchFamily="2" charset="-78"/>
            <a:cs typeface="Alexandria" pitchFamily="2" charset="-78"/>
          </a:endParaRPr>
        </a:p>
      </dsp:txBody>
      <dsp:txXfrm>
        <a:off x="1634821" y="560312"/>
        <a:ext cx="1161579" cy="721223"/>
      </dsp:txXfrm>
    </dsp:sp>
    <dsp:sp modelId="{C57153CB-00C5-4C91-9042-98FAD65DC517}">
      <dsp:nvSpPr>
        <dsp:cNvPr id="0" name=""/>
        <dsp:cNvSpPr/>
      </dsp:nvSpPr>
      <dsp:spPr>
        <a:xfrm>
          <a:off x="2952889" y="410526"/>
          <a:ext cx="1206455" cy="766099"/>
        </a:xfrm>
        <a:prstGeom prst="roundRect">
          <a:avLst>
            <a:gd name="adj" fmla="val 10000"/>
          </a:avLst>
        </a:prstGeom>
        <a:gradFill rotWithShape="0">
          <a:gsLst>
            <a:gs pos="0">
              <a:schemeClr val="accent4">
                <a:alpha val="80000"/>
                <a:hueOff val="0"/>
                <a:satOff val="0"/>
                <a:lumOff val="0"/>
                <a:alphaOff val="0"/>
                <a:lumMod val="110000"/>
                <a:satMod val="105000"/>
                <a:tint val="67000"/>
              </a:schemeClr>
            </a:gs>
            <a:gs pos="50000">
              <a:schemeClr val="accent4">
                <a:alpha val="80000"/>
                <a:hueOff val="0"/>
                <a:satOff val="0"/>
                <a:lumOff val="0"/>
                <a:alphaOff val="0"/>
                <a:lumMod val="105000"/>
                <a:satMod val="103000"/>
                <a:tint val="73000"/>
              </a:schemeClr>
            </a:gs>
            <a:gs pos="100000">
              <a:schemeClr val="accent4">
                <a:alpha val="8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BC82168E-A3F1-4EDE-B41B-2AECC45717D8}">
      <dsp:nvSpPr>
        <dsp:cNvPr id="0" name=""/>
        <dsp:cNvSpPr/>
      </dsp:nvSpPr>
      <dsp:spPr>
        <a:xfrm>
          <a:off x="3086940" y="537874"/>
          <a:ext cx="1206455" cy="766099"/>
        </a:xfrm>
        <a:prstGeom prst="roundRect">
          <a:avLst>
            <a:gd name="adj" fmla="val 10000"/>
          </a:avLst>
        </a:prstGeom>
        <a:solidFill>
          <a:schemeClr val="lt1">
            <a:alpha val="90000"/>
            <a:hueOff val="0"/>
            <a:satOff val="0"/>
            <a:lumOff val="0"/>
            <a:alphaOff val="0"/>
          </a:schemeClr>
        </a:solidFill>
        <a:ln w="6350" cap="flat" cmpd="sng" algn="ctr">
          <a:solidFill>
            <a:schemeClr val="accent4">
              <a:shade val="8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JO" sz="1400" b="1" i="0" kern="1200" dirty="0">
              <a:latin typeface="Alexandria" pitchFamily="2" charset="-78"/>
              <a:cs typeface="Alexandria" pitchFamily="2" charset="-78"/>
            </a:rPr>
            <a:t>التفكير الإبداعي</a:t>
          </a:r>
          <a:endParaRPr lang="en-US" sz="1400" kern="1200" dirty="0">
            <a:latin typeface="Alexandria" pitchFamily="2" charset="-78"/>
            <a:cs typeface="Alexandria" pitchFamily="2" charset="-78"/>
          </a:endParaRPr>
        </a:p>
      </dsp:txBody>
      <dsp:txXfrm>
        <a:off x="3109378" y="560312"/>
        <a:ext cx="1161579" cy="721223"/>
      </dsp:txXfrm>
    </dsp:sp>
    <dsp:sp modelId="{9618B6E5-236D-4BBC-82CC-933A3505A82A}">
      <dsp:nvSpPr>
        <dsp:cNvPr id="0" name=""/>
        <dsp:cNvSpPr/>
      </dsp:nvSpPr>
      <dsp:spPr>
        <a:xfrm>
          <a:off x="4427447" y="410526"/>
          <a:ext cx="1206455" cy="766099"/>
        </a:xfrm>
        <a:prstGeom prst="roundRect">
          <a:avLst>
            <a:gd name="adj" fmla="val 10000"/>
          </a:avLst>
        </a:prstGeom>
        <a:gradFill rotWithShape="0">
          <a:gsLst>
            <a:gs pos="0">
              <a:schemeClr val="accent4">
                <a:alpha val="80000"/>
                <a:hueOff val="0"/>
                <a:satOff val="0"/>
                <a:lumOff val="0"/>
                <a:alphaOff val="0"/>
                <a:lumMod val="110000"/>
                <a:satMod val="105000"/>
                <a:tint val="67000"/>
              </a:schemeClr>
            </a:gs>
            <a:gs pos="50000">
              <a:schemeClr val="accent4">
                <a:alpha val="80000"/>
                <a:hueOff val="0"/>
                <a:satOff val="0"/>
                <a:lumOff val="0"/>
                <a:alphaOff val="0"/>
                <a:lumMod val="105000"/>
                <a:satMod val="103000"/>
                <a:tint val="73000"/>
              </a:schemeClr>
            </a:gs>
            <a:gs pos="100000">
              <a:schemeClr val="accent4">
                <a:alpha val="8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C73EFD85-6060-42B4-B51B-70B7702C8250}">
      <dsp:nvSpPr>
        <dsp:cNvPr id="0" name=""/>
        <dsp:cNvSpPr/>
      </dsp:nvSpPr>
      <dsp:spPr>
        <a:xfrm>
          <a:off x="4561497" y="537874"/>
          <a:ext cx="1206455" cy="766099"/>
        </a:xfrm>
        <a:prstGeom prst="roundRect">
          <a:avLst>
            <a:gd name="adj" fmla="val 10000"/>
          </a:avLst>
        </a:prstGeom>
        <a:solidFill>
          <a:schemeClr val="lt1">
            <a:alpha val="90000"/>
            <a:hueOff val="0"/>
            <a:satOff val="0"/>
            <a:lumOff val="0"/>
            <a:alphaOff val="0"/>
          </a:schemeClr>
        </a:solidFill>
        <a:ln w="6350" cap="flat" cmpd="sng" algn="ctr">
          <a:solidFill>
            <a:schemeClr val="accent4">
              <a:shade val="8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JO" sz="1400" b="1" i="0" kern="1200" dirty="0">
              <a:latin typeface="Alexandria" pitchFamily="2" charset="-78"/>
              <a:cs typeface="Alexandria" pitchFamily="2" charset="-78"/>
            </a:rPr>
            <a:t>التفكير المنطقي</a:t>
          </a:r>
          <a:endParaRPr lang="en-US" sz="1400" kern="1200" dirty="0">
            <a:latin typeface="Alexandria" pitchFamily="2" charset="-78"/>
            <a:cs typeface="Alexandria" pitchFamily="2" charset="-78"/>
          </a:endParaRPr>
        </a:p>
      </dsp:txBody>
      <dsp:txXfrm>
        <a:off x="4583935" y="560312"/>
        <a:ext cx="1161579" cy="721223"/>
      </dsp:txXfrm>
    </dsp:sp>
    <dsp:sp modelId="{8E8DEF42-BEFE-4C1B-A1D1-D01C3BD92D50}">
      <dsp:nvSpPr>
        <dsp:cNvPr id="0" name=""/>
        <dsp:cNvSpPr/>
      </dsp:nvSpPr>
      <dsp:spPr>
        <a:xfrm>
          <a:off x="5902004" y="410526"/>
          <a:ext cx="1206455" cy="766099"/>
        </a:xfrm>
        <a:prstGeom prst="roundRect">
          <a:avLst>
            <a:gd name="adj" fmla="val 10000"/>
          </a:avLst>
        </a:prstGeom>
        <a:gradFill rotWithShape="0">
          <a:gsLst>
            <a:gs pos="0">
              <a:schemeClr val="accent4">
                <a:alpha val="80000"/>
                <a:hueOff val="0"/>
                <a:satOff val="0"/>
                <a:lumOff val="0"/>
                <a:alphaOff val="0"/>
                <a:lumMod val="110000"/>
                <a:satMod val="105000"/>
                <a:tint val="67000"/>
              </a:schemeClr>
            </a:gs>
            <a:gs pos="50000">
              <a:schemeClr val="accent4">
                <a:alpha val="80000"/>
                <a:hueOff val="0"/>
                <a:satOff val="0"/>
                <a:lumOff val="0"/>
                <a:alphaOff val="0"/>
                <a:lumMod val="105000"/>
                <a:satMod val="103000"/>
                <a:tint val="73000"/>
              </a:schemeClr>
            </a:gs>
            <a:gs pos="100000">
              <a:schemeClr val="accent4">
                <a:alpha val="8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61F1AB8F-4DBA-4FF3-8CB6-F5E23835BE22}">
      <dsp:nvSpPr>
        <dsp:cNvPr id="0" name=""/>
        <dsp:cNvSpPr/>
      </dsp:nvSpPr>
      <dsp:spPr>
        <a:xfrm>
          <a:off x="6036054" y="537874"/>
          <a:ext cx="1206455" cy="766099"/>
        </a:xfrm>
        <a:prstGeom prst="roundRect">
          <a:avLst>
            <a:gd name="adj" fmla="val 10000"/>
          </a:avLst>
        </a:prstGeom>
        <a:solidFill>
          <a:schemeClr val="lt1">
            <a:alpha val="90000"/>
            <a:hueOff val="0"/>
            <a:satOff val="0"/>
            <a:lumOff val="0"/>
            <a:alphaOff val="0"/>
          </a:schemeClr>
        </a:solidFill>
        <a:ln w="6350" cap="flat" cmpd="sng" algn="ctr">
          <a:solidFill>
            <a:schemeClr val="accent4">
              <a:shade val="8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JO" sz="1400" b="1" i="0" kern="1200">
              <a:latin typeface="Alexandria" pitchFamily="2" charset="-78"/>
              <a:cs typeface="Alexandria" pitchFamily="2" charset="-78"/>
            </a:rPr>
            <a:t>التفكير التبايني</a:t>
          </a:r>
          <a:endParaRPr lang="en-US" sz="1400" kern="1200">
            <a:latin typeface="Alexandria" pitchFamily="2" charset="-78"/>
            <a:cs typeface="Alexandria" pitchFamily="2" charset="-78"/>
          </a:endParaRPr>
        </a:p>
      </dsp:txBody>
      <dsp:txXfrm>
        <a:off x="6058492" y="560312"/>
        <a:ext cx="1161579" cy="721223"/>
      </dsp:txXfrm>
    </dsp:sp>
    <dsp:sp modelId="{B93D45B1-0FBA-454A-9BCF-8F698AA7BCDF}">
      <dsp:nvSpPr>
        <dsp:cNvPr id="0" name=""/>
        <dsp:cNvSpPr/>
      </dsp:nvSpPr>
      <dsp:spPr>
        <a:xfrm>
          <a:off x="7376561" y="410526"/>
          <a:ext cx="1206455" cy="766099"/>
        </a:xfrm>
        <a:prstGeom prst="roundRect">
          <a:avLst>
            <a:gd name="adj" fmla="val 10000"/>
          </a:avLst>
        </a:prstGeom>
        <a:gradFill rotWithShape="0">
          <a:gsLst>
            <a:gs pos="0">
              <a:schemeClr val="accent4">
                <a:alpha val="80000"/>
                <a:hueOff val="0"/>
                <a:satOff val="0"/>
                <a:lumOff val="0"/>
                <a:alphaOff val="0"/>
                <a:lumMod val="110000"/>
                <a:satMod val="105000"/>
                <a:tint val="67000"/>
              </a:schemeClr>
            </a:gs>
            <a:gs pos="50000">
              <a:schemeClr val="accent4">
                <a:alpha val="80000"/>
                <a:hueOff val="0"/>
                <a:satOff val="0"/>
                <a:lumOff val="0"/>
                <a:alphaOff val="0"/>
                <a:lumMod val="105000"/>
                <a:satMod val="103000"/>
                <a:tint val="73000"/>
              </a:schemeClr>
            </a:gs>
            <a:gs pos="100000">
              <a:schemeClr val="accent4">
                <a:alpha val="8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1DC7CBD8-222A-4E89-ABE4-970B65FB3492}">
      <dsp:nvSpPr>
        <dsp:cNvPr id="0" name=""/>
        <dsp:cNvSpPr/>
      </dsp:nvSpPr>
      <dsp:spPr>
        <a:xfrm>
          <a:off x="7510612" y="537874"/>
          <a:ext cx="1206455" cy="766099"/>
        </a:xfrm>
        <a:prstGeom prst="roundRect">
          <a:avLst>
            <a:gd name="adj" fmla="val 10000"/>
          </a:avLst>
        </a:prstGeom>
        <a:solidFill>
          <a:schemeClr val="lt1">
            <a:alpha val="90000"/>
            <a:hueOff val="0"/>
            <a:satOff val="0"/>
            <a:lumOff val="0"/>
            <a:alphaOff val="0"/>
          </a:schemeClr>
        </a:solidFill>
        <a:ln w="6350" cap="flat" cmpd="sng" algn="ctr">
          <a:solidFill>
            <a:schemeClr val="accent4">
              <a:shade val="8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JO" sz="1400" b="1" i="0" kern="1200" dirty="0">
              <a:latin typeface="Alexandria" pitchFamily="2" charset="-78"/>
              <a:cs typeface="Alexandria" pitchFamily="2" charset="-78"/>
            </a:rPr>
            <a:t>التفكير التقاربي</a:t>
          </a:r>
          <a:endParaRPr lang="en-US" sz="1400" kern="1200" dirty="0">
            <a:latin typeface="Alexandria" pitchFamily="2" charset="-78"/>
            <a:cs typeface="Alexandria" pitchFamily="2" charset="-78"/>
          </a:endParaRPr>
        </a:p>
      </dsp:txBody>
      <dsp:txXfrm>
        <a:off x="7533050" y="560312"/>
        <a:ext cx="1161579" cy="721223"/>
      </dsp:txXfrm>
    </dsp:sp>
    <dsp:sp modelId="{FDBFADF0-0F0A-4132-B6C9-D0DBE12DA361}">
      <dsp:nvSpPr>
        <dsp:cNvPr id="0" name=""/>
        <dsp:cNvSpPr/>
      </dsp:nvSpPr>
      <dsp:spPr>
        <a:xfrm>
          <a:off x="8851118" y="410526"/>
          <a:ext cx="1206455" cy="766099"/>
        </a:xfrm>
        <a:prstGeom prst="roundRect">
          <a:avLst>
            <a:gd name="adj" fmla="val 10000"/>
          </a:avLst>
        </a:prstGeom>
        <a:gradFill rotWithShape="0">
          <a:gsLst>
            <a:gs pos="0">
              <a:schemeClr val="accent4">
                <a:alpha val="80000"/>
                <a:hueOff val="0"/>
                <a:satOff val="0"/>
                <a:lumOff val="0"/>
                <a:alphaOff val="0"/>
                <a:lumMod val="110000"/>
                <a:satMod val="105000"/>
                <a:tint val="67000"/>
              </a:schemeClr>
            </a:gs>
            <a:gs pos="50000">
              <a:schemeClr val="accent4">
                <a:alpha val="80000"/>
                <a:hueOff val="0"/>
                <a:satOff val="0"/>
                <a:lumOff val="0"/>
                <a:alphaOff val="0"/>
                <a:lumMod val="105000"/>
                <a:satMod val="103000"/>
                <a:tint val="73000"/>
              </a:schemeClr>
            </a:gs>
            <a:gs pos="100000">
              <a:schemeClr val="accent4">
                <a:alpha val="8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D320B141-584A-4632-BBC7-4F1813BFCE75}">
      <dsp:nvSpPr>
        <dsp:cNvPr id="0" name=""/>
        <dsp:cNvSpPr/>
      </dsp:nvSpPr>
      <dsp:spPr>
        <a:xfrm>
          <a:off x="8985169" y="537874"/>
          <a:ext cx="1206455" cy="766099"/>
        </a:xfrm>
        <a:prstGeom prst="roundRect">
          <a:avLst>
            <a:gd name="adj" fmla="val 10000"/>
          </a:avLst>
        </a:prstGeom>
        <a:solidFill>
          <a:schemeClr val="lt1">
            <a:alpha val="90000"/>
            <a:hueOff val="0"/>
            <a:satOff val="0"/>
            <a:lumOff val="0"/>
            <a:alphaOff val="0"/>
          </a:schemeClr>
        </a:solidFill>
        <a:ln w="6350" cap="flat" cmpd="sng" algn="ctr">
          <a:solidFill>
            <a:schemeClr val="accent4">
              <a:shade val="8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JO" sz="1400" b="1" i="0" kern="1200" dirty="0">
              <a:latin typeface="Alexandria" pitchFamily="2" charset="-78"/>
              <a:cs typeface="Alexandria" pitchFamily="2" charset="-78"/>
            </a:rPr>
            <a:t>التفكير الجانبي</a:t>
          </a:r>
          <a:endParaRPr lang="en-US" sz="1400" kern="1200" dirty="0">
            <a:latin typeface="Alexandria" pitchFamily="2" charset="-78"/>
            <a:cs typeface="Alexandria" pitchFamily="2" charset="-78"/>
          </a:endParaRPr>
        </a:p>
      </dsp:txBody>
      <dsp:txXfrm>
        <a:off x="9007607" y="560312"/>
        <a:ext cx="1161579" cy="721223"/>
      </dsp:txXfrm>
    </dsp:sp>
    <dsp:sp modelId="{80C164DD-8023-4C22-860A-A498F258B4A0}">
      <dsp:nvSpPr>
        <dsp:cNvPr id="0" name=""/>
        <dsp:cNvSpPr/>
      </dsp:nvSpPr>
      <dsp:spPr>
        <a:xfrm>
          <a:off x="10325676" y="410526"/>
          <a:ext cx="1206455" cy="766099"/>
        </a:xfrm>
        <a:prstGeom prst="roundRect">
          <a:avLst>
            <a:gd name="adj" fmla="val 10000"/>
          </a:avLst>
        </a:prstGeom>
        <a:gradFill rotWithShape="0">
          <a:gsLst>
            <a:gs pos="0">
              <a:schemeClr val="accent4">
                <a:alpha val="80000"/>
                <a:hueOff val="0"/>
                <a:satOff val="0"/>
                <a:lumOff val="0"/>
                <a:alphaOff val="0"/>
                <a:lumMod val="110000"/>
                <a:satMod val="105000"/>
                <a:tint val="67000"/>
              </a:schemeClr>
            </a:gs>
            <a:gs pos="50000">
              <a:schemeClr val="accent4">
                <a:alpha val="80000"/>
                <a:hueOff val="0"/>
                <a:satOff val="0"/>
                <a:lumOff val="0"/>
                <a:alphaOff val="0"/>
                <a:lumMod val="105000"/>
                <a:satMod val="103000"/>
                <a:tint val="73000"/>
              </a:schemeClr>
            </a:gs>
            <a:gs pos="100000">
              <a:schemeClr val="accent4">
                <a:alpha val="8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A5CA52A7-0D63-43C3-B3D8-B9C7B9DB7E3F}">
      <dsp:nvSpPr>
        <dsp:cNvPr id="0" name=""/>
        <dsp:cNvSpPr/>
      </dsp:nvSpPr>
      <dsp:spPr>
        <a:xfrm>
          <a:off x="10459726" y="537874"/>
          <a:ext cx="1206455" cy="766099"/>
        </a:xfrm>
        <a:prstGeom prst="roundRect">
          <a:avLst>
            <a:gd name="adj" fmla="val 10000"/>
          </a:avLst>
        </a:prstGeom>
        <a:solidFill>
          <a:schemeClr val="lt1">
            <a:alpha val="90000"/>
            <a:hueOff val="0"/>
            <a:satOff val="0"/>
            <a:lumOff val="0"/>
            <a:alphaOff val="0"/>
          </a:schemeClr>
        </a:solidFill>
        <a:ln w="6350" cap="flat" cmpd="sng" algn="ctr">
          <a:solidFill>
            <a:schemeClr val="accent4">
              <a:shade val="8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JO" sz="1400" b="1" i="0" kern="1200" dirty="0">
              <a:latin typeface="Alexandria" pitchFamily="2" charset="-78"/>
              <a:cs typeface="Alexandria" pitchFamily="2" charset="-78"/>
            </a:rPr>
            <a:t>إدراك الإدراك.</a:t>
          </a:r>
          <a:endParaRPr lang="en-US" sz="1400" kern="1200" dirty="0">
            <a:latin typeface="Alexandria" pitchFamily="2" charset="-78"/>
            <a:cs typeface="Alexandria" pitchFamily="2" charset="-78"/>
          </a:endParaRPr>
        </a:p>
      </dsp:txBody>
      <dsp:txXfrm>
        <a:off x="10482164" y="560312"/>
        <a:ext cx="1161579" cy="721223"/>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atin typeface="Alexandria" pitchFamily="2" charset="-78"/>
                <a:cs typeface="Alexandria" pitchFamily="2" charset="-78"/>
              </a:defRPr>
            </a:lvl1pPr>
          </a:lstStyle>
          <a:p>
            <a:endParaRPr lang="ar-JO"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atin typeface="Alexandria" pitchFamily="2" charset="-78"/>
                <a:cs typeface="Alexandria" pitchFamily="2" charset="-78"/>
              </a:defRPr>
            </a:lvl1pPr>
          </a:lstStyle>
          <a:p>
            <a:fld id="{9CBE7961-B0C0-43D5-8150-F4B7717528CD}" type="datetimeFigureOut">
              <a:rPr lang="ar-JO" smtClean="0"/>
              <a:pPr/>
              <a:t>17/04/1446</a:t>
            </a:fld>
            <a:endParaRPr lang="ar-JO"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JO"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ar-JO"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atin typeface="Alexandria" pitchFamily="2" charset="-78"/>
                <a:cs typeface="Alexandria" pitchFamily="2" charset="-78"/>
              </a:defRPr>
            </a:lvl1pPr>
          </a:lstStyle>
          <a:p>
            <a:endParaRPr lang="ar-JO"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atin typeface="Alexandria" pitchFamily="2" charset="-78"/>
                <a:cs typeface="Alexandria" pitchFamily="2" charset="-78"/>
              </a:defRPr>
            </a:lvl1pPr>
          </a:lstStyle>
          <a:p>
            <a:fld id="{F33C1C7F-4BBD-4F53-B03D-7231494A3442}" type="slidenum">
              <a:rPr lang="ar-JO" smtClean="0"/>
              <a:pPr/>
              <a:t>‹#›</a:t>
            </a:fld>
            <a:endParaRPr lang="ar-JO" dirty="0"/>
          </a:p>
        </p:txBody>
      </p:sp>
    </p:spTree>
    <p:extLst>
      <p:ext uri="{BB962C8B-B14F-4D97-AF65-F5344CB8AC3E}">
        <p14:creationId xmlns:p14="http://schemas.microsoft.com/office/powerpoint/2010/main" val="20874109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pitchFamily="2" charset="-78"/>
        <a:ea typeface="+mn-ea"/>
        <a:cs typeface="Alexandria" pitchFamily="2" charset="-78"/>
      </a:defRPr>
    </a:lvl1pPr>
    <a:lvl2pPr marL="457200" algn="l" defTabSz="914400" rtl="0" eaLnBrk="1" latinLnBrk="0" hangingPunct="1">
      <a:defRPr sz="1200" kern="1200">
        <a:solidFill>
          <a:schemeClr val="tx1"/>
        </a:solidFill>
        <a:latin typeface="Alexandria" pitchFamily="2" charset="-78"/>
        <a:ea typeface="+mn-ea"/>
        <a:cs typeface="+mn-cs"/>
      </a:defRPr>
    </a:lvl2pPr>
    <a:lvl3pPr marL="914400" algn="l" defTabSz="914400" rtl="0" eaLnBrk="1" latinLnBrk="0" hangingPunct="1">
      <a:defRPr sz="1200" kern="1200">
        <a:solidFill>
          <a:schemeClr val="tx1"/>
        </a:solidFill>
        <a:latin typeface="Alexandria" pitchFamily="2" charset="-78"/>
        <a:ea typeface="+mn-ea"/>
        <a:cs typeface="+mn-cs"/>
      </a:defRPr>
    </a:lvl3pPr>
    <a:lvl4pPr marL="1371600" algn="l" defTabSz="914400" rtl="0" eaLnBrk="1" latinLnBrk="0" hangingPunct="1">
      <a:defRPr sz="1200" kern="1200">
        <a:solidFill>
          <a:schemeClr val="tx1"/>
        </a:solidFill>
        <a:latin typeface="Alexandria" pitchFamily="2" charset="-78"/>
        <a:ea typeface="+mn-ea"/>
        <a:cs typeface="+mn-cs"/>
      </a:defRPr>
    </a:lvl4pPr>
    <a:lvl5pPr marL="1828800" algn="l" defTabSz="914400" rtl="0" eaLnBrk="1" latinLnBrk="0" hangingPunct="1">
      <a:defRPr sz="1200" kern="1200">
        <a:solidFill>
          <a:schemeClr val="tx1"/>
        </a:solidFill>
        <a:latin typeface="Alexandria" pitchFamily="2" charset="-78"/>
        <a:ea typeface="+mn-ea"/>
        <a:cs typeface="Alexandria" pitchFamily="2" charset="-78"/>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9887473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966703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1C794226-DCFC-4059-B351-D1AEFFD67F25}" type="slidenum">
              <a:rPr lang="en-US" smtClean="0"/>
              <a:t>35</a:t>
            </a:fld>
            <a:endParaRPr lang="en-US" dirty="0"/>
          </a:p>
        </p:txBody>
      </p:sp>
    </p:spTree>
    <p:extLst>
      <p:ext uri="{BB962C8B-B14F-4D97-AF65-F5344CB8AC3E}">
        <p14:creationId xmlns:p14="http://schemas.microsoft.com/office/powerpoint/2010/main" val="1730573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5287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66375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1395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28122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31583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28313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490560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78435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5378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6786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545612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77633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9029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3593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02218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48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dirty="0">
              <a:latin typeface="Alexandria" pitchFamily="2" charset="-78"/>
            </a:endParaRPr>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1"/>
            <a:ext cx="12192000" cy="419379"/>
          </a:xfrm>
          <a:prstGeom prst="rect">
            <a:avLst/>
          </a:prstGeom>
        </p:spPr>
        <p:txBody>
          <a:bodyPr anchor="ctr"/>
          <a:lstStyle>
            <a:lvl1pPr marL="0" marR="0" indent="0" algn="ctr" defTabSz="914400" rtl="0" eaLnBrk="1" fontAlgn="auto" latinLnBrk="1" hangingPunct="1">
              <a:lnSpc>
                <a:spcPct val="90000"/>
              </a:lnSpc>
              <a:spcBef>
                <a:spcPts val="1000"/>
              </a:spcBef>
              <a:spcAft>
                <a:spcPts val="0"/>
              </a:spcAft>
              <a:buClrTx/>
              <a:buSzTx/>
              <a:buFontTx/>
              <a:buNone/>
              <a:tabLst/>
              <a:defRPr sz="2400" b="0">
                <a:solidFill>
                  <a:schemeClr val="tx1">
                    <a:lumMod val="65000"/>
                    <a:lumOff val="35000"/>
                  </a:schemeClr>
                </a:solidFill>
              </a:defRPr>
            </a:lvl1pPr>
          </a:lstStyle>
          <a:p>
            <a:pPr marL="0" marR="0" lvl="0" indent="0" algn="ctr" defTabSz="914400" rtl="0" eaLnBrk="1" fontAlgn="auto" latinLnBrk="1" hangingPunct="1">
              <a:lnSpc>
                <a:spcPct val="90000"/>
              </a:lnSpc>
              <a:spcBef>
                <a:spcPts val="100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3175936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Images and Contents Layout">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latin typeface="Alexandria" pitchFamily="2" charset="-78"/>
            </a:endParaRPr>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lexandria" pitchFamily="2" charset="-78"/>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Alexandria" pitchFamily="2" charset="-78"/>
                <a:cs typeface="Alexandria" pitchFamily="2" charset="-78"/>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38167630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5833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429473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37450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8124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65177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72545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217430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7565125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3083568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297403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061858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6331031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17213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28555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65352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5_Images and Contents Layout">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latin typeface="Alexandria" pitchFamily="2" charset="-78"/>
            </a:endParaRPr>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lexandria" pitchFamily="2" charset="-78"/>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Alexandria" pitchFamily="2" charset="-78"/>
                <a:cs typeface="Alexandria" pitchFamily="2" charset="-78"/>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21417533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image" Target="../media/image1.png"/><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theme" Target="../theme/theme2.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defRPr>
            </a:lvl1pPr>
          </a:lstStyle>
          <a:p>
            <a:fld id="{7AD86B2E-B702-4422-B277-3A08C7449694}" type="datetimeFigureOut">
              <a:rPr lang="en-US" smtClean="0"/>
              <a:pPr/>
              <a:t>10/20/2024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2911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5" r:id="rId14"/>
    <p:sldLayoutId id="2147483676" r:id="rId15"/>
    <p:sldLayoutId id="2147483679" r:id="rId16"/>
    <p:sldLayoutId id="214748370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defRPr>
            </a:lvl1pPr>
          </a:lstStyle>
          <a:p>
            <a:fld id="{7AD86B2E-B702-4422-B277-3A08C7449694}" type="datetimeFigureOut">
              <a:rPr lang="en-US" smtClean="0"/>
              <a:pPr/>
              <a:t>10/20/2024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958286000"/>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4.xml"/><Relationship Id="rId5" Type="http://schemas.microsoft.com/office/2007/relationships/hdphoto" Target="../media/hdphoto1.wdp"/><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5.png"/><Relationship Id="rId7" Type="http://schemas.openxmlformats.org/officeDocument/2006/relationships/diagramQuickStyle" Target="../diagrams/quickStyle1.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Layout" Target="../diagrams/layout1.xml"/><Relationship Id="rId5" Type="http://schemas.openxmlformats.org/officeDocument/2006/relationships/diagramData" Target="../diagrams/data1.xml"/><Relationship Id="rId4" Type="http://schemas.microsoft.com/office/2007/relationships/hdphoto" Target="../media/hdphoto1.wdp"/><Relationship Id="rId9" Type="http://schemas.microsoft.com/office/2007/relationships/diagramDrawing" Target="../diagrams/drawing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1.wdp"/></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1.wdp"/></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1.wdp"/></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 Id="rId4" Type="http://schemas.microsoft.com/office/2007/relationships/hdphoto" Target="../media/hdphoto1.wdp"/></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 Id="rId4" Type="http://schemas.microsoft.com/office/2007/relationships/hdphoto" Target="../media/hdphoto1.wdp"/></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1.wdp"/></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1.wdp"/></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6.xml"/><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9.sv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microsoft.com/office/2007/relationships/hdphoto" Target="../media/hdphoto1.wdp"/><Relationship Id="rId5" Type="http://schemas.openxmlformats.org/officeDocument/2006/relationships/image" Target="../media/image5.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554197" y="-172354"/>
            <a:ext cx="6736926" cy="68580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018637" y="1843541"/>
            <a:ext cx="3955901" cy="461665"/>
          </a:xfrm>
          <a:prstGeom prst="rect">
            <a:avLst/>
          </a:prstGeom>
          <a:noFill/>
        </p:spPr>
        <p:txBody>
          <a:bodyPr wrap="square" rtlCol="0">
            <a:spAutoFit/>
          </a:bodyPr>
          <a:lstStyle/>
          <a:p>
            <a:pPr lvl="0">
              <a:buClrTx/>
              <a:defRPr/>
            </a:pPr>
            <a:r>
              <a:rPr lang="ar-JO" sz="2400" b="1" kern="1200" dirty="0">
                <a:latin typeface="Alexandria" pitchFamily="2" charset="-78"/>
                <a:ea typeface="+mn-ea"/>
                <a:cs typeface="Alexandria" pitchFamily="2" charset="-78"/>
              </a:rPr>
              <a:t>ريادة الأعمال والابتكار </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82798" y="2645948"/>
            <a:ext cx="6122310" cy="461665"/>
          </a:xfrm>
          <a:prstGeom prst="rect">
            <a:avLst/>
          </a:prstGeom>
          <a:noFill/>
        </p:spPr>
        <p:txBody>
          <a:bodyPr wrap="square" rtlCol="0">
            <a:spAutoFit/>
          </a:bodyPr>
          <a:lstStyle/>
          <a:p>
            <a:pPr lvl="0">
              <a:buClrTx/>
              <a:defRPr/>
            </a:pPr>
            <a:r>
              <a:rPr lang="en-US" sz="2400" b="1" kern="1200" dirty="0">
                <a:solidFill>
                  <a:srgbClr val="00B0F0"/>
                </a:solidFill>
                <a:latin typeface="Alexandria" pitchFamily="2" charset="-78"/>
                <a:ea typeface="+mn-ea"/>
                <a:cs typeface="Alexandria" pitchFamily="2" charset="-78"/>
              </a:rPr>
              <a:t>Entrepreneurship</a:t>
            </a:r>
            <a:r>
              <a:rPr lang="ar-AE" sz="2400" b="1" kern="1200" dirty="0">
                <a:solidFill>
                  <a:srgbClr val="00B0F0"/>
                </a:solidFill>
                <a:latin typeface="Alexandria" pitchFamily="2" charset="-78"/>
                <a:ea typeface="+mn-ea"/>
                <a:cs typeface="Alexandria" pitchFamily="2" charset="-78"/>
              </a:rPr>
              <a:t> </a:t>
            </a:r>
            <a:r>
              <a:rPr lang="en-US" sz="2400" b="1" kern="1200" dirty="0">
                <a:solidFill>
                  <a:srgbClr val="00B0F0"/>
                </a:solidFill>
                <a:latin typeface="Alexandria" pitchFamily="2" charset="-78"/>
                <a:ea typeface="+mn-ea"/>
                <a:cs typeface="Alexandria" pitchFamily="2" charset="-78"/>
              </a:rPr>
              <a:t>and Innovation</a:t>
            </a:r>
          </a:p>
        </p:txBody>
      </p:sp>
      <p:sp>
        <p:nvSpPr>
          <p:cNvPr id="14" name="Oval 13">
            <a:extLst>
              <a:ext uri="{FF2B5EF4-FFF2-40B4-BE49-F238E27FC236}">
                <a16:creationId xmlns:a16="http://schemas.microsoft.com/office/drawing/2014/main" id="{46F3C90B-EB3F-EA91-08C5-03400C278827}"/>
              </a:ext>
            </a:extLst>
          </p:cNvPr>
          <p:cNvSpPr/>
          <p:nvPr/>
        </p:nvSpPr>
        <p:spPr>
          <a:xfrm>
            <a:off x="5582945" y="-76920"/>
            <a:ext cx="6609055" cy="6593215"/>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 name="Rectangle 1">
            <a:extLst>
              <a:ext uri="{FF2B5EF4-FFF2-40B4-BE49-F238E27FC236}">
                <a16:creationId xmlns:a16="http://schemas.microsoft.com/office/drawing/2014/main" id="{EEA687B6-2620-40CA-B72B-287E249DA520}"/>
              </a:ext>
            </a:extLst>
          </p:cNvPr>
          <p:cNvSpPr/>
          <p:nvPr/>
        </p:nvSpPr>
        <p:spPr>
          <a:xfrm>
            <a:off x="88603" y="4473369"/>
            <a:ext cx="5474576" cy="461665"/>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effectLst/>
                <a:uLnTx/>
                <a:uFillTx/>
                <a:latin typeface="Tajawal Medium"/>
                <a:ea typeface="Tajawal Medium"/>
                <a:cs typeface="Tajawal Medium"/>
                <a:sym typeface="Tajawal Medium"/>
              </a:rPr>
              <a:t>Prepared by </a:t>
            </a:r>
            <a:r>
              <a:rPr kumimoji="0" lang="en-GB" sz="2400" b="1" i="0" u="none" strike="noStrike" kern="0" cap="none" spc="0" normalizeH="0" baseline="0" noProof="0" dirty="0">
                <a:ln>
                  <a:noFill/>
                </a:ln>
                <a:effectLst/>
                <a:uLnTx/>
                <a:uFillTx/>
                <a:latin typeface="Tajawal Medium"/>
                <a:ea typeface="Tajawal Medium"/>
                <a:cs typeface="Tajawal Medium"/>
                <a:sym typeface="Tajawal Medium"/>
              </a:rPr>
              <a:t>Dr.Warda Mahmoud Kloub </a:t>
            </a:r>
            <a:endParaRPr kumimoji="0" lang="en-GB" sz="1800" b="1" i="0" u="none" strike="noStrike" kern="0" cap="none" spc="0" normalizeH="0" baseline="0" noProof="0" dirty="0">
              <a:ln>
                <a:noFill/>
              </a:ln>
              <a:effectLst/>
              <a:uLnTx/>
              <a:uFillTx/>
              <a:latin typeface="Alexandria" pitchFamily="2" charset="-78"/>
            </a:endParaRPr>
          </a:p>
        </p:txBody>
      </p:sp>
      <p:sp>
        <p:nvSpPr>
          <p:cNvPr id="12" name="Google Shape;110;p1">
            <a:extLst>
              <a:ext uri="{FF2B5EF4-FFF2-40B4-BE49-F238E27FC236}">
                <a16:creationId xmlns:a16="http://schemas.microsoft.com/office/drawing/2014/main" id="{47857509-E50B-4B09-80FB-055DBAF7DE4F}"/>
              </a:ext>
            </a:extLst>
          </p:cNvPr>
          <p:cNvSpPr/>
          <p:nvPr/>
        </p:nvSpPr>
        <p:spPr>
          <a:xfrm>
            <a:off x="587987" y="6000379"/>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2400" b="1">
                <a:solidFill>
                  <a:srgbClr val="2D3956"/>
                </a:solidFill>
                <a:latin typeface="Tajawal Medium"/>
                <a:ea typeface="Tajawal Medium"/>
                <a:cs typeface="Tajawal Medium"/>
                <a:sym typeface="Tajawal Medium"/>
              </a:rPr>
              <a:t>LDR 725</a:t>
            </a:r>
            <a:endParaRPr lang="en-US" sz="2400" b="1" dirty="0">
              <a:solidFill>
                <a:srgbClr val="2D3956"/>
              </a:solidFill>
              <a:latin typeface="Tajawal Medium"/>
              <a:ea typeface="Tajawal Medium"/>
              <a:cs typeface="Tajawal Medium"/>
              <a:sym typeface="Tajawal Medium"/>
            </a:endParaRPr>
          </a:p>
        </p:txBody>
      </p:sp>
      <p:sp>
        <p:nvSpPr>
          <p:cNvPr id="13" name="Google Shape;110;p1">
            <a:extLst>
              <a:ext uri="{FF2B5EF4-FFF2-40B4-BE49-F238E27FC236}">
                <a16:creationId xmlns:a16="http://schemas.microsoft.com/office/drawing/2014/main" id="{1485C054-4263-4338-A210-8A1804994357}"/>
              </a:ext>
            </a:extLst>
          </p:cNvPr>
          <p:cNvSpPr/>
          <p:nvPr/>
        </p:nvSpPr>
        <p:spPr>
          <a:xfrm>
            <a:off x="562376" y="5187208"/>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2800" b="1" dirty="0">
                <a:solidFill>
                  <a:srgbClr val="2D3956"/>
                </a:solidFill>
                <a:latin typeface="Tajawal Medium"/>
                <a:ea typeface="Tajawal Medium"/>
                <a:cs typeface="Tajawal Medium"/>
                <a:sym typeface="Tajawal Medium"/>
              </a:rPr>
              <a:t>Lecture 4</a:t>
            </a:r>
            <a:endParaRPr lang="en-US" dirty="0">
              <a:latin typeface="Alexandria" pitchFamily="2" charset="-78"/>
            </a:endParaRPr>
          </a:p>
        </p:txBody>
      </p:sp>
      <p:pic>
        <p:nvPicPr>
          <p:cNvPr id="5" name="Graphic 21">
            <a:extLst>
              <a:ext uri="{FF2B5EF4-FFF2-40B4-BE49-F238E27FC236}">
                <a16:creationId xmlns:a16="http://schemas.microsoft.com/office/drawing/2014/main" id="{9A30C5A3-5572-C2C1-7D4D-120B0631B62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79376" y="106462"/>
            <a:ext cx="2517212" cy="1323439"/>
          </a:xfrm>
          <a:prstGeom prst="rect">
            <a:avLst/>
          </a:prstGeom>
        </p:spPr>
      </p:pic>
    </p:spTree>
    <p:extLst>
      <p:ext uri="{BB962C8B-B14F-4D97-AF65-F5344CB8AC3E}">
        <p14:creationId xmlns:p14="http://schemas.microsoft.com/office/powerpoint/2010/main" val="292583979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A1FA4F7-5093-B43F-7160-E407386F60AB}"/>
              </a:ext>
            </a:extLst>
          </p:cNvPr>
          <p:cNvSpPr>
            <a:spLocks noGrp="1"/>
          </p:cNvSpPr>
          <p:nvPr>
            <p:ph type="pic" sz="quarter" idx="10"/>
          </p:nvPr>
        </p:nvSpPr>
        <p:spPr>
          <a:xfrm>
            <a:off x="205274" y="840638"/>
            <a:ext cx="6131731" cy="6110667"/>
          </a:xfrm>
          <a:prstGeom prst="ellipse">
            <a:avLst/>
          </a:prstGeom>
          <a:solidFill>
            <a:srgbClr val="00B0F0"/>
          </a:solidFill>
          <a:ln/>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sp>
        <p:nvSpPr>
          <p:cNvPr id="6" name="Hexagon 5">
            <a:extLst>
              <a:ext uri="{FF2B5EF4-FFF2-40B4-BE49-F238E27FC236}">
                <a16:creationId xmlns:a16="http://schemas.microsoft.com/office/drawing/2014/main" id="{B2D40193-BC8F-8BE6-85B0-CA54D619CC8C}"/>
              </a:ext>
            </a:extLst>
          </p:cNvPr>
          <p:cNvSpPr/>
          <p:nvPr/>
        </p:nvSpPr>
        <p:spPr>
          <a:xfrm>
            <a:off x="7198277" y="2945653"/>
            <a:ext cx="4788449" cy="966694"/>
          </a:xfrm>
          <a:prstGeom prst="hexagon">
            <a:avLst/>
          </a:prstGeom>
          <a:solidFill>
            <a:srgbClr val="00B0F0"/>
          </a:solid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ar-JO" altLang="ko-KR" sz="2200" b="1" dirty="0">
                <a:solidFill>
                  <a:srgbClr val="333333"/>
                </a:solidFill>
                <a:latin typeface="Alexandria" pitchFamily="2" charset="-78"/>
                <a:cs typeface="Alexandria" pitchFamily="2" charset="-78"/>
              </a:rPr>
              <a:t>مراجعة للمحاضرة السابقة</a:t>
            </a:r>
            <a:endParaRPr kumimoji="0" lang="ko-KR" altLang="en-US" sz="2200" b="1"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Alexandria" pitchFamily="2" charset="-78"/>
            </a:endParaRPr>
          </a:p>
        </p:txBody>
      </p:sp>
      <p:sp>
        <p:nvSpPr>
          <p:cNvPr id="7" name="Oval 6">
            <a:extLst>
              <a:ext uri="{FF2B5EF4-FFF2-40B4-BE49-F238E27FC236}">
                <a16:creationId xmlns:a16="http://schemas.microsoft.com/office/drawing/2014/main" id="{EB5DEFF4-F4A2-84CA-5F58-D68984CCAE65}"/>
              </a:ext>
            </a:extLst>
          </p:cNvPr>
          <p:cNvSpPr/>
          <p:nvPr/>
        </p:nvSpPr>
        <p:spPr>
          <a:xfrm>
            <a:off x="577301" y="967563"/>
            <a:ext cx="6014885" cy="5890437"/>
          </a:xfrm>
          <a:prstGeom prst="ellipse">
            <a:avLst/>
          </a:prstGeom>
          <a:blipFill>
            <a:blip r:embed="rId2"/>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2" name="Graphic 21">
            <a:extLst>
              <a:ext uri="{FF2B5EF4-FFF2-40B4-BE49-F238E27FC236}">
                <a16:creationId xmlns:a16="http://schemas.microsoft.com/office/drawing/2014/main" id="{A9B56B91-B25B-697D-714C-62C2616E8B6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4" name="Picture 3">
            <a:extLst>
              <a:ext uri="{FF2B5EF4-FFF2-40B4-BE49-F238E27FC236}">
                <a16:creationId xmlns:a16="http://schemas.microsoft.com/office/drawing/2014/main" id="{B0147EF8-D876-838B-5F77-0CB7A51694C4}"/>
              </a:ext>
            </a:extLst>
          </p:cNvPr>
          <p:cNvPicPr>
            <a:picLocks noChangeAspect="1"/>
          </p:cNvPicPr>
          <p:nvPr/>
        </p:nvPicPr>
        <p:blipFill>
          <a:blip r:embed="rId4">
            <a:extLst>
              <a:ext uri="{BEBA8EAE-BF5A-486C-A8C5-ECC9F3942E4B}">
                <a14:imgProps xmlns:a14="http://schemas.microsoft.com/office/drawing/2010/main">
                  <a14:imgLayer r:embed="rId5">
                    <a14:imgEffect>
                      <a14:saturation sat="400000"/>
                    </a14:imgEffect>
                  </a14:imgLayer>
                </a14:imgProps>
              </a:ext>
            </a:extLst>
          </a:blip>
          <a:stretch>
            <a:fillRect/>
          </a:stretch>
        </p:blipFill>
        <p:spPr>
          <a:xfrm>
            <a:off x="369985" y="307230"/>
            <a:ext cx="990981" cy="533409"/>
          </a:xfrm>
          <a:prstGeom prst="rect">
            <a:avLst/>
          </a:prstGeom>
        </p:spPr>
      </p:pic>
    </p:spTree>
    <p:extLst>
      <p:ext uri="{BB962C8B-B14F-4D97-AF65-F5344CB8AC3E}">
        <p14:creationId xmlns:p14="http://schemas.microsoft.com/office/powerpoint/2010/main" val="863071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45674"/>
            <a:ext cx="10951328" cy="52741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cs typeface="Alexandria" pitchFamily="2" charset="-78"/>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245663" cy="9094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Alexandria" pitchFamily="2" charset="-78"/>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1072381"/>
            <a:ext cx="1034822"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cs typeface="Alexandria" pitchFamily="2" charset="-78"/>
                <a:sym typeface="Arial"/>
              </a:rPr>
              <a:t>Lecture </a:t>
            </a:r>
            <a:r>
              <a:rPr kumimoji="0" lang="ar-AE" sz="1600" b="0" i="0" u="none" strike="noStrike" kern="1200" cap="none" spc="0" normalizeH="0" baseline="0" noProof="0" dirty="0">
                <a:ln>
                  <a:noFill/>
                </a:ln>
                <a:solidFill>
                  <a:prstClr val="white"/>
                </a:solidFill>
                <a:effectLst/>
                <a:uLnTx/>
                <a:uFillTx/>
                <a:latin typeface="Alexandria" pitchFamily="2" charset="-78"/>
                <a:cs typeface="Alexandria" pitchFamily="2" charset="-78"/>
                <a:sym typeface="Arial"/>
              </a:rPr>
              <a:t>4</a:t>
            </a:r>
            <a:endParaRPr kumimoji="0" lang="en-US" sz="1600" b="0" i="0" u="none" strike="noStrike" kern="1200" cap="none" spc="0" normalizeH="0" baseline="0" noProof="0" dirty="0">
              <a:ln>
                <a:noFill/>
              </a:ln>
              <a:solidFill>
                <a:prstClr val="white"/>
              </a:solidFill>
              <a:effectLst/>
              <a:uLnTx/>
              <a:uFillTx/>
              <a:latin typeface="Alexandria" pitchFamily="2" charset="-78"/>
              <a:cs typeface="Alexandria" pitchFamily="2" charset="-78"/>
              <a:sym typeface="Arial"/>
            </a:endParaRP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600940"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000" b="1" i="0" u="none" strike="noStrike" kern="0" cap="none" spc="0" normalizeH="0" baseline="0" noProof="0" dirty="0">
                <a:ln>
                  <a:noFill/>
                </a:ln>
                <a:effectLst/>
                <a:uLnTx/>
                <a:uFillTx/>
                <a:latin typeface="Alexandria" pitchFamily="2" charset="-78"/>
                <a:ea typeface="Calibri"/>
                <a:cs typeface="Alexandria" pitchFamily="2" charset="-78"/>
                <a:sym typeface="Calibri"/>
              </a:rPr>
              <a:t>Master of Educational Leadership</a:t>
            </a:r>
            <a:endParaRPr kumimoji="0" lang="ar-JO" sz="2000" b="1" i="0" u="none" strike="noStrike" kern="0" cap="none" spc="0" normalizeH="0" baseline="0" noProof="0" dirty="0">
              <a:ln>
                <a:noFill/>
              </a:ln>
              <a:effectLst/>
              <a:uLnTx/>
              <a:uFillTx/>
              <a:latin typeface="Alexandria" pitchFamily="2" charset="-78"/>
              <a:ea typeface="Calibri"/>
              <a:cs typeface="Alexandria" pitchFamily="2" charset="-78"/>
              <a:sym typeface="Calibri"/>
            </a:endParaRPr>
          </a:p>
        </p:txBody>
      </p:sp>
      <p:graphicFrame>
        <p:nvGraphicFramePr>
          <p:cNvPr id="13" name="Table 12">
            <a:extLst>
              <a:ext uri="{FF2B5EF4-FFF2-40B4-BE49-F238E27FC236}">
                <a16:creationId xmlns:a16="http://schemas.microsoft.com/office/drawing/2014/main" id="{CED2F609-DB51-4F21-B496-75769D481379}"/>
              </a:ext>
            </a:extLst>
          </p:cNvPr>
          <p:cNvGraphicFramePr>
            <a:graphicFrameLocks noGrp="1"/>
          </p:cNvGraphicFramePr>
          <p:nvPr>
            <p:extLst>
              <p:ext uri="{D42A27DB-BD31-4B8C-83A1-F6EECF244321}">
                <p14:modId xmlns:p14="http://schemas.microsoft.com/office/powerpoint/2010/main" val="1720923533"/>
              </p:ext>
            </p:extLst>
          </p:nvPr>
        </p:nvGraphicFramePr>
        <p:xfrm>
          <a:off x="2044243" y="1699539"/>
          <a:ext cx="8175957" cy="4879593"/>
        </p:xfrm>
        <a:graphic>
          <a:graphicData uri="http://schemas.openxmlformats.org/drawingml/2006/table">
            <a:tbl>
              <a:tblPr rtl="1" firstRow="1" firstCol="1" bandRow="1">
                <a:tableStyleId>{7DF18680-E054-41AD-8BC1-D1AEF772440D}</a:tableStyleId>
              </a:tblPr>
              <a:tblGrid>
                <a:gridCol w="1657225">
                  <a:extLst>
                    <a:ext uri="{9D8B030D-6E8A-4147-A177-3AD203B41FA5}">
                      <a16:colId xmlns:a16="http://schemas.microsoft.com/office/drawing/2014/main" val="4142590085"/>
                    </a:ext>
                  </a:extLst>
                </a:gridCol>
                <a:gridCol w="6518732">
                  <a:extLst>
                    <a:ext uri="{9D8B030D-6E8A-4147-A177-3AD203B41FA5}">
                      <a16:colId xmlns:a16="http://schemas.microsoft.com/office/drawing/2014/main" val="1720857320"/>
                    </a:ext>
                  </a:extLst>
                </a:gridCol>
              </a:tblGrid>
              <a:tr h="434603">
                <a:tc>
                  <a:txBody>
                    <a:bodyPr/>
                    <a:lstStyle/>
                    <a:p>
                      <a:pPr algn="ctr" rtl="1">
                        <a:lnSpc>
                          <a:spcPct val="115000"/>
                        </a:lnSpc>
                        <a:spcAft>
                          <a:spcPts val="0"/>
                        </a:spcAft>
                      </a:pPr>
                      <a:r>
                        <a:rPr lang="ar-SA" sz="2000" b="1" dirty="0">
                          <a:solidFill>
                            <a:schemeClr val="tx1"/>
                          </a:solidFill>
                          <a:effectLst/>
                          <a:latin typeface="Alexandria" pitchFamily="2" charset="-78"/>
                          <a:cs typeface="Alexandria" pitchFamily="2" charset="-78"/>
                        </a:rPr>
                        <a:t>المحاضرة</a:t>
                      </a:r>
                      <a:endParaRPr lang="en-US" sz="20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SA" sz="2000" b="1" dirty="0">
                          <a:solidFill>
                            <a:schemeClr val="tx1"/>
                          </a:solidFill>
                          <a:effectLst/>
                          <a:latin typeface="Alexandria" pitchFamily="2" charset="-78"/>
                          <a:cs typeface="Alexandria" pitchFamily="2" charset="-78"/>
                        </a:rPr>
                        <a:t>الموضوع</a:t>
                      </a:r>
                      <a:endParaRPr lang="en-US" sz="20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rgbClr val="00B0F0"/>
                    </a:solidFill>
                  </a:tcPr>
                </a:tc>
                <a:extLst>
                  <a:ext uri="{0D108BD9-81ED-4DB2-BD59-A6C34878D82A}">
                    <a16:rowId xmlns:a16="http://schemas.microsoft.com/office/drawing/2014/main" val="500588114"/>
                  </a:ext>
                </a:extLst>
              </a:tr>
              <a:tr h="444499">
                <a:tc>
                  <a:txBody>
                    <a:bodyPr/>
                    <a:lstStyle/>
                    <a:p>
                      <a:pPr marL="0" lvl="0" indent="0" algn="ctr" rtl="1">
                        <a:lnSpc>
                          <a:spcPct val="115000"/>
                        </a:lnSpc>
                        <a:spcAft>
                          <a:spcPts val="0"/>
                        </a:spcAft>
                        <a:buFont typeface="Arial" panose="020B0604020202020204" pitchFamily="34" charset="0"/>
                        <a:buNone/>
                      </a:pPr>
                      <a:r>
                        <a:rPr lang="en-US" sz="2000" b="1" dirty="0">
                          <a:solidFill>
                            <a:schemeClr val="tx1"/>
                          </a:solidFill>
                          <a:effectLst/>
                          <a:latin typeface="Alexandria" pitchFamily="2" charset="-78"/>
                          <a:cs typeface="Alexandria" pitchFamily="2" charset="-78"/>
                        </a:rPr>
                        <a:t>1</a:t>
                      </a:r>
                      <a:r>
                        <a:rPr lang="ar-JO" sz="2000" b="1" dirty="0">
                          <a:solidFill>
                            <a:schemeClr val="tx1"/>
                          </a:solidFill>
                          <a:effectLst/>
                          <a:latin typeface="Alexandria" pitchFamily="2" charset="-78"/>
                          <a:cs typeface="Alexandria" pitchFamily="2" charset="-78"/>
                        </a:rPr>
                        <a:t> </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marL="457200" algn="ctr" rtl="1">
                        <a:lnSpc>
                          <a:spcPct val="115000"/>
                        </a:lnSpc>
                        <a:spcAft>
                          <a:spcPts val="0"/>
                        </a:spcAft>
                      </a:pPr>
                      <a:r>
                        <a:rPr lang="ar-JO" sz="2000" b="1" dirty="0">
                          <a:effectLst/>
                          <a:latin typeface="Alexandria" pitchFamily="2" charset="-78"/>
                          <a:cs typeface="Alexandria" pitchFamily="2" charset="-78"/>
                        </a:rPr>
                        <a:t>مفهوم الإبداع والابتكار</a:t>
                      </a:r>
                      <a:endParaRPr lang="en-US" sz="2000" b="1" dirty="0">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extLst>
                  <a:ext uri="{0D108BD9-81ED-4DB2-BD59-A6C34878D82A}">
                    <a16:rowId xmlns:a16="http://schemas.microsoft.com/office/drawing/2014/main" val="4193065782"/>
                  </a:ext>
                </a:extLst>
              </a:tr>
              <a:tr h="444499">
                <a:tc>
                  <a:txBody>
                    <a:bodyPr/>
                    <a:lstStyle/>
                    <a:p>
                      <a:pPr marL="0" lvl="0" indent="0" algn="ctr" rtl="1">
                        <a:lnSpc>
                          <a:spcPct val="115000"/>
                        </a:lnSpc>
                        <a:spcAft>
                          <a:spcPts val="800"/>
                        </a:spcAft>
                        <a:buFont typeface="Arial" panose="020B0604020202020204" pitchFamily="34" charset="0"/>
                        <a:buNone/>
                      </a:pPr>
                      <a:r>
                        <a:rPr lang="en-US" sz="2000" b="1" dirty="0">
                          <a:solidFill>
                            <a:schemeClr val="tx1"/>
                          </a:solidFill>
                          <a:effectLst/>
                          <a:latin typeface="Alexandria" pitchFamily="2" charset="-78"/>
                          <a:cs typeface="Alexandria" pitchFamily="2" charset="-78"/>
                        </a:rPr>
                        <a:t>2</a:t>
                      </a:r>
                      <a:r>
                        <a:rPr lang="ar-JO" sz="2000" b="1" dirty="0">
                          <a:solidFill>
                            <a:schemeClr val="tx1"/>
                          </a:solidFill>
                          <a:effectLst/>
                          <a:latin typeface="Alexandria" pitchFamily="2" charset="-78"/>
                          <a:cs typeface="Alexandria" pitchFamily="2" charset="-78"/>
                        </a:rPr>
                        <a:t> </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dirty="0">
                          <a:solidFill>
                            <a:schemeClr val="tx1"/>
                          </a:solidFill>
                          <a:effectLst/>
                          <a:latin typeface="Alexandria" pitchFamily="2" charset="-78"/>
                          <a:cs typeface="Alexandria" pitchFamily="2" charset="-78"/>
                        </a:rPr>
                        <a:t>نظريات الإبداع والابتكار </a:t>
                      </a:r>
                      <a:endParaRPr lang="en-US" sz="20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rgbClr val="00B0F0"/>
                    </a:solidFill>
                  </a:tcPr>
                </a:tc>
                <a:extLst>
                  <a:ext uri="{0D108BD9-81ED-4DB2-BD59-A6C34878D82A}">
                    <a16:rowId xmlns:a16="http://schemas.microsoft.com/office/drawing/2014/main" val="2680995862"/>
                  </a:ext>
                </a:extLst>
              </a:tr>
              <a:tr h="444499">
                <a:tc>
                  <a:txBody>
                    <a:bodyPr/>
                    <a:lstStyle/>
                    <a:p>
                      <a:pPr marL="0" lvl="0" indent="0" algn="ctr" rtl="1">
                        <a:lnSpc>
                          <a:spcPct val="115000"/>
                        </a:lnSpc>
                        <a:spcAft>
                          <a:spcPts val="800"/>
                        </a:spcAft>
                        <a:buFont typeface="Arial" panose="020B0604020202020204" pitchFamily="34" charset="0"/>
                        <a:buNone/>
                      </a:pPr>
                      <a:r>
                        <a:rPr lang="en-US" sz="2000" b="1" dirty="0">
                          <a:solidFill>
                            <a:schemeClr val="tx1"/>
                          </a:solidFill>
                          <a:effectLst/>
                          <a:latin typeface="Alexandria" pitchFamily="2" charset="-78"/>
                          <a:cs typeface="Alexandria" pitchFamily="2" charset="-78"/>
                        </a:rPr>
                        <a:t>3</a:t>
                      </a:r>
                      <a:r>
                        <a:rPr lang="ar-JO" sz="2000" b="1" dirty="0">
                          <a:solidFill>
                            <a:schemeClr val="tx1"/>
                          </a:solidFill>
                          <a:effectLst/>
                          <a:latin typeface="Alexandria" pitchFamily="2" charset="-78"/>
                          <a:cs typeface="Alexandria" pitchFamily="2" charset="-78"/>
                        </a:rPr>
                        <a:t> </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dirty="0">
                          <a:solidFill>
                            <a:schemeClr val="tx1"/>
                          </a:solidFill>
                          <a:effectLst/>
                          <a:latin typeface="Alexandria" pitchFamily="2" charset="-78"/>
                          <a:cs typeface="Alexandria" pitchFamily="2" charset="-78"/>
                        </a:rPr>
                        <a:t>مهارات القائد المبدع والمبتكر</a:t>
                      </a:r>
                      <a:endParaRPr lang="en-US" sz="20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3128572437"/>
                  </a:ext>
                </a:extLst>
              </a:tr>
              <a:tr h="444499">
                <a:tc>
                  <a:txBody>
                    <a:bodyPr/>
                    <a:lstStyle/>
                    <a:p>
                      <a:pPr marL="0" lvl="0" indent="0" algn="ctr" rtl="1">
                        <a:lnSpc>
                          <a:spcPct val="115000"/>
                        </a:lnSpc>
                        <a:spcAft>
                          <a:spcPts val="800"/>
                        </a:spcAft>
                        <a:buFont typeface="Arial" panose="020B0604020202020204" pitchFamily="34" charset="0"/>
                        <a:buNone/>
                      </a:pPr>
                      <a:r>
                        <a:rPr lang="en-US" sz="2000" b="1" dirty="0">
                          <a:solidFill>
                            <a:schemeClr val="bg1"/>
                          </a:solidFill>
                          <a:effectLst/>
                          <a:latin typeface="Alexandria" pitchFamily="2" charset="-78"/>
                          <a:cs typeface="Alexandria" pitchFamily="2" charset="-78"/>
                        </a:rPr>
                        <a:t>4</a:t>
                      </a:r>
                      <a:r>
                        <a:rPr lang="ar-JO" sz="2000" b="1" dirty="0">
                          <a:solidFill>
                            <a:schemeClr val="bg1"/>
                          </a:solidFill>
                          <a:effectLst/>
                          <a:latin typeface="Alexandria" pitchFamily="2" charset="-78"/>
                          <a:cs typeface="Alexandria" pitchFamily="2" charset="-78"/>
                        </a:rPr>
                        <a:t> </a:t>
                      </a:r>
                      <a:endParaRPr lang="en-US" sz="2000" b="1" dirty="0">
                        <a:solidFill>
                          <a:schemeClr val="bg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dirty="0">
                          <a:solidFill>
                            <a:schemeClr val="bg1"/>
                          </a:solidFill>
                          <a:effectLst/>
                          <a:latin typeface="Alexandria" pitchFamily="2" charset="-78"/>
                          <a:cs typeface="Alexandria" pitchFamily="2" charset="-78"/>
                        </a:rPr>
                        <a:t>الإدراك والتفكير الإبداعي</a:t>
                      </a:r>
                      <a:endParaRPr lang="en-US" sz="2000" b="1" dirty="0">
                        <a:solidFill>
                          <a:schemeClr val="bg1"/>
                        </a:solidFill>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1233782406"/>
                  </a:ext>
                </a:extLst>
              </a:tr>
              <a:tr h="444499">
                <a:tc>
                  <a:txBody>
                    <a:bodyPr/>
                    <a:lstStyle/>
                    <a:p>
                      <a:pPr marL="0" lvl="0" indent="0" algn="ctr" rtl="1">
                        <a:lnSpc>
                          <a:spcPct val="115000"/>
                        </a:lnSpc>
                        <a:spcAft>
                          <a:spcPts val="800"/>
                        </a:spcAft>
                        <a:buFont typeface="Arial" panose="020B0604020202020204" pitchFamily="34" charset="0"/>
                        <a:buNone/>
                      </a:pPr>
                      <a:r>
                        <a:rPr lang="en-US" sz="2000" b="1" dirty="0">
                          <a:solidFill>
                            <a:schemeClr val="tx1"/>
                          </a:solidFill>
                          <a:effectLst/>
                          <a:latin typeface="Alexandria" pitchFamily="2" charset="-78"/>
                          <a:ea typeface="Calibri" panose="020F0502020204030204" pitchFamily="34" charset="0"/>
                          <a:cs typeface="Alexandria" pitchFamily="2" charset="-78"/>
                        </a:rPr>
                        <a:t>5</a:t>
                      </a:r>
                    </a:p>
                  </a:txBody>
                  <a:tcPr marL="68580" marR="68580" marT="0" marB="0">
                    <a:solidFill>
                      <a:srgbClr val="00B0F0"/>
                    </a:solidFill>
                  </a:tcPr>
                </a:tc>
                <a:tc>
                  <a:txBody>
                    <a:bodyPr/>
                    <a:lstStyle/>
                    <a:p>
                      <a:pPr algn="ctr" rtl="1">
                        <a:lnSpc>
                          <a:spcPct val="115000"/>
                        </a:lnSpc>
                        <a:spcAft>
                          <a:spcPts val="0"/>
                        </a:spcAft>
                      </a:pPr>
                      <a:r>
                        <a:rPr lang="ar-JO" sz="2000" b="1" dirty="0">
                          <a:effectLst/>
                          <a:latin typeface="Alexandria" pitchFamily="2" charset="-78"/>
                          <a:cs typeface="Alexandria" pitchFamily="2" charset="-78"/>
                        </a:rPr>
                        <a:t>الكفاءة الإبداعية وحاضنات الأعمال</a:t>
                      </a:r>
                      <a:endParaRPr lang="en-US" sz="2000" b="1" dirty="0">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2773087247"/>
                  </a:ext>
                </a:extLst>
              </a:tr>
              <a:tr h="444499">
                <a:tc>
                  <a:txBody>
                    <a:bodyPr/>
                    <a:lstStyle/>
                    <a:p>
                      <a:pPr marL="0" lvl="0" indent="0" algn="ctr" rtl="1">
                        <a:lnSpc>
                          <a:spcPct val="115000"/>
                        </a:lnSpc>
                        <a:spcAft>
                          <a:spcPts val="800"/>
                        </a:spcAft>
                        <a:buFont typeface="Arial" panose="020B0604020202020204" pitchFamily="34" charset="0"/>
                        <a:buNone/>
                        <a:tabLst>
                          <a:tab pos="38735" algn="l"/>
                        </a:tabLst>
                      </a:pPr>
                      <a:r>
                        <a:rPr lang="en-US" sz="2000" b="1" dirty="0">
                          <a:solidFill>
                            <a:schemeClr val="tx1"/>
                          </a:solidFill>
                          <a:effectLst/>
                          <a:latin typeface="Alexandria" pitchFamily="2" charset="-78"/>
                          <a:cs typeface="Alexandria" pitchFamily="2" charset="-78"/>
                        </a:rPr>
                        <a:t>6</a:t>
                      </a:r>
                      <a:r>
                        <a:rPr lang="ar-JO" sz="2000" b="1" dirty="0">
                          <a:solidFill>
                            <a:schemeClr val="tx1"/>
                          </a:solidFill>
                          <a:effectLst/>
                          <a:latin typeface="Alexandria" pitchFamily="2" charset="-78"/>
                          <a:cs typeface="Alexandria" pitchFamily="2" charset="-78"/>
                        </a:rPr>
                        <a:t> </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tabLst>
                          <a:tab pos="38735" algn="l"/>
                        </a:tabLst>
                      </a:pPr>
                      <a:r>
                        <a:rPr lang="ar-JO" sz="2000" b="1" dirty="0">
                          <a:effectLst/>
                          <a:latin typeface="Alexandria" pitchFamily="2" charset="-78"/>
                          <a:cs typeface="Alexandria" pitchFamily="2" charset="-78"/>
                        </a:rPr>
                        <a:t>الإنتاجية الإبداعية وتحقيق الميزة التنافسية</a:t>
                      </a:r>
                      <a:endParaRPr lang="en-US" sz="2000" b="1" dirty="0">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1320083870"/>
                  </a:ext>
                </a:extLst>
              </a:tr>
              <a:tr h="444499">
                <a:tc>
                  <a:txBody>
                    <a:bodyPr/>
                    <a:lstStyle/>
                    <a:p>
                      <a:pPr marL="0" lvl="0" indent="0" algn="ctr" rtl="1">
                        <a:lnSpc>
                          <a:spcPct val="115000"/>
                        </a:lnSpc>
                        <a:spcAft>
                          <a:spcPts val="0"/>
                        </a:spcAft>
                        <a:buFont typeface="Arial" panose="020B0604020202020204" pitchFamily="34" charset="0"/>
                        <a:buNone/>
                        <a:tabLst>
                          <a:tab pos="38735" algn="l"/>
                        </a:tabLst>
                      </a:pPr>
                      <a:r>
                        <a:rPr lang="ar-JO" sz="2000" b="1" dirty="0">
                          <a:solidFill>
                            <a:schemeClr val="tx1"/>
                          </a:solidFill>
                          <a:effectLst/>
                          <a:latin typeface="Alexandria" pitchFamily="2" charset="-78"/>
                          <a:cs typeface="Alexandria" pitchFamily="2" charset="-78"/>
                        </a:rPr>
                        <a:t> </a:t>
                      </a:r>
                      <a:r>
                        <a:rPr lang="en-US" sz="2000" b="1" dirty="0">
                          <a:solidFill>
                            <a:schemeClr val="tx1"/>
                          </a:solidFill>
                          <a:effectLst/>
                          <a:latin typeface="Alexandria" pitchFamily="2" charset="-78"/>
                          <a:cs typeface="Alexandria" pitchFamily="2" charset="-78"/>
                        </a:rPr>
                        <a:t>7</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marL="457200" algn="ctr" rtl="1">
                        <a:lnSpc>
                          <a:spcPct val="115000"/>
                        </a:lnSpc>
                        <a:spcAft>
                          <a:spcPts val="0"/>
                        </a:spcAft>
                        <a:tabLst>
                          <a:tab pos="38735" algn="l"/>
                        </a:tabLst>
                      </a:pPr>
                      <a:r>
                        <a:rPr lang="ar-JO" sz="2000" b="1" dirty="0">
                          <a:effectLst/>
                          <a:latin typeface="Alexandria" pitchFamily="2" charset="-78"/>
                          <a:cs typeface="Alexandria" pitchFamily="2" charset="-78"/>
                        </a:rPr>
                        <a:t>التفكير الناقد ومهاراته</a:t>
                      </a:r>
                      <a:endParaRPr lang="en-US" sz="2000" b="1" dirty="0">
                        <a:effectLst/>
                        <a:latin typeface="Alexandria" pitchFamily="2" charset="-78"/>
                        <a:ea typeface="Calibri" panose="020F0502020204030204" pitchFamily="34"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701815540"/>
                  </a:ext>
                </a:extLst>
              </a:tr>
              <a:tr h="444499">
                <a:tc>
                  <a:txBody>
                    <a:bodyPr/>
                    <a:lstStyle/>
                    <a:p>
                      <a:pPr marL="0" lvl="0" indent="0" algn="ctr" rtl="1">
                        <a:lnSpc>
                          <a:spcPct val="115000"/>
                        </a:lnSpc>
                        <a:spcAft>
                          <a:spcPts val="800"/>
                        </a:spcAft>
                        <a:buFont typeface="Arial" panose="020B0604020202020204" pitchFamily="34" charset="0"/>
                        <a:buNone/>
                      </a:pPr>
                      <a:r>
                        <a:rPr lang="ar-JO" sz="2000" b="1" dirty="0">
                          <a:solidFill>
                            <a:schemeClr val="tx1"/>
                          </a:solidFill>
                          <a:effectLst/>
                          <a:latin typeface="Alexandria" pitchFamily="2" charset="-78"/>
                          <a:cs typeface="Alexandria" pitchFamily="2" charset="-78"/>
                        </a:rPr>
                        <a:t> </a:t>
                      </a:r>
                      <a:r>
                        <a:rPr lang="en-US" sz="2000" b="1" dirty="0">
                          <a:solidFill>
                            <a:schemeClr val="tx1"/>
                          </a:solidFill>
                          <a:effectLst/>
                          <a:latin typeface="Alexandria" pitchFamily="2" charset="-78"/>
                          <a:cs typeface="Alexandria" pitchFamily="2" charset="-78"/>
                        </a:rPr>
                        <a:t>8</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dirty="0">
                          <a:effectLst/>
                          <a:latin typeface="Alexandria" pitchFamily="2" charset="-78"/>
                          <a:cs typeface="Alexandria" pitchFamily="2" charset="-78"/>
                        </a:rPr>
                        <a:t>التفكير المنطقي وخطواته</a:t>
                      </a:r>
                      <a:endParaRPr lang="en-US" sz="2000" b="1" dirty="0">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2614882977"/>
                  </a:ext>
                </a:extLst>
              </a:tr>
              <a:tr h="444499">
                <a:tc>
                  <a:txBody>
                    <a:bodyPr/>
                    <a:lstStyle/>
                    <a:p>
                      <a:pPr marL="0" lvl="0" indent="0" algn="ctr" rtl="1">
                        <a:lnSpc>
                          <a:spcPct val="115000"/>
                        </a:lnSpc>
                        <a:spcAft>
                          <a:spcPts val="800"/>
                        </a:spcAft>
                        <a:buFont typeface="Arial" panose="020B0604020202020204" pitchFamily="34" charset="0"/>
                        <a:buNone/>
                      </a:pPr>
                      <a:r>
                        <a:rPr lang="ar-SA" sz="2000" b="1" dirty="0">
                          <a:solidFill>
                            <a:schemeClr val="tx1"/>
                          </a:solidFill>
                          <a:effectLst/>
                          <a:latin typeface="Alexandria" pitchFamily="2" charset="-78"/>
                          <a:cs typeface="Alexandria" pitchFamily="2" charset="-78"/>
                        </a:rPr>
                        <a:t> </a:t>
                      </a:r>
                      <a:r>
                        <a:rPr lang="en-US" sz="2000" b="1" dirty="0">
                          <a:solidFill>
                            <a:schemeClr val="tx1"/>
                          </a:solidFill>
                          <a:effectLst/>
                          <a:latin typeface="Alexandria" pitchFamily="2" charset="-78"/>
                          <a:cs typeface="Alexandria" pitchFamily="2" charset="-78"/>
                        </a:rPr>
                        <a:t>9</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SA" sz="2000" b="1" dirty="0">
                          <a:effectLst/>
                          <a:latin typeface="Alexandria" pitchFamily="2" charset="-78"/>
                          <a:cs typeface="Alexandria" pitchFamily="2" charset="-78"/>
                        </a:rPr>
                        <a:t>أدوار القادة في تعزيز الإبداع والابتكار</a:t>
                      </a:r>
                      <a:endParaRPr lang="en-US" sz="2000" b="1" dirty="0">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706987609"/>
                  </a:ext>
                </a:extLst>
              </a:tr>
              <a:tr h="444499">
                <a:tc>
                  <a:txBody>
                    <a:bodyPr/>
                    <a:lstStyle/>
                    <a:p>
                      <a:pPr marL="0" lvl="0" indent="0" algn="ctr" rtl="1">
                        <a:lnSpc>
                          <a:spcPct val="115000"/>
                        </a:lnSpc>
                        <a:spcAft>
                          <a:spcPts val="800"/>
                        </a:spcAft>
                        <a:buFont typeface="Arial" panose="020B0604020202020204" pitchFamily="34" charset="0"/>
                        <a:buNone/>
                      </a:pPr>
                      <a:r>
                        <a:rPr lang="ar-JO" sz="2000" b="1" dirty="0">
                          <a:solidFill>
                            <a:schemeClr val="tx1"/>
                          </a:solidFill>
                          <a:effectLst/>
                          <a:latin typeface="Alexandria" pitchFamily="2" charset="-78"/>
                          <a:cs typeface="Alexandria" pitchFamily="2" charset="-78"/>
                        </a:rPr>
                        <a:t> </a:t>
                      </a:r>
                      <a:r>
                        <a:rPr lang="en-US" sz="2000" b="1" dirty="0">
                          <a:solidFill>
                            <a:schemeClr val="tx1"/>
                          </a:solidFill>
                          <a:effectLst/>
                          <a:latin typeface="Alexandria" pitchFamily="2" charset="-78"/>
                          <a:cs typeface="Alexandria" pitchFamily="2" charset="-78"/>
                        </a:rPr>
                        <a:t>10</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dirty="0">
                          <a:effectLst/>
                          <a:latin typeface="Alexandria" pitchFamily="2" charset="-78"/>
                          <a:cs typeface="Alexandria" pitchFamily="2" charset="-78"/>
                        </a:rPr>
                        <a:t>تنظيم وتنسيق الإبداع التكنولوجي</a:t>
                      </a:r>
                      <a:endParaRPr lang="en-US" sz="2000" b="1" dirty="0">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1013956008"/>
                  </a:ext>
                </a:extLst>
              </a:tr>
            </a:tbl>
          </a:graphicData>
        </a:graphic>
      </p:graphicFrame>
      <p:sp>
        <p:nvSpPr>
          <p:cNvPr id="7" name="Rectangle 6">
            <a:extLst>
              <a:ext uri="{FF2B5EF4-FFF2-40B4-BE49-F238E27FC236}">
                <a16:creationId xmlns:a16="http://schemas.microsoft.com/office/drawing/2014/main" id="{E30080BF-4148-4C65-88AB-1E3FAFEF81EF}"/>
              </a:ext>
            </a:extLst>
          </p:cNvPr>
          <p:cNvSpPr/>
          <p:nvPr/>
        </p:nvSpPr>
        <p:spPr>
          <a:xfrm>
            <a:off x="2778793" y="850707"/>
            <a:ext cx="7292552" cy="33855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1600" b="1" i="0" u="none" strike="noStrike" kern="0" cap="none" spc="0" normalizeH="0" baseline="0" noProof="0" dirty="0">
                <a:ln>
                  <a:noFill/>
                </a:ln>
                <a:effectLst/>
                <a:uLnTx/>
                <a:uFillTx/>
                <a:latin typeface="Alexandria" pitchFamily="2" charset="-78"/>
                <a:ea typeface="Tajawal Medium"/>
                <a:cs typeface="Alexandria" pitchFamily="2" charset="-78"/>
                <a:sym typeface="Tajawal Medium"/>
              </a:rPr>
              <a:t>الموضوعات التي سيتم دراستها في مساق ريادة الأعمال والابتكار </a:t>
            </a:r>
          </a:p>
        </p:txBody>
      </p:sp>
      <p:pic>
        <p:nvPicPr>
          <p:cNvPr id="9" name="Graphic 21">
            <a:extLst>
              <a:ext uri="{FF2B5EF4-FFF2-40B4-BE49-F238E27FC236}">
                <a16:creationId xmlns:a16="http://schemas.microsoft.com/office/drawing/2014/main" id="{93B863BE-D778-D69A-92E6-7824A93F824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Tree>
    <p:extLst>
      <p:ext uri="{BB962C8B-B14F-4D97-AF65-F5344CB8AC3E}">
        <p14:creationId xmlns:p14="http://schemas.microsoft.com/office/powerpoint/2010/main" val="314602535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949070"/>
            <a:ext cx="4128422" cy="547299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5" name="Rectangle: Rounded Corners 24"/>
          <p:cNvSpPr/>
          <p:nvPr/>
        </p:nvSpPr>
        <p:spPr>
          <a:xfrm>
            <a:off x="1060482" y="995469"/>
            <a:ext cx="9345750" cy="58625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4" name="TextBox 23"/>
          <p:cNvSpPr txBox="1"/>
          <p:nvPr/>
        </p:nvSpPr>
        <p:spPr>
          <a:xfrm>
            <a:off x="857282" y="1026597"/>
            <a:ext cx="9345750" cy="5909310"/>
          </a:xfrm>
          <a:prstGeom prst="rect">
            <a:avLst/>
          </a:prstGeom>
          <a:noFill/>
        </p:spPr>
        <p:txBody>
          <a:bodyPr wrap="square" rtlCol="0">
            <a:spAutoFit/>
          </a:bodyPr>
          <a:lstStyle/>
          <a:p>
            <a:pPr marL="285750" marR="0" lvl="0" indent="-285750" algn="r" defTabSz="457200" rtl="1" eaLnBrk="1" fontAlgn="auto" latinLnBrk="0" hangingPunct="1">
              <a:lnSpc>
                <a:spcPct val="150000"/>
              </a:lnSpc>
              <a:spcBef>
                <a:spcPts val="0"/>
              </a:spcBef>
              <a:spcAft>
                <a:spcPts val="0"/>
              </a:spcAft>
              <a:buClrTx/>
              <a:buSzTx/>
              <a:buFont typeface="Alexandria" pitchFamily="2" charset="-78"/>
              <a:buChar char="-"/>
              <a:tabLst/>
              <a:defRPr/>
            </a:pPr>
            <a:r>
              <a:rPr kumimoji="0" lang="ar-AE" altLang="ko-KR"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التفكير (المفهوم- الركائز الثلاث المؤثرة في التفكير)</a:t>
            </a:r>
          </a:p>
          <a:p>
            <a:pPr marL="285750" marR="0" lvl="0" indent="-285750" algn="r" defTabSz="457200" rtl="1" eaLnBrk="1" fontAlgn="auto" latinLnBrk="0" hangingPunct="1">
              <a:lnSpc>
                <a:spcPct val="150000"/>
              </a:lnSpc>
              <a:spcBef>
                <a:spcPts val="0"/>
              </a:spcBef>
              <a:spcAft>
                <a:spcPts val="0"/>
              </a:spcAft>
              <a:buClrTx/>
              <a:buSzTx/>
              <a:buFont typeface="Alexandria" pitchFamily="2" charset="-78"/>
              <a:buChar char="-"/>
              <a:tabLst/>
              <a:defRPr/>
            </a:pPr>
            <a:r>
              <a:rPr kumimoji="0" lang="ar-AE" altLang="ko-KR"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مستويات التفكير</a:t>
            </a:r>
          </a:p>
          <a:p>
            <a:pPr marL="285750" marR="0" lvl="0" indent="-285750" algn="r" defTabSz="457200" rtl="1" eaLnBrk="1" fontAlgn="auto" latinLnBrk="0" hangingPunct="1">
              <a:lnSpc>
                <a:spcPct val="150000"/>
              </a:lnSpc>
              <a:spcBef>
                <a:spcPts val="0"/>
              </a:spcBef>
              <a:spcAft>
                <a:spcPts val="0"/>
              </a:spcAft>
              <a:buClrTx/>
              <a:buSzTx/>
              <a:buFont typeface="Alexandria" pitchFamily="2" charset="-78"/>
              <a:buChar char="-"/>
              <a:tabLst/>
              <a:defRPr/>
            </a:pPr>
            <a:r>
              <a:rPr kumimoji="0" lang="ar-AE" altLang="ko-KR"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أنواع التفكير:</a:t>
            </a:r>
          </a:p>
          <a:p>
            <a:pPr marL="285750" indent="-285750" algn="just" rtl="1">
              <a:buFont typeface="Arial" panose="020B0604020202020204" pitchFamily="34" charset="0"/>
              <a:buChar char="•"/>
            </a:pPr>
            <a:r>
              <a:rPr lang="ar-JO" i="0" dirty="0">
                <a:solidFill>
                  <a:srgbClr val="2C2F34"/>
                </a:solidFill>
                <a:effectLst/>
                <a:latin typeface="Almarai"/>
                <a:cs typeface="Alexandria" pitchFamily="2" charset="-78"/>
              </a:rPr>
              <a:t>التفكير التحليلي، </a:t>
            </a:r>
            <a:endParaRPr lang="ar-AE" i="0" dirty="0">
              <a:solidFill>
                <a:srgbClr val="2C2F34"/>
              </a:solidFill>
              <a:effectLst/>
              <a:latin typeface="Almarai"/>
              <a:cs typeface="Alexandria" pitchFamily="2" charset="-78"/>
            </a:endParaRPr>
          </a:p>
          <a:p>
            <a:pPr marL="285750" indent="-285750" algn="just" rtl="1">
              <a:buFont typeface="Arial" panose="020B0604020202020204" pitchFamily="34" charset="0"/>
              <a:buChar char="•"/>
            </a:pPr>
            <a:r>
              <a:rPr lang="ar-JO" i="0" dirty="0">
                <a:solidFill>
                  <a:srgbClr val="2C2F34"/>
                </a:solidFill>
                <a:effectLst/>
                <a:latin typeface="Almarai"/>
                <a:cs typeface="Alexandria" pitchFamily="2" charset="-78"/>
              </a:rPr>
              <a:t>التفكير الناقد، </a:t>
            </a:r>
            <a:endParaRPr lang="ar-AE" i="0" dirty="0">
              <a:solidFill>
                <a:srgbClr val="2C2F34"/>
              </a:solidFill>
              <a:effectLst/>
              <a:latin typeface="Almarai"/>
              <a:cs typeface="Alexandria" pitchFamily="2" charset="-78"/>
            </a:endParaRPr>
          </a:p>
          <a:p>
            <a:pPr marL="285750" indent="-285750" algn="just" rtl="1">
              <a:buFont typeface="Arial" panose="020B0604020202020204" pitchFamily="34" charset="0"/>
              <a:buChar char="•"/>
            </a:pPr>
            <a:r>
              <a:rPr lang="ar-JO" i="0" dirty="0">
                <a:solidFill>
                  <a:srgbClr val="2C2F34"/>
                </a:solidFill>
                <a:effectLst/>
                <a:latin typeface="Almarai"/>
                <a:cs typeface="Alexandria" pitchFamily="2" charset="-78"/>
              </a:rPr>
              <a:t>التفكير الإبداعي، </a:t>
            </a:r>
            <a:endParaRPr lang="ar-AE" i="0" dirty="0">
              <a:solidFill>
                <a:srgbClr val="2C2F34"/>
              </a:solidFill>
              <a:effectLst/>
              <a:latin typeface="Almarai"/>
              <a:cs typeface="Alexandria" pitchFamily="2" charset="-78"/>
            </a:endParaRPr>
          </a:p>
          <a:p>
            <a:pPr marL="285750" indent="-285750" algn="just" rtl="1">
              <a:buFont typeface="Arial" panose="020B0604020202020204" pitchFamily="34" charset="0"/>
              <a:buChar char="•"/>
            </a:pPr>
            <a:r>
              <a:rPr lang="ar-JO" i="0" dirty="0">
                <a:solidFill>
                  <a:srgbClr val="2C2F34"/>
                </a:solidFill>
                <a:effectLst/>
                <a:latin typeface="Almarai"/>
                <a:cs typeface="Alexandria" pitchFamily="2" charset="-78"/>
              </a:rPr>
              <a:t>التفكير المنطقي، </a:t>
            </a:r>
            <a:endParaRPr lang="ar-AE" i="0" dirty="0">
              <a:solidFill>
                <a:srgbClr val="2C2F34"/>
              </a:solidFill>
              <a:effectLst/>
              <a:latin typeface="Almarai"/>
              <a:cs typeface="Alexandria" pitchFamily="2" charset="-78"/>
            </a:endParaRPr>
          </a:p>
          <a:p>
            <a:pPr marL="285750" indent="-285750" algn="just" rtl="1">
              <a:buFont typeface="Arial" panose="020B0604020202020204" pitchFamily="34" charset="0"/>
              <a:buChar char="•"/>
            </a:pPr>
            <a:r>
              <a:rPr lang="ar-JO" i="0" dirty="0">
                <a:solidFill>
                  <a:srgbClr val="2C2F34"/>
                </a:solidFill>
                <a:effectLst/>
                <a:latin typeface="Almarai"/>
                <a:cs typeface="Alexandria" pitchFamily="2" charset="-78"/>
              </a:rPr>
              <a:t>التفكير التبايني، </a:t>
            </a:r>
            <a:endParaRPr lang="ar-AE" i="0" dirty="0">
              <a:solidFill>
                <a:srgbClr val="2C2F34"/>
              </a:solidFill>
              <a:effectLst/>
              <a:latin typeface="Almarai"/>
              <a:cs typeface="Alexandria" pitchFamily="2" charset="-78"/>
            </a:endParaRPr>
          </a:p>
          <a:p>
            <a:pPr marL="285750" indent="-285750" algn="just" rtl="1">
              <a:buFont typeface="Arial" panose="020B0604020202020204" pitchFamily="34" charset="0"/>
              <a:buChar char="•"/>
            </a:pPr>
            <a:r>
              <a:rPr lang="ar-JO" i="0" dirty="0">
                <a:solidFill>
                  <a:srgbClr val="2C2F34"/>
                </a:solidFill>
                <a:effectLst/>
                <a:latin typeface="Almarai"/>
                <a:cs typeface="Alexandria" pitchFamily="2" charset="-78"/>
              </a:rPr>
              <a:t>التفكير التقاربي، </a:t>
            </a:r>
            <a:endParaRPr lang="ar-AE" i="0" dirty="0">
              <a:solidFill>
                <a:srgbClr val="2C2F34"/>
              </a:solidFill>
              <a:effectLst/>
              <a:latin typeface="Almarai"/>
              <a:cs typeface="Alexandria" pitchFamily="2" charset="-78"/>
            </a:endParaRPr>
          </a:p>
          <a:p>
            <a:pPr marL="285750" indent="-285750" algn="just" rtl="1">
              <a:buFont typeface="Arial" panose="020B0604020202020204" pitchFamily="34" charset="0"/>
              <a:buChar char="•"/>
            </a:pPr>
            <a:r>
              <a:rPr lang="ar-JO" i="0" dirty="0">
                <a:solidFill>
                  <a:srgbClr val="2C2F34"/>
                </a:solidFill>
                <a:effectLst/>
                <a:latin typeface="Almarai"/>
                <a:cs typeface="Alexandria" pitchFamily="2" charset="-78"/>
              </a:rPr>
              <a:t>التفكير الجانبي.</a:t>
            </a:r>
            <a:endParaRPr lang="ar-AE" i="0" dirty="0">
              <a:solidFill>
                <a:srgbClr val="2C2F34"/>
              </a:solidFill>
              <a:effectLst/>
              <a:latin typeface="Almarai"/>
              <a:cs typeface="Alexandria" pitchFamily="2" charset="-78"/>
            </a:endParaRPr>
          </a:p>
          <a:p>
            <a:pPr marL="285750" marR="0" lvl="0" indent="-285750" algn="r" defTabSz="457200" rtl="1" eaLnBrk="1" fontAlgn="auto" latinLnBrk="0" hangingPunct="1">
              <a:spcBef>
                <a:spcPts val="0"/>
              </a:spcBef>
              <a:spcAft>
                <a:spcPts val="0"/>
              </a:spcAft>
              <a:buClrTx/>
              <a:buSzTx/>
              <a:buFont typeface="Arial" panose="020B0604020202020204" pitchFamily="34" charset="0"/>
              <a:buChar char="•"/>
              <a:tabLst/>
              <a:defRPr/>
            </a:pPr>
            <a:r>
              <a:rPr kumimoji="0" lang="ar-AE" altLang="ko-KR"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إدراك الإدراك.</a:t>
            </a:r>
          </a:p>
          <a:p>
            <a:pPr algn="r" rtl="1">
              <a:lnSpc>
                <a:spcPct val="150000"/>
              </a:lnSpc>
            </a:pPr>
            <a:r>
              <a:rPr lang="ar-AE" b="1" i="0" dirty="0">
                <a:effectLst/>
                <a:latin typeface="DroidArabicKufi-Regular"/>
                <a:cs typeface="Alexandria" pitchFamily="2" charset="-78"/>
              </a:rPr>
              <a:t>-      </a:t>
            </a:r>
            <a:r>
              <a:rPr lang="ar-JO" b="1" i="0" dirty="0">
                <a:effectLst/>
                <a:latin typeface="DroidArabicKufi-Regular"/>
                <a:cs typeface="Alexandria" pitchFamily="2" charset="-78"/>
              </a:rPr>
              <a:t>الاستدلال والمنطق</a:t>
            </a:r>
          </a:p>
          <a:p>
            <a:pPr marL="285750" marR="0" lvl="0" indent="-285750" algn="r" defTabSz="457200" rtl="1" eaLnBrk="1" fontAlgn="auto" latinLnBrk="0" hangingPunct="1">
              <a:lnSpc>
                <a:spcPct val="150000"/>
              </a:lnSpc>
              <a:spcBef>
                <a:spcPts val="0"/>
              </a:spcBef>
              <a:spcAft>
                <a:spcPts val="0"/>
              </a:spcAft>
              <a:buClrTx/>
              <a:buSzTx/>
              <a:buFont typeface="Alexandria" pitchFamily="2" charset="-78"/>
              <a:buChar char="-"/>
              <a:tabLst/>
              <a:defRPr/>
            </a:pPr>
            <a:r>
              <a:rPr kumimoji="0" lang="ar-AE" altLang="ko-KR"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معايير ومميزات وأسئلة التفكير الناقد و</a:t>
            </a:r>
            <a:r>
              <a:rPr lang="ar-JO" b="1" kern="1200" dirty="0">
                <a:latin typeface="Alexandria" pitchFamily="2" charset="-78"/>
                <a:ea typeface="+mn-ea"/>
                <a:cs typeface="Alexandria" pitchFamily="2" charset="-78"/>
              </a:rPr>
              <a:t>خصائص التفكير الناقد والتفكير الإبداعي</a:t>
            </a:r>
            <a:endParaRPr kumimoji="0" lang="en-US" b="1" i="0" u="none" strike="noStrike" kern="1200" cap="none" spc="0" normalizeH="0" baseline="0" noProof="0" dirty="0">
              <a:ln>
                <a:noFill/>
              </a:ln>
              <a:effectLst/>
              <a:uLnTx/>
              <a:uFillTx/>
              <a:latin typeface="Alexandria" pitchFamily="2" charset="-78"/>
              <a:ea typeface="+mn-ea"/>
              <a:cs typeface="Alexandria" pitchFamily="2" charset="-78"/>
            </a:endParaRPr>
          </a:p>
          <a:p>
            <a:pPr marL="285750" marR="0" lvl="0" indent="-285750" algn="r" defTabSz="457200" rtl="1" eaLnBrk="1" fontAlgn="auto" latinLnBrk="0" hangingPunct="1">
              <a:lnSpc>
                <a:spcPct val="150000"/>
              </a:lnSpc>
              <a:spcBef>
                <a:spcPts val="0"/>
              </a:spcBef>
              <a:spcAft>
                <a:spcPts val="0"/>
              </a:spcAft>
              <a:buClrTx/>
              <a:buSzTx/>
              <a:buFont typeface="Alexandria" pitchFamily="2" charset="-78"/>
              <a:buChar char="-"/>
              <a:tabLst/>
              <a:defRPr/>
            </a:pPr>
            <a:r>
              <a:rPr kumimoji="0" lang="ar-AE" altLang="ko-KR"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مهارات التفكير الإبداعي والناقد وأمثلة على تطبيقهما </a:t>
            </a:r>
          </a:p>
          <a:p>
            <a:pPr marL="285750" marR="0" lvl="0" indent="-285750" algn="r" defTabSz="457200" rtl="1" eaLnBrk="1" fontAlgn="auto" latinLnBrk="0" hangingPunct="1">
              <a:lnSpc>
                <a:spcPct val="150000"/>
              </a:lnSpc>
              <a:spcBef>
                <a:spcPts val="0"/>
              </a:spcBef>
              <a:spcAft>
                <a:spcPts val="0"/>
              </a:spcAft>
              <a:buClrTx/>
              <a:buSzTx/>
              <a:buFont typeface="Alexandria" pitchFamily="2" charset="-78"/>
              <a:buChar char="-"/>
              <a:tabLst/>
              <a:defRPr/>
            </a:pPr>
            <a:r>
              <a:rPr kumimoji="0" lang="ar-AE" altLang="ko-KR"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العوامل التي تساعد على التفكير الإبداعي والنقدي</a:t>
            </a:r>
          </a:p>
          <a:p>
            <a:pPr marL="285750" marR="0" lvl="0" indent="-285750" algn="r" defTabSz="457200" rtl="1" eaLnBrk="1" fontAlgn="auto" latinLnBrk="0" hangingPunct="1">
              <a:lnSpc>
                <a:spcPct val="150000"/>
              </a:lnSpc>
              <a:spcBef>
                <a:spcPts val="0"/>
              </a:spcBef>
              <a:spcAft>
                <a:spcPts val="0"/>
              </a:spcAft>
              <a:buClrTx/>
              <a:buSzTx/>
              <a:buFont typeface="Alexandria" pitchFamily="2" charset="-78"/>
              <a:buChar char="-"/>
              <a:tabLst/>
              <a:defRPr/>
            </a:pPr>
            <a:r>
              <a:rPr kumimoji="0" lang="ar-AE" altLang="ko-KR"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معيقات التفكير الإبداعي والنقدي</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ko-KR" altLang="en-US"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endParaRP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3827721" y="290643"/>
            <a:ext cx="5347773" cy="830997"/>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موضوعات المحاضرة </a:t>
            </a:r>
            <a:r>
              <a:rPr kumimoji="0" lang="ar-AE"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الرابعة</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0" name="Rectangle 9">
            <a:extLst>
              <a:ext uri="{FF2B5EF4-FFF2-40B4-BE49-F238E27FC236}">
                <a16:creationId xmlns:a16="http://schemas.microsoft.com/office/drawing/2014/main" id="{1F0A04B6-B468-6C14-9E7A-5D515A42E3FD}"/>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11" name="TextBox 10">
            <a:extLst>
              <a:ext uri="{FF2B5EF4-FFF2-40B4-BE49-F238E27FC236}">
                <a16:creationId xmlns:a16="http://schemas.microsoft.com/office/drawing/2014/main" id="{75E8F8FB-ED4D-1AC6-6B77-E5B0910439D6}"/>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a:t>
            </a:r>
            <a:r>
              <a:rPr kumimoji="0" lang="ar-AE"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4</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056284"/>
            <a:ext cx="11756571" cy="54191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360238" y="103657"/>
            <a:ext cx="2383737" cy="523220"/>
          </a:xfrm>
          <a:prstGeom prst="rect">
            <a:avLst/>
          </a:prstGeom>
          <a:noFill/>
        </p:spPr>
        <p:txBody>
          <a:bodyPr wrap="square" rtlCol="0">
            <a:spAutoFit/>
          </a:bodyPr>
          <a:lstStyle/>
          <a:p>
            <a:pPr lvl="0">
              <a:buClrTx/>
            </a:pPr>
            <a:r>
              <a:rPr lang="ar-JO" sz="2800" b="1" kern="1200" dirty="0">
                <a:solidFill>
                  <a:prstClr val="white"/>
                </a:solidFill>
                <a:latin typeface="Alexandria" pitchFamily="2" charset="-78"/>
                <a:ea typeface="+mn-ea"/>
                <a:cs typeface="Alexandria" pitchFamily="2" charset="-78"/>
              </a:rPr>
              <a:t>التفكير</a:t>
            </a:r>
            <a:endPar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69363"/>
            <a:ext cx="1156308" cy="42121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1" y="410694"/>
            <a:ext cx="115630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Alexandria" pitchFamily="2" charset="-78"/>
                <a:ea typeface="+mn-ea"/>
                <a:cs typeface="Alexandria" pitchFamily="2" charset="-78"/>
              </a:rPr>
              <a:t>Lecture 4</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8512" y="1086554"/>
            <a:ext cx="11522312" cy="5221366"/>
          </a:xfrm>
          <a:prstGeom prst="rect">
            <a:avLst/>
          </a:prstGeom>
          <a:noFill/>
        </p:spPr>
        <p:txBody>
          <a:bodyPr wrap="square" rtlCol="0">
            <a:spAutoFit/>
          </a:bodyPr>
          <a:lstStyle/>
          <a:p>
            <a:pPr algn="justLow" rtl="1">
              <a:lnSpc>
                <a:spcPct val="150000"/>
              </a:lnSpc>
            </a:pPr>
            <a:endParaRPr lang="ar-AE" sz="1600" dirty="0">
              <a:latin typeface="Alexandria" pitchFamily="2" charset="-78"/>
              <a:cs typeface="Alexandria" pitchFamily="2" charset="-78"/>
            </a:endParaRPr>
          </a:p>
          <a:p>
            <a:pPr algn="justLow" rtl="1">
              <a:lnSpc>
                <a:spcPct val="150000"/>
              </a:lnSpc>
            </a:pPr>
            <a:r>
              <a:rPr lang="ar-AE" sz="1600" dirty="0">
                <a:latin typeface="Alexandria" pitchFamily="2" charset="-78"/>
                <a:cs typeface="Alexandria" pitchFamily="2" charset="-78"/>
              </a:rPr>
              <a:t>                 </a:t>
            </a:r>
            <a:r>
              <a:rPr lang="ar-JO" sz="1600" dirty="0">
                <a:latin typeface="Alexandria" pitchFamily="2" charset="-78"/>
                <a:cs typeface="Alexandria" pitchFamily="2" charset="-78"/>
              </a:rPr>
              <a:t>يعد التفكير من أرقى السمات التي يتميز بها الإنسان الذي كرمه االله سبحانه وتعالى عن بـاقي الكائنـات الحية ، حيث حث االله عز جلّ على التفكير لقوله تعالى : </a:t>
            </a:r>
            <a:r>
              <a:rPr lang="ar-JO" sz="1600" i="0" dirty="0">
                <a:solidFill>
                  <a:srgbClr val="00B0F0"/>
                </a:solidFill>
                <a:effectLst/>
                <a:latin typeface="Alexandria" pitchFamily="2" charset="-78"/>
                <a:cs typeface="Alexandria" pitchFamily="2" charset="-78"/>
              </a:rPr>
              <a:t>{إِنَّ فِي خَلْقِ السَّمَاوَاتِ وَالْأَرْضِ وَاخْتِلَافِ اللَّيْلِ وَالنَّهَارِ لَآَيَاتٍ لِأُولِي الْأَلْبَابِ (190) الَّذِينَ يَذْكُرُونَ اللَّهَ قِيَامًا وَقُعُودًا وَعَلَى جُنُوبِهِمْ وَيَتَفَكَّرُونَ فِي خَلْقِ السَّمَاوَاتِ وَالْأَرْضِ رَبَّنَا مَا خَلَقْتَ هَذَا بَاطِلًا سُبْحَانَكَ فَقِنَا عَذَابَ النَّارِ (191)}. </a:t>
            </a:r>
            <a:r>
              <a:rPr lang="ar-JO" sz="1600" dirty="0">
                <a:latin typeface="Alexandria" pitchFamily="2" charset="-78"/>
                <a:cs typeface="Alexandria" pitchFamily="2" charset="-78"/>
              </a:rPr>
              <a:t>ولقد خلق الله الإنسان وميّزه عن الكائنات الحية الأخرى بنعم عديدة، والتي منها نعمة التفكيـر، وليس من شك أن لكل فرد أسلوبه الخاص فـي التفكيـر, والذي يتأثر بنمط تنشئته, و دافعيته, و قدراته, ومستواه التعليمي, وغيرها من الخصائص والسمات التـي تميـزه عـن غيره.</a:t>
            </a:r>
            <a:r>
              <a:rPr lang="ar-JO" sz="1600" dirty="0">
                <a:solidFill>
                  <a:srgbClr val="00B0F0"/>
                </a:solidFill>
                <a:latin typeface="Alexandria" pitchFamily="2" charset="-78"/>
                <a:cs typeface="Alexandria" pitchFamily="2" charset="-78"/>
              </a:rPr>
              <a:t> </a:t>
            </a:r>
            <a:r>
              <a:rPr lang="ar-JO" sz="1600" dirty="0">
                <a:latin typeface="Alexandria" pitchFamily="2" charset="-78"/>
                <a:cs typeface="Alexandria" pitchFamily="2" charset="-78"/>
              </a:rPr>
              <a:t>والتفكير أو الفكر نعمة إلهية وهبها الله سبحانه وتعالى لبني البشر دون غيرهم من مخلوقاته و ميزه بالعقل عن باقي الكائنات، وحثه على التفكير والتدبّر بالكون. </a:t>
            </a:r>
          </a:p>
          <a:p>
            <a:pPr algn="justLow" rtl="1">
              <a:lnSpc>
                <a:spcPct val="150000"/>
              </a:lnSpc>
            </a:pPr>
            <a:r>
              <a:rPr lang="ar-JO" sz="1600" dirty="0">
                <a:latin typeface="Alexandria" pitchFamily="2" charset="-78"/>
                <a:cs typeface="Alexandria" pitchFamily="2" charset="-78"/>
              </a:rPr>
              <a:t>ويعد التفكير من الظواهر النمائية التي تتطور عبر مراحل العمر المختلفة كما هو أحد المواضيع التي تختلف فيه الآراء وتعدد الأبعاد مما تعكس تعقد العقل البشري وتعقد عملياته، فالتقدم الحضاري الذي نلمسه في مختلف جوانب حياتنا المعاصرة، إنما يعود إلى تطور نتائج تفكيـر أجيـال متعاقبة من الجنس البشري. ولقد أشار العديد من علماء النفس مثل شيرز </a:t>
            </a:r>
            <a:r>
              <a:rPr lang="en-GB" sz="1600" dirty="0">
                <a:latin typeface="Alexandria" pitchFamily="2" charset="-78"/>
              </a:rPr>
              <a:t>Sheerer </a:t>
            </a:r>
            <a:r>
              <a:rPr lang="ar-JO" sz="1600" dirty="0">
                <a:latin typeface="Alexandria" pitchFamily="2" charset="-78"/>
                <a:cs typeface="Alexandria" pitchFamily="2" charset="-78"/>
              </a:rPr>
              <a:t> و جولد شتاين </a:t>
            </a:r>
            <a:r>
              <a:rPr lang="en-GB" sz="1600" dirty="0">
                <a:latin typeface="Alexandria" pitchFamily="2" charset="-78"/>
              </a:rPr>
              <a:t> </a:t>
            </a:r>
            <a:r>
              <a:rPr lang="en-GB" sz="1600" dirty="0" err="1">
                <a:latin typeface="Alexandria" pitchFamily="2" charset="-78"/>
              </a:rPr>
              <a:t>Goldstien</a:t>
            </a:r>
            <a:r>
              <a:rPr lang="en-GB" sz="1600" dirty="0">
                <a:latin typeface="Alexandria" pitchFamily="2" charset="-78"/>
              </a:rPr>
              <a:t> </a:t>
            </a:r>
            <a:r>
              <a:rPr lang="ar-JO" sz="1600" dirty="0">
                <a:latin typeface="Alexandria" pitchFamily="2" charset="-78"/>
                <a:cs typeface="Alexandria" pitchFamily="2" charset="-78"/>
              </a:rPr>
              <a:t>إلى أن تفكيـر الإنسان متنوع وعريض الحدود والأبعاد . ويرى البعض أن الفكر هو الذي يقود التقدم "فلا يمكن لمجتمع أن ينهض ما لم يتقدم الفكر لديه ويكن في وسعه توفير الأسس المنهجية لذلك". والتفكير مهارة يمكن تحسينها من خلال التدريب والممارسة ، ومهارة التفكير لا تختلف عن أي مهارة أخرى، ويمكن تحسينها وتطويرها.</a:t>
            </a:r>
            <a:endParaRPr lang="en-US" sz="1600" i="1" dirty="0">
              <a:effectLst/>
              <a:latin typeface="Alexandria" pitchFamily="2" charset="-78"/>
              <a:ea typeface="Times New Roman" panose="02020603050405020304" pitchFamily="18" charset="0"/>
            </a:endParaRPr>
          </a:p>
        </p:txBody>
      </p:sp>
      <p:pic>
        <p:nvPicPr>
          <p:cNvPr id="7" name="Graphic 21">
            <a:extLst>
              <a:ext uri="{FF2B5EF4-FFF2-40B4-BE49-F238E27FC236}">
                <a16:creationId xmlns:a16="http://schemas.microsoft.com/office/drawing/2014/main" id="{3FBF5097-F9CE-1590-566B-02DFC8229A7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
        <p:nvSpPr>
          <p:cNvPr id="10" name="TextBox 9">
            <a:extLst>
              <a:ext uri="{FF2B5EF4-FFF2-40B4-BE49-F238E27FC236}">
                <a16:creationId xmlns:a16="http://schemas.microsoft.com/office/drawing/2014/main" id="{1CA87DBF-F248-8C91-C555-B7733D7887EA}"/>
              </a:ext>
            </a:extLst>
          </p:cNvPr>
          <p:cNvSpPr txBox="1"/>
          <p:nvPr/>
        </p:nvSpPr>
        <p:spPr>
          <a:xfrm>
            <a:off x="4280720" y="336275"/>
            <a:ext cx="2734513" cy="583814"/>
          </a:xfrm>
          <a:prstGeom prst="rect">
            <a:avLst/>
          </a:prstGeom>
          <a:noFill/>
        </p:spPr>
        <p:txBody>
          <a:bodyPr wrap="square">
            <a:spAutoFit/>
          </a:bodyPr>
          <a:lstStyle/>
          <a:p>
            <a:pPr algn="justLow" rtl="1">
              <a:lnSpc>
                <a:spcPct val="150000"/>
              </a:lnSpc>
            </a:pPr>
            <a:r>
              <a:rPr lang="ar-JO" sz="2400" b="1" dirty="0">
                <a:latin typeface="Alexandria" pitchFamily="2" charset="-78"/>
                <a:cs typeface="Alexandria" pitchFamily="2" charset="-78"/>
              </a:rPr>
              <a:t>مقدمة</a:t>
            </a:r>
          </a:p>
        </p:txBody>
      </p:sp>
    </p:spTree>
    <p:extLst>
      <p:ext uri="{BB962C8B-B14F-4D97-AF65-F5344CB8AC3E}">
        <p14:creationId xmlns:p14="http://schemas.microsoft.com/office/powerpoint/2010/main" val="2796023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840639"/>
            <a:ext cx="12148812" cy="58939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518837" y="138831"/>
            <a:ext cx="3832287" cy="523220"/>
          </a:xfrm>
          <a:prstGeom prst="rect">
            <a:avLst/>
          </a:prstGeom>
          <a:noFill/>
        </p:spPr>
        <p:txBody>
          <a:bodyPr wrap="square" rtlCol="0">
            <a:spAutoFit/>
          </a:bodyPr>
          <a:lstStyle/>
          <a:p>
            <a:pPr lvl="0">
              <a:buClrTx/>
            </a:pPr>
            <a:r>
              <a:rPr lang="ar-JO" sz="2800" b="1" kern="1200" dirty="0">
                <a:latin typeface="Alexandria" pitchFamily="2" charset="-78"/>
                <a:ea typeface="+mn-ea"/>
                <a:cs typeface="Alexandria" pitchFamily="2" charset="-78"/>
              </a:rPr>
              <a:t>مفهوم التفكير</a:t>
            </a:r>
            <a:endParaRPr kumimoji="0" lang="en-US" sz="28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7" name="TextBox 6">
            <a:extLst>
              <a:ext uri="{FF2B5EF4-FFF2-40B4-BE49-F238E27FC236}">
                <a16:creationId xmlns:a16="http://schemas.microsoft.com/office/drawing/2014/main" id="{EC551515-829A-FFA7-6804-9F533A09DC52}"/>
              </a:ext>
            </a:extLst>
          </p:cNvPr>
          <p:cNvSpPr txBox="1"/>
          <p:nvPr/>
        </p:nvSpPr>
        <p:spPr>
          <a:xfrm>
            <a:off x="130451" y="983581"/>
            <a:ext cx="12061549" cy="5663089"/>
          </a:xfrm>
          <a:prstGeom prst="rect">
            <a:avLst/>
          </a:prstGeom>
          <a:noFill/>
        </p:spPr>
        <p:txBody>
          <a:bodyPr wrap="square">
            <a:spAutoFit/>
          </a:bodyPr>
          <a:lstStyle/>
          <a:p>
            <a:pPr algn="just" rtl="1" fontAlgn="base"/>
            <a:r>
              <a:rPr lang="ar-AE" sz="1700" b="1" i="0" dirty="0">
                <a:solidFill>
                  <a:srgbClr val="1C1C1C"/>
                </a:solidFill>
                <a:effectLst/>
                <a:latin typeface="Raleway"/>
                <a:cs typeface="Alexandria" pitchFamily="2" charset="-78"/>
              </a:rPr>
              <a:t>       </a:t>
            </a:r>
            <a:r>
              <a:rPr lang="ar-AE" sz="1700" b="1" i="0" dirty="0">
                <a:solidFill>
                  <a:srgbClr val="00B0F0"/>
                </a:solidFill>
                <a:effectLst/>
                <a:latin typeface="Raleway"/>
                <a:cs typeface="Alexandria" pitchFamily="2" charset="-78"/>
              </a:rPr>
              <a:t> </a:t>
            </a:r>
            <a:r>
              <a:rPr lang="ar-JO" sz="1700" b="1" i="0" dirty="0">
                <a:solidFill>
                  <a:srgbClr val="00B0F0"/>
                </a:solidFill>
                <a:effectLst/>
                <a:latin typeface="Raleway"/>
                <a:cs typeface="Alexandria" pitchFamily="2" charset="-78"/>
              </a:rPr>
              <a:t>التفكير </a:t>
            </a:r>
            <a:r>
              <a:rPr lang="en-US" sz="1700" i="0" dirty="0">
                <a:solidFill>
                  <a:srgbClr val="1C1C1C"/>
                </a:solidFill>
                <a:effectLst/>
                <a:latin typeface="Raleway"/>
                <a:cs typeface="Alexandria" pitchFamily="2" charset="-78"/>
              </a:rPr>
              <a:t>: </a:t>
            </a:r>
            <a:r>
              <a:rPr lang="ar-JO" sz="1700" i="0" dirty="0">
                <a:solidFill>
                  <a:srgbClr val="1C1C1C"/>
                </a:solidFill>
                <a:effectLst/>
                <a:latin typeface="Raleway"/>
                <a:cs typeface="Alexandria" pitchFamily="2" charset="-78"/>
              </a:rPr>
              <a:t>هو كل نشاط ذهني أو عقلي يختلف عن الإحساس  والإدراك الحسي أو يتجاوز الاثنين إلى الأفكـار المجردة . (خيري ، 2012) .وهو البحث عن المعنى سواء أكان هذا المعنى موجودا بالفعل ونحاول العثور عليه والكشف عنه، أو استخلاص</a:t>
            </a:r>
            <a:r>
              <a:rPr lang="ar-AE" sz="1700" i="0" dirty="0">
                <a:solidFill>
                  <a:srgbClr val="1C1C1C"/>
                </a:solidFill>
                <a:effectLst/>
                <a:latin typeface="Raleway"/>
                <a:cs typeface="Alexandria" pitchFamily="2" charset="-78"/>
              </a:rPr>
              <a:t>ه.</a:t>
            </a:r>
            <a:r>
              <a:rPr lang="ar-JO" sz="1700" i="0" dirty="0">
                <a:solidFill>
                  <a:srgbClr val="1C1C1C"/>
                </a:solidFill>
                <a:effectLst/>
                <a:latin typeface="Raleway"/>
                <a:cs typeface="Alexandria" pitchFamily="2" charset="-78"/>
              </a:rPr>
              <a:t> </a:t>
            </a:r>
            <a:endParaRPr lang="ar-AE" sz="1700" i="0" dirty="0">
              <a:solidFill>
                <a:srgbClr val="1C1C1C"/>
              </a:solidFill>
              <a:effectLst/>
              <a:latin typeface="Raleway"/>
              <a:cs typeface="Alexandria" pitchFamily="2" charset="-78"/>
            </a:endParaRPr>
          </a:p>
          <a:p>
            <a:pPr algn="just" rtl="1" fontAlgn="base"/>
            <a:r>
              <a:rPr lang="ar-AE" sz="1700" b="1" i="0" dirty="0">
                <a:solidFill>
                  <a:srgbClr val="1C1C1C"/>
                </a:solidFill>
                <a:effectLst/>
                <a:latin typeface="Raleway"/>
                <a:cs typeface="Alexandria" pitchFamily="2" charset="-78"/>
              </a:rPr>
              <a:t>        وعرف التفكير بأنه</a:t>
            </a:r>
            <a:r>
              <a:rPr lang="ar-AE" sz="1700" i="0" dirty="0">
                <a:solidFill>
                  <a:srgbClr val="1C1C1C"/>
                </a:solidFill>
                <a:effectLst/>
                <a:latin typeface="Raleway"/>
                <a:cs typeface="Alexandria" pitchFamily="2" charset="-78"/>
              </a:rPr>
              <a:t>: عملية ذهنية معقدة تتضمن تحليل المعلومات، وتفسيرها، وتقييمها، واستخدامها للوصول إلى استنتاجات . ويشمل التفكير مجموعة من الأنشطة العقلية مثل الاستدلال، والتخيل، والتخطيط، وحل المشكلات، ويعتبر وسيلة لفهم العالم من حولنا وصنع القرارات. يمكن أن يكون التفكير منطقيًا أو إبداعيًا، ويعتمد على الخبرات السابقة والمعرفة المكتسبة. بشكل عام،</a:t>
            </a:r>
            <a:r>
              <a:rPr lang="ar-AE" sz="1700" i="0" dirty="0">
                <a:solidFill>
                  <a:srgbClr val="00B0F0"/>
                </a:solidFill>
                <a:effectLst/>
                <a:latin typeface="Raleway"/>
                <a:cs typeface="Alexandria" pitchFamily="2" charset="-78"/>
              </a:rPr>
              <a:t> يُعتبر التفكير أداة أساسية للإنسان في سعيه لفهم المعاني واستخلاص النتائج من المواقف المختلفة</a:t>
            </a:r>
            <a:r>
              <a:rPr lang="ar-AE" sz="1700" i="0" dirty="0">
                <a:solidFill>
                  <a:srgbClr val="1C1C1C"/>
                </a:solidFill>
                <a:effectLst/>
                <a:latin typeface="Raleway"/>
                <a:cs typeface="Alexandria" pitchFamily="2" charset="-78"/>
              </a:rPr>
              <a:t>.</a:t>
            </a:r>
            <a:endParaRPr lang="ar-JO" sz="1700" i="0" dirty="0">
              <a:solidFill>
                <a:srgbClr val="1C1C1C"/>
              </a:solidFill>
              <a:effectLst/>
              <a:latin typeface="Raleway"/>
              <a:cs typeface="Alexandria" pitchFamily="2" charset="-78"/>
            </a:endParaRPr>
          </a:p>
          <a:p>
            <a:pPr lvl="1" algn="just" rtl="1" fontAlgn="base"/>
            <a:r>
              <a:rPr lang="ar-JO" sz="1700" b="1" dirty="0">
                <a:latin typeface="Alexandria" pitchFamily="2" charset="-78"/>
                <a:cs typeface="Alexandria" pitchFamily="2" charset="-78"/>
              </a:rPr>
              <a:t>وتعرف موسوعة علم النفس التفكير بأنه : </a:t>
            </a:r>
            <a:r>
              <a:rPr lang="ar-JO" sz="1700" dirty="0">
                <a:latin typeface="Alexandria" pitchFamily="2" charset="-78"/>
                <a:cs typeface="Alexandria" pitchFamily="2" charset="-78"/>
              </a:rPr>
              <a:t>عمليات معرفية معقدة ( مثل حل المشكلات ) ، وأقل تعقيدًا ( كالاستعاب والتطبيق والاسـتدلال ) ، وعمليات توحيد وتحكم فوق معرفية محتوى المادة أو الموضوع ، واستعدادات وعوامـل شخصـية ( اتجاهات ، موضوعية ، ميول ) .</a:t>
            </a:r>
          </a:p>
          <a:p>
            <a:pPr algn="r" rtl="1" fontAlgn="base"/>
            <a:r>
              <a:rPr lang="ar-JO" sz="1700" dirty="0">
                <a:latin typeface="Alexandria" pitchFamily="2" charset="-78"/>
                <a:cs typeface="Alexandria" pitchFamily="2" charset="-78"/>
              </a:rPr>
              <a:t> </a:t>
            </a:r>
            <a:r>
              <a:rPr lang="ar-AE" sz="1700" b="1" dirty="0">
                <a:solidFill>
                  <a:srgbClr val="1C1C1C"/>
                </a:solidFill>
                <a:latin typeface="Raleway"/>
                <a:cs typeface="Alexandria" pitchFamily="2" charset="-78"/>
              </a:rPr>
              <a:t>و</a:t>
            </a:r>
            <a:r>
              <a:rPr lang="ar-JO" sz="1700" b="1" i="0" dirty="0">
                <a:solidFill>
                  <a:srgbClr val="1C1C1C"/>
                </a:solidFill>
                <a:effectLst/>
                <a:latin typeface="Raleway"/>
                <a:cs typeface="Alexandria" pitchFamily="2" charset="-78"/>
              </a:rPr>
              <a:t>يرى </a:t>
            </a:r>
            <a:r>
              <a:rPr lang="en-GB" b="1" i="0" dirty="0">
                <a:solidFill>
                  <a:srgbClr val="1C1C1C"/>
                </a:solidFill>
                <a:effectLst/>
                <a:latin typeface="Alexandria" pitchFamily="2" charset="-78"/>
                <a:cs typeface="Alexandria" pitchFamily="2" charset="-78"/>
              </a:rPr>
              <a:t>Debono</a:t>
            </a:r>
            <a:r>
              <a:rPr lang="en-GB" sz="1700" b="1" i="0" dirty="0">
                <a:solidFill>
                  <a:srgbClr val="1C1C1C"/>
                </a:solidFill>
                <a:effectLst/>
                <a:latin typeface="Raleway"/>
              </a:rPr>
              <a:t> </a:t>
            </a:r>
            <a:r>
              <a:rPr lang="ar-JO" sz="1700" b="1" i="0" dirty="0">
                <a:solidFill>
                  <a:srgbClr val="1C1C1C"/>
                </a:solidFill>
                <a:effectLst/>
                <a:latin typeface="Raleway"/>
                <a:cs typeface="Alexandria" pitchFamily="2" charset="-78"/>
              </a:rPr>
              <a:t> أن التفكير هو:  </a:t>
            </a:r>
            <a:r>
              <a:rPr lang="ar-JO" sz="1700" i="0" dirty="0">
                <a:solidFill>
                  <a:srgbClr val="1C1C1C"/>
                </a:solidFill>
                <a:effectLst/>
                <a:latin typeface="Raleway"/>
                <a:cs typeface="Alexandria" pitchFamily="2" charset="-78"/>
              </a:rPr>
              <a:t>العملية التي يمارس الذكاء من خلالها نشاطه على الخبـرة ، أي القدرة على استخدام الذكاء الموروث وإخراجه إلى الواقع .</a:t>
            </a:r>
            <a:r>
              <a:rPr lang="ar-AE" sz="1700" i="0" dirty="0">
                <a:solidFill>
                  <a:srgbClr val="1C1C1C"/>
                </a:solidFill>
                <a:effectLst/>
                <a:latin typeface="Raleway"/>
                <a:cs typeface="Alexandria" pitchFamily="2" charset="-78"/>
              </a:rPr>
              <a:t> </a:t>
            </a:r>
            <a:r>
              <a:rPr lang="ar-JO" sz="1700" b="1" i="0" dirty="0">
                <a:solidFill>
                  <a:srgbClr val="1C1C1C"/>
                </a:solidFill>
                <a:effectLst/>
                <a:latin typeface="Raleway"/>
                <a:cs typeface="Alexandria" pitchFamily="2" charset="-78"/>
              </a:rPr>
              <a:t>وي</a:t>
            </a:r>
            <a:r>
              <a:rPr lang="ar-AE" sz="1700" b="1" i="0" dirty="0">
                <a:solidFill>
                  <a:srgbClr val="1C1C1C"/>
                </a:solidFill>
                <a:effectLst/>
                <a:latin typeface="Raleway"/>
                <a:cs typeface="Alexandria" pitchFamily="2" charset="-78"/>
              </a:rPr>
              <a:t>عرف</a:t>
            </a:r>
            <a:r>
              <a:rPr lang="ar-JO" sz="1700" b="1" i="0" dirty="0">
                <a:solidFill>
                  <a:srgbClr val="1C1C1C"/>
                </a:solidFill>
                <a:effectLst/>
                <a:latin typeface="Raleway"/>
                <a:cs typeface="Alexandria" pitchFamily="2" charset="-78"/>
              </a:rPr>
              <a:t> </a:t>
            </a:r>
            <a:r>
              <a:rPr lang="en-GB" b="1" i="0" dirty="0">
                <a:solidFill>
                  <a:srgbClr val="1C1C1C"/>
                </a:solidFill>
                <a:effectLst/>
                <a:latin typeface="Alexandria" pitchFamily="2" charset="-78"/>
                <a:cs typeface="Alexandria" pitchFamily="2" charset="-78"/>
              </a:rPr>
              <a:t>Costa</a:t>
            </a:r>
            <a:r>
              <a:rPr lang="en-GB" sz="1700" b="1" i="0" dirty="0">
                <a:solidFill>
                  <a:srgbClr val="1C1C1C"/>
                </a:solidFill>
                <a:effectLst/>
                <a:latin typeface="Raleway"/>
              </a:rPr>
              <a:t> </a:t>
            </a:r>
            <a:r>
              <a:rPr lang="ar-JO" sz="1700" b="1" i="0" dirty="0">
                <a:solidFill>
                  <a:srgbClr val="1C1C1C"/>
                </a:solidFill>
                <a:effectLst/>
                <a:latin typeface="Raleway"/>
                <a:cs typeface="Alexandria" pitchFamily="2" charset="-78"/>
              </a:rPr>
              <a:t> بأنه</a:t>
            </a:r>
            <a:r>
              <a:rPr lang="ar-JO" sz="1700" i="0" dirty="0">
                <a:solidFill>
                  <a:srgbClr val="1C1C1C"/>
                </a:solidFill>
                <a:effectLst/>
                <a:latin typeface="Raleway"/>
                <a:cs typeface="Alexandria" pitchFamily="2" charset="-78"/>
              </a:rPr>
              <a:t>:  المعالجة العقلية للمدخلات الحسية، وبالتالي قيام الفرد من خلال هذه المعالجة بادراك الأمور والحكم عليها والتعليل وإصدار الأحكام، وحل المشكلات . </a:t>
            </a:r>
            <a:endParaRPr lang="en-US" sz="1700" i="0" dirty="0">
              <a:solidFill>
                <a:srgbClr val="1C1C1C"/>
              </a:solidFill>
              <a:effectLst/>
              <a:latin typeface="Raleway"/>
              <a:cs typeface="Alexandria" pitchFamily="2" charset="-78"/>
            </a:endParaRPr>
          </a:p>
          <a:p>
            <a:pPr algn="r" rtl="1" fontAlgn="base"/>
            <a:endParaRPr lang="ar-JO" sz="1700" i="0" dirty="0">
              <a:solidFill>
                <a:srgbClr val="1C1C1C"/>
              </a:solidFill>
              <a:effectLst/>
              <a:latin typeface="Raleway"/>
              <a:cs typeface="Alexandria" pitchFamily="2" charset="-78"/>
            </a:endParaRPr>
          </a:p>
          <a:p>
            <a:pPr marL="1905" indent="-1905" algn="r" rtl="1">
              <a:spcAft>
                <a:spcPts val="555"/>
              </a:spcAft>
            </a:pPr>
            <a:r>
              <a:rPr lang="ar-JO" sz="1700" i="0" dirty="0">
                <a:solidFill>
                  <a:srgbClr val="1C1C1C"/>
                </a:solidFill>
                <a:effectLst/>
                <a:latin typeface="Raleway"/>
                <a:cs typeface="Alexandria" pitchFamily="2" charset="-78"/>
              </a:rPr>
              <a:t> </a:t>
            </a:r>
            <a:r>
              <a:rPr lang="ar-SA" sz="1700" b="1" dirty="0">
                <a:solidFill>
                  <a:srgbClr val="00B0F0"/>
                </a:solidFill>
                <a:effectLst/>
                <a:latin typeface="Alexandria" pitchFamily="2" charset="-78"/>
                <a:ea typeface="Times New Roman" panose="02020603050405020304" pitchFamily="18" charset="0"/>
                <a:cs typeface="Alexandria" pitchFamily="2" charset="-78"/>
              </a:rPr>
              <a:t>الركائز الثلاث المؤثرة في التفكير:</a:t>
            </a:r>
            <a:r>
              <a:rPr lang="en-US" sz="1700" b="1" dirty="0">
                <a:solidFill>
                  <a:srgbClr val="00B0F0"/>
                </a:solidFill>
                <a:latin typeface="Alexandria" pitchFamily="2" charset="-78"/>
                <a:ea typeface="Times New Roman" panose="02020603050405020304" pitchFamily="18" charset="0"/>
              </a:rPr>
              <a:t> </a:t>
            </a:r>
            <a:r>
              <a:rPr lang="ar-SA" sz="1700" dirty="0">
                <a:solidFill>
                  <a:srgbClr val="000000"/>
                </a:solidFill>
                <a:effectLst/>
                <a:latin typeface="Alexandria" pitchFamily="2" charset="-78"/>
                <a:ea typeface="Times New Roman" panose="02020603050405020304" pitchFamily="18" charset="0"/>
                <a:cs typeface="Alexandria" pitchFamily="2" charset="-78"/>
              </a:rPr>
              <a:t>هناك الكثير من العوامل التي تؤثر في طريقة تفكيرنا وطريقة تناولنا للموضوعات وآلية تعاملنا مع المشكلات، ويمكن تحديد ثلاث ركائز تؤثر في التفكير:</a:t>
            </a:r>
            <a:endParaRPr lang="en-US" sz="1700" dirty="0">
              <a:solidFill>
                <a:srgbClr val="000000"/>
              </a:solidFill>
              <a:effectLst/>
              <a:latin typeface="Alexandria" pitchFamily="2" charset="-78"/>
              <a:ea typeface="Times New Roman" panose="02020603050405020304" pitchFamily="18" charset="0"/>
            </a:endParaRPr>
          </a:p>
          <a:p>
            <a:pPr marL="342900" lvl="0" indent="-342900" algn="r" rtl="1">
              <a:spcAft>
                <a:spcPts val="555"/>
              </a:spcAft>
              <a:buSzPts val="1000"/>
              <a:buFont typeface="Symbol" panose="05050102010706020507" pitchFamily="18" charset="2"/>
              <a:buChar char=""/>
              <a:tabLst>
                <a:tab pos="457200" algn="l"/>
              </a:tabLst>
            </a:pPr>
            <a:r>
              <a:rPr lang="ar-SA" sz="1700" dirty="0">
                <a:solidFill>
                  <a:srgbClr val="000000"/>
                </a:solidFill>
                <a:effectLst/>
                <a:latin typeface="Alexandria" pitchFamily="2" charset="-78"/>
                <a:ea typeface="Times New Roman" panose="02020603050405020304" pitchFamily="18" charset="0"/>
                <a:cs typeface="Alexandria" pitchFamily="2" charset="-78"/>
              </a:rPr>
              <a:t>الصورة: نعتمد بشكل كبير في حياتنا على الصورة في عملية التذكر </a:t>
            </a:r>
            <a:r>
              <a:rPr lang="ar-JO" sz="1700" dirty="0">
                <a:solidFill>
                  <a:srgbClr val="000000"/>
                </a:solidFill>
                <a:effectLst/>
                <a:latin typeface="Alexandria" pitchFamily="2" charset="-78"/>
                <a:ea typeface="Times New Roman" panose="02020603050405020304" pitchFamily="18" charset="0"/>
                <a:cs typeface="Alexandria" pitchFamily="2" charset="-78"/>
              </a:rPr>
              <a:t>، </a:t>
            </a:r>
            <a:r>
              <a:rPr lang="ar-SA" sz="1700" dirty="0">
                <a:solidFill>
                  <a:srgbClr val="000000"/>
                </a:solidFill>
                <a:effectLst/>
                <a:latin typeface="Alexandria" pitchFamily="2" charset="-78"/>
                <a:ea typeface="Times New Roman" panose="02020603050405020304" pitchFamily="18" charset="0"/>
                <a:cs typeface="Alexandria" pitchFamily="2" charset="-78"/>
              </a:rPr>
              <a:t>وهذا ما يجعلنا نتذكر بشكل أفضل</a:t>
            </a:r>
            <a:r>
              <a:rPr lang="en-US" sz="1700" dirty="0">
                <a:solidFill>
                  <a:srgbClr val="000000"/>
                </a:solidFill>
                <a:effectLst/>
                <a:latin typeface="Simplified Arabic" panose="02020603050405020304" pitchFamily="18" charset="-78"/>
                <a:ea typeface="Times New Roman" panose="02020603050405020304" pitchFamily="18" charset="0"/>
              </a:rPr>
              <a:t> .</a:t>
            </a:r>
            <a:endParaRPr lang="en-US" sz="1700" dirty="0">
              <a:solidFill>
                <a:srgbClr val="000000"/>
              </a:solidFill>
              <a:effectLst/>
              <a:latin typeface="Alexandria" pitchFamily="2" charset="-78"/>
              <a:ea typeface="Times New Roman" panose="02020603050405020304" pitchFamily="18" charset="0"/>
            </a:endParaRPr>
          </a:p>
          <a:p>
            <a:pPr marL="342900" lvl="0" indent="-342900" algn="r" rtl="1">
              <a:spcAft>
                <a:spcPts val="555"/>
              </a:spcAft>
              <a:buSzPts val="1000"/>
              <a:buFont typeface="Symbol" panose="05050102010706020507" pitchFamily="18" charset="2"/>
              <a:buChar char=""/>
              <a:tabLst>
                <a:tab pos="457200" algn="l"/>
              </a:tabLst>
            </a:pPr>
            <a:r>
              <a:rPr lang="ar-SA" sz="1700" dirty="0">
                <a:solidFill>
                  <a:srgbClr val="000000"/>
                </a:solidFill>
                <a:effectLst/>
                <a:latin typeface="Alexandria" pitchFamily="2" charset="-78"/>
                <a:ea typeface="Times New Roman" panose="02020603050405020304" pitchFamily="18" charset="0"/>
                <a:cs typeface="Alexandria" pitchFamily="2" charset="-78"/>
              </a:rPr>
              <a:t>فصا المخ الأيمن والأيسر </a:t>
            </a:r>
            <a:r>
              <a:rPr lang="ar-JO" sz="1700" dirty="0">
                <a:solidFill>
                  <a:srgbClr val="000000"/>
                </a:solidFill>
                <a:latin typeface="Alexandria" pitchFamily="2" charset="-78"/>
                <a:ea typeface="Times New Roman" panose="02020603050405020304" pitchFamily="18" charset="0"/>
                <a:cs typeface="Alexandria" pitchFamily="2" charset="-78"/>
              </a:rPr>
              <a:t>:</a:t>
            </a:r>
            <a:r>
              <a:rPr lang="ar-SA" sz="1700" dirty="0">
                <a:solidFill>
                  <a:srgbClr val="000000"/>
                </a:solidFill>
                <a:effectLst/>
                <a:latin typeface="Alexandria" pitchFamily="2" charset="-78"/>
                <a:ea typeface="Times New Roman" panose="02020603050405020304" pitchFamily="18" charset="0"/>
                <a:cs typeface="Alexandria" pitchFamily="2" charset="-78"/>
              </a:rPr>
              <a:t> هناك </a:t>
            </a:r>
            <a:r>
              <a:rPr lang="ar-JO" sz="1700" dirty="0">
                <a:solidFill>
                  <a:srgbClr val="000000"/>
                </a:solidFill>
                <a:effectLst/>
                <a:latin typeface="Alexandria" pitchFamily="2" charset="-78"/>
                <a:ea typeface="Times New Roman" panose="02020603050405020304" pitchFamily="18" charset="0"/>
                <a:cs typeface="Alexandria" pitchFamily="2" charset="-78"/>
              </a:rPr>
              <a:t>قسم</a:t>
            </a:r>
            <a:r>
              <a:rPr lang="ar-SA" sz="1700" dirty="0">
                <a:solidFill>
                  <a:srgbClr val="000000"/>
                </a:solidFill>
                <a:effectLst/>
                <a:latin typeface="Alexandria" pitchFamily="2" charset="-78"/>
                <a:ea typeface="Times New Roman" panose="02020603050405020304" pitchFamily="18" charset="0"/>
                <a:cs typeface="Alexandria" pitchFamily="2" charset="-78"/>
              </a:rPr>
              <a:t>ين للمخ كل </a:t>
            </a:r>
            <a:r>
              <a:rPr lang="ar-JO" sz="1700" dirty="0">
                <a:solidFill>
                  <a:srgbClr val="000000"/>
                </a:solidFill>
                <a:effectLst/>
                <a:latin typeface="Alexandria" pitchFamily="2" charset="-78"/>
                <a:ea typeface="Times New Roman" panose="02020603050405020304" pitchFamily="18" charset="0"/>
                <a:cs typeface="Alexandria" pitchFamily="2" charset="-78"/>
              </a:rPr>
              <a:t>قسم</a:t>
            </a:r>
            <a:r>
              <a:rPr lang="ar-SA" sz="1700" dirty="0">
                <a:solidFill>
                  <a:srgbClr val="000000"/>
                </a:solidFill>
                <a:effectLst/>
                <a:latin typeface="Alexandria" pitchFamily="2" charset="-78"/>
                <a:ea typeface="Times New Roman" panose="02020603050405020304" pitchFamily="18" charset="0"/>
                <a:cs typeface="Alexandria" pitchFamily="2" charset="-78"/>
              </a:rPr>
              <a:t> له مهام وتأثير </a:t>
            </a:r>
            <a:r>
              <a:rPr lang="ar-JO" sz="1700" dirty="0">
                <a:solidFill>
                  <a:srgbClr val="000000"/>
                </a:solidFill>
                <a:effectLst/>
                <a:latin typeface="Alexandria" pitchFamily="2" charset="-78"/>
                <a:ea typeface="Times New Roman" panose="02020603050405020304" pitchFamily="18" charset="0"/>
                <a:cs typeface="Alexandria" pitchFamily="2" charset="-78"/>
              </a:rPr>
              <a:t>مختلف </a:t>
            </a:r>
            <a:r>
              <a:rPr lang="ar-SA" sz="1700" dirty="0">
                <a:solidFill>
                  <a:srgbClr val="000000"/>
                </a:solidFill>
                <a:effectLst/>
                <a:latin typeface="Alexandria" pitchFamily="2" charset="-78"/>
                <a:ea typeface="Times New Roman" panose="02020603050405020304" pitchFamily="18" charset="0"/>
                <a:cs typeface="Alexandria" pitchFamily="2" charset="-78"/>
              </a:rPr>
              <a:t>في عملية التفكير، </a:t>
            </a:r>
            <a:r>
              <a:rPr lang="ar-JO" sz="1700" dirty="0">
                <a:solidFill>
                  <a:srgbClr val="000000"/>
                </a:solidFill>
                <a:effectLst/>
                <a:latin typeface="Alexandria" pitchFamily="2" charset="-78"/>
                <a:ea typeface="Times New Roman" panose="02020603050405020304" pitchFamily="18" charset="0"/>
                <a:cs typeface="Alexandria" pitchFamily="2" charset="-78"/>
              </a:rPr>
              <a:t>ف</a:t>
            </a:r>
            <a:r>
              <a:rPr lang="ar-SA" sz="1700" dirty="0">
                <a:solidFill>
                  <a:srgbClr val="000000"/>
                </a:solidFill>
                <a:effectLst/>
                <a:latin typeface="Alexandria" pitchFamily="2" charset="-78"/>
                <a:ea typeface="Times New Roman" panose="02020603050405020304" pitchFamily="18" charset="0"/>
                <a:cs typeface="Alexandria" pitchFamily="2" charset="-78"/>
              </a:rPr>
              <a:t>الأيمن يميل إلى التخيل والإبتكار </a:t>
            </a:r>
            <a:r>
              <a:rPr lang="ar-JO" sz="1700" dirty="0">
                <a:solidFill>
                  <a:srgbClr val="000000"/>
                </a:solidFill>
                <a:effectLst/>
                <a:latin typeface="Alexandria" pitchFamily="2" charset="-78"/>
                <a:ea typeface="Times New Roman" panose="02020603050405020304" pitchFamily="18" charset="0"/>
                <a:cs typeface="Alexandria" pitchFamily="2" charset="-78"/>
              </a:rPr>
              <a:t>و</a:t>
            </a:r>
            <a:r>
              <a:rPr lang="ar-SA" sz="1700" dirty="0">
                <a:solidFill>
                  <a:srgbClr val="000000"/>
                </a:solidFill>
                <a:effectLst/>
                <a:latin typeface="Alexandria" pitchFamily="2" charset="-78"/>
                <a:ea typeface="Times New Roman" panose="02020603050405020304" pitchFamily="18" charset="0"/>
                <a:cs typeface="Alexandria" pitchFamily="2" charset="-78"/>
              </a:rPr>
              <a:t>الأيسر يركز على المنطق</a:t>
            </a:r>
            <a:r>
              <a:rPr lang="ar-JO" sz="1700" dirty="0">
                <a:solidFill>
                  <a:srgbClr val="000000"/>
                </a:solidFill>
                <a:effectLst/>
                <a:latin typeface="Alexandria" pitchFamily="2" charset="-78"/>
                <a:ea typeface="Times New Roman" panose="02020603050405020304" pitchFamily="18" charset="0"/>
                <a:cs typeface="Alexandria" pitchFamily="2" charset="-78"/>
              </a:rPr>
              <a:t> </a:t>
            </a:r>
            <a:r>
              <a:rPr lang="ar-SA" sz="1700" dirty="0">
                <a:solidFill>
                  <a:srgbClr val="000000"/>
                </a:solidFill>
                <a:effectLst/>
                <a:latin typeface="Alexandria" pitchFamily="2" charset="-78"/>
                <a:ea typeface="Times New Roman" panose="02020603050405020304" pitchFamily="18" charset="0"/>
                <a:cs typeface="Alexandria" pitchFamily="2" charset="-78"/>
              </a:rPr>
              <a:t>والأرقام</a:t>
            </a:r>
            <a:r>
              <a:rPr lang="en-US" sz="1700" dirty="0">
                <a:solidFill>
                  <a:srgbClr val="000000"/>
                </a:solidFill>
                <a:effectLst/>
                <a:latin typeface="Simplified Arabic" panose="02020603050405020304" pitchFamily="18" charset="-78"/>
                <a:ea typeface="Times New Roman" panose="02020603050405020304" pitchFamily="18" charset="0"/>
              </a:rPr>
              <a:t>.</a:t>
            </a:r>
            <a:endParaRPr lang="en-US" sz="1700" dirty="0">
              <a:solidFill>
                <a:srgbClr val="000000"/>
              </a:solidFill>
              <a:effectLst/>
              <a:latin typeface="Alexandria" pitchFamily="2" charset="-78"/>
              <a:ea typeface="Times New Roman" panose="02020603050405020304" pitchFamily="18" charset="0"/>
            </a:endParaRPr>
          </a:p>
          <a:p>
            <a:pPr marL="342900" lvl="0" indent="-342900" algn="r" rtl="1">
              <a:spcAft>
                <a:spcPts val="555"/>
              </a:spcAft>
              <a:buSzPts val="1000"/>
              <a:buFont typeface="Symbol" panose="05050102010706020507" pitchFamily="18" charset="2"/>
              <a:buChar char=""/>
              <a:tabLst>
                <a:tab pos="457200" algn="l"/>
              </a:tabLst>
            </a:pPr>
            <a:r>
              <a:rPr lang="ar-SA" sz="1700" dirty="0">
                <a:solidFill>
                  <a:srgbClr val="000000"/>
                </a:solidFill>
                <a:effectLst/>
                <a:latin typeface="Alexandria" pitchFamily="2" charset="-78"/>
                <a:ea typeface="Times New Roman" panose="02020603050405020304" pitchFamily="18" charset="0"/>
                <a:cs typeface="Alexandria" pitchFamily="2" charset="-78"/>
              </a:rPr>
              <a:t>خلايا المخ والروابط : يحتوى المخ على ملايين الخلايا والروابط التي تؤثر بشكل كبير في عملية التفكير</a:t>
            </a:r>
            <a:r>
              <a:rPr lang="en-US" sz="1700" dirty="0">
                <a:solidFill>
                  <a:srgbClr val="000000"/>
                </a:solidFill>
                <a:effectLst/>
                <a:latin typeface="Simplified Arabic" panose="02020603050405020304" pitchFamily="18" charset="-78"/>
                <a:ea typeface="Times New Roman" panose="02020603050405020304" pitchFamily="18" charset="0"/>
              </a:rPr>
              <a:t>.</a:t>
            </a:r>
            <a:endParaRPr lang="en-US" sz="1700" dirty="0">
              <a:solidFill>
                <a:srgbClr val="000000"/>
              </a:solidFill>
              <a:effectLst/>
              <a:latin typeface="Alexandria" pitchFamily="2" charset="-78"/>
              <a:ea typeface="Times New Roman" panose="02020603050405020304" pitchFamily="18" charset="0"/>
            </a:endParaRPr>
          </a:p>
          <a:p>
            <a:pPr algn="r" rtl="1" fontAlgn="base"/>
            <a:endParaRPr lang="ar-JO" sz="1700" i="0" dirty="0">
              <a:solidFill>
                <a:srgbClr val="817757"/>
              </a:solidFill>
              <a:effectLst/>
              <a:latin typeface="Raleway"/>
              <a:cs typeface="Alexandria" pitchFamily="2" charset="-78"/>
            </a:endParaRPr>
          </a:p>
        </p:txBody>
      </p:sp>
      <p:pic>
        <p:nvPicPr>
          <p:cNvPr id="9" name="Graphic 21">
            <a:extLst>
              <a:ext uri="{FF2B5EF4-FFF2-40B4-BE49-F238E27FC236}">
                <a16:creationId xmlns:a16="http://schemas.microsoft.com/office/drawing/2014/main" id="{C627C423-AB7E-B55B-1D85-E1602017C3A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11" name="Picture 10">
            <a:extLst>
              <a:ext uri="{FF2B5EF4-FFF2-40B4-BE49-F238E27FC236}">
                <a16:creationId xmlns:a16="http://schemas.microsoft.com/office/drawing/2014/main" id="{72E5B911-6EE6-37CC-FCC0-E4D51B6A8564}"/>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spTree>
    <p:extLst>
      <p:ext uri="{BB962C8B-B14F-4D97-AF65-F5344CB8AC3E}">
        <p14:creationId xmlns:p14="http://schemas.microsoft.com/office/powerpoint/2010/main" val="1490364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840639"/>
            <a:ext cx="12148812" cy="58939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518837" y="138831"/>
            <a:ext cx="3832287" cy="523220"/>
          </a:xfrm>
          <a:prstGeom prst="rect">
            <a:avLst/>
          </a:prstGeom>
          <a:noFill/>
        </p:spPr>
        <p:txBody>
          <a:bodyPr wrap="square" rtlCol="0">
            <a:spAutoFit/>
          </a:bodyPr>
          <a:lstStyle/>
          <a:p>
            <a:pPr lvl="0">
              <a:buClrTx/>
            </a:pPr>
            <a:r>
              <a:rPr lang="ar-JO" sz="2800" b="1" kern="1200" dirty="0">
                <a:latin typeface="Alexandria" pitchFamily="2" charset="-78"/>
                <a:ea typeface="+mn-ea"/>
                <a:cs typeface="Alexandria" pitchFamily="2" charset="-78"/>
              </a:rPr>
              <a:t>مستويات التفكير</a:t>
            </a:r>
            <a:endParaRPr kumimoji="0" lang="en-US" sz="28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7" name="TextBox 6">
            <a:extLst>
              <a:ext uri="{FF2B5EF4-FFF2-40B4-BE49-F238E27FC236}">
                <a16:creationId xmlns:a16="http://schemas.microsoft.com/office/drawing/2014/main" id="{EC551515-829A-FFA7-6804-9F533A09DC52}"/>
              </a:ext>
            </a:extLst>
          </p:cNvPr>
          <p:cNvSpPr txBox="1"/>
          <p:nvPr/>
        </p:nvSpPr>
        <p:spPr>
          <a:xfrm>
            <a:off x="130451" y="983581"/>
            <a:ext cx="11931097" cy="5590698"/>
          </a:xfrm>
          <a:prstGeom prst="rect">
            <a:avLst/>
          </a:prstGeom>
          <a:noFill/>
        </p:spPr>
        <p:txBody>
          <a:bodyPr wrap="square">
            <a:spAutoFit/>
          </a:bodyPr>
          <a:lstStyle/>
          <a:p>
            <a:pPr algn="just" rtl="1" fontAlgn="base">
              <a:lnSpc>
                <a:spcPct val="150000"/>
              </a:lnSpc>
            </a:pPr>
            <a:r>
              <a:rPr lang="ar-JO" sz="1600" b="1" i="0" dirty="0">
                <a:solidFill>
                  <a:srgbClr val="00B0F0"/>
                </a:solidFill>
                <a:effectLst/>
                <a:latin typeface="Raleway"/>
                <a:cs typeface="Alexandria" pitchFamily="2" charset="-78"/>
              </a:rPr>
              <a:t>تقسم مستويات التفكير إلى مستويين أساسي ومركب كالتالي:</a:t>
            </a:r>
            <a:endParaRPr lang="ar-AE" sz="1600" b="1" i="0" dirty="0">
              <a:solidFill>
                <a:srgbClr val="00B0F0"/>
              </a:solidFill>
              <a:effectLst/>
              <a:latin typeface="Raleway"/>
              <a:cs typeface="Alexandria" pitchFamily="2" charset="-78"/>
            </a:endParaRPr>
          </a:p>
          <a:p>
            <a:pPr marL="285750" indent="-285750" algn="just" rtl="1" fontAlgn="base">
              <a:lnSpc>
                <a:spcPct val="150000"/>
              </a:lnSpc>
              <a:buFont typeface="Arial" panose="020B0604020202020204" pitchFamily="34" charset="0"/>
              <a:buChar char="•"/>
            </a:pPr>
            <a:r>
              <a:rPr lang="ar-JO" sz="1600" b="1" i="0" dirty="0">
                <a:effectLst/>
                <a:latin typeface="Raleway"/>
                <a:cs typeface="Alexandria" pitchFamily="2" charset="-78"/>
              </a:rPr>
              <a:t>التفكير الأساسي</a:t>
            </a:r>
            <a:r>
              <a:rPr lang="ar-JO" sz="1600" i="0" dirty="0">
                <a:effectLst/>
                <a:latin typeface="Raleway"/>
                <a:cs typeface="Alexandria" pitchFamily="2" charset="-78"/>
              </a:rPr>
              <a:t>:</a:t>
            </a:r>
            <a:r>
              <a:rPr lang="ar-AE" sz="1600" i="0" dirty="0">
                <a:effectLst/>
                <a:latin typeface="Raleway"/>
                <a:cs typeface="Alexandria" pitchFamily="2" charset="-78"/>
              </a:rPr>
              <a:t> </a:t>
            </a:r>
            <a:r>
              <a:rPr lang="ar-JO" sz="1600" i="0" dirty="0">
                <a:effectLst/>
                <a:latin typeface="Raleway"/>
                <a:cs typeface="Alexandria" pitchFamily="2" charset="-78"/>
              </a:rPr>
              <a:t>ويحصل عند عمل نشاط عقلي معين بإستخدام مهارة تفكير أساسية و</a:t>
            </a:r>
            <a:r>
              <a:rPr lang="ar-AE" sz="1600" i="0" dirty="0">
                <a:effectLst/>
                <a:latin typeface="Raleway"/>
                <a:cs typeface="Alexandria" pitchFamily="2" charset="-78"/>
              </a:rPr>
              <a:t>ا</a:t>
            </a:r>
            <a:r>
              <a:rPr lang="ar-JO" sz="1600" i="0" dirty="0">
                <a:effectLst/>
                <a:latin typeface="Raleway"/>
                <a:cs typeface="Alexandria" pitchFamily="2" charset="-78"/>
              </a:rPr>
              <a:t>حدة، مثل مهارة المعرفة أو الأستيعاب، أو الاستدلال أوالحفظ أو التمييز، أو التطبيق وغيرها.</a:t>
            </a:r>
          </a:p>
          <a:p>
            <a:pPr marL="285750" indent="-285750" algn="just" rtl="1" fontAlgn="base">
              <a:lnSpc>
                <a:spcPct val="150000"/>
              </a:lnSpc>
              <a:buFont typeface="Arial" panose="020B0604020202020204" pitchFamily="34" charset="0"/>
              <a:buChar char="•"/>
            </a:pPr>
            <a:r>
              <a:rPr lang="ar-JO" sz="1600" b="1" i="0" dirty="0">
                <a:effectLst/>
                <a:latin typeface="Raleway"/>
                <a:cs typeface="Alexandria" pitchFamily="2" charset="-78"/>
              </a:rPr>
              <a:t>التفكير المركب</a:t>
            </a:r>
            <a:r>
              <a:rPr lang="ar-JO" sz="1600" i="0" dirty="0">
                <a:effectLst/>
                <a:latin typeface="Raleway"/>
                <a:cs typeface="Alexandria" pitchFamily="2" charset="-78"/>
              </a:rPr>
              <a:t>:</a:t>
            </a:r>
            <a:r>
              <a:rPr lang="ar-AE" sz="1600" i="0" dirty="0">
                <a:effectLst/>
                <a:latin typeface="Raleway"/>
                <a:cs typeface="Alexandria" pitchFamily="2" charset="-78"/>
              </a:rPr>
              <a:t> </a:t>
            </a:r>
            <a:r>
              <a:rPr lang="ar-JO" sz="1600" i="0" dirty="0">
                <a:effectLst/>
                <a:latin typeface="Raleway"/>
                <a:cs typeface="Alexandria" pitchFamily="2" charset="-78"/>
              </a:rPr>
              <a:t>ويقصد </a:t>
            </a:r>
            <a:r>
              <a:rPr lang="ar-AE" sz="1600" i="0" dirty="0">
                <a:effectLst/>
                <a:latin typeface="Raleway"/>
                <a:cs typeface="Alexandria" pitchFamily="2" charset="-78"/>
              </a:rPr>
              <a:t>به </a:t>
            </a:r>
            <a:r>
              <a:rPr lang="ar-AE" sz="1600" dirty="0">
                <a:latin typeface="Raleway"/>
                <a:cs typeface="Alexandria" pitchFamily="2" charset="-78"/>
              </a:rPr>
              <a:t>ا</a:t>
            </a:r>
            <a:r>
              <a:rPr lang="ar-JO" sz="1600" i="0" dirty="0">
                <a:effectLst/>
                <a:latin typeface="Raleway"/>
                <a:cs typeface="Alexandria" pitchFamily="2" charset="-78"/>
              </a:rPr>
              <a:t>ستخدام مجموعة من مهارات التفكير في </a:t>
            </a:r>
            <a:r>
              <a:rPr lang="ar-AE" sz="1600" i="0" dirty="0">
                <a:effectLst/>
                <a:latin typeface="Raleway"/>
                <a:cs typeface="Alexandria" pitchFamily="2" charset="-78"/>
              </a:rPr>
              <a:t>آ</a:t>
            </a:r>
            <a:r>
              <a:rPr lang="ar-JO" sz="1600" i="0" dirty="0">
                <a:effectLst/>
                <a:latin typeface="Raleway"/>
                <a:cs typeface="Alexandria" pitchFamily="2" charset="-78"/>
              </a:rPr>
              <a:t>ن وحد، مثل التفكير الإبداعي أو التفكير الناقد والذي يستدعي الفهم والأستيعاب للحدث وتحليله ومقارنته ونقده </a:t>
            </a:r>
            <a:r>
              <a:rPr lang="ar-AE" sz="1600" i="0" dirty="0">
                <a:effectLst/>
                <a:latin typeface="Raleway"/>
                <a:cs typeface="Alexandria" pitchFamily="2" charset="-78"/>
              </a:rPr>
              <a:t>و</a:t>
            </a:r>
            <a:r>
              <a:rPr lang="ar-JO" sz="1600" i="0" dirty="0">
                <a:effectLst/>
                <a:latin typeface="Raleway"/>
                <a:cs typeface="Alexandria" pitchFamily="2" charset="-78"/>
              </a:rPr>
              <a:t>إيجاد </a:t>
            </a:r>
            <a:r>
              <a:rPr lang="ar-AE" sz="1600" i="0" dirty="0">
                <a:effectLst/>
                <a:latin typeface="Raleway"/>
                <a:cs typeface="Alexandria" pitchFamily="2" charset="-78"/>
              </a:rPr>
              <a:t>ال</a:t>
            </a:r>
            <a:r>
              <a:rPr lang="ar-JO" sz="1600" i="0" dirty="0">
                <a:effectLst/>
                <a:latin typeface="Raleway"/>
                <a:cs typeface="Alexandria" pitchFamily="2" charset="-78"/>
              </a:rPr>
              <a:t>بدائل وغيرها.     </a:t>
            </a:r>
          </a:p>
          <a:p>
            <a:pPr algn="just" rtl="1" fontAlgn="base">
              <a:lnSpc>
                <a:spcPct val="150000"/>
              </a:lnSpc>
            </a:pPr>
            <a:r>
              <a:rPr lang="ar-JO" sz="1600" b="1" i="0" dirty="0">
                <a:solidFill>
                  <a:srgbClr val="00B0F0"/>
                </a:solidFill>
                <a:effectLst/>
                <a:latin typeface="Raleway"/>
                <a:cs typeface="Alexandria" pitchFamily="2" charset="-78"/>
              </a:rPr>
              <a:t>تقسم مهارات التفكير من حيث المستوى والجهد المبذول فيها إلى ثلاثة مستويات:</a:t>
            </a:r>
            <a:endParaRPr lang="ar-AE" sz="1600" b="1" i="0" dirty="0">
              <a:solidFill>
                <a:srgbClr val="00B0F0"/>
              </a:solidFill>
              <a:effectLst/>
              <a:latin typeface="Raleway"/>
              <a:cs typeface="Alexandria" pitchFamily="2" charset="-78"/>
            </a:endParaRPr>
          </a:p>
          <a:p>
            <a:pPr marL="285750" indent="-285750" algn="just" rtl="1" fontAlgn="base">
              <a:lnSpc>
                <a:spcPct val="150000"/>
              </a:lnSpc>
              <a:buFont typeface="Arial" panose="020B0604020202020204" pitchFamily="34" charset="0"/>
              <a:buChar char="•"/>
            </a:pPr>
            <a:r>
              <a:rPr lang="ar-JO" sz="1600" b="1" i="0" dirty="0">
                <a:effectLst/>
                <a:latin typeface="Raleway"/>
                <a:cs typeface="Alexandria" pitchFamily="2" charset="-78"/>
              </a:rPr>
              <a:t>المستويات الدنيا</a:t>
            </a:r>
            <a:r>
              <a:rPr lang="ar-AE" sz="1600" b="1" i="0" dirty="0">
                <a:effectLst/>
                <a:latin typeface="Raleway"/>
                <a:cs typeface="Alexandria" pitchFamily="2" charset="-78"/>
              </a:rPr>
              <a:t> (الأساسية)</a:t>
            </a:r>
            <a:r>
              <a:rPr lang="ar-JO" sz="1600" i="0" dirty="0">
                <a:effectLst/>
                <a:latin typeface="Raleway"/>
                <a:cs typeface="Alexandria" pitchFamily="2" charset="-78"/>
              </a:rPr>
              <a:t>:هذه المهارات تُمثّل الأساس لأيّ نشاط فكري. وتتضمن التقليد أو النقل واتباع القواعد والتوجيهات والحفظ والاستظهار والحفظ </a:t>
            </a:r>
            <a:r>
              <a:rPr lang="ar-AE" sz="1600" i="0" dirty="0">
                <a:effectLst/>
                <a:latin typeface="Raleway"/>
                <a:cs typeface="Alexandria" pitchFamily="2" charset="-78"/>
              </a:rPr>
              <a:t>والتذكر</a:t>
            </a:r>
            <a:r>
              <a:rPr lang="ar-JO" sz="1600" i="0" dirty="0">
                <a:effectLst/>
                <a:latin typeface="Raleway"/>
                <a:cs typeface="Alexandria" pitchFamily="2" charset="-78"/>
              </a:rPr>
              <a:t>.</a:t>
            </a:r>
          </a:p>
          <a:p>
            <a:pPr marL="285750" indent="-285750" algn="just" rtl="1" fontAlgn="base">
              <a:lnSpc>
                <a:spcPct val="150000"/>
              </a:lnSpc>
              <a:buFont typeface="Arial" panose="020B0604020202020204" pitchFamily="34" charset="0"/>
              <a:buChar char="•"/>
            </a:pPr>
            <a:r>
              <a:rPr lang="ar-JO" sz="1600" b="1" i="0" dirty="0">
                <a:effectLst/>
                <a:latin typeface="Raleway"/>
                <a:cs typeface="Alexandria" pitchFamily="2" charset="-78"/>
              </a:rPr>
              <a:t>المستويات الوسطى</a:t>
            </a:r>
            <a:r>
              <a:rPr lang="ar-AE" sz="1600" b="1" i="0" dirty="0">
                <a:effectLst/>
                <a:latin typeface="Raleway"/>
                <a:cs typeface="Alexandria" pitchFamily="2" charset="-78"/>
              </a:rPr>
              <a:t>(المهارات المنطقية)</a:t>
            </a:r>
            <a:r>
              <a:rPr lang="ar-JO" sz="1600" i="0" dirty="0">
                <a:effectLst/>
                <a:latin typeface="Raleway"/>
                <a:cs typeface="Alexandria" pitchFamily="2" charset="-78"/>
              </a:rPr>
              <a:t>:هذه المهارات تُتيح للشخص تحليل المعلومات بشكل أعمق وتطبيقها في سياقات مختلفة. وتشمل التمييز والمقارنة والتصنيف والترتيب والتمثيل والاستنتاج.</a:t>
            </a:r>
            <a:r>
              <a:rPr lang="ar-AE" sz="1600" i="0" dirty="0">
                <a:effectLst/>
                <a:latin typeface="Raleway"/>
                <a:cs typeface="Alexandria" pitchFamily="2" charset="-78"/>
              </a:rPr>
              <a:t> وهي </a:t>
            </a:r>
            <a:r>
              <a:rPr lang="ar-JO" sz="1600" i="0" dirty="0">
                <a:effectLst/>
                <a:latin typeface="Raleway"/>
                <a:cs typeface="Alexandria" pitchFamily="2" charset="-78"/>
              </a:rPr>
              <a:t>اكثر تعقيدا من مهارات المستويات الدنيا</a:t>
            </a:r>
            <a:r>
              <a:rPr lang="ar-AE" sz="1600" i="0" dirty="0">
                <a:effectLst/>
                <a:latin typeface="Raleway"/>
                <a:cs typeface="Alexandria" pitchFamily="2" charset="-78"/>
              </a:rPr>
              <a:t>.</a:t>
            </a:r>
            <a:endParaRPr lang="ar-JO" sz="1600" i="0" dirty="0">
              <a:effectLst/>
              <a:latin typeface="Raleway"/>
              <a:cs typeface="Alexandria" pitchFamily="2" charset="-78"/>
            </a:endParaRPr>
          </a:p>
          <a:p>
            <a:pPr marL="285750" indent="-285750" algn="just" rtl="1" fontAlgn="base">
              <a:lnSpc>
                <a:spcPct val="150000"/>
              </a:lnSpc>
              <a:buFont typeface="Arial" panose="020B0604020202020204" pitchFamily="34" charset="0"/>
              <a:buChar char="•"/>
            </a:pPr>
            <a:r>
              <a:rPr lang="ar-JO" sz="1600" b="1" i="0" dirty="0">
                <a:effectLst/>
                <a:latin typeface="Raleway"/>
                <a:cs typeface="Alexandria" pitchFamily="2" charset="-78"/>
              </a:rPr>
              <a:t>المستويات العليا</a:t>
            </a:r>
            <a:r>
              <a:rPr lang="ar-AE" sz="1600" b="1" i="0" dirty="0">
                <a:effectLst/>
                <a:latin typeface="Raleway"/>
                <a:cs typeface="Alexandria" pitchFamily="2" charset="-78"/>
              </a:rPr>
              <a:t> </a:t>
            </a:r>
            <a:r>
              <a:rPr lang="ar-JO" sz="1600" i="0" dirty="0">
                <a:effectLst/>
                <a:latin typeface="Raleway"/>
                <a:cs typeface="Alexandria" pitchFamily="2" charset="-78"/>
              </a:rPr>
              <a:t>(</a:t>
            </a:r>
            <a:r>
              <a:rPr lang="ar-AE" sz="1600" b="1" i="0" dirty="0">
                <a:effectLst/>
                <a:latin typeface="Raleway"/>
                <a:cs typeface="Alexandria" pitchFamily="2" charset="-78"/>
              </a:rPr>
              <a:t>المهارات ال</a:t>
            </a:r>
            <a:r>
              <a:rPr lang="ar-JO" sz="1600" b="1" i="0" dirty="0">
                <a:effectLst/>
                <a:latin typeface="Raleway"/>
                <a:cs typeface="Alexandria" pitchFamily="2" charset="-78"/>
              </a:rPr>
              <a:t>متعلّقة بالإبداع و الابتكار</a:t>
            </a:r>
            <a:r>
              <a:rPr lang="ar-JO" sz="1600" i="0" dirty="0">
                <a:effectLst/>
                <a:latin typeface="Raleway"/>
                <a:cs typeface="Alexandria" pitchFamily="2" charset="-78"/>
              </a:rPr>
              <a:t>): تُعدّ هذه المهارات مُعقّدة مقارنةً بالمهارات الأخرى، لأنّها تسمح للشخص بتوليد أفكار جديدة وتقييم الخيارات بناءً على معايير مُحدّدة. وتضمّ التفكير الناقد والتفكير الإبداعي. :وهي أكثر مهارات التفكير تعقيدا، وتقوم على دمج مهارات تفكير دنيا ووسطى والوصول بعملية التفكير إلى أعلى مستوى ممكن ، ومن هذه المهارات مهارة اتخاذ القرار، ومهارة التفكير الناقد ، ومهارة حل المشكلات ، والتفكير الابتكارى ، والتفكير وراء المعرفى. (زيتون، 2003؛ قطامي، 2004)</a:t>
            </a:r>
            <a:endParaRPr lang="ar-AE" sz="1600" i="0" dirty="0">
              <a:effectLst/>
              <a:latin typeface="Raleway"/>
              <a:cs typeface="Alexandria" pitchFamily="2" charset="-78"/>
            </a:endParaRPr>
          </a:p>
        </p:txBody>
      </p:sp>
      <p:pic>
        <p:nvPicPr>
          <p:cNvPr id="9" name="Graphic 21">
            <a:extLst>
              <a:ext uri="{FF2B5EF4-FFF2-40B4-BE49-F238E27FC236}">
                <a16:creationId xmlns:a16="http://schemas.microsoft.com/office/drawing/2014/main" id="{C627C423-AB7E-B55B-1D85-E1602017C3A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11" name="Picture 10">
            <a:extLst>
              <a:ext uri="{FF2B5EF4-FFF2-40B4-BE49-F238E27FC236}">
                <a16:creationId xmlns:a16="http://schemas.microsoft.com/office/drawing/2014/main" id="{72E5B911-6EE6-37CC-FCC0-E4D51B6A8564}"/>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spTree>
    <p:extLst>
      <p:ext uri="{BB962C8B-B14F-4D97-AF65-F5344CB8AC3E}">
        <p14:creationId xmlns:p14="http://schemas.microsoft.com/office/powerpoint/2010/main" val="35413080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926285"/>
            <a:ext cx="12008497" cy="5781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904131" y="276721"/>
            <a:ext cx="2383737" cy="523220"/>
          </a:xfrm>
          <a:prstGeom prst="rect">
            <a:avLst/>
          </a:prstGeom>
          <a:noFill/>
        </p:spPr>
        <p:txBody>
          <a:bodyPr wrap="square" rtlCol="0">
            <a:spAutoFit/>
          </a:bodyPr>
          <a:lstStyle/>
          <a:p>
            <a:pPr lvl="0">
              <a:buClrTx/>
            </a:pPr>
            <a:r>
              <a:rPr lang="ar-JO" sz="2800" b="1" kern="1200" dirty="0">
                <a:latin typeface="Alexandria" pitchFamily="2" charset="-78"/>
                <a:ea typeface="+mn-ea"/>
                <a:cs typeface="Alexandria" pitchFamily="2" charset="-78"/>
              </a:rPr>
              <a:t>أنواع التفكير</a:t>
            </a:r>
            <a:endParaRPr kumimoji="0" lang="en-US" sz="28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2057" y="1391120"/>
            <a:ext cx="11638511" cy="5070619"/>
          </a:xfrm>
          <a:prstGeom prst="rect">
            <a:avLst/>
          </a:prstGeom>
          <a:noFill/>
        </p:spPr>
        <p:txBody>
          <a:bodyPr wrap="square" rtlCol="0">
            <a:spAutoFit/>
          </a:bodyPr>
          <a:lstStyle/>
          <a:p>
            <a:pPr algn="just" rtl="1"/>
            <a:r>
              <a:rPr lang="ar-JO" b="1" i="0" dirty="0">
                <a:solidFill>
                  <a:srgbClr val="2C2F34"/>
                </a:solidFill>
                <a:effectLst/>
                <a:latin typeface="Almarai"/>
                <a:cs typeface="Alexandria" pitchFamily="2" charset="-78"/>
              </a:rPr>
              <a:t>أنواع التفكير</a:t>
            </a:r>
            <a:r>
              <a:rPr lang="ar-AE" sz="1600" b="0" i="0" dirty="0">
                <a:solidFill>
                  <a:srgbClr val="2C2F34"/>
                </a:solidFill>
                <a:effectLst/>
                <a:latin typeface="Almarai"/>
                <a:cs typeface="Alexandria" pitchFamily="2" charset="-78"/>
              </a:rPr>
              <a:t>: </a:t>
            </a:r>
            <a:r>
              <a:rPr lang="ar-JO" sz="1600" b="0" i="0" dirty="0">
                <a:solidFill>
                  <a:srgbClr val="2C2F34"/>
                </a:solidFill>
                <a:effectLst/>
                <a:latin typeface="Almarai"/>
                <a:cs typeface="Alexandria" pitchFamily="2" charset="-78"/>
              </a:rPr>
              <a:t>هي الأنماط المختلفة التي يُمكن للأفراد استخدامها للتفكير بطريقة معيّنة، وتشمل</a:t>
            </a:r>
            <a:r>
              <a:rPr lang="ar-AE" sz="1600" b="0" i="0" dirty="0">
                <a:solidFill>
                  <a:srgbClr val="2C2F34"/>
                </a:solidFill>
                <a:effectLst/>
                <a:latin typeface="Almarai"/>
                <a:cs typeface="Alexandria" pitchFamily="2" charset="-78"/>
              </a:rPr>
              <a:t>:</a:t>
            </a:r>
            <a:r>
              <a:rPr lang="ar-JO" sz="1600" b="0" i="0" dirty="0">
                <a:solidFill>
                  <a:srgbClr val="2C2F34"/>
                </a:solidFill>
                <a:effectLst/>
                <a:latin typeface="Almarai"/>
                <a:cs typeface="Alexandria" pitchFamily="2" charset="-78"/>
              </a:rPr>
              <a:t> </a:t>
            </a:r>
            <a:r>
              <a:rPr lang="ar-JO" sz="1600" b="1" i="0" dirty="0">
                <a:solidFill>
                  <a:srgbClr val="2C2F34"/>
                </a:solidFill>
                <a:effectLst/>
                <a:latin typeface="Almarai"/>
                <a:cs typeface="Alexandria" pitchFamily="2" charset="-78"/>
              </a:rPr>
              <a:t>التفكير التحليلي، والتفكير الناقد، والتفكير الإبداعي، والتفكير المنطقي، والتفكير التبايني، والتفكير التقاربي، والتفكير الجانبي، وإدراك الإدراك.</a:t>
            </a:r>
            <a:endParaRPr lang="ar-AE" sz="1600" b="1" i="0" dirty="0">
              <a:solidFill>
                <a:srgbClr val="2C2F34"/>
              </a:solidFill>
              <a:effectLst/>
              <a:latin typeface="Almarai"/>
              <a:cs typeface="Alexandria" pitchFamily="2" charset="-78"/>
            </a:endParaRPr>
          </a:p>
          <a:p>
            <a:pPr algn="just" rtl="1"/>
            <a:endParaRPr lang="ar-AE" sz="1600" b="1" dirty="0">
              <a:solidFill>
                <a:srgbClr val="2C2F34"/>
              </a:solidFill>
              <a:latin typeface="Almarai"/>
              <a:cs typeface="Alexandria" pitchFamily="2" charset="-78"/>
            </a:endParaRPr>
          </a:p>
          <a:p>
            <a:pPr algn="just" rtl="1"/>
            <a:endParaRPr lang="ar-AE" sz="1600" b="1" i="0" dirty="0">
              <a:solidFill>
                <a:srgbClr val="2C2F34"/>
              </a:solidFill>
              <a:effectLst/>
              <a:latin typeface="Almarai"/>
              <a:cs typeface="Alexandria" pitchFamily="2" charset="-78"/>
            </a:endParaRPr>
          </a:p>
          <a:p>
            <a:pPr algn="just" rtl="1"/>
            <a:endParaRPr lang="ar-AE" sz="1600" b="1" dirty="0">
              <a:solidFill>
                <a:srgbClr val="2C2F34"/>
              </a:solidFill>
              <a:latin typeface="Almarai"/>
              <a:cs typeface="Alexandria" pitchFamily="2" charset="-78"/>
            </a:endParaRPr>
          </a:p>
          <a:p>
            <a:pPr algn="just" rtl="1"/>
            <a:endParaRPr lang="ar-AE" sz="1600" b="1" i="0" dirty="0">
              <a:solidFill>
                <a:srgbClr val="2C2F34"/>
              </a:solidFill>
              <a:effectLst/>
              <a:latin typeface="Almarai"/>
              <a:cs typeface="Alexandria" pitchFamily="2" charset="-78"/>
            </a:endParaRPr>
          </a:p>
          <a:p>
            <a:pPr algn="just" rtl="1"/>
            <a:endParaRPr lang="ar-AE" sz="1600" b="1" dirty="0">
              <a:solidFill>
                <a:srgbClr val="2C2F34"/>
              </a:solidFill>
              <a:latin typeface="Almarai"/>
              <a:cs typeface="Alexandria" pitchFamily="2" charset="-78"/>
            </a:endParaRPr>
          </a:p>
          <a:p>
            <a:pPr algn="just" rtl="1"/>
            <a:endParaRPr lang="ar-AE" sz="1600" b="1" i="0" dirty="0">
              <a:solidFill>
                <a:srgbClr val="2C2F34"/>
              </a:solidFill>
              <a:effectLst/>
              <a:latin typeface="Almarai"/>
              <a:cs typeface="Alexandria" pitchFamily="2" charset="-78"/>
            </a:endParaRPr>
          </a:p>
          <a:p>
            <a:pPr algn="just" rtl="1"/>
            <a:endParaRPr lang="ar-AE" sz="1600" b="1" dirty="0">
              <a:solidFill>
                <a:srgbClr val="2C2F34"/>
              </a:solidFill>
              <a:latin typeface="Almarai"/>
              <a:cs typeface="Alexandria" pitchFamily="2" charset="-78"/>
            </a:endParaRPr>
          </a:p>
          <a:p>
            <a:pPr algn="just" rtl="1"/>
            <a:endParaRPr lang="ar-JO" sz="1600" b="1" i="0" dirty="0">
              <a:solidFill>
                <a:srgbClr val="2C2F34"/>
              </a:solidFill>
              <a:effectLst/>
              <a:latin typeface="Almarai"/>
              <a:cs typeface="Alexandria" pitchFamily="2" charset="-78"/>
            </a:endParaRPr>
          </a:p>
          <a:p>
            <a:pPr algn="just" rtl="1">
              <a:lnSpc>
                <a:spcPct val="150000"/>
              </a:lnSpc>
            </a:pPr>
            <a:r>
              <a:rPr lang="ar-SA" sz="1700" b="1" i="0" dirty="0">
                <a:effectLst/>
                <a:latin typeface="Alexandria" pitchFamily="2" charset="-78"/>
                <a:ea typeface="Times New Roman" panose="02020603050405020304" pitchFamily="18" charset="0"/>
                <a:cs typeface="Alexandria" pitchFamily="2" charset="-78"/>
              </a:rPr>
              <a:t>التفكير التحليلي (</a:t>
            </a:r>
            <a:r>
              <a:rPr lang="en-GB" sz="1700" b="1" i="0" dirty="0">
                <a:effectLst/>
                <a:latin typeface="Alexandria" pitchFamily="2" charset="-78"/>
                <a:ea typeface="Times New Roman" panose="02020603050405020304" pitchFamily="18" charset="0"/>
              </a:rPr>
              <a:t>Analytical thinking</a:t>
            </a:r>
            <a:r>
              <a:rPr lang="ar-AE" sz="1700" b="1" i="0" dirty="0">
                <a:effectLst/>
                <a:latin typeface="Alexandria" pitchFamily="2" charset="-78"/>
                <a:ea typeface="Times New Roman" panose="02020603050405020304" pitchFamily="18" charset="0"/>
              </a:rPr>
              <a:t>)</a:t>
            </a:r>
            <a:endParaRPr lang="en-GB" sz="1700" b="1" i="0" dirty="0">
              <a:effectLst/>
              <a:latin typeface="Alexandria" pitchFamily="2" charset="-78"/>
              <a:ea typeface="Times New Roman" panose="02020603050405020304" pitchFamily="18" charset="0"/>
            </a:endParaRPr>
          </a:p>
          <a:p>
            <a:pPr algn="just" rtl="1"/>
            <a:r>
              <a:rPr lang="ar-SA" sz="1700" i="0" dirty="0">
                <a:effectLst/>
                <a:latin typeface="Alexandria" pitchFamily="2" charset="-78"/>
                <a:ea typeface="Times New Roman" panose="02020603050405020304" pitchFamily="18" charset="0"/>
                <a:cs typeface="Alexandria" pitchFamily="2" charset="-78"/>
              </a:rPr>
              <a:t>التفكير التحليلي هو نوع من أنواع التفكير، </a:t>
            </a:r>
            <a:r>
              <a:rPr lang="ar-JO" sz="1700" i="0" dirty="0">
                <a:effectLst/>
                <a:latin typeface="Alexandria" pitchFamily="2" charset="-78"/>
                <a:ea typeface="Times New Roman" panose="02020603050405020304" pitchFamily="18" charset="0"/>
                <a:cs typeface="Alexandria" pitchFamily="2" charset="-78"/>
              </a:rPr>
              <a:t>يتم </a:t>
            </a:r>
            <a:r>
              <a:rPr lang="ar-SA" sz="1700" i="0" dirty="0">
                <a:effectLst/>
                <a:latin typeface="Alexandria" pitchFamily="2" charset="-78"/>
                <a:ea typeface="Times New Roman" panose="02020603050405020304" pitchFamily="18" charset="0"/>
                <a:cs typeface="Alexandria" pitchFamily="2" charset="-78"/>
              </a:rPr>
              <a:t>في</a:t>
            </a:r>
            <a:r>
              <a:rPr lang="ar-JO" sz="1700" i="0" dirty="0">
                <a:effectLst/>
                <a:latin typeface="Alexandria" pitchFamily="2" charset="-78"/>
                <a:ea typeface="Times New Roman" panose="02020603050405020304" pitchFamily="18" charset="0"/>
                <a:cs typeface="Alexandria" pitchFamily="2" charset="-78"/>
              </a:rPr>
              <a:t>ه</a:t>
            </a:r>
            <a:r>
              <a:rPr lang="ar-SA" sz="1700" i="0" dirty="0">
                <a:effectLst/>
                <a:latin typeface="Alexandria" pitchFamily="2" charset="-78"/>
                <a:ea typeface="Times New Roman" panose="02020603050405020304" pitchFamily="18" charset="0"/>
                <a:cs typeface="Alexandria" pitchFamily="2" charset="-78"/>
              </a:rPr>
              <a:t> تحديد ووصف المشكلة، ثم تحليل عناصرها أو أجزاء منها لإيجاد حل مناسب لها بشكل منهجي</a:t>
            </a:r>
            <a:r>
              <a:rPr lang="ar-JO" sz="1700" dirty="0">
                <a:latin typeface="Alexandria" pitchFamily="2" charset="-78"/>
                <a:ea typeface="Times New Roman" panose="02020603050405020304" pitchFamily="18" charset="0"/>
                <a:cs typeface="Alexandria" pitchFamily="2" charset="-78"/>
              </a:rPr>
              <a:t>، ف</a:t>
            </a:r>
            <a:r>
              <a:rPr lang="ar-SA" sz="1700" i="0" dirty="0">
                <a:effectLst/>
                <a:latin typeface="Alexandria" pitchFamily="2" charset="-78"/>
                <a:ea typeface="Times New Roman" panose="02020603050405020304" pitchFamily="18" charset="0"/>
                <a:cs typeface="Alexandria" pitchFamily="2" charset="-78"/>
              </a:rPr>
              <a:t>التفكير التحليلي هو دراسة عناصر أو أجزاء مشكلة بهدف إيجاد حل مناسب لها. </a:t>
            </a:r>
            <a:r>
              <a:rPr lang="ar-JO" sz="1700" i="0" dirty="0">
                <a:effectLst/>
                <a:latin typeface="Alexandria" pitchFamily="2" charset="-78"/>
                <a:ea typeface="Times New Roman" panose="02020603050405020304" pitchFamily="18" charset="0"/>
                <a:cs typeface="Alexandria" pitchFamily="2" charset="-78"/>
              </a:rPr>
              <a:t>و</a:t>
            </a:r>
            <a:r>
              <a:rPr lang="ar-SA" sz="1700" i="0" dirty="0">
                <a:effectLst/>
                <a:latin typeface="Alexandria" pitchFamily="2" charset="-78"/>
                <a:ea typeface="Times New Roman" panose="02020603050405020304" pitchFamily="18" charset="0"/>
                <a:cs typeface="Alexandria" pitchFamily="2" charset="-78"/>
              </a:rPr>
              <a:t>يعتمد التفكير التحليلي على فحص ما هو معروف عن المشكلات التي نواجهها باتباع عدة خطوات أو مهارات، مثل:</a:t>
            </a:r>
            <a:r>
              <a:rPr lang="en-GB" sz="1700" i="0" dirty="0">
                <a:effectLst/>
                <a:latin typeface="Alexandria" pitchFamily="2" charset="-78"/>
                <a:ea typeface="Times New Roman" panose="02020603050405020304" pitchFamily="18" charset="0"/>
              </a:rPr>
              <a:t> </a:t>
            </a:r>
            <a:r>
              <a:rPr lang="ar-SA" sz="1700" i="0" dirty="0">
                <a:effectLst/>
                <a:latin typeface="Alexandria" pitchFamily="2" charset="-78"/>
                <a:ea typeface="Times New Roman" panose="02020603050405020304" pitchFamily="18" charset="0"/>
                <a:cs typeface="Alexandria" pitchFamily="2" charset="-78"/>
              </a:rPr>
              <a:t>الاهتمام بالتفاصيل (الملاحظة)</a:t>
            </a:r>
            <a:r>
              <a:rPr lang="en-GB" sz="1700" i="0" dirty="0">
                <a:effectLst/>
                <a:latin typeface="Alexandria" pitchFamily="2" charset="-78"/>
                <a:ea typeface="Times New Roman" panose="02020603050405020304" pitchFamily="18" charset="0"/>
              </a:rPr>
              <a:t> -  </a:t>
            </a:r>
            <a:r>
              <a:rPr lang="ar-SA" sz="1700" i="0" dirty="0">
                <a:effectLst/>
                <a:latin typeface="Alexandria" pitchFamily="2" charset="-78"/>
                <a:ea typeface="Times New Roman" panose="02020603050405020304" pitchFamily="18" charset="0"/>
                <a:cs typeface="Alexandria" pitchFamily="2" charset="-78"/>
              </a:rPr>
              <a:t>طرح الأسئلة</a:t>
            </a:r>
            <a:r>
              <a:rPr lang="en-GB" sz="1700" i="0" dirty="0">
                <a:effectLst/>
                <a:latin typeface="Alexandria" pitchFamily="2" charset="-78"/>
                <a:ea typeface="Times New Roman" panose="02020603050405020304" pitchFamily="18" charset="0"/>
              </a:rPr>
              <a:t> </a:t>
            </a:r>
            <a:r>
              <a:rPr lang="ar-SA" sz="1700" i="0" dirty="0">
                <a:effectLst/>
                <a:latin typeface="Alexandria" pitchFamily="2" charset="-78"/>
                <a:ea typeface="Times New Roman" panose="02020603050405020304" pitchFamily="18" charset="0"/>
                <a:cs typeface="Alexandria" pitchFamily="2" charset="-78"/>
              </a:rPr>
              <a:t>(التساؤل)</a:t>
            </a:r>
            <a:r>
              <a:rPr lang="en-GB" sz="1700" i="0" dirty="0">
                <a:effectLst/>
                <a:latin typeface="Alexandria" pitchFamily="2" charset="-78"/>
                <a:ea typeface="Times New Roman" panose="02020603050405020304" pitchFamily="18" charset="0"/>
              </a:rPr>
              <a:t> </a:t>
            </a:r>
            <a:r>
              <a:rPr lang="ar-SA" sz="1700" i="0" dirty="0">
                <a:effectLst/>
                <a:latin typeface="Alexandria" pitchFamily="2" charset="-78"/>
                <a:ea typeface="Times New Roman" panose="02020603050405020304" pitchFamily="18" charset="0"/>
                <a:cs typeface="Alexandria" pitchFamily="2" charset="-78"/>
              </a:rPr>
              <a:t>التصنيف والتنظيم</a:t>
            </a:r>
            <a:r>
              <a:rPr lang="en-GB" sz="1700" i="0" dirty="0">
                <a:effectLst/>
                <a:latin typeface="Alexandria" pitchFamily="2" charset="-78"/>
                <a:ea typeface="Times New Roman" panose="02020603050405020304" pitchFamily="18" charset="0"/>
              </a:rPr>
              <a:t> - </a:t>
            </a:r>
            <a:r>
              <a:rPr lang="ar-SA" sz="1700" i="0" dirty="0">
                <a:effectLst/>
                <a:latin typeface="Alexandria" pitchFamily="2" charset="-78"/>
                <a:ea typeface="Times New Roman" panose="02020603050405020304" pitchFamily="18" charset="0"/>
                <a:cs typeface="Alexandria" pitchFamily="2" charset="-78"/>
              </a:rPr>
              <a:t>صياغة الفرضيّات</a:t>
            </a:r>
            <a:r>
              <a:rPr lang="en-GB" sz="1700" i="0" dirty="0">
                <a:effectLst/>
                <a:latin typeface="Alexandria" pitchFamily="2" charset="-78"/>
                <a:ea typeface="Times New Roman" panose="02020603050405020304" pitchFamily="18" charset="0"/>
              </a:rPr>
              <a:t> </a:t>
            </a:r>
            <a:r>
              <a:rPr lang="ar-SA" sz="1700" i="0" dirty="0">
                <a:effectLst/>
                <a:latin typeface="Alexandria" pitchFamily="2" charset="-78"/>
                <a:ea typeface="Times New Roman" panose="02020603050405020304" pitchFamily="18" charset="0"/>
                <a:cs typeface="Alexandria" pitchFamily="2" charset="-78"/>
              </a:rPr>
              <a:t>(الافتراض)</a:t>
            </a:r>
            <a:r>
              <a:rPr lang="en-GB" sz="1700" i="0" dirty="0">
                <a:effectLst/>
                <a:latin typeface="Alexandria" pitchFamily="2" charset="-78"/>
                <a:ea typeface="Times New Roman" panose="02020603050405020304" pitchFamily="18" charset="0"/>
              </a:rPr>
              <a:t>- </a:t>
            </a:r>
            <a:r>
              <a:rPr lang="ar-SA" sz="1700" i="0" dirty="0">
                <a:effectLst/>
                <a:latin typeface="Alexandria" pitchFamily="2" charset="-78"/>
                <a:ea typeface="Times New Roman" panose="02020603050405020304" pitchFamily="18" charset="0"/>
                <a:cs typeface="Alexandria" pitchFamily="2" charset="-78"/>
              </a:rPr>
              <a:t>الاستقصاء </a:t>
            </a:r>
            <a:r>
              <a:rPr lang="en-GB" sz="1700" dirty="0">
                <a:latin typeface="Alexandria" pitchFamily="2" charset="-78"/>
                <a:ea typeface="Times New Roman" panose="02020603050405020304" pitchFamily="18" charset="0"/>
              </a:rPr>
              <a:t>.</a:t>
            </a:r>
            <a:endParaRPr lang="ar-AE" sz="1700" dirty="0">
              <a:latin typeface="Alexandria" pitchFamily="2" charset="-78"/>
              <a:ea typeface="Times New Roman" panose="02020603050405020304" pitchFamily="18" charset="0"/>
            </a:endParaRPr>
          </a:p>
          <a:p>
            <a:pPr algn="just" rtl="1"/>
            <a:endParaRPr lang="ar-SA" sz="1700" i="0" dirty="0">
              <a:effectLst/>
              <a:latin typeface="Alexandria" pitchFamily="2" charset="-78"/>
              <a:ea typeface="Times New Roman" panose="02020603050405020304" pitchFamily="18" charset="0"/>
              <a:cs typeface="Alexandria" pitchFamily="2" charset="-78"/>
            </a:endParaRPr>
          </a:p>
          <a:p>
            <a:pPr algn="just" rtl="1"/>
            <a:r>
              <a:rPr lang="ar-SA" sz="1700" b="1" i="0" dirty="0">
                <a:effectLst/>
                <a:latin typeface="Alexandria" pitchFamily="2" charset="-78"/>
                <a:ea typeface="Times New Roman" panose="02020603050405020304" pitchFamily="18" charset="0"/>
                <a:cs typeface="Alexandria" pitchFamily="2" charset="-78"/>
              </a:rPr>
              <a:t>مهارات التفكير التحليلي </a:t>
            </a:r>
            <a:r>
              <a:rPr lang="ar-AE" sz="1700" b="1" i="0" dirty="0">
                <a:effectLst/>
                <a:latin typeface="Alexandria" pitchFamily="2" charset="-78"/>
                <a:ea typeface="Times New Roman" panose="02020603050405020304" pitchFamily="18" charset="0"/>
                <a:cs typeface="Alexandria" pitchFamily="2" charset="-78"/>
              </a:rPr>
              <a:t>: </a:t>
            </a:r>
            <a:r>
              <a:rPr lang="ar-SA" sz="1700" i="0" dirty="0">
                <a:effectLst/>
                <a:latin typeface="Alexandria" pitchFamily="2" charset="-78"/>
                <a:ea typeface="Times New Roman" panose="02020603050405020304" pitchFamily="18" charset="0"/>
                <a:cs typeface="Alexandria" pitchFamily="2" charset="-78"/>
              </a:rPr>
              <a:t>هي مجموعة من المهارات الأساسية التي تُساعدنا على تحليل مشكلة مّا، وتفكيك عناصرها أو مكوناتها، ثم إظهار العلاقات بينهم. </a:t>
            </a:r>
            <a:r>
              <a:rPr lang="ar-AE" sz="1700" i="0" dirty="0">
                <a:effectLst/>
                <a:latin typeface="Alexandria" pitchFamily="2" charset="-78"/>
                <a:ea typeface="Times New Roman" panose="02020603050405020304" pitchFamily="18" charset="0"/>
                <a:cs typeface="Alexandria" pitchFamily="2" charset="-78"/>
              </a:rPr>
              <a:t>وتشمل</a:t>
            </a:r>
            <a:r>
              <a:rPr lang="ar-SA" sz="1700" i="0" dirty="0">
                <a:effectLst/>
                <a:latin typeface="Alexandria" pitchFamily="2" charset="-78"/>
                <a:ea typeface="Times New Roman" panose="02020603050405020304" pitchFamily="18" charset="0"/>
                <a:cs typeface="Alexandria" pitchFamily="2" charset="-78"/>
              </a:rPr>
              <a:t>: التفكير في التفاصيل، وطرح </a:t>
            </a:r>
            <a:r>
              <a:rPr lang="ar-AE" sz="1700" i="0" dirty="0">
                <a:effectLst/>
                <a:latin typeface="Alexandria" pitchFamily="2" charset="-78"/>
                <a:ea typeface="Times New Roman" panose="02020603050405020304" pitchFamily="18" charset="0"/>
                <a:cs typeface="Alexandria" pitchFamily="2" charset="-78"/>
              </a:rPr>
              <a:t>ال</a:t>
            </a:r>
            <a:r>
              <a:rPr lang="ar-SA" sz="1700" i="0" dirty="0">
                <a:effectLst/>
                <a:latin typeface="Alexandria" pitchFamily="2" charset="-78"/>
                <a:ea typeface="Times New Roman" panose="02020603050405020304" pitchFamily="18" charset="0"/>
                <a:cs typeface="Alexandria" pitchFamily="2" charset="-78"/>
              </a:rPr>
              <a:t>أسئلة </a:t>
            </a:r>
            <a:r>
              <a:rPr lang="ar-AE" sz="1700" i="0" dirty="0">
                <a:effectLst/>
                <a:latin typeface="Alexandria" pitchFamily="2" charset="-78"/>
                <a:ea typeface="Times New Roman" panose="02020603050405020304" pitchFamily="18" charset="0"/>
                <a:cs typeface="Alexandria" pitchFamily="2" charset="-78"/>
              </a:rPr>
              <a:t>ال</a:t>
            </a:r>
            <a:r>
              <a:rPr lang="ar-SA" sz="1700" i="0" dirty="0">
                <a:effectLst/>
                <a:latin typeface="Alexandria" pitchFamily="2" charset="-78"/>
                <a:ea typeface="Times New Roman" panose="02020603050405020304" pitchFamily="18" charset="0"/>
                <a:cs typeface="Alexandria" pitchFamily="2" charset="-78"/>
              </a:rPr>
              <a:t>واضحة، وتصنيف وتنظيم المعلومات التي تمّ الحصول عليها وفقًا لنوعها وأهميتها، وافتراض الحلول للمشكلات التي نواجهها، والتحقق من التفاصيل</a:t>
            </a:r>
            <a:r>
              <a:rPr lang="ar-AE" sz="1700" i="0" dirty="0">
                <a:effectLst/>
                <a:latin typeface="Alexandria" pitchFamily="2" charset="-78"/>
                <a:ea typeface="Times New Roman" panose="02020603050405020304" pitchFamily="18" charset="0"/>
                <a:cs typeface="Alexandria" pitchFamily="2" charset="-78"/>
              </a:rPr>
              <a:t>.</a:t>
            </a:r>
            <a:r>
              <a:rPr lang="ar-SA" sz="1600" i="0" dirty="0">
                <a:effectLst/>
                <a:latin typeface="Alexandria" pitchFamily="2" charset="-78"/>
                <a:ea typeface="Times New Roman" panose="02020603050405020304" pitchFamily="18" charset="0"/>
                <a:cs typeface="Alexandria" pitchFamily="2" charset="-78"/>
              </a:rPr>
              <a:t>	  </a:t>
            </a:r>
            <a:endParaRPr lang="en-US" sz="1600" i="1" dirty="0">
              <a:effectLst/>
              <a:latin typeface="Alexandria" pitchFamily="2" charset="-78"/>
              <a:ea typeface="Times New Roman" panose="02020603050405020304" pitchFamily="18" charset="0"/>
            </a:endParaRPr>
          </a:p>
        </p:txBody>
      </p:sp>
      <p:sp>
        <p:nvSpPr>
          <p:cNvPr id="9" name="TextBox 8">
            <a:extLst>
              <a:ext uri="{FF2B5EF4-FFF2-40B4-BE49-F238E27FC236}">
                <a16:creationId xmlns:a16="http://schemas.microsoft.com/office/drawing/2014/main" id="{4EFAB778-E771-33B9-626C-9A8EBD01DA92}"/>
              </a:ext>
            </a:extLst>
          </p:cNvPr>
          <p:cNvSpPr txBox="1"/>
          <p:nvPr/>
        </p:nvSpPr>
        <p:spPr>
          <a:xfrm>
            <a:off x="417762" y="6488668"/>
            <a:ext cx="3174546" cy="307777"/>
          </a:xfrm>
          <a:prstGeom prst="rect">
            <a:avLst/>
          </a:prstGeom>
          <a:noFill/>
        </p:spPr>
        <p:txBody>
          <a:bodyPr wrap="square">
            <a:spAutoFit/>
          </a:bodyPr>
          <a:lstStyle/>
          <a:p>
            <a:r>
              <a:rPr lang="en-GB" sz="1400" dirty="0">
                <a:latin typeface="Alexandria" pitchFamily="2" charset="-78"/>
              </a:rPr>
              <a:t>https://www.elgouzi.com</a:t>
            </a:r>
            <a:endParaRPr lang="ar-JO" sz="1400" dirty="0">
              <a:latin typeface="Alexandria" pitchFamily="2" charset="-78"/>
              <a:cs typeface="Alexandria" pitchFamily="2" charset="-78"/>
            </a:endParaRPr>
          </a:p>
        </p:txBody>
      </p:sp>
      <p:pic>
        <p:nvPicPr>
          <p:cNvPr id="10" name="Graphic 21">
            <a:extLst>
              <a:ext uri="{FF2B5EF4-FFF2-40B4-BE49-F238E27FC236}">
                <a16:creationId xmlns:a16="http://schemas.microsoft.com/office/drawing/2014/main" id="{DCC2B0A9-8BE3-D643-F99E-B789E08B840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11" name="Picture 10">
            <a:extLst>
              <a:ext uri="{FF2B5EF4-FFF2-40B4-BE49-F238E27FC236}">
                <a16:creationId xmlns:a16="http://schemas.microsoft.com/office/drawing/2014/main" id="{F2269282-7771-7172-4F78-92B35A2476AB}"/>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graphicFrame>
        <p:nvGraphicFramePr>
          <p:cNvPr id="6" name="Diagram 5">
            <a:extLst>
              <a:ext uri="{FF2B5EF4-FFF2-40B4-BE49-F238E27FC236}">
                <a16:creationId xmlns:a16="http://schemas.microsoft.com/office/drawing/2014/main" id="{C277AF61-4236-C275-E5A1-2DCFE4123DCF}"/>
              </a:ext>
            </a:extLst>
          </p:cNvPr>
          <p:cNvGraphicFramePr/>
          <p:nvPr>
            <p:extLst>
              <p:ext uri="{D42A27DB-BD31-4B8C-83A1-F6EECF244321}">
                <p14:modId xmlns:p14="http://schemas.microsoft.com/office/powerpoint/2010/main" val="3760970515"/>
              </p:ext>
            </p:extLst>
          </p:nvPr>
        </p:nvGraphicFramePr>
        <p:xfrm>
          <a:off x="152057" y="2130301"/>
          <a:ext cx="11669958" cy="17145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9630317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9335" y="880505"/>
            <a:ext cx="12072665" cy="59774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904131" y="276721"/>
            <a:ext cx="3165981" cy="523220"/>
          </a:xfrm>
          <a:prstGeom prst="rect">
            <a:avLst/>
          </a:prstGeom>
          <a:noFill/>
        </p:spPr>
        <p:txBody>
          <a:bodyPr wrap="square" rtlCol="0">
            <a:spAutoFit/>
          </a:bodyPr>
          <a:lstStyle/>
          <a:p>
            <a:pPr lvl="0">
              <a:buClrTx/>
            </a:pPr>
            <a:r>
              <a:rPr lang="ar-JO" sz="2800" b="1" kern="1200" dirty="0">
                <a:latin typeface="Alexandria" pitchFamily="2" charset="-78"/>
                <a:ea typeface="+mn-ea"/>
                <a:cs typeface="Alexandria" pitchFamily="2" charset="-78"/>
              </a:rPr>
              <a:t>التفكير المنطقي </a:t>
            </a:r>
            <a:endParaRPr kumimoji="0" lang="en-US" sz="28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3165" y="880505"/>
            <a:ext cx="11756571" cy="6329361"/>
          </a:xfrm>
          <a:prstGeom prst="rect">
            <a:avLst/>
          </a:prstGeom>
          <a:noFill/>
        </p:spPr>
        <p:txBody>
          <a:bodyPr wrap="square" rtlCol="0">
            <a:spAutoFit/>
          </a:bodyPr>
          <a:lstStyle/>
          <a:p>
            <a:pPr algn="r" rtl="1">
              <a:lnSpc>
                <a:spcPct val="150000"/>
              </a:lnSpc>
            </a:pPr>
            <a:r>
              <a:rPr lang="ar-SA" sz="1600" b="1" i="0" dirty="0">
                <a:effectLst/>
                <a:latin typeface="Alexandria" pitchFamily="2" charset="-78"/>
                <a:ea typeface="Times New Roman" panose="02020603050405020304" pitchFamily="18" charset="0"/>
                <a:cs typeface="Alexandria" pitchFamily="2" charset="-78"/>
              </a:rPr>
              <a:t>  </a:t>
            </a:r>
            <a:r>
              <a:rPr lang="ar-SA" sz="1600" b="1" i="0" dirty="0">
                <a:solidFill>
                  <a:srgbClr val="00B0F0"/>
                </a:solidFill>
                <a:effectLst/>
                <a:latin typeface="Alexandria" pitchFamily="2" charset="-78"/>
                <a:ea typeface="Times New Roman" panose="02020603050405020304" pitchFamily="18" charset="0"/>
                <a:cs typeface="Alexandria" pitchFamily="2" charset="-78"/>
              </a:rPr>
              <a:t>التفكير المنطقي </a:t>
            </a:r>
            <a:r>
              <a:rPr lang="en-GB" sz="1600" b="1" i="0" dirty="0">
                <a:solidFill>
                  <a:srgbClr val="00B0F0"/>
                </a:solidFill>
                <a:effectLst/>
                <a:latin typeface="Alexandria" pitchFamily="2" charset="-78"/>
                <a:ea typeface="Times New Roman" panose="02020603050405020304" pitchFamily="18" charset="0"/>
              </a:rPr>
              <a:t>Logical Thinking</a:t>
            </a:r>
          </a:p>
          <a:p>
            <a:pPr algn="justLow" rtl="1">
              <a:lnSpc>
                <a:spcPct val="150000"/>
              </a:lnSpc>
            </a:pPr>
            <a:r>
              <a:rPr lang="ar-SA" sz="1600" b="1" i="0" dirty="0">
                <a:solidFill>
                  <a:srgbClr val="00B0F0"/>
                </a:solidFill>
                <a:effectLst/>
                <a:latin typeface="Alexandria" pitchFamily="2" charset="-78"/>
                <a:ea typeface="Times New Roman" panose="02020603050405020304" pitchFamily="18" charset="0"/>
                <a:cs typeface="Alexandria" pitchFamily="2" charset="-78"/>
              </a:rPr>
              <a:t>المنطق</a:t>
            </a:r>
            <a:r>
              <a:rPr lang="ar-SA" sz="1600" i="0" dirty="0">
                <a:effectLst/>
                <a:latin typeface="Alexandria" pitchFamily="2" charset="-78"/>
                <a:ea typeface="Times New Roman" panose="02020603050405020304" pitchFamily="18" charset="0"/>
                <a:cs typeface="Alexandria" pitchFamily="2" charset="-78"/>
              </a:rPr>
              <a:t> علم يهدف إلى تجنّب الأخطاء في التفكير وجعل التفكير واضحًا وفعالًا. </a:t>
            </a:r>
            <a:r>
              <a:rPr lang="ar-JO" sz="1600" i="0" dirty="0">
                <a:effectLst/>
                <a:latin typeface="Alexandria" pitchFamily="2" charset="-78"/>
                <a:ea typeface="Times New Roman" panose="02020603050405020304" pitchFamily="18" charset="0"/>
                <a:cs typeface="Alexandria" pitchFamily="2" charset="-78"/>
              </a:rPr>
              <a:t>و</a:t>
            </a:r>
            <a:r>
              <a:rPr lang="ar-SA" sz="1600" i="0" dirty="0">
                <a:effectLst/>
                <a:latin typeface="Alexandria" pitchFamily="2" charset="-78"/>
                <a:ea typeface="Times New Roman" panose="02020603050405020304" pitchFamily="18" charset="0"/>
                <a:cs typeface="Alexandria" pitchFamily="2" charset="-78"/>
              </a:rPr>
              <a:t>يعتمد على استخدام القواعد والمبادئ الصحيحة لتحليل الأفكار والمعلومات واستخلاص النتائج بشكل صحيح</a:t>
            </a:r>
            <a:r>
              <a:rPr lang="ar-JO" sz="1600" i="0" dirty="0">
                <a:effectLst/>
                <a:latin typeface="Alexandria" pitchFamily="2" charset="-78"/>
                <a:ea typeface="Times New Roman" panose="02020603050405020304" pitchFamily="18" charset="0"/>
                <a:cs typeface="Alexandria" pitchFamily="2" charset="-78"/>
              </a:rPr>
              <a:t>،</a:t>
            </a:r>
            <a:r>
              <a:rPr lang="ar-SA" sz="1600" i="0" dirty="0">
                <a:effectLst/>
                <a:latin typeface="Alexandria" pitchFamily="2" charset="-78"/>
                <a:ea typeface="Times New Roman" panose="02020603050405020304" pitchFamily="18" charset="0"/>
                <a:cs typeface="Alexandria" pitchFamily="2" charset="-78"/>
              </a:rPr>
              <a:t> </a:t>
            </a:r>
            <a:r>
              <a:rPr lang="ar-JO" sz="1600" i="0" dirty="0">
                <a:effectLst/>
                <a:latin typeface="Alexandria" pitchFamily="2" charset="-78"/>
                <a:ea typeface="Times New Roman" panose="02020603050405020304" pitchFamily="18" charset="0"/>
                <a:cs typeface="Alexandria" pitchFamily="2" charset="-78"/>
              </a:rPr>
              <a:t>و</a:t>
            </a:r>
            <a:r>
              <a:rPr lang="ar-SA" sz="1600" i="0" dirty="0">
                <a:effectLst/>
                <a:latin typeface="Alexandria" pitchFamily="2" charset="-78"/>
                <a:ea typeface="Times New Roman" panose="02020603050405020304" pitchFamily="18" charset="0"/>
                <a:cs typeface="Alexandria" pitchFamily="2" charset="-78"/>
              </a:rPr>
              <a:t>يُمكن للفرد تحسين تفكيره وتنمية قدراته العقلية الشاملة.</a:t>
            </a:r>
          </a:p>
          <a:p>
            <a:pPr algn="justLow" rtl="1">
              <a:lnSpc>
                <a:spcPct val="150000"/>
              </a:lnSpc>
            </a:pPr>
            <a:r>
              <a:rPr lang="ar-JO" sz="1600" b="1" dirty="0">
                <a:latin typeface="Alexandria" pitchFamily="2" charset="-78"/>
                <a:ea typeface="Times New Roman" panose="02020603050405020304" pitchFamily="18" charset="0"/>
                <a:cs typeface="Alexandria" pitchFamily="2" charset="-78"/>
              </a:rPr>
              <a:t>ا</a:t>
            </a:r>
            <a:r>
              <a:rPr lang="ar-SA" sz="1600" b="1" i="0" dirty="0">
                <a:effectLst/>
                <a:latin typeface="Alexandria" pitchFamily="2" charset="-78"/>
                <a:ea typeface="Times New Roman" panose="02020603050405020304" pitchFamily="18" charset="0"/>
                <a:cs typeface="Alexandria" pitchFamily="2" charset="-78"/>
              </a:rPr>
              <a:t>لتفكير المنطقي </a:t>
            </a:r>
            <a:r>
              <a:rPr lang="ar-SA" sz="1600" i="0" dirty="0">
                <a:effectLst/>
                <a:latin typeface="Alexandria" pitchFamily="2" charset="-78"/>
                <a:ea typeface="Times New Roman" panose="02020603050405020304" pitchFamily="18" charset="0"/>
                <a:cs typeface="Alexandria" pitchFamily="2" charset="-78"/>
              </a:rPr>
              <a:t>هو نوع من أنواع التفكير ويعتمد على أسس منطقية، بما في ذلك: الاستنتاج، والاستقراء، والحجج، والأدلة، من أجل إصدار الأحكام، واتخاذ القرارات أو حل المشكلات. </a:t>
            </a:r>
            <a:r>
              <a:rPr lang="ar-JO" sz="1600" i="0" dirty="0">
                <a:effectLst/>
                <a:latin typeface="Alexandria" pitchFamily="2" charset="-78"/>
                <a:ea typeface="Times New Roman" panose="02020603050405020304" pitchFamily="18" charset="0"/>
                <a:cs typeface="Alexandria" pitchFamily="2" charset="-78"/>
              </a:rPr>
              <a:t>كما </a:t>
            </a:r>
            <a:r>
              <a:rPr lang="ar-SA" sz="1600" i="0" dirty="0">
                <a:effectLst/>
                <a:latin typeface="Alexandria" pitchFamily="2" charset="-78"/>
                <a:ea typeface="Times New Roman" panose="02020603050405020304" pitchFamily="18" charset="0"/>
                <a:cs typeface="Alexandria" pitchFamily="2" charset="-78"/>
              </a:rPr>
              <a:t>عرَف </a:t>
            </a:r>
            <a:r>
              <a:rPr lang="ar-SA" sz="1600" b="1" i="0" dirty="0">
                <a:effectLst/>
                <a:latin typeface="Alexandria" pitchFamily="2" charset="-78"/>
                <a:ea typeface="Times New Roman" panose="02020603050405020304" pitchFamily="18" charset="0"/>
                <a:cs typeface="Alexandria" pitchFamily="2" charset="-78"/>
              </a:rPr>
              <a:t>التفكير المنطقيّ </a:t>
            </a:r>
            <a:r>
              <a:rPr lang="ar-SA" sz="1600" i="0" dirty="0">
                <a:effectLst/>
                <a:latin typeface="Alexandria" pitchFamily="2" charset="-78"/>
                <a:ea typeface="Times New Roman" panose="02020603050405020304" pitchFamily="18" charset="0"/>
                <a:cs typeface="Alexandria" pitchFamily="2" charset="-78"/>
              </a:rPr>
              <a:t>بأنّه </a:t>
            </a:r>
            <a:r>
              <a:rPr lang="ar-JO" sz="1600" i="0" dirty="0">
                <a:effectLst/>
                <a:latin typeface="Alexandria" pitchFamily="2" charset="-78"/>
                <a:ea typeface="Times New Roman" panose="02020603050405020304" pitchFamily="18" charset="0"/>
                <a:cs typeface="Alexandria" pitchFamily="2" charset="-78"/>
              </a:rPr>
              <a:t>: </a:t>
            </a:r>
            <a:r>
              <a:rPr lang="ar-SA" sz="1600" i="0" dirty="0">
                <a:effectLst/>
                <a:latin typeface="Alexandria" pitchFamily="2" charset="-78"/>
                <a:ea typeface="Times New Roman" panose="02020603050405020304" pitchFamily="18" charset="0"/>
                <a:cs typeface="Alexandria" pitchFamily="2" charset="-78"/>
              </a:rPr>
              <a:t>الانتقال من بيان ذي صلة إلى آخر أو من فكرة محدّدة ذات صلة إلى فكرة أخرى، حيث تسمى العبارات الأولى بالتفكير المنطقيّ بالسوابق والعبارات اللاحقة باللواحق</a:t>
            </a:r>
            <a:r>
              <a:rPr lang="ar-JO" sz="1600" i="0" dirty="0">
                <a:effectLst/>
                <a:latin typeface="Alexandria" pitchFamily="2" charset="-78"/>
                <a:ea typeface="Times New Roman" panose="02020603050405020304" pitchFamily="18" charset="0"/>
                <a:cs typeface="Alexandria" pitchFamily="2" charset="-78"/>
              </a:rPr>
              <a:t>.</a:t>
            </a:r>
            <a:endParaRPr lang="ar-SA" sz="1600" i="0" dirty="0">
              <a:effectLst/>
              <a:latin typeface="Alexandria" pitchFamily="2" charset="-78"/>
              <a:ea typeface="Times New Roman" panose="02020603050405020304" pitchFamily="18" charset="0"/>
              <a:cs typeface="Alexandria" pitchFamily="2" charset="-78"/>
            </a:endParaRPr>
          </a:p>
          <a:p>
            <a:pPr algn="justLow" rtl="1">
              <a:lnSpc>
                <a:spcPct val="150000"/>
              </a:lnSpc>
            </a:pPr>
            <a:r>
              <a:rPr lang="ar-JO" sz="1600" b="1" i="0" dirty="0">
                <a:solidFill>
                  <a:srgbClr val="00B0F0"/>
                </a:solidFill>
                <a:effectLst/>
                <a:latin typeface="DroidArabicKufi-Regular"/>
                <a:cs typeface="Alexandria" pitchFamily="2" charset="-78"/>
              </a:rPr>
              <a:t>الاستدلال والمنطق:</a:t>
            </a:r>
          </a:p>
          <a:p>
            <a:pPr algn="justLow" rtl="1">
              <a:lnSpc>
                <a:spcPct val="150000"/>
              </a:lnSpc>
            </a:pPr>
            <a:r>
              <a:rPr lang="ar-JO" sz="1600" b="0" i="0" dirty="0">
                <a:solidFill>
                  <a:srgbClr val="333333"/>
                </a:solidFill>
                <a:effectLst/>
                <a:latin typeface="DroidArabicKufi-Regular"/>
                <a:cs typeface="Alexandria" pitchFamily="2" charset="-78"/>
              </a:rPr>
              <a:t>ينصبُّ الاهتمام في علم المنطق على عمليات الاستدلال وَفْق القواعد المنطقية؛ ذلك أن علم المنطق هو في الأصل علم الاستدلال الصائب، ويميز علماء المنطق بين </a:t>
            </a:r>
            <a:r>
              <a:rPr lang="ar-AE" sz="1600" b="0" i="0" dirty="0">
                <a:solidFill>
                  <a:srgbClr val="333333"/>
                </a:solidFill>
                <a:effectLst/>
                <a:latin typeface="DroidArabicKufi-Regular"/>
                <a:cs typeface="Alexandria" pitchFamily="2" charset="-78"/>
              </a:rPr>
              <a:t>ثمانية</a:t>
            </a:r>
            <a:r>
              <a:rPr lang="ar-JO" sz="1600" b="0" i="0" dirty="0">
                <a:solidFill>
                  <a:srgbClr val="333333"/>
                </a:solidFill>
                <a:effectLst/>
                <a:latin typeface="DroidArabicKufi-Regular"/>
                <a:cs typeface="Alexandria" pitchFamily="2" charset="-78"/>
              </a:rPr>
              <a:t> أنواع من الاستدلال، هي:</a:t>
            </a:r>
          </a:p>
          <a:p>
            <a:pPr algn="justLow" rtl="1">
              <a:lnSpc>
                <a:spcPct val="150000"/>
              </a:lnSpc>
            </a:pPr>
            <a:r>
              <a:rPr lang="ar-JO" sz="1600" b="1" i="0" dirty="0">
                <a:solidFill>
                  <a:srgbClr val="333333"/>
                </a:solidFill>
                <a:effectLst/>
                <a:latin typeface="DroidArabicKufi-Regular"/>
                <a:cs typeface="Alexandria" pitchFamily="2" charset="-78"/>
              </a:rPr>
              <a:t>الاستدلال بالاستنتاج</a:t>
            </a:r>
            <a:r>
              <a:rPr lang="ar-JO" sz="1600" b="0" i="0" dirty="0">
                <a:solidFill>
                  <a:srgbClr val="333333"/>
                </a:solidFill>
                <a:effectLst/>
                <a:latin typeface="DroidArabicKufi-Regular"/>
                <a:cs typeface="Alexandria" pitchFamily="2" charset="-78"/>
              </a:rPr>
              <a:t>: هو الاستنتاج بالمضمون، فالتفكير المنطقي يبدأ بالاستنتاج بالتفكير المنطقيّ الاستنتاجيّ، من خلال تأكيد قاعدة عامة، ثمّ ينتهي باستدلال محدّد ومضمون، أي أنّه ينتقل من القاعدة العامة إلى التطبيق المحدّد، فمثلاً إذا كانت الحقائق الأصلية صحيحة، فلا بدّ أن يكون الاستنتاج صحيحاً. </a:t>
            </a:r>
          </a:p>
          <a:p>
            <a:pPr algn="justLow" rtl="1">
              <a:lnSpc>
                <a:spcPct val="150000"/>
              </a:lnSpc>
            </a:pPr>
            <a:r>
              <a:rPr lang="ar-JO" sz="1600" b="1" i="0" dirty="0">
                <a:solidFill>
                  <a:srgbClr val="333333"/>
                </a:solidFill>
                <a:effectLst/>
                <a:latin typeface="DroidArabicKufi-Regular"/>
                <a:cs typeface="Alexandria" pitchFamily="2" charset="-78"/>
              </a:rPr>
              <a:t>الاستدلال الاستقرائي</a:t>
            </a:r>
            <a:r>
              <a:rPr lang="ar-JO" sz="1600" b="0" i="0" dirty="0">
                <a:solidFill>
                  <a:srgbClr val="333333"/>
                </a:solidFill>
                <a:effectLst/>
                <a:latin typeface="DroidArabicKufi-Regular"/>
                <a:cs typeface="Alexandria" pitchFamily="2" charset="-78"/>
              </a:rPr>
              <a:t>: يبدأ الاستدلال الاستقرائيّ بملاحظات دقيقة ومحدّدة، حتى ينتهي باستنتاج عام، حيث يكون هذا الاستنتاج مبنيّ على أدلّة متراكمة، فالاستنتاجات التي تمّ التوصّل إليها ليس بالضرورة أن تكون منطقية، وإنّما في الأسلوب الاستقرائي يتم إجراء الكثير من البحوث العلميّة، وجمع الأدلّة، وأنماط البحث، وتشكيل نظرية لشرح ما يتم اكتشافه. </a:t>
            </a:r>
          </a:p>
          <a:p>
            <a:pPr algn="justLow" rtl="1">
              <a:lnSpc>
                <a:spcPct val="150000"/>
              </a:lnSpc>
            </a:pPr>
            <a:r>
              <a:rPr lang="ar-JO" sz="1600" b="1" i="0" dirty="0">
                <a:solidFill>
                  <a:srgbClr val="333333"/>
                </a:solidFill>
                <a:effectLst/>
                <a:latin typeface="DroidArabicKufi-Regular"/>
                <a:cs typeface="Alexandria" pitchFamily="2" charset="-78"/>
              </a:rPr>
              <a:t>الاستدلال العقلي: </a:t>
            </a:r>
            <a:r>
              <a:rPr lang="ar-JO" sz="1600" b="0" i="0" dirty="0">
                <a:solidFill>
                  <a:srgbClr val="333333"/>
                </a:solidFill>
                <a:effectLst/>
                <a:latin typeface="DroidArabicKufi-Regular"/>
                <a:cs typeface="Alexandria" pitchFamily="2" charset="-78"/>
              </a:rPr>
              <a:t>وهذا النوع من التفكير المنطقيّ يبدأ بمجموعة غير مكتملة من الملاحظات، ويفيد في صنع القرار اليوميّ.</a:t>
            </a:r>
            <a:br>
              <a:rPr lang="ar-JO" sz="1600" dirty="0">
                <a:latin typeface="Alexandria" pitchFamily="2" charset="-78"/>
                <a:cs typeface="Alexandria" pitchFamily="2" charset="-78"/>
              </a:rPr>
            </a:br>
            <a:endParaRPr lang="ar-SA" sz="1600" i="0" dirty="0">
              <a:effectLst/>
              <a:latin typeface="Alexandria" pitchFamily="2" charset="-78"/>
              <a:ea typeface="Times New Roman" panose="02020603050405020304" pitchFamily="18" charset="0"/>
              <a:cs typeface="Alexandria" pitchFamily="2" charset="-78"/>
            </a:endParaRPr>
          </a:p>
        </p:txBody>
      </p:sp>
      <p:sp>
        <p:nvSpPr>
          <p:cNvPr id="9" name="TextBox 8">
            <a:extLst>
              <a:ext uri="{FF2B5EF4-FFF2-40B4-BE49-F238E27FC236}">
                <a16:creationId xmlns:a16="http://schemas.microsoft.com/office/drawing/2014/main" id="{4EFAB778-E771-33B9-626C-9A8EBD01DA92}"/>
              </a:ext>
            </a:extLst>
          </p:cNvPr>
          <p:cNvSpPr txBox="1"/>
          <p:nvPr/>
        </p:nvSpPr>
        <p:spPr>
          <a:xfrm>
            <a:off x="0" y="6713200"/>
            <a:ext cx="3174546" cy="307777"/>
          </a:xfrm>
          <a:prstGeom prst="rect">
            <a:avLst/>
          </a:prstGeom>
          <a:noFill/>
        </p:spPr>
        <p:txBody>
          <a:bodyPr wrap="square">
            <a:spAutoFit/>
          </a:bodyPr>
          <a:lstStyle/>
          <a:p>
            <a:r>
              <a:rPr lang="en-GB" sz="1400" dirty="0">
                <a:latin typeface="Alexandria" pitchFamily="2" charset="-78"/>
              </a:rPr>
              <a:t>https://www.elgouzi.com</a:t>
            </a:r>
            <a:endParaRPr lang="ar-JO" sz="14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58500A8B-4DA9-EAB5-5C11-B85B3D33DCF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10" name="Picture 9">
            <a:extLst>
              <a:ext uri="{FF2B5EF4-FFF2-40B4-BE49-F238E27FC236}">
                <a16:creationId xmlns:a16="http://schemas.microsoft.com/office/drawing/2014/main" id="{9FCB553D-93A2-27B0-D7BF-5E9432BD6BEC}"/>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spTree>
    <p:extLst>
      <p:ext uri="{BB962C8B-B14F-4D97-AF65-F5344CB8AC3E}">
        <p14:creationId xmlns:p14="http://schemas.microsoft.com/office/powerpoint/2010/main" val="1375793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E3E1A200-8EAD-624E-EAAC-CAB638936BFD}"/>
              </a:ext>
            </a:extLst>
          </p:cNvPr>
          <p:cNvGraphicFramePr>
            <a:graphicFrameLocks noGrp="1"/>
          </p:cNvGraphicFramePr>
          <p:nvPr>
            <p:extLst>
              <p:ext uri="{D42A27DB-BD31-4B8C-83A1-F6EECF244321}">
                <p14:modId xmlns:p14="http://schemas.microsoft.com/office/powerpoint/2010/main" val="2691654438"/>
              </p:ext>
            </p:extLst>
          </p:nvPr>
        </p:nvGraphicFramePr>
        <p:xfrm>
          <a:off x="332509" y="903530"/>
          <a:ext cx="8460617" cy="5920396"/>
        </p:xfrm>
        <a:graphic>
          <a:graphicData uri="http://schemas.openxmlformats.org/drawingml/2006/table">
            <a:tbl>
              <a:tblPr/>
              <a:tblGrid>
                <a:gridCol w="8460617">
                  <a:extLst>
                    <a:ext uri="{9D8B030D-6E8A-4147-A177-3AD203B41FA5}">
                      <a16:colId xmlns:a16="http://schemas.microsoft.com/office/drawing/2014/main" val="2857858600"/>
                    </a:ext>
                  </a:extLst>
                </a:gridCol>
              </a:tblGrid>
              <a:tr h="838051">
                <a:tc>
                  <a:txBody>
                    <a:bodyPr/>
                    <a:lstStyle/>
                    <a:p>
                      <a:pPr algn="ctr">
                        <a:lnSpc>
                          <a:spcPct val="150000"/>
                        </a:lnSpc>
                      </a:pPr>
                      <a:r>
                        <a:rPr lang="ar-JO" sz="2000" b="1" dirty="0">
                          <a:effectLst/>
                          <a:latin typeface="Alexandria" pitchFamily="2" charset="-78"/>
                          <a:cs typeface="Alexandria" pitchFamily="2" charset="-78"/>
                        </a:rPr>
                        <a:t>الوصف</a:t>
                      </a:r>
                    </a:p>
                  </a:txBody>
                  <a:tcPr marL="100609" marR="100609" marT="113185" marB="113185"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rgbClr val="00B0F0"/>
                    </a:solidFill>
                  </a:tcPr>
                </a:tc>
                <a:extLst>
                  <a:ext uri="{0D108BD9-81ED-4DB2-BD59-A6C34878D82A}">
                    <a16:rowId xmlns:a16="http://schemas.microsoft.com/office/drawing/2014/main" val="757763581"/>
                  </a:ext>
                </a:extLst>
              </a:tr>
              <a:tr h="542995">
                <a:tc>
                  <a:txBody>
                    <a:bodyPr/>
                    <a:lstStyle/>
                    <a:p>
                      <a:pPr algn="r">
                        <a:lnSpc>
                          <a:spcPct val="150000"/>
                        </a:lnSpc>
                      </a:pPr>
                      <a:r>
                        <a:rPr lang="ar-JO" sz="1600" b="1" dirty="0">
                          <a:effectLst/>
                          <a:latin typeface="Alexandria" pitchFamily="2" charset="-78"/>
                          <a:cs typeface="Alexandria" pitchFamily="2" charset="-78"/>
                        </a:rPr>
                        <a:t>يبدأ من قاعدة عامة وينتهي باستنتاج محدد.</a:t>
                      </a:r>
                    </a:p>
                  </a:txBody>
                  <a:tcPr marL="100609" marR="100609" marT="100609" marB="100609"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rgbClr val="00B0F0"/>
                    </a:solidFill>
                  </a:tcPr>
                </a:tc>
                <a:extLst>
                  <a:ext uri="{0D108BD9-81ED-4DB2-BD59-A6C34878D82A}">
                    <a16:rowId xmlns:a16="http://schemas.microsoft.com/office/drawing/2014/main" val="2243170227"/>
                  </a:ext>
                </a:extLst>
              </a:tr>
              <a:tr h="542995">
                <a:tc>
                  <a:txBody>
                    <a:bodyPr/>
                    <a:lstStyle/>
                    <a:p>
                      <a:pPr algn="r">
                        <a:lnSpc>
                          <a:spcPct val="150000"/>
                        </a:lnSpc>
                      </a:pPr>
                      <a:r>
                        <a:rPr lang="ar-JO" sz="1600" b="1">
                          <a:effectLst/>
                          <a:latin typeface="Alexandria" pitchFamily="2" charset="-78"/>
                          <a:cs typeface="Alexandria" pitchFamily="2" charset="-78"/>
                        </a:rPr>
                        <a:t>يبدأ من ملاحظات محددة وينتهي بقاعدة عامة.</a:t>
                      </a:r>
                    </a:p>
                  </a:txBody>
                  <a:tcPr marL="100609" marR="100609" marT="100609" marB="100609"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rgbClr val="00B0F0"/>
                    </a:solidFill>
                  </a:tcPr>
                </a:tc>
                <a:extLst>
                  <a:ext uri="{0D108BD9-81ED-4DB2-BD59-A6C34878D82A}">
                    <a16:rowId xmlns:a16="http://schemas.microsoft.com/office/drawing/2014/main" val="64869060"/>
                  </a:ext>
                </a:extLst>
              </a:tr>
              <a:tr h="762282">
                <a:tc>
                  <a:txBody>
                    <a:bodyPr/>
                    <a:lstStyle/>
                    <a:p>
                      <a:pPr algn="r">
                        <a:lnSpc>
                          <a:spcPct val="150000"/>
                        </a:lnSpc>
                      </a:pPr>
                      <a:r>
                        <a:rPr lang="ar-JO" sz="1600" b="1" dirty="0">
                          <a:effectLst/>
                          <a:latin typeface="Alexandria" pitchFamily="2" charset="-78"/>
                          <a:cs typeface="Alexandria" pitchFamily="2" charset="-78"/>
                        </a:rPr>
                        <a:t>يعتمد على مجموعة غير مكتملة من الملاحظات للوصول إلى تفسير معقول.</a:t>
                      </a:r>
                    </a:p>
                  </a:txBody>
                  <a:tcPr marL="100609" marR="100609" marT="100609" marB="100609"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rgbClr val="00B0F0"/>
                    </a:solidFill>
                  </a:tcPr>
                </a:tc>
                <a:extLst>
                  <a:ext uri="{0D108BD9-81ED-4DB2-BD59-A6C34878D82A}">
                    <a16:rowId xmlns:a16="http://schemas.microsoft.com/office/drawing/2014/main" val="4078038806"/>
                  </a:ext>
                </a:extLst>
              </a:tr>
              <a:tr h="762282">
                <a:tc>
                  <a:txBody>
                    <a:bodyPr/>
                    <a:lstStyle/>
                    <a:p>
                      <a:pPr algn="r">
                        <a:lnSpc>
                          <a:spcPct val="150000"/>
                        </a:lnSpc>
                      </a:pPr>
                      <a:r>
                        <a:rPr lang="ar-JO" sz="1600" b="1" dirty="0">
                          <a:effectLst/>
                          <a:latin typeface="Alexandria" pitchFamily="2" charset="-78"/>
                          <a:cs typeface="Alexandria" pitchFamily="2" charset="-78"/>
                        </a:rPr>
                        <a:t>يعتمد على مقارنة حالة جديدة بحالة مشابهة سابقة للوصول إلى استنتاج.</a:t>
                      </a:r>
                    </a:p>
                  </a:txBody>
                  <a:tcPr marL="100609" marR="100609" marT="100609" marB="100609"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rgbClr val="00B0F0"/>
                    </a:solidFill>
                  </a:tcPr>
                </a:tc>
                <a:extLst>
                  <a:ext uri="{0D108BD9-81ED-4DB2-BD59-A6C34878D82A}">
                    <a16:rowId xmlns:a16="http://schemas.microsoft.com/office/drawing/2014/main" val="2354217726"/>
                  </a:ext>
                </a:extLst>
              </a:tr>
              <a:tr h="542995">
                <a:tc>
                  <a:txBody>
                    <a:bodyPr/>
                    <a:lstStyle/>
                    <a:p>
                      <a:pPr algn="r">
                        <a:lnSpc>
                          <a:spcPct val="150000"/>
                        </a:lnSpc>
                      </a:pPr>
                      <a:r>
                        <a:rPr lang="ar-JO" sz="1600" b="1" dirty="0">
                          <a:effectLst/>
                          <a:latin typeface="Alexandria" pitchFamily="2" charset="-78"/>
                          <a:cs typeface="Alexandria" pitchFamily="2" charset="-78"/>
                        </a:rPr>
                        <a:t>يبحث في العلاقة بين السبب والنتيجة. </a:t>
                      </a:r>
                      <a:r>
                        <a:rPr lang="ar-AE" sz="1600" b="1" dirty="0">
                          <a:effectLst/>
                          <a:latin typeface="Alexandria" pitchFamily="2" charset="-78"/>
                          <a:cs typeface="Alexandria" pitchFamily="2" charset="-78"/>
                        </a:rPr>
                        <a:t>ـو </a:t>
                      </a:r>
                      <a:r>
                        <a:rPr lang="ar-JO" sz="1600" b="1" dirty="0">
                          <a:effectLst/>
                          <a:latin typeface="Alexandria" pitchFamily="2" charset="-78"/>
                          <a:cs typeface="Alexandria" pitchFamily="2" charset="-78"/>
                        </a:rPr>
                        <a:t>تحديد العلاقة السببية بين ظاهرتين. </a:t>
                      </a:r>
                    </a:p>
                  </a:txBody>
                  <a:tcPr marL="100609" marR="100609" marT="100609" marB="100609"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rgbClr val="00B0F0"/>
                    </a:solidFill>
                  </a:tcPr>
                </a:tc>
                <a:extLst>
                  <a:ext uri="{0D108BD9-81ED-4DB2-BD59-A6C34878D82A}">
                    <a16:rowId xmlns:a16="http://schemas.microsoft.com/office/drawing/2014/main" val="1976310444"/>
                  </a:ext>
                </a:extLst>
              </a:tr>
              <a:tr h="642932">
                <a:tc>
                  <a:txBody>
                    <a:bodyPr/>
                    <a:lstStyle/>
                    <a:p>
                      <a:pPr algn="r">
                        <a:lnSpc>
                          <a:spcPct val="150000"/>
                        </a:lnSpc>
                      </a:pPr>
                      <a:r>
                        <a:rPr lang="ar-JO" sz="1600" b="1" dirty="0">
                          <a:effectLst/>
                          <a:latin typeface="Alexandria" pitchFamily="2" charset="-78"/>
                          <a:cs typeface="Alexandria" pitchFamily="2" charset="-78"/>
                        </a:rPr>
                        <a:t>يعتمد على فرضيات غير مؤكدة للوصول إلى استنتاجات محتملة.</a:t>
                      </a:r>
                    </a:p>
                  </a:txBody>
                  <a:tcPr marL="100609" marR="100609" marT="100609" marB="100609"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rgbClr val="00B0F0"/>
                    </a:solidFill>
                  </a:tcPr>
                </a:tc>
                <a:extLst>
                  <a:ext uri="{0D108BD9-81ED-4DB2-BD59-A6C34878D82A}">
                    <a16:rowId xmlns:a16="http://schemas.microsoft.com/office/drawing/2014/main" val="3258678903"/>
                  </a:ext>
                </a:extLst>
              </a:tr>
              <a:tr h="642932">
                <a:tc>
                  <a:txBody>
                    <a:bodyPr/>
                    <a:lstStyle/>
                    <a:p>
                      <a:pPr algn="r">
                        <a:lnSpc>
                          <a:spcPct val="150000"/>
                        </a:lnSpc>
                      </a:pPr>
                      <a:r>
                        <a:rPr lang="ar-JO" sz="1600" b="1" dirty="0">
                          <a:effectLst/>
                          <a:latin typeface="Alexandria" pitchFamily="2" charset="-78"/>
                          <a:cs typeface="Alexandria" pitchFamily="2" charset="-78"/>
                        </a:rPr>
                        <a:t>يستخدم لاختبار صحة فرضية عن طريق البحث عن تناقضات.</a:t>
                      </a:r>
                      <a:endParaRPr lang="ar-AE" sz="1600" b="1" dirty="0">
                        <a:effectLst/>
                        <a:latin typeface="Alexandria" pitchFamily="2" charset="-78"/>
                        <a:cs typeface="Alexandria" pitchFamily="2" charset="-78"/>
                      </a:endParaRPr>
                    </a:p>
                  </a:txBody>
                  <a:tcPr marL="100609" marR="100609" marT="100609" marB="100609"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rgbClr val="00B0F0"/>
                    </a:solidFill>
                  </a:tcPr>
                </a:tc>
                <a:extLst>
                  <a:ext uri="{0D108BD9-81ED-4DB2-BD59-A6C34878D82A}">
                    <a16:rowId xmlns:a16="http://schemas.microsoft.com/office/drawing/2014/main" val="1856729232"/>
                  </a:ext>
                </a:extLst>
              </a:tr>
              <a:tr h="642932">
                <a:tc>
                  <a:txBody>
                    <a:bodyPr/>
                    <a:lstStyle/>
                    <a:p>
                      <a:pPr algn="r">
                        <a:lnSpc>
                          <a:spcPct val="150000"/>
                        </a:lnSpc>
                      </a:pPr>
                      <a:r>
                        <a:rPr lang="ar-JO" sz="1600" b="1" dirty="0">
                          <a:effectLst/>
                          <a:latin typeface="Alexandria" pitchFamily="2" charset="-78"/>
                          <a:cs typeface="Alexandria" pitchFamily="2" charset="-78"/>
                        </a:rPr>
                        <a:t>يعتمد على البيانات الإحصائية للوصول إلى استنتاجات. </a:t>
                      </a:r>
                    </a:p>
                  </a:txBody>
                  <a:tcPr marL="100609" marR="100609" marT="100609" marB="100609"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rgbClr val="00B0F0"/>
                    </a:solidFill>
                  </a:tcPr>
                </a:tc>
                <a:extLst>
                  <a:ext uri="{0D108BD9-81ED-4DB2-BD59-A6C34878D82A}">
                    <a16:rowId xmlns:a16="http://schemas.microsoft.com/office/drawing/2014/main" val="3261202831"/>
                  </a:ext>
                </a:extLst>
              </a:tr>
            </a:tbl>
          </a:graphicData>
        </a:graphic>
      </p:graphicFrame>
      <p:graphicFrame>
        <p:nvGraphicFramePr>
          <p:cNvPr id="2" name="Table 1">
            <a:extLst>
              <a:ext uri="{FF2B5EF4-FFF2-40B4-BE49-F238E27FC236}">
                <a16:creationId xmlns:a16="http://schemas.microsoft.com/office/drawing/2014/main" id="{09F69BCE-79C9-AA35-0276-013223C316BB}"/>
              </a:ext>
            </a:extLst>
          </p:cNvPr>
          <p:cNvGraphicFramePr>
            <a:graphicFrameLocks noGrp="1"/>
          </p:cNvGraphicFramePr>
          <p:nvPr>
            <p:extLst>
              <p:ext uri="{D42A27DB-BD31-4B8C-83A1-F6EECF244321}">
                <p14:modId xmlns:p14="http://schemas.microsoft.com/office/powerpoint/2010/main" val="838383303"/>
              </p:ext>
            </p:extLst>
          </p:nvPr>
        </p:nvGraphicFramePr>
        <p:xfrm>
          <a:off x="8793126" y="840639"/>
          <a:ext cx="2897480" cy="5945488"/>
        </p:xfrm>
        <a:graphic>
          <a:graphicData uri="http://schemas.openxmlformats.org/drawingml/2006/table">
            <a:tbl>
              <a:tblPr/>
              <a:tblGrid>
                <a:gridCol w="2897480">
                  <a:extLst>
                    <a:ext uri="{9D8B030D-6E8A-4147-A177-3AD203B41FA5}">
                      <a16:colId xmlns:a16="http://schemas.microsoft.com/office/drawing/2014/main" val="3595710410"/>
                    </a:ext>
                  </a:extLst>
                </a:gridCol>
              </a:tblGrid>
              <a:tr h="795354">
                <a:tc>
                  <a:txBody>
                    <a:bodyPr/>
                    <a:lstStyle/>
                    <a:p>
                      <a:pPr algn="ctr">
                        <a:lnSpc>
                          <a:spcPct val="200000"/>
                        </a:lnSpc>
                      </a:pPr>
                      <a:r>
                        <a:rPr lang="ar-JO" sz="1800" b="1" dirty="0">
                          <a:effectLst/>
                          <a:latin typeface="Alexandria" pitchFamily="2" charset="-78"/>
                          <a:cs typeface="Alexandria" pitchFamily="2" charset="-78"/>
                        </a:rPr>
                        <a:t>النوع</a:t>
                      </a:r>
                    </a:p>
                  </a:txBody>
                  <a:tcPr marL="100609" marR="100609" marT="113185" marB="113185"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1666519271"/>
                  </a:ext>
                </a:extLst>
              </a:tr>
              <a:tr h="604956">
                <a:tc>
                  <a:txBody>
                    <a:bodyPr/>
                    <a:lstStyle/>
                    <a:p>
                      <a:pPr marL="285750" indent="-285750" algn="r" rtl="1">
                        <a:lnSpc>
                          <a:spcPct val="200000"/>
                        </a:lnSpc>
                        <a:buFont typeface="Arial" panose="020B0604020202020204" pitchFamily="34" charset="0"/>
                        <a:buChar char="•"/>
                      </a:pPr>
                      <a:r>
                        <a:rPr lang="ar-JO" sz="1600" b="1" dirty="0">
                          <a:effectLst/>
                          <a:latin typeface="Alexandria" pitchFamily="2" charset="-78"/>
                          <a:cs typeface="Alexandria" pitchFamily="2" charset="-78"/>
                        </a:rPr>
                        <a:t>الاستدلال الاستنتاجي</a:t>
                      </a:r>
                    </a:p>
                  </a:txBody>
                  <a:tcPr marL="100609" marR="100609" marT="100609" marB="100609"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3898518304"/>
                  </a:ext>
                </a:extLst>
              </a:tr>
              <a:tr h="604956">
                <a:tc>
                  <a:txBody>
                    <a:bodyPr/>
                    <a:lstStyle/>
                    <a:p>
                      <a:pPr marL="285750" indent="-285750" algn="r" rtl="1">
                        <a:lnSpc>
                          <a:spcPct val="200000"/>
                        </a:lnSpc>
                        <a:buFont typeface="Arial" panose="020B0604020202020204" pitchFamily="34" charset="0"/>
                        <a:buChar char="•"/>
                      </a:pPr>
                      <a:r>
                        <a:rPr lang="ar-JO" sz="1600" b="1" dirty="0">
                          <a:effectLst/>
                          <a:latin typeface="Alexandria" pitchFamily="2" charset="-78"/>
                          <a:cs typeface="Alexandria" pitchFamily="2" charset="-78"/>
                        </a:rPr>
                        <a:t>الاستدلال الاستقرائي</a:t>
                      </a:r>
                    </a:p>
                  </a:txBody>
                  <a:tcPr marL="100609" marR="100609" marT="100609" marB="100609"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1606837104"/>
                  </a:ext>
                </a:extLst>
              </a:tr>
              <a:tr h="723446">
                <a:tc>
                  <a:txBody>
                    <a:bodyPr/>
                    <a:lstStyle/>
                    <a:p>
                      <a:pPr marL="285750" indent="-285750" algn="r" rtl="1">
                        <a:lnSpc>
                          <a:spcPct val="200000"/>
                        </a:lnSpc>
                        <a:buFont typeface="Arial" panose="020B0604020202020204" pitchFamily="34" charset="0"/>
                        <a:buChar char="•"/>
                      </a:pPr>
                      <a:r>
                        <a:rPr lang="ar-JO" sz="1600" b="1" dirty="0">
                          <a:effectLst/>
                          <a:latin typeface="Alexandria" pitchFamily="2" charset="-78"/>
                          <a:cs typeface="Alexandria" pitchFamily="2" charset="-78"/>
                        </a:rPr>
                        <a:t>الاستدلال العقلي</a:t>
                      </a:r>
                    </a:p>
                  </a:txBody>
                  <a:tcPr marL="100609" marR="100609" marT="100609" marB="100609"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1863858370"/>
                  </a:ext>
                </a:extLst>
              </a:tr>
              <a:tr h="723446">
                <a:tc>
                  <a:txBody>
                    <a:bodyPr/>
                    <a:lstStyle/>
                    <a:p>
                      <a:pPr marL="285750" indent="-285750" algn="r" rtl="1">
                        <a:lnSpc>
                          <a:spcPct val="200000"/>
                        </a:lnSpc>
                        <a:buFont typeface="Arial" panose="020B0604020202020204" pitchFamily="34" charset="0"/>
                        <a:buChar char="•"/>
                      </a:pPr>
                      <a:r>
                        <a:rPr lang="ar-JO" sz="1600" b="1" dirty="0">
                          <a:effectLst/>
                          <a:latin typeface="Alexandria" pitchFamily="2" charset="-78"/>
                          <a:cs typeface="Alexandria" pitchFamily="2" charset="-78"/>
                        </a:rPr>
                        <a:t>الاستدلال التمثيلي</a:t>
                      </a:r>
                    </a:p>
                  </a:txBody>
                  <a:tcPr marL="100609" marR="100609" marT="100609" marB="100609"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1916976463"/>
                  </a:ext>
                </a:extLst>
              </a:tr>
              <a:tr h="604956">
                <a:tc>
                  <a:txBody>
                    <a:bodyPr/>
                    <a:lstStyle/>
                    <a:p>
                      <a:pPr marL="285750" indent="-285750" algn="r" rtl="1">
                        <a:lnSpc>
                          <a:spcPct val="200000"/>
                        </a:lnSpc>
                        <a:buFont typeface="Arial" panose="020B0604020202020204" pitchFamily="34" charset="0"/>
                        <a:buChar char="•"/>
                      </a:pPr>
                      <a:r>
                        <a:rPr lang="ar-JO" sz="1600" b="1" dirty="0">
                          <a:effectLst/>
                          <a:latin typeface="Alexandria" pitchFamily="2" charset="-78"/>
                          <a:cs typeface="Alexandria" pitchFamily="2" charset="-78"/>
                        </a:rPr>
                        <a:t>الاستدلال السببي</a:t>
                      </a:r>
                    </a:p>
                  </a:txBody>
                  <a:tcPr marL="100609" marR="100609" marT="100609" marB="100609"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3729213481"/>
                  </a:ext>
                </a:extLst>
              </a:tr>
              <a:tr h="610176">
                <a:tc>
                  <a:txBody>
                    <a:bodyPr/>
                    <a:lstStyle/>
                    <a:p>
                      <a:pPr marL="285750" indent="-285750" algn="r" rtl="1">
                        <a:lnSpc>
                          <a:spcPct val="200000"/>
                        </a:lnSpc>
                        <a:buFont typeface="Arial" panose="020B0604020202020204" pitchFamily="34" charset="0"/>
                        <a:buChar char="•"/>
                      </a:pPr>
                      <a:r>
                        <a:rPr lang="ar-JO" sz="1600" b="1" dirty="0">
                          <a:effectLst/>
                          <a:latin typeface="Alexandria" pitchFamily="2" charset="-78"/>
                          <a:cs typeface="Alexandria" pitchFamily="2" charset="-78"/>
                        </a:rPr>
                        <a:t>الاستدلال الافتراضي</a:t>
                      </a:r>
                    </a:p>
                  </a:txBody>
                  <a:tcPr marL="100609" marR="100609" marT="100609" marB="100609"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346114065"/>
                  </a:ext>
                </a:extLst>
              </a:tr>
              <a:tr h="610176">
                <a:tc>
                  <a:txBody>
                    <a:bodyPr/>
                    <a:lstStyle/>
                    <a:p>
                      <a:pPr marL="285750" indent="-285750" algn="r" rtl="1">
                        <a:lnSpc>
                          <a:spcPct val="200000"/>
                        </a:lnSpc>
                        <a:buFont typeface="Arial" panose="020B0604020202020204" pitchFamily="34" charset="0"/>
                        <a:buChar char="•"/>
                      </a:pPr>
                      <a:r>
                        <a:rPr lang="ar-JO" sz="1600" b="1" dirty="0">
                          <a:effectLst/>
                          <a:latin typeface="Alexandria" pitchFamily="2" charset="-78"/>
                          <a:cs typeface="Alexandria" pitchFamily="2" charset="-78"/>
                        </a:rPr>
                        <a:t>الاستدلال التناقضي</a:t>
                      </a:r>
                    </a:p>
                  </a:txBody>
                  <a:tcPr marL="100609" marR="100609" marT="100609" marB="100609"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3714235795"/>
                  </a:ext>
                </a:extLst>
              </a:tr>
              <a:tr h="610176">
                <a:tc>
                  <a:txBody>
                    <a:bodyPr/>
                    <a:lstStyle/>
                    <a:p>
                      <a:pPr marL="285750" indent="-285750" algn="r" rtl="1">
                        <a:lnSpc>
                          <a:spcPct val="200000"/>
                        </a:lnSpc>
                        <a:buFont typeface="Arial" panose="020B0604020202020204" pitchFamily="34" charset="0"/>
                        <a:buChar char="•"/>
                      </a:pPr>
                      <a:r>
                        <a:rPr lang="ar-JO" sz="1600" b="1" dirty="0">
                          <a:effectLst/>
                          <a:latin typeface="Alexandria" pitchFamily="2" charset="-78"/>
                          <a:cs typeface="Alexandria" pitchFamily="2" charset="-78"/>
                        </a:rPr>
                        <a:t>الاستدلال الإحصائي</a:t>
                      </a:r>
                    </a:p>
                  </a:txBody>
                  <a:tcPr marL="100609" marR="100609" marT="100609" marB="100609"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4089087649"/>
                  </a:ext>
                </a:extLst>
              </a:tr>
            </a:tbl>
          </a:graphicData>
        </a:graphic>
      </p:graphicFrame>
      <p:sp>
        <p:nvSpPr>
          <p:cNvPr id="5" name="TextBox 4">
            <a:extLst>
              <a:ext uri="{FF2B5EF4-FFF2-40B4-BE49-F238E27FC236}">
                <a16:creationId xmlns:a16="http://schemas.microsoft.com/office/drawing/2014/main" id="{803E9C48-C3C4-57FE-19FF-2F6B7906EE8B}"/>
              </a:ext>
            </a:extLst>
          </p:cNvPr>
          <p:cNvSpPr txBox="1"/>
          <p:nvPr/>
        </p:nvSpPr>
        <p:spPr>
          <a:xfrm>
            <a:off x="3466213" y="329009"/>
            <a:ext cx="3532667" cy="583814"/>
          </a:xfrm>
          <a:prstGeom prst="rect">
            <a:avLst/>
          </a:prstGeom>
          <a:noFill/>
        </p:spPr>
        <p:txBody>
          <a:bodyPr wrap="square">
            <a:spAutoFit/>
          </a:bodyPr>
          <a:lstStyle/>
          <a:p>
            <a:pPr algn="justLow" rtl="1">
              <a:lnSpc>
                <a:spcPct val="150000"/>
              </a:lnSpc>
            </a:pPr>
            <a:r>
              <a:rPr lang="ar-JO" sz="2400" b="1" i="0" dirty="0">
                <a:effectLst/>
                <a:latin typeface="DroidArabicKufi-Regular"/>
                <a:cs typeface="Alexandria" pitchFamily="2" charset="-78"/>
              </a:rPr>
              <a:t>الاستدلال والمنطق</a:t>
            </a:r>
          </a:p>
        </p:txBody>
      </p:sp>
      <p:pic>
        <p:nvPicPr>
          <p:cNvPr id="6" name="Picture 5">
            <a:extLst>
              <a:ext uri="{FF2B5EF4-FFF2-40B4-BE49-F238E27FC236}">
                <a16:creationId xmlns:a16="http://schemas.microsoft.com/office/drawing/2014/main" id="{E6AFC367-10DF-1AB0-863E-578237D76582}"/>
              </a:ext>
            </a:extLst>
          </p:cNvPr>
          <p:cNvPicPr>
            <a:picLocks noChangeAspect="1"/>
          </p:cNvPicPr>
          <p:nvPr/>
        </p:nvPicPr>
        <p:blipFill>
          <a:blip r:embed="rId2">
            <a:extLst>
              <a:ext uri="{BEBA8EAE-BF5A-486C-A8C5-ECC9F3942E4B}">
                <a14:imgProps xmlns:a14="http://schemas.microsoft.com/office/drawing/2010/main">
                  <a14:imgLayer r:embed="rId3">
                    <a14:imgEffect>
                      <a14:saturation sat="400000"/>
                    </a14:imgEffect>
                  </a14:imgLayer>
                </a14:imgProps>
              </a:ext>
            </a:extLst>
          </a:blip>
          <a:stretch>
            <a:fillRect/>
          </a:stretch>
        </p:blipFill>
        <p:spPr>
          <a:xfrm>
            <a:off x="369985" y="307230"/>
            <a:ext cx="990981" cy="533409"/>
          </a:xfrm>
          <a:prstGeom prst="rect">
            <a:avLst/>
          </a:prstGeom>
        </p:spPr>
      </p:pic>
      <p:pic>
        <p:nvPicPr>
          <p:cNvPr id="7" name="Graphic 21">
            <a:extLst>
              <a:ext uri="{FF2B5EF4-FFF2-40B4-BE49-F238E27FC236}">
                <a16:creationId xmlns:a16="http://schemas.microsoft.com/office/drawing/2014/main" id="{E1BE6240-8FA0-7E92-F73E-CAB800A98D4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Tree>
    <p:extLst>
      <p:ext uri="{BB962C8B-B14F-4D97-AF65-F5344CB8AC3E}">
        <p14:creationId xmlns:p14="http://schemas.microsoft.com/office/powerpoint/2010/main" val="4163946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4468AA1-C256-9447-738A-F6CAC324858B}"/>
              </a:ext>
            </a:extLst>
          </p:cNvPr>
          <p:cNvSpPr>
            <a:spLocks noChangeArrowheads="1"/>
          </p:cNvSpPr>
          <p:nvPr/>
        </p:nvSpPr>
        <p:spPr bwMode="auto">
          <a:xfrm>
            <a:off x="2052742" y="867749"/>
            <a:ext cx="10139258" cy="5909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eaLnBrk="0" fontAlgn="base" hangingPunct="0">
              <a:spcBef>
                <a:spcPct val="0"/>
              </a:spcBef>
              <a:spcAft>
                <a:spcPct val="0"/>
              </a:spcAft>
            </a:pPr>
            <a:r>
              <a:rPr lang="ar-AE" altLang="en-US" b="1" dirty="0">
                <a:latin typeface="Alexandria" pitchFamily="2" charset="-78"/>
                <a:cs typeface="Alexandria" pitchFamily="2" charset="-78"/>
              </a:rPr>
              <a:t>ميز نوع الاستدلال في الأمثلة الآتية:</a:t>
            </a:r>
          </a:p>
          <a:p>
            <a:pPr algn="r" rtl="1" eaLnBrk="0" fontAlgn="base" hangingPunct="0">
              <a:spcBef>
                <a:spcPct val="0"/>
              </a:spcBef>
              <a:spcAft>
                <a:spcPct val="0"/>
              </a:spcAft>
            </a:pPr>
            <a:endParaRPr lang="ar-AE" altLang="en-US" b="1" dirty="0">
              <a:latin typeface="Alexandria" pitchFamily="2" charset="-78"/>
              <a:cs typeface="Alexandria" pitchFamily="2" charset="-78"/>
            </a:endParaRPr>
          </a:p>
          <a:p>
            <a:pPr algn="r" rtl="1" eaLnBrk="0" fontAlgn="base" hangingPunct="0">
              <a:spcBef>
                <a:spcPct val="0"/>
              </a:spcBef>
              <a:spcAft>
                <a:spcPct val="0"/>
              </a:spcAft>
              <a:buFontTx/>
              <a:buChar char="•"/>
              <a:defRPr/>
            </a:pPr>
            <a:r>
              <a:rPr kumimoji="0" lang="ar-SA" altLang="en-US" b="1" i="0" u="none" strike="noStrike" kern="1200" cap="none" spc="0" normalizeH="0" baseline="0" noProof="0" dirty="0">
                <a:ln>
                  <a:noFill/>
                </a:ln>
                <a:solidFill>
                  <a:prstClr val="black"/>
                </a:solidFill>
                <a:effectLst/>
                <a:uLnTx/>
                <a:uFillTx/>
                <a:latin typeface="Alexandria" pitchFamily="2" charset="-78"/>
                <a:cs typeface="Alexandria" pitchFamily="2" charset="-78"/>
              </a:rPr>
              <a:t>مثال</a:t>
            </a:r>
            <a:r>
              <a:rPr kumimoji="0" lang="en-US" alt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SA" alt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إذا كان علاج معين فعالًا في حالة مرضية معينة، فقد يكون فعالًا في حالة مشابهة</a:t>
            </a:r>
            <a:r>
              <a:rPr kumimoji="0" lang="en-US" alt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p>
          <a:p>
            <a:pPr algn="r" rtl="1" eaLnBrk="0" fontAlgn="base" hangingPunct="0">
              <a:spcBef>
                <a:spcPct val="0"/>
              </a:spcBef>
              <a:spcAft>
                <a:spcPct val="0"/>
              </a:spcAft>
              <a:buFontTx/>
              <a:buChar char="•"/>
              <a:defRPr/>
            </a:pPr>
            <a:r>
              <a:rPr kumimoji="0" lang="ar-SA" altLang="en-US" b="1" i="0" u="none" strike="noStrike" kern="1200" cap="none" spc="0" normalizeH="0" baseline="0" noProof="0" dirty="0">
                <a:ln>
                  <a:noFill/>
                </a:ln>
                <a:solidFill>
                  <a:prstClr val="black"/>
                </a:solidFill>
                <a:effectLst/>
                <a:uLnTx/>
                <a:uFillTx/>
                <a:latin typeface="Alexandria" pitchFamily="2" charset="-78"/>
                <a:cs typeface="Alexandria" pitchFamily="2" charset="-78"/>
              </a:rPr>
              <a:t>مثال </a:t>
            </a:r>
            <a:r>
              <a:rPr kumimoji="0" lang="ar-SA" alt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إذا كان شخص معين ناجحًا في مشروع معين، فقد يكون ناجحًا في مشروع مشابه</a:t>
            </a:r>
            <a:r>
              <a:rPr kumimoji="0" lang="en-US" alt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p>
          <a:p>
            <a:pPr algn="r" rtl="1" eaLnBrk="0" fontAlgn="base" hangingPunct="0">
              <a:spcBef>
                <a:spcPct val="0"/>
              </a:spcBef>
              <a:spcAft>
                <a:spcPct val="0"/>
              </a:spcAft>
              <a:buFontTx/>
              <a:buChar char="•"/>
              <a:defRPr/>
            </a:pPr>
            <a:r>
              <a:rPr kumimoji="0" lang="ar-SA" altLang="en-US" b="1" i="0" u="none" strike="noStrike" kern="1200" cap="none" spc="0" normalizeH="0" baseline="0" noProof="0" dirty="0">
                <a:ln>
                  <a:noFill/>
                </a:ln>
                <a:solidFill>
                  <a:prstClr val="black"/>
                </a:solidFill>
                <a:effectLst/>
                <a:uLnTx/>
                <a:uFillTx/>
                <a:latin typeface="Alexandria" pitchFamily="2" charset="-78"/>
                <a:cs typeface="Alexandria" pitchFamily="2" charset="-78"/>
              </a:rPr>
              <a:t>مثال</a:t>
            </a:r>
            <a:r>
              <a:rPr kumimoji="0" lang="en-US" alt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SA" alt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إذا تناولت طعامًا فاسدًا وشعرت بالغثيان، قد تستنتج أن الطعام الفاسد هو السبب</a:t>
            </a:r>
            <a:r>
              <a:rPr kumimoji="0" lang="en-US" alt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p>
          <a:p>
            <a:pPr algn="r" rtl="1" eaLnBrk="0" fontAlgn="base" hangingPunct="0">
              <a:spcBef>
                <a:spcPct val="0"/>
              </a:spcBef>
              <a:spcAft>
                <a:spcPct val="0"/>
              </a:spcAft>
              <a:buFontTx/>
              <a:buChar char="•"/>
              <a:defRPr/>
            </a:pPr>
            <a:r>
              <a:rPr kumimoji="0" lang="ar-SA" altLang="en-US" b="1" i="0" u="none" strike="noStrike" kern="1200" cap="none" spc="0" normalizeH="0" baseline="0" noProof="0" dirty="0">
                <a:ln>
                  <a:noFill/>
                </a:ln>
                <a:solidFill>
                  <a:prstClr val="black"/>
                </a:solidFill>
                <a:effectLst/>
                <a:uLnTx/>
                <a:uFillTx/>
                <a:latin typeface="Alexandria" pitchFamily="2" charset="-78"/>
                <a:cs typeface="Alexandria" pitchFamily="2" charset="-78"/>
              </a:rPr>
              <a:t>مثال </a:t>
            </a:r>
            <a:r>
              <a:rPr kumimoji="0" lang="ar-SA" alt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إذا لاحظت أن النباتات تنمو بشكل أفضل عند سقيها بانتظام، قد تستنتج أن السقي المنتظم هو السبب</a:t>
            </a:r>
            <a:r>
              <a:rPr kumimoji="0" lang="en-US" alt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p>
          <a:p>
            <a:pPr algn="r" rtl="1" eaLnBrk="0" fontAlgn="base" hangingPunct="0">
              <a:spcBef>
                <a:spcPct val="0"/>
              </a:spcBef>
              <a:spcAft>
                <a:spcPct val="0"/>
              </a:spcAft>
              <a:buFontTx/>
              <a:buChar char="•"/>
              <a:defRPr/>
            </a:pPr>
            <a:r>
              <a:rPr kumimoji="0" lang="ar-SA" altLang="en-US" b="1" i="0" u="none" strike="noStrike" kern="1200" cap="none" spc="0" normalizeH="0" baseline="0" noProof="0" dirty="0">
                <a:ln>
                  <a:noFill/>
                </a:ln>
                <a:solidFill>
                  <a:prstClr val="black"/>
                </a:solidFill>
                <a:effectLst/>
                <a:uLnTx/>
                <a:uFillTx/>
                <a:latin typeface="Alexandria" pitchFamily="2" charset="-78"/>
                <a:cs typeface="Alexandria" pitchFamily="2" charset="-78"/>
              </a:rPr>
              <a:t>مثال</a:t>
            </a:r>
            <a:r>
              <a:rPr kumimoji="0" lang="en-US" alt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SA" alt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إذا افترضنا أن هناك حياة على كوكب آخر، فقد نستنتج أن تلك الحياة قد تكون مختلفة تمامًا عن الحياة على الأرض</a:t>
            </a:r>
            <a:r>
              <a:rPr kumimoji="0" lang="en-US" alt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p>
          <a:p>
            <a:pPr algn="r" rtl="1" eaLnBrk="0" fontAlgn="base" hangingPunct="0">
              <a:spcBef>
                <a:spcPct val="0"/>
              </a:spcBef>
              <a:spcAft>
                <a:spcPct val="0"/>
              </a:spcAft>
              <a:buFontTx/>
              <a:buChar char="•"/>
              <a:defRPr/>
            </a:pPr>
            <a:r>
              <a:rPr kumimoji="0" lang="ar-SA" altLang="en-US" b="1" i="0" u="none" strike="noStrike" kern="1200" cap="none" spc="0" normalizeH="0" baseline="0" noProof="0" dirty="0">
                <a:ln>
                  <a:noFill/>
                </a:ln>
                <a:solidFill>
                  <a:prstClr val="black"/>
                </a:solidFill>
                <a:effectLst/>
                <a:uLnTx/>
                <a:uFillTx/>
                <a:latin typeface="Alexandria" pitchFamily="2" charset="-78"/>
                <a:cs typeface="Alexandria" pitchFamily="2" charset="-78"/>
              </a:rPr>
              <a:t>مثال </a:t>
            </a:r>
            <a:r>
              <a:rPr kumimoji="0" lang="ar-SA" alt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إذا افترضنا أن جميع الطلاب يدرسون بجد، فقد نستنتج أن نتائجهم ستكون جيدة</a:t>
            </a:r>
            <a:r>
              <a:rPr kumimoji="0" lang="en-US" alt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p>
          <a:p>
            <a:pPr algn="r" rtl="1" eaLnBrk="0" fontAlgn="base" hangingPunct="0">
              <a:spcBef>
                <a:spcPct val="0"/>
              </a:spcBef>
              <a:spcAft>
                <a:spcPct val="0"/>
              </a:spcAft>
              <a:buFontTx/>
              <a:buChar char="•"/>
              <a:defRPr/>
            </a:pPr>
            <a:r>
              <a:rPr kumimoji="0" lang="ar-SA" altLang="en-US" b="1" i="0" u="none" strike="noStrike" kern="1200" cap="none" spc="0" normalizeH="0" baseline="0" noProof="0" dirty="0">
                <a:ln>
                  <a:noFill/>
                </a:ln>
                <a:solidFill>
                  <a:prstClr val="black"/>
                </a:solidFill>
                <a:effectLst/>
                <a:uLnTx/>
                <a:uFillTx/>
                <a:latin typeface="Alexandria" pitchFamily="2" charset="-78"/>
                <a:cs typeface="Alexandria" pitchFamily="2" charset="-78"/>
              </a:rPr>
              <a:t>مثال</a:t>
            </a:r>
            <a:r>
              <a:rPr kumimoji="0" lang="en-US" alt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SA" alt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إذا كانت الفرضية تقول أن جميع الطيور تطير، فإن العثور على طائر لا يطير (مثل البطريق) يناقض هذه الفرضية</a:t>
            </a:r>
            <a:r>
              <a:rPr kumimoji="0" lang="en-US" alt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p>
          <a:p>
            <a:pPr algn="r" rtl="1" eaLnBrk="0" fontAlgn="base" hangingPunct="0">
              <a:spcBef>
                <a:spcPct val="0"/>
              </a:spcBef>
              <a:spcAft>
                <a:spcPct val="0"/>
              </a:spcAft>
              <a:buFontTx/>
              <a:buChar char="•"/>
              <a:defRPr/>
            </a:pPr>
            <a:r>
              <a:rPr kumimoji="0" lang="ar-SA" altLang="en-US" b="1" i="0" u="none" strike="noStrike" kern="1200" cap="none" spc="0" normalizeH="0" baseline="0" noProof="0" dirty="0">
                <a:ln>
                  <a:noFill/>
                </a:ln>
                <a:solidFill>
                  <a:prstClr val="black"/>
                </a:solidFill>
                <a:effectLst/>
                <a:uLnTx/>
                <a:uFillTx/>
                <a:latin typeface="Alexandria" pitchFamily="2" charset="-78"/>
                <a:cs typeface="Alexandria" pitchFamily="2" charset="-78"/>
              </a:rPr>
              <a:t>مثال </a:t>
            </a:r>
            <a:r>
              <a:rPr kumimoji="0" lang="ar-SA" alt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إذا كانت الفرضية تقول أن جميع الثدييات تعيش على اليابسة، فإن العثور على حوت يناقض هذه الفرضية</a:t>
            </a:r>
            <a:r>
              <a:rPr kumimoji="0" lang="en-US" alt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endParaRPr lang="ar-AE" altLang="en-US" b="1" dirty="0">
              <a:latin typeface="Alexandria" pitchFamily="2" charset="-78"/>
              <a:cs typeface="Alexandria" pitchFamily="2" charset="-78"/>
            </a:endParaRPr>
          </a:p>
          <a:p>
            <a:pPr algn="r" rtl="1" eaLnBrk="0" fontAlgn="base" hangingPunct="0">
              <a:spcBef>
                <a:spcPct val="0"/>
              </a:spcBef>
              <a:spcAft>
                <a:spcPct val="0"/>
              </a:spcAft>
              <a:buFontTx/>
              <a:buChar char="•"/>
            </a:pPr>
            <a:r>
              <a:rPr kumimoji="0" lang="ar-SA" altLang="en-US" b="1" i="0" u="none" strike="noStrike" cap="none" normalizeH="0" baseline="0" dirty="0">
                <a:ln>
                  <a:noFill/>
                </a:ln>
                <a:solidFill>
                  <a:schemeClr val="tx1"/>
                </a:solidFill>
                <a:effectLst/>
                <a:latin typeface="Alexandria" pitchFamily="2" charset="-78"/>
                <a:cs typeface="Alexandria" pitchFamily="2" charset="-78"/>
              </a:rPr>
              <a:t>مثال</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جميع الطيور لديها أجنحة. البطريق طائر. إذن، البطريق لديه أجنحة</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p>
          <a:p>
            <a:pPr algn="r" rtl="1" eaLnBrk="0" fontAlgn="base" hangingPunct="0">
              <a:spcBef>
                <a:spcPct val="0"/>
              </a:spcBef>
              <a:spcAft>
                <a:spcPct val="0"/>
              </a:spcAft>
              <a:buFontTx/>
              <a:buChar char="•"/>
            </a:pPr>
            <a:r>
              <a:rPr kumimoji="0" lang="ar-SA" altLang="en-US" b="1" i="0" u="none" strike="noStrike" cap="none" normalizeH="0" baseline="0" dirty="0">
                <a:ln>
                  <a:noFill/>
                </a:ln>
                <a:solidFill>
                  <a:schemeClr val="tx1"/>
                </a:solidFill>
                <a:effectLst/>
                <a:latin typeface="Alexandria" pitchFamily="2" charset="-78"/>
                <a:cs typeface="Alexandria" pitchFamily="2" charset="-78"/>
              </a:rPr>
              <a:t>مثال </a:t>
            </a:r>
            <a:r>
              <a:rPr kumimoji="0" lang="ar-SA" altLang="en-US" b="0" i="0" u="none" strike="noStrike" cap="none" normalizeH="0" baseline="0" dirty="0">
                <a:ln>
                  <a:noFill/>
                </a:ln>
                <a:solidFill>
                  <a:schemeClr val="tx1"/>
                </a:solidFill>
                <a:effectLst/>
                <a:latin typeface="Alexandria" pitchFamily="2" charset="-78"/>
                <a:cs typeface="Alexandria" pitchFamily="2" charset="-78"/>
              </a:rPr>
              <a:t>كل الثدييات لديها قلب. الإنسان </a:t>
            </a:r>
            <a:r>
              <a:rPr kumimoji="0" lang="ar-AE" altLang="en-US" b="0" i="0" u="none" strike="noStrike" cap="none" normalizeH="0" baseline="0" dirty="0">
                <a:ln>
                  <a:noFill/>
                </a:ln>
                <a:solidFill>
                  <a:schemeClr val="tx1"/>
                </a:solidFill>
                <a:effectLst/>
                <a:latin typeface="Alexandria" pitchFamily="2" charset="-78"/>
                <a:cs typeface="Alexandria" pitchFamily="2" charset="-78"/>
              </a:rPr>
              <a:t>من الثدييات</a:t>
            </a:r>
            <a:r>
              <a:rPr kumimoji="0" lang="ar-SA" altLang="en-US" b="0" i="0" u="none" strike="noStrike" cap="none" normalizeH="0" baseline="0" dirty="0">
                <a:ln>
                  <a:noFill/>
                </a:ln>
                <a:solidFill>
                  <a:schemeClr val="tx1"/>
                </a:solidFill>
                <a:effectLst/>
                <a:latin typeface="Alexandria" pitchFamily="2" charset="-78"/>
                <a:cs typeface="Alexandria" pitchFamily="2" charset="-78"/>
              </a:rPr>
              <a:t>. إذن، الإنسان لديه قلب</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p>
          <a:p>
            <a:pPr algn="r" rtl="1" eaLnBrk="0" fontAlgn="base" hangingPunct="0">
              <a:spcBef>
                <a:spcPct val="0"/>
              </a:spcBef>
              <a:spcAft>
                <a:spcPct val="0"/>
              </a:spcAft>
              <a:buFontTx/>
              <a:buChar char="•"/>
            </a:pPr>
            <a:r>
              <a:rPr kumimoji="0" lang="ar-SA" altLang="en-US" b="1" i="0" u="none" strike="noStrike" cap="none" normalizeH="0" baseline="0" dirty="0">
                <a:ln>
                  <a:noFill/>
                </a:ln>
                <a:solidFill>
                  <a:schemeClr val="tx1"/>
                </a:solidFill>
                <a:effectLst/>
                <a:latin typeface="Alexandria" pitchFamily="2" charset="-78"/>
                <a:cs typeface="Alexandria" pitchFamily="2" charset="-78"/>
              </a:rPr>
              <a:t>مثال</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لاحظت أن الشمس تشرق كل يوم من الشرق. إذن، الشمس تشرق دائمًا من الشرق</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p>
          <a:p>
            <a:pPr algn="r" rtl="1" eaLnBrk="0" fontAlgn="base" hangingPunct="0">
              <a:spcBef>
                <a:spcPct val="0"/>
              </a:spcBef>
              <a:spcAft>
                <a:spcPct val="0"/>
              </a:spcAft>
              <a:buFontTx/>
              <a:buChar char="•"/>
            </a:pPr>
            <a:r>
              <a:rPr kumimoji="0" lang="ar-SA" altLang="en-US" b="1" i="0" u="none" strike="noStrike" cap="none" normalizeH="0" baseline="0" dirty="0">
                <a:ln>
                  <a:noFill/>
                </a:ln>
                <a:solidFill>
                  <a:schemeClr val="tx1"/>
                </a:solidFill>
                <a:effectLst/>
                <a:latin typeface="Alexandria" pitchFamily="2" charset="-78"/>
                <a:cs typeface="Alexandria" pitchFamily="2" charset="-78"/>
              </a:rPr>
              <a:t>مثال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رأيت عدة طيور تطير. إذن، كل الطيور تطير</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p>
          <a:p>
            <a:pPr algn="r" rtl="1" eaLnBrk="0" fontAlgn="base" hangingPunct="0">
              <a:spcBef>
                <a:spcPct val="0"/>
              </a:spcBef>
              <a:spcAft>
                <a:spcPct val="0"/>
              </a:spcAft>
              <a:buFontTx/>
              <a:buChar char="•"/>
            </a:pPr>
            <a:r>
              <a:rPr kumimoji="0" lang="ar-SA" altLang="en-US" b="1" i="0" u="none" strike="noStrike" cap="none" normalizeH="0" baseline="0" dirty="0">
                <a:ln>
                  <a:noFill/>
                </a:ln>
                <a:solidFill>
                  <a:schemeClr val="tx1"/>
                </a:solidFill>
                <a:effectLst/>
                <a:latin typeface="Alexandria" pitchFamily="2" charset="-78"/>
                <a:cs typeface="Alexandria" pitchFamily="2" charset="-78"/>
              </a:rPr>
              <a:t>مثال</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إذا وجدت أن الحديقة مبللة في الصباح، قد تستنتج أن السبب هو هطول الأمطار في الليل</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p>
          <a:p>
            <a:pPr algn="r" rtl="1" eaLnBrk="0" fontAlgn="base" hangingPunct="0">
              <a:spcBef>
                <a:spcPct val="0"/>
              </a:spcBef>
              <a:spcAft>
                <a:spcPct val="0"/>
              </a:spcAft>
              <a:buFontTx/>
              <a:buChar char="•"/>
            </a:pPr>
            <a:r>
              <a:rPr kumimoji="0" lang="ar-SA" altLang="en-US" b="1" i="0" u="none" strike="noStrike" cap="none" normalizeH="0" baseline="0" dirty="0">
                <a:ln>
                  <a:noFill/>
                </a:ln>
                <a:solidFill>
                  <a:schemeClr val="tx1"/>
                </a:solidFill>
                <a:effectLst/>
                <a:latin typeface="Alexandria" pitchFamily="2" charset="-78"/>
                <a:cs typeface="Alexandria" pitchFamily="2" charset="-78"/>
              </a:rPr>
              <a:t>مثال</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إذا سمعت صوت كسر زجاج في المنزل، قد تستنتج أن هناك شيئًا قد سقط</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p>
          <a:p>
            <a:pPr marL="0" marR="0" lvl="0" indent="0" algn="r" defTabSz="914400" rtl="1" eaLnBrk="0" fontAlgn="base" latinLnBrk="0" hangingPunct="0">
              <a:spcBef>
                <a:spcPct val="0"/>
              </a:spcBef>
              <a:spcAft>
                <a:spcPct val="0"/>
              </a:spcAft>
              <a:buClrTx/>
              <a:buSzTx/>
              <a:buFontTx/>
              <a:buNone/>
              <a:tabLst/>
            </a:pP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sp>
        <p:nvSpPr>
          <p:cNvPr id="5" name="TextBox 4">
            <a:extLst>
              <a:ext uri="{FF2B5EF4-FFF2-40B4-BE49-F238E27FC236}">
                <a16:creationId xmlns:a16="http://schemas.microsoft.com/office/drawing/2014/main" id="{7E9B9334-E639-5622-E190-8FEEA02F02B6}"/>
              </a:ext>
            </a:extLst>
          </p:cNvPr>
          <p:cNvSpPr txBox="1"/>
          <p:nvPr/>
        </p:nvSpPr>
        <p:spPr>
          <a:xfrm>
            <a:off x="3606651" y="102446"/>
            <a:ext cx="4867498" cy="583814"/>
          </a:xfrm>
          <a:prstGeom prst="rect">
            <a:avLst/>
          </a:prstGeom>
          <a:noFill/>
        </p:spPr>
        <p:txBody>
          <a:bodyPr wrap="square">
            <a:spAutoFit/>
          </a:bodyPr>
          <a:lstStyle/>
          <a:p>
            <a:pPr algn="justLow" rtl="1">
              <a:lnSpc>
                <a:spcPct val="150000"/>
              </a:lnSpc>
            </a:pPr>
            <a:r>
              <a:rPr lang="ar-AE" sz="2400" b="1" i="0" dirty="0">
                <a:effectLst/>
                <a:latin typeface="DroidArabicKufi-Regular"/>
                <a:cs typeface="Alexandria" pitchFamily="2" charset="-78"/>
              </a:rPr>
              <a:t>تمرين على </a:t>
            </a:r>
            <a:r>
              <a:rPr lang="ar-JO" sz="2400" b="1" i="0" dirty="0">
                <a:effectLst/>
                <a:latin typeface="DroidArabicKufi-Regular"/>
                <a:cs typeface="Alexandria" pitchFamily="2" charset="-78"/>
              </a:rPr>
              <a:t>الاستدلال والمنطق</a:t>
            </a:r>
          </a:p>
        </p:txBody>
      </p:sp>
      <p:pic>
        <p:nvPicPr>
          <p:cNvPr id="7" name="Graphic 21">
            <a:extLst>
              <a:ext uri="{FF2B5EF4-FFF2-40B4-BE49-F238E27FC236}">
                <a16:creationId xmlns:a16="http://schemas.microsoft.com/office/drawing/2014/main" id="{AC46B262-1C71-95B2-FDB4-E06F00EE5AB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55035"/>
            <a:ext cx="2305141" cy="1076343"/>
          </a:xfrm>
          <a:prstGeom prst="rect">
            <a:avLst/>
          </a:prstGeom>
        </p:spPr>
      </p:pic>
      <p:pic>
        <p:nvPicPr>
          <p:cNvPr id="9" name="Picture 8">
            <a:extLst>
              <a:ext uri="{FF2B5EF4-FFF2-40B4-BE49-F238E27FC236}">
                <a16:creationId xmlns:a16="http://schemas.microsoft.com/office/drawing/2014/main" id="{3023532E-A55B-C88D-11EF-C37E3239E153}"/>
              </a:ext>
            </a:extLst>
          </p:cNvPr>
          <p:cNvPicPr>
            <a:picLocks noChangeAspect="1"/>
          </p:cNvPicPr>
          <p:nvPr/>
        </p:nvPicPr>
        <p:blipFill>
          <a:blip r:embed="rId3">
            <a:duotone>
              <a:schemeClr val="accent5">
                <a:shade val="45000"/>
                <a:satMod val="135000"/>
              </a:schemeClr>
              <a:prstClr val="white"/>
            </a:duotone>
          </a:blip>
          <a:stretch>
            <a:fillRect/>
          </a:stretch>
        </p:blipFill>
        <p:spPr>
          <a:xfrm>
            <a:off x="-2964310" y="-326261"/>
            <a:ext cx="2419985" cy="2025042"/>
          </a:xfrm>
          <a:prstGeom prst="ellipse">
            <a:avLst/>
          </a:prstGeom>
          <a:ln>
            <a:noFill/>
          </a:ln>
          <a:effectLst>
            <a:softEdge rad="112500"/>
          </a:effectLst>
        </p:spPr>
      </p:pic>
      <p:graphicFrame>
        <p:nvGraphicFramePr>
          <p:cNvPr id="4" name="Table 3">
            <a:extLst>
              <a:ext uri="{FF2B5EF4-FFF2-40B4-BE49-F238E27FC236}">
                <a16:creationId xmlns:a16="http://schemas.microsoft.com/office/drawing/2014/main" id="{710C93EB-97B4-53F5-1FE8-2B2D7990CC27}"/>
              </a:ext>
            </a:extLst>
          </p:cNvPr>
          <p:cNvGraphicFramePr>
            <a:graphicFrameLocks noGrp="1"/>
          </p:cNvGraphicFramePr>
          <p:nvPr>
            <p:extLst>
              <p:ext uri="{D42A27DB-BD31-4B8C-83A1-F6EECF244321}">
                <p14:modId xmlns:p14="http://schemas.microsoft.com/office/powerpoint/2010/main" val="2225850191"/>
              </p:ext>
            </p:extLst>
          </p:nvPr>
        </p:nvGraphicFramePr>
        <p:xfrm>
          <a:off x="43188" y="102446"/>
          <a:ext cx="2160028" cy="6659860"/>
        </p:xfrm>
        <a:graphic>
          <a:graphicData uri="http://schemas.openxmlformats.org/drawingml/2006/table">
            <a:tbl>
              <a:tblPr/>
              <a:tblGrid>
                <a:gridCol w="2160028">
                  <a:extLst>
                    <a:ext uri="{9D8B030D-6E8A-4147-A177-3AD203B41FA5}">
                      <a16:colId xmlns:a16="http://schemas.microsoft.com/office/drawing/2014/main" val="1534781488"/>
                    </a:ext>
                  </a:extLst>
                </a:gridCol>
              </a:tblGrid>
              <a:tr h="842258">
                <a:tc>
                  <a:txBody>
                    <a:bodyPr/>
                    <a:lstStyle/>
                    <a:p>
                      <a:pPr marL="0" indent="0" algn="r" rtl="1">
                        <a:lnSpc>
                          <a:spcPct val="100000"/>
                        </a:lnSpc>
                        <a:buFont typeface="Arial" panose="020B0604020202020204" pitchFamily="34" charset="0"/>
                        <a:buNone/>
                      </a:pPr>
                      <a:r>
                        <a:rPr lang="ar-JO" sz="1400" b="1" dirty="0">
                          <a:solidFill>
                            <a:srgbClr val="00B0F0"/>
                          </a:solidFill>
                          <a:effectLst/>
                          <a:latin typeface="Alexandria" pitchFamily="2" charset="-78"/>
                          <a:cs typeface="Alexandria" pitchFamily="2" charset="-78"/>
                        </a:rPr>
                        <a:t>الاستدلال الاستنتاجي</a:t>
                      </a:r>
                    </a:p>
                  </a:txBody>
                  <a:tcPr marL="100609" marR="100609" marT="100609" marB="100609"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3378129795"/>
                  </a:ext>
                </a:extLst>
              </a:tr>
              <a:tr h="842258">
                <a:tc>
                  <a:txBody>
                    <a:bodyPr/>
                    <a:lstStyle/>
                    <a:p>
                      <a:pPr marL="0" indent="0" algn="r" rtl="1">
                        <a:lnSpc>
                          <a:spcPct val="100000"/>
                        </a:lnSpc>
                        <a:buFont typeface="Arial" panose="020B0604020202020204" pitchFamily="34" charset="0"/>
                        <a:buNone/>
                      </a:pPr>
                      <a:r>
                        <a:rPr lang="ar-JO" sz="1400" b="1" dirty="0">
                          <a:solidFill>
                            <a:srgbClr val="00B0F0"/>
                          </a:solidFill>
                          <a:effectLst/>
                          <a:latin typeface="Alexandria" pitchFamily="2" charset="-78"/>
                          <a:cs typeface="Alexandria" pitchFamily="2" charset="-78"/>
                        </a:rPr>
                        <a:t>الاستدلال الاستقرائي</a:t>
                      </a:r>
                    </a:p>
                  </a:txBody>
                  <a:tcPr marL="100609" marR="100609" marT="100609" marB="100609"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361275693"/>
                  </a:ext>
                </a:extLst>
              </a:tr>
              <a:tr h="816190">
                <a:tc>
                  <a:txBody>
                    <a:bodyPr/>
                    <a:lstStyle/>
                    <a:p>
                      <a:pPr marL="0" indent="0" algn="r" rtl="1">
                        <a:lnSpc>
                          <a:spcPct val="100000"/>
                        </a:lnSpc>
                        <a:buFont typeface="Arial" panose="020B0604020202020204" pitchFamily="34" charset="0"/>
                        <a:buNone/>
                      </a:pPr>
                      <a:r>
                        <a:rPr lang="ar-JO" sz="1400" b="1" dirty="0">
                          <a:solidFill>
                            <a:srgbClr val="00B0F0"/>
                          </a:solidFill>
                          <a:effectLst/>
                          <a:latin typeface="Alexandria" pitchFamily="2" charset="-78"/>
                          <a:cs typeface="Alexandria" pitchFamily="2" charset="-78"/>
                        </a:rPr>
                        <a:t>الاستدلال العقلي</a:t>
                      </a:r>
                    </a:p>
                  </a:txBody>
                  <a:tcPr marL="100609" marR="100609" marT="100609" marB="100609"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548387922"/>
                  </a:ext>
                </a:extLst>
              </a:tr>
              <a:tr h="816190">
                <a:tc>
                  <a:txBody>
                    <a:bodyPr/>
                    <a:lstStyle/>
                    <a:p>
                      <a:pPr marL="0" indent="0" algn="r" rtl="1">
                        <a:lnSpc>
                          <a:spcPct val="100000"/>
                        </a:lnSpc>
                        <a:buFont typeface="Arial" panose="020B0604020202020204" pitchFamily="34" charset="0"/>
                        <a:buNone/>
                      </a:pPr>
                      <a:r>
                        <a:rPr lang="ar-JO" sz="1400" b="1" dirty="0">
                          <a:solidFill>
                            <a:srgbClr val="00B0F0"/>
                          </a:solidFill>
                          <a:effectLst/>
                          <a:latin typeface="Alexandria" pitchFamily="2" charset="-78"/>
                          <a:cs typeface="Alexandria" pitchFamily="2" charset="-78"/>
                        </a:rPr>
                        <a:t>الاستدلال </a:t>
                      </a:r>
                      <a:r>
                        <a:rPr lang="ar-AE" sz="1400" b="1" dirty="0">
                          <a:solidFill>
                            <a:srgbClr val="00B0F0"/>
                          </a:solidFill>
                          <a:effectLst/>
                          <a:latin typeface="Alexandria" pitchFamily="2" charset="-78"/>
                          <a:cs typeface="Alexandria" pitchFamily="2" charset="-78"/>
                        </a:rPr>
                        <a:t> </a:t>
                      </a:r>
                      <a:r>
                        <a:rPr lang="ar-JO" sz="1400" b="1" dirty="0">
                          <a:solidFill>
                            <a:srgbClr val="00B0F0"/>
                          </a:solidFill>
                          <a:effectLst/>
                          <a:latin typeface="Alexandria" pitchFamily="2" charset="-78"/>
                          <a:cs typeface="Alexandria" pitchFamily="2" charset="-78"/>
                        </a:rPr>
                        <a:t>التمثيلي</a:t>
                      </a:r>
                    </a:p>
                  </a:txBody>
                  <a:tcPr marL="100609" marR="100609" marT="100609" marB="100609"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1743407218"/>
                  </a:ext>
                </a:extLst>
              </a:tr>
              <a:tr h="816190">
                <a:tc>
                  <a:txBody>
                    <a:bodyPr/>
                    <a:lstStyle/>
                    <a:p>
                      <a:pPr marL="0" indent="0" algn="r" rtl="1">
                        <a:lnSpc>
                          <a:spcPct val="100000"/>
                        </a:lnSpc>
                        <a:buFont typeface="Arial" panose="020B0604020202020204" pitchFamily="34" charset="0"/>
                        <a:buNone/>
                      </a:pPr>
                      <a:r>
                        <a:rPr lang="ar-JO" sz="1400" b="1" dirty="0">
                          <a:solidFill>
                            <a:srgbClr val="00B0F0"/>
                          </a:solidFill>
                          <a:effectLst/>
                          <a:latin typeface="Alexandria" pitchFamily="2" charset="-78"/>
                          <a:cs typeface="Alexandria" pitchFamily="2" charset="-78"/>
                        </a:rPr>
                        <a:t>الاستدلال السببي</a:t>
                      </a:r>
                    </a:p>
                  </a:txBody>
                  <a:tcPr marL="100609" marR="100609" marT="100609" marB="100609"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2786834551"/>
                  </a:ext>
                </a:extLst>
              </a:tr>
              <a:tr h="842258">
                <a:tc>
                  <a:txBody>
                    <a:bodyPr/>
                    <a:lstStyle/>
                    <a:p>
                      <a:pPr marL="0" indent="0" algn="r" rtl="1">
                        <a:lnSpc>
                          <a:spcPct val="100000"/>
                        </a:lnSpc>
                        <a:buFont typeface="Arial" panose="020B0604020202020204" pitchFamily="34" charset="0"/>
                        <a:buNone/>
                      </a:pPr>
                      <a:r>
                        <a:rPr lang="ar-JO" sz="1400" b="1" dirty="0">
                          <a:solidFill>
                            <a:srgbClr val="00B0F0"/>
                          </a:solidFill>
                          <a:effectLst/>
                          <a:latin typeface="Alexandria" pitchFamily="2" charset="-78"/>
                          <a:cs typeface="Alexandria" pitchFamily="2" charset="-78"/>
                        </a:rPr>
                        <a:t>الاستدلال الافتراضي</a:t>
                      </a:r>
                    </a:p>
                  </a:txBody>
                  <a:tcPr marL="100609" marR="100609" marT="100609" marB="100609"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2265961538"/>
                  </a:ext>
                </a:extLst>
              </a:tr>
              <a:tr h="842258">
                <a:tc>
                  <a:txBody>
                    <a:bodyPr/>
                    <a:lstStyle/>
                    <a:p>
                      <a:pPr marL="0" indent="0" algn="r" rtl="1">
                        <a:lnSpc>
                          <a:spcPct val="100000"/>
                        </a:lnSpc>
                        <a:buFont typeface="Arial" panose="020B0604020202020204" pitchFamily="34" charset="0"/>
                        <a:buNone/>
                      </a:pPr>
                      <a:r>
                        <a:rPr lang="ar-JO" sz="1400" b="1" dirty="0">
                          <a:solidFill>
                            <a:srgbClr val="00B0F0"/>
                          </a:solidFill>
                          <a:effectLst/>
                          <a:latin typeface="Alexandria" pitchFamily="2" charset="-78"/>
                          <a:cs typeface="Alexandria" pitchFamily="2" charset="-78"/>
                        </a:rPr>
                        <a:t>الاستدلال التناقضي</a:t>
                      </a:r>
                    </a:p>
                  </a:txBody>
                  <a:tcPr marL="100609" marR="100609" marT="100609" marB="100609"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2090376228"/>
                  </a:ext>
                </a:extLst>
              </a:tr>
              <a:tr h="842258">
                <a:tc>
                  <a:txBody>
                    <a:bodyPr/>
                    <a:lstStyle/>
                    <a:p>
                      <a:pPr marL="0" indent="0" algn="r" rtl="1">
                        <a:lnSpc>
                          <a:spcPct val="100000"/>
                        </a:lnSpc>
                        <a:buFont typeface="Arial" panose="020B0604020202020204" pitchFamily="34" charset="0"/>
                        <a:buNone/>
                      </a:pPr>
                      <a:r>
                        <a:rPr lang="ar-JO" sz="1400" b="1" dirty="0">
                          <a:solidFill>
                            <a:srgbClr val="00B0F0"/>
                          </a:solidFill>
                          <a:effectLst/>
                          <a:latin typeface="Alexandria" pitchFamily="2" charset="-78"/>
                          <a:cs typeface="Alexandria" pitchFamily="2" charset="-78"/>
                        </a:rPr>
                        <a:t>الاستدلال الإحصائي</a:t>
                      </a:r>
                    </a:p>
                  </a:txBody>
                  <a:tcPr marL="100609" marR="100609" marT="100609" marB="100609"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667249971"/>
                  </a:ext>
                </a:extLst>
              </a:tr>
            </a:tbl>
          </a:graphicData>
        </a:graphic>
      </p:graphicFrame>
    </p:spTree>
    <p:extLst>
      <p:ext uri="{BB962C8B-B14F-4D97-AF65-F5344CB8AC3E}">
        <p14:creationId xmlns:p14="http://schemas.microsoft.com/office/powerpoint/2010/main" val="9651517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4468AA1-C256-9447-738A-F6CAC324858B}"/>
              </a:ext>
            </a:extLst>
          </p:cNvPr>
          <p:cNvSpPr>
            <a:spLocks noChangeArrowheads="1"/>
          </p:cNvSpPr>
          <p:nvPr/>
        </p:nvSpPr>
        <p:spPr bwMode="auto">
          <a:xfrm>
            <a:off x="187843" y="894645"/>
            <a:ext cx="11816316" cy="6093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spcBef>
                <a:spcPct val="0"/>
              </a:spcBef>
              <a:spcAft>
                <a:spcPct val="0"/>
              </a:spcAft>
              <a:buClrTx/>
              <a:buSzTx/>
              <a:buFontTx/>
              <a:buAutoNum type="arabicPeriod"/>
              <a:tabLst/>
            </a:pPr>
            <a:r>
              <a:rPr kumimoji="0" lang="ar-SA" altLang="en-US" sz="1700" b="1" i="0" u="none" strike="noStrike" cap="none" normalizeH="0" baseline="0" dirty="0">
                <a:ln>
                  <a:noFill/>
                </a:ln>
                <a:solidFill>
                  <a:schemeClr val="tx1"/>
                </a:solidFill>
                <a:effectLst/>
                <a:latin typeface="Alexandria" pitchFamily="2" charset="-78"/>
                <a:cs typeface="Alexandria" pitchFamily="2" charset="-78"/>
              </a:rPr>
              <a:t>الاستدلال الاستنتاجي</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a:t>
            </a:r>
          </a:p>
          <a:p>
            <a:pPr marL="457200" marR="0" lvl="1" indent="0" algn="r" defTabSz="914400" rtl="1" eaLnBrk="0" fontAlgn="base" latinLnBrk="0" hangingPunct="0">
              <a:spcBef>
                <a:spcPct val="0"/>
              </a:spcBef>
              <a:spcAft>
                <a:spcPct val="0"/>
              </a:spcAft>
              <a:buClrTx/>
              <a:buSzTx/>
              <a:buFontTx/>
              <a:buChar char="•"/>
              <a:tabLst/>
            </a:pPr>
            <a:r>
              <a:rPr kumimoji="0" lang="ar-SA" altLang="en-US" sz="1700" b="1" i="0" u="none" strike="noStrike" cap="none" normalizeH="0" baseline="0" dirty="0">
                <a:ln>
                  <a:noFill/>
                </a:ln>
                <a:solidFill>
                  <a:schemeClr val="tx1"/>
                </a:solidFill>
                <a:effectLst/>
                <a:latin typeface="Alexandria" pitchFamily="2" charset="-78"/>
                <a:cs typeface="Alexandria" pitchFamily="2" charset="-78"/>
              </a:rPr>
              <a:t>مثال</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sz="1700" b="0" i="0" u="none" strike="noStrike" cap="none" normalizeH="0" baseline="0" dirty="0">
                <a:ln>
                  <a:noFill/>
                </a:ln>
                <a:solidFill>
                  <a:schemeClr val="tx1"/>
                </a:solidFill>
                <a:effectLst/>
                <a:latin typeface="Alexandria" pitchFamily="2" charset="-78"/>
                <a:cs typeface="Alexandria" pitchFamily="2" charset="-78"/>
              </a:rPr>
              <a:t>جميع الطيور لديها أجنحة. البطريق طائر. إذن، البطريق لديه أجنحة</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 </a:t>
            </a:r>
          </a:p>
          <a:p>
            <a:pPr marL="457200" marR="0" lvl="1" indent="0" algn="r" defTabSz="914400" rtl="1" eaLnBrk="0" fontAlgn="base" latinLnBrk="0" hangingPunct="0">
              <a:spcBef>
                <a:spcPct val="0"/>
              </a:spcBef>
              <a:spcAft>
                <a:spcPct val="0"/>
              </a:spcAft>
              <a:buClrTx/>
              <a:buSzTx/>
              <a:buFontTx/>
              <a:buChar char="•"/>
              <a:tabLst/>
            </a:pPr>
            <a:r>
              <a:rPr kumimoji="0" lang="ar-SA" altLang="en-US" sz="1700" b="1" i="0" u="none" strike="noStrike" cap="none" normalizeH="0" baseline="0" dirty="0">
                <a:ln>
                  <a:noFill/>
                </a:ln>
                <a:solidFill>
                  <a:schemeClr val="tx1"/>
                </a:solidFill>
                <a:effectLst/>
                <a:latin typeface="Alexandria" pitchFamily="2" charset="-78"/>
                <a:cs typeface="Alexandria" pitchFamily="2" charset="-78"/>
              </a:rPr>
              <a:t>مثال </a:t>
            </a:r>
            <a:r>
              <a:rPr kumimoji="0" lang="ar-SA" altLang="en-US" sz="1700" b="0" i="0" u="none" strike="noStrike" cap="none" normalizeH="0" baseline="0" dirty="0">
                <a:ln>
                  <a:noFill/>
                </a:ln>
                <a:solidFill>
                  <a:schemeClr val="tx1"/>
                </a:solidFill>
                <a:effectLst/>
                <a:latin typeface="Alexandria" pitchFamily="2" charset="-78"/>
                <a:cs typeface="Alexandria" pitchFamily="2" charset="-78"/>
              </a:rPr>
              <a:t>كل الثدييات لديها قلب. الإنسان</a:t>
            </a:r>
            <a:r>
              <a:rPr kumimoji="0" lang="ar-AE" altLang="en-US" sz="1700" b="0" i="0" u="none" strike="noStrike" cap="none" normalizeH="0" baseline="0" dirty="0">
                <a:ln>
                  <a:noFill/>
                </a:ln>
                <a:solidFill>
                  <a:schemeClr val="tx1"/>
                </a:solidFill>
                <a:effectLst/>
                <a:latin typeface="Alexandria" pitchFamily="2" charset="-78"/>
                <a:cs typeface="Alexandria" pitchFamily="2" charset="-78"/>
              </a:rPr>
              <a:t> من</a:t>
            </a:r>
            <a:r>
              <a:rPr kumimoji="0" lang="ar-SA" altLang="en-US" sz="1700" b="0" i="0" u="none" strike="noStrike" cap="none" normalizeH="0" baseline="0" dirty="0">
                <a:ln>
                  <a:noFill/>
                </a:ln>
                <a:solidFill>
                  <a:schemeClr val="tx1"/>
                </a:solidFill>
                <a:effectLst/>
                <a:latin typeface="Alexandria" pitchFamily="2" charset="-78"/>
                <a:cs typeface="Alexandria" pitchFamily="2" charset="-78"/>
              </a:rPr>
              <a:t> </a:t>
            </a:r>
            <a:r>
              <a:rPr kumimoji="0" lang="ar-AE" altLang="en-US" sz="1700" b="0" i="0" u="none" strike="noStrike" cap="none" normalizeH="0" baseline="0" dirty="0">
                <a:ln>
                  <a:noFill/>
                </a:ln>
                <a:solidFill>
                  <a:schemeClr val="tx1"/>
                </a:solidFill>
                <a:effectLst/>
                <a:latin typeface="Alexandria" pitchFamily="2" charset="-78"/>
                <a:cs typeface="Alexandria" pitchFamily="2" charset="-78"/>
              </a:rPr>
              <a:t>ال</a:t>
            </a:r>
            <a:r>
              <a:rPr kumimoji="0" lang="ar-SA" altLang="en-US" sz="1700" b="0" i="0" u="none" strike="noStrike" cap="none" normalizeH="0" baseline="0" dirty="0">
                <a:ln>
                  <a:noFill/>
                </a:ln>
                <a:solidFill>
                  <a:schemeClr val="tx1"/>
                </a:solidFill>
                <a:effectLst/>
                <a:latin typeface="Alexandria" pitchFamily="2" charset="-78"/>
                <a:cs typeface="Alexandria" pitchFamily="2" charset="-78"/>
              </a:rPr>
              <a:t>ثديي</a:t>
            </a:r>
            <a:r>
              <a:rPr kumimoji="0" lang="ar-AE" altLang="en-US" sz="1700" b="0" i="0" u="none" strike="noStrike" cap="none" normalizeH="0" baseline="0" dirty="0">
                <a:ln>
                  <a:noFill/>
                </a:ln>
                <a:solidFill>
                  <a:schemeClr val="tx1"/>
                </a:solidFill>
                <a:effectLst/>
                <a:latin typeface="Alexandria" pitchFamily="2" charset="-78"/>
                <a:cs typeface="Alexandria" pitchFamily="2" charset="-78"/>
              </a:rPr>
              <a:t>ات</a:t>
            </a:r>
            <a:r>
              <a:rPr kumimoji="0" lang="ar-SA" altLang="en-US" sz="1700" b="0" i="0" u="none" strike="noStrike" cap="none" normalizeH="0" baseline="0" dirty="0">
                <a:ln>
                  <a:noFill/>
                </a:ln>
                <a:solidFill>
                  <a:schemeClr val="tx1"/>
                </a:solidFill>
                <a:effectLst/>
                <a:latin typeface="Alexandria" pitchFamily="2" charset="-78"/>
                <a:cs typeface="Alexandria" pitchFamily="2" charset="-78"/>
              </a:rPr>
              <a:t>. إذن، الإنسان لديه قلب</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 </a:t>
            </a:r>
          </a:p>
          <a:p>
            <a:pPr marL="0" marR="0" lvl="0" indent="0" algn="r" defTabSz="914400" rtl="1" eaLnBrk="0" fontAlgn="base" latinLnBrk="0" hangingPunct="0">
              <a:spcBef>
                <a:spcPct val="0"/>
              </a:spcBef>
              <a:spcAft>
                <a:spcPct val="0"/>
              </a:spcAft>
              <a:buClrTx/>
              <a:buSzTx/>
              <a:buFontTx/>
              <a:buAutoNum type="arabicPeriod" startAt="2"/>
              <a:tabLst/>
            </a:pPr>
            <a:r>
              <a:rPr kumimoji="0" lang="ar-SA" altLang="en-US" sz="1700" b="1" i="0" u="none" strike="noStrike" cap="none" normalizeH="0" baseline="0" dirty="0">
                <a:ln>
                  <a:noFill/>
                </a:ln>
                <a:solidFill>
                  <a:schemeClr val="tx1"/>
                </a:solidFill>
                <a:effectLst/>
                <a:latin typeface="Alexandria" pitchFamily="2" charset="-78"/>
                <a:cs typeface="Alexandria" pitchFamily="2" charset="-78"/>
              </a:rPr>
              <a:t>الاستدلال الاستقرائي</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a:t>
            </a:r>
          </a:p>
          <a:p>
            <a:pPr marL="457200" marR="0" lvl="1" indent="0" algn="r" defTabSz="914400" rtl="1" eaLnBrk="0" fontAlgn="base" latinLnBrk="0" hangingPunct="0">
              <a:spcBef>
                <a:spcPct val="0"/>
              </a:spcBef>
              <a:spcAft>
                <a:spcPct val="0"/>
              </a:spcAft>
              <a:buClrTx/>
              <a:buSzTx/>
              <a:buFontTx/>
              <a:buChar char="•"/>
              <a:tabLst/>
            </a:pPr>
            <a:r>
              <a:rPr kumimoji="0" lang="ar-SA" altLang="en-US" sz="1700" b="1" i="0" u="none" strike="noStrike" cap="none" normalizeH="0" baseline="0" dirty="0">
                <a:ln>
                  <a:noFill/>
                </a:ln>
                <a:solidFill>
                  <a:schemeClr val="tx1"/>
                </a:solidFill>
                <a:effectLst/>
                <a:latin typeface="Alexandria" pitchFamily="2" charset="-78"/>
                <a:cs typeface="Alexandria" pitchFamily="2" charset="-78"/>
              </a:rPr>
              <a:t>مثال</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sz="1700" b="0" i="0" u="none" strike="noStrike" cap="none" normalizeH="0" baseline="0" dirty="0">
                <a:ln>
                  <a:noFill/>
                </a:ln>
                <a:solidFill>
                  <a:schemeClr val="tx1"/>
                </a:solidFill>
                <a:effectLst/>
                <a:latin typeface="Alexandria" pitchFamily="2" charset="-78"/>
                <a:cs typeface="Alexandria" pitchFamily="2" charset="-78"/>
              </a:rPr>
              <a:t>لاحظت أن الشمس تشرق كل يوم من الشرق. إذن، الشمس تشرق دائمًا من الشرق</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 </a:t>
            </a:r>
          </a:p>
          <a:p>
            <a:pPr marL="457200" marR="0" lvl="1" indent="0" algn="r" defTabSz="914400" rtl="1" eaLnBrk="0" fontAlgn="base" latinLnBrk="0" hangingPunct="0">
              <a:spcBef>
                <a:spcPct val="0"/>
              </a:spcBef>
              <a:spcAft>
                <a:spcPct val="0"/>
              </a:spcAft>
              <a:buClrTx/>
              <a:buSzTx/>
              <a:buFontTx/>
              <a:buChar char="•"/>
              <a:tabLst/>
            </a:pPr>
            <a:r>
              <a:rPr kumimoji="0" lang="ar-SA" altLang="en-US" sz="1700" b="1" i="0" u="none" strike="noStrike" cap="none" normalizeH="0" baseline="0" dirty="0">
                <a:ln>
                  <a:noFill/>
                </a:ln>
                <a:solidFill>
                  <a:schemeClr val="tx1"/>
                </a:solidFill>
                <a:effectLst/>
                <a:latin typeface="Alexandria" pitchFamily="2" charset="-78"/>
                <a:cs typeface="Alexandria" pitchFamily="2" charset="-78"/>
              </a:rPr>
              <a:t>مثال </a:t>
            </a:r>
            <a:r>
              <a:rPr kumimoji="0" lang="ar-SA" altLang="en-US" sz="1700" b="0" i="0" u="none" strike="noStrike" cap="none" normalizeH="0" baseline="0" dirty="0">
                <a:ln>
                  <a:noFill/>
                </a:ln>
                <a:solidFill>
                  <a:schemeClr val="tx1"/>
                </a:solidFill>
                <a:effectLst/>
                <a:latin typeface="Alexandria" pitchFamily="2" charset="-78"/>
                <a:cs typeface="Alexandria" pitchFamily="2" charset="-78"/>
              </a:rPr>
              <a:t>رأيت عدة طيور تطير. إذن، كل الطيور تطير</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 </a:t>
            </a:r>
          </a:p>
          <a:p>
            <a:pPr marL="0" marR="0" lvl="0" indent="0" algn="r" defTabSz="914400" rtl="1" eaLnBrk="0" fontAlgn="base" latinLnBrk="0" hangingPunct="0">
              <a:spcBef>
                <a:spcPct val="0"/>
              </a:spcBef>
              <a:spcAft>
                <a:spcPct val="0"/>
              </a:spcAft>
              <a:buClrTx/>
              <a:buSzTx/>
              <a:buFontTx/>
              <a:buAutoNum type="arabicPeriod" startAt="3"/>
              <a:tabLst/>
            </a:pPr>
            <a:r>
              <a:rPr kumimoji="0" lang="ar-SA" altLang="en-US" sz="1700" b="1" i="0" u="none" strike="noStrike" cap="none" normalizeH="0" baseline="0" dirty="0">
                <a:ln>
                  <a:noFill/>
                </a:ln>
                <a:solidFill>
                  <a:schemeClr val="tx1"/>
                </a:solidFill>
                <a:effectLst/>
                <a:latin typeface="Alexandria" pitchFamily="2" charset="-78"/>
                <a:cs typeface="Alexandria" pitchFamily="2" charset="-78"/>
              </a:rPr>
              <a:t>الاستدلال العقلي</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a:t>
            </a:r>
          </a:p>
          <a:p>
            <a:pPr marL="457200" marR="0" lvl="1" indent="0" algn="r" defTabSz="914400" rtl="1" eaLnBrk="0" fontAlgn="base" latinLnBrk="0" hangingPunct="0">
              <a:spcBef>
                <a:spcPct val="0"/>
              </a:spcBef>
              <a:spcAft>
                <a:spcPct val="0"/>
              </a:spcAft>
              <a:buClrTx/>
              <a:buSzTx/>
              <a:buFontTx/>
              <a:buChar char="•"/>
              <a:tabLst/>
            </a:pPr>
            <a:r>
              <a:rPr kumimoji="0" lang="ar-SA" altLang="en-US" sz="1700" b="1" i="0" u="none" strike="noStrike" cap="none" normalizeH="0" baseline="0" dirty="0">
                <a:ln>
                  <a:noFill/>
                </a:ln>
                <a:solidFill>
                  <a:schemeClr val="tx1"/>
                </a:solidFill>
                <a:effectLst/>
                <a:latin typeface="Alexandria" pitchFamily="2" charset="-78"/>
                <a:cs typeface="Alexandria" pitchFamily="2" charset="-78"/>
              </a:rPr>
              <a:t>مثال</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sz="1700" b="0" i="0" u="none" strike="noStrike" cap="none" normalizeH="0" baseline="0" dirty="0">
                <a:ln>
                  <a:noFill/>
                </a:ln>
                <a:solidFill>
                  <a:schemeClr val="tx1"/>
                </a:solidFill>
                <a:effectLst/>
                <a:latin typeface="Alexandria" pitchFamily="2" charset="-78"/>
                <a:cs typeface="Alexandria" pitchFamily="2" charset="-78"/>
              </a:rPr>
              <a:t>إذا وجدت أن الحديقة مبللة في الصباح، قد تستنتج أن السبب هو هطول الأمطار في الليل</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 </a:t>
            </a:r>
          </a:p>
          <a:p>
            <a:pPr marL="457200" marR="0" lvl="1" indent="0" algn="r" defTabSz="914400" rtl="1" eaLnBrk="0" fontAlgn="base" latinLnBrk="0" hangingPunct="0">
              <a:spcBef>
                <a:spcPct val="0"/>
              </a:spcBef>
              <a:spcAft>
                <a:spcPct val="0"/>
              </a:spcAft>
              <a:buClrTx/>
              <a:buSzTx/>
              <a:buFontTx/>
              <a:buChar char="•"/>
              <a:tabLst/>
            </a:pPr>
            <a:r>
              <a:rPr kumimoji="0" lang="ar-SA" altLang="en-US" sz="1700" b="1" i="0" u="none" strike="noStrike" cap="none" normalizeH="0" baseline="0" dirty="0">
                <a:ln>
                  <a:noFill/>
                </a:ln>
                <a:solidFill>
                  <a:schemeClr val="tx1"/>
                </a:solidFill>
                <a:effectLst/>
                <a:latin typeface="Alexandria" pitchFamily="2" charset="-78"/>
                <a:cs typeface="Alexandria" pitchFamily="2" charset="-78"/>
              </a:rPr>
              <a:t>مثال </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sz="1700" b="0" i="0" u="none" strike="noStrike" cap="none" normalizeH="0" baseline="0" dirty="0">
                <a:ln>
                  <a:noFill/>
                </a:ln>
                <a:solidFill>
                  <a:schemeClr val="tx1"/>
                </a:solidFill>
                <a:effectLst/>
                <a:latin typeface="Alexandria" pitchFamily="2" charset="-78"/>
                <a:cs typeface="Alexandria" pitchFamily="2" charset="-78"/>
              </a:rPr>
              <a:t>إذا سمعت صوت كسر زجاج في المنزل، قد تستنتج أن هناك شيئًا قد سقط</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 </a:t>
            </a:r>
          </a:p>
          <a:p>
            <a:pPr marL="0" marR="0" lvl="0" indent="0" algn="r" defTabSz="914400" rtl="1" eaLnBrk="0" fontAlgn="base" latinLnBrk="0" hangingPunct="0">
              <a:spcBef>
                <a:spcPct val="0"/>
              </a:spcBef>
              <a:spcAft>
                <a:spcPct val="0"/>
              </a:spcAft>
              <a:buClrTx/>
              <a:buSzTx/>
              <a:buFontTx/>
              <a:buAutoNum type="arabicPeriod" startAt="4"/>
              <a:tabLst/>
            </a:pPr>
            <a:r>
              <a:rPr kumimoji="0" lang="ar-SA" altLang="en-US" sz="1700" b="1" i="0" u="none" strike="noStrike" cap="none" normalizeH="0" baseline="0" dirty="0">
                <a:ln>
                  <a:noFill/>
                </a:ln>
                <a:solidFill>
                  <a:schemeClr val="tx1"/>
                </a:solidFill>
                <a:effectLst/>
                <a:latin typeface="Alexandria" pitchFamily="2" charset="-78"/>
                <a:cs typeface="Alexandria" pitchFamily="2" charset="-78"/>
              </a:rPr>
              <a:t>الاستدلال التمثيلي</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a:t>
            </a:r>
          </a:p>
          <a:p>
            <a:pPr marL="457200" marR="0" lvl="1" indent="0" algn="r" defTabSz="914400" rtl="1" eaLnBrk="0" fontAlgn="base" latinLnBrk="0" hangingPunct="0">
              <a:spcBef>
                <a:spcPct val="0"/>
              </a:spcBef>
              <a:spcAft>
                <a:spcPct val="0"/>
              </a:spcAft>
              <a:buClrTx/>
              <a:buSzTx/>
              <a:buFontTx/>
              <a:buChar char="•"/>
              <a:tabLst/>
            </a:pPr>
            <a:r>
              <a:rPr kumimoji="0" lang="ar-SA" altLang="en-US" sz="1700" b="1" i="0" u="none" strike="noStrike" cap="none" normalizeH="0" baseline="0" dirty="0">
                <a:ln>
                  <a:noFill/>
                </a:ln>
                <a:solidFill>
                  <a:schemeClr val="tx1"/>
                </a:solidFill>
                <a:effectLst/>
                <a:latin typeface="Alexandria" pitchFamily="2" charset="-78"/>
                <a:cs typeface="Alexandria" pitchFamily="2" charset="-78"/>
              </a:rPr>
              <a:t>مثال</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sz="1700" b="0" i="0" u="none" strike="noStrike" cap="none" normalizeH="0" baseline="0" dirty="0">
                <a:ln>
                  <a:noFill/>
                </a:ln>
                <a:solidFill>
                  <a:schemeClr val="tx1"/>
                </a:solidFill>
                <a:effectLst/>
                <a:latin typeface="Alexandria" pitchFamily="2" charset="-78"/>
                <a:cs typeface="Alexandria" pitchFamily="2" charset="-78"/>
              </a:rPr>
              <a:t>إذا كان علاج معين فعالًا في حالة مرضية معينة، فقد يكون فعالًا في حالة مشابهة</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 </a:t>
            </a:r>
          </a:p>
          <a:p>
            <a:pPr marL="457200" marR="0" lvl="1" indent="0" algn="r" defTabSz="914400" rtl="1" eaLnBrk="0" fontAlgn="base" latinLnBrk="0" hangingPunct="0">
              <a:spcBef>
                <a:spcPct val="0"/>
              </a:spcBef>
              <a:spcAft>
                <a:spcPct val="0"/>
              </a:spcAft>
              <a:buClrTx/>
              <a:buSzTx/>
              <a:buFontTx/>
              <a:buChar char="•"/>
              <a:tabLst/>
            </a:pPr>
            <a:r>
              <a:rPr kumimoji="0" lang="ar-SA" altLang="en-US" sz="1700" b="1" i="0" u="none" strike="noStrike" cap="none" normalizeH="0" baseline="0" dirty="0">
                <a:ln>
                  <a:noFill/>
                </a:ln>
                <a:solidFill>
                  <a:schemeClr val="tx1"/>
                </a:solidFill>
                <a:effectLst/>
                <a:latin typeface="Alexandria" pitchFamily="2" charset="-78"/>
                <a:cs typeface="Alexandria" pitchFamily="2" charset="-78"/>
              </a:rPr>
              <a:t>مثال </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sz="1700" b="0" i="0" u="none" strike="noStrike" cap="none" normalizeH="0" baseline="0" dirty="0">
                <a:ln>
                  <a:noFill/>
                </a:ln>
                <a:solidFill>
                  <a:schemeClr val="tx1"/>
                </a:solidFill>
                <a:effectLst/>
                <a:latin typeface="Alexandria" pitchFamily="2" charset="-78"/>
                <a:cs typeface="Alexandria" pitchFamily="2" charset="-78"/>
              </a:rPr>
              <a:t>إذا كان شخص معين ناجحًا في مشروع معين، فقد يكون ناجحًا في مشروع مشابه</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 </a:t>
            </a:r>
          </a:p>
          <a:p>
            <a:pPr marL="0" marR="0" lvl="0" indent="0" algn="r" defTabSz="914400" rtl="1" eaLnBrk="0" fontAlgn="base" latinLnBrk="0" hangingPunct="0">
              <a:spcBef>
                <a:spcPct val="0"/>
              </a:spcBef>
              <a:spcAft>
                <a:spcPct val="0"/>
              </a:spcAft>
              <a:buClrTx/>
              <a:buSzTx/>
              <a:buFontTx/>
              <a:buAutoNum type="arabicPeriod" startAt="5"/>
              <a:tabLst/>
            </a:pPr>
            <a:r>
              <a:rPr kumimoji="0" lang="ar-SA" altLang="en-US" sz="1700" b="1" i="0" u="none" strike="noStrike" cap="none" normalizeH="0" baseline="0" dirty="0">
                <a:ln>
                  <a:noFill/>
                </a:ln>
                <a:solidFill>
                  <a:schemeClr val="tx1"/>
                </a:solidFill>
                <a:effectLst/>
                <a:latin typeface="Alexandria" pitchFamily="2" charset="-78"/>
                <a:cs typeface="Alexandria" pitchFamily="2" charset="-78"/>
              </a:rPr>
              <a:t>الاستدلال السببي</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a:t>
            </a:r>
          </a:p>
          <a:p>
            <a:pPr marL="457200" marR="0" lvl="1" indent="0" algn="r" defTabSz="914400" rtl="1" eaLnBrk="0" fontAlgn="base" latinLnBrk="0" hangingPunct="0">
              <a:spcBef>
                <a:spcPct val="0"/>
              </a:spcBef>
              <a:spcAft>
                <a:spcPct val="0"/>
              </a:spcAft>
              <a:buClrTx/>
              <a:buSzTx/>
              <a:buFontTx/>
              <a:buChar char="•"/>
              <a:tabLst/>
            </a:pPr>
            <a:r>
              <a:rPr kumimoji="0" lang="ar-SA" altLang="en-US" sz="1700" b="1" i="0" u="none" strike="noStrike" cap="none" normalizeH="0" baseline="0" dirty="0">
                <a:ln>
                  <a:noFill/>
                </a:ln>
                <a:solidFill>
                  <a:schemeClr val="tx1"/>
                </a:solidFill>
                <a:effectLst/>
                <a:latin typeface="Alexandria" pitchFamily="2" charset="-78"/>
                <a:cs typeface="Alexandria" pitchFamily="2" charset="-78"/>
              </a:rPr>
              <a:t>مثال</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sz="1700" b="0" i="0" u="none" strike="noStrike" cap="none" normalizeH="0" baseline="0" dirty="0">
                <a:ln>
                  <a:noFill/>
                </a:ln>
                <a:solidFill>
                  <a:schemeClr val="tx1"/>
                </a:solidFill>
                <a:effectLst/>
                <a:latin typeface="Alexandria" pitchFamily="2" charset="-78"/>
                <a:cs typeface="Alexandria" pitchFamily="2" charset="-78"/>
              </a:rPr>
              <a:t>إذا تناولت طعامًا فاسدًا وشعرت بالغثيان، قد تستنتج أن الطعام الفاسد هو السبب</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 </a:t>
            </a:r>
          </a:p>
          <a:p>
            <a:pPr marL="457200" marR="0" lvl="1" indent="0" algn="r" defTabSz="914400" rtl="1" eaLnBrk="0" fontAlgn="base" latinLnBrk="0" hangingPunct="0">
              <a:spcBef>
                <a:spcPct val="0"/>
              </a:spcBef>
              <a:spcAft>
                <a:spcPct val="0"/>
              </a:spcAft>
              <a:buClrTx/>
              <a:buSzTx/>
              <a:buFontTx/>
              <a:buChar char="•"/>
              <a:tabLst/>
            </a:pPr>
            <a:r>
              <a:rPr kumimoji="0" lang="ar-SA" altLang="en-US" sz="1700" b="1" i="0" u="none" strike="noStrike" cap="none" normalizeH="0" baseline="0" dirty="0">
                <a:ln>
                  <a:noFill/>
                </a:ln>
                <a:solidFill>
                  <a:schemeClr val="tx1"/>
                </a:solidFill>
                <a:effectLst/>
                <a:latin typeface="Alexandria" pitchFamily="2" charset="-78"/>
                <a:cs typeface="Alexandria" pitchFamily="2" charset="-78"/>
              </a:rPr>
              <a:t>مثال </a:t>
            </a:r>
            <a:r>
              <a:rPr kumimoji="0" lang="ar-SA" altLang="en-US" sz="1700" b="0" i="0" u="none" strike="noStrike" cap="none" normalizeH="0" baseline="0" dirty="0">
                <a:ln>
                  <a:noFill/>
                </a:ln>
                <a:solidFill>
                  <a:schemeClr val="tx1"/>
                </a:solidFill>
                <a:effectLst/>
                <a:latin typeface="Alexandria" pitchFamily="2" charset="-78"/>
                <a:cs typeface="Alexandria" pitchFamily="2" charset="-78"/>
              </a:rPr>
              <a:t>إذا لاحظت أن النباتات تنمو بشكل أفضل عند سقيها بانتظام، قد تستنتج أن السقي المنتظم هو السبب</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 </a:t>
            </a:r>
          </a:p>
          <a:p>
            <a:pPr marL="0" marR="0" lvl="0" indent="0" algn="r" defTabSz="914400" rtl="1" eaLnBrk="0" fontAlgn="base" latinLnBrk="0" hangingPunct="0">
              <a:spcBef>
                <a:spcPct val="0"/>
              </a:spcBef>
              <a:spcAft>
                <a:spcPct val="0"/>
              </a:spcAft>
              <a:buClrTx/>
              <a:buSzTx/>
              <a:buFontTx/>
              <a:buAutoNum type="arabicPeriod" startAt="6"/>
              <a:tabLst/>
            </a:pPr>
            <a:r>
              <a:rPr kumimoji="0" lang="ar-SA" altLang="en-US" sz="1700" b="1" i="0" u="none" strike="noStrike" cap="none" normalizeH="0" baseline="0" dirty="0">
                <a:ln>
                  <a:noFill/>
                </a:ln>
                <a:solidFill>
                  <a:schemeClr val="tx1"/>
                </a:solidFill>
                <a:effectLst/>
                <a:latin typeface="Alexandria" pitchFamily="2" charset="-78"/>
                <a:cs typeface="Alexandria" pitchFamily="2" charset="-78"/>
              </a:rPr>
              <a:t>الاستدلال الافتراضي</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a:t>
            </a:r>
          </a:p>
          <a:p>
            <a:pPr marL="457200" marR="0" lvl="1" indent="0" algn="r" defTabSz="914400" rtl="1" eaLnBrk="0" fontAlgn="base" latinLnBrk="0" hangingPunct="0">
              <a:spcBef>
                <a:spcPct val="0"/>
              </a:spcBef>
              <a:spcAft>
                <a:spcPct val="0"/>
              </a:spcAft>
              <a:buClrTx/>
              <a:buSzTx/>
              <a:buFontTx/>
              <a:buChar char="•"/>
              <a:tabLst/>
            </a:pPr>
            <a:r>
              <a:rPr kumimoji="0" lang="ar-SA" altLang="en-US" sz="1700" b="1" i="0" u="none" strike="noStrike" cap="none" normalizeH="0" baseline="0" dirty="0">
                <a:ln>
                  <a:noFill/>
                </a:ln>
                <a:solidFill>
                  <a:schemeClr val="tx1"/>
                </a:solidFill>
                <a:effectLst/>
                <a:latin typeface="Alexandria" pitchFamily="2" charset="-78"/>
                <a:cs typeface="Alexandria" pitchFamily="2" charset="-78"/>
              </a:rPr>
              <a:t>مثال</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sz="1700" b="0" i="0" u="none" strike="noStrike" cap="none" normalizeH="0" baseline="0" dirty="0">
                <a:ln>
                  <a:noFill/>
                </a:ln>
                <a:solidFill>
                  <a:schemeClr val="tx1"/>
                </a:solidFill>
                <a:effectLst/>
                <a:latin typeface="Alexandria" pitchFamily="2" charset="-78"/>
                <a:cs typeface="Alexandria" pitchFamily="2" charset="-78"/>
              </a:rPr>
              <a:t>إذا افترضنا أن هناك حياة على كوكب آخر، فقد نستنتج أن تلك الحياة قد تكون مختلفة تمامًا عن الحياة على الأرض</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 </a:t>
            </a:r>
          </a:p>
          <a:p>
            <a:pPr marL="457200" marR="0" lvl="1" indent="0" algn="r" defTabSz="914400" rtl="1" eaLnBrk="0" fontAlgn="base" latinLnBrk="0" hangingPunct="0">
              <a:spcBef>
                <a:spcPct val="0"/>
              </a:spcBef>
              <a:spcAft>
                <a:spcPct val="0"/>
              </a:spcAft>
              <a:buClrTx/>
              <a:buSzTx/>
              <a:buFontTx/>
              <a:buChar char="•"/>
              <a:tabLst/>
            </a:pPr>
            <a:r>
              <a:rPr kumimoji="0" lang="ar-SA" altLang="en-US" sz="1700" b="1" i="0" u="none" strike="noStrike" cap="none" normalizeH="0" baseline="0" dirty="0">
                <a:ln>
                  <a:noFill/>
                </a:ln>
                <a:solidFill>
                  <a:schemeClr val="tx1"/>
                </a:solidFill>
                <a:effectLst/>
                <a:latin typeface="Alexandria" pitchFamily="2" charset="-78"/>
                <a:cs typeface="Alexandria" pitchFamily="2" charset="-78"/>
              </a:rPr>
              <a:t>مثال </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sz="1700" b="0" i="0" u="none" strike="noStrike" cap="none" normalizeH="0" baseline="0" dirty="0">
                <a:ln>
                  <a:noFill/>
                </a:ln>
                <a:solidFill>
                  <a:schemeClr val="tx1"/>
                </a:solidFill>
                <a:effectLst/>
                <a:latin typeface="Alexandria" pitchFamily="2" charset="-78"/>
                <a:cs typeface="Alexandria" pitchFamily="2" charset="-78"/>
              </a:rPr>
              <a:t>إذا افترضنا أن جميع الطلاب يدرسون بجد، فقد نستنتج أن نتائجهم ستكون جيدة</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 </a:t>
            </a:r>
          </a:p>
          <a:p>
            <a:pPr marL="0" marR="0" lvl="0" indent="0" algn="r" defTabSz="914400" rtl="1" eaLnBrk="0" fontAlgn="base" latinLnBrk="0" hangingPunct="0">
              <a:spcBef>
                <a:spcPct val="0"/>
              </a:spcBef>
              <a:spcAft>
                <a:spcPct val="0"/>
              </a:spcAft>
              <a:buClrTx/>
              <a:buSzTx/>
              <a:buFontTx/>
              <a:buAutoNum type="arabicPeriod" startAt="7"/>
              <a:tabLst/>
            </a:pPr>
            <a:r>
              <a:rPr kumimoji="0" lang="ar-SA" altLang="en-US" sz="1700" b="1" i="0" u="none" strike="noStrike" cap="none" normalizeH="0" baseline="0" dirty="0">
                <a:ln>
                  <a:noFill/>
                </a:ln>
                <a:solidFill>
                  <a:schemeClr val="tx1"/>
                </a:solidFill>
                <a:effectLst/>
                <a:latin typeface="Alexandria" pitchFamily="2" charset="-78"/>
                <a:cs typeface="Alexandria" pitchFamily="2" charset="-78"/>
              </a:rPr>
              <a:t>الاستدلال التناقضي</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a:t>
            </a:r>
          </a:p>
          <a:p>
            <a:pPr marL="457200" marR="0" lvl="1" indent="0" algn="r" defTabSz="914400" rtl="1" eaLnBrk="0" fontAlgn="base" latinLnBrk="0" hangingPunct="0">
              <a:spcBef>
                <a:spcPct val="0"/>
              </a:spcBef>
              <a:spcAft>
                <a:spcPct val="0"/>
              </a:spcAft>
              <a:buClrTx/>
              <a:buSzTx/>
              <a:buFontTx/>
              <a:buChar char="•"/>
              <a:tabLst/>
            </a:pPr>
            <a:r>
              <a:rPr kumimoji="0" lang="ar-SA" altLang="en-US" sz="1700" b="1" i="0" u="none" strike="noStrike" cap="none" normalizeH="0" baseline="0" dirty="0">
                <a:ln>
                  <a:noFill/>
                </a:ln>
                <a:solidFill>
                  <a:schemeClr val="tx1"/>
                </a:solidFill>
                <a:effectLst/>
                <a:latin typeface="Alexandria" pitchFamily="2" charset="-78"/>
                <a:cs typeface="Alexandria" pitchFamily="2" charset="-78"/>
              </a:rPr>
              <a:t>مثال</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sz="1700" b="0" i="0" u="none" strike="noStrike" cap="none" normalizeH="0" baseline="0" dirty="0">
                <a:ln>
                  <a:noFill/>
                </a:ln>
                <a:solidFill>
                  <a:schemeClr val="tx1"/>
                </a:solidFill>
                <a:effectLst/>
                <a:latin typeface="Alexandria" pitchFamily="2" charset="-78"/>
                <a:cs typeface="Alexandria" pitchFamily="2" charset="-78"/>
              </a:rPr>
              <a:t>إذا كانت الفرضية تقول أن جميع الطيور تطير، فإن العثور على طائر لا يطير (مثل البطريق) يناقض هذه الفرضية</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 </a:t>
            </a:r>
          </a:p>
          <a:p>
            <a:pPr marL="457200" marR="0" lvl="1" indent="0" algn="r" defTabSz="914400" rtl="1" eaLnBrk="0" fontAlgn="base" latinLnBrk="0" hangingPunct="0">
              <a:spcBef>
                <a:spcPct val="0"/>
              </a:spcBef>
              <a:spcAft>
                <a:spcPct val="0"/>
              </a:spcAft>
              <a:buClrTx/>
              <a:buSzTx/>
              <a:buFontTx/>
              <a:buChar char="•"/>
              <a:tabLst/>
            </a:pPr>
            <a:r>
              <a:rPr kumimoji="0" lang="ar-SA" altLang="en-US" sz="1700" b="1" i="0" u="none" strike="noStrike" cap="none" normalizeH="0" baseline="0" dirty="0">
                <a:ln>
                  <a:noFill/>
                </a:ln>
                <a:solidFill>
                  <a:schemeClr val="tx1"/>
                </a:solidFill>
                <a:effectLst/>
                <a:latin typeface="Alexandria" pitchFamily="2" charset="-78"/>
                <a:cs typeface="Alexandria" pitchFamily="2" charset="-78"/>
              </a:rPr>
              <a:t>مثال </a:t>
            </a:r>
            <a:r>
              <a:rPr kumimoji="0" lang="ar-SA" altLang="en-US" sz="1700" b="0" i="0" u="none" strike="noStrike" cap="none" normalizeH="0" baseline="0" dirty="0">
                <a:ln>
                  <a:noFill/>
                </a:ln>
                <a:solidFill>
                  <a:schemeClr val="tx1"/>
                </a:solidFill>
                <a:effectLst/>
                <a:latin typeface="Alexandria" pitchFamily="2" charset="-78"/>
                <a:cs typeface="Alexandria" pitchFamily="2" charset="-78"/>
              </a:rPr>
              <a:t>إذا كانت الفرضية تقول أن جميع الثدييات تعيش على اليابسة، فإن العثور على حوت يناقض هذه الفرضية</a:t>
            </a:r>
            <a:r>
              <a:rPr kumimoji="0" lang="en-US" altLang="en-US" sz="1700" b="0" i="0" u="none" strike="noStrike" cap="none" normalizeH="0" baseline="0" dirty="0">
                <a:ln>
                  <a:noFill/>
                </a:ln>
                <a:solidFill>
                  <a:schemeClr val="tx1"/>
                </a:solidFill>
                <a:effectLst/>
                <a:latin typeface="Alexandria" pitchFamily="2" charset="-78"/>
                <a:cs typeface="Alexandria" pitchFamily="2" charset="-78"/>
              </a:rPr>
              <a:t>. </a:t>
            </a:r>
          </a:p>
          <a:p>
            <a:pPr marL="0" marR="0" lvl="0" indent="0" algn="r" defTabSz="914400" rtl="1" eaLnBrk="0" fontAlgn="base" latinLnBrk="0" hangingPunct="0">
              <a:spcBef>
                <a:spcPct val="0"/>
              </a:spcBef>
              <a:spcAft>
                <a:spcPct val="0"/>
              </a:spcAft>
              <a:buClrTx/>
              <a:buSzTx/>
              <a:buFontTx/>
              <a:buNone/>
              <a:tabLst/>
            </a:pPr>
            <a:endParaRPr kumimoji="0" lang="en-US" altLang="en-US" sz="1600" b="0" i="0" u="none" strike="noStrike" cap="none" normalizeH="0" baseline="0" dirty="0">
              <a:ln>
                <a:noFill/>
              </a:ln>
              <a:solidFill>
                <a:schemeClr val="tx1"/>
              </a:solidFill>
              <a:effectLst/>
              <a:latin typeface="Alexandria" pitchFamily="2" charset="-78"/>
              <a:cs typeface="Alexandria" pitchFamily="2" charset="-78"/>
            </a:endParaRPr>
          </a:p>
        </p:txBody>
      </p:sp>
      <p:sp>
        <p:nvSpPr>
          <p:cNvPr id="5" name="TextBox 4">
            <a:extLst>
              <a:ext uri="{FF2B5EF4-FFF2-40B4-BE49-F238E27FC236}">
                <a16:creationId xmlns:a16="http://schemas.microsoft.com/office/drawing/2014/main" id="{7E9B9334-E639-5622-E190-8FEEA02F02B6}"/>
              </a:ext>
            </a:extLst>
          </p:cNvPr>
          <p:cNvSpPr txBox="1"/>
          <p:nvPr/>
        </p:nvSpPr>
        <p:spPr>
          <a:xfrm>
            <a:off x="4329665" y="222683"/>
            <a:ext cx="3532667" cy="583814"/>
          </a:xfrm>
          <a:prstGeom prst="rect">
            <a:avLst/>
          </a:prstGeom>
          <a:noFill/>
        </p:spPr>
        <p:txBody>
          <a:bodyPr wrap="square">
            <a:spAutoFit/>
          </a:bodyPr>
          <a:lstStyle/>
          <a:p>
            <a:pPr algn="justLow" rtl="1">
              <a:lnSpc>
                <a:spcPct val="150000"/>
              </a:lnSpc>
            </a:pPr>
            <a:r>
              <a:rPr lang="ar-JO" sz="2400" b="1" i="0" dirty="0">
                <a:effectLst/>
                <a:latin typeface="DroidArabicKufi-Regular"/>
                <a:cs typeface="Alexandria" pitchFamily="2" charset="-78"/>
              </a:rPr>
              <a:t>الاستدلال والمنطق</a:t>
            </a:r>
          </a:p>
        </p:txBody>
      </p:sp>
      <p:pic>
        <p:nvPicPr>
          <p:cNvPr id="7" name="Graphic 21">
            <a:extLst>
              <a:ext uri="{FF2B5EF4-FFF2-40B4-BE49-F238E27FC236}">
                <a16:creationId xmlns:a16="http://schemas.microsoft.com/office/drawing/2014/main" id="{AC46B262-1C71-95B2-FDB4-E06F00EE5AB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7842" y="0"/>
            <a:ext cx="2305141" cy="1076343"/>
          </a:xfrm>
          <a:prstGeom prst="rect">
            <a:avLst/>
          </a:prstGeom>
        </p:spPr>
      </p:pic>
      <p:sp>
        <p:nvSpPr>
          <p:cNvPr id="4" name="TextBox 3">
            <a:extLst>
              <a:ext uri="{FF2B5EF4-FFF2-40B4-BE49-F238E27FC236}">
                <a16:creationId xmlns:a16="http://schemas.microsoft.com/office/drawing/2014/main" id="{2354BE57-C5C5-5EA3-C58E-9CC874D9FEB8}"/>
              </a:ext>
            </a:extLst>
          </p:cNvPr>
          <p:cNvSpPr txBox="1"/>
          <p:nvPr/>
        </p:nvSpPr>
        <p:spPr>
          <a:xfrm>
            <a:off x="10145597" y="210473"/>
            <a:ext cx="1700095" cy="369332"/>
          </a:xfrm>
          <a:prstGeom prst="rect">
            <a:avLst/>
          </a:prstGeom>
          <a:noFill/>
        </p:spPr>
        <p:txBody>
          <a:bodyPr wrap="square">
            <a:spAutoFit/>
          </a:bodyPr>
          <a:lstStyle/>
          <a:p>
            <a:r>
              <a:rPr lang="ar-AE" sz="1800" b="1" i="0" dirty="0">
                <a:solidFill>
                  <a:srgbClr val="00B0F0"/>
                </a:solidFill>
                <a:effectLst/>
                <a:latin typeface="DroidArabicKufi-Regular"/>
                <a:cs typeface="Alexandria" pitchFamily="2" charset="-78"/>
              </a:rPr>
              <a:t>الحل</a:t>
            </a:r>
            <a:endParaRPr lang="en-US" dirty="0">
              <a:highlight>
                <a:srgbClr val="FFFF00"/>
              </a:highlight>
            </a:endParaRPr>
          </a:p>
        </p:txBody>
      </p:sp>
    </p:spTree>
    <p:extLst>
      <p:ext uri="{BB962C8B-B14F-4D97-AF65-F5344CB8AC3E}">
        <p14:creationId xmlns:p14="http://schemas.microsoft.com/office/powerpoint/2010/main" val="6691448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840639"/>
            <a:ext cx="11756571" cy="5932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904131" y="276721"/>
            <a:ext cx="2383737" cy="523220"/>
          </a:xfrm>
          <a:prstGeom prst="rect">
            <a:avLst/>
          </a:prstGeom>
          <a:noFill/>
        </p:spPr>
        <p:txBody>
          <a:bodyPr wrap="square" rtlCol="0">
            <a:spAutoFit/>
          </a:bodyPr>
          <a:lstStyle/>
          <a:p>
            <a:pPr lvl="0">
              <a:buClrTx/>
            </a:pPr>
            <a:r>
              <a:rPr lang="ar-JO" sz="2800" b="1" kern="1200" dirty="0">
                <a:latin typeface="Alexandria" pitchFamily="2" charset="-78"/>
                <a:ea typeface="+mn-ea"/>
                <a:cs typeface="Alexandria" pitchFamily="2" charset="-78"/>
              </a:rPr>
              <a:t>أنواع التفكير</a:t>
            </a:r>
            <a:endParaRPr kumimoji="0" lang="en-US" sz="28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16092" y="1111863"/>
            <a:ext cx="11559814" cy="5436809"/>
          </a:xfrm>
          <a:prstGeom prst="rect">
            <a:avLst/>
          </a:prstGeom>
          <a:noFill/>
        </p:spPr>
        <p:txBody>
          <a:bodyPr wrap="square" rtlCol="0">
            <a:spAutoFit/>
          </a:bodyPr>
          <a:lstStyle/>
          <a:p>
            <a:pPr algn="r" rtl="1">
              <a:lnSpc>
                <a:spcPct val="200000"/>
              </a:lnSpc>
            </a:pPr>
            <a:r>
              <a:rPr lang="ar-SA" sz="1600" b="1" i="0" dirty="0">
                <a:effectLst/>
                <a:latin typeface="Alexandria" pitchFamily="2" charset="-78"/>
                <a:ea typeface="Times New Roman" panose="02020603050405020304" pitchFamily="18" charset="0"/>
                <a:cs typeface="Alexandria" pitchFamily="2" charset="-78"/>
              </a:rPr>
              <a:t> التفكير التبايني </a:t>
            </a:r>
            <a:r>
              <a:rPr lang="en-GB" sz="1600" b="1" i="0" dirty="0">
                <a:effectLst/>
                <a:latin typeface="Alexandria" pitchFamily="2" charset="-78"/>
                <a:ea typeface="Times New Roman" panose="02020603050405020304" pitchFamily="18" charset="0"/>
              </a:rPr>
              <a:t>Divergent thinking</a:t>
            </a:r>
          </a:p>
          <a:p>
            <a:pPr algn="justLow" rtl="1">
              <a:lnSpc>
                <a:spcPct val="200000"/>
              </a:lnSpc>
            </a:pPr>
            <a:r>
              <a:rPr lang="ar-SA" sz="1600" i="0" dirty="0">
                <a:effectLst/>
                <a:latin typeface="Alexandria" pitchFamily="2" charset="-78"/>
                <a:ea typeface="Times New Roman" panose="02020603050405020304" pitchFamily="18" charset="0"/>
                <a:cs typeface="Alexandria" pitchFamily="2" charset="-78"/>
              </a:rPr>
              <a:t>التفكير التبايني هو نوع من أنواع التفكير، يُستخدم من أجل </a:t>
            </a:r>
            <a:r>
              <a:rPr lang="ar-SA" sz="1600" b="1" i="0" dirty="0">
                <a:effectLst/>
                <a:latin typeface="Alexandria" pitchFamily="2" charset="-78"/>
                <a:ea typeface="Times New Roman" panose="02020603050405020304" pitchFamily="18" charset="0"/>
                <a:cs typeface="Alexandria" pitchFamily="2" charset="-78"/>
              </a:rPr>
              <a:t>إيجاد أفكار متنوعة </a:t>
            </a:r>
            <a:r>
              <a:rPr lang="ar-JO" sz="1600" b="1" dirty="0">
                <a:latin typeface="Alexandria" pitchFamily="2" charset="-78"/>
                <a:ea typeface="Times New Roman" panose="02020603050405020304" pitchFamily="18" charset="0"/>
                <a:cs typeface="Alexandria" pitchFamily="2" charset="-78"/>
              </a:rPr>
              <a:t>وحلول منطقية</a:t>
            </a:r>
            <a:r>
              <a:rPr lang="ar-SA" sz="1600" b="1" i="0" dirty="0">
                <a:effectLst/>
                <a:latin typeface="Alexandria" pitchFamily="2" charset="-78"/>
                <a:ea typeface="Times New Roman" panose="02020603050405020304" pitchFamily="18" charset="0"/>
                <a:cs typeface="Alexandria" pitchFamily="2" charset="-78"/>
              </a:rPr>
              <a:t> </a:t>
            </a:r>
            <a:r>
              <a:rPr lang="ar-JO" sz="1600" i="0" dirty="0">
                <a:effectLst/>
                <a:latin typeface="Alexandria" pitchFamily="2" charset="-78"/>
                <a:ea typeface="Times New Roman" panose="02020603050405020304" pitchFamily="18" charset="0"/>
                <a:cs typeface="Alexandria" pitchFamily="2" charset="-78"/>
              </a:rPr>
              <a:t>لل</a:t>
            </a:r>
            <a:r>
              <a:rPr lang="ar-SA" sz="1600" i="0" dirty="0">
                <a:effectLst/>
                <a:latin typeface="Alexandria" pitchFamily="2" charset="-78"/>
                <a:ea typeface="Times New Roman" panose="02020603050405020304" pitchFamily="18" charset="0"/>
                <a:cs typeface="Alexandria" pitchFamily="2" charset="-78"/>
              </a:rPr>
              <a:t>تغلب على مشكلة مّا وإيجاد حل لها. وأول من صاغ مصطلح التفكير التبايني هو عالم النفس جيلفورد. </a:t>
            </a:r>
            <a:r>
              <a:rPr lang="ar-JO" sz="1600" i="0" dirty="0">
                <a:effectLst/>
                <a:latin typeface="Alexandria" pitchFamily="2" charset="-78"/>
                <a:ea typeface="Times New Roman" panose="02020603050405020304" pitchFamily="18" charset="0"/>
                <a:cs typeface="Alexandria" pitchFamily="2" charset="-78"/>
              </a:rPr>
              <a:t> و</a:t>
            </a:r>
            <a:r>
              <a:rPr lang="ar-SA" sz="1600" i="0" dirty="0">
                <a:effectLst/>
                <a:latin typeface="Alexandria" pitchFamily="2" charset="-78"/>
                <a:ea typeface="Times New Roman" panose="02020603050405020304" pitchFamily="18" charset="0"/>
                <a:cs typeface="Alexandria" pitchFamily="2" charset="-78"/>
              </a:rPr>
              <a:t>يتميز التفكير التبايني </a:t>
            </a:r>
            <a:r>
              <a:rPr lang="ar-JO" sz="1600" dirty="0">
                <a:latin typeface="Alexandria" pitchFamily="2" charset="-78"/>
                <a:ea typeface="Times New Roman" panose="02020603050405020304" pitchFamily="18" charset="0"/>
                <a:cs typeface="Alexandria" pitchFamily="2" charset="-78"/>
              </a:rPr>
              <a:t>بأنه حر </a:t>
            </a:r>
            <a:r>
              <a:rPr lang="ar-SA" sz="1600" i="0" dirty="0">
                <a:effectLst/>
                <a:latin typeface="Alexandria" pitchFamily="2" charset="-78"/>
                <a:ea typeface="Times New Roman" panose="02020603050405020304" pitchFamily="18" charset="0"/>
                <a:cs typeface="Alexandria" pitchFamily="2" charset="-78"/>
              </a:rPr>
              <a:t>وغير مقيد بأيّة شروط، ما يجعل الأفكار تتدفق </a:t>
            </a:r>
            <a:r>
              <a:rPr lang="ar-JO" sz="1600" i="0" dirty="0">
                <a:effectLst/>
                <a:latin typeface="Alexandria" pitchFamily="2" charset="-78"/>
                <a:ea typeface="Times New Roman" panose="02020603050405020304" pitchFamily="18" charset="0"/>
                <a:cs typeface="Alexandria" pitchFamily="2" charset="-78"/>
              </a:rPr>
              <a:t>بشكل انسيابي ل</a:t>
            </a:r>
            <a:r>
              <a:rPr lang="ar-SA" sz="1600" i="0" dirty="0">
                <a:effectLst/>
                <a:latin typeface="Alexandria" pitchFamily="2" charset="-78"/>
                <a:ea typeface="Times New Roman" panose="02020603050405020304" pitchFamily="18" charset="0"/>
                <a:cs typeface="Alexandria" pitchFamily="2" charset="-78"/>
              </a:rPr>
              <a:t>إنتاج أفكار عد</a:t>
            </a:r>
            <a:r>
              <a:rPr lang="ar-JO" sz="1600" i="0" dirty="0">
                <a:effectLst/>
                <a:latin typeface="Alexandria" pitchFamily="2" charset="-78"/>
                <a:ea typeface="Times New Roman" panose="02020603050405020304" pitchFamily="18" charset="0"/>
                <a:cs typeface="Alexandria" pitchFamily="2" charset="-78"/>
              </a:rPr>
              <a:t>يد</a:t>
            </a:r>
            <a:r>
              <a:rPr lang="ar-SA" sz="1600" i="0" dirty="0">
                <a:effectLst/>
                <a:latin typeface="Alexandria" pitchFamily="2" charset="-78"/>
                <a:ea typeface="Times New Roman" panose="02020603050405020304" pitchFamily="18" charset="0"/>
                <a:cs typeface="Alexandria" pitchFamily="2" charset="-78"/>
              </a:rPr>
              <a:t>ة.</a:t>
            </a:r>
            <a:r>
              <a:rPr lang="ar-JO" sz="1600" i="0" dirty="0">
                <a:effectLst/>
                <a:latin typeface="Alexandria" pitchFamily="2" charset="-78"/>
                <a:ea typeface="Times New Roman" panose="02020603050405020304" pitchFamily="18" charset="0"/>
                <a:cs typeface="Alexandria" pitchFamily="2" charset="-78"/>
              </a:rPr>
              <a:t> كما أن </a:t>
            </a:r>
            <a:r>
              <a:rPr lang="ar-SA" sz="1600" i="0" dirty="0">
                <a:effectLst/>
                <a:latin typeface="Alexandria" pitchFamily="2" charset="-78"/>
                <a:ea typeface="Times New Roman" panose="02020603050405020304" pitchFamily="18" charset="0"/>
                <a:cs typeface="Alexandria" pitchFamily="2" charset="-78"/>
              </a:rPr>
              <a:t>التفكير التبايني </a:t>
            </a:r>
            <a:r>
              <a:rPr lang="ar-JO" sz="1600" i="0" dirty="0">
                <a:effectLst/>
                <a:latin typeface="Alexandria" pitchFamily="2" charset="-78"/>
                <a:ea typeface="Times New Roman" panose="02020603050405020304" pitchFamily="18" charset="0"/>
                <a:cs typeface="Alexandria" pitchFamily="2" charset="-78"/>
              </a:rPr>
              <a:t>يعد </a:t>
            </a:r>
            <a:r>
              <a:rPr lang="ar-SA" sz="1600" i="0" dirty="0">
                <a:effectLst/>
                <a:latin typeface="Alexandria" pitchFamily="2" charset="-78"/>
                <a:ea typeface="Times New Roman" panose="02020603050405020304" pitchFamily="18" charset="0"/>
                <a:cs typeface="Alexandria" pitchFamily="2" charset="-78"/>
              </a:rPr>
              <a:t>تفكيرًا عفويّا وسلسا وعشوائيا </a:t>
            </a:r>
            <a:r>
              <a:rPr lang="ar-JO" sz="1600" i="0" dirty="0">
                <a:effectLst/>
                <a:latin typeface="Alexandria" pitchFamily="2" charset="-78"/>
                <a:ea typeface="Times New Roman" panose="02020603050405020304" pitchFamily="18" charset="0"/>
                <a:cs typeface="Alexandria" pitchFamily="2" charset="-78"/>
              </a:rPr>
              <a:t>ً</a:t>
            </a:r>
            <a:r>
              <a:rPr lang="ar-AE" sz="1600" i="0" dirty="0">
                <a:effectLst/>
                <a:latin typeface="Alexandria" pitchFamily="2" charset="-78"/>
                <a:ea typeface="Times New Roman" panose="02020603050405020304" pitchFamily="18" charset="0"/>
                <a:cs typeface="Alexandria" pitchFamily="2" charset="-78"/>
              </a:rPr>
              <a:t>،</a:t>
            </a:r>
            <a:r>
              <a:rPr lang="ar-SA" sz="1600" i="0" dirty="0">
                <a:effectLst/>
                <a:latin typeface="Alexandria" pitchFamily="2" charset="-78"/>
                <a:ea typeface="Times New Roman" panose="02020603050405020304" pitchFamily="18" charset="0"/>
                <a:cs typeface="Alexandria" pitchFamily="2" charset="-78"/>
              </a:rPr>
              <a:t> </a:t>
            </a:r>
            <a:r>
              <a:rPr lang="ar-AE" sz="1600" dirty="0">
                <a:latin typeface="Alexandria" pitchFamily="2" charset="-78"/>
                <a:ea typeface="Times New Roman" panose="02020603050405020304" pitchFamily="18" charset="0"/>
                <a:cs typeface="Alexandria" pitchFamily="2" charset="-78"/>
              </a:rPr>
              <a:t>لأنه </a:t>
            </a:r>
            <a:r>
              <a:rPr lang="ar-SA" sz="1600" i="0" dirty="0">
                <a:effectLst/>
                <a:latin typeface="Alexandria" pitchFamily="2" charset="-78"/>
                <a:ea typeface="Times New Roman" panose="02020603050405020304" pitchFamily="18" charset="0"/>
                <a:cs typeface="Alexandria" pitchFamily="2" charset="-78"/>
              </a:rPr>
              <a:t>يُمكن </a:t>
            </a:r>
            <a:r>
              <a:rPr lang="ar-AE" sz="1600" dirty="0">
                <a:latin typeface="Alexandria" pitchFamily="2" charset="-78"/>
                <a:ea typeface="Times New Roman" panose="02020603050405020304" pitchFamily="18" charset="0"/>
                <a:cs typeface="Alexandria" pitchFamily="2" charset="-78"/>
              </a:rPr>
              <a:t>ا</a:t>
            </a:r>
            <a:r>
              <a:rPr lang="ar-SA" sz="1600" i="0" dirty="0">
                <a:effectLst/>
                <a:latin typeface="Alexandria" pitchFamily="2" charset="-78"/>
                <a:ea typeface="Times New Roman" panose="02020603050405020304" pitchFamily="18" charset="0"/>
                <a:cs typeface="Alexandria" pitchFamily="2" charset="-78"/>
              </a:rPr>
              <a:t>لشخص </a:t>
            </a:r>
            <a:r>
              <a:rPr lang="ar-AE" sz="1600" i="0" dirty="0">
                <a:effectLst/>
                <a:latin typeface="Alexandria" pitchFamily="2" charset="-78"/>
                <a:ea typeface="Times New Roman" panose="02020603050405020304" pitchFamily="18" charset="0"/>
                <a:cs typeface="Alexandria" pitchFamily="2" charset="-78"/>
              </a:rPr>
              <a:t>للتفكير </a:t>
            </a:r>
            <a:r>
              <a:rPr lang="ar-SA" sz="1600" i="0" dirty="0">
                <a:effectLst/>
                <a:latin typeface="Alexandria" pitchFamily="2" charset="-78"/>
                <a:ea typeface="Times New Roman" panose="02020603050405020304" pitchFamily="18" charset="0"/>
                <a:cs typeface="Alexandria" pitchFamily="2" charset="-78"/>
              </a:rPr>
              <a:t>خارج الصندوق </a:t>
            </a:r>
            <a:r>
              <a:rPr lang="ar-AE" sz="1600" i="0" dirty="0">
                <a:effectLst/>
                <a:latin typeface="Alexandria" pitchFamily="2" charset="-78"/>
                <a:ea typeface="Times New Roman" panose="02020603050405020304" pitchFamily="18" charset="0"/>
                <a:cs typeface="Alexandria" pitchFamily="2" charset="-78"/>
              </a:rPr>
              <a:t>ليبدع </a:t>
            </a:r>
            <a:r>
              <a:rPr lang="ar-SA" sz="1600" i="0" dirty="0">
                <a:effectLst/>
                <a:latin typeface="Alexandria" pitchFamily="2" charset="-78"/>
                <a:ea typeface="Times New Roman" panose="02020603050405020304" pitchFamily="18" charset="0"/>
                <a:cs typeface="Alexandria" pitchFamily="2" charset="-78"/>
              </a:rPr>
              <a:t>أفكارًا جديدة وغير تقليدية.</a:t>
            </a:r>
            <a:r>
              <a:rPr lang="ar-JO" sz="1600" i="0" dirty="0">
                <a:effectLst/>
                <a:latin typeface="Alexandria" pitchFamily="2" charset="-78"/>
                <a:ea typeface="Times New Roman" panose="02020603050405020304" pitchFamily="18" charset="0"/>
                <a:cs typeface="Alexandria" pitchFamily="2" charset="-78"/>
              </a:rPr>
              <a:t> من الأمثلة على ذلك </a:t>
            </a:r>
            <a:r>
              <a:rPr lang="ar-AE" sz="1600" i="0" dirty="0">
                <a:effectLst/>
                <a:latin typeface="Alexandria" pitchFamily="2" charset="-78"/>
                <a:ea typeface="Times New Roman" panose="02020603050405020304" pitchFamily="18" charset="0"/>
                <a:cs typeface="Alexandria" pitchFamily="2" charset="-78"/>
              </a:rPr>
              <a:t>؛</a:t>
            </a:r>
            <a:r>
              <a:rPr lang="ar-SA" sz="1600" i="0" dirty="0">
                <a:effectLst/>
                <a:latin typeface="Alexandria" pitchFamily="2" charset="-78"/>
                <a:ea typeface="Times New Roman" panose="02020603050405020304" pitchFamily="18" charset="0"/>
                <a:cs typeface="Alexandria" pitchFamily="2" charset="-78"/>
              </a:rPr>
              <a:t> </a:t>
            </a:r>
            <a:r>
              <a:rPr lang="ar-SA" sz="1600" b="1" i="0" dirty="0">
                <a:effectLst/>
                <a:latin typeface="Alexandria" pitchFamily="2" charset="-78"/>
                <a:ea typeface="Times New Roman" panose="02020603050405020304" pitchFamily="18" charset="0"/>
                <a:cs typeface="Alexandria" pitchFamily="2" charset="-78"/>
              </a:rPr>
              <a:t>قبعات التفكير الست </a:t>
            </a:r>
            <a:r>
              <a:rPr lang="ar-SA" sz="1600" i="0" dirty="0">
                <a:effectLst/>
                <a:latin typeface="Alexandria" pitchFamily="2" charset="-78"/>
                <a:ea typeface="Times New Roman" panose="02020603050405020304" pitchFamily="18" charset="0"/>
                <a:cs typeface="Alexandria" pitchFamily="2" charset="-78"/>
              </a:rPr>
              <a:t>لإدوارد دي بونو (</a:t>
            </a:r>
            <a:r>
              <a:rPr lang="en-GB" sz="1600" i="0" dirty="0">
                <a:effectLst/>
                <a:latin typeface="Alexandria" pitchFamily="2" charset="-78"/>
                <a:ea typeface="Times New Roman" panose="02020603050405020304" pitchFamily="18" charset="0"/>
              </a:rPr>
              <a:t>Six Thinking Hats) </a:t>
            </a:r>
            <a:r>
              <a:rPr lang="ar-JO" sz="1600" i="0" dirty="0">
                <a:effectLst/>
                <a:latin typeface="Alexandria" pitchFamily="2" charset="-78"/>
                <a:ea typeface="Times New Roman" panose="02020603050405020304" pitchFamily="18" charset="0"/>
                <a:cs typeface="Alexandria" pitchFamily="2" charset="-78"/>
              </a:rPr>
              <a:t>) ال</a:t>
            </a:r>
            <a:r>
              <a:rPr lang="ar-SA" sz="1600" i="0" dirty="0">
                <a:effectLst/>
                <a:latin typeface="Alexandria" pitchFamily="2" charset="-78"/>
                <a:ea typeface="Times New Roman" panose="02020603050405020304" pitchFamily="18" charset="0"/>
                <a:cs typeface="Alexandria" pitchFamily="2" charset="-78"/>
              </a:rPr>
              <a:t>مصممة لتوليد أفكار غزيرة بتب</a:t>
            </a:r>
            <a:r>
              <a:rPr lang="ar-JO" sz="1600" i="0" dirty="0">
                <a:effectLst/>
                <a:latin typeface="Alexandria" pitchFamily="2" charset="-78"/>
                <a:ea typeface="Times New Roman" panose="02020603050405020304" pitchFamily="18" charset="0"/>
                <a:cs typeface="Alexandria" pitchFamily="2" charset="-78"/>
              </a:rPr>
              <a:t>ن</a:t>
            </a:r>
            <a:r>
              <a:rPr lang="ar-SA" sz="1600" i="0" dirty="0">
                <a:effectLst/>
                <a:latin typeface="Alexandria" pitchFamily="2" charset="-78"/>
                <a:ea typeface="Times New Roman" panose="02020603050405020304" pitchFamily="18" charset="0"/>
                <a:cs typeface="Alexandria" pitchFamily="2" charset="-78"/>
              </a:rPr>
              <a:t>ي عدّة أنماط من التفكير في كل مرّة.</a:t>
            </a:r>
          </a:p>
          <a:p>
            <a:pPr algn="justLow" rtl="1">
              <a:lnSpc>
                <a:spcPct val="200000"/>
              </a:lnSpc>
            </a:pPr>
            <a:r>
              <a:rPr lang="ar-SA" sz="1600" b="1" i="0" dirty="0">
                <a:effectLst/>
                <a:latin typeface="Alexandria" pitchFamily="2" charset="-78"/>
                <a:ea typeface="Times New Roman" panose="02020603050405020304" pitchFamily="18" charset="0"/>
                <a:cs typeface="Alexandria" pitchFamily="2" charset="-78"/>
              </a:rPr>
              <a:t>يهدف التفكير التبايني </a:t>
            </a:r>
            <a:r>
              <a:rPr lang="ar-SA" sz="1600" i="0" dirty="0">
                <a:effectLst/>
                <a:latin typeface="Alexandria" pitchFamily="2" charset="-78"/>
                <a:ea typeface="Times New Roman" panose="02020603050405020304" pitchFamily="18" charset="0"/>
                <a:cs typeface="Alexandria" pitchFamily="2" charset="-78"/>
              </a:rPr>
              <a:t>إلى </a:t>
            </a:r>
            <a:r>
              <a:rPr lang="ar-JO" sz="1600" i="0" dirty="0">
                <a:effectLst/>
                <a:latin typeface="Alexandria" pitchFamily="2" charset="-78"/>
                <a:ea typeface="Times New Roman" panose="02020603050405020304" pitchFamily="18" charset="0"/>
                <a:cs typeface="Alexandria" pitchFamily="2" charset="-78"/>
              </a:rPr>
              <a:t>إيجاد</a:t>
            </a:r>
            <a:r>
              <a:rPr lang="ar-SA" sz="1600" i="0" dirty="0">
                <a:effectLst/>
                <a:latin typeface="Alexandria" pitchFamily="2" charset="-78"/>
                <a:ea typeface="Times New Roman" panose="02020603050405020304" pitchFamily="18" charset="0"/>
                <a:cs typeface="Alexandria" pitchFamily="2" charset="-78"/>
              </a:rPr>
              <a:t> أفكار كثيرة حول موضوع معين في مدّة زمنية قصيرة.</a:t>
            </a:r>
            <a:r>
              <a:rPr lang="ar-JO" sz="1600" i="0" dirty="0">
                <a:effectLst/>
                <a:latin typeface="Alexandria" pitchFamily="2" charset="-78"/>
                <a:ea typeface="Times New Roman" panose="02020603050405020304" pitchFamily="18" charset="0"/>
                <a:cs typeface="Alexandria" pitchFamily="2" charset="-78"/>
              </a:rPr>
              <a:t> </a:t>
            </a:r>
            <a:r>
              <a:rPr lang="ar-AE" sz="1600" i="0" dirty="0">
                <a:effectLst/>
                <a:latin typeface="Alexandria" pitchFamily="2" charset="-78"/>
                <a:ea typeface="Times New Roman" panose="02020603050405020304" pitchFamily="18" charset="0"/>
                <a:cs typeface="Alexandria" pitchFamily="2" charset="-78"/>
              </a:rPr>
              <a:t>و</a:t>
            </a:r>
            <a:r>
              <a:rPr lang="ar-SA" sz="1600" i="0" dirty="0">
                <a:effectLst/>
                <a:latin typeface="Alexandria" pitchFamily="2" charset="-78"/>
                <a:ea typeface="Times New Roman" panose="02020603050405020304" pitchFamily="18" charset="0"/>
                <a:cs typeface="Alexandria" pitchFamily="2" charset="-78"/>
              </a:rPr>
              <a:t>يتطلب التفكير التبايني تفكيك الموضوع إلى مكوناته المختلفة بهدف التعرف إلى جوانب الموضوع المختلفة.</a:t>
            </a:r>
            <a:r>
              <a:rPr lang="ar-JO" sz="1600" i="0" dirty="0">
                <a:effectLst/>
                <a:latin typeface="Alexandria" pitchFamily="2" charset="-78"/>
                <a:ea typeface="Times New Roman" panose="02020603050405020304" pitchFamily="18" charset="0"/>
                <a:cs typeface="Alexandria" pitchFamily="2" charset="-78"/>
              </a:rPr>
              <a:t> </a:t>
            </a:r>
            <a:endParaRPr lang="ar-AE" sz="1600" i="0" dirty="0">
              <a:effectLst/>
              <a:latin typeface="Alexandria" pitchFamily="2" charset="-78"/>
              <a:ea typeface="Times New Roman" panose="02020603050405020304" pitchFamily="18" charset="0"/>
              <a:cs typeface="Alexandria" pitchFamily="2" charset="-78"/>
            </a:endParaRPr>
          </a:p>
          <a:p>
            <a:pPr algn="justLow" rtl="1">
              <a:lnSpc>
                <a:spcPct val="200000"/>
              </a:lnSpc>
            </a:pPr>
            <a:r>
              <a:rPr lang="ar-SA" sz="1600" b="1" i="0" dirty="0">
                <a:effectLst/>
                <a:latin typeface="Alexandria" pitchFamily="2" charset="-78"/>
                <a:ea typeface="Times New Roman" panose="02020603050405020304" pitchFamily="18" charset="0"/>
                <a:cs typeface="Alexandria" pitchFamily="2" charset="-78"/>
              </a:rPr>
              <a:t>تقنيات التفكير التبايني</a:t>
            </a:r>
            <a:r>
              <a:rPr lang="ar-AE" sz="1600" b="1" i="0" dirty="0">
                <a:effectLst/>
                <a:latin typeface="Alexandria" pitchFamily="2" charset="-78"/>
                <a:ea typeface="Times New Roman" panose="02020603050405020304" pitchFamily="18" charset="0"/>
                <a:cs typeface="Alexandria" pitchFamily="2" charset="-78"/>
              </a:rPr>
              <a:t>:</a:t>
            </a:r>
            <a:endParaRPr lang="ar-SA" sz="1600" b="1" i="0" dirty="0">
              <a:effectLst/>
              <a:latin typeface="Alexandria" pitchFamily="2" charset="-78"/>
              <a:ea typeface="Times New Roman" panose="02020603050405020304" pitchFamily="18" charset="0"/>
              <a:cs typeface="Alexandria" pitchFamily="2" charset="-78"/>
            </a:endParaRPr>
          </a:p>
          <a:p>
            <a:pPr algn="justLow" rtl="1">
              <a:lnSpc>
                <a:spcPct val="200000"/>
              </a:lnSpc>
            </a:pPr>
            <a:r>
              <a:rPr lang="ar-SA" sz="1600" i="0" dirty="0">
                <a:effectLst/>
                <a:latin typeface="Alexandria" pitchFamily="2" charset="-78"/>
                <a:ea typeface="Times New Roman" panose="02020603050405020304" pitchFamily="18" charset="0"/>
                <a:cs typeface="Alexandria" pitchFamily="2" charset="-78"/>
              </a:rPr>
              <a:t>هناك عدّة تقنيات للتفكير الذهني، بما في ذلك: العصف الذهني والخرائط الذهنية وكسر الحواجز (مخالفة بعض الأفكار في التقاليد والعادات) والكتابة الحرة (الكتابة من غير الاهتمام </a:t>
            </a:r>
            <a:r>
              <a:rPr lang="ar-JO" sz="1600" i="0" dirty="0">
                <a:effectLst/>
                <a:latin typeface="Alexandria" pitchFamily="2" charset="-78"/>
                <a:ea typeface="Times New Roman" panose="02020603050405020304" pitchFamily="18" charset="0"/>
                <a:cs typeface="Alexandria" pitchFamily="2" charset="-78"/>
              </a:rPr>
              <a:t>بالقواعد</a:t>
            </a:r>
            <a:r>
              <a:rPr lang="ar-SA" sz="1600" i="0" dirty="0">
                <a:effectLst/>
                <a:latin typeface="Alexandria" pitchFamily="2" charset="-78"/>
                <a:ea typeface="Times New Roman" panose="02020603050405020304" pitchFamily="18" charset="0"/>
                <a:cs typeface="Alexandria" pitchFamily="2" charset="-78"/>
              </a:rPr>
              <a:t>) وتدوين الخواطر </a:t>
            </a:r>
            <a:r>
              <a:rPr lang="ar-JO" sz="1600" i="0" dirty="0">
                <a:effectLst/>
                <a:latin typeface="Alexandria" pitchFamily="2" charset="-78"/>
                <a:ea typeface="Times New Roman" panose="02020603050405020304" pitchFamily="18" charset="0"/>
                <a:cs typeface="Alexandria" pitchFamily="2" charset="-78"/>
              </a:rPr>
              <a:t>و</a:t>
            </a:r>
            <a:r>
              <a:rPr lang="ar-SA" sz="1600" i="0" dirty="0">
                <a:effectLst/>
                <a:latin typeface="Alexandria" pitchFamily="2" charset="-78"/>
                <a:ea typeface="Times New Roman" panose="02020603050405020304" pitchFamily="18" charset="0"/>
                <a:cs typeface="Alexandria" pitchFamily="2" charset="-78"/>
              </a:rPr>
              <a:t>الأفكار </a:t>
            </a:r>
            <a:r>
              <a:rPr lang="ar-JO" sz="1600" i="0" dirty="0">
                <a:effectLst/>
                <a:latin typeface="Alexandria" pitchFamily="2" charset="-78"/>
                <a:ea typeface="Times New Roman" panose="02020603050405020304" pitchFamily="18" charset="0"/>
                <a:cs typeface="Alexandria" pitchFamily="2" charset="-78"/>
              </a:rPr>
              <a:t>.</a:t>
            </a:r>
            <a:endParaRPr lang="en-US" sz="1600" i="1" dirty="0">
              <a:effectLst/>
              <a:latin typeface="Alexandria" pitchFamily="2" charset="-78"/>
              <a:ea typeface="Times New Roman" panose="02020603050405020304" pitchFamily="18" charset="0"/>
            </a:endParaRPr>
          </a:p>
        </p:txBody>
      </p:sp>
      <p:sp>
        <p:nvSpPr>
          <p:cNvPr id="9" name="TextBox 8">
            <a:extLst>
              <a:ext uri="{FF2B5EF4-FFF2-40B4-BE49-F238E27FC236}">
                <a16:creationId xmlns:a16="http://schemas.microsoft.com/office/drawing/2014/main" id="{4EFAB778-E771-33B9-626C-9A8EBD01DA92}"/>
              </a:ext>
            </a:extLst>
          </p:cNvPr>
          <p:cNvSpPr txBox="1"/>
          <p:nvPr/>
        </p:nvSpPr>
        <p:spPr>
          <a:xfrm>
            <a:off x="316092" y="6561256"/>
            <a:ext cx="3174546" cy="369332"/>
          </a:xfrm>
          <a:prstGeom prst="rect">
            <a:avLst/>
          </a:prstGeom>
          <a:noFill/>
        </p:spPr>
        <p:txBody>
          <a:bodyPr wrap="square">
            <a:spAutoFit/>
          </a:bodyPr>
          <a:lstStyle/>
          <a:p>
            <a:r>
              <a:rPr lang="en-GB" dirty="0">
                <a:latin typeface="Alexandria" pitchFamily="2" charset="-78"/>
              </a:rPr>
              <a:t>https://www.elgouzi.com</a:t>
            </a:r>
            <a:endParaRPr lang="ar-JO"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BAEF1DF-D1E5-4464-2725-532B27B2F67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7" name="Picture 6">
            <a:extLst>
              <a:ext uri="{FF2B5EF4-FFF2-40B4-BE49-F238E27FC236}">
                <a16:creationId xmlns:a16="http://schemas.microsoft.com/office/drawing/2014/main" id="{5807C9DD-B4D9-F4EC-9A1F-5B30EA2C58EA}"/>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spTree>
    <p:extLst>
      <p:ext uri="{BB962C8B-B14F-4D97-AF65-F5344CB8AC3E}">
        <p14:creationId xmlns:p14="http://schemas.microsoft.com/office/powerpoint/2010/main" val="14129480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840639"/>
            <a:ext cx="11756571" cy="5894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904131" y="276721"/>
            <a:ext cx="2383737" cy="523220"/>
          </a:xfrm>
          <a:prstGeom prst="rect">
            <a:avLst/>
          </a:prstGeom>
          <a:noFill/>
        </p:spPr>
        <p:txBody>
          <a:bodyPr wrap="square" rtlCol="0">
            <a:spAutoFit/>
          </a:bodyPr>
          <a:lstStyle/>
          <a:p>
            <a:pPr lvl="0">
              <a:buClrTx/>
            </a:pPr>
            <a:r>
              <a:rPr lang="ar-JO" sz="2800" b="1" kern="1200" dirty="0">
                <a:latin typeface="Alexandria" pitchFamily="2" charset="-78"/>
                <a:ea typeface="+mn-ea"/>
                <a:cs typeface="Alexandria" pitchFamily="2" charset="-78"/>
              </a:rPr>
              <a:t>أنواع التفكير</a:t>
            </a:r>
            <a:endParaRPr kumimoji="0" lang="en-US" sz="28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03011" y="956699"/>
            <a:ext cx="11559814" cy="5960030"/>
          </a:xfrm>
          <a:prstGeom prst="rect">
            <a:avLst/>
          </a:prstGeom>
          <a:noFill/>
        </p:spPr>
        <p:txBody>
          <a:bodyPr wrap="square" rtlCol="0">
            <a:spAutoFit/>
          </a:bodyPr>
          <a:lstStyle/>
          <a:p>
            <a:pPr algn="justLow" rtl="1">
              <a:lnSpc>
                <a:spcPct val="150000"/>
              </a:lnSpc>
            </a:pPr>
            <a:r>
              <a:rPr lang="ar-SA" sz="1600" b="1" i="0" dirty="0">
                <a:effectLst/>
                <a:latin typeface="Alexandria" pitchFamily="2" charset="-78"/>
                <a:ea typeface="Times New Roman" panose="02020603050405020304" pitchFamily="18" charset="0"/>
                <a:cs typeface="Alexandria" pitchFamily="2" charset="-78"/>
              </a:rPr>
              <a:t>التفكير التقاربي </a:t>
            </a:r>
            <a:r>
              <a:rPr lang="en-GB" sz="1600" b="1" i="0" dirty="0">
                <a:effectLst/>
                <a:latin typeface="Alexandria" pitchFamily="2" charset="-78"/>
                <a:ea typeface="Times New Roman" panose="02020603050405020304" pitchFamily="18" charset="0"/>
              </a:rPr>
              <a:t>Convergent thinking</a:t>
            </a:r>
          </a:p>
          <a:p>
            <a:pPr algn="justLow" rtl="1">
              <a:lnSpc>
                <a:spcPct val="150000"/>
              </a:lnSpc>
            </a:pPr>
            <a:r>
              <a:rPr lang="ar-SA" sz="1600" i="0" dirty="0">
                <a:effectLst/>
                <a:latin typeface="Alexandria" pitchFamily="2" charset="-78"/>
                <a:ea typeface="Times New Roman" panose="02020603050405020304" pitchFamily="18" charset="0"/>
                <a:cs typeface="Alexandria" pitchFamily="2" charset="-78"/>
              </a:rPr>
              <a:t>التفكير التقاربي هو نوع من أنواع التفكير</a:t>
            </a:r>
            <a:r>
              <a:rPr lang="ar-JO" sz="1600" b="0" i="0" dirty="0">
                <a:solidFill>
                  <a:srgbClr val="2C2F34"/>
                </a:solidFill>
                <a:effectLst/>
                <a:latin typeface="Noto Sans Kufi Arabic"/>
                <a:cs typeface="Alexandria" pitchFamily="2" charset="-78"/>
              </a:rPr>
              <a:t> يرتبط </a:t>
            </a:r>
            <a:r>
              <a:rPr lang="ar-JO" sz="1600" b="1" i="0" dirty="0">
                <a:solidFill>
                  <a:srgbClr val="2C2F34"/>
                </a:solidFill>
                <a:effectLst/>
                <a:latin typeface="Noto Sans Kufi Arabic"/>
                <a:cs typeface="Alexandria" pitchFamily="2" charset="-78"/>
              </a:rPr>
              <a:t>بالتحليل والحكم واتخاذ القرار</a:t>
            </a:r>
            <a:r>
              <a:rPr lang="ar-JO" sz="1600" b="0" i="0" dirty="0">
                <a:solidFill>
                  <a:srgbClr val="2C2F34"/>
                </a:solidFill>
                <a:effectLst/>
                <a:latin typeface="Noto Sans Kufi Arabic"/>
                <a:cs typeface="Alexandria" pitchFamily="2" charset="-78"/>
              </a:rPr>
              <a:t>،</a:t>
            </a:r>
            <a:r>
              <a:rPr lang="ar-SA" sz="1600" i="0" dirty="0">
                <a:effectLst/>
                <a:latin typeface="Alexandria" pitchFamily="2" charset="-78"/>
                <a:ea typeface="Times New Roman" panose="02020603050405020304" pitchFamily="18" charset="0"/>
                <a:cs typeface="Alexandria" pitchFamily="2" charset="-78"/>
              </a:rPr>
              <a:t> </a:t>
            </a:r>
            <a:r>
              <a:rPr lang="ar-AE" sz="1600" i="0" dirty="0">
                <a:effectLst/>
                <a:latin typeface="Alexandria" pitchFamily="2" charset="-78"/>
                <a:ea typeface="Times New Roman" panose="02020603050405020304" pitchFamily="18" charset="0"/>
                <a:cs typeface="Alexandria" pitchFamily="2" charset="-78"/>
              </a:rPr>
              <a:t>و</a:t>
            </a:r>
            <a:r>
              <a:rPr lang="ar-SA" sz="1600" i="0" dirty="0">
                <a:effectLst/>
                <a:latin typeface="Alexandria" pitchFamily="2" charset="-78"/>
                <a:ea typeface="Times New Roman" panose="02020603050405020304" pitchFamily="18" charset="0"/>
                <a:cs typeface="Alexandria" pitchFamily="2" charset="-78"/>
              </a:rPr>
              <a:t>يُشير إلى العملية التي يتم فيها اختيار الحل الأكثر منطقية من أجل حل المشكلات.</a:t>
            </a:r>
            <a:r>
              <a:rPr lang="ar-JO" sz="1600" i="0" dirty="0">
                <a:effectLst/>
                <a:latin typeface="Alexandria" pitchFamily="2" charset="-78"/>
                <a:ea typeface="Times New Roman" panose="02020603050405020304" pitchFamily="18" charset="0"/>
                <a:cs typeface="Alexandria" pitchFamily="2" charset="-78"/>
              </a:rPr>
              <a:t>و</a:t>
            </a:r>
            <a:r>
              <a:rPr lang="ar-SA" sz="1600" i="0" dirty="0">
                <a:effectLst/>
                <a:latin typeface="Alexandria" pitchFamily="2" charset="-78"/>
                <a:ea typeface="Times New Roman" panose="02020603050405020304" pitchFamily="18" charset="0"/>
                <a:cs typeface="Alexandria" pitchFamily="2" charset="-78"/>
              </a:rPr>
              <a:t>هو نوع من أنواع التفكير ابتكره العالم النفسي جيلفورد.</a:t>
            </a:r>
            <a:r>
              <a:rPr lang="ar-JO" sz="1600" i="0" dirty="0">
                <a:effectLst/>
                <a:latin typeface="Alexandria" pitchFamily="2" charset="-78"/>
                <a:ea typeface="Times New Roman" panose="02020603050405020304" pitchFamily="18" charset="0"/>
                <a:cs typeface="Alexandria" pitchFamily="2" charset="-78"/>
              </a:rPr>
              <a:t> و</a:t>
            </a:r>
            <a:r>
              <a:rPr lang="ar-SA" sz="1600" i="0" dirty="0">
                <a:effectLst/>
                <a:latin typeface="Alexandria" pitchFamily="2" charset="-78"/>
                <a:ea typeface="Times New Roman" panose="02020603050405020304" pitchFamily="18" charset="0"/>
                <a:cs typeface="Alexandria" pitchFamily="2" charset="-78"/>
              </a:rPr>
              <a:t>يُعدّ التفكير التقاربي عمومًا عملية تحليلية</a:t>
            </a:r>
            <a:r>
              <a:rPr lang="ar-JO" sz="1600" i="0" dirty="0">
                <a:effectLst/>
                <a:latin typeface="Alexandria" pitchFamily="2" charset="-78"/>
                <a:ea typeface="Times New Roman" panose="02020603050405020304" pitchFamily="18" charset="0"/>
                <a:cs typeface="Alexandria" pitchFamily="2" charset="-78"/>
              </a:rPr>
              <a:t>،</a:t>
            </a:r>
            <a:r>
              <a:rPr lang="ar-SA" sz="1600" i="0" dirty="0">
                <a:effectLst/>
                <a:latin typeface="Alexandria" pitchFamily="2" charset="-78"/>
                <a:ea typeface="Times New Roman" panose="02020603050405020304" pitchFamily="18" charset="0"/>
                <a:cs typeface="Alexandria" pitchFamily="2" charset="-78"/>
              </a:rPr>
              <a:t> تستخدم لحل المشكلات التي تتطلب الوصول إلى حل صحيح ومحدد.</a:t>
            </a:r>
            <a:r>
              <a:rPr lang="ar-JO" sz="1600" i="0" dirty="0">
                <a:effectLst/>
                <a:latin typeface="Alexandria" pitchFamily="2" charset="-78"/>
                <a:ea typeface="Times New Roman" panose="02020603050405020304" pitchFamily="18" charset="0"/>
                <a:cs typeface="Alexandria" pitchFamily="2" charset="-78"/>
              </a:rPr>
              <a:t> </a:t>
            </a:r>
            <a:r>
              <a:rPr lang="ar-AE" sz="1600" i="0" dirty="0">
                <a:effectLst/>
                <a:latin typeface="Alexandria" pitchFamily="2" charset="-78"/>
                <a:ea typeface="Times New Roman" panose="02020603050405020304" pitchFamily="18" charset="0"/>
                <a:cs typeface="Alexandria" pitchFamily="2" charset="-78"/>
              </a:rPr>
              <a:t>و</a:t>
            </a:r>
            <a:r>
              <a:rPr lang="ar-JO" sz="1600" i="0" dirty="0">
                <a:effectLst/>
                <a:latin typeface="Alexandria" pitchFamily="2" charset="-78"/>
                <a:ea typeface="Times New Roman" panose="02020603050405020304" pitchFamily="18" charset="0"/>
                <a:cs typeface="Alexandria" pitchFamily="2" charset="-78"/>
              </a:rPr>
              <a:t>يقتصر</a:t>
            </a:r>
            <a:r>
              <a:rPr lang="ar-AE" sz="1600" i="0" dirty="0">
                <a:effectLst/>
                <a:latin typeface="Alexandria" pitchFamily="2" charset="-78"/>
                <a:ea typeface="Times New Roman" panose="02020603050405020304" pitchFamily="18" charset="0"/>
                <a:cs typeface="Alexandria" pitchFamily="2" charset="-78"/>
              </a:rPr>
              <a:t> التفكير التقاربي </a:t>
            </a:r>
            <a:r>
              <a:rPr lang="ar-JO" sz="1600" i="0" dirty="0">
                <a:effectLst/>
                <a:latin typeface="Alexandria" pitchFamily="2" charset="-78"/>
                <a:ea typeface="Times New Roman" panose="02020603050405020304" pitchFamily="18" charset="0"/>
                <a:cs typeface="Alexandria" pitchFamily="2" charset="-78"/>
              </a:rPr>
              <a:t>على إعطاء أفضل إجابة للسؤال من بين إجابات معروفة، لذلك فان هذا النوع من التفكير يكون صالحًا في الحالات التي يكون فيها الجواب معروفا ولا يحتاج الفرد سوى قدرة على استرجاع المعلومات المخزنة في ذاكرته ،واختيار الإجابة الملائمة ، وهذا يعني أن التفكير التقاربي لا يذهب إلى ما هو أبعد من إطار المحتوى المعرفي؛ فهو تفكير مرتبط بحدود إطار المحتوى المعرفي المتوافر.</a:t>
            </a:r>
          </a:p>
          <a:p>
            <a:pPr algn="justLow" rtl="1">
              <a:lnSpc>
                <a:spcPct val="150000"/>
              </a:lnSpc>
            </a:pPr>
            <a:r>
              <a:rPr lang="ar-JO" sz="1600" i="0" dirty="0">
                <a:effectLst/>
                <a:latin typeface="Alexandria" pitchFamily="2" charset="-78"/>
                <a:ea typeface="Times New Roman" panose="02020603050405020304" pitchFamily="18" charset="0"/>
                <a:cs typeface="Alexandria" pitchFamily="2" charset="-78"/>
              </a:rPr>
              <a:t>و</a:t>
            </a:r>
            <a:r>
              <a:rPr lang="ar-SA" sz="1600" i="0" dirty="0">
                <a:effectLst/>
                <a:latin typeface="Alexandria" pitchFamily="2" charset="-78"/>
                <a:ea typeface="Times New Roman" panose="02020603050405020304" pitchFamily="18" charset="0"/>
                <a:cs typeface="Alexandria" pitchFamily="2" charset="-78"/>
              </a:rPr>
              <a:t>يُستخدم التفكير التقاربي عمومًا في المهام الرياضية والعلمية والتقنية والمهنية التي تتطلب حلولًا محددة وصحيحة.أغلب </a:t>
            </a:r>
            <a:r>
              <a:rPr lang="ar-AE" sz="1600" i="0" dirty="0">
                <a:effectLst/>
                <a:latin typeface="Alexandria" pitchFamily="2" charset="-78"/>
                <a:ea typeface="Times New Roman" panose="02020603050405020304" pitchFamily="18" charset="0"/>
                <a:cs typeface="Alexandria" pitchFamily="2" charset="-78"/>
              </a:rPr>
              <a:t>ويطلق على </a:t>
            </a:r>
            <a:r>
              <a:rPr lang="ar-SA" sz="1600" i="0" dirty="0">
                <a:effectLst/>
                <a:latin typeface="Alexandria" pitchFamily="2" charset="-78"/>
                <a:ea typeface="Times New Roman" panose="02020603050405020304" pitchFamily="18" charset="0"/>
                <a:cs typeface="Alexandria" pitchFamily="2" charset="-78"/>
              </a:rPr>
              <a:t>التفكير التقاربي </a:t>
            </a:r>
            <a:r>
              <a:rPr lang="ar-AE" sz="1600" b="1" dirty="0">
                <a:latin typeface="Alexandria" pitchFamily="2" charset="-78"/>
                <a:ea typeface="Times New Roman" panose="02020603050405020304" pitchFamily="18" charset="0"/>
                <a:cs typeface="Alexandria" pitchFamily="2" charset="-78"/>
              </a:rPr>
              <a:t>ب</a:t>
            </a:r>
            <a:r>
              <a:rPr lang="ar-SA" sz="1600" b="1" i="0" dirty="0">
                <a:effectLst/>
                <a:latin typeface="Alexandria" pitchFamily="2" charset="-78"/>
                <a:ea typeface="Times New Roman" panose="02020603050405020304" pitchFamily="18" charset="0"/>
                <a:cs typeface="Alexandria" pitchFamily="2" charset="-78"/>
              </a:rPr>
              <a:t>الحس السليم</a:t>
            </a:r>
            <a:r>
              <a:rPr lang="ar-SA" sz="1600" i="0" dirty="0">
                <a:effectLst/>
                <a:latin typeface="Alexandria" pitchFamily="2" charset="-78"/>
                <a:ea typeface="Times New Roman" panose="02020603050405020304" pitchFamily="18" charset="0"/>
                <a:cs typeface="Alexandria" pitchFamily="2" charset="-78"/>
              </a:rPr>
              <a:t>.</a:t>
            </a:r>
            <a:r>
              <a:rPr lang="ar-JO" sz="1600" i="0" dirty="0">
                <a:effectLst/>
                <a:latin typeface="Alexandria" pitchFamily="2" charset="-78"/>
                <a:ea typeface="Times New Roman" panose="02020603050405020304" pitchFamily="18" charset="0"/>
                <a:cs typeface="Alexandria" pitchFamily="2" charset="-78"/>
              </a:rPr>
              <a:t> </a:t>
            </a:r>
            <a:r>
              <a:rPr lang="ar-JO" sz="1600" b="1" i="0" dirty="0">
                <a:effectLst/>
                <a:latin typeface="Alexandria" pitchFamily="2" charset="-78"/>
                <a:ea typeface="Times New Roman" panose="02020603050405020304" pitchFamily="18" charset="0"/>
                <a:cs typeface="Alexandria" pitchFamily="2" charset="-78"/>
              </a:rPr>
              <a:t>و</a:t>
            </a:r>
            <a:r>
              <a:rPr lang="ar-SA" sz="1600" b="1" i="0" dirty="0">
                <a:effectLst/>
                <a:latin typeface="Alexandria" pitchFamily="2" charset="-78"/>
                <a:ea typeface="Times New Roman" panose="02020603050405020304" pitchFamily="18" charset="0"/>
                <a:cs typeface="Alexandria" pitchFamily="2" charset="-78"/>
              </a:rPr>
              <a:t>يهدف التفكير </a:t>
            </a:r>
            <a:r>
              <a:rPr lang="ar-SA" sz="1600" b="1" i="0" dirty="0" err="1">
                <a:effectLst/>
                <a:latin typeface="Alexandria" pitchFamily="2" charset="-78"/>
                <a:ea typeface="Times New Roman" panose="02020603050405020304" pitchFamily="18" charset="0"/>
                <a:cs typeface="Alexandria" pitchFamily="2" charset="-78"/>
              </a:rPr>
              <a:t>التقاربي</a:t>
            </a:r>
            <a:r>
              <a:rPr lang="ar-SA" sz="1600" i="0" dirty="0">
                <a:effectLst/>
                <a:latin typeface="Alexandria" pitchFamily="2" charset="-78"/>
                <a:ea typeface="Times New Roman" panose="02020603050405020304" pitchFamily="18" charset="0"/>
                <a:cs typeface="Alexandria" pitchFamily="2" charset="-78"/>
              </a:rPr>
              <a:t> إلى التوصّل إلى إجابة واحدة ومتينة لمشكلة معيّنة، ويتميز بالتركيز على السرعة والدقّة والمنطق.</a:t>
            </a:r>
            <a:r>
              <a:rPr lang="ar-JO" sz="1600" i="0" dirty="0">
                <a:effectLst/>
                <a:latin typeface="Alexandria" pitchFamily="2" charset="-78"/>
                <a:ea typeface="Times New Roman" panose="02020603050405020304" pitchFamily="18" charset="0"/>
                <a:cs typeface="Alexandria" pitchFamily="2" charset="-78"/>
              </a:rPr>
              <a:t> و</a:t>
            </a:r>
            <a:r>
              <a:rPr lang="ar-SA" sz="1600" i="0" dirty="0">
                <a:effectLst/>
                <a:latin typeface="Alexandria" pitchFamily="2" charset="-78"/>
                <a:ea typeface="Times New Roman" panose="02020603050405020304" pitchFamily="18" charset="0"/>
                <a:cs typeface="Alexandria" pitchFamily="2" charset="-78"/>
              </a:rPr>
              <a:t>يعتمد التفكير التقاربي على استخدام التقنيات </a:t>
            </a:r>
            <a:r>
              <a:rPr lang="ar-AE" sz="1600" i="0" dirty="0">
                <a:effectLst/>
                <a:latin typeface="Alexandria" pitchFamily="2" charset="-78"/>
                <a:ea typeface="Times New Roman" panose="02020603050405020304" pitchFamily="18" charset="0"/>
                <a:cs typeface="Alexandria" pitchFamily="2" charset="-78"/>
              </a:rPr>
              <a:t>و</a:t>
            </a:r>
            <a:r>
              <a:rPr lang="ar-SA" sz="1600" i="0" dirty="0">
                <a:effectLst/>
                <a:latin typeface="Alexandria" pitchFamily="2" charset="-78"/>
                <a:ea typeface="Times New Roman" panose="02020603050405020304" pitchFamily="18" charset="0"/>
                <a:cs typeface="Alexandria" pitchFamily="2" charset="-78"/>
              </a:rPr>
              <a:t>المعلومات المتاحة بهدف التوصّل إلى الحل الأمثل. </a:t>
            </a:r>
            <a:endParaRPr lang="ar-AE" sz="1600" i="0" dirty="0">
              <a:effectLst/>
              <a:latin typeface="Alexandria" pitchFamily="2" charset="-78"/>
              <a:ea typeface="Times New Roman" panose="02020603050405020304" pitchFamily="18" charset="0"/>
              <a:cs typeface="Alexandria" pitchFamily="2" charset="-78"/>
            </a:endParaRPr>
          </a:p>
          <a:p>
            <a:pPr algn="justLow" rtl="1">
              <a:lnSpc>
                <a:spcPct val="150000"/>
              </a:lnSpc>
            </a:pPr>
            <a:r>
              <a:rPr lang="ar-AE" sz="1600" i="0" dirty="0">
                <a:effectLst/>
                <a:latin typeface="Alexandria" pitchFamily="2" charset="-78"/>
                <a:ea typeface="Times New Roman" panose="02020603050405020304" pitchFamily="18" charset="0"/>
                <a:cs typeface="Alexandria" pitchFamily="2" charset="-78"/>
              </a:rPr>
              <a:t>ملاحظة: </a:t>
            </a:r>
            <a:r>
              <a:rPr lang="ar-SA" sz="1600" b="1" i="0" dirty="0">
                <a:effectLst/>
                <a:latin typeface="Alexandria" pitchFamily="2" charset="-78"/>
                <a:ea typeface="Times New Roman" panose="02020603050405020304" pitchFamily="18" charset="0"/>
                <a:cs typeface="Alexandria" pitchFamily="2" charset="-78"/>
              </a:rPr>
              <a:t>التفكير </a:t>
            </a:r>
            <a:r>
              <a:rPr lang="ar-SA" sz="1600" b="1" i="0" dirty="0" err="1">
                <a:effectLst/>
                <a:latin typeface="Alexandria" pitchFamily="2" charset="-78"/>
                <a:ea typeface="Times New Roman" panose="02020603050405020304" pitchFamily="18" charset="0"/>
                <a:cs typeface="Alexandria" pitchFamily="2" charset="-78"/>
              </a:rPr>
              <a:t>التقاربي</a:t>
            </a:r>
            <a:r>
              <a:rPr lang="ar-SA" sz="1600" b="1" i="0" dirty="0">
                <a:effectLst/>
                <a:latin typeface="Alexandria" pitchFamily="2" charset="-78"/>
                <a:ea typeface="Times New Roman" panose="02020603050405020304" pitchFamily="18" charset="0"/>
                <a:cs typeface="Alexandria" pitchFamily="2" charset="-78"/>
              </a:rPr>
              <a:t> </a:t>
            </a:r>
            <a:r>
              <a:rPr lang="ar-AE" sz="1600" b="1" i="0" dirty="0">
                <a:effectLst/>
                <a:latin typeface="Alexandria" pitchFamily="2" charset="-78"/>
                <a:ea typeface="Times New Roman" panose="02020603050405020304" pitchFamily="18" charset="0"/>
                <a:cs typeface="Alexandria" pitchFamily="2" charset="-78"/>
              </a:rPr>
              <a:t>يختلف </a:t>
            </a:r>
            <a:r>
              <a:rPr lang="ar-SA" sz="1600" b="1" i="0" dirty="0">
                <a:effectLst/>
                <a:latin typeface="Alexandria" pitchFamily="2" charset="-78"/>
                <a:ea typeface="Times New Roman" panose="02020603050405020304" pitchFamily="18" charset="0"/>
                <a:cs typeface="Alexandria" pitchFamily="2" charset="-78"/>
              </a:rPr>
              <a:t>عن التفكير التبايني </a:t>
            </a:r>
            <a:r>
              <a:rPr lang="ar-SA" sz="1600" i="0" dirty="0">
                <a:effectLst/>
                <a:latin typeface="Alexandria" pitchFamily="2" charset="-78"/>
                <a:ea typeface="Times New Roman" panose="02020603050405020304" pitchFamily="18" charset="0"/>
                <a:cs typeface="Alexandria" pitchFamily="2" charset="-78"/>
              </a:rPr>
              <a:t>الذي يركز على إنتاج العديد من الأفكار المختلفة وغير التقليدية لحل المشكلات</a:t>
            </a:r>
            <a:r>
              <a:rPr lang="ar-AE" sz="1600" i="0" dirty="0">
                <a:effectLst/>
                <a:latin typeface="Alexandria" pitchFamily="2" charset="-78"/>
                <a:ea typeface="Times New Roman" panose="02020603050405020304" pitchFamily="18" charset="0"/>
                <a:cs typeface="Alexandria" pitchFamily="2" charset="-78"/>
              </a:rPr>
              <a:t>، في حين </a:t>
            </a:r>
            <a:r>
              <a:rPr lang="ar-SA" sz="1600" i="0" dirty="0">
                <a:effectLst/>
                <a:latin typeface="Alexandria" pitchFamily="2" charset="-78"/>
                <a:ea typeface="Times New Roman" panose="02020603050405020304" pitchFamily="18" charset="0"/>
                <a:cs typeface="Alexandria" pitchFamily="2" charset="-78"/>
              </a:rPr>
              <a:t>تتميز الإجابات التي يتم استنتاجها عبر التفكير التقاربي بالصحة والدقّة العالية، ولا يوجد فيها مجال للغموض أو الاختلاف. ومع ذلك، قد يكون التفكير التقاربي غير فعّال في حلّ المشكلات التي تتطلب حلولًا مبتكرة وغير تقليدية، حيث يتطلب ذلك استخدام التفكير التبايني.</a:t>
            </a:r>
            <a:r>
              <a:rPr lang="ar-JO" sz="1600" i="0" dirty="0">
                <a:effectLst/>
                <a:latin typeface="Alexandria" pitchFamily="2" charset="-78"/>
                <a:ea typeface="Times New Roman" panose="02020603050405020304" pitchFamily="18" charset="0"/>
                <a:cs typeface="Alexandria" pitchFamily="2" charset="-78"/>
              </a:rPr>
              <a:t> </a:t>
            </a:r>
          </a:p>
          <a:p>
            <a:pPr algn="justLow" rtl="1">
              <a:lnSpc>
                <a:spcPct val="150000"/>
              </a:lnSpc>
            </a:pPr>
            <a:endParaRPr lang="ar-SA" sz="1600" i="0" dirty="0">
              <a:effectLst/>
              <a:latin typeface="Alexandria" pitchFamily="2" charset="-78"/>
              <a:ea typeface="Times New Roman" panose="02020603050405020304" pitchFamily="18" charset="0"/>
              <a:cs typeface="Alexandria" pitchFamily="2" charset="-78"/>
            </a:endParaRPr>
          </a:p>
        </p:txBody>
      </p:sp>
      <p:sp>
        <p:nvSpPr>
          <p:cNvPr id="9" name="TextBox 8">
            <a:extLst>
              <a:ext uri="{FF2B5EF4-FFF2-40B4-BE49-F238E27FC236}">
                <a16:creationId xmlns:a16="http://schemas.microsoft.com/office/drawing/2014/main" id="{4EFAB778-E771-33B9-626C-9A8EBD01DA92}"/>
              </a:ext>
            </a:extLst>
          </p:cNvPr>
          <p:cNvSpPr txBox="1"/>
          <p:nvPr/>
        </p:nvSpPr>
        <p:spPr>
          <a:xfrm>
            <a:off x="309077" y="6566853"/>
            <a:ext cx="3174546" cy="307777"/>
          </a:xfrm>
          <a:prstGeom prst="rect">
            <a:avLst/>
          </a:prstGeom>
          <a:noFill/>
        </p:spPr>
        <p:txBody>
          <a:bodyPr wrap="square">
            <a:spAutoFit/>
          </a:bodyPr>
          <a:lstStyle/>
          <a:p>
            <a:r>
              <a:rPr lang="en-GB" sz="1400" dirty="0">
                <a:latin typeface="Alexandria" pitchFamily="2" charset="-78"/>
              </a:rPr>
              <a:t>https://www.elgouzi.com</a:t>
            </a:r>
            <a:endParaRPr lang="ar-JO" sz="14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C0663F99-2F61-5854-E7A5-B28614D6CE2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10" name="Picture 9">
            <a:extLst>
              <a:ext uri="{FF2B5EF4-FFF2-40B4-BE49-F238E27FC236}">
                <a16:creationId xmlns:a16="http://schemas.microsoft.com/office/drawing/2014/main" id="{56C984EF-5E6B-6136-6CEC-5F756C7C6EBC}"/>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spTree>
    <p:extLst>
      <p:ext uri="{BB962C8B-B14F-4D97-AF65-F5344CB8AC3E}">
        <p14:creationId xmlns:p14="http://schemas.microsoft.com/office/powerpoint/2010/main" val="3539858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904131" y="276721"/>
            <a:ext cx="2383737" cy="523220"/>
          </a:xfrm>
          <a:prstGeom prst="rect">
            <a:avLst/>
          </a:prstGeom>
          <a:noFill/>
        </p:spPr>
        <p:txBody>
          <a:bodyPr wrap="square" rtlCol="0">
            <a:spAutoFit/>
          </a:bodyPr>
          <a:lstStyle/>
          <a:p>
            <a:pPr lvl="0">
              <a:buClrTx/>
            </a:pPr>
            <a:r>
              <a:rPr lang="ar-JO" sz="2800" b="1" kern="1200" dirty="0">
                <a:latin typeface="Alexandria" pitchFamily="2" charset="-78"/>
                <a:ea typeface="+mn-ea"/>
                <a:cs typeface="Alexandria" pitchFamily="2" charset="-78"/>
              </a:rPr>
              <a:t>أنواع التفكير</a:t>
            </a:r>
            <a:endParaRPr kumimoji="0" lang="en-US" sz="28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09077" y="1226145"/>
            <a:ext cx="11559814" cy="5586145"/>
          </a:xfrm>
          <a:prstGeom prst="rect">
            <a:avLst/>
          </a:prstGeom>
          <a:noFill/>
        </p:spPr>
        <p:txBody>
          <a:bodyPr wrap="square" rtlCol="0">
            <a:spAutoFit/>
          </a:bodyPr>
          <a:lstStyle/>
          <a:p>
            <a:pPr algn="just" rtl="1">
              <a:lnSpc>
                <a:spcPct val="150000"/>
              </a:lnSpc>
            </a:pPr>
            <a:endParaRPr lang="ar-SA" i="0" dirty="0">
              <a:effectLst/>
              <a:latin typeface="Alexandria" pitchFamily="2" charset="-78"/>
              <a:ea typeface="Times New Roman" panose="02020603050405020304" pitchFamily="18" charset="0"/>
              <a:cs typeface="Alexandria" pitchFamily="2" charset="-78"/>
            </a:endParaRPr>
          </a:p>
          <a:p>
            <a:pPr algn="just" rtl="1">
              <a:lnSpc>
                <a:spcPct val="150000"/>
              </a:lnSpc>
            </a:pPr>
            <a:r>
              <a:rPr lang="ar-AE" sz="2000" b="1" dirty="0">
                <a:latin typeface="Alexandria" pitchFamily="2" charset="-78"/>
                <a:cs typeface="Alexandria" pitchFamily="2" charset="-78"/>
              </a:rPr>
              <a:t> </a:t>
            </a:r>
            <a:r>
              <a:rPr lang="ar-JO" sz="2000" b="1" dirty="0">
                <a:latin typeface="Alexandria" pitchFamily="2" charset="-78"/>
                <a:cs typeface="Alexandria" pitchFamily="2" charset="-78"/>
              </a:rPr>
              <a:t>الإدراك</a:t>
            </a:r>
            <a:r>
              <a:rPr lang="ar-JO" sz="2000" dirty="0">
                <a:latin typeface="Alexandria" pitchFamily="2" charset="-78"/>
                <a:cs typeface="Alexandria" pitchFamily="2" charset="-78"/>
              </a:rPr>
              <a:t>: </a:t>
            </a:r>
            <a:r>
              <a:rPr lang="ar-JO" sz="1600" dirty="0">
                <a:latin typeface="Alexandria" pitchFamily="2" charset="-78"/>
                <a:cs typeface="Alexandria" pitchFamily="2" charset="-78"/>
              </a:rPr>
              <a:t>يطلق مصطلح الإدراك بشكل عام على العمليات العقلية المتضمنة في اكتساب المعرفة والفهم، فا</a:t>
            </a:r>
            <a:r>
              <a:rPr lang="ar-JO" sz="1600" i="0" dirty="0">
                <a:solidFill>
                  <a:srgbClr val="292B2C"/>
                </a:solidFill>
                <a:effectLst/>
                <a:latin typeface="GE"/>
                <a:cs typeface="Alexandria" pitchFamily="2" charset="-78"/>
              </a:rPr>
              <a:t>لإدراك هو العملية العقلية التي يتم من خلالها تفسير وتأويل المثيرات وصياغتها على نحو يمكن فهمها، ومن ثم الخروج بتصوّر أو حكم أو قرار. </a:t>
            </a:r>
            <a:r>
              <a:rPr lang="ar-JO" sz="1600" dirty="0">
                <a:latin typeface="Alexandria" pitchFamily="2" charset="-78"/>
                <a:cs typeface="Alexandria" pitchFamily="2" charset="-78"/>
              </a:rPr>
              <a:t>وتشمل عملية الإدراك عمليات التفكير، والمعرفة، والتذكّر، والحكم، وحل المشكلات، كما تشمل عملية الإدراك على اللغة، والخيال، والإدراك، والتخطيط، وعلاوة على ذلك فإنّ عملية الإدراك تشمل جميع عمليات الوعي واللاوعي التي يمكن من خلالها جمع العلوم والمعرفة ومن هنا أهم ما يميز الإدراك بأنه حالة أو تجربة معرفة على خلاف تجربة الشعور أو الرغبة. </a:t>
            </a:r>
          </a:p>
          <a:p>
            <a:pPr algn="justLow" rtl="1">
              <a:lnSpc>
                <a:spcPct val="150000"/>
              </a:lnSpc>
            </a:pPr>
            <a:endParaRPr lang="ar-JO" sz="1600" dirty="0">
              <a:latin typeface="Alexandria" pitchFamily="2" charset="-78"/>
              <a:cs typeface="Alexandria" pitchFamily="2" charset="-78"/>
            </a:endParaRPr>
          </a:p>
          <a:p>
            <a:pPr algn="justLow" rtl="1">
              <a:lnSpc>
                <a:spcPct val="150000"/>
              </a:lnSpc>
            </a:pPr>
            <a:r>
              <a:rPr lang="ar-JO" sz="1600" dirty="0">
                <a:latin typeface="Alexandria" pitchFamily="2" charset="-78"/>
                <a:cs typeface="Alexandria" pitchFamily="2" charset="-78"/>
              </a:rPr>
              <a:t>إن جوهر الإدراك هو الحكم والقدرة على التمييز بين الكائنات المختلفة والتمييز بين مفهوم وآخر. ویرى علماء النفس أن الإدراك ھو ذلك السلوك الذى یستخدم فی</a:t>
            </a:r>
            <a:r>
              <a:rPr lang="ar-AE" sz="1600" dirty="0">
                <a:latin typeface="Alexandria" pitchFamily="2" charset="-78"/>
                <a:cs typeface="Alexandria" pitchFamily="2" charset="-78"/>
              </a:rPr>
              <a:t>ه</a:t>
            </a:r>
            <a:r>
              <a:rPr lang="ar-JO" sz="1600" dirty="0">
                <a:latin typeface="Alexandria" pitchFamily="2" charset="-78"/>
                <a:cs typeface="Alexandria" pitchFamily="2" charset="-78"/>
              </a:rPr>
              <a:t> الإنسان خبراته السابقة وحاجات</a:t>
            </a:r>
            <a:r>
              <a:rPr lang="ar-AE" sz="1600" dirty="0">
                <a:latin typeface="Alexandria" pitchFamily="2" charset="-78"/>
                <a:cs typeface="Alexandria" pitchFamily="2" charset="-78"/>
              </a:rPr>
              <a:t>خ</a:t>
            </a:r>
            <a:r>
              <a:rPr lang="ar-JO" sz="1600" dirty="0">
                <a:latin typeface="Alexandria" pitchFamily="2" charset="-78"/>
                <a:cs typeface="Alexandria" pitchFamily="2" charset="-78"/>
              </a:rPr>
              <a:t> الحالیة فى تفسیر المؤثرات البیئیة ، فالفرد یسمع صوت ما ثم بعدھا یدرك ھل ھو صوت سیارة أو صوت جرس المدرسة، فنحن إذن فى عملیة الإدراك نقوم بتفسیر الإحساسات وتحدید الشىء الذى یصدر من</a:t>
            </a:r>
            <a:r>
              <a:rPr lang="ar-AE" sz="1600" dirty="0">
                <a:latin typeface="Alexandria" pitchFamily="2" charset="-78"/>
                <a:cs typeface="Alexandria" pitchFamily="2" charset="-78"/>
              </a:rPr>
              <a:t>ه</a:t>
            </a:r>
            <a:r>
              <a:rPr lang="ar-JO" sz="1600" dirty="0">
                <a:latin typeface="Alexandria" pitchFamily="2" charset="-78"/>
                <a:cs typeface="Alexandria" pitchFamily="2" charset="-78"/>
              </a:rPr>
              <a:t> الإحساس ونطلق علیه اسما معینا أو صفة ، فالإدراك ھو الوسیلة التى یتصل بھا ویتواصل بھا الإنسان مع العالم الخارجي . فالإدراك أساس لكثیر من العملیات العقلیة العلیا كالتفكیر والاستدلال والابتكار والإبداع، فھو عملیة معقدة حیث تتداخل فیھا الذاكرة والتعلم والتصور والعلاقات الرمزیة لتحول الإحساس إلى إدراك.</a:t>
            </a:r>
            <a:endParaRPr lang="ar-JO" sz="1600" b="1" i="1" dirty="0">
              <a:effectLst/>
              <a:latin typeface="Alexandria" pitchFamily="2" charset="-78"/>
              <a:ea typeface="Times New Roman" panose="02020603050405020304" pitchFamily="18" charset="0"/>
              <a:cs typeface="Alexandria" pitchFamily="2" charset="-78"/>
            </a:endParaRPr>
          </a:p>
          <a:p>
            <a:pPr algn="justLow" rtl="1"/>
            <a:endParaRPr lang="en-US" i="1" dirty="0">
              <a:effectLst/>
              <a:latin typeface="Alexandria" pitchFamily="2" charset="-78"/>
              <a:ea typeface="Times New Roman" panose="02020603050405020304" pitchFamily="18" charset="0"/>
            </a:endParaRPr>
          </a:p>
          <a:p>
            <a:pPr algn="justLow" rtl="1"/>
            <a:r>
              <a:rPr lang="ar-SA" i="0" dirty="0">
                <a:effectLst/>
                <a:latin typeface="Alexandria" pitchFamily="2" charset="-78"/>
                <a:ea typeface="Times New Roman" panose="02020603050405020304" pitchFamily="18" charset="0"/>
                <a:cs typeface="Alexandria" pitchFamily="2" charset="-78"/>
              </a:rPr>
              <a:t>	  </a:t>
            </a:r>
            <a:endParaRPr lang="en-US" i="1" dirty="0">
              <a:effectLst/>
              <a:latin typeface="Alexandria" pitchFamily="2" charset="-78"/>
              <a:ea typeface="Times New Roman" panose="02020603050405020304" pitchFamily="18" charset="0"/>
            </a:endParaRPr>
          </a:p>
        </p:txBody>
      </p:sp>
      <p:sp>
        <p:nvSpPr>
          <p:cNvPr id="9" name="TextBox 8">
            <a:extLst>
              <a:ext uri="{FF2B5EF4-FFF2-40B4-BE49-F238E27FC236}">
                <a16:creationId xmlns:a16="http://schemas.microsoft.com/office/drawing/2014/main" id="{4EFAB778-E771-33B9-626C-9A8EBD01DA92}"/>
              </a:ext>
            </a:extLst>
          </p:cNvPr>
          <p:cNvSpPr txBox="1"/>
          <p:nvPr/>
        </p:nvSpPr>
        <p:spPr>
          <a:xfrm>
            <a:off x="323109" y="6401801"/>
            <a:ext cx="3174546" cy="369332"/>
          </a:xfrm>
          <a:prstGeom prst="rect">
            <a:avLst/>
          </a:prstGeom>
          <a:noFill/>
        </p:spPr>
        <p:txBody>
          <a:bodyPr wrap="square">
            <a:spAutoFit/>
          </a:bodyPr>
          <a:lstStyle/>
          <a:p>
            <a:r>
              <a:rPr lang="en-GB" dirty="0">
                <a:latin typeface="Alexandria" pitchFamily="2" charset="-78"/>
              </a:rPr>
              <a:t>https://www.elgouzi.com</a:t>
            </a:r>
            <a:endParaRPr lang="ar-JO"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97A21BF3-BE0A-9F71-EE70-CA33D3FC44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10" name="Picture 9">
            <a:extLst>
              <a:ext uri="{FF2B5EF4-FFF2-40B4-BE49-F238E27FC236}">
                <a16:creationId xmlns:a16="http://schemas.microsoft.com/office/drawing/2014/main" id="{07507F86-0365-E28B-3800-29844F6CA962}"/>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spTree>
    <p:extLst>
      <p:ext uri="{BB962C8B-B14F-4D97-AF65-F5344CB8AC3E}">
        <p14:creationId xmlns:p14="http://schemas.microsoft.com/office/powerpoint/2010/main" val="1311103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8856" y="723014"/>
            <a:ext cx="11999956" cy="62944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40676" y="173824"/>
            <a:ext cx="6662057" cy="400110"/>
          </a:xfrm>
          <a:prstGeom prst="rect">
            <a:avLst/>
          </a:prstGeom>
          <a:noFill/>
        </p:spPr>
        <p:txBody>
          <a:bodyPr wrap="square" rtlCol="0">
            <a:spAutoFit/>
          </a:bodyPr>
          <a:lstStyle/>
          <a:p>
            <a:pPr lvl="0" algn="r" rtl="1">
              <a:buClrTx/>
            </a:pPr>
            <a:r>
              <a:rPr lang="ar-JO" sz="2000" b="1" kern="1200" dirty="0">
                <a:latin typeface="Alexandria" pitchFamily="2" charset="-78"/>
                <a:ea typeface="+mn-ea"/>
                <a:cs typeface="Alexandria" pitchFamily="2" charset="-78"/>
              </a:rPr>
              <a:t>مراحل الإدراك</a:t>
            </a:r>
            <a:r>
              <a:rPr lang="en-US" sz="2000" b="1" kern="1200" dirty="0">
                <a:latin typeface="Alexandria" pitchFamily="2" charset="-78"/>
                <a:ea typeface="+mn-ea"/>
                <a:cs typeface="Alexandria" pitchFamily="2" charset="-78"/>
              </a:rPr>
              <a:t> </a:t>
            </a:r>
            <a:r>
              <a:rPr lang="ar-AE" sz="2000" b="1" kern="1200" dirty="0">
                <a:latin typeface="Alexandria" pitchFamily="2" charset="-78"/>
                <a:ea typeface="+mn-ea"/>
                <a:cs typeface="Alexandria" pitchFamily="2" charset="-78"/>
              </a:rPr>
              <a:t>والعوامل المؤثرة فيه</a:t>
            </a:r>
            <a:endParaRPr kumimoji="0" lang="en-US" sz="20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8857" y="742802"/>
            <a:ext cx="11894287" cy="6109365"/>
          </a:xfrm>
          <a:prstGeom prst="rect">
            <a:avLst/>
          </a:prstGeom>
          <a:noFill/>
        </p:spPr>
        <p:txBody>
          <a:bodyPr wrap="square" rtlCol="0">
            <a:spAutoFit/>
          </a:bodyPr>
          <a:lstStyle/>
          <a:p>
            <a:pPr algn="justLow" rtl="1"/>
            <a:r>
              <a:rPr lang="ar-AE" sz="1700" b="1" dirty="0">
                <a:latin typeface="Alexandria" pitchFamily="2" charset="-78"/>
                <a:cs typeface="Alexandria" pitchFamily="2" charset="-78"/>
              </a:rPr>
              <a:t>تقسم </a:t>
            </a:r>
            <a:r>
              <a:rPr lang="ar-JO" sz="1700" b="1" dirty="0">
                <a:latin typeface="Alexandria" pitchFamily="2" charset="-78"/>
                <a:cs typeface="Alexandria" pitchFamily="2" charset="-78"/>
              </a:rPr>
              <a:t>مراحل الإدراك</a:t>
            </a:r>
            <a:r>
              <a:rPr lang="ar-AE" sz="1700" b="1" dirty="0">
                <a:latin typeface="Alexandria" pitchFamily="2" charset="-78"/>
                <a:cs typeface="Alexandria" pitchFamily="2" charset="-78"/>
              </a:rPr>
              <a:t> إلى</a:t>
            </a:r>
            <a:r>
              <a:rPr lang="ar-JO" sz="1700" dirty="0">
                <a:latin typeface="Alexandria" pitchFamily="2" charset="-78"/>
                <a:cs typeface="Alexandria" pitchFamily="2" charset="-78"/>
              </a:rPr>
              <a:t>: </a:t>
            </a:r>
          </a:p>
          <a:p>
            <a:pPr algn="justLow" rtl="1"/>
            <a:r>
              <a:rPr lang="ar-JO" sz="1700" dirty="0">
                <a:latin typeface="Alexandria" pitchFamily="2" charset="-78"/>
                <a:cs typeface="Alexandria" pitchFamily="2" charset="-78"/>
              </a:rPr>
              <a:t>- مرحلة المستوى الطبیعي (المؤثرات)</a:t>
            </a:r>
          </a:p>
          <a:p>
            <a:pPr algn="justLow" rtl="1"/>
            <a:r>
              <a:rPr lang="ar-JO" sz="1700" dirty="0">
                <a:latin typeface="Alexandria" pitchFamily="2" charset="-78"/>
                <a:cs typeface="Alexandria" pitchFamily="2" charset="-78"/>
              </a:rPr>
              <a:t>- مرحلة المستوى العصبي (الاستقبال)</a:t>
            </a:r>
          </a:p>
          <a:p>
            <a:pPr algn="justLow" rtl="1"/>
            <a:r>
              <a:rPr lang="ar-JO" sz="1700" dirty="0">
                <a:latin typeface="Alexandria" pitchFamily="2" charset="-78"/>
                <a:cs typeface="Alexandria" pitchFamily="2" charset="-78"/>
              </a:rPr>
              <a:t>- مرحلة المستوى العقلي والنفسي (المعاني والرموز والدلالات).</a:t>
            </a:r>
          </a:p>
          <a:p>
            <a:pPr algn="justLow" rtl="1"/>
            <a:endParaRPr lang="ar-JO" sz="1700" b="1" dirty="0">
              <a:latin typeface="Alexandria" pitchFamily="2" charset="-78"/>
              <a:cs typeface="Alexandria" pitchFamily="2" charset="-78"/>
            </a:endParaRPr>
          </a:p>
          <a:p>
            <a:pPr algn="justLow" rtl="1"/>
            <a:r>
              <a:rPr lang="ar-JO" sz="1700" b="1" dirty="0">
                <a:solidFill>
                  <a:srgbClr val="00B0F0"/>
                </a:solidFill>
                <a:latin typeface="Alexandria" pitchFamily="2" charset="-78"/>
                <a:cs typeface="Alexandria" pitchFamily="2" charset="-78"/>
              </a:rPr>
              <a:t>العوامل المؤثرة على الإدراك</a:t>
            </a:r>
            <a:r>
              <a:rPr lang="ar-JO" sz="1700" b="1" dirty="0">
                <a:latin typeface="Alexandria" pitchFamily="2" charset="-78"/>
                <a:cs typeface="Alexandria" pitchFamily="2" charset="-78"/>
              </a:rPr>
              <a:t>: تتأثر عملیة الإدراك بمجموعة من العوامل منھا: </a:t>
            </a:r>
          </a:p>
          <a:p>
            <a:pPr marL="285750" indent="-285750" algn="justLow" rtl="1">
              <a:buFont typeface="Arial" panose="020B0604020202020204" pitchFamily="34" charset="0"/>
              <a:buChar char="•"/>
            </a:pPr>
            <a:r>
              <a:rPr lang="ar-JO" sz="1700" b="1" u="sng" dirty="0">
                <a:latin typeface="Alexandria" pitchFamily="2" charset="-78"/>
                <a:cs typeface="Alexandria" pitchFamily="2" charset="-78"/>
              </a:rPr>
              <a:t>العوامل الخارجیة</a:t>
            </a:r>
            <a:r>
              <a:rPr lang="ar-JO" sz="1700" dirty="0">
                <a:latin typeface="Alexandria" pitchFamily="2" charset="-78"/>
                <a:cs typeface="Alexandria" pitchFamily="2" charset="-78"/>
              </a:rPr>
              <a:t>: وتتعلق بالخصائص التي تتمیز بھا موضوعات العالم الخارجي ، أي تلك العوامل المستقلة عن تفكیر الإنسان وعن اتجاھاته ومیوله ، ومن ھذه العوامل :  قوة المنبه  -عامل التشابه  -عامل التقارب - عامل الإغلاق أو سد الثغرات -عامل الاتصال الأشیاء التى یمكن أن تقع على خط مستقیم أو منحنى منتظم مترابط فى صیغة واحدة تساعد على الإدراك.</a:t>
            </a:r>
          </a:p>
          <a:p>
            <a:pPr marL="285750" indent="-285750" algn="justLow" rtl="1">
              <a:buFont typeface="Arial" panose="020B0604020202020204" pitchFamily="34" charset="0"/>
              <a:buChar char="•"/>
            </a:pPr>
            <a:r>
              <a:rPr lang="ar-JO" sz="1700" dirty="0">
                <a:latin typeface="Alexandria" pitchFamily="2" charset="-78"/>
                <a:cs typeface="Alexandria" pitchFamily="2" charset="-78"/>
              </a:rPr>
              <a:t> </a:t>
            </a:r>
          </a:p>
          <a:p>
            <a:pPr marL="285750" indent="-285750" algn="justLow" rtl="1">
              <a:buFont typeface="Arial" panose="020B0604020202020204" pitchFamily="34" charset="0"/>
              <a:buChar char="•"/>
            </a:pPr>
            <a:r>
              <a:rPr lang="ar-JO" sz="1700" b="1" u="sng" dirty="0">
                <a:latin typeface="Alexandria" pitchFamily="2" charset="-78"/>
                <a:cs typeface="Alexandria" pitchFamily="2" charset="-78"/>
              </a:rPr>
              <a:t>العوامل الذاتیة أو الشخصیة : </a:t>
            </a:r>
            <a:r>
              <a:rPr lang="ar-JO" sz="1700" dirty="0">
                <a:latin typeface="Alexandria" pitchFamily="2" charset="-78"/>
                <a:cs typeface="Alexandria" pitchFamily="2" charset="-78"/>
              </a:rPr>
              <a:t>و</a:t>
            </a:r>
            <a:r>
              <a:rPr lang="ar-AE" sz="1700" dirty="0">
                <a:latin typeface="Alexandria" pitchFamily="2" charset="-78"/>
                <a:cs typeface="Alexandria" pitchFamily="2" charset="-78"/>
              </a:rPr>
              <a:t>هي العوامل التي </a:t>
            </a:r>
            <a:r>
              <a:rPr lang="ar-JO" sz="1700" dirty="0">
                <a:latin typeface="Alexandria" pitchFamily="2" charset="-78"/>
                <a:cs typeface="Alexandria" pitchFamily="2" charset="-78"/>
              </a:rPr>
              <a:t>تتعلق بالفرد نفسه ومنھا: </a:t>
            </a:r>
          </a:p>
          <a:p>
            <a:pPr algn="justLow" rtl="1"/>
            <a:r>
              <a:rPr lang="ar-JO" sz="1700" dirty="0">
                <a:latin typeface="Alexandria" pitchFamily="2" charset="-78"/>
                <a:cs typeface="Alexandria" pitchFamily="2" charset="-78"/>
              </a:rPr>
              <a:t>-</a:t>
            </a:r>
            <a:r>
              <a:rPr lang="ar-JO" sz="1700" b="1" dirty="0">
                <a:latin typeface="Alexandria" pitchFamily="2" charset="-78"/>
                <a:cs typeface="Alexandria" pitchFamily="2" charset="-78"/>
              </a:rPr>
              <a:t>الخبرة الماضیة</a:t>
            </a:r>
            <a:r>
              <a:rPr lang="ar-JO" sz="1700" dirty="0">
                <a:latin typeface="Alexandria" pitchFamily="2" charset="-78"/>
                <a:cs typeface="Alexandria" pitchFamily="2" charset="-78"/>
              </a:rPr>
              <a:t>: وھي كل ما لدى الإنسان من تجارب وخبرات ماضیة، فالإنسان یدرك بسھولة الأشیاء التى سبق وان عرفھا </a:t>
            </a:r>
            <a:r>
              <a:rPr lang="ar-AE" sz="1700" dirty="0">
                <a:latin typeface="Alexandria" pitchFamily="2" charset="-78"/>
                <a:cs typeface="Alexandria" pitchFamily="2" charset="-78"/>
              </a:rPr>
              <a:t>.</a:t>
            </a:r>
            <a:endParaRPr lang="ar-JO" sz="1700" dirty="0">
              <a:latin typeface="Alexandria" pitchFamily="2" charset="-78"/>
              <a:cs typeface="Alexandria" pitchFamily="2" charset="-78"/>
            </a:endParaRPr>
          </a:p>
          <a:p>
            <a:pPr algn="justLow" rtl="1"/>
            <a:r>
              <a:rPr lang="ar-JO" sz="1700" dirty="0">
                <a:latin typeface="Alexandria" pitchFamily="2" charset="-78"/>
                <a:cs typeface="Alexandria" pitchFamily="2" charset="-78"/>
              </a:rPr>
              <a:t>- </a:t>
            </a:r>
            <a:r>
              <a:rPr lang="ar-JO" sz="1700" b="1" dirty="0">
                <a:latin typeface="Alexandria" pitchFamily="2" charset="-78"/>
                <a:cs typeface="Alexandria" pitchFamily="2" charset="-78"/>
              </a:rPr>
              <a:t>عامل التوقع: </a:t>
            </a:r>
            <a:r>
              <a:rPr lang="ar-JO" sz="1700" dirty="0">
                <a:latin typeface="Alexandria" pitchFamily="2" charset="-78"/>
                <a:cs typeface="Alexandria" pitchFamily="2" charset="-78"/>
              </a:rPr>
              <a:t>نحن نمیل فى الغالب إلى إدراك الأشیاء كما نتوقع أن تكون علیھا لا كما ھى فى ذاتھا. </a:t>
            </a:r>
          </a:p>
          <a:p>
            <a:pPr algn="justLow" rtl="1"/>
            <a:r>
              <a:rPr lang="ar-JO" sz="1700" dirty="0">
                <a:latin typeface="Alexandria" pitchFamily="2" charset="-78"/>
                <a:cs typeface="Alexandria" pitchFamily="2" charset="-78"/>
              </a:rPr>
              <a:t>-</a:t>
            </a:r>
            <a:r>
              <a:rPr lang="ar-JO" sz="1700" b="1" dirty="0">
                <a:latin typeface="Alexandria" pitchFamily="2" charset="-78"/>
                <a:cs typeface="Alexandria" pitchFamily="2" charset="-78"/>
              </a:rPr>
              <a:t>ثقافة الفرد واتجاھاته</a:t>
            </a:r>
            <a:r>
              <a:rPr lang="ar-JO" sz="1700" dirty="0">
                <a:latin typeface="Alexandria" pitchFamily="2" charset="-78"/>
                <a:cs typeface="Alexandria" pitchFamily="2" charset="-78"/>
              </a:rPr>
              <a:t>: تؤثر فیما یدركه من موضوعات العالم الخارجي وھذا الاختلاف فى مضامین الإدراك ناجم أساسا من اتجاھات وأسالیب </a:t>
            </a:r>
            <a:r>
              <a:rPr lang="ar-AE" sz="1700" dirty="0">
                <a:latin typeface="Alexandria" pitchFamily="2" charset="-78"/>
                <a:cs typeface="Alexandria" pitchFamily="2" charset="-78"/>
              </a:rPr>
              <a:t>ال</a:t>
            </a:r>
            <a:r>
              <a:rPr lang="ar-JO" sz="1700" dirty="0">
                <a:latin typeface="Alexandria" pitchFamily="2" charset="-78"/>
                <a:cs typeface="Alexandria" pitchFamily="2" charset="-78"/>
              </a:rPr>
              <a:t>تنشئة </a:t>
            </a:r>
            <a:r>
              <a:rPr lang="ar-AE" sz="1700" dirty="0">
                <a:latin typeface="Alexandria" pitchFamily="2" charset="-78"/>
                <a:cs typeface="Alexandria" pitchFamily="2" charset="-78"/>
              </a:rPr>
              <a:t>ال</a:t>
            </a:r>
            <a:r>
              <a:rPr lang="ar-JO" sz="1700" dirty="0">
                <a:latin typeface="Alexandria" pitchFamily="2" charset="-78"/>
                <a:cs typeface="Alexandria" pitchFamily="2" charset="-78"/>
              </a:rPr>
              <a:t>اجتماعیة و</a:t>
            </a:r>
            <a:r>
              <a:rPr lang="ar-AE" sz="1700" dirty="0">
                <a:latin typeface="Alexandria" pitchFamily="2" charset="-78"/>
                <a:cs typeface="Alexandria" pitchFamily="2" charset="-78"/>
              </a:rPr>
              <a:t>ال</a:t>
            </a:r>
            <a:r>
              <a:rPr lang="ar-JO" sz="1700" dirty="0">
                <a:latin typeface="Alexandria" pitchFamily="2" charset="-78"/>
                <a:cs typeface="Alexandria" pitchFamily="2" charset="-78"/>
              </a:rPr>
              <a:t>قیم </a:t>
            </a:r>
            <a:r>
              <a:rPr lang="ar-AE" sz="1700" dirty="0">
                <a:latin typeface="Alexandria" pitchFamily="2" charset="-78"/>
                <a:cs typeface="Alexandria" pitchFamily="2" charset="-78"/>
              </a:rPr>
              <a:t>ال</a:t>
            </a:r>
            <a:r>
              <a:rPr lang="ar-JO" sz="1700" dirty="0">
                <a:latin typeface="Alexandria" pitchFamily="2" charset="-78"/>
                <a:cs typeface="Alexandria" pitchFamily="2" charset="-78"/>
              </a:rPr>
              <a:t>ثقافیة </a:t>
            </a:r>
            <a:r>
              <a:rPr lang="ar-AE" sz="1700" dirty="0">
                <a:latin typeface="Alexandria" pitchFamily="2" charset="-78"/>
                <a:cs typeface="Alexandria" pitchFamily="2" charset="-78"/>
              </a:rPr>
              <a:t>له</a:t>
            </a:r>
            <a:r>
              <a:rPr lang="ar-JO" sz="1700" dirty="0">
                <a:latin typeface="Alexandria" pitchFamily="2" charset="-78"/>
                <a:cs typeface="Alexandria" pitchFamily="2" charset="-78"/>
              </a:rPr>
              <a:t>.</a:t>
            </a:r>
          </a:p>
          <a:p>
            <a:pPr algn="justLow" rtl="1"/>
            <a:r>
              <a:rPr lang="ar-JO" sz="1700" dirty="0">
                <a:latin typeface="Alexandria" pitchFamily="2" charset="-78"/>
                <a:cs typeface="Alexandria" pitchFamily="2" charset="-78"/>
              </a:rPr>
              <a:t>-</a:t>
            </a:r>
            <a:r>
              <a:rPr lang="ar-JO" sz="1700" b="1" dirty="0">
                <a:latin typeface="Alexandria" pitchFamily="2" charset="-78"/>
                <a:cs typeface="Alexandria" pitchFamily="2" charset="-78"/>
              </a:rPr>
              <a:t>الحالة النفسیة للفرد</a:t>
            </a:r>
            <a:r>
              <a:rPr lang="ar-JO" sz="1700" dirty="0">
                <a:latin typeface="Alexandria" pitchFamily="2" charset="-78"/>
                <a:cs typeface="Alexandria" pitchFamily="2" charset="-78"/>
              </a:rPr>
              <a:t>: مثل القلق أو الغضب أو الانفعال الشدید یعرقل عملیة الإدراك بحیث لاتتم بشكل طبیعي نظرا لتشتت أفكار الفرد وعدم تركیزه على صفات الموضوع المدرك. </a:t>
            </a:r>
          </a:p>
          <a:p>
            <a:pPr algn="justLow" rtl="1"/>
            <a:r>
              <a:rPr lang="ar-JO" sz="1700" dirty="0">
                <a:latin typeface="Alexandria" pitchFamily="2" charset="-78"/>
                <a:cs typeface="Alexandria" pitchFamily="2" charset="-78"/>
              </a:rPr>
              <a:t>-</a:t>
            </a:r>
            <a:r>
              <a:rPr lang="ar-JO" sz="1700" b="1" dirty="0">
                <a:latin typeface="Alexandria" pitchFamily="2" charset="-78"/>
                <a:cs typeface="Alexandria" pitchFamily="2" charset="-78"/>
              </a:rPr>
              <a:t>الحالة الجسمیة </a:t>
            </a:r>
            <a:r>
              <a:rPr lang="ar-JO" sz="1700" dirty="0">
                <a:latin typeface="Alexandria" pitchFamily="2" charset="-78"/>
                <a:cs typeface="Alexandria" pitchFamily="2" charset="-78"/>
              </a:rPr>
              <a:t>: فإدراكنا للعالم الخارجي وما فیه من مواضیع یتأثر بحالتنا الجسمیة. فتناول الإنسان لبعض الأدویة مثل المھدئات أو المنومات أو مضادات الاكتئاب نتیجة لمرض ما ، أو لإدمانه على العقاقير یؤثر على عملیة إدراكه لمختلف الموضوعات وبنسب مختلفة حسب درجة الاستخدام أوالإدمان .</a:t>
            </a:r>
          </a:p>
          <a:p>
            <a:pPr algn="justLow" rtl="1"/>
            <a:r>
              <a:rPr lang="ar-JO" sz="1700" dirty="0">
                <a:latin typeface="Alexandria" pitchFamily="2" charset="-78"/>
                <a:cs typeface="Alexandria" pitchFamily="2" charset="-78"/>
              </a:rPr>
              <a:t>-</a:t>
            </a:r>
            <a:r>
              <a:rPr lang="ar-JO" sz="1700" b="1" dirty="0">
                <a:latin typeface="Alexandria" pitchFamily="2" charset="-78"/>
                <a:cs typeface="Alexandria" pitchFamily="2" charset="-78"/>
              </a:rPr>
              <a:t>الإسقاط</a:t>
            </a:r>
            <a:r>
              <a:rPr lang="ar-JO" sz="1700" dirty="0">
                <a:latin typeface="Alexandria" pitchFamily="2" charset="-78"/>
                <a:cs typeface="Alexandria" pitchFamily="2" charset="-78"/>
              </a:rPr>
              <a:t> : ھو من الحیل الدفاعیة اللاشعوریة التى یستعین بھا أنا الفرد للحفاظ على توازنه النفسي ، وبالتالي فھي تؤثر فى ادراكاتنا على المواقف أو الأشخاص أو الأفكار .</a:t>
            </a:r>
          </a:p>
        </p:txBody>
      </p:sp>
      <p:pic>
        <p:nvPicPr>
          <p:cNvPr id="7" name="Graphic 21">
            <a:extLst>
              <a:ext uri="{FF2B5EF4-FFF2-40B4-BE49-F238E27FC236}">
                <a16:creationId xmlns:a16="http://schemas.microsoft.com/office/drawing/2014/main" id="{B3A182CC-3080-C70A-3554-A4427B7FAD6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49115"/>
            <a:ext cx="2305141" cy="1076343"/>
          </a:xfrm>
          <a:prstGeom prst="rect">
            <a:avLst/>
          </a:prstGeom>
        </p:spPr>
      </p:pic>
      <p:pic>
        <p:nvPicPr>
          <p:cNvPr id="10" name="Picture 9">
            <a:extLst>
              <a:ext uri="{FF2B5EF4-FFF2-40B4-BE49-F238E27FC236}">
                <a16:creationId xmlns:a16="http://schemas.microsoft.com/office/drawing/2014/main" id="{D6C7D35B-E368-FDBF-47CB-EC6A7C9A8D70}"/>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spTree>
    <p:extLst>
      <p:ext uri="{BB962C8B-B14F-4D97-AF65-F5344CB8AC3E}">
        <p14:creationId xmlns:p14="http://schemas.microsoft.com/office/powerpoint/2010/main" val="1179630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697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686297" y="254226"/>
            <a:ext cx="6937114" cy="582595"/>
          </a:xfrm>
          <a:prstGeom prst="rect">
            <a:avLst/>
          </a:prstGeom>
          <a:noFill/>
        </p:spPr>
        <p:txBody>
          <a:bodyPr wrap="square" rtlCol="0">
            <a:spAutoFit/>
          </a:bodyPr>
          <a:lstStyle/>
          <a:p>
            <a:pPr algn="justLow" rtl="1">
              <a:lnSpc>
                <a:spcPct val="150000"/>
              </a:lnSpc>
            </a:pPr>
            <a:r>
              <a:rPr lang="ar-SA" sz="2400" b="1" i="0" dirty="0">
                <a:effectLst/>
                <a:latin typeface="Alexandria" pitchFamily="2" charset="-78"/>
                <a:ea typeface="Times New Roman" panose="02020603050405020304" pitchFamily="18" charset="0"/>
                <a:cs typeface="Alexandria" pitchFamily="2" charset="-78"/>
              </a:rPr>
              <a:t>إدراك الإدراك </a:t>
            </a:r>
            <a:r>
              <a:rPr lang="en-GB" sz="2400" b="1" i="0" dirty="0">
                <a:effectLst/>
                <a:latin typeface="Alexandria" pitchFamily="2" charset="-78"/>
                <a:ea typeface="Times New Roman" panose="02020603050405020304" pitchFamily="18" charset="0"/>
              </a:rPr>
              <a:t>Metacognition</a:t>
            </a:r>
            <a:endParaRPr lang="ar-AE" sz="2400" b="1" i="0" dirty="0">
              <a:effectLst/>
              <a:latin typeface="Alexandria" pitchFamily="2" charset="-78"/>
              <a:ea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09077" y="1226145"/>
            <a:ext cx="11559814" cy="5447004"/>
          </a:xfrm>
          <a:prstGeom prst="rect">
            <a:avLst/>
          </a:prstGeom>
          <a:noFill/>
        </p:spPr>
        <p:txBody>
          <a:bodyPr wrap="square" rtlCol="0">
            <a:spAutoFit/>
          </a:bodyPr>
          <a:lstStyle/>
          <a:p>
            <a:pPr algn="justLow" rtl="1">
              <a:lnSpc>
                <a:spcPct val="150000"/>
              </a:lnSpc>
            </a:pPr>
            <a:r>
              <a:rPr lang="ar-SA" b="1" i="0" dirty="0">
                <a:effectLst/>
                <a:latin typeface="Alexandria" pitchFamily="2" charset="-78"/>
                <a:ea typeface="Times New Roman" panose="02020603050405020304" pitchFamily="18" charset="0"/>
                <a:cs typeface="Alexandria" pitchFamily="2" charset="-78"/>
              </a:rPr>
              <a:t>إدراك الإدراك </a:t>
            </a:r>
            <a:r>
              <a:rPr lang="en-GB" b="1" i="0" dirty="0">
                <a:effectLst/>
                <a:latin typeface="Alexandria" pitchFamily="2" charset="-78"/>
                <a:ea typeface="Times New Roman" panose="02020603050405020304" pitchFamily="18" charset="0"/>
              </a:rPr>
              <a:t>Metacognition</a:t>
            </a:r>
            <a:endParaRPr lang="ar-AE" b="1" i="0" dirty="0">
              <a:effectLst/>
              <a:latin typeface="Alexandria" pitchFamily="2" charset="-78"/>
              <a:ea typeface="Times New Roman" panose="02020603050405020304" pitchFamily="18" charset="0"/>
            </a:endParaRPr>
          </a:p>
          <a:p>
            <a:pPr algn="justLow" rtl="1">
              <a:lnSpc>
                <a:spcPct val="150000"/>
              </a:lnSpc>
            </a:pPr>
            <a:r>
              <a:rPr lang="ar-SA" i="0" dirty="0">
                <a:effectLst/>
                <a:latin typeface="Alexandria" pitchFamily="2" charset="-78"/>
                <a:ea typeface="Times New Roman" panose="02020603050405020304" pitchFamily="18" charset="0"/>
                <a:cs typeface="Alexandria" pitchFamily="2" charset="-78"/>
              </a:rPr>
              <a:t>إدراك الإدراك هو عمليّة فكريّة تتضمن التفكير في عملية التفكير وعملية التعلّم الخاصة بالفرد، والتعرّف إلى نِقَاط قوته وضعفه. </a:t>
            </a:r>
            <a:r>
              <a:rPr lang="ar-AE" i="0" dirty="0">
                <a:effectLst/>
                <a:latin typeface="Alexandria" pitchFamily="2" charset="-78"/>
                <a:ea typeface="Times New Roman" panose="02020603050405020304" pitchFamily="18" charset="0"/>
                <a:cs typeface="Alexandria" pitchFamily="2" charset="-78"/>
              </a:rPr>
              <a:t>بينما الإدراك على العمليات العقلية المتضمنة في اكتساب المعرفة والفهم وتفسير وتأويل المثيرات وصياغتها .</a:t>
            </a:r>
            <a:endParaRPr lang="ar-JO" i="0" dirty="0">
              <a:effectLst/>
              <a:latin typeface="Alexandria" pitchFamily="2" charset="-78"/>
              <a:ea typeface="Times New Roman" panose="02020603050405020304" pitchFamily="18" charset="0"/>
              <a:cs typeface="Alexandria" pitchFamily="2" charset="-78"/>
            </a:endParaRPr>
          </a:p>
          <a:p>
            <a:pPr algn="justLow" rtl="1">
              <a:lnSpc>
                <a:spcPct val="150000"/>
              </a:lnSpc>
            </a:pPr>
            <a:endParaRPr lang="ar-JO" i="0" dirty="0">
              <a:effectLst/>
              <a:latin typeface="Alexandria" pitchFamily="2" charset="-78"/>
              <a:ea typeface="Times New Roman" panose="02020603050405020304" pitchFamily="18" charset="0"/>
              <a:cs typeface="Alexandria" pitchFamily="2" charset="-78"/>
            </a:endParaRPr>
          </a:p>
          <a:p>
            <a:pPr algn="justLow" rtl="1">
              <a:lnSpc>
                <a:spcPct val="150000"/>
              </a:lnSpc>
            </a:pPr>
            <a:r>
              <a:rPr lang="ar-SA" i="0" dirty="0">
                <a:effectLst/>
                <a:latin typeface="Alexandria" pitchFamily="2" charset="-78"/>
                <a:ea typeface="Times New Roman" panose="02020603050405020304" pitchFamily="18" charset="0"/>
                <a:cs typeface="Alexandria" pitchFamily="2" charset="-78"/>
              </a:rPr>
              <a:t>ويتضمن هذا النوع من التفكير الذاتي</a:t>
            </a:r>
            <a:r>
              <a:rPr lang="ar-AE" i="0" dirty="0">
                <a:effectLst/>
                <a:latin typeface="Alexandria" pitchFamily="2" charset="-78"/>
                <a:ea typeface="Times New Roman" panose="02020603050405020304" pitchFamily="18" charset="0"/>
                <a:cs typeface="Alexandria" pitchFamily="2" charset="-78"/>
              </a:rPr>
              <a:t> (</a:t>
            </a:r>
            <a:r>
              <a:rPr lang="ar-SA" i="0" dirty="0">
                <a:effectLst/>
                <a:latin typeface="Alexandria" pitchFamily="2" charset="-78"/>
                <a:ea typeface="Times New Roman" panose="02020603050405020304" pitchFamily="18" charset="0"/>
                <a:cs typeface="Alexandria" pitchFamily="2" charset="-78"/>
              </a:rPr>
              <a:t>إدراك الإدراك </a:t>
            </a:r>
            <a:r>
              <a:rPr lang="ar-AE" dirty="0">
                <a:latin typeface="Alexandria" pitchFamily="2" charset="-78"/>
                <a:ea typeface="Times New Roman" panose="02020603050405020304" pitchFamily="18" charset="0"/>
                <a:cs typeface="Alexandria" pitchFamily="2" charset="-78"/>
              </a:rPr>
              <a:t>)</a:t>
            </a:r>
            <a:r>
              <a:rPr lang="ar-SA" i="0" dirty="0">
                <a:effectLst/>
                <a:latin typeface="Alexandria" pitchFamily="2" charset="-78"/>
                <a:ea typeface="Times New Roman" panose="02020603050405020304" pitchFamily="18" charset="0"/>
                <a:cs typeface="Alexandria" pitchFamily="2" charset="-78"/>
              </a:rPr>
              <a:t> القدرة على</a:t>
            </a:r>
            <a:r>
              <a:rPr lang="ar-AE" i="0" dirty="0">
                <a:effectLst/>
                <a:latin typeface="Alexandria" pitchFamily="2" charset="-78"/>
                <a:ea typeface="Times New Roman" panose="02020603050405020304" pitchFamily="18" charset="0"/>
                <a:cs typeface="Alexandria" pitchFamily="2" charset="-78"/>
              </a:rPr>
              <a:t>:</a:t>
            </a:r>
            <a:r>
              <a:rPr lang="ar-SA" i="0" dirty="0">
                <a:effectLst/>
                <a:latin typeface="Alexandria" pitchFamily="2" charset="-78"/>
                <a:ea typeface="Times New Roman" panose="02020603050405020304" pitchFamily="18" charset="0"/>
                <a:cs typeface="Alexandria" pitchFamily="2" charset="-78"/>
              </a:rPr>
              <a:t> التحليل والتقييم للعمليات الذهنية التي يستخدمها الفرد للتعلّم وحل المشكلات، وبذلك تنظيم وتعديل هذه العمليات حسب الحاجة.</a:t>
            </a:r>
            <a:r>
              <a:rPr lang="en-GB" i="0" dirty="0">
                <a:effectLst/>
                <a:latin typeface="Alexandria" pitchFamily="2" charset="-78"/>
                <a:ea typeface="Times New Roman" panose="02020603050405020304" pitchFamily="18" charset="0"/>
              </a:rPr>
              <a:t> </a:t>
            </a:r>
            <a:r>
              <a:rPr lang="ar-SA" i="0" dirty="0">
                <a:effectLst/>
                <a:latin typeface="Alexandria" pitchFamily="2" charset="-78"/>
                <a:ea typeface="Times New Roman" panose="02020603050405020304" pitchFamily="18" charset="0"/>
                <a:cs typeface="Alexandria" pitchFamily="2" charset="-78"/>
              </a:rPr>
              <a:t>أول من استعمل مصطلح </a:t>
            </a:r>
            <a:r>
              <a:rPr lang="en-GB" i="0" dirty="0">
                <a:effectLst/>
                <a:latin typeface="Alexandria" pitchFamily="2" charset="-78"/>
                <a:ea typeface="Times New Roman" panose="02020603050405020304" pitchFamily="18" charset="0"/>
              </a:rPr>
              <a:t>Metacognition </a:t>
            </a:r>
            <a:r>
              <a:rPr lang="ar-JO" i="0" dirty="0">
                <a:effectLst/>
                <a:latin typeface="Alexandria" pitchFamily="2" charset="-78"/>
                <a:ea typeface="Times New Roman" panose="02020603050405020304" pitchFamily="18" charset="0"/>
                <a:cs typeface="Alexandria" pitchFamily="2" charset="-78"/>
              </a:rPr>
              <a:t> </a:t>
            </a:r>
            <a:r>
              <a:rPr lang="ar-SA" i="0" dirty="0">
                <a:effectLst/>
                <a:latin typeface="Alexandria" pitchFamily="2" charset="-78"/>
                <a:ea typeface="Times New Roman" panose="02020603050405020304" pitchFamily="18" charset="0"/>
                <a:cs typeface="Alexandria" pitchFamily="2" charset="-78"/>
              </a:rPr>
              <a:t>هو جون فلافِل </a:t>
            </a:r>
            <a:r>
              <a:rPr lang="en-GB" i="0" dirty="0">
                <a:effectLst/>
                <a:latin typeface="Alexandria" pitchFamily="2" charset="-78"/>
                <a:ea typeface="Times New Roman" panose="02020603050405020304" pitchFamily="18" charset="0"/>
              </a:rPr>
              <a:t>John H. Flavell). </a:t>
            </a:r>
            <a:r>
              <a:rPr lang="ar-JO" i="0" dirty="0">
                <a:effectLst/>
                <a:latin typeface="Alexandria" pitchFamily="2" charset="-78"/>
                <a:ea typeface="Times New Roman" panose="02020603050405020304" pitchFamily="18" charset="0"/>
                <a:cs typeface="Alexandria" pitchFamily="2" charset="-78"/>
              </a:rPr>
              <a:t> ) </a:t>
            </a:r>
          </a:p>
          <a:p>
            <a:pPr algn="justLow" rtl="1">
              <a:lnSpc>
                <a:spcPct val="150000"/>
              </a:lnSpc>
            </a:pPr>
            <a:r>
              <a:rPr lang="ar-AE" i="0" dirty="0">
                <a:effectLst/>
                <a:latin typeface="Alexandria" pitchFamily="2" charset="-78"/>
                <a:ea typeface="Times New Roman" panose="02020603050405020304" pitchFamily="18" charset="0"/>
                <a:cs typeface="Alexandria" pitchFamily="2" charset="-78"/>
              </a:rPr>
              <a:t>ف</a:t>
            </a:r>
            <a:r>
              <a:rPr lang="ar-JO" i="0" dirty="0">
                <a:effectLst/>
                <a:latin typeface="Alexandria" pitchFamily="2" charset="-78"/>
                <a:ea typeface="Times New Roman" panose="02020603050405020304" pitchFamily="18" charset="0"/>
                <a:cs typeface="Alexandria" pitchFamily="2" charset="-78"/>
              </a:rPr>
              <a:t>إدراك الإدراك </a:t>
            </a:r>
            <a:r>
              <a:rPr lang="ar-AE" i="0" dirty="0">
                <a:effectLst/>
                <a:latin typeface="Alexandria" pitchFamily="2" charset="-78"/>
                <a:ea typeface="Times New Roman" panose="02020603050405020304" pitchFamily="18" charset="0"/>
                <a:cs typeface="Alexandria" pitchFamily="2" charset="-78"/>
              </a:rPr>
              <a:t> </a:t>
            </a:r>
            <a:r>
              <a:rPr lang="ar-AE" b="1" i="0" dirty="0">
                <a:effectLst/>
                <a:latin typeface="Alexandria" pitchFamily="2" charset="-78"/>
                <a:ea typeface="Times New Roman" panose="02020603050405020304" pitchFamily="18" charset="0"/>
                <a:cs typeface="Alexandria" pitchFamily="2" charset="-78"/>
              </a:rPr>
              <a:t>هو </a:t>
            </a:r>
            <a:r>
              <a:rPr lang="ar-SA" b="1" i="0" dirty="0">
                <a:effectLst/>
                <a:latin typeface="Alexandria" pitchFamily="2" charset="-78"/>
                <a:ea typeface="Times New Roman" panose="02020603050405020304" pitchFamily="18" charset="0"/>
                <a:cs typeface="Alexandria" pitchFamily="2" charset="-78"/>
              </a:rPr>
              <a:t>أن تعرف أنّك تعرف عندما تعرف، وتعرف أنّك لا تعرف عندما لا تعرف</a:t>
            </a:r>
            <a:r>
              <a:rPr lang="ar-SA" i="0" dirty="0">
                <a:effectLst/>
                <a:latin typeface="Alexandria" pitchFamily="2" charset="-78"/>
                <a:ea typeface="Times New Roman" panose="02020603050405020304" pitchFamily="18" charset="0"/>
                <a:cs typeface="Alexandria" pitchFamily="2" charset="-78"/>
              </a:rPr>
              <a:t>، بعبارة بسيطة هي مراقبة النفس والتصرّف عندما تجد مشكلة أو تحديًّا في عملية التعلّم والبحث عن تجاوزها.</a:t>
            </a:r>
            <a:r>
              <a:rPr lang="ar-AE" dirty="0">
                <a:latin typeface="Alexandria" pitchFamily="2" charset="-78"/>
                <a:ea typeface="Times New Roman" panose="02020603050405020304" pitchFamily="18" charset="0"/>
                <a:cs typeface="Alexandria" pitchFamily="2" charset="-78"/>
              </a:rPr>
              <a:t> و</a:t>
            </a:r>
            <a:r>
              <a:rPr lang="ar-SA" i="0" dirty="0">
                <a:effectLst/>
                <a:latin typeface="Alexandria" pitchFamily="2" charset="-78"/>
                <a:ea typeface="Times New Roman" panose="02020603050405020304" pitchFamily="18" charset="0"/>
                <a:cs typeface="Alexandria" pitchFamily="2" charset="-78"/>
              </a:rPr>
              <a:t>يتضمن إدراك الإدراك معرفة تقدم</a:t>
            </a:r>
            <a:r>
              <a:rPr lang="ar-AE" i="0" dirty="0">
                <a:effectLst/>
                <a:latin typeface="Alexandria" pitchFamily="2" charset="-78"/>
                <a:ea typeface="Times New Roman" panose="02020603050405020304" pitchFamily="18" charset="0"/>
                <a:cs typeface="Alexandria" pitchFamily="2" charset="-78"/>
              </a:rPr>
              <a:t> الفرد</a:t>
            </a:r>
            <a:r>
              <a:rPr lang="ar-SA" i="0" dirty="0">
                <a:effectLst/>
                <a:latin typeface="Alexandria" pitchFamily="2" charset="-78"/>
                <a:ea typeface="Times New Roman" panose="02020603050405020304" pitchFamily="18" charset="0"/>
                <a:cs typeface="Alexandria" pitchFamily="2" charset="-78"/>
              </a:rPr>
              <a:t> في العملية التعليمية</a:t>
            </a:r>
            <a:r>
              <a:rPr lang="ar-JO" i="0" dirty="0">
                <a:effectLst/>
                <a:latin typeface="Alexandria" pitchFamily="2" charset="-78"/>
                <a:ea typeface="Times New Roman" panose="02020603050405020304" pitchFamily="18" charset="0"/>
                <a:cs typeface="Alexandria" pitchFamily="2" charset="-78"/>
              </a:rPr>
              <a:t>،</a:t>
            </a:r>
            <a:r>
              <a:rPr lang="ar-SA" i="0" dirty="0">
                <a:effectLst/>
                <a:latin typeface="Alexandria" pitchFamily="2" charset="-78"/>
                <a:ea typeface="Times New Roman" panose="02020603050405020304" pitchFamily="18" charset="0"/>
                <a:cs typeface="Alexandria" pitchFamily="2" charset="-78"/>
              </a:rPr>
              <a:t> والتعرّف إلى نِقَاط </a:t>
            </a:r>
            <a:r>
              <a:rPr lang="ar-AE" i="0" dirty="0">
                <a:effectLst/>
                <a:latin typeface="Alexandria" pitchFamily="2" charset="-78"/>
                <a:ea typeface="Times New Roman" panose="02020603050405020304" pitchFamily="18" charset="0"/>
                <a:cs typeface="Alexandria" pitchFamily="2" charset="-78"/>
              </a:rPr>
              <a:t>ال</a:t>
            </a:r>
            <a:r>
              <a:rPr lang="ar-SA" i="0" dirty="0">
                <a:effectLst/>
                <a:latin typeface="Alexandria" pitchFamily="2" charset="-78"/>
                <a:ea typeface="Times New Roman" panose="02020603050405020304" pitchFamily="18" charset="0"/>
                <a:cs typeface="Alexandria" pitchFamily="2" charset="-78"/>
              </a:rPr>
              <a:t>قوت ونقاط </a:t>
            </a:r>
            <a:r>
              <a:rPr lang="ar-AE" dirty="0">
                <a:latin typeface="Alexandria" pitchFamily="2" charset="-78"/>
                <a:ea typeface="Times New Roman" panose="02020603050405020304" pitchFamily="18" charset="0"/>
                <a:cs typeface="Alexandria" pitchFamily="2" charset="-78"/>
              </a:rPr>
              <a:t>ال</a:t>
            </a:r>
            <a:r>
              <a:rPr lang="ar-SA" i="0" dirty="0">
                <a:effectLst/>
                <a:latin typeface="Alexandria" pitchFamily="2" charset="-78"/>
                <a:ea typeface="Times New Roman" panose="02020603050405020304" pitchFamily="18" charset="0"/>
                <a:cs typeface="Alexandria" pitchFamily="2" charset="-78"/>
              </a:rPr>
              <a:t>ضعف والأمور التي تحتاج إلى مزيد من التركيز والتحسين</a:t>
            </a:r>
            <a:r>
              <a:rPr lang="ar-JO" i="0" dirty="0">
                <a:effectLst/>
                <a:latin typeface="Alexandria" pitchFamily="2" charset="-78"/>
                <a:ea typeface="Times New Roman" panose="02020603050405020304" pitchFamily="18" charset="0"/>
                <a:cs typeface="Alexandria" pitchFamily="2" charset="-78"/>
              </a:rPr>
              <a:t> فيها</a:t>
            </a:r>
            <a:r>
              <a:rPr lang="ar-SA" i="0" dirty="0">
                <a:effectLst/>
                <a:latin typeface="Alexandria" pitchFamily="2" charset="-78"/>
                <a:ea typeface="Times New Roman" panose="02020603050405020304" pitchFamily="18" charset="0"/>
                <a:cs typeface="Alexandria" pitchFamily="2" charset="-78"/>
              </a:rPr>
              <a:t>.</a:t>
            </a:r>
          </a:p>
          <a:p>
            <a:pPr algn="justLow" rtl="1">
              <a:lnSpc>
                <a:spcPct val="150000"/>
              </a:lnSpc>
            </a:pPr>
            <a:r>
              <a:rPr lang="ar-SA" i="0" dirty="0">
                <a:effectLst/>
                <a:latin typeface="Alexandria" pitchFamily="2" charset="-78"/>
                <a:ea typeface="Times New Roman" panose="02020603050405020304" pitchFamily="18" charset="0"/>
                <a:cs typeface="Alexandria" pitchFamily="2" charset="-78"/>
              </a:rPr>
              <a:t>	  </a:t>
            </a:r>
            <a:endParaRPr lang="en-US" i="1" dirty="0">
              <a:effectLst/>
              <a:latin typeface="Alexandria" pitchFamily="2" charset="-78"/>
              <a:ea typeface="Times New Roman" panose="02020603050405020304" pitchFamily="18" charset="0"/>
            </a:endParaRPr>
          </a:p>
        </p:txBody>
      </p:sp>
      <p:sp>
        <p:nvSpPr>
          <p:cNvPr id="9" name="TextBox 8">
            <a:extLst>
              <a:ext uri="{FF2B5EF4-FFF2-40B4-BE49-F238E27FC236}">
                <a16:creationId xmlns:a16="http://schemas.microsoft.com/office/drawing/2014/main" id="{4EFAB778-E771-33B9-626C-9A8EBD01DA92}"/>
              </a:ext>
            </a:extLst>
          </p:cNvPr>
          <p:cNvSpPr txBox="1"/>
          <p:nvPr/>
        </p:nvSpPr>
        <p:spPr>
          <a:xfrm>
            <a:off x="323109" y="6401801"/>
            <a:ext cx="3174546" cy="307777"/>
          </a:xfrm>
          <a:prstGeom prst="rect">
            <a:avLst/>
          </a:prstGeom>
          <a:noFill/>
        </p:spPr>
        <p:txBody>
          <a:bodyPr wrap="square">
            <a:spAutoFit/>
          </a:bodyPr>
          <a:lstStyle/>
          <a:p>
            <a:r>
              <a:rPr lang="en-GB" sz="1400" dirty="0">
                <a:latin typeface="Alexandria" pitchFamily="2" charset="-78"/>
              </a:rPr>
              <a:t>https://www.elgouzi.com</a:t>
            </a:r>
            <a:endParaRPr lang="ar-JO" sz="14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D85DC218-8F74-960A-37CE-D6658CEECDF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10" name="Picture 9">
            <a:extLst>
              <a:ext uri="{FF2B5EF4-FFF2-40B4-BE49-F238E27FC236}">
                <a16:creationId xmlns:a16="http://schemas.microsoft.com/office/drawing/2014/main" id="{E5EC56F9-36DD-1BE9-DCE9-48B64C83A7E1}"/>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spTree>
    <p:extLst>
      <p:ext uri="{BB962C8B-B14F-4D97-AF65-F5344CB8AC3E}">
        <p14:creationId xmlns:p14="http://schemas.microsoft.com/office/powerpoint/2010/main" val="681312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799941"/>
            <a:ext cx="11756571" cy="5675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033155" y="211328"/>
            <a:ext cx="7741792" cy="461665"/>
          </a:xfrm>
          <a:prstGeom prst="rect">
            <a:avLst/>
          </a:prstGeom>
          <a:noFill/>
        </p:spPr>
        <p:txBody>
          <a:bodyPr wrap="square" rtlCol="0">
            <a:spAutoFit/>
          </a:bodyPr>
          <a:lstStyle/>
          <a:p>
            <a:pPr algn="justLow" rtl="1"/>
            <a:r>
              <a:rPr lang="ar-SA" sz="2400" b="1" i="0" dirty="0">
                <a:effectLst/>
                <a:latin typeface="Alexandria" pitchFamily="2" charset="-78"/>
                <a:ea typeface="Times New Roman" panose="02020603050405020304" pitchFamily="18" charset="0"/>
                <a:cs typeface="Alexandria" pitchFamily="2" charset="-78"/>
              </a:rPr>
              <a:t>التفكير الجانبي </a:t>
            </a:r>
            <a:r>
              <a:rPr lang="en-GB" sz="2400" b="1" i="0" dirty="0">
                <a:effectLst/>
                <a:latin typeface="Alexandria" pitchFamily="2" charset="-78"/>
                <a:ea typeface="Times New Roman" panose="02020603050405020304" pitchFamily="18" charset="0"/>
              </a:rPr>
              <a:t>Lateral thinking</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51926" y="619323"/>
            <a:ext cx="11559814" cy="5186035"/>
          </a:xfrm>
          <a:prstGeom prst="rect">
            <a:avLst/>
          </a:prstGeom>
          <a:noFill/>
        </p:spPr>
        <p:txBody>
          <a:bodyPr wrap="square" rtlCol="0">
            <a:spAutoFit/>
          </a:bodyPr>
          <a:lstStyle/>
          <a:p>
            <a:pPr algn="justLow" rtl="1"/>
            <a:endParaRPr lang="ar-SA" sz="1600" i="0" dirty="0">
              <a:effectLst/>
              <a:latin typeface="Alexandria" pitchFamily="2" charset="-78"/>
              <a:ea typeface="Times New Roman" panose="02020603050405020304" pitchFamily="18" charset="0"/>
              <a:cs typeface="Alexandria" pitchFamily="2" charset="-78"/>
            </a:endParaRPr>
          </a:p>
          <a:p>
            <a:pPr algn="justLow" rtl="1"/>
            <a:r>
              <a:rPr lang="ar-SA" b="1" i="0" dirty="0">
                <a:effectLst/>
                <a:latin typeface="Alexandria" pitchFamily="2" charset="-78"/>
                <a:ea typeface="Times New Roman" panose="02020603050405020304" pitchFamily="18" charset="0"/>
                <a:cs typeface="Alexandria" pitchFamily="2" charset="-78"/>
              </a:rPr>
              <a:t>التفكير الجانبي </a:t>
            </a:r>
            <a:r>
              <a:rPr lang="ar-SA" sz="1600" i="0" dirty="0">
                <a:effectLst/>
                <a:latin typeface="Alexandria" pitchFamily="2" charset="-78"/>
                <a:ea typeface="Times New Roman" panose="02020603050405020304" pitchFamily="18" charset="0"/>
                <a:cs typeface="Alexandria" pitchFamily="2" charset="-78"/>
              </a:rPr>
              <a:t>هو نوع من أنواع التفكير يهدف إلى حل المشكلات بطريقة مختلفة و</a:t>
            </a:r>
            <a:r>
              <a:rPr lang="ar-JO" sz="1600" i="0" dirty="0">
                <a:effectLst/>
                <a:latin typeface="Alexandria" pitchFamily="2" charset="-78"/>
                <a:ea typeface="Times New Roman" panose="02020603050405020304" pitchFamily="18" charset="0"/>
                <a:cs typeface="Alexandria" pitchFamily="2" charset="-78"/>
              </a:rPr>
              <a:t>جديدة</a:t>
            </a:r>
            <a:r>
              <a:rPr lang="ar-SA" sz="1600" i="0" dirty="0">
                <a:effectLst/>
                <a:latin typeface="Alexandria" pitchFamily="2" charset="-78"/>
                <a:ea typeface="Times New Roman" panose="02020603050405020304" pitchFamily="18" charset="0"/>
                <a:cs typeface="Alexandria" pitchFamily="2" charset="-78"/>
              </a:rPr>
              <a:t> وعدم استعمال الطرق المعروفة والتقليدية، التفكير الجانبي</a:t>
            </a:r>
            <a:r>
              <a:rPr lang="ar-JO" sz="1600" i="0" dirty="0">
                <a:effectLst/>
                <a:latin typeface="Alexandria" pitchFamily="2" charset="-78"/>
                <a:ea typeface="Times New Roman" panose="02020603050405020304" pitchFamily="18" charset="0"/>
                <a:cs typeface="Alexandria" pitchFamily="2" charset="-78"/>
              </a:rPr>
              <a:t>، ويشمل التفكير الجانبي </a:t>
            </a:r>
            <a:r>
              <a:rPr lang="ar-SA" sz="1600" i="0" dirty="0">
                <a:effectLst/>
                <a:latin typeface="Alexandria" pitchFamily="2" charset="-78"/>
                <a:ea typeface="Times New Roman" panose="02020603050405020304" pitchFamily="18" charset="0"/>
                <a:cs typeface="Alexandria" pitchFamily="2" charset="-78"/>
              </a:rPr>
              <a:t>القدرة على حل المشكلات باستخدام طرق وأساليب غير تقليدية وغير معتادة، والتي تتجاوز مبادئ التفكير المنطقي الاعتيادية.</a:t>
            </a:r>
            <a:endParaRPr lang="ar-AE" sz="1600" i="0" dirty="0">
              <a:effectLst/>
              <a:latin typeface="Alexandria" pitchFamily="2" charset="-78"/>
              <a:ea typeface="Times New Roman" panose="02020603050405020304" pitchFamily="18" charset="0"/>
              <a:cs typeface="Alexandria" pitchFamily="2" charset="-78"/>
            </a:endParaRPr>
          </a:p>
          <a:p>
            <a:pPr algn="justLow" rtl="1"/>
            <a:r>
              <a:rPr lang="ar-AE" b="1" i="0" dirty="0">
                <a:effectLst/>
                <a:latin typeface="Alexandria" pitchFamily="2" charset="-78"/>
                <a:ea typeface="Times New Roman" panose="02020603050405020304" pitchFamily="18" charset="0"/>
                <a:cs typeface="Alexandria" pitchFamily="2" charset="-78"/>
              </a:rPr>
              <a:t>التفكير الرأسي: </a:t>
            </a:r>
            <a:r>
              <a:rPr lang="ar-SA" sz="1600" i="0" dirty="0">
                <a:effectLst/>
                <a:latin typeface="Alexandria" pitchFamily="2" charset="-78"/>
                <a:ea typeface="Times New Roman" panose="02020603050405020304" pitchFamily="18" charset="0"/>
                <a:cs typeface="Alexandria" pitchFamily="2" charset="-78"/>
              </a:rPr>
              <a:t>هو التفكير المنطقي الذي يتبع خطوات محددة ومتسلسلة للوصول إلى الحلول. يعتمد هذا النوع من التفكير على التحليل المنطقي والتسلسل المنهجي</a:t>
            </a:r>
            <a:r>
              <a:rPr lang="ar-AE" sz="1600" i="0" dirty="0">
                <a:effectLst/>
                <a:latin typeface="Alexandria" pitchFamily="2" charset="-78"/>
                <a:ea typeface="Times New Roman" panose="02020603050405020304" pitchFamily="18" charset="0"/>
                <a:cs typeface="Alexandria" pitchFamily="2" charset="-78"/>
              </a:rPr>
              <a:t> </a:t>
            </a:r>
            <a:r>
              <a:rPr lang="ar-SA" sz="1600" i="0" dirty="0">
                <a:effectLst/>
                <a:latin typeface="Alexandria" pitchFamily="2" charset="-78"/>
                <a:ea typeface="Times New Roman" panose="02020603050405020304" pitchFamily="18" charset="0"/>
                <a:cs typeface="Alexandria" pitchFamily="2" charset="-78"/>
              </a:rPr>
              <a:t>للوصول إلى حلول دقيقة وصحيحة من خلال اتباع خطوات منطقية.</a:t>
            </a:r>
          </a:p>
          <a:p>
            <a:pPr algn="justLow" rtl="1"/>
            <a:endParaRPr lang="ar-JO" sz="1600" i="0" dirty="0">
              <a:effectLst/>
              <a:latin typeface="Alexandria" pitchFamily="2" charset="-78"/>
              <a:ea typeface="Times New Roman" panose="02020603050405020304" pitchFamily="18" charset="0"/>
              <a:cs typeface="Alexandria" pitchFamily="2" charset="-78"/>
            </a:endParaRPr>
          </a:p>
          <a:p>
            <a:pPr algn="justLow" rtl="1"/>
            <a:r>
              <a:rPr lang="ar-SA" sz="2000" dirty="0">
                <a:solidFill>
                  <a:srgbClr val="00B0F0"/>
                </a:solidFill>
                <a:effectLst/>
                <a:latin typeface="Alexandria" pitchFamily="2" charset="-78"/>
                <a:ea typeface="Times New Roman" panose="02020603050405020304" pitchFamily="18" charset="0"/>
                <a:cs typeface="Alexandria" pitchFamily="2" charset="-78"/>
              </a:rPr>
              <a:t>صفات التفكير الرأسي:</a:t>
            </a:r>
            <a:endParaRPr lang="en-US" sz="2000" dirty="0">
              <a:solidFill>
                <a:srgbClr val="00B0F0"/>
              </a:solidFill>
              <a:effectLst/>
              <a:latin typeface="Alexandria" pitchFamily="2" charset="-78"/>
              <a:ea typeface="Times New Roman" panose="02020603050405020304" pitchFamily="18" charset="0"/>
            </a:endParaRPr>
          </a:p>
          <a:p>
            <a:pPr marL="342900" lvl="0" indent="-342900" algn="r" rtl="1">
              <a:spcAft>
                <a:spcPts val="555"/>
              </a:spcAft>
              <a:buSzPts val="1000"/>
              <a:buFont typeface="Symbol" panose="05050102010706020507" pitchFamily="18" charset="2"/>
              <a:buChar char=""/>
              <a:tabLst>
                <a:tab pos="457200" algn="l"/>
              </a:tabLst>
            </a:pPr>
            <a:r>
              <a:rPr lang="ar-SA" sz="2000" dirty="0">
                <a:solidFill>
                  <a:srgbClr val="000000"/>
                </a:solidFill>
                <a:effectLst/>
                <a:latin typeface="Alexandria" pitchFamily="2" charset="-78"/>
                <a:ea typeface="Times New Roman" panose="02020603050405020304" pitchFamily="18" charset="0"/>
                <a:cs typeface="Alexandria" pitchFamily="2" charset="-78"/>
              </a:rPr>
              <a:t>ينتقي الحل المطلوب ويكتفي بذلك</a:t>
            </a:r>
            <a:endParaRPr lang="en-US" sz="2000" dirty="0">
              <a:solidFill>
                <a:srgbClr val="000000"/>
              </a:solidFill>
              <a:effectLst/>
              <a:latin typeface="Alexandria" pitchFamily="2" charset="-78"/>
              <a:ea typeface="Times New Roman" panose="02020603050405020304" pitchFamily="18" charset="0"/>
            </a:endParaRPr>
          </a:p>
          <a:p>
            <a:pPr marL="342900" lvl="0" indent="-342900" algn="r" rtl="1">
              <a:spcAft>
                <a:spcPts val="555"/>
              </a:spcAft>
              <a:buSzPts val="1000"/>
              <a:buFont typeface="Symbol" panose="05050102010706020507" pitchFamily="18" charset="2"/>
              <a:buChar char=""/>
              <a:tabLst>
                <a:tab pos="457200" algn="l"/>
              </a:tabLst>
            </a:pPr>
            <a:r>
              <a:rPr lang="ar-SA" sz="2000" dirty="0">
                <a:solidFill>
                  <a:srgbClr val="000000"/>
                </a:solidFill>
                <a:effectLst/>
                <a:latin typeface="Alexandria" pitchFamily="2" charset="-78"/>
                <a:ea typeface="Times New Roman" panose="02020603050405020304" pitchFamily="18" charset="0"/>
                <a:cs typeface="Alexandria" pitchFamily="2" charset="-78"/>
              </a:rPr>
              <a:t>يسير في اتجاه واحد محدد</a:t>
            </a:r>
            <a:r>
              <a:rPr lang="en-US" sz="2000" dirty="0">
                <a:solidFill>
                  <a:srgbClr val="000000"/>
                </a:solidFill>
                <a:effectLst/>
                <a:latin typeface="Simplified Arabic" panose="02020603050405020304" pitchFamily="18" charset="-78"/>
                <a:ea typeface="Times New Roman" panose="02020603050405020304" pitchFamily="18" charset="0"/>
              </a:rPr>
              <a:t>) </a:t>
            </a:r>
            <a:r>
              <a:rPr lang="ar-SA" sz="2000" dirty="0">
                <a:solidFill>
                  <a:srgbClr val="000000"/>
                </a:solidFill>
                <a:effectLst/>
                <a:latin typeface="Alexandria" pitchFamily="2" charset="-78"/>
                <a:ea typeface="Times New Roman" panose="02020603050405020304" pitchFamily="18" charset="0"/>
                <a:cs typeface="Alexandria" pitchFamily="2" charset="-78"/>
              </a:rPr>
              <a:t>مواصل</a:t>
            </a:r>
            <a:r>
              <a:rPr lang="ar-JO" sz="2000" dirty="0">
                <a:solidFill>
                  <a:srgbClr val="000000"/>
                </a:solidFill>
                <a:effectLst/>
                <a:latin typeface="Alexandria" pitchFamily="2" charset="-78"/>
                <a:ea typeface="Times New Roman" panose="02020603050405020304" pitchFamily="18" charset="0"/>
                <a:cs typeface="Alexandria" pitchFamily="2" charset="-78"/>
              </a:rPr>
              <a:t>ة</a:t>
            </a:r>
            <a:r>
              <a:rPr lang="ar-SA" sz="2000" dirty="0">
                <a:solidFill>
                  <a:srgbClr val="000000"/>
                </a:solidFill>
                <a:effectLst/>
                <a:latin typeface="Alexandria" pitchFamily="2" charset="-78"/>
                <a:ea typeface="Times New Roman" panose="02020603050405020304" pitchFamily="18" charset="0"/>
                <a:cs typeface="Alexandria" pitchFamily="2" charset="-78"/>
              </a:rPr>
              <a:t> التفكير </a:t>
            </a:r>
            <a:r>
              <a:rPr lang="en-US" sz="2000" dirty="0">
                <a:solidFill>
                  <a:srgbClr val="000000"/>
                </a:solidFill>
                <a:effectLst/>
                <a:latin typeface="Simplified Arabic" panose="02020603050405020304" pitchFamily="18" charset="-78"/>
                <a:ea typeface="Times New Roman" panose="02020603050405020304" pitchFamily="18" charset="0"/>
              </a:rPr>
              <a:t>(</a:t>
            </a:r>
            <a:endParaRPr lang="en-US" sz="2000" dirty="0">
              <a:solidFill>
                <a:srgbClr val="000000"/>
              </a:solidFill>
              <a:effectLst/>
              <a:latin typeface="Alexandria" pitchFamily="2" charset="-78"/>
              <a:ea typeface="Times New Roman" panose="02020603050405020304" pitchFamily="18" charset="0"/>
            </a:endParaRPr>
          </a:p>
          <a:p>
            <a:pPr marL="342900" lvl="0" indent="-342900" algn="r" rtl="1">
              <a:spcAft>
                <a:spcPts val="555"/>
              </a:spcAft>
              <a:buSzPts val="1000"/>
              <a:buFont typeface="Symbol" panose="05050102010706020507" pitchFamily="18" charset="2"/>
              <a:buChar char=""/>
              <a:tabLst>
                <a:tab pos="457200" algn="l"/>
              </a:tabLst>
            </a:pPr>
            <a:r>
              <a:rPr lang="ar-SA" sz="2000" dirty="0">
                <a:solidFill>
                  <a:srgbClr val="000000"/>
                </a:solidFill>
                <a:effectLst/>
                <a:latin typeface="Alexandria" pitchFamily="2" charset="-78"/>
                <a:ea typeface="Times New Roman" panose="02020603050405020304" pitchFamily="18" charset="0"/>
                <a:cs typeface="Alexandria" pitchFamily="2" charset="-78"/>
              </a:rPr>
              <a:t>تحليلي</a:t>
            </a:r>
            <a:endParaRPr lang="en-US" sz="2000" dirty="0">
              <a:solidFill>
                <a:srgbClr val="000000"/>
              </a:solidFill>
              <a:effectLst/>
              <a:latin typeface="Alexandria" pitchFamily="2" charset="-78"/>
              <a:ea typeface="Times New Roman" panose="02020603050405020304" pitchFamily="18" charset="0"/>
            </a:endParaRPr>
          </a:p>
          <a:p>
            <a:pPr marL="342900" lvl="0" indent="-342900" algn="r" rtl="1">
              <a:spcAft>
                <a:spcPts val="555"/>
              </a:spcAft>
              <a:buSzPts val="1000"/>
              <a:buFont typeface="Symbol" panose="05050102010706020507" pitchFamily="18" charset="2"/>
              <a:buChar char=""/>
              <a:tabLst>
                <a:tab pos="457200" algn="l"/>
              </a:tabLst>
            </a:pPr>
            <a:r>
              <a:rPr lang="ar-SA" sz="2000" dirty="0">
                <a:solidFill>
                  <a:srgbClr val="000000"/>
                </a:solidFill>
                <a:effectLst/>
                <a:latin typeface="Alexandria" pitchFamily="2" charset="-78"/>
                <a:ea typeface="Times New Roman" panose="02020603050405020304" pitchFamily="18" charset="0"/>
                <a:cs typeface="Alexandria" pitchFamily="2" charset="-78"/>
              </a:rPr>
              <a:t>يسير في خطوات متتابعة</a:t>
            </a:r>
            <a:endParaRPr lang="en-US" sz="2000" dirty="0">
              <a:solidFill>
                <a:srgbClr val="000000"/>
              </a:solidFill>
              <a:effectLst/>
              <a:latin typeface="Alexandria" pitchFamily="2" charset="-78"/>
              <a:ea typeface="Times New Roman" panose="02020603050405020304" pitchFamily="18" charset="0"/>
            </a:endParaRPr>
          </a:p>
          <a:p>
            <a:pPr marL="342900" lvl="0" indent="-342900" algn="r" rtl="1">
              <a:spcAft>
                <a:spcPts val="555"/>
              </a:spcAft>
              <a:buSzPts val="1000"/>
              <a:buFont typeface="Symbol" panose="05050102010706020507" pitchFamily="18" charset="2"/>
              <a:buChar char=""/>
              <a:tabLst>
                <a:tab pos="457200" algn="l"/>
              </a:tabLst>
            </a:pPr>
            <a:r>
              <a:rPr lang="ar-SA" sz="2000" dirty="0">
                <a:solidFill>
                  <a:srgbClr val="000000"/>
                </a:solidFill>
                <a:effectLst/>
                <a:latin typeface="Alexandria" pitchFamily="2" charset="-78"/>
                <a:ea typeface="Times New Roman" panose="02020603050405020304" pitchFamily="18" charset="0"/>
                <a:cs typeface="Alexandria" pitchFamily="2" charset="-78"/>
              </a:rPr>
              <a:t>يعتمد على صحة أي خطوة يسير فيها أي لا مجال </a:t>
            </a:r>
            <a:endParaRPr lang="ar-AE" sz="2000" dirty="0">
              <a:solidFill>
                <a:srgbClr val="000000"/>
              </a:solidFill>
              <a:effectLst/>
              <a:latin typeface="Alexandria" pitchFamily="2" charset="-78"/>
              <a:ea typeface="Times New Roman" panose="02020603050405020304" pitchFamily="18" charset="0"/>
              <a:cs typeface="Alexandria" pitchFamily="2" charset="-78"/>
            </a:endParaRPr>
          </a:p>
          <a:p>
            <a:pPr marL="342900" lvl="0" indent="-342900" algn="r" rtl="1">
              <a:spcAft>
                <a:spcPts val="555"/>
              </a:spcAft>
              <a:buSzPts val="1000"/>
              <a:buFont typeface="Symbol" panose="05050102010706020507" pitchFamily="18" charset="2"/>
              <a:buChar char=""/>
              <a:tabLst>
                <a:tab pos="457200" algn="l"/>
              </a:tabLst>
            </a:pPr>
            <a:r>
              <a:rPr lang="ar-SA" sz="2000" dirty="0">
                <a:solidFill>
                  <a:srgbClr val="000000"/>
                </a:solidFill>
                <a:effectLst/>
                <a:latin typeface="Alexandria" pitchFamily="2" charset="-78"/>
                <a:ea typeface="Times New Roman" panose="02020603050405020304" pitchFamily="18" charset="0"/>
                <a:cs typeface="Alexandria" pitchFamily="2" charset="-78"/>
              </a:rPr>
              <a:t>للخطأ المتسلسل</a:t>
            </a:r>
            <a:endParaRPr lang="en-US" sz="2000" dirty="0">
              <a:solidFill>
                <a:srgbClr val="000000"/>
              </a:solidFill>
              <a:effectLst/>
              <a:latin typeface="Alexandria" pitchFamily="2" charset="-78"/>
              <a:ea typeface="Times New Roman" panose="02020603050405020304" pitchFamily="18" charset="0"/>
            </a:endParaRPr>
          </a:p>
          <a:p>
            <a:pPr marL="342900" lvl="0" indent="-342900" algn="r" rtl="1">
              <a:spcAft>
                <a:spcPts val="555"/>
              </a:spcAft>
              <a:buSzPts val="1000"/>
              <a:buFont typeface="Symbol" panose="05050102010706020507" pitchFamily="18" charset="2"/>
              <a:buChar char=""/>
              <a:tabLst>
                <a:tab pos="457200" algn="l"/>
              </a:tabLst>
            </a:pPr>
            <a:r>
              <a:rPr lang="ar-SA" sz="2000" dirty="0">
                <a:solidFill>
                  <a:srgbClr val="000000"/>
                </a:solidFill>
                <a:effectLst/>
                <a:latin typeface="Alexandria" pitchFamily="2" charset="-78"/>
                <a:ea typeface="Times New Roman" panose="02020603050405020304" pitchFamily="18" charset="0"/>
                <a:cs typeface="Alexandria" pitchFamily="2" charset="-78"/>
              </a:rPr>
              <a:t>يعتمد فقط على الشيء الذي له علاقة وينبذ غيره</a:t>
            </a:r>
            <a:endParaRPr lang="en-US" sz="2000" dirty="0">
              <a:solidFill>
                <a:srgbClr val="000000"/>
              </a:solidFill>
              <a:effectLst/>
              <a:latin typeface="Alexandria" pitchFamily="2" charset="-78"/>
              <a:ea typeface="Times New Roman" panose="02020603050405020304" pitchFamily="18" charset="0"/>
            </a:endParaRPr>
          </a:p>
          <a:p>
            <a:pPr marL="342900" lvl="0" indent="-342900" algn="r" rtl="1">
              <a:spcAft>
                <a:spcPts val="555"/>
              </a:spcAft>
              <a:buSzPts val="1000"/>
              <a:buFont typeface="Symbol" panose="05050102010706020507" pitchFamily="18" charset="2"/>
              <a:buChar char=""/>
              <a:tabLst>
                <a:tab pos="457200" algn="l"/>
              </a:tabLst>
            </a:pPr>
            <a:r>
              <a:rPr lang="ar-SA" sz="2000" dirty="0">
                <a:solidFill>
                  <a:srgbClr val="000000"/>
                </a:solidFill>
                <a:effectLst/>
                <a:latin typeface="Alexandria" pitchFamily="2" charset="-78"/>
                <a:ea typeface="Times New Roman" panose="02020603050405020304" pitchFamily="18" charset="0"/>
                <a:cs typeface="Alexandria" pitchFamily="2" charset="-78"/>
              </a:rPr>
              <a:t>يتخذ المسار الواضح أو المألوف</a:t>
            </a:r>
            <a:endParaRPr lang="ar-AE" sz="200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9" name="TextBox 8">
            <a:extLst>
              <a:ext uri="{FF2B5EF4-FFF2-40B4-BE49-F238E27FC236}">
                <a16:creationId xmlns:a16="http://schemas.microsoft.com/office/drawing/2014/main" id="{4EFAB778-E771-33B9-626C-9A8EBD01DA92}"/>
              </a:ext>
            </a:extLst>
          </p:cNvPr>
          <p:cNvSpPr txBox="1"/>
          <p:nvPr/>
        </p:nvSpPr>
        <p:spPr>
          <a:xfrm>
            <a:off x="202879" y="6529967"/>
            <a:ext cx="3174546" cy="307777"/>
          </a:xfrm>
          <a:prstGeom prst="rect">
            <a:avLst/>
          </a:prstGeom>
          <a:noFill/>
        </p:spPr>
        <p:txBody>
          <a:bodyPr wrap="square">
            <a:spAutoFit/>
          </a:bodyPr>
          <a:lstStyle/>
          <a:p>
            <a:r>
              <a:rPr lang="en-GB" sz="1400" dirty="0">
                <a:solidFill>
                  <a:schemeClr val="bg1"/>
                </a:solidFill>
                <a:latin typeface="Alexandria" pitchFamily="2" charset="-78"/>
              </a:rPr>
              <a:t>https://www.elgouzi.com</a:t>
            </a:r>
            <a:endParaRPr lang="ar-JO" sz="1400" dirty="0">
              <a:solidFill>
                <a:schemeClr val="bg1"/>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641C8914-2C9D-71F3-54F2-C77E2D51DF02}"/>
              </a:ext>
            </a:extLst>
          </p:cNvPr>
          <p:cNvSpPr txBox="1"/>
          <p:nvPr/>
        </p:nvSpPr>
        <p:spPr>
          <a:xfrm>
            <a:off x="2384303" y="6602394"/>
            <a:ext cx="2805145" cy="307777"/>
          </a:xfrm>
          <a:prstGeom prst="rect">
            <a:avLst/>
          </a:prstGeom>
          <a:noFill/>
        </p:spPr>
        <p:txBody>
          <a:bodyPr wrap="square">
            <a:spAutoFit/>
          </a:bodyPr>
          <a:lstStyle/>
          <a:p>
            <a:r>
              <a:rPr lang="ar-JO" sz="1400" dirty="0">
                <a:solidFill>
                  <a:schemeClr val="bg1"/>
                </a:solidFill>
                <a:latin typeface="Alexandria" pitchFamily="2" charset="-78"/>
                <a:cs typeface="Alexandria" pitchFamily="2" charset="-78"/>
              </a:rPr>
              <a:t>( حبيب مجدي 1996، ، ص 17 ) </a:t>
            </a:r>
          </a:p>
        </p:txBody>
      </p:sp>
      <p:pic>
        <p:nvPicPr>
          <p:cNvPr id="8" name="Graphic 21">
            <a:extLst>
              <a:ext uri="{FF2B5EF4-FFF2-40B4-BE49-F238E27FC236}">
                <a16:creationId xmlns:a16="http://schemas.microsoft.com/office/drawing/2014/main" id="{517E414E-1A6A-E92A-79A0-0B30B00FC0C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4860"/>
            <a:ext cx="2305141" cy="1076343"/>
          </a:xfrm>
          <a:prstGeom prst="rect">
            <a:avLst/>
          </a:prstGeom>
        </p:spPr>
      </p:pic>
      <p:pic>
        <p:nvPicPr>
          <p:cNvPr id="10" name="Picture 9">
            <a:extLst>
              <a:ext uri="{FF2B5EF4-FFF2-40B4-BE49-F238E27FC236}">
                <a16:creationId xmlns:a16="http://schemas.microsoft.com/office/drawing/2014/main" id="{21A5EF6E-00CD-DD8F-F268-5F81E5EF4108}"/>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sp>
        <p:nvSpPr>
          <p:cNvPr id="5" name="TextBox 4">
            <a:extLst>
              <a:ext uri="{FF2B5EF4-FFF2-40B4-BE49-F238E27FC236}">
                <a16:creationId xmlns:a16="http://schemas.microsoft.com/office/drawing/2014/main" id="{DAE9126E-EB63-56DD-B2A3-30FA6ADB4C00}"/>
              </a:ext>
            </a:extLst>
          </p:cNvPr>
          <p:cNvSpPr txBox="1"/>
          <p:nvPr/>
        </p:nvSpPr>
        <p:spPr>
          <a:xfrm>
            <a:off x="380260" y="2373974"/>
            <a:ext cx="4891489" cy="3310971"/>
          </a:xfrm>
          <a:prstGeom prst="rect">
            <a:avLst/>
          </a:prstGeom>
          <a:solidFill>
            <a:srgbClr val="00B0F0"/>
          </a:solidFill>
        </p:spPr>
        <p:txBody>
          <a:bodyPr wrap="square">
            <a:spAutoFit/>
          </a:bodyPr>
          <a:lstStyle/>
          <a:p>
            <a:pPr marL="1905" indent="-1905" algn="ctr" rtl="1">
              <a:lnSpc>
                <a:spcPct val="110000"/>
              </a:lnSpc>
              <a:spcAft>
                <a:spcPts val="555"/>
              </a:spcAft>
            </a:pPr>
            <a:r>
              <a:rPr lang="ar-SA" sz="2000" dirty="0">
                <a:solidFill>
                  <a:schemeClr val="bg1"/>
                </a:solidFill>
                <a:effectLst/>
                <a:latin typeface="Alexandria" pitchFamily="2" charset="-78"/>
                <a:ea typeface="Times New Roman" panose="02020603050405020304" pitchFamily="18" charset="0"/>
                <a:cs typeface="Alexandria" pitchFamily="2" charset="-78"/>
              </a:rPr>
              <a:t>صفات التفكير الجانبي ( الأفقي ) :</a:t>
            </a:r>
            <a:endParaRPr lang="en-US" sz="2000" dirty="0">
              <a:solidFill>
                <a:schemeClr val="bg1"/>
              </a:solidFill>
              <a:effectLst/>
              <a:latin typeface="Alexandria" pitchFamily="2" charset="-78"/>
              <a:ea typeface="Times New Roman" panose="02020603050405020304" pitchFamily="18" charset="0"/>
              <a:cs typeface="Alexandria" pitchFamily="2" charset="-78"/>
            </a:endParaRPr>
          </a:p>
          <a:p>
            <a:pPr marL="342900" lvl="0" indent="-342900" algn="r" rtl="1">
              <a:lnSpc>
                <a:spcPct val="110000"/>
              </a:lnSpc>
              <a:spcAft>
                <a:spcPts val="555"/>
              </a:spcAft>
              <a:buSzPts val="1000"/>
              <a:buFont typeface="Symbol" panose="05050102010706020507" pitchFamily="18" charset="2"/>
              <a:buChar char=""/>
              <a:tabLst>
                <a:tab pos="457200" algn="l"/>
              </a:tabLst>
            </a:pPr>
            <a:r>
              <a:rPr lang="ar-SA" sz="1800" dirty="0">
                <a:solidFill>
                  <a:srgbClr val="000000"/>
                </a:solidFill>
                <a:effectLst/>
                <a:latin typeface="Alexandria" pitchFamily="2" charset="-78"/>
                <a:ea typeface="Times New Roman" panose="02020603050405020304" pitchFamily="18" charset="0"/>
                <a:cs typeface="Alexandria" pitchFamily="2" charset="-78"/>
              </a:rPr>
              <a:t>يبتكر أكبر قدر ممكن من الحلول والبدائل</a:t>
            </a:r>
            <a:endParaRPr lang="en-US" sz="1800" dirty="0">
              <a:solidFill>
                <a:srgbClr val="000000"/>
              </a:solidFill>
              <a:effectLst/>
              <a:latin typeface="Alexandria" pitchFamily="2" charset="-78"/>
              <a:ea typeface="Times New Roman" panose="02020603050405020304" pitchFamily="18" charset="0"/>
              <a:cs typeface="Alexandria" pitchFamily="2" charset="-78"/>
            </a:endParaRPr>
          </a:p>
          <a:p>
            <a:pPr marL="342900" lvl="0" indent="-342900" algn="r" rtl="1">
              <a:lnSpc>
                <a:spcPct val="110000"/>
              </a:lnSpc>
              <a:spcAft>
                <a:spcPts val="555"/>
              </a:spcAft>
              <a:buSzPts val="1000"/>
              <a:buFont typeface="Symbol" panose="05050102010706020507" pitchFamily="18" charset="2"/>
              <a:buChar char=""/>
              <a:tabLst>
                <a:tab pos="457200" algn="l"/>
              </a:tabLst>
            </a:pPr>
            <a:r>
              <a:rPr lang="ar-SA" sz="1800" dirty="0">
                <a:solidFill>
                  <a:srgbClr val="000000"/>
                </a:solidFill>
                <a:effectLst/>
                <a:latin typeface="Alexandria" pitchFamily="2" charset="-78"/>
                <a:ea typeface="Times New Roman" panose="02020603050405020304" pitchFamily="18" charset="0"/>
                <a:cs typeface="Alexandria" pitchFamily="2" charset="-78"/>
              </a:rPr>
              <a:t>ينظر إلى أكثر من جهة</a:t>
            </a:r>
            <a:r>
              <a:rPr lang="ar-JO" sz="1800" dirty="0">
                <a:solidFill>
                  <a:srgbClr val="000000"/>
                </a:solidFill>
                <a:effectLst/>
                <a:latin typeface="Alexandria" pitchFamily="2" charset="-78"/>
                <a:ea typeface="Times New Roman" panose="02020603050405020304" pitchFamily="18" charset="0"/>
                <a:cs typeface="Alexandria" pitchFamily="2" charset="-78"/>
              </a:rPr>
              <a:t>(</a:t>
            </a:r>
            <a:r>
              <a:rPr lang="ar-SA" sz="1800" dirty="0">
                <a:solidFill>
                  <a:srgbClr val="000000"/>
                </a:solidFill>
                <a:effectLst/>
                <a:latin typeface="Alexandria" pitchFamily="2" charset="-78"/>
                <a:ea typeface="Times New Roman" panose="02020603050405020304" pitchFamily="18" charset="0"/>
                <a:cs typeface="Alexandria" pitchFamily="2" charset="-78"/>
              </a:rPr>
              <a:t>عدد كبير من الأفكار </a:t>
            </a:r>
            <a:r>
              <a:rPr lang="ar-JO" sz="1800" dirty="0">
                <a:solidFill>
                  <a:srgbClr val="000000"/>
                </a:solidFill>
                <a:effectLst/>
                <a:latin typeface="Alexandria" pitchFamily="2" charset="-78"/>
                <a:ea typeface="Times New Roman" panose="02020603050405020304" pitchFamily="18" charset="0"/>
                <a:cs typeface="Alexandria" pitchFamily="2" charset="-78"/>
              </a:rPr>
              <a:t>)</a:t>
            </a:r>
            <a:endParaRPr lang="en-US" sz="1800" dirty="0">
              <a:solidFill>
                <a:srgbClr val="000000"/>
              </a:solidFill>
              <a:effectLst/>
              <a:latin typeface="Alexandria" pitchFamily="2" charset="-78"/>
              <a:ea typeface="Times New Roman" panose="02020603050405020304" pitchFamily="18" charset="0"/>
              <a:cs typeface="Alexandria" pitchFamily="2" charset="-78"/>
            </a:endParaRPr>
          </a:p>
          <a:p>
            <a:pPr marL="342900" lvl="0" indent="-342900" algn="r" rtl="1">
              <a:lnSpc>
                <a:spcPct val="110000"/>
              </a:lnSpc>
              <a:spcAft>
                <a:spcPts val="555"/>
              </a:spcAft>
              <a:buSzPts val="1000"/>
              <a:buFont typeface="Symbol" panose="05050102010706020507" pitchFamily="18" charset="2"/>
              <a:buChar char=""/>
              <a:tabLst>
                <a:tab pos="457200" algn="l"/>
              </a:tabLst>
            </a:pPr>
            <a:r>
              <a:rPr lang="ar-SA" sz="1800" dirty="0">
                <a:solidFill>
                  <a:srgbClr val="000000"/>
                </a:solidFill>
                <a:effectLst/>
                <a:latin typeface="Alexandria" pitchFamily="2" charset="-78"/>
                <a:ea typeface="Times New Roman" panose="02020603050405020304" pitchFamily="18" charset="0"/>
                <a:cs typeface="Alexandria" pitchFamily="2" charset="-78"/>
              </a:rPr>
              <a:t>يقفز من خطوة إلى أخرى</a:t>
            </a:r>
            <a:endParaRPr lang="en-US" sz="1800" dirty="0">
              <a:solidFill>
                <a:srgbClr val="000000"/>
              </a:solidFill>
              <a:effectLst/>
              <a:latin typeface="Alexandria" pitchFamily="2" charset="-78"/>
              <a:ea typeface="Times New Roman" panose="02020603050405020304" pitchFamily="18" charset="0"/>
              <a:cs typeface="Alexandria" pitchFamily="2" charset="-78"/>
            </a:endParaRPr>
          </a:p>
          <a:p>
            <a:pPr marL="342900" lvl="0" indent="-342900" algn="r" rtl="1">
              <a:lnSpc>
                <a:spcPct val="110000"/>
              </a:lnSpc>
              <a:spcAft>
                <a:spcPts val="555"/>
              </a:spcAft>
              <a:buSzPts val="1000"/>
              <a:buFont typeface="Symbol" panose="05050102010706020507" pitchFamily="18" charset="2"/>
              <a:buChar char=""/>
              <a:tabLst>
                <a:tab pos="457200" algn="l"/>
              </a:tabLst>
            </a:pPr>
            <a:r>
              <a:rPr lang="ar-SA" sz="1800" dirty="0">
                <a:solidFill>
                  <a:srgbClr val="000000"/>
                </a:solidFill>
                <a:effectLst/>
                <a:latin typeface="Alexandria" pitchFamily="2" charset="-78"/>
                <a:ea typeface="Times New Roman" panose="02020603050405020304" pitchFamily="18" charset="0"/>
                <a:cs typeface="Alexandria" pitchFamily="2" charset="-78"/>
              </a:rPr>
              <a:t>	إيجاد حلول إبداعية للتحديات والمشاكل التي تواجه الأفراد والمؤسسات. </a:t>
            </a:r>
            <a:endParaRPr lang="ar-AE" sz="1800" dirty="0">
              <a:solidFill>
                <a:srgbClr val="000000"/>
              </a:solidFill>
              <a:effectLst/>
              <a:latin typeface="Alexandria" pitchFamily="2" charset="-78"/>
              <a:ea typeface="Times New Roman" panose="02020603050405020304" pitchFamily="18" charset="0"/>
              <a:cs typeface="Alexandria" pitchFamily="2" charset="-78"/>
            </a:endParaRPr>
          </a:p>
          <a:p>
            <a:pPr marL="342900" lvl="0" indent="-342900" algn="r" rtl="1">
              <a:lnSpc>
                <a:spcPct val="110000"/>
              </a:lnSpc>
              <a:spcAft>
                <a:spcPts val="555"/>
              </a:spcAft>
              <a:buSzPts val="1000"/>
              <a:buFont typeface="Symbol" panose="05050102010706020507" pitchFamily="18" charset="2"/>
              <a:buChar char=""/>
              <a:tabLst>
                <a:tab pos="457200" algn="l"/>
              </a:tabLst>
            </a:pPr>
            <a:r>
              <a:rPr lang="ar-JO" sz="1800" dirty="0">
                <a:solidFill>
                  <a:srgbClr val="000000"/>
                </a:solidFill>
                <a:effectLst/>
                <a:latin typeface="Alexandria" pitchFamily="2" charset="-78"/>
                <a:ea typeface="Times New Roman" panose="02020603050405020304" pitchFamily="18" charset="0"/>
                <a:cs typeface="Alexandria" pitchFamily="2" charset="-78"/>
              </a:rPr>
              <a:t>يستخدم تقنيات مثل العصف الذهني والتفكير الجانبي لإطلاق طاقات الإبداع. </a:t>
            </a:r>
            <a:endParaRPr lang="ar-AE" sz="1800" dirty="0">
              <a:solidFill>
                <a:srgbClr val="000000"/>
              </a:solidFill>
              <a:effectLst/>
              <a:latin typeface="Alexandria" pitchFamily="2" charset="-78"/>
              <a:ea typeface="Times New Roman" panose="02020603050405020304" pitchFamily="18" charset="0"/>
              <a:cs typeface="Alexandria" pitchFamily="2" charset="-78"/>
            </a:endParaRPr>
          </a:p>
          <a:p>
            <a:pPr marL="342900" lvl="0" indent="-342900" algn="r" rtl="1">
              <a:lnSpc>
                <a:spcPct val="110000"/>
              </a:lnSpc>
              <a:spcAft>
                <a:spcPts val="555"/>
              </a:spcAft>
              <a:buSzPts val="1000"/>
              <a:buFont typeface="Symbol" panose="05050102010706020507" pitchFamily="18" charset="2"/>
              <a:buChar char=""/>
              <a:tabLst>
                <a:tab pos="457200" algn="l"/>
              </a:tabLst>
            </a:pPr>
            <a:r>
              <a:rPr kumimoji="0" lang="ar-SA" sz="180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لا يعتمد على المسار الواضح</a:t>
            </a:r>
            <a:endParaRPr lang="en-US" sz="1800" dirty="0">
              <a:solidFill>
                <a:srgbClr val="000000"/>
              </a:solidFill>
              <a:effectLst/>
              <a:latin typeface="Alexandria" pitchFamily="2" charset="-78"/>
              <a:ea typeface="Times New Roman" panose="02020603050405020304" pitchFamily="18" charset="0"/>
            </a:endParaRPr>
          </a:p>
        </p:txBody>
      </p:sp>
      <p:sp>
        <p:nvSpPr>
          <p:cNvPr id="12" name="TextBox 11">
            <a:extLst>
              <a:ext uri="{FF2B5EF4-FFF2-40B4-BE49-F238E27FC236}">
                <a16:creationId xmlns:a16="http://schemas.microsoft.com/office/drawing/2014/main" id="{C2BCC6CF-FE92-4238-3FF4-9EEC05E50407}"/>
              </a:ext>
            </a:extLst>
          </p:cNvPr>
          <p:cNvSpPr txBox="1"/>
          <p:nvPr/>
        </p:nvSpPr>
        <p:spPr>
          <a:xfrm>
            <a:off x="217714" y="5837940"/>
            <a:ext cx="11756571" cy="523220"/>
          </a:xfrm>
          <a:prstGeom prst="rect">
            <a:avLst/>
          </a:prstGeom>
          <a:noFill/>
        </p:spPr>
        <p:txBody>
          <a:bodyPr wrap="square">
            <a:spAutoFit/>
          </a:bodyPr>
          <a:lstStyle/>
          <a:p>
            <a:pPr algn="justLow" rtl="1"/>
            <a:r>
              <a:rPr lang="ar-AE" sz="1400" b="1" i="0" dirty="0">
                <a:effectLst/>
                <a:latin typeface="Alexandria" pitchFamily="2" charset="-78"/>
                <a:ea typeface="Times New Roman" panose="02020603050405020304" pitchFamily="18" charset="0"/>
                <a:cs typeface="Alexandria" pitchFamily="2" charset="-78"/>
              </a:rPr>
              <a:t>ملاحظة: ي</a:t>
            </a:r>
            <a:r>
              <a:rPr lang="ar-SA" sz="1400" b="1" i="0" dirty="0">
                <a:effectLst/>
                <a:latin typeface="Alexandria" pitchFamily="2" charset="-78"/>
                <a:ea typeface="Times New Roman" panose="02020603050405020304" pitchFamily="18" charset="0"/>
                <a:cs typeface="Alexandria" pitchFamily="2" charset="-78"/>
              </a:rPr>
              <a:t>مكن استخدام التفكير الجانبي مع التفكير ال</a:t>
            </a:r>
            <a:r>
              <a:rPr lang="ar-AE" sz="1400" b="1" i="0" dirty="0">
                <a:effectLst/>
                <a:latin typeface="Alexandria" pitchFamily="2" charset="-78"/>
                <a:ea typeface="Times New Roman" panose="02020603050405020304" pitchFamily="18" charset="0"/>
                <a:cs typeface="Alexandria" pitchFamily="2" charset="-78"/>
              </a:rPr>
              <a:t>رأسي</a:t>
            </a:r>
            <a:r>
              <a:rPr lang="ar-SA" sz="1400" b="1" i="0" dirty="0">
                <a:effectLst/>
                <a:latin typeface="Alexandria" pitchFamily="2" charset="-78"/>
                <a:ea typeface="Times New Roman" panose="02020603050405020304" pitchFamily="18" charset="0"/>
                <a:cs typeface="Alexandria" pitchFamily="2" charset="-78"/>
              </a:rPr>
              <a:t> للحصول على حلول فعالة للمشكلات</a:t>
            </a:r>
            <a:r>
              <a:rPr lang="ar-JO" sz="1400" b="1" i="0" dirty="0">
                <a:effectLst/>
                <a:latin typeface="Alexandria" pitchFamily="2" charset="-78"/>
                <a:ea typeface="Times New Roman" panose="02020603050405020304" pitchFamily="18" charset="0"/>
                <a:cs typeface="Alexandria" pitchFamily="2" charset="-78"/>
              </a:rPr>
              <a:t> حيث </a:t>
            </a:r>
            <a:r>
              <a:rPr lang="ar-SA" sz="1400" b="1" i="0" dirty="0">
                <a:effectLst/>
                <a:latin typeface="Alexandria" pitchFamily="2" charset="-78"/>
                <a:ea typeface="Times New Roman" panose="02020603050405020304" pitchFamily="18" charset="0"/>
                <a:cs typeface="Alexandria" pitchFamily="2" charset="-78"/>
              </a:rPr>
              <a:t> يساعد </a:t>
            </a:r>
            <a:r>
              <a:rPr lang="ar-AE" sz="1400" b="1" i="0" dirty="0">
                <a:effectLst/>
                <a:latin typeface="Alexandria" pitchFamily="2" charset="-78"/>
                <a:ea typeface="Times New Roman" panose="02020603050405020304" pitchFamily="18" charset="0"/>
                <a:cs typeface="Alexandria" pitchFamily="2" charset="-78"/>
              </a:rPr>
              <a:t> التفكير الجانبي </a:t>
            </a:r>
            <a:r>
              <a:rPr lang="ar-SA" sz="1400" b="1" i="0" dirty="0">
                <a:effectLst/>
                <a:latin typeface="Alexandria" pitchFamily="2" charset="-78"/>
                <a:ea typeface="Times New Roman" panose="02020603050405020304" pitchFamily="18" charset="0"/>
                <a:cs typeface="Alexandria" pitchFamily="2" charset="-78"/>
              </a:rPr>
              <a:t>على توليد الأفكار الجديدة والمبتكرة، في حين يساعد التفكير ال</a:t>
            </a:r>
            <a:r>
              <a:rPr lang="ar-AE" sz="1400" b="1" i="0" dirty="0">
                <a:effectLst/>
                <a:latin typeface="Alexandria" pitchFamily="2" charset="-78"/>
                <a:ea typeface="Times New Roman" panose="02020603050405020304" pitchFamily="18" charset="0"/>
                <a:cs typeface="Alexandria" pitchFamily="2" charset="-78"/>
              </a:rPr>
              <a:t>رأسي</a:t>
            </a:r>
            <a:r>
              <a:rPr lang="ar-SA" sz="1400" b="1" i="0" dirty="0">
                <a:effectLst/>
                <a:latin typeface="Alexandria" pitchFamily="2" charset="-78"/>
                <a:ea typeface="Times New Roman" panose="02020603050405020304" pitchFamily="18" charset="0"/>
                <a:cs typeface="Alexandria" pitchFamily="2" charset="-78"/>
              </a:rPr>
              <a:t> على تقييم وتحليل هذه الأفكار وتحويلها إلى حلول عملية وفعالة.</a:t>
            </a:r>
            <a:endParaRPr lang="ar-JO" sz="1400" b="1" i="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1385212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840639"/>
            <a:ext cx="11756571" cy="59600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27722" y="251016"/>
            <a:ext cx="4204426" cy="523220"/>
          </a:xfrm>
          <a:prstGeom prst="rect">
            <a:avLst/>
          </a:prstGeom>
          <a:noFill/>
        </p:spPr>
        <p:txBody>
          <a:bodyPr wrap="square" rtlCol="0">
            <a:spAutoFit/>
          </a:bodyPr>
          <a:lstStyle/>
          <a:p>
            <a:pPr lvl="0">
              <a:buClrTx/>
            </a:pPr>
            <a:r>
              <a:rPr lang="ar-AE" sz="2800" b="1" kern="1200" dirty="0">
                <a:latin typeface="Alexandria" pitchFamily="2" charset="-78"/>
                <a:ea typeface="+mn-ea"/>
                <a:cs typeface="Alexandria" pitchFamily="2" charset="-78"/>
              </a:rPr>
              <a:t>الإبداع مكوناته وركائزه</a:t>
            </a:r>
            <a:endParaRPr lang="ar-JO" sz="2800" b="1" kern="1200" dirty="0">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7" name="TextBox 6">
            <a:extLst>
              <a:ext uri="{FF2B5EF4-FFF2-40B4-BE49-F238E27FC236}">
                <a16:creationId xmlns:a16="http://schemas.microsoft.com/office/drawing/2014/main" id="{0D7DA09D-B0B5-998E-5C9A-5ACFB4256E8C}"/>
              </a:ext>
            </a:extLst>
          </p:cNvPr>
          <p:cNvSpPr txBox="1"/>
          <p:nvPr/>
        </p:nvSpPr>
        <p:spPr>
          <a:xfrm>
            <a:off x="183503" y="1016286"/>
            <a:ext cx="11707863" cy="5590698"/>
          </a:xfrm>
          <a:prstGeom prst="rect">
            <a:avLst/>
          </a:prstGeom>
          <a:noFill/>
        </p:spPr>
        <p:txBody>
          <a:bodyPr wrap="square">
            <a:spAutoFit/>
          </a:bodyPr>
          <a:lstStyle/>
          <a:p>
            <a:pPr algn="justLow" rtl="1">
              <a:lnSpc>
                <a:spcPct val="150000"/>
              </a:lnSpc>
            </a:pPr>
            <a:r>
              <a:rPr lang="ar-JO" sz="1600" b="1" i="0" dirty="0">
                <a:solidFill>
                  <a:srgbClr val="2C2F34"/>
                </a:solidFill>
                <a:effectLst/>
                <a:latin typeface="Almarai"/>
                <a:cs typeface="Alexandria" pitchFamily="2" charset="-78"/>
              </a:rPr>
              <a:t>التفكير الإبداعي </a:t>
            </a:r>
            <a:r>
              <a:rPr lang="en-GB" sz="1600" b="1" i="0" dirty="0">
                <a:solidFill>
                  <a:srgbClr val="2C2F34"/>
                </a:solidFill>
                <a:effectLst/>
                <a:latin typeface="Almarai"/>
              </a:rPr>
              <a:t> Creative thinking</a:t>
            </a:r>
            <a:endParaRPr lang="ar-JO" sz="1600" dirty="0">
              <a:solidFill>
                <a:srgbClr val="00B0F0"/>
              </a:solidFill>
              <a:latin typeface="Alexandria" pitchFamily="2" charset="-78"/>
              <a:cs typeface="Alexandria" pitchFamily="2" charset="-78"/>
            </a:endParaRPr>
          </a:p>
          <a:p>
            <a:pPr algn="justLow" rtl="1">
              <a:lnSpc>
                <a:spcPct val="150000"/>
              </a:lnSpc>
            </a:pPr>
            <a:r>
              <a:rPr lang="ar-JO" sz="1600" dirty="0">
                <a:solidFill>
                  <a:srgbClr val="00B0F0"/>
                </a:solidFill>
                <a:latin typeface="Alexandria" pitchFamily="2" charset="-78"/>
                <a:cs typeface="Alexandria" pitchFamily="2" charset="-78"/>
              </a:rPr>
              <a:t>الإبداع هو </a:t>
            </a:r>
            <a:r>
              <a:rPr lang="ar-JO" sz="1600" dirty="0">
                <a:latin typeface="Alexandria" pitchFamily="2" charset="-78"/>
                <a:cs typeface="Alexandria" pitchFamily="2" charset="-78"/>
              </a:rPr>
              <a:t>مزيج من القدرات والاستعدادات والخصائص الشخصية الأصيلة والمفيدة للفرد أو المؤسسة أو المجتمع.</a:t>
            </a:r>
            <a:br>
              <a:rPr lang="ar-JO" sz="1600" dirty="0">
                <a:latin typeface="Alexandria" pitchFamily="2" charset="-78"/>
                <a:cs typeface="Alexandria" pitchFamily="2" charset="-78"/>
              </a:rPr>
            </a:br>
            <a:r>
              <a:rPr lang="ar-JO" sz="1600" dirty="0">
                <a:latin typeface="Alexandria" pitchFamily="2" charset="-78"/>
                <a:cs typeface="Alexandria" pitchFamily="2" charset="-78"/>
              </a:rPr>
              <a:t>وهو عبارة عن خاصية ذهنية تمكن الفرد من التفكير بطرق غير تقليدية أو كما هو معروف (التفكير خارج الصندوق) لإنتاج الأفكار الأصيلة.</a:t>
            </a:r>
          </a:p>
          <a:p>
            <a:pPr algn="justLow" rtl="1">
              <a:lnSpc>
                <a:spcPct val="150000"/>
              </a:lnSpc>
            </a:pPr>
            <a:r>
              <a:rPr lang="ar-JO" sz="1600" b="1" dirty="0">
                <a:solidFill>
                  <a:srgbClr val="00B0F0"/>
                </a:solidFill>
                <a:latin typeface="Alexandria" pitchFamily="2" charset="-78"/>
                <a:cs typeface="Alexandria" pitchFamily="2" charset="-78"/>
              </a:rPr>
              <a:t>مكونات الإبداع </a:t>
            </a:r>
            <a:r>
              <a:rPr lang="ar-JO" sz="1600" dirty="0">
                <a:latin typeface="Alexandria" pitchFamily="2" charset="-78"/>
                <a:cs typeface="Alexandria" pitchFamily="2" charset="-78"/>
              </a:rPr>
              <a:t>: </a:t>
            </a:r>
            <a:r>
              <a:rPr lang="ar-AE" sz="1600" dirty="0">
                <a:latin typeface="Alexandria" pitchFamily="2" charset="-78"/>
                <a:cs typeface="Alexandria" pitchFamily="2" charset="-78"/>
              </a:rPr>
              <a:t>ي</a:t>
            </a:r>
            <a:r>
              <a:rPr lang="ar-JO" sz="1600" dirty="0">
                <a:latin typeface="Alexandria" pitchFamily="2" charset="-78"/>
                <a:cs typeface="Alexandria" pitchFamily="2" charset="-78"/>
              </a:rPr>
              <a:t>رى ماكينون ( </a:t>
            </a:r>
            <a:r>
              <a:rPr lang="en-GB" sz="1600" dirty="0">
                <a:latin typeface="Alexandria" pitchFamily="2" charset="-78"/>
              </a:rPr>
              <a:t>Mackinnon </a:t>
            </a:r>
            <a:r>
              <a:rPr lang="ar-JO" sz="1600" dirty="0">
                <a:latin typeface="Alexandria" pitchFamily="2" charset="-78"/>
                <a:cs typeface="Alexandria" pitchFamily="2" charset="-78"/>
              </a:rPr>
              <a:t> ) أن الإبداع يعد ظاهرة متعددة الوجوه أكثر من اعتباره مفهومـا نظريا محدد التعريف (روشكا ، 1989 ) . ويضـيف ماكينون أنه لا يمكن توضيح مفهوم الإبداع إلا من خلال الإحاطة الشاملة بالجوانب الأربع الآتية</a:t>
            </a:r>
            <a:r>
              <a:rPr lang="ar-AE" sz="1600" dirty="0">
                <a:latin typeface="Alexandria" pitchFamily="2" charset="-78"/>
                <a:cs typeface="Alexandria" pitchFamily="2" charset="-78"/>
              </a:rPr>
              <a:t>:</a:t>
            </a:r>
            <a:endParaRPr lang="ar-JO" sz="1600" dirty="0">
              <a:latin typeface="Alexandria" pitchFamily="2" charset="-78"/>
              <a:cs typeface="Alexandria" pitchFamily="2" charset="-78"/>
            </a:endParaRPr>
          </a:p>
          <a:p>
            <a:pPr algn="justLow" rtl="1">
              <a:lnSpc>
                <a:spcPct val="150000"/>
              </a:lnSpc>
            </a:pPr>
            <a:r>
              <a:rPr lang="ar-JO" sz="1600" dirty="0">
                <a:latin typeface="Alexandria" pitchFamily="2" charset="-78"/>
                <a:cs typeface="Alexandria" pitchFamily="2" charset="-78"/>
              </a:rPr>
              <a:t>-الشخص المبدع </a:t>
            </a:r>
            <a:r>
              <a:rPr lang="en-GB" sz="1600" dirty="0">
                <a:latin typeface="Alexandria" pitchFamily="2" charset="-78"/>
              </a:rPr>
              <a:t>Person Creative </a:t>
            </a:r>
            <a:r>
              <a:rPr lang="ar-JO" sz="1600" dirty="0">
                <a:latin typeface="Alexandria" pitchFamily="2" charset="-78"/>
                <a:cs typeface="Alexandria" pitchFamily="2" charset="-78"/>
              </a:rPr>
              <a:t> من حيث خصائصه المعرفية والتطورية.</a:t>
            </a:r>
          </a:p>
          <a:p>
            <a:pPr algn="justLow" rtl="1">
              <a:lnSpc>
                <a:spcPct val="150000"/>
              </a:lnSpc>
            </a:pPr>
            <a:r>
              <a:rPr lang="ar-JO" sz="1600" dirty="0">
                <a:latin typeface="Alexandria" pitchFamily="2" charset="-78"/>
                <a:cs typeface="Alexandria" pitchFamily="2" charset="-78"/>
              </a:rPr>
              <a:t> -الإنتاجية الإبداعية </a:t>
            </a:r>
            <a:r>
              <a:rPr lang="en-GB" sz="1600" dirty="0">
                <a:latin typeface="Alexandria" pitchFamily="2" charset="-78"/>
              </a:rPr>
              <a:t>product Creative </a:t>
            </a:r>
            <a:r>
              <a:rPr lang="ar-JO" sz="1600" dirty="0">
                <a:latin typeface="Alexandria" pitchFamily="2" charset="-78"/>
                <a:cs typeface="Alexandria" pitchFamily="2" charset="-78"/>
              </a:rPr>
              <a:t> أي أن الإبداع هو ظهور الإنتاج الجديد من خلال التفاعل بين الفرد وما يواجهه من خبرات. </a:t>
            </a:r>
          </a:p>
          <a:p>
            <a:pPr algn="justLow" rtl="1">
              <a:lnSpc>
                <a:spcPct val="150000"/>
              </a:lnSpc>
            </a:pPr>
            <a:r>
              <a:rPr lang="ar-JO" sz="1600" dirty="0">
                <a:latin typeface="Alexandria" pitchFamily="2" charset="-78"/>
                <a:cs typeface="Alexandria" pitchFamily="2" charset="-78"/>
              </a:rPr>
              <a:t>-العملية الإبداعية </a:t>
            </a:r>
            <a:r>
              <a:rPr lang="en-GB" sz="1600" dirty="0">
                <a:latin typeface="Alexandria" pitchFamily="2" charset="-78"/>
              </a:rPr>
              <a:t>Process Creative </a:t>
            </a:r>
            <a:r>
              <a:rPr lang="ar-JO" sz="1600" dirty="0">
                <a:latin typeface="Alexandria" pitchFamily="2" charset="-78"/>
                <a:cs typeface="Alexandria" pitchFamily="2" charset="-78"/>
              </a:rPr>
              <a:t> ومراحلها وأنماط التفكير ومعالجة المعلومات . </a:t>
            </a:r>
          </a:p>
          <a:p>
            <a:pPr algn="justLow" rtl="1">
              <a:lnSpc>
                <a:spcPct val="150000"/>
              </a:lnSpc>
            </a:pPr>
            <a:r>
              <a:rPr lang="ar-JO" sz="1600" dirty="0">
                <a:latin typeface="Alexandria" pitchFamily="2" charset="-78"/>
                <a:cs typeface="Alexandria" pitchFamily="2" charset="-78"/>
              </a:rPr>
              <a:t>-الموقف الإبداعي </a:t>
            </a:r>
            <a:r>
              <a:rPr lang="en-GB" sz="1600" dirty="0">
                <a:latin typeface="Alexandria" pitchFamily="2" charset="-78"/>
              </a:rPr>
              <a:t>Press Creative </a:t>
            </a:r>
            <a:r>
              <a:rPr lang="ar-JO" sz="1600" dirty="0">
                <a:latin typeface="Alexandria" pitchFamily="2" charset="-78"/>
                <a:cs typeface="Alexandria" pitchFamily="2" charset="-78"/>
              </a:rPr>
              <a:t> يقصد به مجموعة الظروف والمواقف المختلفة التي توفرها البيئـة للفـرد المتعلم والتي تسهل الأداء الإبداعي لديه . </a:t>
            </a:r>
          </a:p>
          <a:p>
            <a:pPr algn="justLow" rtl="1">
              <a:lnSpc>
                <a:spcPct val="150000"/>
              </a:lnSpc>
            </a:pPr>
            <a:r>
              <a:rPr lang="ar-JO" sz="1600" b="1" dirty="0">
                <a:solidFill>
                  <a:srgbClr val="00B0F0"/>
                </a:solidFill>
                <a:latin typeface="Alexandria" pitchFamily="2" charset="-78"/>
                <a:cs typeface="Alexandria" pitchFamily="2" charset="-78"/>
              </a:rPr>
              <a:t>ركائز التفوق والابداع </a:t>
            </a:r>
            <a:r>
              <a:rPr lang="ar-JO" sz="1600" dirty="0">
                <a:latin typeface="Alexandria" pitchFamily="2" charset="-78"/>
                <a:cs typeface="Alexandria" pitchFamily="2" charset="-78"/>
              </a:rPr>
              <a:t>: يحدد بيتر و وترمان </a:t>
            </a:r>
            <a:r>
              <a:rPr lang="en-GB" sz="1600" dirty="0">
                <a:latin typeface="Alexandria" pitchFamily="2" charset="-78"/>
              </a:rPr>
              <a:t> </a:t>
            </a:r>
            <a:r>
              <a:rPr lang="en-GB" sz="1600" dirty="0" err="1">
                <a:latin typeface="Alexandria" pitchFamily="2" charset="-78"/>
              </a:rPr>
              <a:t>Watrman</a:t>
            </a:r>
            <a:r>
              <a:rPr lang="en-GB" sz="1600" dirty="0">
                <a:latin typeface="Alexandria" pitchFamily="2" charset="-78"/>
              </a:rPr>
              <a:t> &amp; Petter </a:t>
            </a:r>
            <a:r>
              <a:rPr lang="ar-JO" sz="1600" dirty="0">
                <a:latin typeface="Alexandria" pitchFamily="2" charset="-78"/>
                <a:cs typeface="Alexandria" pitchFamily="2" charset="-78"/>
              </a:rPr>
              <a:t>ركائز للتفوق و الإبداع وهي :  التعريف بالقيم التنظيمية و تعميقها  - التركيز على الأداء  - تشجيع روح الاستقلالية و المغامرة و الإبداع  - معاملة العاملين بكرامة و إنسانية  - تبسيط الإجراءات الإدارية  - خلق بيئة تنظيمية تتسم بالمرونة . (حمادات ، 2008 )</a:t>
            </a:r>
            <a:endParaRPr lang="en-US" sz="1600" i="1" dirty="0">
              <a:effectLst/>
              <a:latin typeface="Alexandria" pitchFamily="2" charset="-78"/>
              <a:ea typeface="Times New Roman" panose="02020603050405020304" pitchFamily="18" charset="0"/>
            </a:endParaRPr>
          </a:p>
          <a:p>
            <a:pPr algn="justLow" rtl="1">
              <a:lnSpc>
                <a:spcPct val="150000"/>
              </a:lnSpc>
            </a:pPr>
            <a:r>
              <a:rPr lang="ar-JO" sz="1600" dirty="0">
                <a:latin typeface="Alexandria" pitchFamily="2" charset="-78"/>
                <a:cs typeface="Alexandria" pitchFamily="2" charset="-78"/>
              </a:rPr>
              <a:t> </a:t>
            </a:r>
            <a:endParaRPr lang="en-US" sz="1600" i="1" dirty="0">
              <a:effectLst/>
              <a:latin typeface="Alexandria" pitchFamily="2" charset="-78"/>
              <a:ea typeface="Times New Roman" panose="02020603050405020304" pitchFamily="18" charset="0"/>
            </a:endParaRPr>
          </a:p>
        </p:txBody>
      </p:sp>
      <p:pic>
        <p:nvPicPr>
          <p:cNvPr id="9" name="Graphic 21">
            <a:extLst>
              <a:ext uri="{FF2B5EF4-FFF2-40B4-BE49-F238E27FC236}">
                <a16:creationId xmlns:a16="http://schemas.microsoft.com/office/drawing/2014/main" id="{D733E72A-16BA-DEE2-8529-26DD30D3B42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10" name="Picture 9">
            <a:extLst>
              <a:ext uri="{FF2B5EF4-FFF2-40B4-BE49-F238E27FC236}">
                <a16:creationId xmlns:a16="http://schemas.microsoft.com/office/drawing/2014/main" id="{13654C0A-B2AD-8B3D-1A56-76CA07B45D43}"/>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spTree>
    <p:extLst>
      <p:ext uri="{BB962C8B-B14F-4D97-AF65-F5344CB8AC3E}">
        <p14:creationId xmlns:p14="http://schemas.microsoft.com/office/powerpoint/2010/main" val="142233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188" y="973042"/>
            <a:ext cx="12148812" cy="58849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1926" y="1192779"/>
            <a:ext cx="11575274" cy="5590633"/>
          </a:xfrm>
          <a:prstGeom prst="rect">
            <a:avLst/>
          </a:prstGeom>
          <a:noFill/>
        </p:spPr>
        <p:txBody>
          <a:bodyPr wrap="square" rtlCol="0">
            <a:spAutoFit/>
          </a:bodyPr>
          <a:lstStyle/>
          <a:p>
            <a:pPr algn="r" rtl="1">
              <a:lnSpc>
                <a:spcPct val="150000"/>
              </a:lnSpc>
            </a:pPr>
            <a:r>
              <a:rPr lang="ar-JO" sz="1600" b="1" i="0" dirty="0">
                <a:solidFill>
                  <a:srgbClr val="2C2F34"/>
                </a:solidFill>
                <a:effectLst/>
                <a:latin typeface="Almarai"/>
                <a:cs typeface="Alexandria" pitchFamily="2" charset="-78"/>
              </a:rPr>
              <a:t>التفكير الإبداعي : </a:t>
            </a:r>
            <a:r>
              <a:rPr lang="ar-JO" sz="1600" i="0" dirty="0">
                <a:solidFill>
                  <a:srgbClr val="2C2F34"/>
                </a:solidFill>
                <a:effectLst/>
                <a:latin typeface="Almarai"/>
                <a:cs typeface="Alexandria" pitchFamily="2" charset="-78"/>
              </a:rPr>
              <a:t>هو</a:t>
            </a:r>
            <a:r>
              <a:rPr lang="ar-JO" sz="1600" b="1" i="0" dirty="0">
                <a:solidFill>
                  <a:srgbClr val="2C2F34"/>
                </a:solidFill>
                <a:effectLst/>
                <a:latin typeface="Almarai"/>
                <a:cs typeface="Alexandria" pitchFamily="2" charset="-78"/>
              </a:rPr>
              <a:t> </a:t>
            </a:r>
            <a:r>
              <a:rPr lang="ar-JO" sz="1600" b="0" i="0" dirty="0">
                <a:solidFill>
                  <a:srgbClr val="2C2F34"/>
                </a:solidFill>
                <a:effectLst/>
                <a:latin typeface="Almarai"/>
                <a:cs typeface="Alexandria" pitchFamily="2" charset="-78"/>
              </a:rPr>
              <a:t>نشاط فكري يتجلى فيه القدرة على التفكير بطرق مبتكرة عوضا عن تقليد الآخرين. بمعنى آخر، الانخراط في تفكير غير مألوف من أجل حل مشكلة أو اتخاذ قرار. </a:t>
            </a:r>
          </a:p>
          <a:p>
            <a:pPr algn="r" rtl="1">
              <a:lnSpc>
                <a:spcPct val="150000"/>
              </a:lnSpc>
            </a:pPr>
            <a:r>
              <a:rPr lang="ar-JO" sz="1600" b="1" i="0" dirty="0">
                <a:solidFill>
                  <a:srgbClr val="404346"/>
                </a:solidFill>
                <a:effectLst/>
                <a:latin typeface="shatha"/>
                <a:cs typeface="Alexandria" pitchFamily="2" charset="-78"/>
              </a:rPr>
              <a:t>كما عرف التفكير الإبداعي </a:t>
            </a:r>
            <a:r>
              <a:rPr lang="ar-JO" sz="1600" b="0" i="0" dirty="0">
                <a:solidFill>
                  <a:srgbClr val="404346"/>
                </a:solidFill>
                <a:effectLst/>
                <a:latin typeface="shatha"/>
                <a:cs typeface="Alexandria" pitchFamily="2" charset="-78"/>
              </a:rPr>
              <a:t>على أنه ذلك النمط الخارج عن المألوف من طرق التفكير المختلفة ، التي يستخدم فيها الشخص والطرق غير المألوفة لحل المواقف و المشكلات المختلفة ، وابتكار الأفكار والأشياء والطرق.</a:t>
            </a:r>
            <a:r>
              <a:rPr lang="ar-AE" sz="1600" b="0" i="0" dirty="0">
                <a:solidFill>
                  <a:srgbClr val="404346"/>
                </a:solidFill>
                <a:effectLst/>
                <a:latin typeface="shatha"/>
                <a:cs typeface="Alexandria" pitchFamily="2" charset="-78"/>
              </a:rPr>
              <a:t> </a:t>
            </a:r>
            <a:r>
              <a:rPr lang="ar-JO" sz="1600" b="0" i="0" dirty="0">
                <a:solidFill>
                  <a:srgbClr val="404346"/>
                </a:solidFill>
                <a:effectLst/>
                <a:latin typeface="shatha"/>
                <a:cs typeface="Alexandria" pitchFamily="2" charset="-78"/>
              </a:rPr>
              <a:t>ويعتبر التفكير الإبداعي من أهم المهارات المطلوب استخدامها في العديد من مظاهر الحياة ، والكثير من شاغلي المناصب المختلفة يجب عليهم إستخدام التفكير الإبداعي في مجالات عملهم المختلفة ، حيث لم يعد هنالك مكان للتفكير النمطي التقليدي بعد الآن.</a:t>
            </a:r>
          </a:p>
          <a:p>
            <a:pPr algn="r" rtl="1">
              <a:lnSpc>
                <a:spcPct val="150000"/>
              </a:lnSpc>
            </a:pPr>
            <a:endParaRPr lang="ar-JO" sz="1600" b="0" i="0" dirty="0">
              <a:solidFill>
                <a:srgbClr val="404346"/>
              </a:solidFill>
              <a:effectLst/>
              <a:latin typeface="shatha"/>
              <a:cs typeface="Alexandria" pitchFamily="2" charset="-78"/>
            </a:endParaRPr>
          </a:p>
          <a:p>
            <a:pPr algn="justLow" rtl="1">
              <a:lnSpc>
                <a:spcPct val="150000"/>
              </a:lnSpc>
            </a:pPr>
            <a:r>
              <a:rPr lang="ar-JO" sz="1600" dirty="0">
                <a:solidFill>
                  <a:srgbClr val="404346"/>
                </a:solidFill>
                <a:latin typeface="shatha"/>
                <a:cs typeface="Alexandria" pitchFamily="2" charset="-78"/>
              </a:rPr>
              <a:t>إن </a:t>
            </a:r>
            <a:r>
              <a:rPr lang="ar-JO" sz="1600" b="1" i="0" dirty="0">
                <a:solidFill>
                  <a:srgbClr val="2C2F34"/>
                </a:solidFill>
                <a:effectLst/>
                <a:latin typeface="Almarai"/>
                <a:cs typeface="Alexandria" pitchFamily="2" charset="-78"/>
              </a:rPr>
              <a:t>التفكير الإبداعي </a:t>
            </a:r>
            <a:r>
              <a:rPr lang="ar-JO" sz="1600" dirty="0">
                <a:latin typeface="Alexandria" pitchFamily="2" charset="-78"/>
                <a:cs typeface="Alexandria" pitchFamily="2" charset="-78"/>
              </a:rPr>
              <a:t>" ظاهرة معقدة ومتعددة الوجوه أكثر من كونها مفهوما نظريا محدد التعريف ، وهو الوحدة المتكاملة لمجموعة العوامل الذاتية و الموضوعية التي تقود إلى تحقيق إنتاج جديد و أصيل وذي قيمة من قبل الفرد أو الجماعة ، كما أنه النشاط أو العملية الذهنية التي تقود إلى إنتاج يتصـف بالجـدة و الأصـالة و القيمة" (العتوم و اخرون ، 2009 ، ص 132 ) .</a:t>
            </a:r>
          </a:p>
          <a:p>
            <a:pPr algn="justLow" rtl="1">
              <a:lnSpc>
                <a:spcPct val="150000"/>
              </a:lnSpc>
            </a:pPr>
            <a:r>
              <a:rPr lang="ar-JO" sz="1600" b="1" dirty="0">
                <a:latin typeface="Alexandria" pitchFamily="2" charset="-78"/>
                <a:cs typeface="Alexandria" pitchFamily="2" charset="-78"/>
              </a:rPr>
              <a:t>إن التفكير الإبداعي </a:t>
            </a:r>
            <a:r>
              <a:rPr lang="ar-JO" sz="1600" dirty="0">
                <a:latin typeface="Alexandria" pitchFamily="2" charset="-78"/>
                <a:cs typeface="Alexandria" pitchFamily="2" charset="-78"/>
              </a:rPr>
              <a:t>نشاط عقلي مركب وهادف توجهـه إرادة  قوية في البحث عن حلول أو التوصل إلى نواتج أصلية لم تكن معروفة من قبل، ويتميـز بالشـمولية والتعقيـد ، ويتجسد في أساليب إدارية حديثة ، تساهم بشكل فعال في إنتاج كل ما هو جديد دون تكرار ( الأصالة ) ، والتنوع وتغيير في الأفكار حسب متطلبات الموقف ( المرونة ) ، و حل المشاكل الإدارية والتنظيمية و إدراك طبيعتها التي تحول دون وصول المنظمة إلى تنمية شاملة على كافـة مستوياتها التنظيمية </a:t>
            </a:r>
            <a:r>
              <a:rPr lang="ar-JO" sz="1600" b="1" dirty="0">
                <a:latin typeface="Alexandria" pitchFamily="2" charset="-78"/>
                <a:cs typeface="Alexandria" pitchFamily="2" charset="-78"/>
              </a:rPr>
              <a:t>. </a:t>
            </a:r>
            <a:endParaRPr lang="ar-JO" sz="1600" b="0" i="0" dirty="0">
              <a:solidFill>
                <a:srgbClr val="2C2F34"/>
              </a:solidFill>
              <a:effectLst/>
              <a:latin typeface="Almarai"/>
              <a:cs typeface="Alexandria" pitchFamily="2" charset="-78"/>
            </a:endParaRPr>
          </a:p>
          <a:p>
            <a:pPr algn="r">
              <a:lnSpc>
                <a:spcPct val="150000"/>
              </a:lnSpc>
            </a:pPr>
            <a:endParaRPr lang="en-US" sz="1600" i="1" dirty="0">
              <a:effectLst/>
              <a:latin typeface="Alexandria" pitchFamily="2" charset="-78"/>
              <a:ea typeface="Times New Roman" panose="02020603050405020304" pitchFamily="18" charset="0"/>
            </a:endParaRPr>
          </a:p>
        </p:txBody>
      </p:sp>
      <p:sp>
        <p:nvSpPr>
          <p:cNvPr id="9" name="TextBox 8">
            <a:extLst>
              <a:ext uri="{FF2B5EF4-FFF2-40B4-BE49-F238E27FC236}">
                <a16:creationId xmlns:a16="http://schemas.microsoft.com/office/drawing/2014/main" id="{4EFAB778-E771-33B9-626C-9A8EBD01DA92}"/>
              </a:ext>
            </a:extLst>
          </p:cNvPr>
          <p:cNvSpPr txBox="1"/>
          <p:nvPr/>
        </p:nvSpPr>
        <p:spPr>
          <a:xfrm>
            <a:off x="380259" y="6069108"/>
            <a:ext cx="3174546" cy="369332"/>
          </a:xfrm>
          <a:prstGeom prst="rect">
            <a:avLst/>
          </a:prstGeom>
          <a:noFill/>
        </p:spPr>
        <p:txBody>
          <a:bodyPr wrap="square">
            <a:spAutoFit/>
          </a:bodyPr>
          <a:lstStyle/>
          <a:p>
            <a:r>
              <a:rPr lang="en-GB" dirty="0">
                <a:latin typeface="Alexandria" pitchFamily="2" charset="-78"/>
              </a:rPr>
              <a:t>https://www.elgouzi.com</a:t>
            </a:r>
            <a:endParaRPr lang="ar-JO"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DBCE31BD-FFBF-717E-5841-5450DB64940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10" name="Picture 9">
            <a:extLst>
              <a:ext uri="{FF2B5EF4-FFF2-40B4-BE49-F238E27FC236}">
                <a16:creationId xmlns:a16="http://schemas.microsoft.com/office/drawing/2014/main" id="{37BFCB48-0D94-78F5-722B-C63AC79AFB5E}"/>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sp>
        <p:nvSpPr>
          <p:cNvPr id="11" name="TextBox 10">
            <a:extLst>
              <a:ext uri="{FF2B5EF4-FFF2-40B4-BE49-F238E27FC236}">
                <a16:creationId xmlns:a16="http://schemas.microsoft.com/office/drawing/2014/main" id="{323774B8-ED59-6C4A-47A5-48DA4B343388}"/>
              </a:ext>
            </a:extLst>
          </p:cNvPr>
          <p:cNvSpPr txBox="1"/>
          <p:nvPr/>
        </p:nvSpPr>
        <p:spPr>
          <a:xfrm>
            <a:off x="2634085" y="158435"/>
            <a:ext cx="6368142" cy="830997"/>
          </a:xfrm>
          <a:prstGeom prst="rect">
            <a:avLst/>
          </a:prstGeom>
          <a:noFill/>
        </p:spPr>
        <p:txBody>
          <a:bodyPr wrap="square">
            <a:spAutoFit/>
          </a:bodyPr>
          <a:lstStyle/>
          <a:p>
            <a:pPr algn="ctr"/>
            <a:r>
              <a:rPr lang="ar-JO" sz="2400" b="1" i="0" dirty="0">
                <a:solidFill>
                  <a:srgbClr val="2C2F34"/>
                </a:solidFill>
                <a:effectLst/>
                <a:latin typeface="Almarai"/>
                <a:cs typeface="Alexandria" pitchFamily="2" charset="-78"/>
              </a:rPr>
              <a:t>التفكير الإبداعي </a:t>
            </a:r>
            <a:r>
              <a:rPr lang="en-GB" sz="2400" b="1" i="0" dirty="0">
                <a:solidFill>
                  <a:srgbClr val="2C2F34"/>
                </a:solidFill>
                <a:effectLst/>
                <a:latin typeface="Almarai"/>
              </a:rPr>
              <a:t> </a:t>
            </a:r>
            <a:endParaRPr lang="ar-AE" sz="2400" b="1" i="0" dirty="0">
              <a:solidFill>
                <a:srgbClr val="2C2F34"/>
              </a:solidFill>
              <a:effectLst/>
              <a:latin typeface="Almarai"/>
            </a:endParaRPr>
          </a:p>
          <a:p>
            <a:pPr algn="ctr"/>
            <a:r>
              <a:rPr lang="en-GB" sz="2400" b="1" i="0" dirty="0">
                <a:solidFill>
                  <a:srgbClr val="2C2F34"/>
                </a:solidFill>
                <a:effectLst/>
                <a:latin typeface="Almarai"/>
              </a:rPr>
              <a:t>Creative thinking</a:t>
            </a:r>
          </a:p>
        </p:txBody>
      </p:sp>
    </p:spTree>
    <p:extLst>
      <p:ext uri="{BB962C8B-B14F-4D97-AF65-F5344CB8AC3E}">
        <p14:creationId xmlns:p14="http://schemas.microsoft.com/office/powerpoint/2010/main" val="36367837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59577" y="1416122"/>
            <a:ext cx="11341268" cy="4801314"/>
          </a:xfrm>
          <a:prstGeom prst="rect">
            <a:avLst/>
          </a:prstGeom>
          <a:noFill/>
        </p:spPr>
        <p:txBody>
          <a:bodyPr wrap="square" rtlCol="0">
            <a:spAutoFit/>
          </a:bodyPr>
          <a:lstStyle/>
          <a:p>
            <a:pPr algn="justLow" rtl="1"/>
            <a:r>
              <a:rPr lang="ar-AE" dirty="0">
                <a:latin typeface="Alexandria" pitchFamily="2" charset="-78"/>
                <a:cs typeface="Alexandria" pitchFamily="2" charset="-78"/>
              </a:rPr>
              <a:t>        إ</a:t>
            </a:r>
            <a:r>
              <a:rPr lang="ar-JO" dirty="0">
                <a:latin typeface="Alexandria" pitchFamily="2" charset="-78"/>
                <a:cs typeface="Alexandria" pitchFamily="2" charset="-78"/>
              </a:rPr>
              <a:t>ن التفكير الإبداعي وسيلة فعالة لتقليص الفجوة الحضارية فالتقدم الكبير والسريع في هذا العصر يتطلب هذا النوع من التفكيـر، مما أدى إلى تناول العديد من المفكرين و الباحثين لموضوع التفكير الإبداعي ، </a:t>
            </a:r>
            <a:r>
              <a:rPr lang="ar-JO" dirty="0">
                <a:effectLst/>
                <a:latin typeface="Alexandria" pitchFamily="2" charset="-78"/>
                <a:ea typeface="Times New Roman" panose="02020603050405020304" pitchFamily="18" charset="0"/>
                <a:cs typeface="Alexandria" pitchFamily="2" charset="-78"/>
              </a:rPr>
              <a:t>وكما تحدثنا سابقا بأن </a:t>
            </a:r>
            <a:r>
              <a:rPr lang="ar-SA" dirty="0">
                <a:effectLst/>
                <a:latin typeface="Alexandria" pitchFamily="2" charset="-78"/>
                <a:ea typeface="Times New Roman" panose="02020603050405020304" pitchFamily="18" charset="0"/>
                <a:cs typeface="Alexandria" pitchFamily="2" charset="-78"/>
              </a:rPr>
              <a:t>القائد المبدع </a:t>
            </a:r>
            <a:r>
              <a:rPr lang="ar-JO" dirty="0">
                <a:effectLst/>
                <a:latin typeface="Alexandria" pitchFamily="2" charset="-78"/>
                <a:ea typeface="Times New Roman" panose="02020603050405020304" pitchFamily="18" charset="0"/>
                <a:cs typeface="Alexandria" pitchFamily="2" charset="-78"/>
              </a:rPr>
              <a:t>يتفوق </a:t>
            </a:r>
            <a:r>
              <a:rPr lang="ar-SA" dirty="0">
                <a:effectLst/>
                <a:latin typeface="Alexandria" pitchFamily="2" charset="-78"/>
                <a:ea typeface="Times New Roman" panose="02020603050405020304" pitchFamily="18" charset="0"/>
                <a:cs typeface="Alexandria" pitchFamily="2" charset="-78"/>
              </a:rPr>
              <a:t>على القائد الناجح ذلك أن القائد الثاني يهتم بتنفيذ أهداف المؤسسة فيؤدي واجباته بدقة وأمانة وسرعة، ويحقق النتائج المطلوبة منه، بيد أن القائد الإبداعي أو المبدع هو الذي يهتم بتطوير المؤسسة فيبتكر لها أهداف جديدة أو يطور من وسائلها وأساليبها ويكون تفكيره متسم بالأصالة والطلاقة والمرونة فلا يتعامل مع الأساليب التقليدية وإنما  يبتكر أساليب غير مسبوقة. </a:t>
            </a:r>
            <a:r>
              <a:rPr lang="ar-JO" dirty="0">
                <a:latin typeface="Alexandria" pitchFamily="2" charset="-78"/>
                <a:cs typeface="Alexandria" pitchFamily="2" charset="-78"/>
              </a:rPr>
              <a:t>وقد أشار روجرز في كتابه " نحو نظرية في الإبداع " إلى أهمية التفكير الإبداعي والفرد المبدع حيث يقول : " إن التكيف الإبداعي هو الاحتمال الوحيد الذي يمكن الإنسان من أن يصبح متمشيا مع التغير المتعدد الجوانب فـي العـالم الذي نعيش فيه" (الكناني ، 2005 ، ص 15 ).</a:t>
            </a:r>
          </a:p>
          <a:p>
            <a:pPr algn="justLow" rtl="1"/>
            <a:endParaRPr lang="en-US" dirty="0">
              <a:effectLst/>
              <a:latin typeface="Alexandria" pitchFamily="2" charset="-78"/>
              <a:ea typeface="Times New Roman" panose="02020603050405020304" pitchFamily="18" charset="0"/>
            </a:endParaRPr>
          </a:p>
          <a:p>
            <a:pPr algn="justLow" rtl="1"/>
            <a:r>
              <a:rPr lang="ar-JO" i="0" dirty="0">
                <a:solidFill>
                  <a:srgbClr val="000000"/>
                </a:solidFill>
                <a:effectLst/>
                <a:latin typeface="Droid Arabic Kufi"/>
                <a:cs typeface="Alexandria" pitchFamily="2" charset="-78"/>
              </a:rPr>
              <a:t>إن تطوير مهارات التفكير الإبداعي مفيد في كل مجالات العمل من اجل التوصل إلى الحلول للمشاكل اليومية التي تنشأ، والإبداع أمر في غاية الأهمية للتوصل إلى مخارج وحلول لأي عوائق تعتري العمل. وما أحوجنا في عصرنا اليوم وما أحدثته التكنولوجيا من تطور في التفكير الإبداعي في التعليم. فلم يعد هدف المقررات والمناهج المدرسية تلقين الطلاب والتلاميذ المعلومات بأسلوب مجرد ومحفوظ كما كان شائعاً في الفترات التعليمية القديمة، بل أصبح التعليم يطمح إلى تنمية المهارات والأفكار المختلفة لدى التلاميذ حتى تعود عليهم بالنفع والفائدة ، لذا يتطلب منا قدرة فائقة وجهود كبيرة تبذل من اجل تنمية عقول الأفراد وتدريبهم على كيفية التفكير والإبداع والإنتاج .</a:t>
            </a:r>
            <a:endParaRPr lang="en-US" i="1" dirty="0">
              <a:effectLst/>
              <a:latin typeface="Alexandria" pitchFamily="2" charset="-78"/>
              <a:ea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7" name="TextBox 6">
            <a:extLst>
              <a:ext uri="{FF2B5EF4-FFF2-40B4-BE49-F238E27FC236}">
                <a16:creationId xmlns:a16="http://schemas.microsoft.com/office/drawing/2014/main" id="{2A0140F0-C502-1BB4-9213-DC38D998EE77}"/>
              </a:ext>
            </a:extLst>
          </p:cNvPr>
          <p:cNvSpPr txBox="1"/>
          <p:nvPr/>
        </p:nvSpPr>
        <p:spPr>
          <a:xfrm>
            <a:off x="2946140" y="209676"/>
            <a:ext cx="6368142" cy="830997"/>
          </a:xfrm>
          <a:prstGeom prst="rect">
            <a:avLst/>
          </a:prstGeom>
          <a:noFill/>
        </p:spPr>
        <p:txBody>
          <a:bodyPr wrap="square">
            <a:spAutoFit/>
          </a:bodyPr>
          <a:lstStyle/>
          <a:p>
            <a:pPr algn="ctr"/>
            <a:r>
              <a:rPr lang="ar-AE" sz="2400" b="1" i="0" dirty="0">
                <a:solidFill>
                  <a:srgbClr val="2C2F34"/>
                </a:solidFill>
                <a:effectLst/>
                <a:latin typeface="Almarai"/>
                <a:cs typeface="Alexandria" pitchFamily="2" charset="-78"/>
              </a:rPr>
              <a:t>أهمية </a:t>
            </a:r>
            <a:r>
              <a:rPr lang="ar-JO" sz="2400" b="1" i="0" dirty="0">
                <a:solidFill>
                  <a:srgbClr val="2C2F34"/>
                </a:solidFill>
                <a:effectLst/>
                <a:latin typeface="Almarai"/>
                <a:cs typeface="Alexandria" pitchFamily="2" charset="-78"/>
              </a:rPr>
              <a:t>التفكير الإبداعي </a:t>
            </a:r>
            <a:r>
              <a:rPr lang="en-GB" sz="2400" b="1" i="0" dirty="0">
                <a:solidFill>
                  <a:srgbClr val="2C2F34"/>
                </a:solidFill>
                <a:effectLst/>
                <a:latin typeface="Almarai"/>
              </a:rPr>
              <a:t> </a:t>
            </a:r>
            <a:endParaRPr lang="ar-AE" sz="2400" b="1" i="0" dirty="0">
              <a:solidFill>
                <a:srgbClr val="2C2F34"/>
              </a:solidFill>
              <a:effectLst/>
              <a:latin typeface="Almarai"/>
            </a:endParaRPr>
          </a:p>
          <a:p>
            <a:pPr algn="ctr"/>
            <a:r>
              <a:rPr lang="en-GB" sz="2400" b="1" i="0" dirty="0">
                <a:solidFill>
                  <a:srgbClr val="2C2F34"/>
                </a:solidFill>
                <a:effectLst/>
                <a:latin typeface="Almarai"/>
              </a:rPr>
              <a:t>Creative thinking</a:t>
            </a:r>
          </a:p>
        </p:txBody>
      </p:sp>
      <p:pic>
        <p:nvPicPr>
          <p:cNvPr id="4" name="Graphic 21">
            <a:extLst>
              <a:ext uri="{FF2B5EF4-FFF2-40B4-BE49-F238E27FC236}">
                <a16:creationId xmlns:a16="http://schemas.microsoft.com/office/drawing/2014/main" id="{DD8C0A70-C60A-685A-410A-E726750223F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9" name="Picture 8">
            <a:extLst>
              <a:ext uri="{FF2B5EF4-FFF2-40B4-BE49-F238E27FC236}">
                <a16:creationId xmlns:a16="http://schemas.microsoft.com/office/drawing/2014/main" id="{F9C0342A-47B5-1394-E351-8118A9227E00}"/>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spTree>
    <p:extLst>
      <p:ext uri="{BB962C8B-B14F-4D97-AF65-F5344CB8AC3E}">
        <p14:creationId xmlns:p14="http://schemas.microsoft.com/office/powerpoint/2010/main" val="7521252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801980"/>
            <a:ext cx="12148812" cy="5949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668233" y="202768"/>
            <a:ext cx="5235976" cy="523220"/>
          </a:xfrm>
          <a:prstGeom prst="rect">
            <a:avLst/>
          </a:prstGeom>
          <a:noFill/>
        </p:spPr>
        <p:txBody>
          <a:bodyPr wrap="square" rtlCol="0">
            <a:spAutoFit/>
          </a:bodyPr>
          <a:lstStyle/>
          <a:p>
            <a:pPr lvl="0">
              <a:buClrTx/>
            </a:pPr>
            <a:r>
              <a:rPr lang="ar-JO" sz="2800" b="1" kern="1200" dirty="0">
                <a:latin typeface="Alexandria" pitchFamily="2" charset="-78"/>
                <a:ea typeface="+mn-ea"/>
                <a:cs typeface="Alexandria" pitchFamily="2" charset="-78"/>
              </a:rPr>
              <a:t>مهارات التفكير الإبداعي</a:t>
            </a:r>
            <a:endParaRPr kumimoji="0" lang="en-US" sz="2800" b="1" i="0" u="none" strike="noStrike" kern="1200" cap="none" spc="0" normalizeH="0" baseline="0" noProof="0" dirty="0">
              <a:ln>
                <a:noFill/>
              </a:ln>
              <a:effectLst/>
              <a:uLnTx/>
              <a:uFillTx/>
              <a:latin typeface="Alexandria" pitchFamily="2" charset="-78"/>
              <a:ea typeface="+mn-ea"/>
              <a:cs typeface="Alexandria" pitchFamily="2" charset="-78"/>
            </a:endParaRPr>
          </a:p>
        </p:txBody>
      </p:sp>
      <p:grpSp>
        <p:nvGrpSpPr>
          <p:cNvPr id="10" name="Group 9">
            <a:extLst>
              <a:ext uri="{FF2B5EF4-FFF2-40B4-BE49-F238E27FC236}">
                <a16:creationId xmlns:a16="http://schemas.microsoft.com/office/drawing/2014/main" id="{482EA698-8FDC-CABB-E7AB-FE2E662D2AD0}"/>
              </a:ext>
            </a:extLst>
          </p:cNvPr>
          <p:cNvGrpSpPr/>
          <p:nvPr/>
        </p:nvGrpSpPr>
        <p:grpSpPr>
          <a:xfrm>
            <a:off x="0" y="963627"/>
            <a:ext cx="12148811" cy="5500968"/>
            <a:chOff x="2387884" y="963627"/>
            <a:chExt cx="7761615" cy="4302958"/>
          </a:xfrm>
          <a:solidFill>
            <a:schemeClr val="bg1">
              <a:lumMod val="65000"/>
            </a:schemeClr>
          </a:solidFill>
        </p:grpSpPr>
        <p:sp>
          <p:nvSpPr>
            <p:cNvPr id="11" name="Freeform: Shape 10">
              <a:extLst>
                <a:ext uri="{FF2B5EF4-FFF2-40B4-BE49-F238E27FC236}">
                  <a16:creationId xmlns:a16="http://schemas.microsoft.com/office/drawing/2014/main" id="{0A622E93-B247-A44E-35B8-1562AB2371CA}"/>
                </a:ext>
              </a:extLst>
            </p:cNvPr>
            <p:cNvSpPr/>
            <p:nvPr/>
          </p:nvSpPr>
          <p:spPr>
            <a:xfrm rot="21600000">
              <a:off x="2387884" y="963627"/>
              <a:ext cx="7761615" cy="583254"/>
            </a:xfrm>
            <a:custGeom>
              <a:avLst/>
              <a:gdLst>
                <a:gd name="connsiteX0" fmla="*/ 0 w 7761615"/>
                <a:gd name="connsiteY0" fmla="*/ 0 h 583252"/>
                <a:gd name="connsiteX1" fmla="*/ 7469989 w 7761615"/>
                <a:gd name="connsiteY1" fmla="*/ 0 h 583252"/>
                <a:gd name="connsiteX2" fmla="*/ 7761615 w 7761615"/>
                <a:gd name="connsiteY2" fmla="*/ 291626 h 583252"/>
                <a:gd name="connsiteX3" fmla="*/ 7469989 w 7761615"/>
                <a:gd name="connsiteY3" fmla="*/ 583252 h 583252"/>
                <a:gd name="connsiteX4" fmla="*/ 0 w 7761615"/>
                <a:gd name="connsiteY4" fmla="*/ 583252 h 583252"/>
                <a:gd name="connsiteX5" fmla="*/ 0 w 7761615"/>
                <a:gd name="connsiteY5" fmla="*/ 0 h 583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61615" h="583252">
                  <a:moveTo>
                    <a:pt x="7761615" y="583251"/>
                  </a:moveTo>
                  <a:lnTo>
                    <a:pt x="291626" y="583251"/>
                  </a:lnTo>
                  <a:lnTo>
                    <a:pt x="0" y="291626"/>
                  </a:lnTo>
                  <a:lnTo>
                    <a:pt x="291626" y="1"/>
                  </a:lnTo>
                  <a:lnTo>
                    <a:pt x="7761615" y="1"/>
                  </a:lnTo>
                  <a:lnTo>
                    <a:pt x="7761615" y="583251"/>
                  </a:lnTo>
                  <a:close/>
                </a:path>
              </a:pathLst>
            </a:custGeom>
            <a:solidFill>
              <a:schemeClr val="bg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03011" tIns="60961" rIns="113792" bIns="60961" numCol="1" spcCol="1270" anchor="ctr" anchorCtr="0">
              <a:noAutofit/>
            </a:bodyPr>
            <a:lstStyle/>
            <a:p>
              <a:pPr marL="0" lvl="0" indent="0" algn="ctr" defTabSz="711200">
                <a:lnSpc>
                  <a:spcPct val="90000"/>
                </a:lnSpc>
                <a:spcBef>
                  <a:spcPct val="0"/>
                </a:spcBef>
                <a:spcAft>
                  <a:spcPct val="35000"/>
                </a:spcAft>
                <a:buNone/>
              </a:pPr>
              <a:r>
                <a:rPr lang="ar-AE" sz="2000" b="1" kern="1200" dirty="0">
                  <a:solidFill>
                    <a:srgbClr val="00B0F0"/>
                  </a:solidFill>
                  <a:latin typeface="Alexandria" pitchFamily="2" charset="-78"/>
                  <a:cs typeface="Alexandria" pitchFamily="2" charset="-78"/>
                </a:rPr>
                <a:t>من </a:t>
              </a:r>
              <a:r>
                <a:rPr lang="ar-JO" sz="2000" b="1" kern="1200" dirty="0">
                  <a:solidFill>
                    <a:srgbClr val="00B0F0"/>
                  </a:solidFill>
                  <a:latin typeface="Alexandria" pitchFamily="2" charset="-78"/>
                  <a:cs typeface="Alexandria" pitchFamily="2" charset="-78"/>
                </a:rPr>
                <a:t>مهارات التفكير الإبداعي:</a:t>
              </a:r>
              <a:endParaRPr lang="en-US" sz="2000" b="1" kern="1200" dirty="0">
                <a:solidFill>
                  <a:srgbClr val="00B0F0"/>
                </a:solidFill>
                <a:latin typeface="Alexandria" pitchFamily="2" charset="-78"/>
                <a:cs typeface="Alexandria" pitchFamily="2" charset="-78"/>
              </a:endParaRPr>
            </a:p>
          </p:txBody>
        </p:sp>
        <p:sp>
          <p:nvSpPr>
            <p:cNvPr id="13" name="Freeform: Shape 12">
              <a:extLst>
                <a:ext uri="{FF2B5EF4-FFF2-40B4-BE49-F238E27FC236}">
                  <a16:creationId xmlns:a16="http://schemas.microsoft.com/office/drawing/2014/main" id="{9AB19703-69F6-43E6-AA12-E6A479C9BB7D}"/>
                </a:ext>
              </a:extLst>
            </p:cNvPr>
            <p:cNvSpPr/>
            <p:nvPr/>
          </p:nvSpPr>
          <p:spPr>
            <a:xfrm rot="21600000">
              <a:off x="2387884" y="1707568"/>
              <a:ext cx="7761615" cy="583254"/>
            </a:xfrm>
            <a:custGeom>
              <a:avLst/>
              <a:gdLst>
                <a:gd name="connsiteX0" fmla="*/ 0 w 7761615"/>
                <a:gd name="connsiteY0" fmla="*/ 0 h 583252"/>
                <a:gd name="connsiteX1" fmla="*/ 7469989 w 7761615"/>
                <a:gd name="connsiteY1" fmla="*/ 0 h 583252"/>
                <a:gd name="connsiteX2" fmla="*/ 7761615 w 7761615"/>
                <a:gd name="connsiteY2" fmla="*/ 291626 h 583252"/>
                <a:gd name="connsiteX3" fmla="*/ 7469989 w 7761615"/>
                <a:gd name="connsiteY3" fmla="*/ 583252 h 583252"/>
                <a:gd name="connsiteX4" fmla="*/ 0 w 7761615"/>
                <a:gd name="connsiteY4" fmla="*/ 583252 h 583252"/>
                <a:gd name="connsiteX5" fmla="*/ 0 w 7761615"/>
                <a:gd name="connsiteY5" fmla="*/ 0 h 583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61615" h="583252">
                  <a:moveTo>
                    <a:pt x="7761615" y="583251"/>
                  </a:moveTo>
                  <a:lnTo>
                    <a:pt x="291626" y="583251"/>
                  </a:lnTo>
                  <a:lnTo>
                    <a:pt x="0" y="291626"/>
                  </a:lnTo>
                  <a:lnTo>
                    <a:pt x="291626" y="1"/>
                  </a:lnTo>
                  <a:lnTo>
                    <a:pt x="7761615" y="1"/>
                  </a:lnTo>
                  <a:lnTo>
                    <a:pt x="7761615" y="583251"/>
                  </a:lnTo>
                  <a:close/>
                </a:path>
              </a:pathLst>
            </a:cu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03011" tIns="60961" rIns="113792" bIns="60961" numCol="1" spcCol="1270" anchor="ctr" anchorCtr="0">
              <a:noAutofit/>
            </a:bodyPr>
            <a:lstStyle/>
            <a:p>
              <a:pPr marL="0" lvl="0" indent="0" algn="ctr" defTabSz="711200">
                <a:lnSpc>
                  <a:spcPct val="90000"/>
                </a:lnSpc>
                <a:spcBef>
                  <a:spcPct val="0"/>
                </a:spcBef>
                <a:spcAft>
                  <a:spcPct val="35000"/>
                </a:spcAft>
                <a:buNone/>
              </a:pPr>
              <a:r>
                <a:rPr lang="ar-JO" sz="2000" kern="1200" dirty="0">
                  <a:latin typeface="Alexandria" pitchFamily="2" charset="-78"/>
                  <a:cs typeface="Alexandria" pitchFamily="2" charset="-78"/>
                </a:rPr>
                <a:t>1. </a:t>
              </a:r>
              <a:r>
                <a:rPr lang="ar-JO" sz="2000" b="1" kern="1200" dirty="0">
                  <a:latin typeface="Alexandria" pitchFamily="2" charset="-78"/>
                  <a:cs typeface="Alexandria" pitchFamily="2" charset="-78"/>
                </a:rPr>
                <a:t>التحليل: </a:t>
              </a:r>
              <a:r>
                <a:rPr lang="ar-JO" sz="2000" kern="1200" dirty="0">
                  <a:latin typeface="Alexandria" pitchFamily="2" charset="-78"/>
                  <a:cs typeface="Alexandria" pitchFamily="2" charset="-78"/>
                </a:rPr>
                <a:t>القدرة على فهم وتصنيف المعلومات واستخلاص المعاني أو الأهداف الكامنة وراءها</a:t>
              </a:r>
              <a:r>
                <a:rPr lang="ar-AE" sz="2000" kern="1200" dirty="0">
                  <a:latin typeface="Alexandria" pitchFamily="2" charset="-78"/>
                  <a:cs typeface="Alexandria" pitchFamily="2" charset="-78"/>
                </a:rPr>
                <a:t>             </a:t>
              </a:r>
              <a:endParaRPr lang="en-US" sz="2000" kern="1200" dirty="0">
                <a:latin typeface="Alexandria" pitchFamily="2" charset="-78"/>
                <a:cs typeface="Alexandria" pitchFamily="2" charset="-78"/>
              </a:endParaRPr>
            </a:p>
          </p:txBody>
        </p:sp>
        <p:sp>
          <p:nvSpPr>
            <p:cNvPr id="15" name="Freeform: Shape 14">
              <a:extLst>
                <a:ext uri="{FF2B5EF4-FFF2-40B4-BE49-F238E27FC236}">
                  <a16:creationId xmlns:a16="http://schemas.microsoft.com/office/drawing/2014/main" id="{0BD58D2B-4D89-0FB2-C0A0-4AB44A6FB0C7}"/>
                </a:ext>
              </a:extLst>
            </p:cNvPr>
            <p:cNvSpPr/>
            <p:nvPr/>
          </p:nvSpPr>
          <p:spPr>
            <a:xfrm rot="21600000">
              <a:off x="2387884" y="2451509"/>
              <a:ext cx="7761615" cy="583254"/>
            </a:xfrm>
            <a:custGeom>
              <a:avLst/>
              <a:gdLst>
                <a:gd name="connsiteX0" fmla="*/ 0 w 7761615"/>
                <a:gd name="connsiteY0" fmla="*/ 0 h 583252"/>
                <a:gd name="connsiteX1" fmla="*/ 7469989 w 7761615"/>
                <a:gd name="connsiteY1" fmla="*/ 0 h 583252"/>
                <a:gd name="connsiteX2" fmla="*/ 7761615 w 7761615"/>
                <a:gd name="connsiteY2" fmla="*/ 291626 h 583252"/>
                <a:gd name="connsiteX3" fmla="*/ 7469989 w 7761615"/>
                <a:gd name="connsiteY3" fmla="*/ 583252 h 583252"/>
                <a:gd name="connsiteX4" fmla="*/ 0 w 7761615"/>
                <a:gd name="connsiteY4" fmla="*/ 583252 h 583252"/>
                <a:gd name="connsiteX5" fmla="*/ 0 w 7761615"/>
                <a:gd name="connsiteY5" fmla="*/ 0 h 583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61615" h="583252">
                  <a:moveTo>
                    <a:pt x="7761615" y="583251"/>
                  </a:moveTo>
                  <a:lnTo>
                    <a:pt x="291626" y="583251"/>
                  </a:lnTo>
                  <a:lnTo>
                    <a:pt x="0" y="291626"/>
                  </a:lnTo>
                  <a:lnTo>
                    <a:pt x="291626" y="1"/>
                  </a:lnTo>
                  <a:lnTo>
                    <a:pt x="7761615" y="1"/>
                  </a:lnTo>
                  <a:lnTo>
                    <a:pt x="7761615" y="583251"/>
                  </a:lnTo>
                  <a:close/>
                </a:path>
              </a:pathLst>
            </a:cu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03011" tIns="60961" rIns="113792" bIns="60961" numCol="1" spcCol="1270" anchor="ctr" anchorCtr="0">
              <a:noAutofit/>
            </a:bodyPr>
            <a:lstStyle/>
            <a:p>
              <a:pPr marL="0" lvl="0" indent="0" algn="r" defTabSz="711200">
                <a:lnSpc>
                  <a:spcPct val="90000"/>
                </a:lnSpc>
                <a:spcBef>
                  <a:spcPct val="0"/>
                </a:spcBef>
                <a:spcAft>
                  <a:spcPct val="35000"/>
                </a:spcAft>
                <a:buNone/>
              </a:pPr>
              <a:r>
                <a:rPr lang="ar-JO" sz="2000" kern="1200" dirty="0">
                  <a:latin typeface="Alexandria" pitchFamily="2" charset="-78"/>
                  <a:cs typeface="Alexandria" pitchFamily="2" charset="-78"/>
                </a:rPr>
                <a:t>2</a:t>
              </a:r>
              <a:r>
                <a:rPr lang="ar-AE" sz="2000" kern="1200" dirty="0">
                  <a:latin typeface="Alexandria" pitchFamily="2" charset="-78"/>
                  <a:cs typeface="Alexandria" pitchFamily="2" charset="-78"/>
                </a:rPr>
                <a:t>  </a:t>
              </a:r>
              <a:r>
                <a:rPr lang="ar-JO" sz="2000" kern="1200" dirty="0">
                  <a:latin typeface="Alexandria" pitchFamily="2" charset="-78"/>
                  <a:cs typeface="Alexandria" pitchFamily="2" charset="-78"/>
                </a:rPr>
                <a:t>. </a:t>
              </a:r>
              <a:r>
                <a:rPr lang="ar-JO" sz="2000" b="1" kern="1200" dirty="0">
                  <a:latin typeface="Alexandria" pitchFamily="2" charset="-78"/>
                  <a:cs typeface="Alexandria" pitchFamily="2" charset="-78"/>
                </a:rPr>
                <a:t>الانفتاح: </a:t>
              </a:r>
              <a:r>
                <a:rPr lang="ar-JO" sz="2000" kern="1200" dirty="0">
                  <a:latin typeface="Alexandria" pitchFamily="2" charset="-78"/>
                  <a:cs typeface="Alexandria" pitchFamily="2" charset="-78"/>
                </a:rPr>
                <a:t>تقبل اختلاف الآراء وعدم الانحياز لافتراضات أو اعتبارات مسبقة.</a:t>
              </a:r>
              <a:endParaRPr lang="en-US" sz="2000" kern="1200" dirty="0">
                <a:latin typeface="Alexandria" pitchFamily="2" charset="-78"/>
                <a:cs typeface="Alexandria" pitchFamily="2" charset="-78"/>
              </a:endParaRPr>
            </a:p>
          </p:txBody>
        </p:sp>
        <p:sp>
          <p:nvSpPr>
            <p:cNvPr id="17" name="Freeform: Shape 16">
              <a:extLst>
                <a:ext uri="{FF2B5EF4-FFF2-40B4-BE49-F238E27FC236}">
                  <a16:creationId xmlns:a16="http://schemas.microsoft.com/office/drawing/2014/main" id="{0E6764E8-E942-2EFC-CA24-1BF82F5BC5A4}"/>
                </a:ext>
              </a:extLst>
            </p:cNvPr>
            <p:cNvSpPr/>
            <p:nvPr/>
          </p:nvSpPr>
          <p:spPr>
            <a:xfrm rot="21600000">
              <a:off x="2387884" y="3195450"/>
              <a:ext cx="7761615" cy="583254"/>
            </a:xfrm>
            <a:custGeom>
              <a:avLst/>
              <a:gdLst>
                <a:gd name="connsiteX0" fmla="*/ 0 w 7761615"/>
                <a:gd name="connsiteY0" fmla="*/ 0 h 583252"/>
                <a:gd name="connsiteX1" fmla="*/ 7469989 w 7761615"/>
                <a:gd name="connsiteY1" fmla="*/ 0 h 583252"/>
                <a:gd name="connsiteX2" fmla="*/ 7761615 w 7761615"/>
                <a:gd name="connsiteY2" fmla="*/ 291626 h 583252"/>
                <a:gd name="connsiteX3" fmla="*/ 7469989 w 7761615"/>
                <a:gd name="connsiteY3" fmla="*/ 583252 h 583252"/>
                <a:gd name="connsiteX4" fmla="*/ 0 w 7761615"/>
                <a:gd name="connsiteY4" fmla="*/ 583252 h 583252"/>
                <a:gd name="connsiteX5" fmla="*/ 0 w 7761615"/>
                <a:gd name="connsiteY5" fmla="*/ 0 h 583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61615" h="583252">
                  <a:moveTo>
                    <a:pt x="7761615" y="583251"/>
                  </a:moveTo>
                  <a:lnTo>
                    <a:pt x="291626" y="583251"/>
                  </a:lnTo>
                  <a:lnTo>
                    <a:pt x="0" y="291626"/>
                  </a:lnTo>
                  <a:lnTo>
                    <a:pt x="291626" y="1"/>
                  </a:lnTo>
                  <a:lnTo>
                    <a:pt x="7761615" y="1"/>
                  </a:lnTo>
                  <a:lnTo>
                    <a:pt x="7761615" y="583251"/>
                  </a:lnTo>
                  <a:close/>
                </a:path>
              </a:pathLst>
            </a:cu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03011" tIns="60961" rIns="113792" bIns="60961" numCol="1" spcCol="1270" anchor="ctr" anchorCtr="0">
              <a:noAutofit/>
            </a:bodyPr>
            <a:lstStyle/>
            <a:p>
              <a:pPr marL="0" lvl="0" indent="0" algn="r" defTabSz="711200">
                <a:lnSpc>
                  <a:spcPct val="90000"/>
                </a:lnSpc>
                <a:spcBef>
                  <a:spcPct val="0"/>
                </a:spcBef>
                <a:spcAft>
                  <a:spcPct val="35000"/>
                </a:spcAft>
                <a:buNone/>
              </a:pPr>
              <a:r>
                <a:rPr lang="ar-JO" sz="2000" kern="1200" dirty="0">
                  <a:latin typeface="Alexandria" pitchFamily="2" charset="-78"/>
                  <a:cs typeface="Alexandria" pitchFamily="2" charset="-78"/>
                </a:rPr>
                <a:t>3</a:t>
              </a:r>
              <a:r>
                <a:rPr lang="ar-JO" sz="2000" b="1" kern="1200" dirty="0">
                  <a:latin typeface="Alexandria" pitchFamily="2" charset="-78"/>
                  <a:cs typeface="Alexandria" pitchFamily="2" charset="-78"/>
                </a:rPr>
                <a:t>. حل المشكلات</a:t>
              </a:r>
              <a:r>
                <a:rPr lang="ar-JO" sz="2000" kern="1200" dirty="0">
                  <a:latin typeface="Alexandria" pitchFamily="2" charset="-78"/>
                  <a:cs typeface="Alexandria" pitchFamily="2" charset="-78"/>
                </a:rPr>
                <a:t>: القدرة على حل المشكلات المتعلقة بالعمل، وتوقع الحلول الممكنة أو تقديم اقتراحات إبداعية.</a:t>
              </a:r>
              <a:endParaRPr lang="en-US" sz="2000" kern="1200" dirty="0">
                <a:latin typeface="Alexandria" pitchFamily="2" charset="-78"/>
                <a:cs typeface="Alexandria" pitchFamily="2" charset="-78"/>
              </a:endParaRPr>
            </a:p>
          </p:txBody>
        </p:sp>
        <p:sp>
          <p:nvSpPr>
            <p:cNvPr id="19" name="Freeform: Shape 18">
              <a:extLst>
                <a:ext uri="{FF2B5EF4-FFF2-40B4-BE49-F238E27FC236}">
                  <a16:creationId xmlns:a16="http://schemas.microsoft.com/office/drawing/2014/main" id="{2F063666-BD49-82BE-7B3C-E0BE1ED1CC88}"/>
                </a:ext>
              </a:extLst>
            </p:cNvPr>
            <p:cNvSpPr/>
            <p:nvPr/>
          </p:nvSpPr>
          <p:spPr>
            <a:xfrm rot="21600000">
              <a:off x="2387884" y="3939391"/>
              <a:ext cx="7761615" cy="583254"/>
            </a:xfrm>
            <a:custGeom>
              <a:avLst/>
              <a:gdLst>
                <a:gd name="connsiteX0" fmla="*/ 0 w 7761615"/>
                <a:gd name="connsiteY0" fmla="*/ 0 h 583252"/>
                <a:gd name="connsiteX1" fmla="*/ 7469989 w 7761615"/>
                <a:gd name="connsiteY1" fmla="*/ 0 h 583252"/>
                <a:gd name="connsiteX2" fmla="*/ 7761615 w 7761615"/>
                <a:gd name="connsiteY2" fmla="*/ 291626 h 583252"/>
                <a:gd name="connsiteX3" fmla="*/ 7469989 w 7761615"/>
                <a:gd name="connsiteY3" fmla="*/ 583252 h 583252"/>
                <a:gd name="connsiteX4" fmla="*/ 0 w 7761615"/>
                <a:gd name="connsiteY4" fmla="*/ 583252 h 583252"/>
                <a:gd name="connsiteX5" fmla="*/ 0 w 7761615"/>
                <a:gd name="connsiteY5" fmla="*/ 0 h 583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61615" h="583252">
                  <a:moveTo>
                    <a:pt x="7761615" y="583251"/>
                  </a:moveTo>
                  <a:lnTo>
                    <a:pt x="291626" y="583251"/>
                  </a:lnTo>
                  <a:lnTo>
                    <a:pt x="0" y="291626"/>
                  </a:lnTo>
                  <a:lnTo>
                    <a:pt x="291626" y="1"/>
                  </a:lnTo>
                  <a:lnTo>
                    <a:pt x="7761615" y="1"/>
                  </a:lnTo>
                  <a:lnTo>
                    <a:pt x="7761615" y="583251"/>
                  </a:lnTo>
                  <a:close/>
                </a:path>
              </a:pathLst>
            </a:cu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03011" tIns="60961" rIns="113792" bIns="60961" numCol="1" spcCol="1270" anchor="ctr" anchorCtr="0">
              <a:noAutofit/>
            </a:bodyPr>
            <a:lstStyle/>
            <a:p>
              <a:pPr marL="0" lvl="0" indent="0" algn="r" defTabSz="711200">
                <a:lnSpc>
                  <a:spcPct val="90000"/>
                </a:lnSpc>
                <a:spcBef>
                  <a:spcPct val="0"/>
                </a:spcBef>
                <a:spcAft>
                  <a:spcPct val="35000"/>
                </a:spcAft>
                <a:buNone/>
              </a:pPr>
              <a:r>
                <a:rPr lang="ar-JO" sz="2000" kern="1200" dirty="0">
                  <a:latin typeface="Alexandria" pitchFamily="2" charset="-78"/>
                  <a:cs typeface="Alexandria" pitchFamily="2" charset="-78"/>
                </a:rPr>
                <a:t>4. </a:t>
              </a:r>
              <a:r>
                <a:rPr lang="ar-JO" sz="2000" b="1" kern="1200" dirty="0">
                  <a:latin typeface="Alexandria" pitchFamily="2" charset="-78"/>
                  <a:cs typeface="Alexandria" pitchFamily="2" charset="-78"/>
                </a:rPr>
                <a:t>التنظيم: </a:t>
              </a:r>
              <a:r>
                <a:rPr lang="ar-JO" sz="2000" kern="1200" dirty="0">
                  <a:latin typeface="Alexandria" pitchFamily="2" charset="-78"/>
                  <a:cs typeface="Alexandria" pitchFamily="2" charset="-78"/>
                </a:rPr>
                <a:t>القدرة على هيكلة خطة عمل بأهداف ومواعيد نهائية واضحة، وترتيب الأفكار وتنظيمها بشكل يسهل فهمها من قبل الآخرين.</a:t>
              </a:r>
              <a:endParaRPr lang="en-US" sz="2000" kern="1200" dirty="0">
                <a:latin typeface="Alexandria" pitchFamily="2" charset="-78"/>
                <a:cs typeface="Alexandria" pitchFamily="2" charset="-78"/>
              </a:endParaRPr>
            </a:p>
          </p:txBody>
        </p:sp>
        <p:sp>
          <p:nvSpPr>
            <p:cNvPr id="21" name="Freeform: Shape 20">
              <a:extLst>
                <a:ext uri="{FF2B5EF4-FFF2-40B4-BE49-F238E27FC236}">
                  <a16:creationId xmlns:a16="http://schemas.microsoft.com/office/drawing/2014/main" id="{4B4799F5-48D7-7C40-9435-418B89D4DB3A}"/>
                </a:ext>
              </a:extLst>
            </p:cNvPr>
            <p:cNvSpPr/>
            <p:nvPr/>
          </p:nvSpPr>
          <p:spPr>
            <a:xfrm rot="21600000">
              <a:off x="2387884" y="4683333"/>
              <a:ext cx="7761615" cy="583252"/>
            </a:xfrm>
            <a:custGeom>
              <a:avLst/>
              <a:gdLst>
                <a:gd name="connsiteX0" fmla="*/ 0 w 7761615"/>
                <a:gd name="connsiteY0" fmla="*/ 0 h 583252"/>
                <a:gd name="connsiteX1" fmla="*/ 7469989 w 7761615"/>
                <a:gd name="connsiteY1" fmla="*/ 0 h 583252"/>
                <a:gd name="connsiteX2" fmla="*/ 7761615 w 7761615"/>
                <a:gd name="connsiteY2" fmla="*/ 291626 h 583252"/>
                <a:gd name="connsiteX3" fmla="*/ 7469989 w 7761615"/>
                <a:gd name="connsiteY3" fmla="*/ 583252 h 583252"/>
                <a:gd name="connsiteX4" fmla="*/ 0 w 7761615"/>
                <a:gd name="connsiteY4" fmla="*/ 583252 h 583252"/>
                <a:gd name="connsiteX5" fmla="*/ 0 w 7761615"/>
                <a:gd name="connsiteY5" fmla="*/ 0 h 583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61615" h="583252">
                  <a:moveTo>
                    <a:pt x="7761615" y="583251"/>
                  </a:moveTo>
                  <a:lnTo>
                    <a:pt x="291626" y="583251"/>
                  </a:lnTo>
                  <a:lnTo>
                    <a:pt x="0" y="291626"/>
                  </a:lnTo>
                  <a:lnTo>
                    <a:pt x="291626" y="1"/>
                  </a:lnTo>
                  <a:lnTo>
                    <a:pt x="7761615" y="1"/>
                  </a:lnTo>
                  <a:lnTo>
                    <a:pt x="7761615" y="583251"/>
                  </a:lnTo>
                  <a:close/>
                </a:path>
              </a:pathLst>
            </a:cu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03011" tIns="60960" rIns="113792" bIns="60960" numCol="1" spcCol="1270" anchor="ctr" anchorCtr="0">
              <a:noAutofit/>
            </a:bodyPr>
            <a:lstStyle/>
            <a:p>
              <a:pPr marL="0" lvl="0" indent="0" algn="r" defTabSz="711200">
                <a:lnSpc>
                  <a:spcPct val="90000"/>
                </a:lnSpc>
                <a:spcBef>
                  <a:spcPct val="0"/>
                </a:spcBef>
                <a:spcAft>
                  <a:spcPct val="35000"/>
                </a:spcAft>
                <a:buNone/>
              </a:pPr>
              <a:r>
                <a:rPr lang="ar-JO" sz="2000" kern="1200" dirty="0">
                  <a:latin typeface="Alexandria" pitchFamily="2" charset="-78"/>
                  <a:cs typeface="Alexandria" pitchFamily="2" charset="-78"/>
                </a:rPr>
                <a:t>5</a:t>
              </a:r>
              <a:r>
                <a:rPr lang="ar-AE" sz="2000" kern="1200" dirty="0">
                  <a:latin typeface="Alexandria" pitchFamily="2" charset="-78"/>
                  <a:cs typeface="Alexandria" pitchFamily="2" charset="-78"/>
                </a:rPr>
                <a:t>  </a:t>
              </a:r>
              <a:r>
                <a:rPr lang="ar-JO" sz="2000" b="1" kern="1200" dirty="0">
                  <a:latin typeface="Alexandria" pitchFamily="2" charset="-78"/>
                  <a:cs typeface="Alexandria" pitchFamily="2" charset="-78"/>
                </a:rPr>
                <a:t>. التواصل: </a:t>
              </a:r>
              <a:r>
                <a:rPr lang="ar-JO" sz="2000" kern="1200" dirty="0">
                  <a:latin typeface="Alexandria" pitchFamily="2" charset="-78"/>
                  <a:cs typeface="Alexandria" pitchFamily="2" charset="-78"/>
                </a:rPr>
                <a:t>امتلاك مهارات تواصل فعالة وقوية، سواء شفويًا أو كتابيًا، لنقل الأفكار الإبداعية بوضوح.</a:t>
              </a:r>
              <a:r>
                <a:rPr lang="ar-AE" sz="2000" kern="1200" dirty="0">
                  <a:latin typeface="Alexandria" pitchFamily="2" charset="-78"/>
                  <a:cs typeface="Alexandria" pitchFamily="2" charset="-78"/>
                </a:rPr>
                <a:t>        </a:t>
              </a:r>
              <a:endParaRPr lang="en-US" sz="2000" kern="1200" dirty="0">
                <a:latin typeface="Alexandria" pitchFamily="2" charset="-78"/>
                <a:cs typeface="Alexandria" pitchFamily="2" charset="-78"/>
              </a:endParaRPr>
            </a:p>
          </p:txBody>
        </p:sp>
      </p:grpSp>
      <p:pic>
        <p:nvPicPr>
          <p:cNvPr id="7" name="Graphic 21">
            <a:extLst>
              <a:ext uri="{FF2B5EF4-FFF2-40B4-BE49-F238E27FC236}">
                <a16:creationId xmlns:a16="http://schemas.microsoft.com/office/drawing/2014/main" id="{6162DA15-A4FF-2DF7-B827-8602E070A9F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9" name="Picture 8">
            <a:extLst>
              <a:ext uri="{FF2B5EF4-FFF2-40B4-BE49-F238E27FC236}">
                <a16:creationId xmlns:a16="http://schemas.microsoft.com/office/drawing/2014/main" id="{5FEB86D8-C5CD-230A-E0BB-E2A9DB0AF7CD}"/>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spTree>
    <p:extLst>
      <p:ext uri="{BB962C8B-B14F-4D97-AF65-F5344CB8AC3E}">
        <p14:creationId xmlns:p14="http://schemas.microsoft.com/office/powerpoint/2010/main" val="782135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5103628" y="50714"/>
            <a:ext cx="2764465" cy="523220"/>
          </a:xfrm>
          <a:prstGeom prst="rect">
            <a:avLst/>
          </a:prstGeom>
          <a:noFill/>
        </p:spPr>
        <p:txBody>
          <a:bodyPr wrap="square" rtlCol="0">
            <a:spAutoFit/>
          </a:bodyPr>
          <a:lstStyle/>
          <a:p>
            <a:pPr lvl="0">
              <a:buClrTx/>
            </a:pPr>
            <a:r>
              <a:rPr lang="ar-JO" sz="2800" b="1" kern="1200" dirty="0">
                <a:latin typeface="Alexandria" pitchFamily="2" charset="-78"/>
                <a:ea typeface="+mn-ea"/>
                <a:cs typeface="Alexandria" pitchFamily="2" charset="-78"/>
              </a:rPr>
              <a:t>التفكير الناقد</a:t>
            </a:r>
            <a:endParaRPr kumimoji="0" lang="en-US" sz="2800" b="1" i="0" u="none" strike="noStrike" kern="1200" cap="none" spc="0" normalizeH="0" baseline="0" noProof="0" dirty="0">
              <a:ln>
                <a:noFill/>
              </a:ln>
              <a:effectLst/>
              <a:uLnTx/>
              <a:uFillTx/>
              <a:latin typeface="Alexandria" pitchFamily="2" charset="-78"/>
              <a:ea typeface="+mn-ea"/>
              <a:cs typeface="Alexandria" pitchFamily="2" charset="-78"/>
            </a:endParaRPr>
          </a:p>
        </p:txBody>
      </p:sp>
      <p:pic>
        <p:nvPicPr>
          <p:cNvPr id="4" name="Graphic 21">
            <a:extLst>
              <a:ext uri="{FF2B5EF4-FFF2-40B4-BE49-F238E27FC236}">
                <a16:creationId xmlns:a16="http://schemas.microsoft.com/office/drawing/2014/main" id="{C3617AC0-CF5A-DBBE-B441-18DFDA88BF6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85045"/>
            <a:ext cx="2305141" cy="1076343"/>
          </a:xfrm>
          <a:prstGeom prst="rect">
            <a:avLst/>
          </a:prstGeom>
        </p:spPr>
      </p:pic>
      <p:pic>
        <p:nvPicPr>
          <p:cNvPr id="9" name="Picture 8">
            <a:extLst>
              <a:ext uri="{FF2B5EF4-FFF2-40B4-BE49-F238E27FC236}">
                <a16:creationId xmlns:a16="http://schemas.microsoft.com/office/drawing/2014/main" id="{AE408CD2-D5D2-93C7-3871-90482C0D3A88}"/>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graphicFrame>
        <p:nvGraphicFramePr>
          <p:cNvPr id="12" name="Table 11">
            <a:extLst>
              <a:ext uri="{FF2B5EF4-FFF2-40B4-BE49-F238E27FC236}">
                <a16:creationId xmlns:a16="http://schemas.microsoft.com/office/drawing/2014/main" id="{65E1C140-1F6F-7052-C956-94DF46BF15E3}"/>
              </a:ext>
            </a:extLst>
          </p:cNvPr>
          <p:cNvGraphicFramePr>
            <a:graphicFrameLocks noGrp="1"/>
          </p:cNvGraphicFramePr>
          <p:nvPr>
            <p:extLst>
              <p:ext uri="{D42A27DB-BD31-4B8C-83A1-F6EECF244321}">
                <p14:modId xmlns:p14="http://schemas.microsoft.com/office/powerpoint/2010/main" val="2510787599"/>
              </p:ext>
            </p:extLst>
          </p:nvPr>
        </p:nvGraphicFramePr>
        <p:xfrm>
          <a:off x="218638" y="1878017"/>
          <a:ext cx="11754723" cy="4979983"/>
        </p:xfrm>
        <a:graphic>
          <a:graphicData uri="http://schemas.openxmlformats.org/drawingml/2006/table">
            <a:tbl>
              <a:tblPr rtl="1" firstRow="1" firstCol="1" bandRow="1"/>
              <a:tblGrid>
                <a:gridCol w="2086908">
                  <a:extLst>
                    <a:ext uri="{9D8B030D-6E8A-4147-A177-3AD203B41FA5}">
                      <a16:colId xmlns:a16="http://schemas.microsoft.com/office/drawing/2014/main" val="2586529244"/>
                    </a:ext>
                  </a:extLst>
                </a:gridCol>
                <a:gridCol w="9667815">
                  <a:extLst>
                    <a:ext uri="{9D8B030D-6E8A-4147-A177-3AD203B41FA5}">
                      <a16:colId xmlns:a16="http://schemas.microsoft.com/office/drawing/2014/main" val="1937374599"/>
                    </a:ext>
                  </a:extLst>
                </a:gridCol>
              </a:tblGrid>
              <a:tr h="717931">
                <a:tc>
                  <a:txBody>
                    <a:bodyPr/>
                    <a:lstStyle/>
                    <a:p>
                      <a:pPr marL="0" marR="0" algn="r" rtl="0">
                        <a:lnSpc>
                          <a:spcPct val="100000"/>
                        </a:lnSpc>
                        <a:spcBef>
                          <a:spcPts val="0"/>
                        </a:spcBef>
                        <a:spcAft>
                          <a:spcPts val="0"/>
                        </a:spcAft>
                      </a:pPr>
                      <a:r>
                        <a:rPr lang="ar-SA" sz="1400" b="1" kern="0" dirty="0">
                          <a:solidFill>
                            <a:schemeClr val="tx1"/>
                          </a:solidFill>
                          <a:effectLst/>
                          <a:latin typeface="Alexandria Black" pitchFamily="2" charset="-78"/>
                          <a:ea typeface="Times New Roman" panose="02020603050405020304" pitchFamily="18" charset="0"/>
                          <a:cs typeface="Alexandria Black" pitchFamily="2" charset="-78"/>
                        </a:rPr>
                        <a:t>المعايير</a:t>
                      </a:r>
                      <a:endParaRPr lang="en-US" sz="1400" b="1" kern="100" dirty="0">
                        <a:solidFill>
                          <a:schemeClr val="tx1"/>
                        </a:solidFill>
                        <a:effectLst/>
                        <a:latin typeface="Alexandria Black" pitchFamily="2" charset="-78"/>
                        <a:ea typeface="Calibri" panose="020F0502020204030204" pitchFamily="34" charset="0"/>
                        <a:cs typeface="Alexandria Black" pitchFamily="2" charset="-78"/>
                      </a:endParaRPr>
                    </a:p>
                  </a:txBody>
                  <a:tcPr marL="106394" marR="106394" marT="119693" marB="11969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pPr>
                      <a:r>
                        <a:rPr lang="ar-SA" sz="1600" b="1" i="0" u="none" dirty="0">
                          <a:solidFill>
                            <a:srgbClr val="00B0F0"/>
                          </a:solidFill>
                          <a:effectLst/>
                          <a:latin typeface="Alexandria Black" pitchFamily="2" charset="-78"/>
                          <a:ea typeface="Times New Roman" panose="02020603050405020304" pitchFamily="18" charset="0"/>
                          <a:cs typeface="Alexandria Black" pitchFamily="2" charset="-78"/>
                        </a:rPr>
                        <a:t>يتمتع </a:t>
                      </a:r>
                      <a:r>
                        <a:rPr lang="ar-JO" sz="1600" b="1" i="0" u="none" dirty="0">
                          <a:solidFill>
                            <a:srgbClr val="00B0F0"/>
                          </a:solidFill>
                          <a:effectLst/>
                          <a:latin typeface="Alexandria Black" pitchFamily="2" charset="-78"/>
                          <a:ea typeface="Times New Roman" panose="02020603050405020304" pitchFamily="18" charset="0"/>
                          <a:cs typeface="Alexandria Black" pitchFamily="2" charset="-78"/>
                        </a:rPr>
                        <a:t>المفكر</a:t>
                      </a:r>
                      <a:r>
                        <a:rPr lang="ar-SA" sz="1600" b="1" i="0" u="none" dirty="0">
                          <a:solidFill>
                            <a:srgbClr val="00B0F0"/>
                          </a:solidFill>
                          <a:effectLst/>
                          <a:latin typeface="Alexandria Black" pitchFamily="2" charset="-78"/>
                          <a:ea typeface="Times New Roman" panose="02020603050405020304" pitchFamily="18" charset="0"/>
                          <a:cs typeface="Alexandria Black" pitchFamily="2" charset="-78"/>
                        </a:rPr>
                        <a:t>الن</a:t>
                      </a:r>
                      <a:r>
                        <a:rPr lang="ar-JO" sz="1600" b="1" i="0" u="none" dirty="0">
                          <a:solidFill>
                            <a:srgbClr val="00B0F0"/>
                          </a:solidFill>
                          <a:effectLst/>
                          <a:latin typeface="Alexandria Black" pitchFamily="2" charset="-78"/>
                          <a:ea typeface="Times New Roman" panose="02020603050405020304" pitchFamily="18" charset="0"/>
                          <a:cs typeface="Alexandria Black" pitchFamily="2" charset="-78"/>
                        </a:rPr>
                        <a:t>اقد</a:t>
                      </a:r>
                      <a:r>
                        <a:rPr lang="ar-SA" sz="1600" b="1" i="0" u="none" dirty="0">
                          <a:solidFill>
                            <a:srgbClr val="00B0F0"/>
                          </a:solidFill>
                          <a:effectLst/>
                          <a:latin typeface="Alexandria Black" pitchFamily="2" charset="-78"/>
                          <a:ea typeface="Times New Roman" panose="02020603050405020304" pitchFamily="18" charset="0"/>
                          <a:cs typeface="Alexandria Black" pitchFamily="2" charset="-78"/>
                        </a:rPr>
                        <a:t> بالعديد من المُميّزات </a:t>
                      </a:r>
                      <a:r>
                        <a:rPr lang="ar-JO" sz="1600" b="1" u="none" dirty="0">
                          <a:solidFill>
                            <a:srgbClr val="00B0F0"/>
                          </a:solidFill>
                          <a:latin typeface="Alexandria Black" pitchFamily="2" charset="-78"/>
                          <a:ea typeface="Times New Roman" panose="02020603050405020304" pitchFamily="18" charset="0"/>
                          <a:cs typeface="Alexandria Black" pitchFamily="2" charset="-78"/>
                        </a:rPr>
                        <a:t>منها </a:t>
                      </a:r>
                      <a:r>
                        <a:rPr lang="ar-SA" sz="1600" b="1" i="0" u="none" dirty="0">
                          <a:solidFill>
                            <a:srgbClr val="00B0F0"/>
                          </a:solidFill>
                          <a:effectLst/>
                          <a:latin typeface="Alexandria Black" pitchFamily="2" charset="-78"/>
                          <a:ea typeface="Times New Roman" panose="02020603050405020304" pitchFamily="18" charset="0"/>
                          <a:cs typeface="Alexandria Black" pitchFamily="2" charset="-78"/>
                        </a:rPr>
                        <a:t>ما يأتي:</a:t>
                      </a:r>
                    </a:p>
                  </a:txBody>
                  <a:tcPr marL="106394" marR="106394" marT="119693" marB="11969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62979219"/>
                  </a:ext>
                </a:extLst>
              </a:tr>
              <a:tr h="363218">
                <a:tc>
                  <a:txBody>
                    <a:bodyPr/>
                    <a:lstStyle/>
                    <a:p>
                      <a:pPr marL="0" marR="0" algn="r" rtl="0">
                        <a:lnSpc>
                          <a:spcPct val="100000"/>
                        </a:lnSpc>
                        <a:spcBef>
                          <a:spcPts val="0"/>
                        </a:spcBef>
                        <a:spcAft>
                          <a:spcPts val="0"/>
                        </a:spcAft>
                      </a:pPr>
                      <a:r>
                        <a:rPr lang="ar-SA" sz="1400" b="1" kern="0" dirty="0">
                          <a:solidFill>
                            <a:srgbClr val="00B0F0"/>
                          </a:solidFill>
                          <a:effectLst/>
                          <a:latin typeface="Alexandria Black" pitchFamily="2" charset="-78"/>
                          <a:ea typeface="Times New Roman" panose="02020603050405020304" pitchFamily="18" charset="0"/>
                          <a:cs typeface="Alexandria Black" pitchFamily="2" charset="-78"/>
                        </a:rPr>
                        <a:t>الفضول</a:t>
                      </a:r>
                      <a:endParaRPr lang="en-US" sz="1400" b="1" kern="100" dirty="0">
                        <a:solidFill>
                          <a:srgbClr val="00B0F0"/>
                        </a:solidFill>
                        <a:effectLst/>
                        <a:latin typeface="Alexandria Black" pitchFamily="2" charset="-78"/>
                        <a:ea typeface="Calibri" panose="020F0502020204030204" pitchFamily="34" charset="0"/>
                        <a:cs typeface="Alexandria Black" pitchFamily="2" charset="-78"/>
                      </a:endParaRPr>
                    </a:p>
                  </a:txBody>
                  <a:tcPr marL="106394" marR="106394" marT="106394" marB="10639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r" rtl="0">
                        <a:lnSpc>
                          <a:spcPct val="100000"/>
                        </a:lnSpc>
                        <a:spcBef>
                          <a:spcPts val="0"/>
                        </a:spcBef>
                        <a:spcAft>
                          <a:spcPts val="0"/>
                        </a:spcAft>
                      </a:pPr>
                      <a:r>
                        <a:rPr lang="en-US" sz="1400" b="1" kern="0">
                          <a:effectLst/>
                          <a:latin typeface="Alexandria Black" pitchFamily="2" charset="-78"/>
                          <a:ea typeface="Times New Roman" panose="02020603050405020304" pitchFamily="18" charset="0"/>
                          <a:cs typeface="Alexandria Black" pitchFamily="2" charset="-78"/>
                        </a:rPr>
                        <a:t>- </a:t>
                      </a:r>
                      <a:r>
                        <a:rPr lang="ar-SA" sz="1400" b="1" kern="0">
                          <a:effectLst/>
                          <a:latin typeface="Alexandria Black" pitchFamily="2" charset="-78"/>
                          <a:ea typeface="Times New Roman" panose="02020603050405020304" pitchFamily="18" charset="0"/>
                          <a:cs typeface="Alexandria Black" pitchFamily="2" charset="-78"/>
                        </a:rPr>
                        <a:t>البحث عن الحقائق</a:t>
                      </a:r>
                      <a:r>
                        <a:rPr lang="ar-SA" sz="1400" b="1" kern="100">
                          <a:effectLst/>
                          <a:latin typeface="Alexandria Black" pitchFamily="2" charset="-78"/>
                          <a:ea typeface="Calibri" panose="020F0502020204030204" pitchFamily="34" charset="0"/>
                          <a:cs typeface="Alexandria Black" pitchFamily="2" charset="-78"/>
                        </a:rPr>
                        <a:t> و</a:t>
                      </a:r>
                      <a:r>
                        <a:rPr lang="ar-SA" sz="1400" b="1" kern="0">
                          <a:effectLst/>
                          <a:latin typeface="Alexandria Black" pitchFamily="2" charset="-78"/>
                          <a:ea typeface="Times New Roman" panose="02020603050405020304" pitchFamily="18" charset="0"/>
                          <a:cs typeface="Alexandria Black" pitchFamily="2" charset="-78"/>
                        </a:rPr>
                        <a:t>المعلومات الموثوقة - الاستقصاء المستمر- الشغف </a:t>
                      </a:r>
                      <a:endParaRPr lang="en-US" sz="1400" b="1" kern="100">
                        <a:effectLst/>
                        <a:latin typeface="Alexandria Black" pitchFamily="2" charset="-78"/>
                        <a:ea typeface="Calibri" panose="020F0502020204030204" pitchFamily="34" charset="0"/>
                        <a:cs typeface="Alexandria Black" pitchFamily="2" charset="-78"/>
                      </a:endParaRPr>
                    </a:p>
                  </a:txBody>
                  <a:tcPr marL="106394" marR="106394" marT="106394" marB="10639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58548876"/>
                  </a:ext>
                </a:extLst>
              </a:tr>
              <a:tr h="363218">
                <a:tc>
                  <a:txBody>
                    <a:bodyPr/>
                    <a:lstStyle/>
                    <a:p>
                      <a:pPr marL="0" marR="0" algn="r" rtl="0">
                        <a:lnSpc>
                          <a:spcPct val="100000"/>
                        </a:lnSpc>
                        <a:spcBef>
                          <a:spcPts val="0"/>
                        </a:spcBef>
                        <a:spcAft>
                          <a:spcPts val="0"/>
                        </a:spcAft>
                      </a:pPr>
                      <a:r>
                        <a:rPr lang="ar-SA" sz="1400" b="1" kern="0" dirty="0">
                          <a:solidFill>
                            <a:srgbClr val="00B0F0"/>
                          </a:solidFill>
                          <a:effectLst/>
                          <a:latin typeface="Alexandria Black" pitchFamily="2" charset="-78"/>
                          <a:ea typeface="Times New Roman" panose="02020603050405020304" pitchFamily="18" charset="0"/>
                          <a:cs typeface="Alexandria Black" pitchFamily="2" charset="-78"/>
                        </a:rPr>
                        <a:t>عدالة التقييم</a:t>
                      </a:r>
                      <a:endParaRPr lang="en-US" sz="1400" b="1" kern="100" dirty="0">
                        <a:solidFill>
                          <a:srgbClr val="00B0F0"/>
                        </a:solidFill>
                        <a:effectLst/>
                        <a:latin typeface="Alexandria Black" pitchFamily="2" charset="-78"/>
                        <a:ea typeface="Calibri" panose="020F0502020204030204" pitchFamily="34" charset="0"/>
                        <a:cs typeface="Alexandria Black" pitchFamily="2" charset="-78"/>
                      </a:endParaRPr>
                    </a:p>
                  </a:txBody>
                  <a:tcPr marL="106394" marR="106394" marT="106394" marB="10639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r" rtl="0">
                        <a:lnSpc>
                          <a:spcPct val="100000"/>
                        </a:lnSpc>
                        <a:spcBef>
                          <a:spcPts val="0"/>
                        </a:spcBef>
                        <a:spcAft>
                          <a:spcPts val="0"/>
                        </a:spcAft>
                      </a:pPr>
                      <a:r>
                        <a:rPr lang="en-US" sz="1400" b="1" kern="0" dirty="0">
                          <a:effectLst/>
                          <a:latin typeface="Alexandria Black" pitchFamily="2" charset="-78"/>
                          <a:ea typeface="Times New Roman" panose="02020603050405020304" pitchFamily="18" charset="0"/>
                          <a:cs typeface="Alexandria Black" pitchFamily="2" charset="-78"/>
                        </a:rPr>
                        <a:t>- </a:t>
                      </a:r>
                      <a:r>
                        <a:rPr lang="ar-SA" sz="1400" b="1" kern="0" dirty="0">
                          <a:effectLst/>
                          <a:latin typeface="Alexandria Black" pitchFamily="2" charset="-78"/>
                          <a:ea typeface="Times New Roman" panose="02020603050405020304" pitchFamily="18" charset="0"/>
                          <a:cs typeface="Alexandria Black" pitchFamily="2" charset="-78"/>
                        </a:rPr>
                        <a:t>تقييم أدلة الآخرين وآرائهم، - إدراك طريقة التفكير التي يتمتع بها الآخرين</a:t>
                      </a:r>
                      <a:endParaRPr lang="en-US" sz="1400" b="1" kern="100" dirty="0">
                        <a:effectLst/>
                        <a:latin typeface="Alexandria Black" pitchFamily="2" charset="-78"/>
                        <a:ea typeface="Calibri" panose="020F0502020204030204" pitchFamily="34" charset="0"/>
                        <a:cs typeface="Alexandria Black" pitchFamily="2" charset="-78"/>
                      </a:endParaRPr>
                    </a:p>
                  </a:txBody>
                  <a:tcPr marL="106394" marR="106394" marT="106394" marB="10639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67569116"/>
                  </a:ext>
                </a:extLst>
              </a:tr>
              <a:tr h="363218">
                <a:tc>
                  <a:txBody>
                    <a:bodyPr/>
                    <a:lstStyle/>
                    <a:p>
                      <a:pPr marL="0" marR="0" algn="r" rtl="0">
                        <a:lnSpc>
                          <a:spcPct val="100000"/>
                        </a:lnSpc>
                        <a:spcBef>
                          <a:spcPts val="0"/>
                        </a:spcBef>
                        <a:spcAft>
                          <a:spcPts val="0"/>
                        </a:spcAft>
                      </a:pPr>
                      <a:r>
                        <a:rPr lang="ar-SA" sz="1400" b="1" kern="0" dirty="0">
                          <a:solidFill>
                            <a:srgbClr val="00B0F0"/>
                          </a:solidFill>
                          <a:effectLst/>
                          <a:latin typeface="Alexandria Black" pitchFamily="2" charset="-78"/>
                          <a:ea typeface="Times New Roman" panose="02020603050405020304" pitchFamily="18" charset="0"/>
                          <a:cs typeface="Alexandria Black" pitchFamily="2" charset="-78"/>
                        </a:rPr>
                        <a:t>الاعتماد على الأدلة</a:t>
                      </a:r>
                      <a:endParaRPr lang="en-US" sz="1400" b="1" kern="100" dirty="0">
                        <a:solidFill>
                          <a:srgbClr val="00B0F0"/>
                        </a:solidFill>
                        <a:effectLst/>
                        <a:latin typeface="Alexandria Black" pitchFamily="2" charset="-78"/>
                        <a:ea typeface="Calibri" panose="020F0502020204030204" pitchFamily="34" charset="0"/>
                        <a:cs typeface="Alexandria Black" pitchFamily="2" charset="-78"/>
                      </a:endParaRPr>
                    </a:p>
                  </a:txBody>
                  <a:tcPr marL="106394" marR="106394" marT="106394" marB="10639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r" rtl="0">
                        <a:lnSpc>
                          <a:spcPct val="100000"/>
                        </a:lnSpc>
                        <a:spcBef>
                          <a:spcPts val="0"/>
                        </a:spcBef>
                        <a:spcAft>
                          <a:spcPts val="0"/>
                        </a:spcAft>
                      </a:pPr>
                      <a:r>
                        <a:rPr lang="en-US" sz="1400" b="1" kern="0">
                          <a:effectLst/>
                          <a:latin typeface="Alexandria Black" pitchFamily="2" charset="-78"/>
                          <a:ea typeface="Times New Roman" panose="02020603050405020304" pitchFamily="18" charset="0"/>
                          <a:cs typeface="Alexandria Black" pitchFamily="2" charset="-78"/>
                        </a:rPr>
                        <a:t>- </a:t>
                      </a:r>
                      <a:r>
                        <a:rPr lang="ar-SA" sz="1400" b="1" kern="0">
                          <a:effectLst/>
                          <a:latin typeface="Alexandria Black" pitchFamily="2" charset="-78"/>
                          <a:ea typeface="Times New Roman" panose="02020603050405020304" pitchFamily="18" charset="0"/>
                          <a:cs typeface="Alexandria Black" pitchFamily="2" charset="-78"/>
                        </a:rPr>
                        <a:t>اتخاذ القرارات بناءً على الأدلة- صياغة القرارات بما يتوافق مع العقل</a:t>
                      </a:r>
                      <a:endParaRPr lang="en-US" sz="1400" b="1" kern="100">
                        <a:effectLst/>
                        <a:latin typeface="Alexandria Black" pitchFamily="2" charset="-78"/>
                        <a:ea typeface="Calibri" panose="020F0502020204030204" pitchFamily="34" charset="0"/>
                        <a:cs typeface="Alexandria Black" pitchFamily="2" charset="-78"/>
                      </a:endParaRPr>
                    </a:p>
                  </a:txBody>
                  <a:tcPr marL="106394" marR="106394" marT="106394" marB="10639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4837305"/>
                  </a:ext>
                </a:extLst>
              </a:tr>
              <a:tr h="363218">
                <a:tc>
                  <a:txBody>
                    <a:bodyPr/>
                    <a:lstStyle/>
                    <a:p>
                      <a:pPr marL="0" marR="0" algn="r" rtl="0">
                        <a:lnSpc>
                          <a:spcPct val="100000"/>
                        </a:lnSpc>
                        <a:spcBef>
                          <a:spcPts val="0"/>
                        </a:spcBef>
                        <a:spcAft>
                          <a:spcPts val="0"/>
                        </a:spcAft>
                      </a:pPr>
                      <a:r>
                        <a:rPr lang="ar-SA" sz="1400" b="1" kern="0" dirty="0">
                          <a:solidFill>
                            <a:srgbClr val="00B0F0"/>
                          </a:solidFill>
                          <a:effectLst/>
                          <a:latin typeface="Alexandria Black" pitchFamily="2" charset="-78"/>
                          <a:ea typeface="Times New Roman" panose="02020603050405020304" pitchFamily="18" charset="0"/>
                          <a:cs typeface="Alexandria Black" pitchFamily="2" charset="-78"/>
                        </a:rPr>
                        <a:t>التفكير المنهجي</a:t>
                      </a:r>
                      <a:endParaRPr lang="en-US" sz="1400" b="1" kern="100" dirty="0">
                        <a:solidFill>
                          <a:srgbClr val="00B0F0"/>
                        </a:solidFill>
                        <a:effectLst/>
                        <a:latin typeface="Alexandria Black" pitchFamily="2" charset="-78"/>
                        <a:ea typeface="Calibri" panose="020F0502020204030204" pitchFamily="34" charset="0"/>
                        <a:cs typeface="Alexandria Black" pitchFamily="2" charset="-78"/>
                      </a:endParaRPr>
                    </a:p>
                  </a:txBody>
                  <a:tcPr marL="106394" marR="106394" marT="106394" marB="10639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r" rtl="0">
                        <a:lnSpc>
                          <a:spcPct val="100000"/>
                        </a:lnSpc>
                        <a:spcBef>
                          <a:spcPts val="0"/>
                        </a:spcBef>
                        <a:spcAft>
                          <a:spcPts val="0"/>
                        </a:spcAft>
                      </a:pPr>
                      <a:r>
                        <a:rPr lang="en-US" sz="1400" b="1" kern="0" dirty="0">
                          <a:effectLst/>
                          <a:latin typeface="Alexandria Black" pitchFamily="2" charset="-78"/>
                          <a:ea typeface="Times New Roman" panose="02020603050405020304" pitchFamily="18" charset="0"/>
                          <a:cs typeface="Alexandria Black" pitchFamily="2" charset="-78"/>
                        </a:rPr>
                        <a:t>- </a:t>
                      </a:r>
                      <a:r>
                        <a:rPr lang="ar-SA" sz="1400" b="1" kern="0" dirty="0">
                          <a:effectLst/>
                          <a:latin typeface="Alexandria Black" pitchFamily="2" charset="-78"/>
                          <a:ea typeface="Times New Roman" panose="02020603050405020304" pitchFamily="18" charset="0"/>
                          <a:cs typeface="Alexandria Black" pitchFamily="2" charset="-78"/>
                        </a:rPr>
                        <a:t>منهجية محددة في التعامل مع المشكلات- التحليل الدقيق لكل جانب من جوانب المشكلة</a:t>
                      </a:r>
                      <a:endParaRPr lang="en-US" sz="1400" b="1" kern="100" dirty="0">
                        <a:effectLst/>
                        <a:latin typeface="Alexandria Black" pitchFamily="2" charset="-78"/>
                        <a:ea typeface="Calibri" panose="020F0502020204030204" pitchFamily="34" charset="0"/>
                        <a:cs typeface="Alexandria Black" pitchFamily="2" charset="-78"/>
                      </a:endParaRPr>
                    </a:p>
                  </a:txBody>
                  <a:tcPr marL="106394" marR="106394" marT="106394" marB="10639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21055546"/>
                  </a:ext>
                </a:extLst>
              </a:tr>
              <a:tr h="363218">
                <a:tc>
                  <a:txBody>
                    <a:bodyPr/>
                    <a:lstStyle/>
                    <a:p>
                      <a:pPr marL="0" marR="0" algn="r" rtl="0">
                        <a:lnSpc>
                          <a:spcPct val="100000"/>
                        </a:lnSpc>
                        <a:spcBef>
                          <a:spcPts val="0"/>
                        </a:spcBef>
                        <a:spcAft>
                          <a:spcPts val="0"/>
                        </a:spcAft>
                      </a:pPr>
                      <a:r>
                        <a:rPr lang="ar-SA" sz="1400" b="1" kern="0" dirty="0">
                          <a:solidFill>
                            <a:srgbClr val="00B0F0"/>
                          </a:solidFill>
                          <a:effectLst/>
                          <a:latin typeface="Alexandria Black" pitchFamily="2" charset="-78"/>
                          <a:ea typeface="Times New Roman" panose="02020603050405020304" pitchFamily="18" charset="0"/>
                          <a:cs typeface="Alexandria Black" pitchFamily="2" charset="-78"/>
                        </a:rPr>
                        <a:t>الموضوعية</a:t>
                      </a:r>
                      <a:endParaRPr lang="en-US" sz="1400" b="1" kern="100" dirty="0">
                        <a:solidFill>
                          <a:srgbClr val="00B0F0"/>
                        </a:solidFill>
                        <a:effectLst/>
                        <a:latin typeface="Alexandria Black" pitchFamily="2" charset="-78"/>
                        <a:ea typeface="Calibri" panose="020F0502020204030204" pitchFamily="34" charset="0"/>
                        <a:cs typeface="Alexandria Black" pitchFamily="2" charset="-78"/>
                      </a:endParaRPr>
                    </a:p>
                  </a:txBody>
                  <a:tcPr marL="106394" marR="106394" marT="106394" marB="10639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r" rtl="0">
                        <a:lnSpc>
                          <a:spcPct val="100000"/>
                        </a:lnSpc>
                        <a:spcBef>
                          <a:spcPts val="0"/>
                        </a:spcBef>
                        <a:spcAft>
                          <a:spcPts val="0"/>
                        </a:spcAft>
                      </a:pPr>
                      <a:r>
                        <a:rPr lang="en-US" sz="1400" b="1" kern="0" dirty="0">
                          <a:effectLst/>
                          <a:latin typeface="Alexandria Black" pitchFamily="2" charset="-78"/>
                          <a:ea typeface="Times New Roman" panose="02020603050405020304" pitchFamily="18" charset="0"/>
                          <a:cs typeface="Alexandria Black" pitchFamily="2" charset="-78"/>
                        </a:rPr>
                        <a:t>- </a:t>
                      </a:r>
                      <a:r>
                        <a:rPr lang="ar-SA" sz="1400" b="1" kern="0" dirty="0">
                          <a:effectLst/>
                          <a:latin typeface="Alexandria Black" pitchFamily="2" charset="-78"/>
                          <a:ea typeface="Times New Roman" panose="02020603050405020304" pitchFamily="18" charset="0"/>
                          <a:cs typeface="Alexandria Black" pitchFamily="2" charset="-78"/>
                        </a:rPr>
                        <a:t>النظر إلى الآراء بعقل منفتح - التزام الموضوعية في التقييم</a:t>
                      </a:r>
                      <a:endParaRPr lang="en-US" sz="1400" b="1" kern="100" dirty="0">
                        <a:effectLst/>
                        <a:latin typeface="Alexandria Black" pitchFamily="2" charset="-78"/>
                        <a:ea typeface="Calibri" panose="020F0502020204030204" pitchFamily="34" charset="0"/>
                        <a:cs typeface="Alexandria Black" pitchFamily="2" charset="-78"/>
                      </a:endParaRPr>
                    </a:p>
                  </a:txBody>
                  <a:tcPr marL="106394" marR="106394" marT="106394" marB="10639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89686353"/>
                  </a:ext>
                </a:extLst>
              </a:tr>
              <a:tr h="363218">
                <a:tc>
                  <a:txBody>
                    <a:bodyPr/>
                    <a:lstStyle/>
                    <a:p>
                      <a:pPr marL="0" marR="0" algn="r" rtl="0">
                        <a:lnSpc>
                          <a:spcPct val="100000"/>
                        </a:lnSpc>
                        <a:spcBef>
                          <a:spcPts val="0"/>
                        </a:spcBef>
                        <a:spcAft>
                          <a:spcPts val="0"/>
                        </a:spcAft>
                      </a:pPr>
                      <a:r>
                        <a:rPr lang="ar-SA" sz="1400" b="1" kern="0" dirty="0">
                          <a:solidFill>
                            <a:srgbClr val="00B0F0"/>
                          </a:solidFill>
                          <a:effectLst/>
                          <a:latin typeface="Alexandria Black" pitchFamily="2" charset="-78"/>
                          <a:ea typeface="Times New Roman" panose="02020603050405020304" pitchFamily="18" charset="0"/>
                          <a:cs typeface="Alexandria Black" pitchFamily="2" charset="-78"/>
                        </a:rPr>
                        <a:t>تطبيق المعايير</a:t>
                      </a:r>
                      <a:endParaRPr lang="en-US" sz="1400" b="1" kern="100" dirty="0">
                        <a:solidFill>
                          <a:srgbClr val="00B0F0"/>
                        </a:solidFill>
                        <a:effectLst/>
                        <a:latin typeface="Alexandria Black" pitchFamily="2" charset="-78"/>
                        <a:ea typeface="Calibri" panose="020F0502020204030204" pitchFamily="34" charset="0"/>
                        <a:cs typeface="Alexandria Black" pitchFamily="2" charset="-78"/>
                      </a:endParaRPr>
                    </a:p>
                  </a:txBody>
                  <a:tcPr marL="106394" marR="106394" marT="106394" marB="10639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r" rtl="0">
                        <a:lnSpc>
                          <a:spcPct val="100000"/>
                        </a:lnSpc>
                        <a:spcBef>
                          <a:spcPts val="0"/>
                        </a:spcBef>
                        <a:spcAft>
                          <a:spcPts val="0"/>
                        </a:spcAft>
                      </a:pPr>
                      <a:r>
                        <a:rPr lang="en-US" sz="1400" b="1" kern="0">
                          <a:effectLst/>
                          <a:latin typeface="Alexandria Black" pitchFamily="2" charset="-78"/>
                          <a:ea typeface="Times New Roman" panose="02020603050405020304" pitchFamily="18" charset="0"/>
                          <a:cs typeface="Alexandria Black" pitchFamily="2" charset="-78"/>
                        </a:rPr>
                        <a:t>- </a:t>
                      </a:r>
                      <a:r>
                        <a:rPr lang="ar-SA" sz="1400" b="1" kern="0">
                          <a:effectLst/>
                          <a:latin typeface="Alexandria Black" pitchFamily="2" charset="-78"/>
                          <a:ea typeface="Times New Roman" panose="02020603050405020304" pitchFamily="18" charset="0"/>
                          <a:cs typeface="Alexandria Black" pitchFamily="2" charset="-78"/>
                        </a:rPr>
                        <a:t>استخدام معايير لتقييم الصحة أو الخطأ الاعتماد على الحقائق المثبتة</a:t>
                      </a:r>
                      <a:endParaRPr lang="en-US" sz="1400" b="1" kern="100">
                        <a:effectLst/>
                        <a:latin typeface="Alexandria Black" pitchFamily="2" charset="-78"/>
                        <a:ea typeface="Calibri" panose="020F0502020204030204" pitchFamily="34" charset="0"/>
                        <a:cs typeface="Alexandria Black" pitchFamily="2" charset="-78"/>
                      </a:endParaRPr>
                    </a:p>
                  </a:txBody>
                  <a:tcPr marL="106394" marR="106394" marT="106394" marB="10639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27368151"/>
                  </a:ext>
                </a:extLst>
              </a:tr>
              <a:tr h="363218">
                <a:tc>
                  <a:txBody>
                    <a:bodyPr/>
                    <a:lstStyle/>
                    <a:p>
                      <a:pPr marL="0" marR="0" algn="r" rtl="0">
                        <a:lnSpc>
                          <a:spcPct val="100000"/>
                        </a:lnSpc>
                        <a:spcBef>
                          <a:spcPts val="0"/>
                        </a:spcBef>
                        <a:spcAft>
                          <a:spcPts val="0"/>
                        </a:spcAft>
                      </a:pPr>
                      <a:r>
                        <a:rPr lang="ar-SA" sz="1400" b="1" kern="0" dirty="0">
                          <a:solidFill>
                            <a:srgbClr val="00B0F0"/>
                          </a:solidFill>
                          <a:effectLst/>
                          <a:latin typeface="Alexandria Black" pitchFamily="2" charset="-78"/>
                          <a:ea typeface="Times New Roman" panose="02020603050405020304" pitchFamily="18" charset="0"/>
                          <a:cs typeface="Alexandria Black" pitchFamily="2" charset="-78"/>
                        </a:rPr>
                        <a:t>الاعتماد على الحجج</a:t>
                      </a:r>
                      <a:endParaRPr lang="en-US" sz="1400" b="1" kern="100" dirty="0">
                        <a:solidFill>
                          <a:srgbClr val="00B0F0"/>
                        </a:solidFill>
                        <a:effectLst/>
                        <a:latin typeface="Alexandria Black" pitchFamily="2" charset="-78"/>
                        <a:ea typeface="Calibri" panose="020F0502020204030204" pitchFamily="34" charset="0"/>
                        <a:cs typeface="Alexandria Black" pitchFamily="2" charset="-78"/>
                      </a:endParaRPr>
                    </a:p>
                  </a:txBody>
                  <a:tcPr marL="106394" marR="106394" marT="106394" marB="10639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r" rtl="0">
                        <a:lnSpc>
                          <a:spcPct val="100000"/>
                        </a:lnSpc>
                        <a:spcBef>
                          <a:spcPts val="0"/>
                        </a:spcBef>
                        <a:spcAft>
                          <a:spcPts val="0"/>
                        </a:spcAft>
                      </a:pPr>
                      <a:r>
                        <a:rPr lang="en-US" sz="1400" b="1" kern="0" dirty="0">
                          <a:effectLst/>
                          <a:latin typeface="Alexandria Black" pitchFamily="2" charset="-78"/>
                          <a:ea typeface="Times New Roman" panose="02020603050405020304" pitchFamily="18" charset="0"/>
                          <a:cs typeface="Alexandria Black" pitchFamily="2" charset="-78"/>
                        </a:rPr>
                        <a:t>- </a:t>
                      </a:r>
                      <a:r>
                        <a:rPr lang="ar-SA" sz="1400" b="1" kern="0" dirty="0">
                          <a:effectLst/>
                          <a:latin typeface="Alexandria Black" pitchFamily="2" charset="-78"/>
                          <a:ea typeface="Times New Roman" panose="02020603050405020304" pitchFamily="18" charset="0"/>
                          <a:cs typeface="Alexandria Black" pitchFamily="2" charset="-78"/>
                        </a:rPr>
                        <a:t>بناء حجج قوية ومنطقية</a:t>
                      </a:r>
                      <a:r>
                        <a:rPr lang="en-US" sz="1400" b="1" kern="0" dirty="0">
                          <a:effectLst/>
                          <a:latin typeface="Alexandria Black" pitchFamily="2" charset="-78"/>
                          <a:ea typeface="Times New Roman" panose="02020603050405020304" pitchFamily="18" charset="0"/>
                          <a:cs typeface="Alexandria Black" pitchFamily="2" charset="-78"/>
                        </a:rPr>
                        <a:t>- </a:t>
                      </a:r>
                      <a:r>
                        <a:rPr lang="ar-SA" sz="1400" b="1" kern="0" dirty="0">
                          <a:effectLst/>
                          <a:latin typeface="Alexandria Black" pitchFamily="2" charset="-78"/>
                          <a:ea typeface="Times New Roman" panose="02020603050405020304" pitchFamily="18" charset="0"/>
                          <a:cs typeface="Alexandria Black" pitchFamily="2" charset="-78"/>
                        </a:rPr>
                        <a:t> تقييم الحجج المناسبة</a:t>
                      </a:r>
                      <a:endParaRPr lang="en-US" sz="1400" b="1" kern="100" dirty="0">
                        <a:effectLst/>
                        <a:latin typeface="Alexandria Black" pitchFamily="2" charset="-78"/>
                        <a:ea typeface="Calibri" panose="020F0502020204030204" pitchFamily="34" charset="0"/>
                        <a:cs typeface="Alexandria Black" pitchFamily="2" charset="-78"/>
                      </a:endParaRPr>
                    </a:p>
                  </a:txBody>
                  <a:tcPr marL="106394" marR="106394" marT="106394" marB="10639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6948765"/>
                  </a:ext>
                </a:extLst>
              </a:tr>
              <a:tr h="556981">
                <a:tc>
                  <a:txBody>
                    <a:bodyPr/>
                    <a:lstStyle/>
                    <a:p>
                      <a:pPr marL="0" marR="0" algn="r" rtl="0">
                        <a:lnSpc>
                          <a:spcPct val="100000"/>
                        </a:lnSpc>
                        <a:spcBef>
                          <a:spcPts val="0"/>
                        </a:spcBef>
                        <a:spcAft>
                          <a:spcPts val="0"/>
                        </a:spcAft>
                      </a:pPr>
                      <a:r>
                        <a:rPr lang="ar-SA" sz="1400" b="1" kern="0" dirty="0">
                          <a:solidFill>
                            <a:srgbClr val="00B0F0"/>
                          </a:solidFill>
                          <a:effectLst/>
                          <a:latin typeface="Alexandria Black" pitchFamily="2" charset="-78"/>
                          <a:ea typeface="Times New Roman" panose="02020603050405020304" pitchFamily="18" charset="0"/>
                          <a:cs typeface="Alexandria Black" pitchFamily="2" charset="-78"/>
                        </a:rPr>
                        <a:t>التزام العلاقات المنطقية</a:t>
                      </a:r>
                      <a:endParaRPr lang="en-US" sz="1400" b="1" kern="100" dirty="0">
                        <a:solidFill>
                          <a:srgbClr val="00B0F0"/>
                        </a:solidFill>
                        <a:effectLst/>
                        <a:latin typeface="Alexandria Black" pitchFamily="2" charset="-78"/>
                        <a:ea typeface="Calibri" panose="020F0502020204030204" pitchFamily="34" charset="0"/>
                        <a:cs typeface="Alexandria Black" pitchFamily="2" charset="-78"/>
                      </a:endParaRPr>
                    </a:p>
                  </a:txBody>
                  <a:tcPr marL="106394" marR="106394" marT="106394" marB="10639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r" rtl="0">
                        <a:lnSpc>
                          <a:spcPct val="100000"/>
                        </a:lnSpc>
                        <a:spcBef>
                          <a:spcPts val="0"/>
                        </a:spcBef>
                        <a:spcAft>
                          <a:spcPts val="0"/>
                        </a:spcAft>
                      </a:pPr>
                      <a:r>
                        <a:rPr lang="en-US" sz="1400" b="1" kern="0" dirty="0">
                          <a:effectLst/>
                          <a:latin typeface="Alexandria Black" pitchFamily="2" charset="-78"/>
                          <a:ea typeface="Times New Roman" panose="02020603050405020304" pitchFamily="18" charset="0"/>
                          <a:cs typeface="Alexandria Black" pitchFamily="2" charset="-78"/>
                        </a:rPr>
                        <a:t>- </a:t>
                      </a:r>
                      <a:r>
                        <a:rPr lang="ar-SA" sz="1400" b="1" kern="0" dirty="0">
                          <a:effectLst/>
                          <a:latin typeface="Alexandria Black" pitchFamily="2" charset="-78"/>
                          <a:ea typeface="Times New Roman" panose="02020603050405020304" pitchFamily="18" charset="0"/>
                          <a:cs typeface="Alexandria Black" pitchFamily="2" charset="-78"/>
                        </a:rPr>
                        <a:t>الالتزام بالعلاقات المنطقية لتجنب المغالطات الوصول إلى نتائج صحيحة</a:t>
                      </a:r>
                      <a:endParaRPr lang="en-US" sz="1400" b="1" kern="100" dirty="0">
                        <a:effectLst/>
                        <a:latin typeface="Alexandria Black" pitchFamily="2" charset="-78"/>
                        <a:ea typeface="Calibri" panose="020F0502020204030204" pitchFamily="34" charset="0"/>
                        <a:cs typeface="Alexandria Black" pitchFamily="2" charset="-78"/>
                      </a:endParaRPr>
                    </a:p>
                  </a:txBody>
                  <a:tcPr marL="106394" marR="106394" marT="106394" marB="10639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74783228"/>
                  </a:ext>
                </a:extLst>
              </a:tr>
              <a:tr h="556981">
                <a:tc>
                  <a:txBody>
                    <a:bodyPr/>
                    <a:lstStyle/>
                    <a:p>
                      <a:pPr marL="0" marR="0" algn="r" rtl="0">
                        <a:lnSpc>
                          <a:spcPct val="100000"/>
                        </a:lnSpc>
                        <a:spcBef>
                          <a:spcPts val="0"/>
                        </a:spcBef>
                        <a:spcAft>
                          <a:spcPts val="0"/>
                        </a:spcAft>
                      </a:pPr>
                      <a:r>
                        <a:rPr lang="ar-SA" sz="1400" b="1" kern="0" dirty="0">
                          <a:solidFill>
                            <a:srgbClr val="00B0F0"/>
                          </a:solidFill>
                          <a:effectLst/>
                          <a:latin typeface="Alexandria Black" pitchFamily="2" charset="-78"/>
                          <a:ea typeface="Times New Roman" panose="02020603050405020304" pitchFamily="18" charset="0"/>
                          <a:cs typeface="Alexandria Black" pitchFamily="2" charset="-78"/>
                        </a:rPr>
                        <a:t>النظر من عدّة وجهات</a:t>
                      </a:r>
                      <a:endParaRPr lang="en-US" sz="1400" b="1" kern="100" dirty="0">
                        <a:solidFill>
                          <a:srgbClr val="00B0F0"/>
                        </a:solidFill>
                        <a:effectLst/>
                        <a:latin typeface="Alexandria Black" pitchFamily="2" charset="-78"/>
                        <a:ea typeface="Calibri" panose="020F0502020204030204" pitchFamily="34" charset="0"/>
                        <a:cs typeface="Alexandria Black" pitchFamily="2" charset="-78"/>
                      </a:endParaRPr>
                    </a:p>
                  </a:txBody>
                  <a:tcPr marL="106394" marR="106394" marT="106394" marB="10639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r" rtl="0">
                        <a:lnSpc>
                          <a:spcPct val="100000"/>
                        </a:lnSpc>
                        <a:spcBef>
                          <a:spcPts val="0"/>
                        </a:spcBef>
                        <a:spcAft>
                          <a:spcPts val="0"/>
                        </a:spcAft>
                      </a:pPr>
                      <a:r>
                        <a:rPr lang="en-US" sz="1400" b="1" kern="0" dirty="0">
                          <a:effectLst/>
                          <a:latin typeface="Alexandria Black" pitchFamily="2" charset="-78"/>
                          <a:ea typeface="Times New Roman" panose="02020603050405020304" pitchFamily="18" charset="0"/>
                          <a:cs typeface="Alexandria Black" pitchFamily="2" charset="-78"/>
                        </a:rPr>
                        <a:t>- </a:t>
                      </a:r>
                      <a:r>
                        <a:rPr lang="ar-SA" sz="1400" b="1" kern="0" dirty="0">
                          <a:effectLst/>
                          <a:latin typeface="Alexandria Black" pitchFamily="2" charset="-78"/>
                          <a:ea typeface="Times New Roman" panose="02020603050405020304" pitchFamily="18" charset="0"/>
                          <a:cs typeface="Alexandria Black" pitchFamily="2" charset="-78"/>
                        </a:rPr>
                        <a:t>فحص القضايا من زوايا متعددة تكوين فهم أعمق للعالم</a:t>
                      </a:r>
                      <a:endParaRPr lang="en-US" sz="1400" b="1" kern="100" dirty="0">
                        <a:effectLst/>
                        <a:latin typeface="Alexandria Black" pitchFamily="2" charset="-78"/>
                        <a:ea typeface="Calibri" panose="020F0502020204030204" pitchFamily="34" charset="0"/>
                        <a:cs typeface="Alexandria Black" pitchFamily="2" charset="-78"/>
                      </a:endParaRPr>
                    </a:p>
                  </a:txBody>
                  <a:tcPr marL="106394" marR="106394" marT="106394" marB="10639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80362629"/>
                  </a:ext>
                </a:extLst>
              </a:tr>
            </a:tbl>
          </a:graphicData>
        </a:graphic>
      </p:graphicFrame>
      <p:sp>
        <p:nvSpPr>
          <p:cNvPr id="14" name="TextBox 13">
            <a:extLst>
              <a:ext uri="{FF2B5EF4-FFF2-40B4-BE49-F238E27FC236}">
                <a16:creationId xmlns:a16="http://schemas.microsoft.com/office/drawing/2014/main" id="{87FC85E7-C8B1-BF92-9859-7D5421D7E4DD}"/>
              </a:ext>
            </a:extLst>
          </p:cNvPr>
          <p:cNvSpPr txBox="1"/>
          <p:nvPr/>
        </p:nvSpPr>
        <p:spPr>
          <a:xfrm>
            <a:off x="106326" y="869657"/>
            <a:ext cx="11867035" cy="92333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1" i="0" u="none" strike="noStrike" kern="1200" cap="none" spc="0" normalizeH="0" baseline="0" noProof="0" dirty="0">
                <a:ln>
                  <a:noFill/>
                </a:ln>
                <a:solidFill>
                  <a:srgbClr val="2C2F34"/>
                </a:solidFill>
                <a:effectLst/>
                <a:uLnTx/>
                <a:uFillTx/>
                <a:latin typeface="Almarai"/>
                <a:ea typeface="+mn-ea"/>
                <a:cs typeface="Alexandria" pitchFamily="2" charset="-78"/>
              </a:rPr>
              <a:t>التفكير الناقد </a:t>
            </a:r>
            <a:r>
              <a:rPr kumimoji="0" lang="en-GB" b="1" i="0" u="none" strike="noStrike" kern="1200" cap="none" spc="0" normalizeH="0" baseline="0" noProof="0" dirty="0">
                <a:ln>
                  <a:noFill/>
                </a:ln>
                <a:solidFill>
                  <a:srgbClr val="2C2F34"/>
                </a:solidFill>
                <a:effectLst/>
                <a:uLnTx/>
                <a:uFillTx/>
                <a:latin typeface="Alexandria" pitchFamily="2" charset="-78"/>
                <a:ea typeface="+mn-ea"/>
                <a:cs typeface="Alexandria" pitchFamily="2" charset="-78"/>
              </a:rPr>
              <a:t>Critical thinking</a:t>
            </a:r>
            <a:r>
              <a:rPr kumimoji="0" lang="ar-AE" b="1" i="0" u="none" strike="noStrike" kern="1200" cap="none" spc="0" normalizeH="0" baseline="0" noProof="0" dirty="0">
                <a:ln>
                  <a:noFill/>
                </a:ln>
                <a:solidFill>
                  <a:srgbClr val="2C2F34"/>
                </a:solidFill>
                <a:effectLst/>
                <a:uLnTx/>
                <a:uFillTx/>
                <a:latin typeface="Alexandria" pitchFamily="2" charset="-78"/>
                <a:ea typeface="+mn-ea"/>
                <a:cs typeface="Alexandria" pitchFamily="2" charset="-78"/>
              </a:rPr>
              <a:t> </a:t>
            </a:r>
            <a:r>
              <a:rPr kumimoji="0" lang="ar-JO" i="0" u="none" strike="noStrike" kern="1200" cap="none" spc="0" normalizeH="0" baseline="0" noProof="0" dirty="0">
                <a:ln>
                  <a:noFill/>
                </a:ln>
                <a:solidFill>
                  <a:srgbClr val="2C2F34"/>
                </a:solidFill>
                <a:effectLst/>
                <a:uLnTx/>
                <a:uFillTx/>
                <a:latin typeface="Almarai"/>
                <a:ea typeface="+mn-ea"/>
                <a:cs typeface="Alexandria" pitchFamily="2" charset="-78"/>
              </a:rPr>
              <a:t>هو عملية فكرية يتم فيها تقييم وتحليل المعلومات الموجودة بطريقة منطقية ومستقلة. ويتضمن ذلك القدرة على تحليل الأدلة وتقييم صحتها والبحث عن الحقائق الكامنة وراءها</a:t>
            </a:r>
            <a:endParaRPr kumimoji="0" lang="en-US" i="0" u="none" strike="noStrike" kern="1200" cap="none" spc="0" normalizeH="0" baseline="0" noProof="0" dirty="0">
              <a:ln>
                <a:noFill/>
              </a:ln>
              <a:solidFill>
                <a:srgbClr val="2C2F34"/>
              </a:solidFill>
              <a:effectLst/>
              <a:uLnTx/>
              <a:uFillTx/>
              <a:latin typeface="Almarai"/>
              <a:ea typeface="+mn-ea"/>
              <a:cs typeface="Alexandria" pitchFamily="2"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b="1" i="0" u="none" strike="noStrike" kern="1200" cap="none" spc="0" normalizeH="0" baseline="0" noProof="0" dirty="0">
                <a:ln>
                  <a:noFill/>
                </a:ln>
                <a:solidFill>
                  <a:srgbClr val="2C2F34"/>
                </a:solidFill>
                <a:effectLst/>
                <a:uLnTx/>
                <a:uFillTx/>
                <a:latin typeface="Almarai"/>
                <a:ea typeface="+mn-ea"/>
                <a:cs typeface="Alexandria" pitchFamily="2" charset="-78"/>
              </a:rPr>
              <a:t>ومن معايير التفكير الناقد </a:t>
            </a:r>
            <a:r>
              <a:rPr kumimoji="0" lang="ar-JO" i="0" u="none" strike="noStrike" kern="1200" cap="none" spc="0" normalizeH="0" baseline="0" noProof="0" dirty="0">
                <a:ln>
                  <a:noFill/>
                </a:ln>
                <a:solidFill>
                  <a:srgbClr val="2C2F34"/>
                </a:solidFill>
                <a:effectLst/>
                <a:uLnTx/>
                <a:uFillTx/>
                <a:latin typeface="Almarai"/>
                <a:ea typeface="+mn-ea"/>
                <a:cs typeface="Alexandria" pitchFamily="2" charset="-78"/>
              </a:rPr>
              <a:t>: الوضوح والدِّقَّة والصِحّة والمطابقة والاتساق والمنطقية والشمولية والإنصاف</a:t>
            </a:r>
            <a:endParaRPr kumimoji="0" lang="ar-JO"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3349827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626270" y="382554"/>
            <a:ext cx="6217401" cy="523220"/>
          </a:xfrm>
          <a:prstGeom prst="rect">
            <a:avLst/>
          </a:prstGeom>
          <a:noFill/>
        </p:spPr>
        <p:txBody>
          <a:bodyPr wrap="square" rtlCol="0">
            <a:spAutoFit/>
          </a:bodyPr>
          <a:lstStyle/>
          <a:p>
            <a:pPr lvl="0">
              <a:buClrTx/>
            </a:pPr>
            <a:r>
              <a:rPr lang="ar-JO" sz="2800" b="1" kern="1200" dirty="0">
                <a:latin typeface="Alexandria" pitchFamily="2" charset="-78"/>
                <a:ea typeface="+mn-ea"/>
                <a:cs typeface="Alexandria" pitchFamily="2" charset="-78"/>
              </a:rPr>
              <a:t>أسئلة التفكير </a:t>
            </a:r>
            <a:r>
              <a:rPr lang="ar-AE" sz="2800" b="1" kern="1200" dirty="0">
                <a:latin typeface="Alexandria" pitchFamily="2" charset="-78"/>
                <a:ea typeface="+mn-ea"/>
                <a:cs typeface="Alexandria" pitchFamily="2" charset="-78"/>
              </a:rPr>
              <a:t>الناقد</a:t>
            </a:r>
            <a:endParaRPr kumimoji="0" lang="en-US" sz="28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1926" y="1453180"/>
            <a:ext cx="11559814" cy="5218480"/>
          </a:xfrm>
          <a:prstGeom prst="rect">
            <a:avLst/>
          </a:prstGeom>
          <a:noFill/>
        </p:spPr>
        <p:txBody>
          <a:bodyPr wrap="square" rtlCol="0">
            <a:spAutoFit/>
          </a:bodyPr>
          <a:lstStyle/>
          <a:p>
            <a:pPr algn="justLow" rtl="1">
              <a:lnSpc>
                <a:spcPct val="150000"/>
              </a:lnSpc>
            </a:pPr>
            <a:r>
              <a:rPr lang="ar-SA" i="0" dirty="0">
                <a:effectLst/>
                <a:latin typeface="Alexandria" pitchFamily="2" charset="-78"/>
                <a:ea typeface="Times New Roman" panose="02020603050405020304" pitchFamily="18" charset="0"/>
                <a:cs typeface="Alexandria" pitchFamily="2" charset="-78"/>
              </a:rPr>
              <a:t>هناك </a:t>
            </a:r>
            <a:r>
              <a:rPr lang="ar-SA" i="0" u="sng" dirty="0">
                <a:effectLst/>
                <a:latin typeface="Alexandria" pitchFamily="2" charset="-78"/>
                <a:ea typeface="Times New Roman" panose="02020603050405020304" pitchFamily="18" charset="0"/>
                <a:cs typeface="Alexandria" pitchFamily="2" charset="-78"/>
              </a:rPr>
              <a:t>ستة أنواع بارزة من الأسئلة للتفكير الن</a:t>
            </a:r>
            <a:r>
              <a:rPr lang="ar-AE" i="0" u="sng" dirty="0">
                <a:effectLst/>
                <a:latin typeface="Alexandria" pitchFamily="2" charset="-78"/>
                <a:ea typeface="Times New Roman" panose="02020603050405020304" pitchFamily="18" charset="0"/>
                <a:cs typeface="Alexandria" pitchFamily="2" charset="-78"/>
              </a:rPr>
              <a:t>اقد</a:t>
            </a:r>
            <a:r>
              <a:rPr lang="ar-SA" i="0" dirty="0">
                <a:effectLst/>
                <a:latin typeface="Alexandria" pitchFamily="2" charset="-78"/>
                <a:ea typeface="Times New Roman" panose="02020603050405020304" pitchFamily="18" charset="0"/>
                <a:cs typeface="Alexandria" pitchFamily="2" charset="-78"/>
              </a:rPr>
              <a:t>، وهي الأسئلة الآتية:</a:t>
            </a:r>
          </a:p>
          <a:p>
            <a:pPr marL="285750" indent="-285750" algn="justLow" rtl="1">
              <a:lnSpc>
                <a:spcPct val="150000"/>
              </a:lnSpc>
              <a:buFont typeface="Arial" panose="020B0604020202020204" pitchFamily="34" charset="0"/>
              <a:buChar char="•"/>
            </a:pPr>
            <a:r>
              <a:rPr lang="ar-SA" sz="1600" b="1" i="0" dirty="0">
                <a:effectLst/>
                <a:latin typeface="Alexandria" pitchFamily="2" charset="-78"/>
                <a:ea typeface="Times New Roman" panose="02020603050405020304" pitchFamily="18" charset="0"/>
                <a:cs typeface="Alexandria" pitchFamily="2" charset="-78"/>
              </a:rPr>
              <a:t>الأسئلة الاستيضاحية</a:t>
            </a:r>
            <a:r>
              <a:rPr lang="ar-SA" sz="1600" i="0" dirty="0">
                <a:effectLst/>
                <a:latin typeface="Alexandria" pitchFamily="2" charset="-78"/>
                <a:ea typeface="Times New Roman" panose="02020603050405020304" pitchFamily="18" charset="0"/>
                <a:cs typeface="Alexandria" pitchFamily="2" charset="-78"/>
              </a:rPr>
              <a:t>: تهدف الأسئلة </a:t>
            </a:r>
            <a:r>
              <a:rPr lang="ar-SA" sz="1600" i="0" dirty="0" err="1">
                <a:effectLst/>
                <a:latin typeface="Alexandria" pitchFamily="2" charset="-78"/>
                <a:ea typeface="Times New Roman" panose="02020603050405020304" pitchFamily="18" charset="0"/>
                <a:cs typeface="Alexandria" pitchFamily="2" charset="-78"/>
              </a:rPr>
              <a:t>الاستيضاحية</a:t>
            </a:r>
            <a:r>
              <a:rPr lang="ar-SA" sz="1600" i="0" dirty="0">
                <a:effectLst/>
                <a:latin typeface="Alexandria" pitchFamily="2" charset="-78"/>
                <a:ea typeface="Times New Roman" panose="02020603050405020304" pitchFamily="18" charset="0"/>
                <a:cs typeface="Alexandria" pitchFamily="2" charset="-78"/>
              </a:rPr>
              <a:t> إلى معرفة مقصود الآخرين من الكلام؛ ومنها السؤال عن ارتباط الأشياء المَقولة بالنقاش والاستفسار عن سبب قول بعض الكلمات ضمن سياق النقاش.</a:t>
            </a:r>
          </a:p>
          <a:p>
            <a:pPr marL="285750" indent="-285750" algn="justLow" rtl="1">
              <a:lnSpc>
                <a:spcPct val="150000"/>
              </a:lnSpc>
              <a:buFont typeface="Arial" panose="020B0604020202020204" pitchFamily="34" charset="0"/>
              <a:buChar char="•"/>
            </a:pPr>
            <a:r>
              <a:rPr lang="ar-SA" sz="1600" b="1" i="0" dirty="0">
                <a:effectLst/>
                <a:latin typeface="Alexandria" pitchFamily="2" charset="-78"/>
                <a:ea typeface="Times New Roman" panose="02020603050405020304" pitchFamily="18" charset="0"/>
                <a:cs typeface="Alexandria" pitchFamily="2" charset="-78"/>
              </a:rPr>
              <a:t>الأسئلة الباحثة عن الافتراضات</a:t>
            </a:r>
            <a:r>
              <a:rPr lang="ar-SA" sz="1600" i="0" dirty="0">
                <a:effectLst/>
                <a:latin typeface="Alexandria" pitchFamily="2" charset="-78"/>
                <a:ea typeface="Times New Roman" panose="02020603050405020304" pitchFamily="18" charset="0"/>
                <a:cs typeface="Alexandria" pitchFamily="2" charset="-78"/>
              </a:rPr>
              <a:t>: تبحث هذه الأسئلة عن الفرضيات البديلة، بالإضافة إلى الاستفسار عن بعض تفاصيل الفرضيات الحالية لابتكار فرضيات جديدة، وكذلك تعتني هذه الأسئلة بطريقة التحقّق من الافتراضات.</a:t>
            </a:r>
          </a:p>
          <a:p>
            <a:pPr marL="285750" indent="-285750" algn="justLow" rtl="1">
              <a:lnSpc>
                <a:spcPct val="150000"/>
              </a:lnSpc>
              <a:buFont typeface="Arial" panose="020B0604020202020204" pitchFamily="34" charset="0"/>
              <a:buChar char="•"/>
            </a:pPr>
            <a:r>
              <a:rPr lang="ar-SA" sz="1600" b="1" i="0" dirty="0">
                <a:effectLst/>
                <a:latin typeface="Alexandria" pitchFamily="2" charset="-78"/>
                <a:ea typeface="Times New Roman" panose="02020603050405020304" pitchFamily="18" charset="0"/>
                <a:cs typeface="Alexandria" pitchFamily="2" charset="-78"/>
              </a:rPr>
              <a:t>الأسئلة حول وجهات النظر</a:t>
            </a:r>
            <a:r>
              <a:rPr lang="ar-SA" sz="1600" i="0" dirty="0">
                <a:effectLst/>
                <a:latin typeface="Alexandria" pitchFamily="2" charset="-78"/>
                <a:ea typeface="Times New Roman" panose="02020603050405020304" pitchFamily="18" charset="0"/>
                <a:cs typeface="Alexandria" pitchFamily="2" charset="-78"/>
              </a:rPr>
              <a:t>: يبحث هذا النوع من الأسئلة في الطرق الجديدة للنظر في الأمور، مع السؤال عن مدى أفضلية هذه الطرق ونقاط القوة والضعف الكامنة فيها، بالإضافة إلى البحث في حججها.</a:t>
            </a:r>
          </a:p>
          <a:p>
            <a:pPr marL="285750" indent="-285750" algn="justLow" rtl="1">
              <a:lnSpc>
                <a:spcPct val="150000"/>
              </a:lnSpc>
              <a:buFont typeface="Arial" panose="020B0604020202020204" pitchFamily="34" charset="0"/>
              <a:buChar char="•"/>
            </a:pPr>
            <a:r>
              <a:rPr lang="ar-SA" sz="1600" b="1" i="0" dirty="0">
                <a:effectLst/>
                <a:latin typeface="Alexandria" pitchFamily="2" charset="-78"/>
                <a:ea typeface="Times New Roman" panose="02020603050405020304" pitchFamily="18" charset="0"/>
                <a:cs typeface="Alexandria" pitchFamily="2" charset="-78"/>
              </a:rPr>
              <a:t>الأسئلة المُستقصية للأدلة: </a:t>
            </a:r>
            <a:r>
              <a:rPr lang="ar-SA" sz="1600" i="0" dirty="0">
                <a:effectLst/>
                <a:latin typeface="Alexandria" pitchFamily="2" charset="-78"/>
                <a:ea typeface="Times New Roman" panose="02020603050405020304" pitchFamily="18" charset="0"/>
                <a:cs typeface="Alexandria" pitchFamily="2" charset="-78"/>
              </a:rPr>
              <a:t>تعتني الأسئلة المُستقصية للأدلة بجمع الأدلة والأسباب المُحتملة؛ حتى يتمكّن الفرد من تفسير الفرضيات أو تحليلها؛ ومنها السؤال عن مدى تعلّق حدوث الشيء بالأسباب المُعيّنة ضمن الفرضية.</a:t>
            </a:r>
          </a:p>
          <a:p>
            <a:pPr marL="285750" indent="-285750" algn="justLow" rtl="1">
              <a:lnSpc>
                <a:spcPct val="150000"/>
              </a:lnSpc>
              <a:buFont typeface="Arial" panose="020B0604020202020204" pitchFamily="34" charset="0"/>
              <a:buChar char="•"/>
            </a:pPr>
            <a:r>
              <a:rPr lang="ar-SA" sz="1600" b="1" i="0" dirty="0">
                <a:effectLst/>
                <a:latin typeface="Alexandria" pitchFamily="2" charset="-78"/>
                <a:ea typeface="Times New Roman" panose="02020603050405020304" pitchFamily="18" charset="0"/>
                <a:cs typeface="Alexandria" pitchFamily="2" charset="-78"/>
              </a:rPr>
              <a:t>الأسئلة الباحثة في النتائج: </a:t>
            </a:r>
            <a:r>
              <a:rPr lang="ar-SA" sz="1600" i="0" dirty="0">
                <a:effectLst/>
                <a:latin typeface="Alexandria" pitchFamily="2" charset="-78"/>
                <a:ea typeface="Times New Roman" panose="02020603050405020304" pitchFamily="18" charset="0"/>
                <a:cs typeface="Alexandria" pitchFamily="2" charset="-78"/>
              </a:rPr>
              <a:t>تبحث هذه الأسئلة في كلّ من الآثار والنتائج على حدٍّ سواء؛ ومنها السؤال عن العواقب المُترتبة على الفرضيات، والسؤال عن مدى ارتباط النتيجة بما تمّ تعلّمه سابقًا.</a:t>
            </a:r>
          </a:p>
          <a:p>
            <a:pPr marL="285750" indent="-285750" algn="justLow" rtl="1">
              <a:lnSpc>
                <a:spcPct val="150000"/>
              </a:lnSpc>
              <a:buFont typeface="Arial" panose="020B0604020202020204" pitchFamily="34" charset="0"/>
              <a:buChar char="•"/>
            </a:pPr>
            <a:r>
              <a:rPr lang="ar-SA" sz="1600" b="1" i="0" dirty="0">
                <a:effectLst/>
                <a:latin typeface="Alexandria" pitchFamily="2" charset="-78"/>
                <a:ea typeface="Times New Roman" panose="02020603050405020304" pitchFamily="18" charset="0"/>
                <a:cs typeface="Alexandria" pitchFamily="2" charset="-78"/>
              </a:rPr>
              <a:t>الأسئلة حول السؤال</a:t>
            </a:r>
            <a:r>
              <a:rPr lang="ar-SA" sz="1600" i="0" dirty="0">
                <a:effectLst/>
                <a:latin typeface="Alexandria" pitchFamily="2" charset="-78"/>
                <a:ea typeface="Times New Roman" panose="02020603050405020304" pitchFamily="18" charset="0"/>
                <a:cs typeface="Alexandria" pitchFamily="2" charset="-78"/>
              </a:rPr>
              <a:t>: هناك العديد من الأسئلة التي تتعلّق بالسؤال نفسه؛ وأبرزها الاستفسار عن الهدف من السؤال، بالإضافة إلى السؤال عن سبب طرح الأسئلة المُختلفة أيضًا.</a:t>
            </a:r>
          </a:p>
          <a:p>
            <a:pPr algn="justLow" rtl="1">
              <a:lnSpc>
                <a:spcPct val="150000"/>
              </a:lnSpc>
            </a:pPr>
            <a:r>
              <a:rPr lang="ar-SA" sz="1600" i="0" dirty="0">
                <a:effectLst/>
                <a:latin typeface="Alexandria" pitchFamily="2" charset="-78"/>
                <a:ea typeface="Times New Roman" panose="02020603050405020304" pitchFamily="18" charset="0"/>
                <a:cs typeface="Alexandria" pitchFamily="2" charset="-78"/>
              </a:rPr>
              <a:t> </a:t>
            </a:r>
            <a:endParaRPr lang="en-US" sz="1600" i="1" dirty="0">
              <a:effectLst/>
              <a:latin typeface="Alexandria" pitchFamily="2" charset="-78"/>
              <a:ea typeface="Times New Roman" panose="02020603050405020304" pitchFamily="18" charset="0"/>
            </a:endParaRPr>
          </a:p>
        </p:txBody>
      </p:sp>
      <p:sp>
        <p:nvSpPr>
          <p:cNvPr id="7" name="TextBox 6">
            <a:extLst>
              <a:ext uri="{FF2B5EF4-FFF2-40B4-BE49-F238E27FC236}">
                <a16:creationId xmlns:a16="http://schemas.microsoft.com/office/drawing/2014/main" id="{578BEFE8-02AF-DF9E-60B6-246BD10109CD}"/>
              </a:ext>
            </a:extLst>
          </p:cNvPr>
          <p:cNvSpPr txBox="1"/>
          <p:nvPr/>
        </p:nvSpPr>
        <p:spPr>
          <a:xfrm>
            <a:off x="324239" y="6031434"/>
            <a:ext cx="6097554" cy="369332"/>
          </a:xfrm>
          <a:prstGeom prst="rect">
            <a:avLst/>
          </a:prstGeom>
          <a:noFill/>
        </p:spPr>
        <p:txBody>
          <a:bodyPr wrap="square">
            <a:spAutoFit/>
          </a:bodyPr>
          <a:lstStyle/>
          <a:p>
            <a:r>
              <a:rPr lang="en-GB" dirty="0">
                <a:latin typeface="Alexandria" pitchFamily="2" charset="-78"/>
              </a:rPr>
              <a:t>https://misbar.com/qna/2021/11/30</a:t>
            </a:r>
            <a:endParaRPr lang="ar-JO" dirty="0">
              <a:latin typeface="Alexandria" pitchFamily="2" charset="-78"/>
              <a:cs typeface="Alexandria" pitchFamily="2" charset="-78"/>
            </a:endParaRPr>
          </a:p>
        </p:txBody>
      </p:sp>
      <p:pic>
        <p:nvPicPr>
          <p:cNvPr id="9" name="Graphic 21">
            <a:extLst>
              <a:ext uri="{FF2B5EF4-FFF2-40B4-BE49-F238E27FC236}">
                <a16:creationId xmlns:a16="http://schemas.microsoft.com/office/drawing/2014/main" id="{658A0E6F-D725-4F02-E718-BB86F7E523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10" name="Picture 9">
            <a:extLst>
              <a:ext uri="{FF2B5EF4-FFF2-40B4-BE49-F238E27FC236}">
                <a16:creationId xmlns:a16="http://schemas.microsoft.com/office/drawing/2014/main" id="{080D44DB-289F-1980-7017-9C0B7E54BCAB}"/>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spTree>
    <p:extLst>
      <p:ext uri="{BB962C8B-B14F-4D97-AF65-F5344CB8AC3E}">
        <p14:creationId xmlns:p14="http://schemas.microsoft.com/office/powerpoint/2010/main" val="25478226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626270" y="382554"/>
            <a:ext cx="6217401" cy="523220"/>
          </a:xfrm>
          <a:prstGeom prst="rect">
            <a:avLst/>
          </a:prstGeom>
          <a:noFill/>
        </p:spPr>
        <p:txBody>
          <a:bodyPr wrap="square" rtlCol="0">
            <a:spAutoFit/>
          </a:bodyPr>
          <a:lstStyle/>
          <a:p>
            <a:pPr lvl="0">
              <a:buClrTx/>
            </a:pPr>
            <a:r>
              <a:rPr lang="ar-AE" sz="2800" b="1" kern="1200" dirty="0">
                <a:latin typeface="Alexandria" pitchFamily="2" charset="-78"/>
                <a:ea typeface="+mn-ea"/>
                <a:cs typeface="Alexandria" pitchFamily="2" charset="-78"/>
              </a:rPr>
              <a:t>أمثلة على </a:t>
            </a:r>
            <a:r>
              <a:rPr lang="ar-JO" sz="2800" b="1" kern="1200" dirty="0">
                <a:latin typeface="Alexandria" pitchFamily="2" charset="-78"/>
                <a:ea typeface="+mn-ea"/>
                <a:cs typeface="Alexandria" pitchFamily="2" charset="-78"/>
              </a:rPr>
              <a:t>أسئلة التفكير </a:t>
            </a:r>
            <a:r>
              <a:rPr lang="ar-AE" sz="2800" b="1" kern="1200" dirty="0">
                <a:latin typeface="Alexandria" pitchFamily="2" charset="-78"/>
                <a:ea typeface="+mn-ea"/>
                <a:cs typeface="Alexandria" pitchFamily="2" charset="-78"/>
              </a:rPr>
              <a:t>الناقد</a:t>
            </a:r>
            <a:endParaRPr kumimoji="0" lang="en-US" sz="28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7" name="TextBox 6">
            <a:extLst>
              <a:ext uri="{FF2B5EF4-FFF2-40B4-BE49-F238E27FC236}">
                <a16:creationId xmlns:a16="http://schemas.microsoft.com/office/drawing/2014/main" id="{578BEFE8-02AF-DF9E-60B6-246BD10109CD}"/>
              </a:ext>
            </a:extLst>
          </p:cNvPr>
          <p:cNvSpPr txBox="1"/>
          <p:nvPr/>
        </p:nvSpPr>
        <p:spPr>
          <a:xfrm>
            <a:off x="324239" y="6031434"/>
            <a:ext cx="6097554" cy="369332"/>
          </a:xfrm>
          <a:prstGeom prst="rect">
            <a:avLst/>
          </a:prstGeom>
          <a:noFill/>
        </p:spPr>
        <p:txBody>
          <a:bodyPr wrap="square">
            <a:spAutoFit/>
          </a:bodyPr>
          <a:lstStyle/>
          <a:p>
            <a:r>
              <a:rPr lang="en-GB" dirty="0">
                <a:latin typeface="Alexandria" pitchFamily="2" charset="-78"/>
              </a:rPr>
              <a:t>https://misbar.com/qna/2021/11/30</a:t>
            </a:r>
            <a:endParaRPr lang="ar-JO" dirty="0">
              <a:latin typeface="Alexandria" pitchFamily="2" charset="-78"/>
              <a:cs typeface="Alexandria" pitchFamily="2" charset="-78"/>
            </a:endParaRPr>
          </a:p>
        </p:txBody>
      </p:sp>
      <p:pic>
        <p:nvPicPr>
          <p:cNvPr id="9" name="Graphic 21">
            <a:extLst>
              <a:ext uri="{FF2B5EF4-FFF2-40B4-BE49-F238E27FC236}">
                <a16:creationId xmlns:a16="http://schemas.microsoft.com/office/drawing/2014/main" id="{658A0E6F-D725-4F02-E718-BB86F7E523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10" name="Picture 9">
            <a:extLst>
              <a:ext uri="{FF2B5EF4-FFF2-40B4-BE49-F238E27FC236}">
                <a16:creationId xmlns:a16="http://schemas.microsoft.com/office/drawing/2014/main" id="{080D44DB-289F-1980-7017-9C0B7E54BCAB}"/>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graphicFrame>
        <p:nvGraphicFramePr>
          <p:cNvPr id="2" name="Table 1">
            <a:extLst>
              <a:ext uri="{FF2B5EF4-FFF2-40B4-BE49-F238E27FC236}">
                <a16:creationId xmlns:a16="http://schemas.microsoft.com/office/drawing/2014/main" id="{344A6165-7FA4-6B4C-1E06-EFE4380C15BD}"/>
              </a:ext>
            </a:extLst>
          </p:cNvPr>
          <p:cNvGraphicFramePr>
            <a:graphicFrameLocks noGrp="1"/>
          </p:cNvGraphicFramePr>
          <p:nvPr>
            <p:extLst>
              <p:ext uri="{D42A27DB-BD31-4B8C-83A1-F6EECF244321}">
                <p14:modId xmlns:p14="http://schemas.microsoft.com/office/powerpoint/2010/main" val="380622736"/>
              </p:ext>
            </p:extLst>
          </p:nvPr>
        </p:nvGraphicFramePr>
        <p:xfrm>
          <a:off x="865475" y="1594497"/>
          <a:ext cx="10515600" cy="4003234"/>
        </p:xfrm>
        <a:graphic>
          <a:graphicData uri="http://schemas.openxmlformats.org/drawingml/2006/table">
            <a:tbl>
              <a:tblPr/>
              <a:tblGrid>
                <a:gridCol w="4329223">
                  <a:extLst>
                    <a:ext uri="{9D8B030D-6E8A-4147-A177-3AD203B41FA5}">
                      <a16:colId xmlns:a16="http://schemas.microsoft.com/office/drawing/2014/main" val="1543707440"/>
                    </a:ext>
                  </a:extLst>
                </a:gridCol>
                <a:gridCol w="6186377">
                  <a:extLst>
                    <a:ext uri="{9D8B030D-6E8A-4147-A177-3AD203B41FA5}">
                      <a16:colId xmlns:a16="http://schemas.microsoft.com/office/drawing/2014/main" val="565681821"/>
                    </a:ext>
                  </a:extLst>
                </a:gridCol>
              </a:tblGrid>
              <a:tr h="0">
                <a:tc>
                  <a:txBody>
                    <a:bodyPr/>
                    <a:lstStyle/>
                    <a:p>
                      <a:pPr algn="ctr" rtl="0">
                        <a:lnSpc>
                          <a:spcPct val="150000"/>
                        </a:lnSpc>
                      </a:pPr>
                      <a:r>
                        <a:rPr lang="ar-JO" sz="1800" b="1" dirty="0">
                          <a:solidFill>
                            <a:schemeClr val="bg1"/>
                          </a:solidFill>
                          <a:effectLst/>
                          <a:latin typeface="Alexandria" pitchFamily="2" charset="-78"/>
                          <a:cs typeface="Alexandria" pitchFamily="2" charset="-78"/>
                        </a:rPr>
                        <a:t>نوع السؤال</a:t>
                      </a:r>
                      <a:endParaRPr lang="ar-JO" sz="1800" dirty="0">
                        <a:solidFill>
                          <a:schemeClr val="bg1"/>
                        </a:solidFill>
                        <a:effectLst/>
                        <a:latin typeface="Alexandria" pitchFamily="2" charset="-78"/>
                        <a:cs typeface="Alexandria" pitchFamily="2" charset="-78"/>
                      </a:endParaRPr>
                    </a:p>
                  </a:txBody>
                  <a:tcPr marL="101600" marR="101600" marT="114300" marB="114300"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rgbClr val="00B0F0"/>
                    </a:solidFill>
                  </a:tcPr>
                </a:tc>
                <a:tc>
                  <a:txBody>
                    <a:bodyPr/>
                    <a:lstStyle/>
                    <a:p>
                      <a:pPr algn="ctr" rtl="0">
                        <a:lnSpc>
                          <a:spcPct val="150000"/>
                        </a:lnSpc>
                      </a:pPr>
                      <a:r>
                        <a:rPr lang="ar-AE" sz="1800" b="1" dirty="0">
                          <a:solidFill>
                            <a:schemeClr val="bg1"/>
                          </a:solidFill>
                          <a:effectLst/>
                          <a:latin typeface="Alexandria" pitchFamily="2" charset="-78"/>
                          <a:cs typeface="Alexandria" pitchFamily="2" charset="-78"/>
                        </a:rPr>
                        <a:t>السؤال</a:t>
                      </a:r>
                      <a:endParaRPr lang="ar-JO" sz="1800" b="1" dirty="0">
                        <a:solidFill>
                          <a:schemeClr val="bg1"/>
                        </a:solidFill>
                        <a:effectLst/>
                        <a:latin typeface="Alexandria" pitchFamily="2" charset="-78"/>
                        <a:cs typeface="Alexandria" pitchFamily="2" charset="-78"/>
                      </a:endParaRPr>
                    </a:p>
                  </a:txBody>
                  <a:tcPr marL="101600" marR="101600" marT="114300" marB="114300"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rgbClr val="00B0F0"/>
                    </a:solidFill>
                  </a:tcPr>
                </a:tc>
                <a:extLst>
                  <a:ext uri="{0D108BD9-81ED-4DB2-BD59-A6C34878D82A}">
                    <a16:rowId xmlns:a16="http://schemas.microsoft.com/office/drawing/2014/main" val="3169428575"/>
                  </a:ext>
                </a:extLst>
              </a:tr>
              <a:tr h="0">
                <a:tc>
                  <a:txBody>
                    <a:bodyPr/>
                    <a:lstStyle/>
                    <a:p>
                      <a:pPr algn="ctr" rtl="0">
                        <a:lnSpc>
                          <a:spcPct val="150000"/>
                        </a:lnSpc>
                      </a:pPr>
                      <a:r>
                        <a:rPr lang="ar-JO" sz="1800" b="1" dirty="0">
                          <a:effectLst/>
                          <a:latin typeface="Alexandria" pitchFamily="2" charset="-78"/>
                          <a:cs typeface="Alexandria" pitchFamily="2" charset="-78"/>
                        </a:rPr>
                        <a:t>الأسئلة </a:t>
                      </a:r>
                      <a:r>
                        <a:rPr lang="ar-JO" sz="1800" b="1" dirty="0" err="1">
                          <a:effectLst/>
                          <a:latin typeface="Alexandria" pitchFamily="2" charset="-78"/>
                          <a:cs typeface="Alexandria" pitchFamily="2" charset="-78"/>
                        </a:rPr>
                        <a:t>الاستيضاحية</a:t>
                      </a:r>
                      <a:endParaRPr lang="ar-JO" sz="1800" dirty="0">
                        <a:effectLst/>
                        <a:latin typeface="Alexandria" pitchFamily="2" charset="-78"/>
                        <a:cs typeface="Alexandria" pitchFamily="2" charset="-78"/>
                      </a:endParaRPr>
                    </a:p>
                  </a:txBody>
                  <a:tcPr marL="101600" marR="101600" marT="101600" marB="101600"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noFill/>
                  </a:tcPr>
                </a:tc>
                <a:tc>
                  <a:txBody>
                    <a:bodyPr/>
                    <a:lstStyle/>
                    <a:p>
                      <a:pPr algn="r" rtl="0">
                        <a:lnSpc>
                          <a:spcPct val="150000"/>
                        </a:lnSpc>
                      </a:pPr>
                      <a:r>
                        <a:rPr lang="ar-JO" sz="1800" dirty="0">
                          <a:effectLst/>
                          <a:latin typeface="Alexandria" pitchFamily="2" charset="-78"/>
                          <a:cs typeface="Alexandria" pitchFamily="2" charset="-78"/>
                        </a:rPr>
                        <a:t>“ماذا تقصد عندما تقول أن هذا الحل غير فعال؟”</a:t>
                      </a:r>
                    </a:p>
                  </a:txBody>
                  <a:tcPr marL="101600" marR="101600" marT="101600" marB="101600"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1635799433"/>
                  </a:ext>
                </a:extLst>
              </a:tr>
              <a:tr h="0">
                <a:tc>
                  <a:txBody>
                    <a:bodyPr/>
                    <a:lstStyle/>
                    <a:p>
                      <a:pPr algn="ctr" rtl="0">
                        <a:lnSpc>
                          <a:spcPct val="150000"/>
                        </a:lnSpc>
                      </a:pPr>
                      <a:r>
                        <a:rPr lang="ar-JO" sz="1800" b="1">
                          <a:effectLst/>
                          <a:latin typeface="Alexandria" pitchFamily="2" charset="-78"/>
                          <a:cs typeface="Alexandria" pitchFamily="2" charset="-78"/>
                        </a:rPr>
                        <a:t>الأسئلة الباحثة عن الافتراضات</a:t>
                      </a:r>
                      <a:endParaRPr lang="ar-JO" sz="1800">
                        <a:effectLst/>
                        <a:latin typeface="Alexandria" pitchFamily="2" charset="-78"/>
                        <a:cs typeface="Alexandria" pitchFamily="2" charset="-78"/>
                      </a:endParaRPr>
                    </a:p>
                  </a:txBody>
                  <a:tcPr marL="101600" marR="101600" marT="101600" marB="101600"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noFill/>
                  </a:tcPr>
                </a:tc>
                <a:tc>
                  <a:txBody>
                    <a:bodyPr/>
                    <a:lstStyle/>
                    <a:p>
                      <a:pPr algn="r" rtl="0">
                        <a:lnSpc>
                          <a:spcPct val="150000"/>
                        </a:lnSpc>
                      </a:pPr>
                      <a:r>
                        <a:rPr lang="ar-JO" sz="1800">
                          <a:effectLst/>
                          <a:latin typeface="Alexandria" pitchFamily="2" charset="-78"/>
                          <a:cs typeface="Alexandria" pitchFamily="2" charset="-78"/>
                        </a:rPr>
                        <a:t>“ما هي الافتراضات التي تعتمد عليها في هذا الاستنتاج؟”</a:t>
                      </a:r>
                    </a:p>
                  </a:txBody>
                  <a:tcPr marL="101600" marR="101600" marT="101600" marB="101600"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3364194963"/>
                  </a:ext>
                </a:extLst>
              </a:tr>
              <a:tr h="0">
                <a:tc>
                  <a:txBody>
                    <a:bodyPr/>
                    <a:lstStyle/>
                    <a:p>
                      <a:pPr algn="ctr" rtl="0">
                        <a:lnSpc>
                          <a:spcPct val="150000"/>
                        </a:lnSpc>
                      </a:pPr>
                      <a:r>
                        <a:rPr lang="ar-JO" sz="1800" b="1">
                          <a:effectLst/>
                          <a:latin typeface="Alexandria" pitchFamily="2" charset="-78"/>
                          <a:cs typeface="Alexandria" pitchFamily="2" charset="-78"/>
                        </a:rPr>
                        <a:t>الأسئلة حول وجهات النظر</a:t>
                      </a:r>
                      <a:endParaRPr lang="ar-JO" sz="1800">
                        <a:effectLst/>
                        <a:latin typeface="Alexandria" pitchFamily="2" charset="-78"/>
                        <a:cs typeface="Alexandria" pitchFamily="2" charset="-78"/>
                      </a:endParaRPr>
                    </a:p>
                  </a:txBody>
                  <a:tcPr marL="101600" marR="101600" marT="101600" marB="101600"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noFill/>
                  </a:tcPr>
                </a:tc>
                <a:tc>
                  <a:txBody>
                    <a:bodyPr/>
                    <a:lstStyle/>
                    <a:p>
                      <a:pPr algn="r" rtl="0">
                        <a:lnSpc>
                          <a:spcPct val="150000"/>
                        </a:lnSpc>
                      </a:pPr>
                      <a:r>
                        <a:rPr lang="ar-JO" sz="1800" dirty="0">
                          <a:effectLst/>
                          <a:latin typeface="Alexandria" pitchFamily="2" charset="-78"/>
                          <a:cs typeface="Alexandria" pitchFamily="2" charset="-78"/>
                        </a:rPr>
                        <a:t>“كيف يمكن أن ينظر شخص آخر إلى هذه المشكلة؟”</a:t>
                      </a:r>
                    </a:p>
                  </a:txBody>
                  <a:tcPr marL="101600" marR="101600" marT="101600" marB="101600"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335526468"/>
                  </a:ext>
                </a:extLst>
              </a:tr>
              <a:tr h="0">
                <a:tc>
                  <a:txBody>
                    <a:bodyPr/>
                    <a:lstStyle/>
                    <a:p>
                      <a:pPr algn="ctr" rtl="0">
                        <a:lnSpc>
                          <a:spcPct val="150000"/>
                        </a:lnSpc>
                      </a:pPr>
                      <a:r>
                        <a:rPr lang="ar-JO" sz="1800" b="1">
                          <a:effectLst/>
                          <a:latin typeface="Alexandria" pitchFamily="2" charset="-78"/>
                          <a:cs typeface="Alexandria" pitchFamily="2" charset="-78"/>
                        </a:rPr>
                        <a:t>الأسئلة المُستقصية للأدلة</a:t>
                      </a:r>
                      <a:endParaRPr lang="ar-JO" sz="1800">
                        <a:effectLst/>
                        <a:latin typeface="Alexandria" pitchFamily="2" charset="-78"/>
                        <a:cs typeface="Alexandria" pitchFamily="2" charset="-78"/>
                      </a:endParaRPr>
                    </a:p>
                  </a:txBody>
                  <a:tcPr marL="101600" marR="101600" marT="101600" marB="101600"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noFill/>
                  </a:tcPr>
                </a:tc>
                <a:tc>
                  <a:txBody>
                    <a:bodyPr/>
                    <a:lstStyle/>
                    <a:p>
                      <a:pPr algn="r" rtl="0">
                        <a:lnSpc>
                          <a:spcPct val="150000"/>
                        </a:lnSpc>
                      </a:pPr>
                      <a:r>
                        <a:rPr lang="ar-JO" sz="1800">
                          <a:effectLst/>
                          <a:latin typeface="Alexandria" pitchFamily="2" charset="-78"/>
                          <a:cs typeface="Alexandria" pitchFamily="2" charset="-78"/>
                        </a:rPr>
                        <a:t>“ما هي الأدلة التي تدعم هذا الادعاء؟”</a:t>
                      </a:r>
                    </a:p>
                  </a:txBody>
                  <a:tcPr marL="101600" marR="101600" marT="101600" marB="101600"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3183564069"/>
                  </a:ext>
                </a:extLst>
              </a:tr>
              <a:tr h="0">
                <a:tc>
                  <a:txBody>
                    <a:bodyPr/>
                    <a:lstStyle/>
                    <a:p>
                      <a:pPr algn="ctr" rtl="0">
                        <a:lnSpc>
                          <a:spcPct val="150000"/>
                        </a:lnSpc>
                      </a:pPr>
                      <a:r>
                        <a:rPr lang="ar-JO" sz="1800" b="1">
                          <a:effectLst/>
                          <a:latin typeface="Alexandria" pitchFamily="2" charset="-78"/>
                          <a:cs typeface="Alexandria" pitchFamily="2" charset="-78"/>
                        </a:rPr>
                        <a:t>الأسئلة الباحثة في النتائج</a:t>
                      </a:r>
                      <a:endParaRPr lang="ar-JO" sz="1800">
                        <a:effectLst/>
                        <a:latin typeface="Alexandria" pitchFamily="2" charset="-78"/>
                        <a:cs typeface="Alexandria" pitchFamily="2" charset="-78"/>
                      </a:endParaRPr>
                    </a:p>
                  </a:txBody>
                  <a:tcPr marL="101600" marR="101600" marT="101600" marB="101600"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noFill/>
                  </a:tcPr>
                </a:tc>
                <a:tc>
                  <a:txBody>
                    <a:bodyPr/>
                    <a:lstStyle/>
                    <a:p>
                      <a:pPr algn="r" rtl="0">
                        <a:lnSpc>
                          <a:spcPct val="150000"/>
                        </a:lnSpc>
                      </a:pPr>
                      <a:r>
                        <a:rPr lang="ar-JO" sz="1800">
                          <a:effectLst/>
                          <a:latin typeface="Alexandria" pitchFamily="2" charset="-78"/>
                          <a:cs typeface="Alexandria" pitchFamily="2" charset="-78"/>
                        </a:rPr>
                        <a:t>“ما هي العواقب المحتملة إذا اتبعنا هذا النهج؟”</a:t>
                      </a:r>
                    </a:p>
                  </a:txBody>
                  <a:tcPr marL="101600" marR="101600" marT="101600" marB="101600"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1639515358"/>
                  </a:ext>
                </a:extLst>
              </a:tr>
              <a:tr h="0">
                <a:tc>
                  <a:txBody>
                    <a:bodyPr/>
                    <a:lstStyle/>
                    <a:p>
                      <a:pPr algn="ctr" rtl="0">
                        <a:lnSpc>
                          <a:spcPct val="150000"/>
                        </a:lnSpc>
                      </a:pPr>
                      <a:r>
                        <a:rPr lang="ar-JO" sz="1800" b="1" dirty="0">
                          <a:effectLst/>
                          <a:latin typeface="Alexandria" pitchFamily="2" charset="-78"/>
                          <a:cs typeface="Alexandria" pitchFamily="2" charset="-78"/>
                        </a:rPr>
                        <a:t>الأسئلة حول السؤال</a:t>
                      </a:r>
                      <a:endParaRPr lang="ar-JO" sz="1800" dirty="0">
                        <a:effectLst/>
                        <a:latin typeface="Alexandria" pitchFamily="2" charset="-78"/>
                        <a:cs typeface="Alexandria" pitchFamily="2" charset="-78"/>
                      </a:endParaRPr>
                    </a:p>
                  </a:txBody>
                  <a:tcPr marL="101600" marR="101600" marT="101600" marB="101600"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noFill/>
                  </a:tcPr>
                </a:tc>
                <a:tc>
                  <a:txBody>
                    <a:bodyPr/>
                    <a:lstStyle/>
                    <a:p>
                      <a:pPr algn="r" rtl="0">
                        <a:lnSpc>
                          <a:spcPct val="150000"/>
                        </a:lnSpc>
                      </a:pPr>
                      <a:r>
                        <a:rPr lang="ar-JO" sz="1800" dirty="0">
                          <a:effectLst/>
                          <a:latin typeface="Alexandria" pitchFamily="2" charset="-78"/>
                          <a:cs typeface="Alexandria" pitchFamily="2" charset="-78"/>
                        </a:rPr>
                        <a:t>“لماذا نطرح هذا السؤال؟”</a:t>
                      </a:r>
                    </a:p>
                  </a:txBody>
                  <a:tcPr marL="101600" marR="101600" marT="101600" marB="101600"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2914232775"/>
                  </a:ext>
                </a:extLst>
              </a:tr>
            </a:tbl>
          </a:graphicData>
        </a:graphic>
      </p:graphicFrame>
    </p:spTree>
    <p:extLst>
      <p:ext uri="{BB962C8B-B14F-4D97-AF65-F5344CB8AC3E}">
        <p14:creationId xmlns:p14="http://schemas.microsoft.com/office/powerpoint/2010/main" val="6871199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98421" y="315276"/>
            <a:ext cx="4163758" cy="471510"/>
          </a:xfrm>
        </p:spPr>
        <p:txBody>
          <a:bodyPr>
            <a:normAutofit/>
          </a:bodyPr>
          <a:lstStyle/>
          <a:p>
            <a:pPr algn="ctr"/>
            <a:r>
              <a:rPr lang="ar-JO" sz="2400" b="1" dirty="0">
                <a:cs typeface="Alexandria" pitchFamily="2" charset="-78"/>
              </a:rPr>
              <a:t>م</a:t>
            </a:r>
            <a:r>
              <a:rPr lang="ar-AE" sz="2400" b="1" dirty="0">
                <a:cs typeface="Alexandria" pitchFamily="2" charset="-78"/>
              </a:rPr>
              <a:t>راحل</a:t>
            </a:r>
            <a:r>
              <a:rPr lang="ar-JO" sz="2400" b="1" dirty="0">
                <a:cs typeface="Alexandria" pitchFamily="2" charset="-78"/>
              </a:rPr>
              <a:t> التفكير الناقد</a:t>
            </a:r>
            <a:endParaRPr lang="en-GB" sz="2400" b="1" dirty="0"/>
          </a:p>
        </p:txBody>
      </p:sp>
      <p:pic>
        <p:nvPicPr>
          <p:cNvPr id="6" name="Graphic 21">
            <a:extLst>
              <a:ext uri="{FF2B5EF4-FFF2-40B4-BE49-F238E27FC236}">
                <a16:creationId xmlns:a16="http://schemas.microsoft.com/office/drawing/2014/main" id="{79EDE2F4-14D4-1100-6227-67FDEEA2FC7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7" name="Picture 6">
            <a:extLst>
              <a:ext uri="{FF2B5EF4-FFF2-40B4-BE49-F238E27FC236}">
                <a16:creationId xmlns:a16="http://schemas.microsoft.com/office/drawing/2014/main" id="{BE43EDC6-B4C4-3EC6-762B-9B22F2BCD03E}"/>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graphicFrame>
        <p:nvGraphicFramePr>
          <p:cNvPr id="5" name="Table 4">
            <a:extLst>
              <a:ext uri="{FF2B5EF4-FFF2-40B4-BE49-F238E27FC236}">
                <a16:creationId xmlns:a16="http://schemas.microsoft.com/office/drawing/2014/main" id="{A066A93F-036D-6641-7996-AF8252460136}"/>
              </a:ext>
            </a:extLst>
          </p:cNvPr>
          <p:cNvGraphicFramePr>
            <a:graphicFrameLocks noGrp="1"/>
          </p:cNvGraphicFramePr>
          <p:nvPr>
            <p:extLst>
              <p:ext uri="{D42A27DB-BD31-4B8C-83A1-F6EECF244321}">
                <p14:modId xmlns:p14="http://schemas.microsoft.com/office/powerpoint/2010/main" val="3509644544"/>
              </p:ext>
            </p:extLst>
          </p:nvPr>
        </p:nvGraphicFramePr>
        <p:xfrm>
          <a:off x="294862" y="1029823"/>
          <a:ext cx="11602275" cy="5606866"/>
        </p:xfrm>
        <a:graphic>
          <a:graphicData uri="http://schemas.openxmlformats.org/drawingml/2006/table">
            <a:tbl>
              <a:tblPr/>
              <a:tblGrid>
                <a:gridCol w="2474399">
                  <a:extLst>
                    <a:ext uri="{9D8B030D-6E8A-4147-A177-3AD203B41FA5}">
                      <a16:colId xmlns:a16="http://schemas.microsoft.com/office/drawing/2014/main" val="2504930688"/>
                    </a:ext>
                  </a:extLst>
                </a:gridCol>
                <a:gridCol w="5260451">
                  <a:extLst>
                    <a:ext uri="{9D8B030D-6E8A-4147-A177-3AD203B41FA5}">
                      <a16:colId xmlns:a16="http://schemas.microsoft.com/office/drawing/2014/main" val="2691006576"/>
                    </a:ext>
                  </a:extLst>
                </a:gridCol>
                <a:gridCol w="3867425">
                  <a:extLst>
                    <a:ext uri="{9D8B030D-6E8A-4147-A177-3AD203B41FA5}">
                      <a16:colId xmlns:a16="http://schemas.microsoft.com/office/drawing/2014/main" val="3701554387"/>
                    </a:ext>
                  </a:extLst>
                </a:gridCol>
              </a:tblGrid>
              <a:tr h="287380">
                <a:tc>
                  <a:txBody>
                    <a:bodyPr/>
                    <a:lstStyle/>
                    <a:p>
                      <a:pPr algn="ctr" rtl="1"/>
                      <a:r>
                        <a:rPr lang="ar-JO" sz="1800" b="1" dirty="0">
                          <a:solidFill>
                            <a:schemeClr val="bg1"/>
                          </a:solidFill>
                          <a:effectLst/>
                          <a:latin typeface="Alexandria" pitchFamily="2" charset="-78"/>
                          <a:cs typeface="Alexandria" pitchFamily="2" charset="-78"/>
                        </a:rPr>
                        <a:t>المرحلة</a:t>
                      </a:r>
                      <a:endParaRPr lang="ar-JO" sz="1800" dirty="0">
                        <a:solidFill>
                          <a:schemeClr val="bg1"/>
                        </a:solidFill>
                        <a:effectLst/>
                        <a:latin typeface="Alexandria" pitchFamily="2" charset="-78"/>
                        <a:cs typeface="Alexandria" pitchFamily="2" charset="-78"/>
                      </a:endParaRPr>
                    </a:p>
                  </a:txBody>
                  <a:tcPr marL="58057" marR="58057" marT="65314" marB="65314"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rgbClr val="00B0F0"/>
                    </a:solidFill>
                  </a:tcPr>
                </a:tc>
                <a:tc>
                  <a:txBody>
                    <a:bodyPr/>
                    <a:lstStyle/>
                    <a:p>
                      <a:pPr algn="ctr" rtl="1"/>
                      <a:r>
                        <a:rPr lang="ar-JO" sz="1800" b="1" dirty="0">
                          <a:solidFill>
                            <a:schemeClr val="bg1"/>
                          </a:solidFill>
                          <a:effectLst/>
                          <a:latin typeface="Alexandria" pitchFamily="2" charset="-78"/>
                          <a:cs typeface="Alexandria" pitchFamily="2" charset="-78"/>
                        </a:rPr>
                        <a:t>توضيح</a:t>
                      </a:r>
                      <a:r>
                        <a:rPr lang="ar-AE" sz="1800" b="1" dirty="0">
                          <a:solidFill>
                            <a:schemeClr val="bg1"/>
                          </a:solidFill>
                          <a:effectLst/>
                          <a:latin typeface="Alexandria" pitchFamily="2" charset="-78"/>
                          <a:cs typeface="Alexandria" pitchFamily="2" charset="-78"/>
                        </a:rPr>
                        <a:t> المهمات لكل مرحلة</a:t>
                      </a:r>
                      <a:endParaRPr lang="ar-JO" sz="1800" dirty="0">
                        <a:solidFill>
                          <a:schemeClr val="bg1"/>
                        </a:solidFill>
                        <a:effectLst/>
                        <a:latin typeface="Alexandria" pitchFamily="2" charset="-78"/>
                        <a:cs typeface="Alexandria" pitchFamily="2" charset="-78"/>
                      </a:endParaRPr>
                    </a:p>
                  </a:txBody>
                  <a:tcPr marL="58057" marR="58057" marT="65314" marB="65314"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rgbClr val="00B0F0"/>
                    </a:solidFill>
                  </a:tcPr>
                </a:tc>
                <a:tc>
                  <a:txBody>
                    <a:bodyPr/>
                    <a:lstStyle/>
                    <a:p>
                      <a:pPr algn="ctr" rtl="1"/>
                      <a:r>
                        <a:rPr lang="ar-JO" sz="1800" b="1" dirty="0">
                          <a:solidFill>
                            <a:schemeClr val="bg1"/>
                          </a:solidFill>
                          <a:effectLst/>
                          <a:latin typeface="Alexandria" pitchFamily="2" charset="-78"/>
                          <a:cs typeface="Alexandria" pitchFamily="2" charset="-78"/>
                        </a:rPr>
                        <a:t>المثال</a:t>
                      </a:r>
                      <a:endParaRPr lang="ar-JO" sz="1800" dirty="0">
                        <a:solidFill>
                          <a:schemeClr val="bg1"/>
                        </a:solidFill>
                        <a:effectLst/>
                        <a:latin typeface="Alexandria" pitchFamily="2" charset="-78"/>
                        <a:cs typeface="Alexandria" pitchFamily="2" charset="-78"/>
                      </a:endParaRPr>
                    </a:p>
                  </a:txBody>
                  <a:tcPr marL="58057" marR="58057" marT="65314" marB="65314"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solidFill>
                      <a:srgbClr val="00B0F0"/>
                    </a:solidFill>
                  </a:tcPr>
                </a:tc>
                <a:extLst>
                  <a:ext uri="{0D108BD9-81ED-4DB2-BD59-A6C34878D82A}">
                    <a16:rowId xmlns:a16="http://schemas.microsoft.com/office/drawing/2014/main" val="3305361340"/>
                  </a:ext>
                </a:extLst>
              </a:tr>
              <a:tr h="586371">
                <a:tc>
                  <a:txBody>
                    <a:bodyPr/>
                    <a:lstStyle/>
                    <a:p>
                      <a:pPr algn="ctr" rtl="1"/>
                      <a:r>
                        <a:rPr lang="ar-AE" sz="1800" b="1" dirty="0">
                          <a:effectLst/>
                          <a:highlight>
                            <a:srgbClr val="C0C0C0"/>
                          </a:highlight>
                          <a:latin typeface="Alexandria" pitchFamily="2" charset="-78"/>
                          <a:cs typeface="Alexandria" pitchFamily="2" charset="-78"/>
                        </a:rPr>
                        <a:t>الملاحظات</a:t>
                      </a:r>
                      <a:endParaRPr lang="ar-JO" sz="1800" dirty="0">
                        <a:effectLst/>
                        <a:highlight>
                          <a:srgbClr val="C0C0C0"/>
                        </a:highlight>
                        <a:latin typeface="Alexandria" pitchFamily="2" charset="-78"/>
                        <a:cs typeface="Alexandria" pitchFamily="2" charset="-78"/>
                      </a:endParaRPr>
                    </a:p>
                  </a:txBody>
                  <a:tcPr marL="58057" marR="58057" marT="58057" marB="58057"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gradFill flip="none" rotWithShape="1">
                      <a:gsLst>
                        <a:gs pos="41000">
                          <a:schemeClr val="accent3">
                            <a:lumMod val="5000"/>
                            <a:lumOff val="95000"/>
                          </a:schemeClr>
                        </a:gs>
                        <a:gs pos="84000">
                          <a:schemeClr val="accent3">
                            <a:lumMod val="45000"/>
                            <a:lumOff val="55000"/>
                          </a:schemeClr>
                        </a:gs>
                        <a:gs pos="100000">
                          <a:srgbClr val="00B0F0"/>
                        </a:gs>
                        <a:gs pos="100000">
                          <a:schemeClr val="accent3">
                            <a:lumMod val="30000"/>
                            <a:lumOff val="70000"/>
                          </a:schemeClr>
                        </a:gs>
                      </a:gsLst>
                      <a:lin ang="5400000" scaled="1"/>
                      <a:tileRect/>
                    </a:gradFill>
                  </a:tcPr>
                </a:tc>
                <a:tc>
                  <a:txBody>
                    <a:bodyPr/>
                    <a:lstStyle/>
                    <a:p>
                      <a:pPr algn="r" rtl="1"/>
                      <a:r>
                        <a:rPr lang="ar-JO" sz="1800" dirty="0">
                          <a:effectLst/>
                          <a:latin typeface="Alexandria" pitchFamily="2" charset="-78"/>
                          <a:cs typeface="Alexandria" pitchFamily="2" charset="-78"/>
                        </a:rPr>
                        <a:t>تتطلب هذه المرحلة أن يتفحص المتعلم كل </a:t>
                      </a:r>
                      <a:r>
                        <a:rPr lang="ar-JO" sz="1800" b="1" dirty="0">
                          <a:effectLst/>
                          <a:latin typeface="Alexandria" pitchFamily="2" charset="-78"/>
                          <a:cs typeface="Alexandria" pitchFamily="2" charset="-78"/>
                        </a:rPr>
                        <a:t>المعلومات والبيانات </a:t>
                      </a:r>
                      <a:r>
                        <a:rPr lang="ar-AE" sz="1800" b="1" dirty="0">
                          <a:effectLst/>
                          <a:latin typeface="Alexandria" pitchFamily="2" charset="-78"/>
                          <a:cs typeface="Alexandria" pitchFamily="2" charset="-78"/>
                        </a:rPr>
                        <a:t>والملاحظات</a:t>
                      </a:r>
                      <a:r>
                        <a:rPr lang="ar-JO" sz="1800" b="1" dirty="0">
                          <a:effectLst/>
                          <a:latin typeface="Alexandria" pitchFamily="2" charset="-78"/>
                          <a:cs typeface="Alexandria" pitchFamily="2" charset="-78"/>
                        </a:rPr>
                        <a:t> </a:t>
                      </a:r>
                      <a:r>
                        <a:rPr lang="ar-JO" sz="1800" dirty="0">
                          <a:effectLst/>
                          <a:latin typeface="Alexandria" pitchFamily="2" charset="-78"/>
                          <a:cs typeface="Alexandria" pitchFamily="2" charset="-78"/>
                        </a:rPr>
                        <a:t>بالموقف التعليمي في بيئة المتعلم.</a:t>
                      </a:r>
                    </a:p>
                  </a:txBody>
                  <a:tcPr marL="58057" marR="58057" marT="58057" marB="58057"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gradFill flip="none" rotWithShape="1">
                      <a:gsLst>
                        <a:gs pos="41000">
                          <a:schemeClr val="accent3">
                            <a:lumMod val="5000"/>
                            <a:lumOff val="95000"/>
                          </a:schemeClr>
                        </a:gs>
                        <a:gs pos="84000">
                          <a:schemeClr val="accent3">
                            <a:lumMod val="45000"/>
                            <a:lumOff val="55000"/>
                          </a:schemeClr>
                        </a:gs>
                        <a:gs pos="100000">
                          <a:srgbClr val="00B0F0"/>
                        </a:gs>
                        <a:gs pos="100000">
                          <a:schemeClr val="accent3">
                            <a:lumMod val="30000"/>
                            <a:lumOff val="70000"/>
                          </a:schemeClr>
                        </a:gs>
                      </a:gsLst>
                      <a:lin ang="5400000" scaled="1"/>
                      <a:tileRect/>
                    </a:gradFill>
                  </a:tcPr>
                </a:tc>
                <a:tc>
                  <a:txBody>
                    <a:bodyPr/>
                    <a:lstStyle/>
                    <a:p>
                      <a:pPr algn="r" rtl="1"/>
                      <a:r>
                        <a:rPr lang="ar-JO" sz="1800">
                          <a:effectLst/>
                          <a:latin typeface="Alexandria" pitchFamily="2" charset="-78"/>
                          <a:cs typeface="Alexandria" pitchFamily="2" charset="-78"/>
                        </a:rPr>
                        <a:t>“ما هي المشكلة التي نحاول حلها؟”</a:t>
                      </a:r>
                    </a:p>
                  </a:txBody>
                  <a:tcPr marL="58057" marR="58057" marT="58057" marB="58057"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gradFill flip="none" rotWithShape="1">
                      <a:gsLst>
                        <a:gs pos="41000">
                          <a:schemeClr val="accent3">
                            <a:lumMod val="5000"/>
                            <a:lumOff val="95000"/>
                          </a:schemeClr>
                        </a:gs>
                        <a:gs pos="84000">
                          <a:schemeClr val="accent3">
                            <a:lumMod val="45000"/>
                            <a:lumOff val="55000"/>
                          </a:schemeClr>
                        </a:gs>
                        <a:gs pos="100000">
                          <a:srgbClr val="00B0F0"/>
                        </a:gs>
                        <a:gs pos="100000">
                          <a:schemeClr val="accent3">
                            <a:lumMod val="30000"/>
                            <a:lumOff val="70000"/>
                          </a:schemeClr>
                        </a:gs>
                      </a:gsLst>
                      <a:lin ang="5400000" scaled="1"/>
                      <a:tileRect/>
                    </a:gradFill>
                  </a:tcPr>
                </a:tc>
                <a:extLst>
                  <a:ext uri="{0D108BD9-81ED-4DB2-BD59-A6C34878D82A}">
                    <a16:rowId xmlns:a16="http://schemas.microsoft.com/office/drawing/2014/main" val="2229324984"/>
                  </a:ext>
                </a:extLst>
              </a:tr>
              <a:tr h="586371">
                <a:tc>
                  <a:txBody>
                    <a:bodyPr/>
                    <a:lstStyle/>
                    <a:p>
                      <a:pPr algn="ctr" rtl="1"/>
                      <a:r>
                        <a:rPr lang="ar-AE" sz="1800" b="1" dirty="0">
                          <a:effectLst/>
                          <a:highlight>
                            <a:srgbClr val="C0C0C0"/>
                          </a:highlight>
                          <a:latin typeface="Alexandria" pitchFamily="2" charset="-78"/>
                          <a:cs typeface="Alexandria" pitchFamily="2" charset="-78"/>
                        </a:rPr>
                        <a:t>الحقائق</a:t>
                      </a:r>
                      <a:endParaRPr lang="ar-JO" sz="1800" dirty="0">
                        <a:effectLst/>
                        <a:highlight>
                          <a:srgbClr val="C0C0C0"/>
                        </a:highlight>
                        <a:latin typeface="Alexandria" pitchFamily="2" charset="-78"/>
                        <a:cs typeface="Alexandria" pitchFamily="2" charset="-78"/>
                      </a:endParaRPr>
                    </a:p>
                  </a:txBody>
                  <a:tcPr marL="58057" marR="58057" marT="58057" marB="58057"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gradFill flip="none" rotWithShape="1">
                      <a:gsLst>
                        <a:gs pos="41000">
                          <a:schemeClr val="accent3">
                            <a:lumMod val="5000"/>
                            <a:lumOff val="95000"/>
                          </a:schemeClr>
                        </a:gs>
                        <a:gs pos="84000">
                          <a:schemeClr val="accent3">
                            <a:lumMod val="45000"/>
                            <a:lumOff val="55000"/>
                          </a:schemeClr>
                        </a:gs>
                        <a:gs pos="100000">
                          <a:srgbClr val="00B0F0"/>
                        </a:gs>
                        <a:gs pos="100000">
                          <a:schemeClr val="accent3">
                            <a:lumMod val="30000"/>
                            <a:lumOff val="70000"/>
                          </a:schemeClr>
                        </a:gs>
                      </a:gsLst>
                      <a:lin ang="5400000" scaled="1"/>
                      <a:tileRect/>
                    </a:gradFill>
                  </a:tcPr>
                </a:tc>
                <a:tc>
                  <a:txBody>
                    <a:bodyPr/>
                    <a:lstStyle/>
                    <a:p>
                      <a:pPr algn="r" rtl="1"/>
                      <a:r>
                        <a:rPr lang="ar-JO" sz="1800" dirty="0">
                          <a:effectLst/>
                          <a:latin typeface="Alexandria" pitchFamily="2" charset="-78"/>
                          <a:cs typeface="Alexandria" pitchFamily="2" charset="-78"/>
                        </a:rPr>
                        <a:t>تتطلب من المتعلم أن </a:t>
                      </a:r>
                      <a:r>
                        <a:rPr lang="ar-JO" sz="1800" b="1" dirty="0">
                          <a:effectLst/>
                          <a:latin typeface="Alexandria" pitchFamily="2" charset="-78"/>
                          <a:cs typeface="Alexandria" pitchFamily="2" charset="-78"/>
                        </a:rPr>
                        <a:t>يحدد الحقائق </a:t>
                      </a:r>
                      <a:r>
                        <a:rPr lang="ar-JO" sz="1800" dirty="0">
                          <a:effectLst/>
                          <a:latin typeface="Alexandria" pitchFamily="2" charset="-78"/>
                          <a:cs typeface="Alexandria" pitchFamily="2" charset="-78"/>
                        </a:rPr>
                        <a:t>والمعلومات التي تتميز بدرجة عالية من المصداقية والموضوعية.</a:t>
                      </a:r>
                    </a:p>
                  </a:txBody>
                  <a:tcPr marL="58057" marR="58057" marT="58057" marB="58057"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gradFill flip="none" rotWithShape="1">
                      <a:gsLst>
                        <a:gs pos="41000">
                          <a:schemeClr val="accent3">
                            <a:lumMod val="5000"/>
                            <a:lumOff val="95000"/>
                          </a:schemeClr>
                        </a:gs>
                        <a:gs pos="84000">
                          <a:schemeClr val="accent3">
                            <a:lumMod val="45000"/>
                            <a:lumOff val="55000"/>
                          </a:schemeClr>
                        </a:gs>
                        <a:gs pos="100000">
                          <a:srgbClr val="00B0F0"/>
                        </a:gs>
                        <a:gs pos="100000">
                          <a:schemeClr val="accent3">
                            <a:lumMod val="30000"/>
                            <a:lumOff val="70000"/>
                          </a:schemeClr>
                        </a:gs>
                      </a:gsLst>
                      <a:lin ang="5400000" scaled="1"/>
                      <a:tileRect/>
                    </a:gradFill>
                  </a:tcPr>
                </a:tc>
                <a:tc>
                  <a:txBody>
                    <a:bodyPr/>
                    <a:lstStyle/>
                    <a:p>
                      <a:pPr algn="r" rtl="1"/>
                      <a:r>
                        <a:rPr lang="ar-JO" sz="1800">
                          <a:effectLst/>
                          <a:latin typeface="Alexandria" pitchFamily="2" charset="-78"/>
                          <a:cs typeface="Alexandria" pitchFamily="2" charset="-78"/>
                        </a:rPr>
                        <a:t>“ما هي المعلومات المتاحة حول هذه المشكلة؟”</a:t>
                      </a:r>
                    </a:p>
                  </a:txBody>
                  <a:tcPr marL="58057" marR="58057" marT="58057" marB="58057"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gradFill flip="none" rotWithShape="1">
                      <a:gsLst>
                        <a:gs pos="41000">
                          <a:schemeClr val="accent3">
                            <a:lumMod val="5000"/>
                            <a:lumOff val="95000"/>
                          </a:schemeClr>
                        </a:gs>
                        <a:gs pos="84000">
                          <a:schemeClr val="accent3">
                            <a:lumMod val="45000"/>
                            <a:lumOff val="55000"/>
                          </a:schemeClr>
                        </a:gs>
                        <a:gs pos="100000">
                          <a:srgbClr val="00B0F0"/>
                        </a:gs>
                        <a:gs pos="100000">
                          <a:schemeClr val="accent3">
                            <a:lumMod val="30000"/>
                            <a:lumOff val="70000"/>
                          </a:schemeClr>
                        </a:gs>
                      </a:gsLst>
                      <a:lin ang="5400000" scaled="1"/>
                      <a:tileRect/>
                    </a:gradFill>
                  </a:tcPr>
                </a:tc>
                <a:extLst>
                  <a:ext uri="{0D108BD9-81ED-4DB2-BD59-A6C34878D82A}">
                    <a16:rowId xmlns:a16="http://schemas.microsoft.com/office/drawing/2014/main" val="1467840249"/>
                  </a:ext>
                </a:extLst>
              </a:tr>
              <a:tr h="429618">
                <a:tc>
                  <a:txBody>
                    <a:bodyPr/>
                    <a:lstStyle/>
                    <a:p>
                      <a:pPr algn="ctr" rtl="1"/>
                      <a:r>
                        <a:rPr lang="ar-AE" sz="1800" b="1" dirty="0">
                          <a:effectLst/>
                          <a:highlight>
                            <a:srgbClr val="C0C0C0"/>
                          </a:highlight>
                          <a:latin typeface="Alexandria" pitchFamily="2" charset="-78"/>
                          <a:cs typeface="Alexandria" pitchFamily="2" charset="-78"/>
                        </a:rPr>
                        <a:t>الاستدلال</a:t>
                      </a:r>
                      <a:endParaRPr lang="ar-JO" sz="1800" dirty="0">
                        <a:effectLst/>
                        <a:highlight>
                          <a:srgbClr val="C0C0C0"/>
                        </a:highlight>
                        <a:latin typeface="Alexandria" pitchFamily="2" charset="-78"/>
                        <a:cs typeface="Alexandria" pitchFamily="2" charset="-78"/>
                      </a:endParaRPr>
                    </a:p>
                  </a:txBody>
                  <a:tcPr marL="58057" marR="58057" marT="58057" marB="58057"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gradFill flip="none" rotWithShape="1">
                      <a:gsLst>
                        <a:gs pos="41000">
                          <a:schemeClr val="accent3">
                            <a:lumMod val="5000"/>
                            <a:lumOff val="95000"/>
                          </a:schemeClr>
                        </a:gs>
                        <a:gs pos="84000">
                          <a:schemeClr val="accent3">
                            <a:lumMod val="45000"/>
                            <a:lumOff val="55000"/>
                          </a:schemeClr>
                        </a:gs>
                        <a:gs pos="100000">
                          <a:srgbClr val="00B0F0"/>
                        </a:gs>
                        <a:gs pos="100000">
                          <a:schemeClr val="accent3">
                            <a:lumMod val="30000"/>
                            <a:lumOff val="70000"/>
                          </a:schemeClr>
                        </a:gs>
                      </a:gsLst>
                      <a:lin ang="5400000" scaled="1"/>
                      <a:tileRect/>
                    </a:gradFill>
                  </a:tcPr>
                </a:tc>
                <a:tc>
                  <a:txBody>
                    <a:bodyPr/>
                    <a:lstStyle/>
                    <a:p>
                      <a:pPr algn="r" rtl="1"/>
                      <a:r>
                        <a:rPr lang="ar-JO" sz="1800" dirty="0">
                          <a:effectLst/>
                          <a:latin typeface="Alexandria" pitchFamily="2" charset="-78"/>
                          <a:cs typeface="Alexandria" pitchFamily="2" charset="-78"/>
                        </a:rPr>
                        <a:t>تتطلب هذه المرحلة </a:t>
                      </a:r>
                      <a:r>
                        <a:rPr lang="ar-JO" sz="1800" b="1" dirty="0">
                          <a:effectLst/>
                          <a:latin typeface="Alexandria" pitchFamily="2" charset="-78"/>
                          <a:cs typeface="Alexandria" pitchFamily="2" charset="-78"/>
                        </a:rPr>
                        <a:t>اختبار الحقائق </a:t>
                      </a:r>
                      <a:r>
                        <a:rPr lang="ar-JO" sz="1800" dirty="0">
                          <a:effectLst/>
                          <a:latin typeface="Alexandria" pitchFamily="2" charset="-78"/>
                          <a:cs typeface="Alexandria" pitchFamily="2" charset="-78"/>
                        </a:rPr>
                        <a:t>التي استخلصها في المرحلة السابقة. وتكوين استنتاجات منطقية.</a:t>
                      </a:r>
                    </a:p>
                  </a:txBody>
                  <a:tcPr marL="58057" marR="58057" marT="58057" marB="58057"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gradFill flip="none" rotWithShape="1">
                      <a:gsLst>
                        <a:gs pos="41000">
                          <a:schemeClr val="accent3">
                            <a:lumMod val="5000"/>
                            <a:lumOff val="95000"/>
                          </a:schemeClr>
                        </a:gs>
                        <a:gs pos="84000">
                          <a:schemeClr val="accent3">
                            <a:lumMod val="45000"/>
                            <a:lumOff val="55000"/>
                          </a:schemeClr>
                        </a:gs>
                        <a:gs pos="100000">
                          <a:srgbClr val="00B0F0"/>
                        </a:gs>
                        <a:gs pos="100000">
                          <a:schemeClr val="accent3">
                            <a:lumMod val="30000"/>
                            <a:lumOff val="70000"/>
                          </a:schemeClr>
                        </a:gs>
                      </a:gsLst>
                      <a:lin ang="5400000" scaled="1"/>
                      <a:tileRect/>
                    </a:gradFill>
                  </a:tcPr>
                </a:tc>
                <a:tc>
                  <a:txBody>
                    <a:bodyPr/>
                    <a:lstStyle/>
                    <a:p>
                      <a:pPr algn="r" rtl="1"/>
                      <a:r>
                        <a:rPr lang="ar-JO" sz="1800" dirty="0">
                          <a:effectLst/>
                          <a:latin typeface="Alexandria" pitchFamily="2" charset="-78"/>
                          <a:cs typeface="Alexandria" pitchFamily="2" charset="-78"/>
                        </a:rPr>
                        <a:t>“ما هي الأسئلة التي نحتاج إلى إجاباتها لفهم المشكلة بشكل أفضل؟”</a:t>
                      </a:r>
                    </a:p>
                  </a:txBody>
                  <a:tcPr marL="58057" marR="58057" marT="58057" marB="58057"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gradFill flip="none" rotWithShape="1">
                      <a:gsLst>
                        <a:gs pos="41000">
                          <a:schemeClr val="accent3">
                            <a:lumMod val="5000"/>
                            <a:lumOff val="95000"/>
                          </a:schemeClr>
                        </a:gs>
                        <a:gs pos="84000">
                          <a:schemeClr val="accent3">
                            <a:lumMod val="45000"/>
                            <a:lumOff val="55000"/>
                          </a:schemeClr>
                        </a:gs>
                        <a:gs pos="100000">
                          <a:srgbClr val="00B0F0"/>
                        </a:gs>
                        <a:gs pos="100000">
                          <a:schemeClr val="accent3">
                            <a:lumMod val="30000"/>
                            <a:lumOff val="70000"/>
                          </a:schemeClr>
                        </a:gs>
                      </a:gsLst>
                      <a:lin ang="5400000" scaled="1"/>
                      <a:tileRect/>
                    </a:gradFill>
                  </a:tcPr>
                </a:tc>
                <a:extLst>
                  <a:ext uri="{0D108BD9-81ED-4DB2-BD59-A6C34878D82A}">
                    <a16:rowId xmlns:a16="http://schemas.microsoft.com/office/drawing/2014/main" val="306915622"/>
                  </a:ext>
                </a:extLst>
              </a:tr>
              <a:tr h="586371">
                <a:tc>
                  <a:txBody>
                    <a:bodyPr/>
                    <a:lstStyle/>
                    <a:p>
                      <a:pPr algn="ctr" rtl="1"/>
                      <a:r>
                        <a:rPr lang="ar-AE" sz="1800" b="1" dirty="0">
                          <a:effectLst/>
                          <a:highlight>
                            <a:srgbClr val="C0C0C0"/>
                          </a:highlight>
                          <a:latin typeface="Alexandria" pitchFamily="2" charset="-78"/>
                          <a:cs typeface="Alexandria" pitchFamily="2" charset="-78"/>
                        </a:rPr>
                        <a:t>الافتراضات</a:t>
                      </a:r>
                      <a:endParaRPr lang="ar-JO" sz="1800" dirty="0">
                        <a:effectLst/>
                        <a:highlight>
                          <a:srgbClr val="C0C0C0"/>
                        </a:highlight>
                        <a:latin typeface="Alexandria" pitchFamily="2" charset="-78"/>
                        <a:cs typeface="Alexandria" pitchFamily="2" charset="-78"/>
                      </a:endParaRPr>
                    </a:p>
                  </a:txBody>
                  <a:tcPr marL="58057" marR="58057" marT="58057" marB="58057"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gradFill flip="none" rotWithShape="1">
                      <a:gsLst>
                        <a:gs pos="41000">
                          <a:schemeClr val="accent3">
                            <a:lumMod val="5000"/>
                            <a:lumOff val="95000"/>
                          </a:schemeClr>
                        </a:gs>
                        <a:gs pos="84000">
                          <a:schemeClr val="accent3">
                            <a:lumMod val="45000"/>
                            <a:lumOff val="55000"/>
                          </a:schemeClr>
                        </a:gs>
                        <a:gs pos="100000">
                          <a:srgbClr val="00B0F0"/>
                        </a:gs>
                        <a:gs pos="100000">
                          <a:schemeClr val="accent3">
                            <a:lumMod val="30000"/>
                            <a:lumOff val="70000"/>
                          </a:schemeClr>
                        </a:gs>
                      </a:gsLst>
                      <a:lin ang="5400000" scaled="1"/>
                      <a:tileRect/>
                    </a:gradFill>
                  </a:tcPr>
                </a:tc>
                <a:tc>
                  <a:txBody>
                    <a:bodyPr/>
                    <a:lstStyle/>
                    <a:p>
                      <a:pPr algn="r" rtl="1"/>
                      <a:r>
                        <a:rPr lang="ar-JO" sz="1800" dirty="0">
                          <a:effectLst/>
                          <a:latin typeface="Alexandria" pitchFamily="2" charset="-78"/>
                          <a:cs typeface="Alexandria" pitchFamily="2" charset="-78"/>
                        </a:rPr>
                        <a:t>تتطلب هذه المرحلة </a:t>
                      </a:r>
                      <a:r>
                        <a:rPr lang="ar-JO" sz="1800" b="1" dirty="0">
                          <a:effectLst/>
                          <a:latin typeface="Alexandria" pitchFamily="2" charset="-78"/>
                          <a:cs typeface="Alexandria" pitchFamily="2" charset="-78"/>
                        </a:rPr>
                        <a:t>تكوين عدد من الافتراضات </a:t>
                      </a:r>
                      <a:r>
                        <a:rPr lang="ar-JO" sz="1800" dirty="0">
                          <a:effectLst/>
                          <a:latin typeface="Alexandria" pitchFamily="2" charset="-78"/>
                          <a:cs typeface="Alexandria" pitchFamily="2" charset="-78"/>
                        </a:rPr>
                        <a:t>أو المسلمات حول موضوع التعلم.</a:t>
                      </a:r>
                    </a:p>
                  </a:txBody>
                  <a:tcPr marL="58057" marR="58057" marT="58057" marB="58057"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gradFill flip="none" rotWithShape="1">
                      <a:gsLst>
                        <a:gs pos="41000">
                          <a:schemeClr val="accent3">
                            <a:lumMod val="5000"/>
                            <a:lumOff val="95000"/>
                          </a:schemeClr>
                        </a:gs>
                        <a:gs pos="84000">
                          <a:schemeClr val="accent3">
                            <a:lumMod val="45000"/>
                            <a:lumOff val="55000"/>
                          </a:schemeClr>
                        </a:gs>
                        <a:gs pos="100000">
                          <a:srgbClr val="00B0F0"/>
                        </a:gs>
                        <a:gs pos="100000">
                          <a:schemeClr val="accent3">
                            <a:lumMod val="30000"/>
                            <a:lumOff val="70000"/>
                          </a:schemeClr>
                        </a:gs>
                      </a:gsLst>
                      <a:lin ang="5400000" scaled="1"/>
                      <a:tileRect/>
                    </a:gradFill>
                  </a:tcPr>
                </a:tc>
                <a:tc>
                  <a:txBody>
                    <a:bodyPr/>
                    <a:lstStyle/>
                    <a:p>
                      <a:pPr algn="r" rtl="1"/>
                      <a:r>
                        <a:rPr lang="ar-JO" sz="1800">
                          <a:effectLst/>
                          <a:latin typeface="Alexandria" pitchFamily="2" charset="-78"/>
                          <a:cs typeface="Alexandria" pitchFamily="2" charset="-78"/>
                        </a:rPr>
                        <a:t>“ما هي الافتراضات التي نعتمد عليها في تحليلنا؟”</a:t>
                      </a:r>
                    </a:p>
                  </a:txBody>
                  <a:tcPr marL="58057" marR="58057" marT="58057" marB="58057"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gradFill flip="none" rotWithShape="1">
                      <a:gsLst>
                        <a:gs pos="41000">
                          <a:schemeClr val="accent3">
                            <a:lumMod val="5000"/>
                            <a:lumOff val="95000"/>
                          </a:schemeClr>
                        </a:gs>
                        <a:gs pos="84000">
                          <a:schemeClr val="accent3">
                            <a:lumMod val="45000"/>
                            <a:lumOff val="55000"/>
                          </a:schemeClr>
                        </a:gs>
                        <a:gs pos="100000">
                          <a:srgbClr val="00B0F0"/>
                        </a:gs>
                        <a:gs pos="100000">
                          <a:schemeClr val="accent3">
                            <a:lumMod val="30000"/>
                            <a:lumOff val="70000"/>
                          </a:schemeClr>
                        </a:gs>
                      </a:gsLst>
                      <a:lin ang="5400000" scaled="1"/>
                      <a:tileRect/>
                    </a:gradFill>
                  </a:tcPr>
                </a:tc>
                <a:extLst>
                  <a:ext uri="{0D108BD9-81ED-4DB2-BD59-A6C34878D82A}">
                    <a16:rowId xmlns:a16="http://schemas.microsoft.com/office/drawing/2014/main" val="2633583735"/>
                  </a:ext>
                </a:extLst>
              </a:tr>
              <a:tr h="429618">
                <a:tc>
                  <a:txBody>
                    <a:bodyPr/>
                    <a:lstStyle/>
                    <a:p>
                      <a:pPr algn="ctr" rtl="1"/>
                      <a:r>
                        <a:rPr lang="ar-AE" sz="1800" b="1" dirty="0">
                          <a:effectLst/>
                          <a:highlight>
                            <a:srgbClr val="C0C0C0"/>
                          </a:highlight>
                          <a:latin typeface="Alexandria" pitchFamily="2" charset="-78"/>
                          <a:cs typeface="Alexandria" pitchFamily="2" charset="-78"/>
                        </a:rPr>
                        <a:t>الآراء</a:t>
                      </a:r>
                      <a:endParaRPr lang="ar-JO" sz="1800" dirty="0">
                        <a:effectLst/>
                        <a:highlight>
                          <a:srgbClr val="C0C0C0"/>
                        </a:highlight>
                        <a:latin typeface="Alexandria" pitchFamily="2" charset="-78"/>
                        <a:cs typeface="Alexandria" pitchFamily="2" charset="-78"/>
                      </a:endParaRPr>
                    </a:p>
                  </a:txBody>
                  <a:tcPr marL="58057" marR="58057" marT="58057" marB="58057"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gradFill flip="none" rotWithShape="1">
                      <a:gsLst>
                        <a:gs pos="41000">
                          <a:schemeClr val="accent3">
                            <a:lumMod val="5000"/>
                            <a:lumOff val="95000"/>
                          </a:schemeClr>
                        </a:gs>
                        <a:gs pos="84000">
                          <a:schemeClr val="accent3">
                            <a:lumMod val="45000"/>
                            <a:lumOff val="55000"/>
                          </a:schemeClr>
                        </a:gs>
                        <a:gs pos="100000">
                          <a:srgbClr val="00B0F0"/>
                        </a:gs>
                        <a:gs pos="100000">
                          <a:schemeClr val="accent3">
                            <a:lumMod val="30000"/>
                            <a:lumOff val="70000"/>
                          </a:schemeClr>
                        </a:gs>
                      </a:gsLst>
                      <a:lin ang="5400000" scaled="1"/>
                      <a:tileRect/>
                    </a:gradFill>
                  </a:tcPr>
                </a:tc>
                <a:tc>
                  <a:txBody>
                    <a:bodyPr/>
                    <a:lstStyle/>
                    <a:p>
                      <a:pPr algn="r" rtl="1"/>
                      <a:r>
                        <a:rPr lang="ar-JO" sz="1800" dirty="0">
                          <a:effectLst/>
                          <a:latin typeface="Alexandria" pitchFamily="2" charset="-78"/>
                          <a:cs typeface="Alexandria" pitchFamily="2" charset="-78"/>
                        </a:rPr>
                        <a:t>تتطلب من المتعلم أن </a:t>
                      </a:r>
                      <a:r>
                        <a:rPr lang="ar-JO" sz="1800" b="1" dirty="0">
                          <a:effectLst/>
                          <a:latin typeface="Alexandria" pitchFamily="2" charset="-78"/>
                          <a:cs typeface="Alexandria" pitchFamily="2" charset="-78"/>
                        </a:rPr>
                        <a:t>يطور آراء </a:t>
                      </a:r>
                      <a:r>
                        <a:rPr lang="ar-JO" sz="1800" dirty="0">
                          <a:effectLst/>
                          <a:latin typeface="Alexandria" pitchFamily="2" charset="-78"/>
                          <a:cs typeface="Alexandria" pitchFamily="2" charset="-78"/>
                        </a:rPr>
                        <a:t>وفق قواعد المنطق حول موضوع التعلم.</a:t>
                      </a:r>
                    </a:p>
                  </a:txBody>
                  <a:tcPr marL="58057" marR="58057" marT="58057" marB="58057"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gradFill flip="none" rotWithShape="1">
                      <a:gsLst>
                        <a:gs pos="41000">
                          <a:schemeClr val="accent3">
                            <a:lumMod val="5000"/>
                            <a:lumOff val="95000"/>
                          </a:schemeClr>
                        </a:gs>
                        <a:gs pos="84000">
                          <a:schemeClr val="accent3">
                            <a:lumMod val="45000"/>
                            <a:lumOff val="55000"/>
                          </a:schemeClr>
                        </a:gs>
                        <a:gs pos="100000">
                          <a:srgbClr val="00B0F0"/>
                        </a:gs>
                        <a:gs pos="100000">
                          <a:schemeClr val="accent3">
                            <a:lumMod val="30000"/>
                            <a:lumOff val="70000"/>
                          </a:schemeClr>
                        </a:gs>
                      </a:gsLst>
                      <a:lin ang="5400000" scaled="1"/>
                      <a:tileRect/>
                    </a:gradFill>
                  </a:tcPr>
                </a:tc>
                <a:tc>
                  <a:txBody>
                    <a:bodyPr/>
                    <a:lstStyle/>
                    <a:p>
                      <a:pPr algn="r" rtl="1"/>
                      <a:r>
                        <a:rPr lang="ar-JO" sz="1800">
                          <a:effectLst/>
                          <a:latin typeface="Alexandria" pitchFamily="2" charset="-78"/>
                          <a:cs typeface="Alexandria" pitchFamily="2" charset="-78"/>
                        </a:rPr>
                        <a:t>“ما هي الأدلة التي تدعم الحلول المقترحة؟”</a:t>
                      </a:r>
                    </a:p>
                  </a:txBody>
                  <a:tcPr marL="58057" marR="58057" marT="58057" marB="58057"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gradFill flip="none" rotWithShape="1">
                      <a:gsLst>
                        <a:gs pos="41000">
                          <a:schemeClr val="accent3">
                            <a:lumMod val="5000"/>
                            <a:lumOff val="95000"/>
                          </a:schemeClr>
                        </a:gs>
                        <a:gs pos="84000">
                          <a:schemeClr val="accent3">
                            <a:lumMod val="45000"/>
                            <a:lumOff val="55000"/>
                          </a:schemeClr>
                        </a:gs>
                        <a:gs pos="100000">
                          <a:srgbClr val="00B0F0"/>
                        </a:gs>
                        <a:gs pos="100000">
                          <a:schemeClr val="accent3">
                            <a:lumMod val="30000"/>
                            <a:lumOff val="70000"/>
                          </a:schemeClr>
                        </a:gs>
                      </a:gsLst>
                      <a:lin ang="5400000" scaled="1"/>
                      <a:tileRect/>
                    </a:gradFill>
                  </a:tcPr>
                </a:tc>
                <a:extLst>
                  <a:ext uri="{0D108BD9-81ED-4DB2-BD59-A6C34878D82A}">
                    <a16:rowId xmlns:a16="http://schemas.microsoft.com/office/drawing/2014/main" val="246116128"/>
                  </a:ext>
                </a:extLst>
              </a:tr>
              <a:tr h="429618">
                <a:tc>
                  <a:txBody>
                    <a:bodyPr/>
                    <a:lstStyle/>
                    <a:p>
                      <a:pPr algn="ctr" rtl="1"/>
                      <a:r>
                        <a:rPr lang="ar-AE" sz="1800" b="1" dirty="0">
                          <a:effectLst/>
                          <a:highlight>
                            <a:srgbClr val="C0C0C0"/>
                          </a:highlight>
                          <a:latin typeface="Alexandria" pitchFamily="2" charset="-78"/>
                          <a:cs typeface="Alexandria" pitchFamily="2" charset="-78"/>
                        </a:rPr>
                        <a:t>الحجج</a:t>
                      </a:r>
                      <a:endParaRPr lang="ar-JO" sz="1800" dirty="0">
                        <a:effectLst/>
                        <a:highlight>
                          <a:srgbClr val="C0C0C0"/>
                        </a:highlight>
                        <a:latin typeface="Alexandria" pitchFamily="2" charset="-78"/>
                        <a:cs typeface="Alexandria" pitchFamily="2" charset="-78"/>
                      </a:endParaRPr>
                    </a:p>
                  </a:txBody>
                  <a:tcPr marL="58057" marR="58057" marT="58057" marB="58057"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gradFill flip="none" rotWithShape="1">
                      <a:gsLst>
                        <a:gs pos="41000">
                          <a:schemeClr val="accent3">
                            <a:lumMod val="5000"/>
                            <a:lumOff val="95000"/>
                          </a:schemeClr>
                        </a:gs>
                        <a:gs pos="84000">
                          <a:schemeClr val="accent3">
                            <a:lumMod val="45000"/>
                            <a:lumOff val="55000"/>
                          </a:schemeClr>
                        </a:gs>
                        <a:gs pos="100000">
                          <a:srgbClr val="00B0F0"/>
                        </a:gs>
                        <a:gs pos="100000">
                          <a:schemeClr val="accent3">
                            <a:lumMod val="30000"/>
                            <a:lumOff val="70000"/>
                          </a:schemeClr>
                        </a:gs>
                      </a:gsLst>
                      <a:lin ang="5400000" scaled="1"/>
                      <a:tileRect/>
                    </a:gradFill>
                  </a:tcPr>
                </a:tc>
                <a:tc>
                  <a:txBody>
                    <a:bodyPr/>
                    <a:lstStyle/>
                    <a:p>
                      <a:pPr algn="r" rtl="1"/>
                      <a:r>
                        <a:rPr lang="ar-JO" sz="1800" dirty="0">
                          <a:effectLst/>
                          <a:latin typeface="Alexandria" pitchFamily="2" charset="-78"/>
                          <a:cs typeface="Alexandria" pitchFamily="2" charset="-78"/>
                        </a:rPr>
                        <a:t>تتطلب </a:t>
                      </a:r>
                      <a:r>
                        <a:rPr lang="ar-JO" sz="1800" b="1" dirty="0">
                          <a:effectLst/>
                          <a:latin typeface="Alexandria" pitchFamily="2" charset="-78"/>
                          <a:cs typeface="Alexandria" pitchFamily="2" charset="-78"/>
                        </a:rPr>
                        <a:t>تحديد الحجج والأدلة والبراهين </a:t>
                      </a:r>
                      <a:r>
                        <a:rPr lang="ar-JO" sz="1800" dirty="0">
                          <a:effectLst/>
                          <a:latin typeface="Alexandria" pitchFamily="2" charset="-78"/>
                          <a:cs typeface="Alexandria" pitchFamily="2" charset="-78"/>
                        </a:rPr>
                        <a:t>حول الموقف التعليمي.</a:t>
                      </a:r>
                    </a:p>
                  </a:txBody>
                  <a:tcPr marL="58057" marR="58057" marT="58057" marB="58057"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gradFill flip="none" rotWithShape="1">
                      <a:gsLst>
                        <a:gs pos="41000">
                          <a:schemeClr val="accent3">
                            <a:lumMod val="5000"/>
                            <a:lumOff val="95000"/>
                          </a:schemeClr>
                        </a:gs>
                        <a:gs pos="84000">
                          <a:schemeClr val="accent3">
                            <a:lumMod val="45000"/>
                            <a:lumOff val="55000"/>
                          </a:schemeClr>
                        </a:gs>
                        <a:gs pos="100000">
                          <a:srgbClr val="00B0F0"/>
                        </a:gs>
                        <a:gs pos="100000">
                          <a:schemeClr val="accent3">
                            <a:lumMod val="30000"/>
                            <a:lumOff val="70000"/>
                          </a:schemeClr>
                        </a:gs>
                      </a:gsLst>
                      <a:lin ang="5400000" scaled="1"/>
                      <a:tileRect/>
                    </a:gradFill>
                  </a:tcPr>
                </a:tc>
                <a:tc>
                  <a:txBody>
                    <a:bodyPr/>
                    <a:lstStyle/>
                    <a:p>
                      <a:pPr algn="r" rtl="1"/>
                      <a:r>
                        <a:rPr lang="ar-JO" sz="1800">
                          <a:effectLst/>
                          <a:latin typeface="Alexandria" pitchFamily="2" charset="-78"/>
                          <a:cs typeface="Alexandria" pitchFamily="2" charset="-78"/>
                        </a:rPr>
                        <a:t>“ما هي العواقب المحتملة إذا اتبعنا هذا النهج؟”</a:t>
                      </a:r>
                    </a:p>
                  </a:txBody>
                  <a:tcPr marL="58057" marR="58057" marT="58057" marB="58057"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gradFill flip="none" rotWithShape="1">
                      <a:gsLst>
                        <a:gs pos="41000">
                          <a:schemeClr val="accent3">
                            <a:lumMod val="5000"/>
                            <a:lumOff val="95000"/>
                          </a:schemeClr>
                        </a:gs>
                        <a:gs pos="84000">
                          <a:schemeClr val="accent3">
                            <a:lumMod val="45000"/>
                            <a:lumOff val="55000"/>
                          </a:schemeClr>
                        </a:gs>
                        <a:gs pos="100000">
                          <a:srgbClr val="00B0F0"/>
                        </a:gs>
                        <a:gs pos="100000">
                          <a:schemeClr val="accent3">
                            <a:lumMod val="30000"/>
                            <a:lumOff val="70000"/>
                          </a:schemeClr>
                        </a:gs>
                      </a:gsLst>
                      <a:lin ang="5400000" scaled="1"/>
                      <a:tileRect/>
                    </a:gradFill>
                  </a:tcPr>
                </a:tc>
                <a:extLst>
                  <a:ext uri="{0D108BD9-81ED-4DB2-BD59-A6C34878D82A}">
                    <a16:rowId xmlns:a16="http://schemas.microsoft.com/office/drawing/2014/main" val="1456422771"/>
                  </a:ext>
                </a:extLst>
              </a:tr>
              <a:tr h="429618">
                <a:tc>
                  <a:txBody>
                    <a:bodyPr/>
                    <a:lstStyle/>
                    <a:p>
                      <a:pPr algn="ctr" rtl="1"/>
                      <a:r>
                        <a:rPr lang="ar-JO" sz="1800" b="1" dirty="0">
                          <a:effectLst/>
                          <a:highlight>
                            <a:srgbClr val="C0C0C0"/>
                          </a:highlight>
                          <a:latin typeface="Alexandria" pitchFamily="2" charset="-78"/>
                          <a:cs typeface="Alexandria" pitchFamily="2" charset="-78"/>
                        </a:rPr>
                        <a:t>التقييم النهائي</a:t>
                      </a:r>
                      <a:endParaRPr lang="ar-JO" sz="1800" dirty="0">
                        <a:effectLst/>
                        <a:highlight>
                          <a:srgbClr val="C0C0C0"/>
                        </a:highlight>
                        <a:latin typeface="Alexandria" pitchFamily="2" charset="-78"/>
                        <a:cs typeface="Alexandria" pitchFamily="2" charset="-78"/>
                      </a:endParaRPr>
                    </a:p>
                  </a:txBody>
                  <a:tcPr marL="58057" marR="58057" marT="58057" marB="58057"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gradFill flip="none" rotWithShape="1">
                      <a:gsLst>
                        <a:gs pos="41000">
                          <a:schemeClr val="accent3">
                            <a:lumMod val="5000"/>
                            <a:lumOff val="95000"/>
                          </a:schemeClr>
                        </a:gs>
                        <a:gs pos="84000">
                          <a:schemeClr val="accent3">
                            <a:lumMod val="45000"/>
                            <a:lumOff val="55000"/>
                          </a:schemeClr>
                        </a:gs>
                        <a:gs pos="100000">
                          <a:srgbClr val="00B0F0"/>
                        </a:gs>
                        <a:gs pos="100000">
                          <a:schemeClr val="accent3">
                            <a:lumMod val="30000"/>
                            <a:lumOff val="70000"/>
                          </a:schemeClr>
                        </a:gs>
                      </a:gsLst>
                      <a:lin ang="5400000" scaled="1"/>
                      <a:tileRect/>
                    </a:gradFill>
                  </a:tcPr>
                </a:tc>
                <a:tc>
                  <a:txBody>
                    <a:bodyPr/>
                    <a:lstStyle/>
                    <a:p>
                      <a:pPr algn="r" rtl="1"/>
                      <a:r>
                        <a:rPr lang="ar-JO" sz="1800" dirty="0">
                          <a:effectLst/>
                          <a:latin typeface="Alexandria" pitchFamily="2" charset="-78"/>
                          <a:cs typeface="Alexandria" pitchFamily="2" charset="-78"/>
                        </a:rPr>
                        <a:t>تتطلب </a:t>
                      </a:r>
                      <a:r>
                        <a:rPr lang="ar-JO" sz="1800" b="1" dirty="0">
                          <a:effectLst/>
                          <a:latin typeface="Alexandria" pitchFamily="2" charset="-78"/>
                          <a:cs typeface="Alexandria" pitchFamily="2" charset="-78"/>
                        </a:rPr>
                        <a:t>مراجعة جميع المراحل السابقة </a:t>
                      </a:r>
                      <a:r>
                        <a:rPr lang="ar-JO" sz="1800" dirty="0">
                          <a:effectLst/>
                          <a:latin typeface="Alexandria" pitchFamily="2" charset="-78"/>
                          <a:cs typeface="Alexandria" pitchFamily="2" charset="-78"/>
                        </a:rPr>
                        <a:t>وتقييم مدى دقة وفعالية الحلول المقترحة.</a:t>
                      </a:r>
                    </a:p>
                  </a:txBody>
                  <a:tcPr marL="58057" marR="58057" marT="58057" marB="58057"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gradFill flip="none" rotWithShape="1">
                      <a:gsLst>
                        <a:gs pos="41000">
                          <a:schemeClr val="accent3">
                            <a:lumMod val="5000"/>
                            <a:lumOff val="95000"/>
                          </a:schemeClr>
                        </a:gs>
                        <a:gs pos="84000">
                          <a:schemeClr val="accent3">
                            <a:lumMod val="45000"/>
                            <a:lumOff val="55000"/>
                          </a:schemeClr>
                        </a:gs>
                        <a:gs pos="100000">
                          <a:srgbClr val="00B0F0"/>
                        </a:gs>
                        <a:gs pos="100000">
                          <a:schemeClr val="accent3">
                            <a:lumMod val="30000"/>
                            <a:lumOff val="70000"/>
                          </a:schemeClr>
                        </a:gs>
                      </a:gsLst>
                      <a:lin ang="5400000" scaled="1"/>
                      <a:tileRect/>
                    </a:gradFill>
                  </a:tcPr>
                </a:tc>
                <a:tc>
                  <a:txBody>
                    <a:bodyPr/>
                    <a:lstStyle/>
                    <a:p>
                      <a:pPr algn="r" rtl="1"/>
                      <a:r>
                        <a:rPr lang="ar-JO" sz="1800" dirty="0">
                          <a:effectLst/>
                          <a:latin typeface="Alexandria" pitchFamily="2" charset="-78"/>
                          <a:cs typeface="Alexandria" pitchFamily="2" charset="-78"/>
                        </a:rPr>
                        <a:t>“هل الحلول التي توصلنا إليها فعالة وقابلة للتطبيق؟”</a:t>
                      </a:r>
                    </a:p>
                  </a:txBody>
                  <a:tcPr marL="58057" marR="58057" marT="58057" marB="58057" anchor="ctr">
                    <a:lnL w="6350" cap="flat" cmpd="sng" algn="ctr">
                      <a:solidFill>
                        <a:srgbClr val="C4C7C5"/>
                      </a:solidFill>
                      <a:prstDash val="solid"/>
                      <a:round/>
                      <a:headEnd type="none" w="med" len="med"/>
                      <a:tailEnd type="none" w="med" len="med"/>
                    </a:lnL>
                    <a:lnR w="6350" cap="flat" cmpd="sng" algn="ctr">
                      <a:solidFill>
                        <a:srgbClr val="C4C7C5"/>
                      </a:solidFill>
                      <a:prstDash val="solid"/>
                      <a:round/>
                      <a:headEnd type="none" w="med" len="med"/>
                      <a:tailEnd type="none" w="med" len="med"/>
                    </a:lnR>
                    <a:lnT w="6350" cap="flat" cmpd="sng" algn="ctr">
                      <a:solidFill>
                        <a:srgbClr val="C4C7C5"/>
                      </a:solidFill>
                      <a:prstDash val="solid"/>
                      <a:round/>
                      <a:headEnd type="none" w="med" len="med"/>
                      <a:tailEnd type="none" w="med" len="med"/>
                    </a:lnT>
                    <a:lnB w="6350" cap="flat" cmpd="sng" algn="ctr">
                      <a:solidFill>
                        <a:srgbClr val="C4C7C5"/>
                      </a:solidFill>
                      <a:prstDash val="solid"/>
                      <a:round/>
                      <a:headEnd type="none" w="med" len="med"/>
                      <a:tailEnd type="none" w="med" len="med"/>
                    </a:lnB>
                    <a:gradFill flip="none" rotWithShape="1">
                      <a:gsLst>
                        <a:gs pos="41000">
                          <a:schemeClr val="accent3">
                            <a:lumMod val="5000"/>
                            <a:lumOff val="95000"/>
                          </a:schemeClr>
                        </a:gs>
                        <a:gs pos="84000">
                          <a:schemeClr val="accent3">
                            <a:lumMod val="45000"/>
                            <a:lumOff val="55000"/>
                          </a:schemeClr>
                        </a:gs>
                        <a:gs pos="100000">
                          <a:srgbClr val="00B0F0"/>
                        </a:gs>
                        <a:gs pos="100000">
                          <a:schemeClr val="accent3">
                            <a:lumMod val="30000"/>
                            <a:lumOff val="70000"/>
                          </a:schemeClr>
                        </a:gs>
                      </a:gsLst>
                      <a:lin ang="5400000" scaled="1"/>
                      <a:tileRect/>
                    </a:gradFill>
                  </a:tcPr>
                </a:tc>
                <a:extLst>
                  <a:ext uri="{0D108BD9-81ED-4DB2-BD59-A6C34878D82A}">
                    <a16:rowId xmlns:a16="http://schemas.microsoft.com/office/drawing/2014/main" val="1818053106"/>
                  </a:ext>
                </a:extLst>
              </a:tr>
            </a:tbl>
          </a:graphicData>
        </a:graphic>
      </p:graphicFrame>
    </p:spTree>
    <p:extLst>
      <p:ext uri="{BB962C8B-B14F-4D97-AF65-F5344CB8AC3E}">
        <p14:creationId xmlns:p14="http://schemas.microsoft.com/office/powerpoint/2010/main" val="5950499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4C861C7-E25F-CAEB-E30B-9C5BF8341EC4}"/>
              </a:ext>
            </a:extLst>
          </p:cNvPr>
          <p:cNvSpPr txBox="1"/>
          <p:nvPr/>
        </p:nvSpPr>
        <p:spPr>
          <a:xfrm>
            <a:off x="254104" y="1310181"/>
            <a:ext cx="11683792" cy="5078313"/>
          </a:xfrm>
          <a:prstGeom prst="rect">
            <a:avLst/>
          </a:prstGeom>
          <a:noFill/>
        </p:spPr>
        <p:txBody>
          <a:bodyPr wrap="square">
            <a:spAutoFit/>
          </a:bodyPr>
          <a:lstStyle/>
          <a:p>
            <a:pPr marL="285750" indent="-285750" algn="just" rtl="1">
              <a:buFont typeface="Arial" panose="020B0604020202020204" pitchFamily="34" charset="0"/>
              <a:buChar char="•"/>
            </a:pPr>
            <a:r>
              <a:rPr lang="ar-AE" b="1" dirty="0">
                <a:latin typeface="Alexandria" pitchFamily="2" charset="-78"/>
                <a:cs typeface="Alexandria" pitchFamily="2" charset="-78"/>
              </a:rPr>
              <a:t>مهارة ا</a:t>
            </a:r>
            <a:r>
              <a:rPr lang="ar-JO" b="1" dirty="0">
                <a:latin typeface="Alexandria" pitchFamily="2" charset="-78"/>
                <a:cs typeface="Alexandria" pitchFamily="2" charset="-78"/>
              </a:rPr>
              <a:t>لتحليل </a:t>
            </a:r>
            <a:r>
              <a:rPr lang="ar-AE" b="1" dirty="0">
                <a:latin typeface="Alexandria" pitchFamily="2" charset="-78"/>
                <a:cs typeface="Alexandria" pitchFamily="2" charset="-78"/>
              </a:rPr>
              <a:t>: </a:t>
            </a:r>
            <a:r>
              <a:rPr lang="ar-JO" dirty="0">
                <a:latin typeface="Alexandria" pitchFamily="2" charset="-78"/>
                <a:cs typeface="Alexandria" pitchFamily="2" charset="-78"/>
              </a:rPr>
              <a:t>القدرة على تقسيم المشكلة أو المعلومة إلى عناصرها الأساسية لفهمها بشكل أعمق. عند استخدام التحليل، يمكن للفرد أن يحدد الروابط بين الأفكار المختلفة، يميز بين المعلومات الهامة وغير الهامة، ويحدد الفرضيات أو الأدلة التي تدعم الاستنتاجات</a:t>
            </a:r>
            <a:r>
              <a:rPr lang="ar-JO" b="1" dirty="0">
                <a:latin typeface="Alexandria" pitchFamily="2" charset="-78"/>
                <a:cs typeface="Alexandria" pitchFamily="2" charset="-78"/>
              </a:rPr>
              <a:t>.</a:t>
            </a:r>
            <a:endParaRPr lang="ar-AE" b="1" dirty="0">
              <a:latin typeface="Alexandria" pitchFamily="2" charset="-78"/>
              <a:cs typeface="Alexandria" pitchFamily="2" charset="-78"/>
            </a:endParaRPr>
          </a:p>
          <a:p>
            <a:pPr marL="285750" indent="-285750" algn="just" rtl="1">
              <a:buFont typeface="Arial" panose="020B0604020202020204" pitchFamily="34" charset="0"/>
              <a:buChar char="•"/>
            </a:pPr>
            <a:endParaRPr lang="ar-AE" b="1" dirty="0">
              <a:latin typeface="Alexandria" pitchFamily="2" charset="-78"/>
              <a:cs typeface="Alexandria" pitchFamily="2" charset="-78"/>
            </a:endParaRPr>
          </a:p>
          <a:p>
            <a:pPr marL="285750" indent="-285750" algn="just" rtl="1">
              <a:buFont typeface="Arial" panose="020B0604020202020204" pitchFamily="34" charset="0"/>
              <a:buChar char="•"/>
            </a:pPr>
            <a:r>
              <a:rPr lang="ar-JO" b="1" dirty="0">
                <a:latin typeface="Alexandria" pitchFamily="2" charset="-78"/>
                <a:cs typeface="Alexandria" pitchFamily="2" charset="-78"/>
              </a:rPr>
              <a:t>مهارة الاستقراء</a:t>
            </a:r>
            <a:r>
              <a:rPr lang="ar-AE" b="1" dirty="0">
                <a:latin typeface="Alexandria" pitchFamily="2" charset="-78"/>
                <a:cs typeface="Alexandria" pitchFamily="2" charset="-78"/>
              </a:rPr>
              <a:t>:</a:t>
            </a:r>
            <a:r>
              <a:rPr lang="ar-JO" b="1" dirty="0">
                <a:latin typeface="Alexandria" pitchFamily="2" charset="-78"/>
                <a:cs typeface="Alexandria" pitchFamily="2" charset="-78"/>
              </a:rPr>
              <a:t> </a:t>
            </a:r>
            <a:r>
              <a:rPr lang="ar-AE" dirty="0">
                <a:latin typeface="Alexandria" pitchFamily="2" charset="-78"/>
                <a:cs typeface="Alexandria" pitchFamily="2" charset="-78"/>
              </a:rPr>
              <a:t>ت</a:t>
            </a:r>
            <a:r>
              <a:rPr lang="ar-JO" dirty="0">
                <a:latin typeface="Alexandria" pitchFamily="2" charset="-78"/>
                <a:cs typeface="Alexandria" pitchFamily="2" charset="-78"/>
              </a:rPr>
              <a:t>شير إلى صحة النتائج المرتبطة بصدق المقدمات، ومن الأمثلة على هذه المهارة الإثباتات العلمية والتجارب، وتعد الإحصاءات الاستقرائية استقراء حتى لو كان هذا الاستقراء مبني على تنبؤ أو احتمال، كما يتضمن الاستقراء الأدلة والأحكام التي يصدرها الشخص بعد الرجوع إلى موقف أو أحداث </a:t>
            </a:r>
            <a:r>
              <a:rPr lang="ar-AE" dirty="0">
                <a:latin typeface="Alexandria" pitchFamily="2" charset="-78"/>
                <a:cs typeface="Alexandria" pitchFamily="2" charset="-78"/>
              </a:rPr>
              <a:t>.</a:t>
            </a:r>
          </a:p>
          <a:p>
            <a:pPr marL="285750" indent="-285750" algn="just" rtl="1">
              <a:buFont typeface="Arial" panose="020B0604020202020204" pitchFamily="34" charset="0"/>
              <a:buChar char="•"/>
            </a:pPr>
            <a:endParaRPr lang="ar-AE" dirty="0">
              <a:latin typeface="Alexandria" pitchFamily="2" charset="-78"/>
              <a:cs typeface="Alexandria" pitchFamily="2" charset="-78"/>
            </a:endParaRPr>
          </a:p>
          <a:p>
            <a:pPr marL="285750" indent="-285750" algn="just" rtl="1">
              <a:buFont typeface="Arial" panose="020B0604020202020204" pitchFamily="34" charset="0"/>
              <a:buChar char="•"/>
            </a:pPr>
            <a:r>
              <a:rPr lang="ar-JO" b="1" dirty="0">
                <a:latin typeface="Alexandria" pitchFamily="2" charset="-78"/>
                <a:cs typeface="Alexandria" pitchFamily="2" charset="-78"/>
              </a:rPr>
              <a:t>مهارة الاستدلال </a:t>
            </a:r>
            <a:r>
              <a:rPr lang="ar-AE" dirty="0">
                <a:latin typeface="Alexandria" pitchFamily="2" charset="-78"/>
                <a:cs typeface="Alexandria" pitchFamily="2" charset="-78"/>
              </a:rPr>
              <a:t>:</a:t>
            </a:r>
            <a:r>
              <a:rPr lang="ar-JO" dirty="0">
                <a:latin typeface="Alexandria" pitchFamily="2" charset="-78"/>
                <a:cs typeface="Alexandria" pitchFamily="2" charset="-78"/>
              </a:rPr>
              <a:t>المقدرة على القيام بمجموعة من العمليات التي تعتمد على توليد الحجج والافتراضات والبحث عن أدلا والتوصل إلى نتائج، والتعرف إلى الارتباطات والعلاقات السببية.</a:t>
            </a:r>
            <a:endParaRPr lang="ar-AE" dirty="0">
              <a:latin typeface="Alexandria" pitchFamily="2" charset="-78"/>
              <a:cs typeface="Alexandria" pitchFamily="2" charset="-78"/>
            </a:endParaRPr>
          </a:p>
          <a:p>
            <a:pPr marL="285750" indent="-285750" algn="just" rtl="1">
              <a:buFont typeface="Arial" panose="020B0604020202020204" pitchFamily="34" charset="0"/>
              <a:buChar char="•"/>
            </a:pPr>
            <a:endParaRPr lang="ar-AE" dirty="0">
              <a:latin typeface="Alexandria" pitchFamily="2" charset="-78"/>
              <a:cs typeface="Alexandria" pitchFamily="2" charset="-78"/>
            </a:endParaRPr>
          </a:p>
          <a:p>
            <a:pPr marL="285750" indent="-285750" algn="just" rtl="1">
              <a:buFont typeface="Arial" panose="020B0604020202020204" pitchFamily="34" charset="0"/>
              <a:buChar char="•"/>
            </a:pPr>
            <a:r>
              <a:rPr lang="ar-JO" b="1" dirty="0">
                <a:latin typeface="Alexandria" pitchFamily="2" charset="-78"/>
                <a:cs typeface="Alexandria" pitchFamily="2" charset="-78"/>
              </a:rPr>
              <a:t>مهارة الاستنتاج</a:t>
            </a:r>
            <a:r>
              <a:rPr lang="ar-AE" b="1" dirty="0">
                <a:latin typeface="Alexandria" pitchFamily="2" charset="-78"/>
                <a:cs typeface="Alexandria" pitchFamily="2" charset="-78"/>
              </a:rPr>
              <a:t>:</a:t>
            </a:r>
            <a:r>
              <a:rPr lang="ar-JO" b="1" dirty="0">
                <a:latin typeface="Alexandria" pitchFamily="2" charset="-78"/>
                <a:cs typeface="Alexandria" pitchFamily="2" charset="-78"/>
              </a:rPr>
              <a:t> </a:t>
            </a:r>
            <a:r>
              <a:rPr lang="ar-JO" dirty="0">
                <a:latin typeface="Alexandria" pitchFamily="2" charset="-78"/>
                <a:cs typeface="Alexandria" pitchFamily="2" charset="-78"/>
              </a:rPr>
              <a:t>توفير العناصر اللازمة لاستخلاص النتائج المنطقية للعلاقات الاستدلالية المقصودة أو الفعلية من ين العبارات أو الصفات أو الأسئلة للتب</a:t>
            </a:r>
            <a:r>
              <a:rPr lang="ar-AE" dirty="0">
                <a:latin typeface="Alexandria" pitchFamily="2" charset="-78"/>
                <a:cs typeface="Alexandria" pitchFamily="2" charset="-78"/>
              </a:rPr>
              <a:t>ر</a:t>
            </a:r>
            <a:r>
              <a:rPr lang="ar-JO" dirty="0">
                <a:latin typeface="Alexandria" pitchFamily="2" charset="-78"/>
                <a:cs typeface="Alexandria" pitchFamily="2" charset="-78"/>
              </a:rPr>
              <a:t>ير عن الآراء والأحكام، كما يقصد بها المقدرة على </a:t>
            </a:r>
            <a:r>
              <a:rPr lang="ar-AE" dirty="0">
                <a:latin typeface="Alexandria" pitchFamily="2" charset="-78"/>
                <a:cs typeface="Alexandria" pitchFamily="2" charset="-78"/>
              </a:rPr>
              <a:t>صنع</a:t>
            </a:r>
            <a:r>
              <a:rPr lang="ar-JO" dirty="0">
                <a:latin typeface="Alexandria" pitchFamily="2" charset="-78"/>
                <a:cs typeface="Alexandria" pitchFamily="2" charset="-78"/>
              </a:rPr>
              <a:t> جدل أو نقاش من خلال خطوات منطقية، ومهارات الاستتاج الفرعية كمهارة فحص الدليل، ومهارة تخمين البداتل، مهارة التوصل إلى استنتاجات. </a:t>
            </a:r>
            <a:endParaRPr lang="ar-AE" dirty="0">
              <a:latin typeface="Alexandria" pitchFamily="2" charset="-78"/>
              <a:cs typeface="Alexandria" pitchFamily="2" charset="-78"/>
            </a:endParaRPr>
          </a:p>
          <a:p>
            <a:pPr marL="285750" indent="-285750" algn="just" rtl="1">
              <a:buFont typeface="Arial" panose="020B0604020202020204" pitchFamily="34" charset="0"/>
              <a:buChar char="•"/>
            </a:pPr>
            <a:endParaRPr lang="ar-AE" dirty="0">
              <a:latin typeface="Alexandria" pitchFamily="2" charset="-78"/>
              <a:cs typeface="Alexandria" pitchFamily="2" charset="-78"/>
            </a:endParaRPr>
          </a:p>
          <a:p>
            <a:pPr marL="285750" indent="-285750" algn="just" rtl="1">
              <a:buFont typeface="Arial" panose="020B0604020202020204" pitchFamily="34" charset="0"/>
              <a:buChar char="•"/>
            </a:pPr>
            <a:r>
              <a:rPr lang="ar-JO" b="1" dirty="0">
                <a:latin typeface="Alexandria" pitchFamily="2" charset="-78"/>
                <a:cs typeface="Alexandria" pitchFamily="2" charset="-78"/>
              </a:rPr>
              <a:t>مهارة التقييم </a:t>
            </a:r>
            <a:r>
              <a:rPr lang="ar-AE" dirty="0">
                <a:latin typeface="Alexandria" pitchFamily="2" charset="-78"/>
                <a:cs typeface="Alexandria" pitchFamily="2" charset="-78"/>
              </a:rPr>
              <a:t>: تشمل</a:t>
            </a:r>
            <a:r>
              <a:rPr lang="ar-JO" dirty="0">
                <a:latin typeface="Alexandria" pitchFamily="2" charset="-78"/>
                <a:cs typeface="Alexandria" pitchFamily="2" charset="-78"/>
              </a:rPr>
              <a:t> تقبيم الادعاءات، وتقييم الحجج، </a:t>
            </a:r>
            <a:r>
              <a:rPr lang="ar-AE" dirty="0">
                <a:latin typeface="Alexandria" pitchFamily="2" charset="-78"/>
                <a:cs typeface="Alexandria" pitchFamily="2" charset="-78"/>
              </a:rPr>
              <a:t>و</a:t>
            </a:r>
            <a:r>
              <a:rPr lang="ar-JO" dirty="0">
                <a:latin typeface="Alexandria" pitchFamily="2" charset="-78"/>
                <a:cs typeface="Alexandria" pitchFamily="2" charset="-78"/>
              </a:rPr>
              <a:t>قياس مصداقية العبارات والدلالات </a:t>
            </a:r>
            <a:r>
              <a:rPr lang="ar-AE" dirty="0">
                <a:latin typeface="Alexandria" pitchFamily="2" charset="-78"/>
                <a:cs typeface="Alexandria" pitchFamily="2" charset="-78"/>
              </a:rPr>
              <a:t>،</a:t>
            </a:r>
            <a:r>
              <a:rPr lang="ar-JO" dirty="0">
                <a:latin typeface="Alexandria" pitchFamily="2" charset="-78"/>
                <a:cs typeface="Alexandria" pitchFamily="2" charset="-78"/>
              </a:rPr>
              <a:t> بالإضافة إلى قياس القوة المنطقية للعلاقات الاستدلالية المقصودة أو الفعلية من بين العبارات أو الصفات أو الأسنلة</a:t>
            </a:r>
            <a:endParaRPr lang="en-US" dirty="0">
              <a:latin typeface="Alexandria" pitchFamily="2" charset="-78"/>
            </a:endParaRPr>
          </a:p>
        </p:txBody>
      </p:sp>
      <p:pic>
        <p:nvPicPr>
          <p:cNvPr id="2" name="Graphic 21">
            <a:extLst>
              <a:ext uri="{FF2B5EF4-FFF2-40B4-BE49-F238E27FC236}">
                <a16:creationId xmlns:a16="http://schemas.microsoft.com/office/drawing/2014/main" id="{27ABD612-5411-6395-E837-0F9A84A5A2D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3" name="Picture 2">
            <a:extLst>
              <a:ext uri="{FF2B5EF4-FFF2-40B4-BE49-F238E27FC236}">
                <a16:creationId xmlns:a16="http://schemas.microsoft.com/office/drawing/2014/main" id="{AA4AB7D4-3D44-45F4-140B-B5225377D6C3}"/>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sp>
        <p:nvSpPr>
          <p:cNvPr id="6" name="TextBox 5">
            <a:extLst>
              <a:ext uri="{FF2B5EF4-FFF2-40B4-BE49-F238E27FC236}">
                <a16:creationId xmlns:a16="http://schemas.microsoft.com/office/drawing/2014/main" id="{2C239BA2-AF0D-CA24-A46A-577E4926FA40}"/>
              </a:ext>
            </a:extLst>
          </p:cNvPr>
          <p:cNvSpPr txBox="1"/>
          <p:nvPr/>
        </p:nvSpPr>
        <p:spPr>
          <a:xfrm>
            <a:off x="4898469" y="284840"/>
            <a:ext cx="3788331" cy="461665"/>
          </a:xfrm>
          <a:prstGeom prst="rect">
            <a:avLst/>
          </a:prstGeom>
          <a:noFill/>
        </p:spPr>
        <p:txBody>
          <a:bodyPr wrap="square">
            <a:spAutoFit/>
          </a:bodyPr>
          <a:lstStyle/>
          <a:p>
            <a:r>
              <a:rPr lang="ar-JO" sz="2400" b="1" dirty="0">
                <a:cs typeface="Alexandria" pitchFamily="2" charset="-78"/>
              </a:rPr>
              <a:t>م</a:t>
            </a:r>
            <a:r>
              <a:rPr lang="ar-AE" sz="2400" b="1" dirty="0" err="1">
                <a:cs typeface="Alexandria" pitchFamily="2" charset="-78"/>
              </a:rPr>
              <a:t>هارات</a:t>
            </a:r>
            <a:r>
              <a:rPr lang="ar-JO" sz="2400" b="1" dirty="0">
                <a:cs typeface="Alexandria" pitchFamily="2" charset="-78"/>
              </a:rPr>
              <a:t> التفكير الناقد</a:t>
            </a:r>
            <a:endParaRPr lang="en-US" sz="2400" dirty="0"/>
          </a:p>
        </p:txBody>
      </p:sp>
    </p:spTree>
    <p:extLst>
      <p:ext uri="{BB962C8B-B14F-4D97-AF65-F5344CB8AC3E}">
        <p14:creationId xmlns:p14="http://schemas.microsoft.com/office/powerpoint/2010/main" val="31963676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188" y="840639"/>
            <a:ext cx="12105624" cy="59362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925584" y="66475"/>
            <a:ext cx="6243794" cy="583814"/>
          </a:xfrm>
          <a:prstGeom prst="rect">
            <a:avLst/>
          </a:prstGeom>
          <a:noFill/>
        </p:spPr>
        <p:txBody>
          <a:bodyPr wrap="square" rtlCol="0">
            <a:spAutoFit/>
          </a:bodyPr>
          <a:lstStyle/>
          <a:p>
            <a:pPr lvl="0">
              <a:lnSpc>
                <a:spcPct val="150000"/>
              </a:lnSpc>
              <a:buClrTx/>
            </a:pPr>
            <a:r>
              <a:rPr lang="ar-JO" sz="2400" b="1" kern="1200" dirty="0">
                <a:latin typeface="Alexandria" pitchFamily="2" charset="-78"/>
                <a:ea typeface="+mn-ea"/>
                <a:cs typeface="Alexandria" pitchFamily="2" charset="-78"/>
              </a:rPr>
              <a:t>خصائص التفكير الناقد والتفكير الإبداعي</a:t>
            </a:r>
            <a:endParaRPr kumimoji="0" lang="en-US" sz="24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096000" y="840639"/>
            <a:ext cx="6052812" cy="5960030"/>
          </a:xfrm>
          <a:prstGeom prst="rect">
            <a:avLst/>
          </a:prstGeom>
          <a:ln w="57150"/>
        </p:spPr>
        <p:style>
          <a:lnRef idx="2">
            <a:schemeClr val="accent5"/>
          </a:lnRef>
          <a:fillRef idx="1">
            <a:schemeClr val="lt1"/>
          </a:fillRef>
          <a:effectRef idx="0">
            <a:schemeClr val="accent5"/>
          </a:effectRef>
          <a:fontRef idx="minor">
            <a:schemeClr val="dk1"/>
          </a:fontRef>
        </p:style>
        <p:txBody>
          <a:bodyPr wrap="square" rtlCol="0">
            <a:spAutoFit/>
          </a:bodyPr>
          <a:lstStyle/>
          <a:p>
            <a:pPr algn="ctr" rtl="1">
              <a:lnSpc>
                <a:spcPct val="150000"/>
              </a:lnSpc>
            </a:pPr>
            <a:r>
              <a:rPr lang="ar-JO" sz="1600" b="1" dirty="0">
                <a:highlight>
                  <a:srgbClr val="FFFF00"/>
                </a:highlight>
                <a:latin typeface="Alexandria" pitchFamily="2" charset="-78"/>
                <a:cs typeface="Alexandria" pitchFamily="2" charset="-78"/>
              </a:rPr>
              <a:t>خصائص التفكير الإبداعي :</a:t>
            </a:r>
          </a:p>
          <a:p>
            <a:pPr algn="r" rtl="1">
              <a:lnSpc>
                <a:spcPct val="150000"/>
              </a:lnSpc>
            </a:pPr>
            <a:endParaRPr lang="ar-JO" sz="1600" dirty="0">
              <a:latin typeface="Alexandria" pitchFamily="2" charset="-78"/>
              <a:cs typeface="Alexandria" pitchFamily="2" charset="-78"/>
            </a:endParaRPr>
          </a:p>
          <a:p>
            <a:pPr algn="r" rtl="1">
              <a:lnSpc>
                <a:spcPct val="150000"/>
              </a:lnSpc>
            </a:pPr>
            <a:r>
              <a:rPr lang="ar-JO" sz="1600" b="1" dirty="0">
                <a:latin typeface="Alexandria" pitchFamily="2" charset="-78"/>
                <a:cs typeface="Alexandria" pitchFamily="2" charset="-78"/>
              </a:rPr>
              <a:t>- الأصالة: </a:t>
            </a:r>
            <a:r>
              <a:rPr lang="ar-JO" sz="1600" dirty="0">
                <a:latin typeface="Alexandria" pitchFamily="2" charset="-78"/>
                <a:cs typeface="Alexandria" pitchFamily="2" charset="-78"/>
              </a:rPr>
              <a:t>يتميز بكونه فريدًا ونادرًا، ولا يتكرر بشكل متكرر في سياقات مختلفة.</a:t>
            </a:r>
          </a:p>
          <a:p>
            <a:pPr algn="r" rtl="1">
              <a:lnSpc>
                <a:spcPct val="150000"/>
              </a:lnSpc>
            </a:pPr>
            <a:r>
              <a:rPr lang="ar-JO" sz="1600" dirty="0">
                <a:latin typeface="Alexandria" pitchFamily="2" charset="-78"/>
                <a:cs typeface="Alexandria" pitchFamily="2" charset="-78"/>
              </a:rPr>
              <a:t>- </a:t>
            </a:r>
            <a:r>
              <a:rPr lang="ar-JO" sz="1600" b="1" dirty="0">
                <a:latin typeface="Alexandria" pitchFamily="2" charset="-78"/>
                <a:cs typeface="Alexandria" pitchFamily="2" charset="-78"/>
              </a:rPr>
              <a:t>المرونة</a:t>
            </a:r>
            <a:r>
              <a:rPr lang="ar-JO" sz="1600" dirty="0">
                <a:latin typeface="Alexandria" pitchFamily="2" charset="-78"/>
                <a:cs typeface="Alexandria" pitchFamily="2" charset="-78"/>
              </a:rPr>
              <a:t>: يتسم بالقدرة على التكيف والتغيير وفقًا للظروف أو المتطلبات الجديدة.</a:t>
            </a:r>
          </a:p>
          <a:p>
            <a:pPr algn="r" rtl="1">
              <a:lnSpc>
                <a:spcPct val="150000"/>
              </a:lnSpc>
            </a:pPr>
            <a:r>
              <a:rPr lang="ar-JO" sz="1600" dirty="0">
                <a:latin typeface="Alexandria" pitchFamily="2" charset="-78"/>
                <a:cs typeface="Alexandria" pitchFamily="2" charset="-78"/>
              </a:rPr>
              <a:t>- </a:t>
            </a:r>
            <a:r>
              <a:rPr lang="ar-JO" sz="1600" b="1" dirty="0">
                <a:latin typeface="Alexandria" pitchFamily="2" charset="-78"/>
                <a:cs typeface="Alexandria" pitchFamily="2" charset="-78"/>
              </a:rPr>
              <a:t>الاستقلالية والضبط الذاتي</a:t>
            </a:r>
            <a:r>
              <a:rPr lang="ar-JO" sz="1600" dirty="0">
                <a:latin typeface="Alexandria" pitchFamily="2" charset="-78"/>
                <a:cs typeface="Alexandria" pitchFamily="2" charset="-78"/>
              </a:rPr>
              <a:t>: يعتمد على القدرة على التحكم في النفس واتخاذ القرارات بشكل مستقل.</a:t>
            </a:r>
          </a:p>
          <a:p>
            <a:pPr algn="r" rtl="1">
              <a:lnSpc>
                <a:spcPct val="150000"/>
              </a:lnSpc>
            </a:pPr>
            <a:r>
              <a:rPr lang="ar-JO" sz="1600" b="1" dirty="0">
                <a:latin typeface="Alexandria" pitchFamily="2" charset="-78"/>
                <a:cs typeface="Alexandria" pitchFamily="2" charset="-78"/>
              </a:rPr>
              <a:t>- التنوع: </a:t>
            </a:r>
            <a:r>
              <a:rPr lang="ar-JO" sz="1600" dirty="0">
                <a:latin typeface="Alexandria" pitchFamily="2" charset="-78"/>
                <a:cs typeface="Alexandria" pitchFamily="2" charset="-78"/>
              </a:rPr>
              <a:t>القدرة على التفكير في مجموعة واسعة من الأفكار والمفاهيم.</a:t>
            </a:r>
          </a:p>
          <a:p>
            <a:pPr algn="r" rtl="1">
              <a:lnSpc>
                <a:spcPct val="150000"/>
              </a:lnSpc>
            </a:pPr>
            <a:r>
              <a:rPr lang="ar-JO" sz="1600" dirty="0">
                <a:latin typeface="Alexandria" pitchFamily="2" charset="-78"/>
                <a:cs typeface="Alexandria" pitchFamily="2" charset="-78"/>
              </a:rPr>
              <a:t>- </a:t>
            </a:r>
            <a:r>
              <a:rPr lang="ar-JO" sz="1600" b="1" dirty="0">
                <a:latin typeface="Alexandria" pitchFamily="2" charset="-78"/>
                <a:cs typeface="Alexandria" pitchFamily="2" charset="-78"/>
              </a:rPr>
              <a:t>التلقائية والدافعية الذاتية</a:t>
            </a:r>
            <a:r>
              <a:rPr lang="ar-JO" sz="1600" dirty="0">
                <a:latin typeface="Alexandria" pitchFamily="2" charset="-78"/>
                <a:cs typeface="Alexandria" pitchFamily="2" charset="-78"/>
              </a:rPr>
              <a:t>: ينبع من الحافز الداخلي والرغبة في الإبداع دون الحاجة إلى تحفيز خارجي.</a:t>
            </a:r>
          </a:p>
          <a:p>
            <a:pPr algn="r" rtl="1">
              <a:lnSpc>
                <a:spcPct val="150000"/>
              </a:lnSpc>
            </a:pPr>
            <a:r>
              <a:rPr lang="ar-JO" sz="1600" b="1" dirty="0">
                <a:latin typeface="Alexandria" pitchFamily="2" charset="-78"/>
                <a:cs typeface="Alexandria" pitchFamily="2" charset="-78"/>
              </a:rPr>
              <a:t>الحساسية للمشكلات </a:t>
            </a:r>
            <a:r>
              <a:rPr lang="ar-JO" sz="1600" dirty="0">
                <a:latin typeface="Alexandria" pitchFamily="2" charset="-78"/>
                <a:cs typeface="Alexandria" pitchFamily="2" charset="-78"/>
              </a:rPr>
              <a:t>وهي القدرة على اكتشاف المشكلات، والتحسس بوجود خلل ما في طريق الوصول إلى الهدف.</a:t>
            </a:r>
            <a:endParaRPr lang="ar-AE" sz="1600" dirty="0">
              <a:latin typeface="Alexandria" pitchFamily="2" charset="-78"/>
              <a:cs typeface="Alexandria" pitchFamily="2" charset="-78"/>
            </a:endParaRPr>
          </a:p>
          <a:p>
            <a:pPr algn="r" rtl="1">
              <a:lnSpc>
                <a:spcPct val="150000"/>
              </a:lnSpc>
            </a:pPr>
            <a:r>
              <a:rPr lang="ar-AE" sz="1600" b="1" dirty="0">
                <a:latin typeface="Alexandria" pitchFamily="2" charset="-78"/>
                <a:cs typeface="Alexandria" pitchFamily="2" charset="-78"/>
              </a:rPr>
              <a:t>الحدس: </a:t>
            </a:r>
            <a:r>
              <a:rPr lang="ar-JO" sz="1600" dirty="0">
                <a:latin typeface="Alexandria" pitchFamily="2" charset="-78"/>
                <a:cs typeface="Alexandria" pitchFamily="2" charset="-78"/>
              </a:rPr>
              <a:t>هذه القدرة الفطرية تمنح</a:t>
            </a:r>
            <a:r>
              <a:rPr lang="ar-AE" sz="1600" dirty="0">
                <a:latin typeface="Alexandria" pitchFamily="2" charset="-78"/>
                <a:cs typeface="Alexandria" pitchFamily="2" charset="-78"/>
              </a:rPr>
              <a:t> المبدع</a:t>
            </a:r>
            <a:r>
              <a:rPr lang="ar-JO" sz="1600" dirty="0">
                <a:latin typeface="Alexandria" pitchFamily="2" charset="-78"/>
                <a:cs typeface="Alexandria" pitchFamily="2" charset="-78"/>
              </a:rPr>
              <a:t> إمكانية الوصول إلى </a:t>
            </a:r>
            <a:r>
              <a:rPr lang="ar-AE" sz="1600" dirty="0">
                <a:latin typeface="Alexandria" pitchFamily="2" charset="-78"/>
                <a:cs typeface="Alexandria" pitchFamily="2" charset="-78"/>
              </a:rPr>
              <a:t>ال</a:t>
            </a:r>
            <a:r>
              <a:rPr lang="ar-JO" sz="1600" dirty="0">
                <a:latin typeface="Alexandria" pitchFamily="2" charset="-78"/>
                <a:cs typeface="Alexandria" pitchFamily="2" charset="-78"/>
              </a:rPr>
              <a:t>أفكارٍ و</a:t>
            </a:r>
            <a:r>
              <a:rPr lang="ar-AE" sz="1600" dirty="0">
                <a:latin typeface="Alexandria" pitchFamily="2" charset="-78"/>
                <a:cs typeface="Alexandria" pitchFamily="2" charset="-78"/>
              </a:rPr>
              <a:t>ال</a:t>
            </a:r>
            <a:r>
              <a:rPr lang="ar-JO" sz="1600" dirty="0">
                <a:latin typeface="Alexandria" pitchFamily="2" charset="-78"/>
                <a:cs typeface="Alexandria" pitchFamily="2" charset="-78"/>
              </a:rPr>
              <a:t>مقترحاتٍ </a:t>
            </a:r>
            <a:r>
              <a:rPr lang="ar-AE" sz="1600" dirty="0">
                <a:latin typeface="Alexandria" pitchFamily="2" charset="-78"/>
                <a:cs typeface="Alexandria" pitchFamily="2" charset="-78"/>
              </a:rPr>
              <a:t>والحلول</a:t>
            </a:r>
            <a:r>
              <a:rPr lang="ar-JO" sz="1600" dirty="0">
                <a:latin typeface="Alexandria" pitchFamily="2" charset="-78"/>
                <a:cs typeface="Alexandria" pitchFamily="2" charset="-78"/>
              </a:rPr>
              <a:t>.</a:t>
            </a:r>
          </a:p>
        </p:txBody>
      </p:sp>
      <p:sp>
        <p:nvSpPr>
          <p:cNvPr id="7" name="TextBox 6">
            <a:extLst>
              <a:ext uri="{FF2B5EF4-FFF2-40B4-BE49-F238E27FC236}">
                <a16:creationId xmlns:a16="http://schemas.microsoft.com/office/drawing/2014/main" id="{9A00CE97-144E-E7B9-7CB9-1BBB8B031146}"/>
              </a:ext>
            </a:extLst>
          </p:cNvPr>
          <p:cNvSpPr txBox="1"/>
          <p:nvPr/>
        </p:nvSpPr>
        <p:spPr>
          <a:xfrm>
            <a:off x="33683" y="6485328"/>
            <a:ext cx="2891901" cy="379015"/>
          </a:xfrm>
          <a:prstGeom prst="rect">
            <a:avLst/>
          </a:prstGeom>
          <a:noFill/>
        </p:spPr>
        <p:txBody>
          <a:bodyPr wrap="square">
            <a:spAutoFit/>
          </a:bodyPr>
          <a:lstStyle/>
          <a:p>
            <a:pPr>
              <a:lnSpc>
                <a:spcPct val="150000"/>
              </a:lnSpc>
            </a:pPr>
            <a:r>
              <a:rPr lang="ar-JO" sz="1400" dirty="0">
                <a:solidFill>
                  <a:srgbClr val="00B0F0"/>
                </a:solidFill>
                <a:latin typeface="Alexandria" pitchFamily="2" charset="-78"/>
                <a:cs typeface="Alexandria" pitchFamily="2" charset="-78"/>
              </a:rPr>
              <a:t>( أسامة محمد خيري ، ص 111 ) </a:t>
            </a:r>
          </a:p>
        </p:txBody>
      </p:sp>
      <p:sp>
        <p:nvSpPr>
          <p:cNvPr id="10" name="TextBox 9">
            <a:extLst>
              <a:ext uri="{FF2B5EF4-FFF2-40B4-BE49-F238E27FC236}">
                <a16:creationId xmlns:a16="http://schemas.microsoft.com/office/drawing/2014/main" id="{C5A6212C-3136-0AC3-F78C-8843D6A53790}"/>
              </a:ext>
            </a:extLst>
          </p:cNvPr>
          <p:cNvSpPr txBox="1"/>
          <p:nvPr/>
        </p:nvSpPr>
        <p:spPr>
          <a:xfrm>
            <a:off x="107245" y="897286"/>
            <a:ext cx="5912496" cy="5960030"/>
          </a:xfrm>
          <a:prstGeom prst="rect">
            <a:avLst/>
          </a:prstGeom>
          <a:ln w="57150">
            <a:solidFill>
              <a:srgbClr val="00B0F0"/>
            </a:solidFill>
          </a:ln>
        </p:spPr>
        <p:style>
          <a:lnRef idx="2">
            <a:schemeClr val="accent5"/>
          </a:lnRef>
          <a:fillRef idx="1">
            <a:schemeClr val="lt1"/>
          </a:fillRef>
          <a:effectRef idx="0">
            <a:schemeClr val="accent5"/>
          </a:effectRef>
          <a:fontRef idx="minor">
            <a:schemeClr val="dk1"/>
          </a:fontRef>
        </p:style>
        <p:txBody>
          <a:bodyPr wrap="square">
            <a:spAutoFit/>
          </a:bodyPr>
          <a:lstStyle/>
          <a:p>
            <a:pPr algn="ctr">
              <a:lnSpc>
                <a:spcPct val="150000"/>
              </a:lnSpc>
            </a:pPr>
            <a:r>
              <a:rPr lang="ar-JO" sz="1600" b="1" i="0" dirty="0">
                <a:solidFill>
                  <a:srgbClr val="333333"/>
                </a:solidFill>
                <a:effectLst/>
                <a:highlight>
                  <a:srgbClr val="FFFF00"/>
                </a:highlight>
                <a:latin typeface="DroidArabicKufi-Regular"/>
                <a:cs typeface="Alexandria" pitchFamily="2" charset="-78"/>
              </a:rPr>
              <a:t>خصائص التفكير الناقد:</a:t>
            </a:r>
            <a:endParaRPr lang="ar-AE" sz="1600" b="1" i="0" dirty="0">
              <a:solidFill>
                <a:srgbClr val="333333"/>
              </a:solidFill>
              <a:effectLst/>
              <a:highlight>
                <a:srgbClr val="FFFF00"/>
              </a:highlight>
              <a:latin typeface="DroidArabicKufi-Regular"/>
              <a:cs typeface="Alexandria" pitchFamily="2" charset="-78"/>
            </a:endParaRPr>
          </a:p>
          <a:p>
            <a:pPr algn="r">
              <a:lnSpc>
                <a:spcPct val="150000"/>
              </a:lnSpc>
            </a:pPr>
            <a:endParaRPr lang="ar-JO" sz="1600" b="1" i="0" dirty="0">
              <a:solidFill>
                <a:srgbClr val="333333"/>
              </a:solidFill>
              <a:effectLst/>
              <a:latin typeface="DroidArabicKufi-Regular"/>
              <a:cs typeface="Alexandria" pitchFamily="2" charset="-78"/>
            </a:endParaRPr>
          </a:p>
          <a:p>
            <a:pPr algn="r" rtl="1">
              <a:lnSpc>
                <a:spcPct val="150000"/>
              </a:lnSpc>
            </a:pPr>
            <a:r>
              <a:rPr lang="ar-JO" sz="1600" b="0" i="0" dirty="0">
                <a:solidFill>
                  <a:srgbClr val="333333"/>
                </a:solidFill>
                <a:effectLst/>
                <a:latin typeface="DroidArabicKufi-Regular"/>
                <a:cs typeface="Alexandria" pitchFamily="2" charset="-78"/>
              </a:rPr>
              <a:t>- </a:t>
            </a:r>
            <a:r>
              <a:rPr lang="ar-JO" sz="1600" b="1" i="0" dirty="0">
                <a:solidFill>
                  <a:srgbClr val="333333"/>
                </a:solidFill>
                <a:effectLst/>
                <a:latin typeface="DroidArabicKufi-Regular"/>
                <a:cs typeface="Alexandria" pitchFamily="2" charset="-78"/>
              </a:rPr>
              <a:t>البحث المستمر والمتعمق للمعلومات: </a:t>
            </a:r>
            <a:r>
              <a:rPr lang="ar-JO" sz="1600" b="0" i="0" dirty="0">
                <a:solidFill>
                  <a:srgbClr val="333333"/>
                </a:solidFill>
                <a:effectLst/>
                <a:latin typeface="DroidArabicKufi-Regular"/>
                <a:cs typeface="Alexandria" pitchFamily="2" charset="-78"/>
              </a:rPr>
              <a:t>يتطلب التفكير الناقد جمع معلومات دقيقة وموثوقة من مصادر متعددة لتحليل المشكلات بشكل فعال.</a:t>
            </a:r>
          </a:p>
          <a:p>
            <a:pPr algn="r" rtl="1">
              <a:lnSpc>
                <a:spcPct val="150000"/>
              </a:lnSpc>
            </a:pPr>
            <a:r>
              <a:rPr lang="ar-JO" sz="1600" b="0" i="0" dirty="0">
                <a:solidFill>
                  <a:srgbClr val="333333"/>
                </a:solidFill>
                <a:effectLst/>
                <a:latin typeface="DroidArabicKufi-Regular"/>
                <a:cs typeface="Alexandria" pitchFamily="2" charset="-78"/>
              </a:rPr>
              <a:t>- </a:t>
            </a:r>
            <a:r>
              <a:rPr lang="ar-JO" sz="1600" b="1" i="0" dirty="0">
                <a:solidFill>
                  <a:srgbClr val="333333"/>
                </a:solidFill>
                <a:effectLst/>
                <a:latin typeface="DroidArabicKufi-Regular"/>
                <a:cs typeface="Alexandria" pitchFamily="2" charset="-78"/>
              </a:rPr>
              <a:t>النظر في جميع الجوانب</a:t>
            </a:r>
            <a:r>
              <a:rPr lang="ar-JO" sz="1600" b="0" i="0" dirty="0">
                <a:solidFill>
                  <a:srgbClr val="333333"/>
                </a:solidFill>
                <a:effectLst/>
                <a:latin typeface="DroidArabicKufi-Regular"/>
                <a:cs typeface="Alexandria" pitchFamily="2" charset="-78"/>
              </a:rPr>
              <a:t>: يتضمن التفكير الناقد النظر في جميع جوانب الموقف أو المشكلة دون تحيز، مما يساعد على تجنب الأحكام المسبقة.</a:t>
            </a:r>
          </a:p>
          <a:p>
            <a:pPr algn="r" rtl="1">
              <a:lnSpc>
                <a:spcPct val="150000"/>
              </a:lnSpc>
            </a:pPr>
            <a:r>
              <a:rPr lang="ar-JO" sz="1600" b="0" i="0" dirty="0">
                <a:solidFill>
                  <a:srgbClr val="333333"/>
                </a:solidFill>
                <a:effectLst/>
                <a:latin typeface="DroidArabicKufi-Regular"/>
                <a:cs typeface="Alexandria" pitchFamily="2" charset="-78"/>
              </a:rPr>
              <a:t>- </a:t>
            </a:r>
            <a:r>
              <a:rPr lang="ar-JO" sz="1600" b="1" i="0" dirty="0">
                <a:solidFill>
                  <a:srgbClr val="333333"/>
                </a:solidFill>
                <a:effectLst/>
                <a:latin typeface="DroidArabicKufi-Regular"/>
                <a:cs typeface="Alexandria" pitchFamily="2" charset="-78"/>
              </a:rPr>
              <a:t>الاعتماد على الحقائق والأدلة</a:t>
            </a:r>
            <a:r>
              <a:rPr lang="ar-JO" sz="1600" b="0" i="0" dirty="0">
                <a:solidFill>
                  <a:srgbClr val="333333"/>
                </a:solidFill>
                <a:effectLst/>
                <a:latin typeface="DroidArabicKufi-Regular"/>
                <a:cs typeface="Alexandria" pitchFamily="2" charset="-78"/>
              </a:rPr>
              <a:t>: يعتمد المفكر الناقد على الحقائق والأدلة الموضوعية بدلاً من الآراء الشخصية أو الافتراضات غير المدعومة.</a:t>
            </a:r>
          </a:p>
          <a:p>
            <a:pPr algn="r" rtl="1">
              <a:lnSpc>
                <a:spcPct val="150000"/>
              </a:lnSpc>
            </a:pPr>
            <a:r>
              <a:rPr lang="ar-JO" sz="1600" b="0" i="0" dirty="0">
                <a:solidFill>
                  <a:srgbClr val="333333"/>
                </a:solidFill>
                <a:effectLst/>
                <a:latin typeface="DroidArabicKufi-Regular"/>
                <a:cs typeface="Alexandria" pitchFamily="2" charset="-78"/>
              </a:rPr>
              <a:t>- </a:t>
            </a:r>
            <a:r>
              <a:rPr lang="ar-JO" sz="1600" b="1" i="0" dirty="0">
                <a:solidFill>
                  <a:srgbClr val="333333"/>
                </a:solidFill>
                <a:effectLst/>
                <a:latin typeface="DroidArabicKufi-Regular"/>
                <a:cs typeface="Alexandria" pitchFamily="2" charset="-78"/>
              </a:rPr>
              <a:t>التفكير المنطقي والاستدلال: </a:t>
            </a:r>
            <a:r>
              <a:rPr lang="ar-JO" sz="1600" b="0" i="0" dirty="0">
                <a:solidFill>
                  <a:srgbClr val="333333"/>
                </a:solidFill>
                <a:effectLst/>
                <a:latin typeface="DroidArabicKufi-Regular"/>
                <a:cs typeface="Alexandria" pitchFamily="2" charset="-78"/>
              </a:rPr>
              <a:t>يستخدم التفكير الناقد المنطق والاستدلال لتطوير الفهم والوصول إلى الاستنتاجات الصحيحة.</a:t>
            </a:r>
          </a:p>
          <a:p>
            <a:pPr algn="r" rtl="1">
              <a:lnSpc>
                <a:spcPct val="150000"/>
              </a:lnSpc>
            </a:pPr>
            <a:r>
              <a:rPr lang="ar-JO" sz="1600" b="0" i="0" dirty="0">
                <a:solidFill>
                  <a:srgbClr val="333333"/>
                </a:solidFill>
                <a:effectLst/>
                <a:latin typeface="DroidArabicKufi-Regular"/>
                <a:cs typeface="Alexandria" pitchFamily="2" charset="-78"/>
              </a:rPr>
              <a:t>- </a:t>
            </a:r>
            <a:r>
              <a:rPr lang="ar-JO" sz="1600" b="1" i="0" dirty="0">
                <a:solidFill>
                  <a:srgbClr val="333333"/>
                </a:solidFill>
                <a:effectLst/>
                <a:latin typeface="DroidArabicKufi-Regular"/>
                <a:cs typeface="Alexandria" pitchFamily="2" charset="-78"/>
              </a:rPr>
              <a:t>التقييم الذاتي </a:t>
            </a:r>
            <a:r>
              <a:rPr lang="ar-JO" sz="1600" b="0" i="0" dirty="0">
                <a:solidFill>
                  <a:srgbClr val="333333"/>
                </a:solidFill>
                <a:effectLst/>
                <a:latin typeface="DroidArabicKufi-Regular"/>
                <a:cs typeface="Alexandria" pitchFamily="2" charset="-78"/>
              </a:rPr>
              <a:t>: يقوم المفكر الناقد بتقييم فهمه وعملياته الفكرية بشكل دوري لتحسين قدرته على التحليل والتقييم.</a:t>
            </a:r>
            <a:br>
              <a:rPr lang="ar-JO" sz="1600" dirty="0">
                <a:latin typeface="Alexandria" pitchFamily="2" charset="-78"/>
                <a:cs typeface="Alexandria" pitchFamily="2" charset="-78"/>
              </a:rPr>
            </a:br>
            <a:endParaRPr lang="ar-JO" sz="1600" dirty="0">
              <a:latin typeface="Alexandria" pitchFamily="2" charset="-78"/>
              <a:cs typeface="Alexandria" pitchFamily="2" charset="-78"/>
            </a:endParaRPr>
          </a:p>
        </p:txBody>
      </p:sp>
      <p:pic>
        <p:nvPicPr>
          <p:cNvPr id="8" name="Graphic 21">
            <a:extLst>
              <a:ext uri="{FF2B5EF4-FFF2-40B4-BE49-F238E27FC236}">
                <a16:creationId xmlns:a16="http://schemas.microsoft.com/office/drawing/2014/main" id="{13074F38-EEA9-C818-293F-41C732E2DF4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9" name="Picture 8">
            <a:extLst>
              <a:ext uri="{FF2B5EF4-FFF2-40B4-BE49-F238E27FC236}">
                <a16:creationId xmlns:a16="http://schemas.microsoft.com/office/drawing/2014/main" id="{8FF1BC5D-4C35-1DC5-4888-DAFF1F9E9AE7}"/>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spTree>
    <p:extLst>
      <p:ext uri="{BB962C8B-B14F-4D97-AF65-F5344CB8AC3E}">
        <p14:creationId xmlns:p14="http://schemas.microsoft.com/office/powerpoint/2010/main" val="37358069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865826"/>
            <a:ext cx="12158317" cy="59921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925584" y="282013"/>
            <a:ext cx="6243794" cy="583814"/>
          </a:xfrm>
          <a:prstGeom prst="rect">
            <a:avLst/>
          </a:prstGeom>
          <a:noFill/>
        </p:spPr>
        <p:txBody>
          <a:bodyPr wrap="square" rtlCol="0">
            <a:spAutoFit/>
          </a:bodyPr>
          <a:lstStyle/>
          <a:p>
            <a:pPr lvl="0">
              <a:lnSpc>
                <a:spcPct val="150000"/>
              </a:lnSpc>
              <a:buClrTx/>
            </a:pPr>
            <a:r>
              <a:rPr lang="ar-AE" sz="2400" b="1" kern="1200" dirty="0">
                <a:latin typeface="Alexandria" pitchFamily="2" charset="-78"/>
                <a:ea typeface="+mn-ea"/>
                <a:cs typeface="Alexandria" pitchFamily="2" charset="-78"/>
              </a:rPr>
              <a:t>أهمية </a:t>
            </a:r>
            <a:r>
              <a:rPr lang="ar-JO" sz="2400" b="1" kern="1200" dirty="0">
                <a:latin typeface="Alexandria" pitchFamily="2" charset="-78"/>
                <a:ea typeface="+mn-ea"/>
                <a:cs typeface="Alexandria" pitchFamily="2" charset="-78"/>
              </a:rPr>
              <a:t>التفكير الناقد والتفكير الإبداعي</a:t>
            </a:r>
            <a:endParaRPr kumimoji="0" lang="en-US" sz="24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3683" y="933235"/>
            <a:ext cx="12044972" cy="6401753"/>
          </a:xfrm>
          <a:prstGeom prst="rect">
            <a:avLst/>
          </a:prstGeom>
          <a:noFill/>
        </p:spPr>
        <p:txBody>
          <a:bodyPr wrap="square" rtlCol="0">
            <a:spAutoFit/>
          </a:bodyPr>
          <a:lstStyle/>
          <a:p>
            <a:pPr indent="503555" algn="just" rtl="1">
              <a:spcBef>
                <a:spcPts val="600"/>
              </a:spcBef>
              <a:spcAft>
                <a:spcPts val="0"/>
              </a:spcAft>
            </a:pPr>
            <a:endParaRPr lang="ar-AE" sz="1600" b="1" dirty="0">
              <a:effectLst/>
              <a:highlight>
                <a:srgbClr val="FFFF00"/>
              </a:highlight>
              <a:latin typeface="Alexandria" pitchFamily="2" charset="-78"/>
              <a:ea typeface="Times New Roman" panose="02020603050405020304" pitchFamily="18" charset="0"/>
              <a:cs typeface="Alexandria" pitchFamily="2" charset="-78"/>
            </a:endParaRPr>
          </a:p>
          <a:p>
            <a:pPr indent="503555" algn="just" rtl="1">
              <a:spcBef>
                <a:spcPts val="600"/>
              </a:spcBef>
              <a:spcAft>
                <a:spcPts val="0"/>
              </a:spcAft>
            </a:pPr>
            <a:r>
              <a:rPr lang="ar-AE" sz="1600" b="1" dirty="0">
                <a:effectLst/>
                <a:highlight>
                  <a:srgbClr val="FFFF00"/>
                </a:highlight>
                <a:latin typeface="Alexandria" pitchFamily="2" charset="-78"/>
                <a:ea typeface="Times New Roman" panose="02020603050405020304" pitchFamily="18" charset="0"/>
                <a:cs typeface="Alexandria" pitchFamily="2" charset="-78"/>
              </a:rPr>
              <a:t>أهمية </a:t>
            </a:r>
            <a:r>
              <a:rPr lang="ar-SA" sz="1600" b="1" dirty="0">
                <a:effectLst/>
                <a:highlight>
                  <a:srgbClr val="FFFF00"/>
                </a:highlight>
                <a:latin typeface="Alexandria" pitchFamily="2" charset="-78"/>
                <a:ea typeface="Times New Roman" panose="02020603050405020304" pitchFamily="18" charset="0"/>
                <a:cs typeface="Alexandria" pitchFamily="2" charset="-78"/>
              </a:rPr>
              <a:t>التفكير الناقد</a:t>
            </a:r>
            <a:r>
              <a:rPr lang="ar-AE" sz="1600" b="1" dirty="0">
                <a:effectLst/>
                <a:highlight>
                  <a:srgbClr val="FFFF00"/>
                </a:highligh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يساعد التفكير الناقد في تحليل المشكلات بعمق وفهم الأسباب الجذرية لها، مما يسهم في إيجاد حلول فعالة ومستدامة.</a:t>
            </a:r>
            <a:r>
              <a:rPr lang="ar-AE" sz="1600" dirty="0">
                <a:effectLst/>
                <a:latin typeface="Alexandria" pitchFamily="2" charset="-78"/>
                <a:ea typeface="Times New Roman" panose="02020603050405020304" pitchFamily="18" charset="0"/>
                <a:cs typeface="Alexandria" pitchFamily="2" charset="-78"/>
              </a:rPr>
              <a:t>كما </a:t>
            </a:r>
            <a:r>
              <a:rPr lang="ar-SA" sz="1600" dirty="0">
                <a:effectLst/>
                <a:latin typeface="Alexandria" pitchFamily="2" charset="-78"/>
                <a:ea typeface="Times New Roman" panose="02020603050405020304" pitchFamily="18" charset="0"/>
                <a:cs typeface="Alexandria" pitchFamily="2" charset="-78"/>
              </a:rPr>
              <a:t>يمكن للتفكير الناقد أن يعزز من عملية اتخاذ القرارات من خلال تقييم الخيارات المتاحة بناءً على الأدلة والمعطيات، مما يقلل من المخاطر ويزيد من فرص النجاح.</a:t>
            </a:r>
            <a:r>
              <a:rPr lang="ar-AE" sz="1600" dirty="0">
                <a:effectLst/>
                <a:latin typeface="Alexandria" pitchFamily="2" charset="-78"/>
                <a:ea typeface="Times New Roman" panose="02020603050405020304" pitchFamily="18" charset="0"/>
                <a:cs typeface="Alexandria" pitchFamily="2" charset="-78"/>
              </a:rPr>
              <a:t> كما يعمل على </a:t>
            </a:r>
            <a:r>
              <a:rPr lang="ar-SA" sz="1600" dirty="0">
                <a:effectLst/>
                <a:latin typeface="Alexandria" pitchFamily="2" charset="-78"/>
                <a:ea typeface="Times New Roman" panose="02020603050405020304" pitchFamily="18" charset="0"/>
                <a:cs typeface="Alexandria" pitchFamily="2" charset="-78"/>
              </a:rPr>
              <a:t>تحسين الجودة </a:t>
            </a:r>
            <a:r>
              <a:rPr lang="ar-AE" sz="1600" dirty="0">
                <a:effectLst/>
                <a:latin typeface="Alexandria" pitchFamily="2" charset="-78"/>
                <a:ea typeface="Times New Roman" panose="02020603050405020304" pitchFamily="18" charset="0"/>
                <a:cs typeface="Alexandria" pitchFamily="2" charset="-78"/>
              </a:rPr>
              <a:t>حيث </a:t>
            </a:r>
            <a:r>
              <a:rPr lang="ar-SA" sz="1600" dirty="0">
                <a:effectLst/>
                <a:latin typeface="Alexandria" pitchFamily="2" charset="-78"/>
                <a:ea typeface="Times New Roman" panose="02020603050405020304" pitchFamily="18" charset="0"/>
                <a:cs typeface="Alexandria" pitchFamily="2" charset="-78"/>
              </a:rPr>
              <a:t>يمكن للمؤسسات تحديد نقاط الضعف في العمليات والمنتجات والعمل على تحسينها </a:t>
            </a:r>
            <a:r>
              <a:rPr lang="ar-SA" sz="1600" dirty="0" err="1">
                <a:effectLst/>
                <a:latin typeface="Alexandria" pitchFamily="2" charset="-78"/>
                <a:ea typeface="Times New Roman" panose="02020603050405020304" pitchFamily="18" charset="0"/>
                <a:cs typeface="Alexandria" pitchFamily="2" charset="-78"/>
              </a:rPr>
              <a:t>باستم</a:t>
            </a:r>
            <a:r>
              <a:rPr lang="ar-AE" sz="1600" dirty="0">
                <a:effectLst/>
                <a:latin typeface="Alexandria" pitchFamily="2" charset="-78"/>
                <a:ea typeface="Times New Roman" panose="02020603050405020304" pitchFamily="18" charset="0"/>
                <a:cs typeface="Alexandria" pitchFamily="2" charset="-78"/>
              </a:rPr>
              <a:t>رار. </a:t>
            </a:r>
          </a:p>
          <a:p>
            <a:pPr indent="503555" algn="r">
              <a:spcBef>
                <a:spcPts val="600"/>
              </a:spcBef>
              <a:spcAft>
                <a:spcPts val="0"/>
              </a:spcAft>
            </a:pPr>
            <a:r>
              <a:rPr lang="ar-AE" sz="1600" b="1" i="0" u="sng" dirty="0">
                <a:solidFill>
                  <a:srgbClr val="00B0F0"/>
                </a:solidFill>
                <a:effectLst/>
                <a:latin typeface="DroidArabicKufi-Regular"/>
                <a:cs typeface="Alexandria" pitchFamily="2" charset="-78"/>
              </a:rPr>
              <a:t>أمثلة على</a:t>
            </a:r>
            <a:r>
              <a:rPr lang="ar-JO" sz="1600" b="1" i="0" u="sng" dirty="0">
                <a:solidFill>
                  <a:srgbClr val="00B0F0"/>
                </a:solidFill>
                <a:effectLst/>
                <a:latin typeface="DroidArabicKufi-Regular"/>
                <a:cs typeface="Alexandria" pitchFamily="2" charset="-78"/>
              </a:rPr>
              <a:t> </a:t>
            </a:r>
            <a:r>
              <a:rPr lang="ar-AE" sz="1600" b="1" i="0" u="sng" dirty="0">
                <a:solidFill>
                  <a:srgbClr val="00B0F0"/>
                </a:solidFill>
                <a:effectLst/>
                <a:latin typeface="DroidArabicKufi-Regular"/>
                <a:cs typeface="Alexandria" pitchFamily="2" charset="-78"/>
              </a:rPr>
              <a:t>تطبيق </a:t>
            </a:r>
            <a:r>
              <a:rPr lang="ar-JO" sz="1600" b="1" i="0" u="sng" dirty="0">
                <a:solidFill>
                  <a:srgbClr val="00B0F0"/>
                </a:solidFill>
                <a:effectLst/>
                <a:latin typeface="DroidArabicKufi-Regular"/>
                <a:cs typeface="Alexandria" pitchFamily="2" charset="-78"/>
              </a:rPr>
              <a:t>التفكير الناقد:</a:t>
            </a:r>
            <a:endParaRPr lang="ar-AE" sz="1600" u="sng" dirty="0">
              <a:latin typeface="Alexandria" pitchFamily="2" charset="-78"/>
              <a:cs typeface="Alexandria" pitchFamily="2" charset="-78"/>
            </a:endParaRPr>
          </a:p>
          <a:p>
            <a:pPr lvl="1" algn="just" rtl="1"/>
            <a:r>
              <a:rPr lang="ar-AE" sz="1600" b="0" i="0" dirty="0">
                <a:solidFill>
                  <a:srgbClr val="333333"/>
                </a:solidFill>
                <a:effectLst/>
                <a:latin typeface="DroidArabicKufi-Regular"/>
                <a:cs typeface="Alexandria" pitchFamily="2" charset="-78"/>
              </a:rPr>
              <a:t>-</a:t>
            </a:r>
            <a:r>
              <a:rPr lang="ar-JO" sz="1600" b="1" i="0" dirty="0">
                <a:solidFill>
                  <a:srgbClr val="333333"/>
                </a:solidFill>
                <a:effectLst/>
                <a:latin typeface="DroidArabicKufi-Regular"/>
                <a:cs typeface="Alexandria" pitchFamily="2" charset="-78"/>
              </a:rPr>
              <a:t>اكتشاف نيوتن لقانون الجاذبية، </a:t>
            </a:r>
            <a:r>
              <a:rPr lang="ar-JO" sz="1600" b="0" i="0" dirty="0">
                <a:solidFill>
                  <a:srgbClr val="333333"/>
                </a:solidFill>
                <a:effectLst/>
                <a:latin typeface="DroidArabicKufi-Regular"/>
                <a:cs typeface="Alexandria" pitchFamily="2" charset="-78"/>
              </a:rPr>
              <a:t>حيث استخدم الملاحظة والتحليل لفهم سبب سقوط التفاحة على الأرض بدلاً من الطيران أو البقاء معلقة في الهواء.</a:t>
            </a:r>
            <a:endParaRPr lang="ar-AE" sz="1600" b="0" i="0" dirty="0">
              <a:solidFill>
                <a:srgbClr val="333333"/>
              </a:solidFill>
              <a:effectLst/>
              <a:latin typeface="DroidArabicKufi-Regular"/>
              <a:cs typeface="Alexandria" pitchFamily="2" charset="-78"/>
            </a:endParaRPr>
          </a:p>
          <a:p>
            <a:pPr marL="742950" lvl="1" indent="-285750" algn="just" rtl="1">
              <a:buFontTx/>
              <a:buChar char="-"/>
            </a:pPr>
            <a:r>
              <a:rPr lang="ar-AE" sz="1600" b="1" dirty="0">
                <a:solidFill>
                  <a:srgbClr val="333333"/>
                </a:solidFill>
                <a:latin typeface="DroidArabicKufi-Regular"/>
                <a:cs typeface="Alexandria" pitchFamily="2" charset="-78"/>
              </a:rPr>
              <a:t>دراسة تأثير دواء جديد: </a:t>
            </a:r>
            <a:r>
              <a:rPr lang="ar-AE" sz="1600" dirty="0">
                <a:solidFill>
                  <a:srgbClr val="333333"/>
                </a:solidFill>
                <a:latin typeface="DroidArabicKufi-Regular"/>
                <a:cs typeface="Alexandria" pitchFamily="2" charset="-78"/>
              </a:rPr>
              <a:t>من خلال جمع المعلومات: قراءة الدراسات العلمية والتجارب السريرية المتعلقة بالدواء. ثم تحليل البيانات وتقييم نتائج الدراسات بما في ذلك الآثار الجانبية والفوائد.</a:t>
            </a:r>
          </a:p>
          <a:p>
            <a:pPr marL="742950" lvl="1" indent="-285750" algn="just" rtl="1">
              <a:buFontTx/>
              <a:buChar char="-"/>
            </a:pPr>
            <a:endParaRPr lang="ar-AE" sz="1600" dirty="0">
              <a:solidFill>
                <a:srgbClr val="333333"/>
              </a:solidFill>
              <a:latin typeface="DroidArabicKufi-Regular"/>
              <a:cs typeface="Alexandria" pitchFamily="2" charset="-78"/>
            </a:endParaRPr>
          </a:p>
          <a:p>
            <a:pPr marL="742950" lvl="1" indent="-285750" algn="just" rtl="1">
              <a:buFontTx/>
              <a:buChar char="-"/>
            </a:pPr>
            <a:endParaRPr lang="ar-AE" sz="1600" b="1" dirty="0">
              <a:solidFill>
                <a:srgbClr val="333333"/>
              </a:solidFill>
              <a:effectLst/>
              <a:highlight>
                <a:srgbClr val="FFFF00"/>
              </a:highlight>
              <a:latin typeface="DroidArabicKufi-Regular"/>
              <a:ea typeface="Times New Roman" panose="02020603050405020304" pitchFamily="18" charset="0"/>
              <a:cs typeface="Alexandria" pitchFamily="2" charset="-78"/>
            </a:endParaRPr>
          </a:p>
          <a:p>
            <a:pPr marL="285750" indent="-285750" algn="just" rtl="1">
              <a:buFontTx/>
              <a:buChar char="-"/>
            </a:pPr>
            <a:r>
              <a:rPr lang="ar-AE" sz="1600" b="1" dirty="0">
                <a:effectLst/>
                <a:highlight>
                  <a:srgbClr val="FFFF00"/>
                </a:highlight>
                <a:latin typeface="Alexandria" pitchFamily="2" charset="-78"/>
                <a:ea typeface="Times New Roman" panose="02020603050405020304" pitchFamily="18" charset="0"/>
                <a:cs typeface="Alexandria" pitchFamily="2" charset="-78"/>
              </a:rPr>
              <a:t>أهمية </a:t>
            </a:r>
            <a:r>
              <a:rPr lang="ar-SA" sz="1600" b="1" dirty="0">
                <a:effectLst/>
                <a:highlight>
                  <a:srgbClr val="FFFF00"/>
                </a:highlight>
                <a:latin typeface="Alexandria" pitchFamily="2" charset="-78"/>
                <a:ea typeface="Times New Roman" panose="02020603050405020304" pitchFamily="18" charset="0"/>
                <a:cs typeface="Alexandria" pitchFamily="2" charset="-78"/>
              </a:rPr>
              <a:t>التفكير الإبداعي</a:t>
            </a:r>
            <a:r>
              <a:rPr lang="ar-AE" sz="1600" dirty="0">
                <a:effectLst/>
                <a:latin typeface="Alexandria" pitchFamily="2" charset="-78"/>
                <a:ea typeface="Times New Roman" panose="02020603050405020304" pitchFamily="18" charset="0"/>
                <a:cs typeface="Alexandria" pitchFamily="2" charset="-78"/>
              </a:rPr>
              <a:t>-</a:t>
            </a:r>
            <a:r>
              <a:rPr lang="ar-SA" sz="1600" dirty="0">
                <a:effectLst/>
                <a:latin typeface="Alexandria" pitchFamily="2" charset="-78"/>
                <a:ea typeface="Times New Roman" panose="02020603050405020304" pitchFamily="18" charset="0"/>
                <a:cs typeface="Alexandria" pitchFamily="2" charset="-78"/>
              </a:rPr>
              <a:t>يساعد التفكير الإبداعي في توليد أفكار جديدة ومبتكرة لحل المشكلات والتحديات التي تواجه</a:t>
            </a:r>
            <a:r>
              <a:rPr lang="ar-AE" sz="1600" dirty="0">
                <a:effectLst/>
                <a:latin typeface="Alexandria" pitchFamily="2" charset="-78"/>
                <a:ea typeface="Times New Roman" panose="02020603050405020304" pitchFamily="18" charset="0"/>
                <a:cs typeface="Alexandria" pitchFamily="2" charset="-78"/>
              </a:rPr>
              <a:t> الإفراد</a:t>
            </a:r>
            <a:r>
              <a:rPr lang="ar-SA" sz="1600" dirty="0">
                <a:effectLst/>
                <a:latin typeface="Alexandria" pitchFamily="2" charset="-78"/>
                <a:ea typeface="Times New Roman" panose="02020603050405020304" pitchFamily="18" charset="0"/>
                <a:cs typeface="Alexandria" pitchFamily="2" charset="-78"/>
              </a:rPr>
              <a:t> المؤسسات.</a:t>
            </a:r>
            <a:r>
              <a:rPr lang="ar-AE" sz="1600" dirty="0">
                <a:effectLst/>
                <a:latin typeface="Alexandria" pitchFamily="2" charset="-78"/>
                <a:ea typeface="Times New Roman" panose="02020603050405020304" pitchFamily="18" charset="0"/>
                <a:cs typeface="Alexandria" pitchFamily="2" charset="-78"/>
              </a:rPr>
              <a:t>كما </a:t>
            </a:r>
            <a:r>
              <a:rPr lang="ar-SA" sz="1600" dirty="0">
                <a:effectLst/>
                <a:latin typeface="Alexandria" pitchFamily="2" charset="-78"/>
                <a:ea typeface="Times New Roman" panose="02020603050405020304" pitchFamily="18" charset="0"/>
                <a:cs typeface="Alexandria" pitchFamily="2" charset="-78"/>
              </a:rPr>
              <a:t>يمكن للتفكير الإبداعي أن يسهم في تطوير منتجات وخدمات جديدة تلبي احتياجات السوق المتغيرة </a:t>
            </a:r>
            <a:r>
              <a:rPr lang="ar-AE" sz="1600" dirty="0">
                <a:effectLst/>
                <a:latin typeface="Alexandria" pitchFamily="2" charset="-78"/>
                <a:ea typeface="Times New Roman" panose="02020603050405020304" pitchFamily="18" charset="0"/>
                <a:cs typeface="Alexandria" pitchFamily="2" charset="-78"/>
              </a:rPr>
              <a:t>.</a:t>
            </a:r>
            <a:r>
              <a:rPr lang="ar-AE" sz="1600" dirty="0">
                <a:latin typeface="Alexandria" pitchFamily="2" charset="-78"/>
                <a:ea typeface="Times New Roman" panose="02020603050405020304" pitchFamily="18" charset="0"/>
                <a:cs typeface="Alexandria" pitchFamily="2" charset="-78"/>
              </a:rPr>
              <a:t> مما يؤدي إلى </a:t>
            </a:r>
            <a:r>
              <a:rPr lang="ar-SA" sz="1600" dirty="0">
                <a:effectLst/>
                <a:latin typeface="Alexandria" pitchFamily="2" charset="-78"/>
                <a:ea typeface="Times New Roman" panose="02020603050405020304" pitchFamily="18" charset="0"/>
                <a:cs typeface="Alexandria" pitchFamily="2" charset="-78"/>
              </a:rPr>
              <a:t>زيادة الإنتاجية</a:t>
            </a:r>
            <a:r>
              <a:rPr lang="ar-AE" sz="1600" dirty="0">
                <a:effectLst/>
                <a:latin typeface="Alexandria" pitchFamily="2" charset="-78"/>
                <a:ea typeface="Times New Roman" panose="02020603050405020304" pitchFamily="18" charset="0"/>
                <a:cs typeface="Alexandria" pitchFamily="2" charset="-78"/>
              </a:rPr>
              <a:t>-</a:t>
            </a:r>
            <a:r>
              <a:rPr lang="ar-SA" sz="1600" dirty="0">
                <a:effectLst/>
                <a:latin typeface="Alexandria" pitchFamily="2" charset="-78"/>
                <a:ea typeface="Times New Roman" panose="02020603050405020304" pitchFamily="18" charset="0"/>
                <a:cs typeface="Alexandria" pitchFamily="2" charset="-78"/>
              </a:rPr>
              <a:t> </a:t>
            </a:r>
            <a:r>
              <a:rPr lang="ar-AE" sz="1600" dirty="0">
                <a:effectLst/>
                <a:latin typeface="Alexandria" pitchFamily="2" charset="-78"/>
                <a:ea typeface="Times New Roman" panose="02020603050405020304" pitchFamily="18" charset="0"/>
                <a:cs typeface="Alexandria" pitchFamily="2" charset="-78"/>
              </a:rPr>
              <a:t>ف</a:t>
            </a:r>
            <a:r>
              <a:rPr lang="ar-SA" sz="1600" dirty="0">
                <a:effectLst/>
                <a:latin typeface="Alexandria" pitchFamily="2" charset="-78"/>
                <a:ea typeface="Times New Roman" panose="02020603050405020304" pitchFamily="18" charset="0"/>
                <a:cs typeface="Alexandria" pitchFamily="2" charset="-78"/>
              </a:rPr>
              <a:t>من خلال التفكير الإبداعي، يمكن تحسين العمليات وزيادة الكفاءة، </a:t>
            </a:r>
            <a:r>
              <a:rPr lang="ar-AE" sz="1600" dirty="0">
                <a:effectLst/>
                <a:latin typeface="Alexandria" pitchFamily="2" charset="-78"/>
                <a:ea typeface="Times New Roman" panose="02020603050405020304" pitchFamily="18" charset="0"/>
                <a:cs typeface="Alexandria" pitchFamily="2" charset="-78"/>
              </a:rPr>
              <a:t>مما </a:t>
            </a:r>
            <a:r>
              <a:rPr lang="ar-SA" sz="1600" dirty="0">
                <a:effectLst/>
                <a:latin typeface="Alexandria" pitchFamily="2" charset="-78"/>
                <a:ea typeface="Times New Roman" panose="02020603050405020304" pitchFamily="18" charset="0"/>
                <a:cs typeface="Alexandria" pitchFamily="2" charset="-78"/>
              </a:rPr>
              <a:t>يؤدي إلى زيادة الإنتاجية وتقليل التكاليف.</a:t>
            </a:r>
            <a:endParaRPr lang="ar-AE" sz="1600" dirty="0">
              <a:effectLst/>
              <a:latin typeface="Alexandria" pitchFamily="2" charset="-78"/>
              <a:ea typeface="Times New Roman" panose="02020603050405020304" pitchFamily="18" charset="0"/>
              <a:cs typeface="Alexandria" pitchFamily="2" charset="-78"/>
            </a:endParaRPr>
          </a:p>
          <a:p>
            <a:pPr marL="285750" indent="-285750" algn="just" rtl="1">
              <a:buFontTx/>
              <a:buChar char="-"/>
            </a:pPr>
            <a:endParaRPr lang="ar-SA" sz="1600" dirty="0">
              <a:effectLst/>
              <a:latin typeface="Alexandria" pitchFamily="2" charset="-78"/>
              <a:ea typeface="Times New Roman" panose="02020603050405020304" pitchFamily="18" charset="0"/>
              <a:cs typeface="Alexandria" pitchFamily="2" charset="-78"/>
            </a:endParaRPr>
          </a:p>
          <a:p>
            <a:pPr algn="just" rtl="1"/>
            <a:r>
              <a:rPr lang="ar-AE" sz="1600" b="1" u="sng" dirty="0">
                <a:solidFill>
                  <a:srgbClr val="00B0F0"/>
                </a:solidFill>
                <a:latin typeface="Alexandria" pitchFamily="2" charset="-78"/>
                <a:cs typeface="Alexandria" pitchFamily="2" charset="-78"/>
              </a:rPr>
              <a:t>أمثلة</a:t>
            </a:r>
            <a:r>
              <a:rPr lang="ar-JO" sz="1600" b="1" u="sng" dirty="0">
                <a:solidFill>
                  <a:srgbClr val="00B0F0"/>
                </a:solidFill>
                <a:latin typeface="Alexandria" pitchFamily="2" charset="-78"/>
                <a:cs typeface="Alexandria" pitchFamily="2" charset="-78"/>
              </a:rPr>
              <a:t> على تطبيق التفكير الإبداعي </a:t>
            </a:r>
            <a:endParaRPr lang="ar-AE" sz="1600" u="sng" dirty="0">
              <a:latin typeface="Alexandria" pitchFamily="2" charset="-78"/>
              <a:cs typeface="Alexandria" pitchFamily="2" charset="-78"/>
            </a:endParaRPr>
          </a:p>
          <a:p>
            <a:pPr algn="just" rtl="1">
              <a:lnSpc>
                <a:spcPct val="150000"/>
              </a:lnSpc>
            </a:pPr>
            <a:r>
              <a:rPr lang="ar-AE" sz="1600" dirty="0">
                <a:latin typeface="Alexandria" pitchFamily="2" charset="-78"/>
                <a:cs typeface="Alexandria" pitchFamily="2" charset="-78"/>
              </a:rPr>
              <a:t>-</a:t>
            </a:r>
            <a:r>
              <a:rPr lang="ar-JO" sz="1600" dirty="0">
                <a:latin typeface="Alexandria" pitchFamily="2" charset="-78"/>
                <a:cs typeface="Alexandria" pitchFamily="2" charset="-78"/>
              </a:rPr>
              <a:t> تطوير تطبيقات الهواتف الذكية التي تساعد في حل مشكلات الحياة اليومية.</a:t>
            </a:r>
            <a:endParaRPr lang="ar-AE" sz="1600" dirty="0">
              <a:latin typeface="Alexandria" pitchFamily="2" charset="-78"/>
              <a:cs typeface="Alexandria" pitchFamily="2" charset="-78"/>
            </a:endParaRPr>
          </a:p>
          <a:p>
            <a:pPr algn="just" rtl="1">
              <a:lnSpc>
                <a:spcPct val="150000"/>
              </a:lnSpc>
            </a:pPr>
            <a:r>
              <a:rPr lang="ar-AE" sz="1600" dirty="0">
                <a:latin typeface="Alexandria" pitchFamily="2" charset="-78"/>
                <a:cs typeface="Alexandria" pitchFamily="2" charset="-78"/>
              </a:rPr>
              <a:t>-</a:t>
            </a:r>
            <a:r>
              <a:rPr lang="ar-JO" sz="1600" dirty="0">
                <a:latin typeface="Alexandria" pitchFamily="2" charset="-78"/>
                <a:cs typeface="Alexandria" pitchFamily="2" charset="-78"/>
              </a:rPr>
              <a:t> تطوير نماذج حسابية جديدة لتفسير ظواهر غامضة في الفيزياء.</a:t>
            </a:r>
            <a:endParaRPr lang="ar-AE" sz="1600" dirty="0">
              <a:latin typeface="Alexandria" pitchFamily="2" charset="-78"/>
              <a:cs typeface="Alexandria" pitchFamily="2" charset="-78"/>
            </a:endParaRPr>
          </a:p>
          <a:p>
            <a:pPr algn="just" rtl="1">
              <a:lnSpc>
                <a:spcPct val="150000"/>
              </a:lnSpc>
            </a:pPr>
            <a:r>
              <a:rPr lang="ar-AE" sz="1600" dirty="0">
                <a:latin typeface="Alexandria" pitchFamily="2" charset="-78"/>
                <a:cs typeface="Alexandria" pitchFamily="2" charset="-78"/>
              </a:rPr>
              <a:t>-</a:t>
            </a:r>
            <a:r>
              <a:rPr lang="ar-JO" sz="1600" dirty="0">
                <a:latin typeface="Alexandria" pitchFamily="2" charset="-78"/>
                <a:cs typeface="Alexandria" pitchFamily="2" charset="-78"/>
              </a:rPr>
              <a:t>ابتكار طرق تجر</a:t>
            </a:r>
            <a:r>
              <a:rPr lang="ar-AE" sz="1600" dirty="0" err="1">
                <a:latin typeface="Alexandria" pitchFamily="2" charset="-78"/>
                <a:cs typeface="Alexandria" pitchFamily="2" charset="-78"/>
              </a:rPr>
              <a:t>يب</a:t>
            </a:r>
            <a:r>
              <a:rPr lang="ar-JO" sz="1600" dirty="0" err="1">
                <a:latin typeface="Alexandria" pitchFamily="2" charset="-78"/>
                <a:cs typeface="Alexandria" pitchFamily="2" charset="-78"/>
              </a:rPr>
              <a:t>ية</a:t>
            </a:r>
            <a:r>
              <a:rPr lang="ar-JO" sz="1600" dirty="0">
                <a:latin typeface="Alexandria" pitchFamily="2" charset="-78"/>
                <a:cs typeface="Alexandria" pitchFamily="2" charset="-78"/>
              </a:rPr>
              <a:t> جديدة لقياس ظواهر طبيعية معقدة بدقة أكبر.</a:t>
            </a:r>
            <a:endParaRPr lang="ar-AE" sz="1600" dirty="0">
              <a:latin typeface="Alexandria" pitchFamily="2" charset="-78"/>
              <a:cs typeface="Alexandria" pitchFamily="2" charset="-78"/>
            </a:endParaRPr>
          </a:p>
          <a:p>
            <a:pPr algn="just" rtl="1">
              <a:lnSpc>
                <a:spcPct val="150000"/>
              </a:lnSpc>
            </a:pPr>
            <a:r>
              <a:rPr lang="ar-AE" sz="1600" dirty="0">
                <a:latin typeface="Alexandria" pitchFamily="2" charset="-78"/>
                <a:cs typeface="Alexandria" pitchFamily="2" charset="-78"/>
              </a:rPr>
              <a:t>-</a:t>
            </a:r>
            <a:r>
              <a:rPr lang="ar-JO" sz="1600" dirty="0">
                <a:latin typeface="Alexandria" pitchFamily="2" charset="-78"/>
                <a:cs typeface="Alexandria" pitchFamily="2" charset="-78"/>
              </a:rPr>
              <a:t>دمج مفاهيم من مجالات مختلفة لإيجاد حلول لمشكلات تقنية معينة.</a:t>
            </a:r>
            <a:endParaRPr lang="ar-AE" sz="1600" dirty="0">
              <a:latin typeface="Alexandria" pitchFamily="2" charset="-78"/>
              <a:cs typeface="Alexandria" pitchFamily="2" charset="-78"/>
            </a:endParaRPr>
          </a:p>
          <a:p>
            <a:pPr algn="just" rtl="1"/>
            <a:endParaRPr lang="ar-AE" sz="1600" dirty="0">
              <a:latin typeface="Alexandria" pitchFamily="2" charset="-78"/>
              <a:cs typeface="Alexandria" pitchFamily="2" charset="-78"/>
            </a:endParaRPr>
          </a:p>
          <a:p>
            <a:pPr algn="just" rtl="1"/>
            <a:endParaRPr lang="ar-AE"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9A00CE97-144E-E7B9-7CB9-1BBB8B031146}"/>
              </a:ext>
            </a:extLst>
          </p:cNvPr>
          <p:cNvSpPr txBox="1"/>
          <p:nvPr/>
        </p:nvSpPr>
        <p:spPr>
          <a:xfrm>
            <a:off x="33683" y="6485328"/>
            <a:ext cx="2891901" cy="379015"/>
          </a:xfrm>
          <a:prstGeom prst="rect">
            <a:avLst/>
          </a:prstGeom>
          <a:noFill/>
        </p:spPr>
        <p:txBody>
          <a:bodyPr wrap="square">
            <a:spAutoFit/>
          </a:bodyPr>
          <a:lstStyle/>
          <a:p>
            <a:pPr>
              <a:lnSpc>
                <a:spcPct val="150000"/>
              </a:lnSpc>
            </a:pPr>
            <a:r>
              <a:rPr lang="ar-JO" sz="1400" dirty="0">
                <a:solidFill>
                  <a:srgbClr val="00B0F0"/>
                </a:solidFill>
                <a:latin typeface="Alexandria" pitchFamily="2" charset="-78"/>
                <a:cs typeface="Alexandria" pitchFamily="2" charset="-78"/>
              </a:rPr>
              <a:t>( أسامة محمد خيري ، ص 111 ) </a:t>
            </a:r>
          </a:p>
        </p:txBody>
      </p:sp>
      <p:pic>
        <p:nvPicPr>
          <p:cNvPr id="8" name="Graphic 21">
            <a:extLst>
              <a:ext uri="{FF2B5EF4-FFF2-40B4-BE49-F238E27FC236}">
                <a16:creationId xmlns:a16="http://schemas.microsoft.com/office/drawing/2014/main" id="{13074F38-EEA9-C818-293F-41C732E2DF4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9" name="Picture 8">
            <a:extLst>
              <a:ext uri="{FF2B5EF4-FFF2-40B4-BE49-F238E27FC236}">
                <a16:creationId xmlns:a16="http://schemas.microsoft.com/office/drawing/2014/main" id="{8FF1BC5D-4C35-1DC5-4888-DAFF1F9E9AE7}"/>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spTree>
    <p:extLst>
      <p:ext uri="{BB962C8B-B14F-4D97-AF65-F5344CB8AC3E}">
        <p14:creationId xmlns:p14="http://schemas.microsoft.com/office/powerpoint/2010/main" val="3589894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7714" y="951895"/>
            <a:ext cx="11756571" cy="5906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01777" y="260594"/>
            <a:ext cx="7575930" cy="523220"/>
          </a:xfrm>
          <a:prstGeom prst="rect">
            <a:avLst/>
          </a:prstGeom>
          <a:noFill/>
        </p:spPr>
        <p:txBody>
          <a:bodyPr wrap="square" rtlCol="0">
            <a:spAutoFit/>
          </a:bodyPr>
          <a:lstStyle/>
          <a:p>
            <a:pPr lvl="0">
              <a:buClrTx/>
            </a:pPr>
            <a:r>
              <a:rPr lang="ar-JO" sz="2800" b="1" kern="1200" dirty="0">
                <a:latin typeface="Alexandria" pitchFamily="2" charset="-78"/>
                <a:ea typeface="+mn-ea"/>
                <a:cs typeface="Alexandria" pitchFamily="2" charset="-78"/>
              </a:rPr>
              <a:t>مقارنة بين التفكير الناقد والتفكير الإبداعي</a:t>
            </a:r>
            <a:endParaRPr kumimoji="0" lang="en-US" sz="28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6EC85335-8C08-02D1-98D9-28A04FE22D5B}"/>
              </a:ext>
            </a:extLst>
          </p:cNvPr>
          <p:cNvSpPr txBox="1"/>
          <p:nvPr/>
        </p:nvSpPr>
        <p:spPr>
          <a:xfrm>
            <a:off x="217714" y="1102578"/>
            <a:ext cx="11756571" cy="5590698"/>
          </a:xfrm>
          <a:prstGeom prst="rect">
            <a:avLst/>
          </a:prstGeom>
          <a:noFill/>
        </p:spPr>
        <p:txBody>
          <a:bodyPr wrap="square">
            <a:spAutoFit/>
          </a:bodyPr>
          <a:lstStyle/>
          <a:p>
            <a:pPr algn="r">
              <a:lnSpc>
                <a:spcPct val="150000"/>
              </a:lnSpc>
            </a:pPr>
            <a:r>
              <a:rPr lang="ar-JO" sz="1600" b="1" dirty="0">
                <a:solidFill>
                  <a:srgbClr val="00B0F0"/>
                </a:solidFill>
                <a:latin typeface="Alexandria" pitchFamily="2" charset="-78"/>
                <a:cs typeface="Alexandria" pitchFamily="2" charset="-78"/>
              </a:rPr>
              <a:t>الفرق بين التفكير الإبداعي والتفكير الناقد من حيث التعريف </a:t>
            </a:r>
            <a:r>
              <a:rPr lang="ar-JO" sz="1600" dirty="0">
                <a:latin typeface="Alexandria" pitchFamily="2" charset="-78"/>
                <a:cs typeface="Alexandria" pitchFamily="2" charset="-78"/>
              </a:rPr>
              <a:t>: يُقصد بالتفكير الإبداعي، التفكير بأفكار جديدة لم يسبق لأحد أن فكر بها مسبقًا، ومن سمات الفكر الإبداعي أنه لا يهتم بالعوائق أو الحدود التي تحد هذه الفكرة، ويعتمد أساسًا على خيال الشخص، لأن الأفكار الإبداعية تقوم على مبدأ تخيل الأفكار الجديدة مع عدم الاهتمام بالحدود التي تمنع حدوثها، أيضًا يتسم التفكير الإبداعي بكونه غير انتقائي وحر .</a:t>
            </a:r>
            <a:r>
              <a:rPr lang="ar-AE" sz="1600" dirty="0">
                <a:latin typeface="Alexandria" pitchFamily="2" charset="-78"/>
                <a:cs typeface="Alexandria" pitchFamily="2" charset="-78"/>
              </a:rPr>
              <a:t> بينما </a:t>
            </a:r>
            <a:r>
              <a:rPr lang="ar-JO" sz="1600" dirty="0">
                <a:latin typeface="Alexandria" pitchFamily="2" charset="-78"/>
                <a:cs typeface="Alexandria" pitchFamily="2" charset="-78"/>
              </a:rPr>
              <a:t>التفكير الناقد، لا يستند إلى توليد أفكار جديدة خارج الصندوق، بل يمكن اعتباره تفكيرًا تحليليًا، حيث يمكن تحليل جميع الأفكار المنطقية المطروحة والاختيار من بينها على أسس منطقية وواقعية، وبالتالي فهو انتقائي، حيث يكون الشخص به ملزمًا باتخاذ بعض الخيارات في الحسبان دون الأخذ بخيارات أخرى. </a:t>
            </a:r>
          </a:p>
          <a:p>
            <a:pPr algn="r">
              <a:lnSpc>
                <a:spcPct val="150000"/>
              </a:lnSpc>
            </a:pPr>
            <a:r>
              <a:rPr lang="ar-JO" sz="1600" b="1" dirty="0">
                <a:solidFill>
                  <a:srgbClr val="00B0F0"/>
                </a:solidFill>
                <a:latin typeface="Alexandria" pitchFamily="2" charset="-78"/>
                <a:cs typeface="Alexandria" pitchFamily="2" charset="-78"/>
              </a:rPr>
              <a:t>الفرق بين التفكير الإبداعي والتفكير الناقد من حيث الصفات</a:t>
            </a:r>
            <a:r>
              <a:rPr lang="ar-JO" sz="1600" dirty="0">
                <a:latin typeface="Alexandria" pitchFamily="2" charset="-78"/>
                <a:cs typeface="Alexandria" pitchFamily="2" charset="-78"/>
              </a:rPr>
              <a:t>: تشمل خصائص المفكر الناقد الحكم على الأشياء والانتقائية والتحليل المنطقي لها، فهو موضوعي، يختار أفضل خيار منطقي من بين عدة خيارات منطقية أخرى متاحة، أما المفكر المبدع فمهمته إيجاد أفكار جديدة لم يفكر بها أحد قبله، ساعيًا إلى إيجاد عدة إجابات لمشكلة ما بدلاً من إجابة واحدة أو حل واحد فقط، حيث يوظف مهاراته في استكشاف الأشياء الجديدة والتوصل إلى جميع الاحتمالات الممكنة.</a:t>
            </a:r>
          </a:p>
          <a:p>
            <a:pPr algn="r">
              <a:lnSpc>
                <a:spcPct val="150000"/>
              </a:lnSpc>
            </a:pPr>
            <a:r>
              <a:rPr lang="ar-JO" sz="1600" b="1" dirty="0">
                <a:solidFill>
                  <a:srgbClr val="00B0F0"/>
                </a:solidFill>
                <a:latin typeface="Alexandria" pitchFamily="2" charset="-78"/>
                <a:cs typeface="Alexandria" pitchFamily="2" charset="-78"/>
              </a:rPr>
              <a:t>الفرق بين التفكير الإبداعي والتفكير الناقد من حيث جزء الدماغ المستخدم</a:t>
            </a:r>
            <a:r>
              <a:rPr lang="ar-JO" sz="1600" b="1" dirty="0">
                <a:latin typeface="Alexandria" pitchFamily="2" charset="-78"/>
                <a:cs typeface="Alexandria" pitchFamily="2" charset="-78"/>
              </a:rPr>
              <a:t>: </a:t>
            </a:r>
            <a:r>
              <a:rPr lang="ar-JO" sz="1600" dirty="0">
                <a:latin typeface="Alexandria" pitchFamily="2" charset="-78"/>
                <a:cs typeface="Alexandria" pitchFamily="2" charset="-78"/>
              </a:rPr>
              <a:t>التفكير الناقد منظم، يمكن تصويره بالمشي من أ إلى ب إلى ج، في خط مستقيم، فعندما تفكر بشكل نقدي، فأنت تستخدم الجزء الأيسر من الدماغ، أما المفكر المبدع، فيستخدم الجانب الأيمن من الدماغ، ولا يعالج المعلومات بطريقة خطية، كما يتطلب التفكير الناقد جهدًا عقليًا كبيرًا وتركيزًا عاليًا أيضًا، أما التفكير الإبداعي، فيمكن أن يحدث بدون جهد. جوهر</a:t>
            </a:r>
            <a:r>
              <a:rPr lang="ar-AE" sz="1600" dirty="0">
                <a:latin typeface="Alexandria" pitchFamily="2" charset="-78"/>
                <a:cs typeface="Alexandria" pitchFamily="2" charset="-78"/>
              </a:rPr>
              <a:t> </a:t>
            </a:r>
            <a:r>
              <a:rPr lang="ar-JO" sz="1600" dirty="0">
                <a:latin typeface="Alexandria" pitchFamily="2" charset="-78"/>
                <a:cs typeface="Alexandria" pitchFamily="2" charset="-78"/>
              </a:rPr>
              <a:t>التفكير الإبداعي يكمن في توليده للأفكار، أما جوهر التفكير الناقد فهو تحليل الأفكار.التفكير الناقد انتقائي، لكن التفكير الإبداعي ليس انتقائيًا.</a:t>
            </a:r>
          </a:p>
        </p:txBody>
      </p:sp>
      <p:sp>
        <p:nvSpPr>
          <p:cNvPr id="13" name="TextBox 12">
            <a:extLst>
              <a:ext uri="{FF2B5EF4-FFF2-40B4-BE49-F238E27FC236}">
                <a16:creationId xmlns:a16="http://schemas.microsoft.com/office/drawing/2014/main" id="{2EC02F09-6918-F837-29B2-814D5693EE8C}"/>
              </a:ext>
            </a:extLst>
          </p:cNvPr>
          <p:cNvSpPr txBox="1"/>
          <p:nvPr/>
        </p:nvSpPr>
        <p:spPr>
          <a:xfrm>
            <a:off x="217714" y="6456705"/>
            <a:ext cx="2909683" cy="307777"/>
          </a:xfrm>
          <a:prstGeom prst="rect">
            <a:avLst/>
          </a:prstGeom>
          <a:noFill/>
        </p:spPr>
        <p:txBody>
          <a:bodyPr wrap="square">
            <a:spAutoFit/>
          </a:bodyPr>
          <a:lstStyle/>
          <a:p>
            <a:r>
              <a:rPr lang="en-GB" sz="1400" dirty="0">
                <a:latin typeface="Alexandria" pitchFamily="2" charset="-78"/>
              </a:rPr>
              <a:t>https://eijaby.com/e</a:t>
            </a:r>
            <a:endParaRPr lang="ar-JO" sz="14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D8701F42-7FEA-B971-6BFB-45DC131AD68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7" name="Picture 6">
            <a:extLst>
              <a:ext uri="{FF2B5EF4-FFF2-40B4-BE49-F238E27FC236}">
                <a16:creationId xmlns:a16="http://schemas.microsoft.com/office/drawing/2014/main" id="{9281C31E-E8C8-E717-8A11-5585BD5607AE}"/>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spTree>
    <p:extLst>
      <p:ext uri="{BB962C8B-B14F-4D97-AF65-F5344CB8AC3E}">
        <p14:creationId xmlns:p14="http://schemas.microsoft.com/office/powerpoint/2010/main" val="1895580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188" y="872480"/>
            <a:ext cx="11965309" cy="59855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174660" y="220436"/>
            <a:ext cx="8617385" cy="461665"/>
          </a:xfrm>
          <a:prstGeom prst="rect">
            <a:avLst/>
          </a:prstGeom>
          <a:noFill/>
        </p:spPr>
        <p:txBody>
          <a:bodyPr wrap="square" rtlCol="0">
            <a:spAutoFit/>
          </a:bodyPr>
          <a:lstStyle/>
          <a:p>
            <a:pPr lvl="0">
              <a:buClrTx/>
            </a:pPr>
            <a:r>
              <a:rPr lang="ar-JO" sz="2400" b="1" dirty="0">
                <a:latin typeface="Alexandria" pitchFamily="2" charset="-78"/>
                <a:cs typeface="Alexandria" pitchFamily="2" charset="-78"/>
              </a:rPr>
              <a:t>العوامل التي تساعد على التفكير الإبداعي</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7399" y="1023790"/>
            <a:ext cx="11896886" cy="5590698"/>
          </a:xfrm>
          <a:prstGeom prst="rect">
            <a:avLst/>
          </a:prstGeom>
          <a:noFill/>
        </p:spPr>
        <p:txBody>
          <a:bodyPr wrap="square" rtlCol="0">
            <a:spAutoFit/>
          </a:bodyPr>
          <a:lstStyle/>
          <a:p>
            <a:pPr marL="285750" indent="-285750" algn="justLow" rtl="1">
              <a:lnSpc>
                <a:spcPct val="150000"/>
              </a:lnSpc>
              <a:buFont typeface="Arial" panose="020B0604020202020204" pitchFamily="34" charset="0"/>
              <a:buChar char="•"/>
            </a:pPr>
            <a:r>
              <a:rPr lang="ar-JO" sz="1600" b="1" dirty="0">
                <a:latin typeface="Alexandria" pitchFamily="2" charset="-78"/>
                <a:cs typeface="Alexandria" pitchFamily="2" charset="-78"/>
              </a:rPr>
              <a:t> عوامل الطلاقة </a:t>
            </a:r>
            <a:r>
              <a:rPr lang="ar-JO" sz="1600" dirty="0">
                <a:latin typeface="Alexandria" pitchFamily="2" charset="-78"/>
                <a:cs typeface="Alexandria" pitchFamily="2" charset="-78"/>
              </a:rPr>
              <a:t>: وتتضمن كلاً من الطلاقة الفكرية وتتعلق بنسبة توليد كمية من الأفكار، والطلاقة الترابطيـة المتعلقة بإكمال العلاقات وإعطاء التماثل أو التناقض . </a:t>
            </a:r>
          </a:p>
          <a:p>
            <a:pPr marL="285750" indent="-285750" algn="justLow" rtl="1">
              <a:lnSpc>
                <a:spcPct val="150000"/>
              </a:lnSpc>
              <a:buFont typeface="Arial" panose="020B0604020202020204" pitchFamily="34" charset="0"/>
              <a:buChar char="•"/>
            </a:pPr>
            <a:r>
              <a:rPr lang="ar-JO" sz="1600" b="1" dirty="0">
                <a:latin typeface="Alexandria" pitchFamily="2" charset="-78"/>
                <a:cs typeface="Alexandria" pitchFamily="2" charset="-78"/>
              </a:rPr>
              <a:t> عوامل المرونة </a:t>
            </a:r>
            <a:r>
              <a:rPr lang="ar-JO" sz="1600" dirty="0">
                <a:latin typeface="Alexandria" pitchFamily="2" charset="-78"/>
                <a:cs typeface="Alexandria" pitchFamily="2" charset="-78"/>
              </a:rPr>
              <a:t>: وبشكل خاص المرونة العفوية التي توحي بمدى مرونة التفكير، وكذلك المرونة التكيفيـة التي توحي بمدى قدرة الفرد على إجراء التغييرات المناسبة . </a:t>
            </a:r>
          </a:p>
          <a:p>
            <a:pPr marL="285750" indent="-285750" algn="justLow" rtl="1">
              <a:lnSpc>
                <a:spcPct val="150000"/>
              </a:lnSpc>
              <a:buFont typeface="Arial" panose="020B0604020202020204" pitchFamily="34" charset="0"/>
              <a:buChar char="•"/>
            </a:pPr>
            <a:r>
              <a:rPr lang="ar-JO" sz="1600" b="1" dirty="0">
                <a:latin typeface="Alexandria" pitchFamily="2" charset="-78"/>
                <a:cs typeface="Alexandria" pitchFamily="2" charset="-78"/>
              </a:rPr>
              <a:t> عوامل التوسيع/ التوسع </a:t>
            </a:r>
            <a:r>
              <a:rPr lang="ar-JO" sz="1600" dirty="0">
                <a:latin typeface="Alexandria" pitchFamily="2" charset="-78"/>
                <a:cs typeface="Alexandria" pitchFamily="2" charset="-78"/>
              </a:rPr>
              <a:t>: والتي تقيس قدرات الفرد على التوسع في الموضوع وبنائه .</a:t>
            </a:r>
          </a:p>
          <a:p>
            <a:pPr marL="285750" indent="-285750" algn="justLow" rtl="1">
              <a:lnSpc>
                <a:spcPct val="150000"/>
              </a:lnSpc>
              <a:buFont typeface="Arial" panose="020B0604020202020204" pitchFamily="34" charset="0"/>
              <a:buChar char="•"/>
            </a:pPr>
            <a:r>
              <a:rPr lang="ar-JO" sz="1600" b="1" dirty="0">
                <a:latin typeface="Alexandria" pitchFamily="2" charset="-78"/>
                <a:cs typeface="Alexandria" pitchFamily="2" charset="-78"/>
              </a:rPr>
              <a:t>عوامل الكم والكيف </a:t>
            </a:r>
            <a:r>
              <a:rPr lang="ar-JO" sz="1600" dirty="0">
                <a:latin typeface="Alexandria" pitchFamily="2" charset="-78"/>
                <a:cs typeface="Alexandria" pitchFamily="2" charset="-78"/>
              </a:rPr>
              <a:t>: أي أن الشخص الذي ينتج عددا من الأفكار يكون أقدر على إنتاج عدد أكبر مـن الأفكـار الجيدة . </a:t>
            </a:r>
          </a:p>
          <a:p>
            <a:pPr marL="285750" indent="-285750" algn="justLow" rtl="1">
              <a:lnSpc>
                <a:spcPct val="150000"/>
              </a:lnSpc>
              <a:buFont typeface="Arial" panose="020B0604020202020204" pitchFamily="34" charset="0"/>
              <a:buChar char="•"/>
            </a:pPr>
            <a:r>
              <a:rPr lang="ar-JO" sz="1600" b="1" dirty="0">
                <a:latin typeface="Alexandria" pitchFamily="2" charset="-78"/>
                <a:cs typeface="Alexandria" pitchFamily="2" charset="-78"/>
              </a:rPr>
              <a:t> سياق الإبداع </a:t>
            </a:r>
            <a:r>
              <a:rPr lang="ar-JO" sz="1600" dirty="0">
                <a:latin typeface="Alexandria" pitchFamily="2" charset="-78"/>
                <a:cs typeface="Alexandria" pitchFamily="2" charset="-78"/>
              </a:rPr>
              <a:t>: رغم إمكانية وقوع مثل هذا الاحتمال إلا أن الشخص ذاته لا يكون مبدعًا وبنفس الدرجـة فـي جميع الميادين . </a:t>
            </a:r>
          </a:p>
          <a:p>
            <a:pPr marL="285750" indent="-285750" algn="justLow" rtl="1">
              <a:lnSpc>
                <a:spcPct val="150000"/>
              </a:lnSpc>
              <a:buFont typeface="Arial" panose="020B0604020202020204" pitchFamily="34" charset="0"/>
              <a:buChar char="•"/>
            </a:pPr>
            <a:r>
              <a:rPr lang="ar-JO" sz="1600" b="1" dirty="0">
                <a:latin typeface="Alexandria" pitchFamily="2" charset="-78"/>
                <a:cs typeface="Alexandria" pitchFamily="2" charset="-78"/>
              </a:rPr>
              <a:t> الإدراك والذاكرة </a:t>
            </a:r>
            <a:r>
              <a:rPr lang="ar-JO" sz="1600" dirty="0">
                <a:latin typeface="Alexandria" pitchFamily="2" charset="-78"/>
                <a:cs typeface="Alexandria" pitchFamily="2" charset="-78"/>
              </a:rPr>
              <a:t>: </a:t>
            </a:r>
            <a:r>
              <a:rPr lang="ar-AE" sz="1600" dirty="0">
                <a:latin typeface="Alexandria" pitchFamily="2" charset="-78"/>
                <a:cs typeface="Alexandria" pitchFamily="2" charset="-78"/>
              </a:rPr>
              <a:t>فالإدراك ل</a:t>
            </a:r>
            <a:r>
              <a:rPr lang="ar-JO" sz="1600" dirty="0">
                <a:latin typeface="Alexandria" pitchFamily="2" charset="-78"/>
                <a:cs typeface="Alexandria" pitchFamily="2" charset="-78"/>
              </a:rPr>
              <a:t>تمييز المعلومات وصورها المختلفة ، </a:t>
            </a:r>
            <a:r>
              <a:rPr lang="ar-AE" sz="1600" dirty="0">
                <a:latin typeface="Alexandria" pitchFamily="2" charset="-78"/>
                <a:cs typeface="Alexandria" pitchFamily="2" charset="-78"/>
              </a:rPr>
              <a:t>والذاكرة </a:t>
            </a:r>
            <a:r>
              <a:rPr lang="ar-JO" sz="1600" dirty="0">
                <a:latin typeface="Alexandria" pitchFamily="2" charset="-78"/>
                <a:cs typeface="Alexandria" pitchFamily="2" charset="-78"/>
              </a:rPr>
              <a:t>فإنها تتعلق بتثبيت المعلومات وحفظها .</a:t>
            </a:r>
          </a:p>
          <a:p>
            <a:pPr marL="285750" indent="-285750" algn="justLow" rtl="1">
              <a:lnSpc>
                <a:spcPct val="150000"/>
              </a:lnSpc>
              <a:buFont typeface="Arial" panose="020B0604020202020204" pitchFamily="34" charset="0"/>
              <a:buChar char="•"/>
            </a:pPr>
            <a:r>
              <a:rPr lang="ar-JO" sz="1600" b="1" dirty="0">
                <a:latin typeface="Alexandria" pitchFamily="2" charset="-78"/>
                <a:cs typeface="Alexandria" pitchFamily="2" charset="-78"/>
              </a:rPr>
              <a:t>الصفات الشخصية للفرد</a:t>
            </a:r>
            <a:r>
              <a:rPr lang="ar-JO" sz="1600" dirty="0">
                <a:latin typeface="Alexandria" pitchFamily="2" charset="-78"/>
                <a:cs typeface="Alexandria" pitchFamily="2" charset="-78"/>
              </a:rPr>
              <a:t>: مثل المرونة المبادرة والحساسية والدافعية والمزاجية والاستقلالية. </a:t>
            </a:r>
          </a:p>
          <a:p>
            <a:pPr marL="285750" indent="-285750" algn="justLow" rtl="1">
              <a:lnSpc>
                <a:spcPct val="150000"/>
              </a:lnSpc>
              <a:buFont typeface="Arial" panose="020B0604020202020204" pitchFamily="34" charset="0"/>
              <a:buChar char="•"/>
            </a:pPr>
            <a:r>
              <a:rPr lang="ar-JO" sz="1600" b="1" dirty="0">
                <a:latin typeface="Alexandria" pitchFamily="2" charset="-78"/>
                <a:cs typeface="Alexandria" pitchFamily="2" charset="-78"/>
              </a:rPr>
              <a:t>المحاكاة</a:t>
            </a:r>
            <a:r>
              <a:rPr lang="ar-JO" sz="1600" dirty="0">
                <a:latin typeface="Alexandria" pitchFamily="2" charset="-78"/>
                <a:cs typeface="Alexandria" pitchFamily="2" charset="-78"/>
              </a:rPr>
              <a:t> : وهو عامل سلبي لأن تقليد الآخرين تحد من قدرة الفرد على الإبداع بينما الاستقلالية عـن الآخـرين وعدم الاكتراث بآرائهم يسهم في تطوير السلوك الإبداعي . </a:t>
            </a:r>
          </a:p>
          <a:p>
            <a:pPr marL="285750" indent="-285750" algn="justLow" rtl="1">
              <a:lnSpc>
                <a:spcPct val="150000"/>
              </a:lnSpc>
              <a:buFont typeface="Arial" panose="020B0604020202020204" pitchFamily="34" charset="0"/>
              <a:buChar char="•"/>
            </a:pPr>
            <a:r>
              <a:rPr lang="ar-JO" sz="1600" b="1" dirty="0">
                <a:latin typeface="Alexandria" pitchFamily="2" charset="-78"/>
                <a:cs typeface="Alexandria" pitchFamily="2" charset="-78"/>
              </a:rPr>
              <a:t>الرقابة وطرق التنشئة الاجتماعية القاسية </a:t>
            </a:r>
            <a:r>
              <a:rPr lang="ar-JO" sz="1600" dirty="0">
                <a:latin typeface="Alexandria" pitchFamily="2" charset="-78"/>
                <a:cs typeface="Alexandria" pitchFamily="2" charset="-78"/>
              </a:rPr>
              <a:t>: والتي تحد من قدرات الأفراد على التفكير الإبداعي </a:t>
            </a:r>
            <a:r>
              <a:rPr lang="ar-AE" sz="1600" dirty="0">
                <a:latin typeface="Alexandria" pitchFamily="2" charset="-78"/>
                <a:cs typeface="Alexandria" pitchFamily="2" charset="-78"/>
              </a:rPr>
              <a:t>و</a:t>
            </a:r>
            <a:r>
              <a:rPr lang="ar-JO" sz="1600" dirty="0">
                <a:latin typeface="Alexandria" pitchFamily="2" charset="-78"/>
                <a:cs typeface="Alexandria" pitchFamily="2" charset="-78"/>
              </a:rPr>
              <a:t>التعبير عن أفكارهم بعكس غيرهم ممن لديهم الفرص لأن يعيشوا في أسرة تشـجع الاستقلالية والمرونة وحرية التعبير. </a:t>
            </a:r>
          </a:p>
          <a:p>
            <a:pPr marL="285750" indent="-285750" algn="justLow" rtl="1">
              <a:lnSpc>
                <a:spcPct val="150000"/>
              </a:lnSpc>
              <a:buFont typeface="Arial" panose="020B0604020202020204" pitchFamily="34" charset="0"/>
              <a:buChar char="•"/>
            </a:pPr>
            <a:r>
              <a:rPr lang="ar-JO" sz="1600" b="1" dirty="0">
                <a:latin typeface="Alexandria" pitchFamily="2" charset="-78"/>
                <a:cs typeface="Alexandria" pitchFamily="2" charset="-78"/>
              </a:rPr>
              <a:t>أساليب التربية والتعليم </a:t>
            </a:r>
            <a:r>
              <a:rPr lang="ar-JO" sz="1600" dirty="0">
                <a:latin typeface="Alexandria" pitchFamily="2" charset="-78"/>
                <a:cs typeface="Alexandria" pitchFamily="2" charset="-78"/>
              </a:rPr>
              <a:t>: إن أساليب التعليم التي تعتمد على التلقين وحشو أدمغة الطلبة بالمعلومات لا تفسح أمـام الطلبة لأن يقدموا أفكارهم الإبداعية، بينما الأساليب التربوية غير المقيـدة تفسـح للطلبة فرصة التفكير الحر والإبداعي. </a:t>
            </a:r>
            <a:endParaRPr lang="en-US" sz="1600" i="1" dirty="0">
              <a:effectLst/>
              <a:latin typeface="Alexandria" pitchFamily="2" charset="-78"/>
              <a:ea typeface="Times New Roman" panose="02020603050405020304" pitchFamily="18" charset="0"/>
            </a:endParaRPr>
          </a:p>
        </p:txBody>
      </p:sp>
      <p:sp>
        <p:nvSpPr>
          <p:cNvPr id="9" name="TextBox 8">
            <a:extLst>
              <a:ext uri="{FF2B5EF4-FFF2-40B4-BE49-F238E27FC236}">
                <a16:creationId xmlns:a16="http://schemas.microsoft.com/office/drawing/2014/main" id="{DC54ED74-A2E8-3FCC-2386-4E574364E95D}"/>
              </a:ext>
            </a:extLst>
          </p:cNvPr>
          <p:cNvSpPr txBox="1"/>
          <p:nvPr/>
        </p:nvSpPr>
        <p:spPr>
          <a:xfrm>
            <a:off x="77399" y="6858000"/>
            <a:ext cx="3285855" cy="307777"/>
          </a:xfrm>
          <a:prstGeom prst="rect">
            <a:avLst/>
          </a:prstGeom>
          <a:noFill/>
        </p:spPr>
        <p:txBody>
          <a:bodyPr wrap="square">
            <a:spAutoFit/>
          </a:bodyPr>
          <a:lstStyle/>
          <a:p>
            <a:r>
              <a:rPr lang="ar-JO" sz="1400" dirty="0">
                <a:latin typeface="Alexandria" pitchFamily="2" charset="-78"/>
                <a:cs typeface="Alexandria" pitchFamily="2" charset="-78"/>
              </a:rPr>
              <a:t>( سعيد عبد العزيز ،2009، ص 89 ) . </a:t>
            </a:r>
          </a:p>
        </p:txBody>
      </p:sp>
      <p:pic>
        <p:nvPicPr>
          <p:cNvPr id="7" name="Graphic 21">
            <a:extLst>
              <a:ext uri="{FF2B5EF4-FFF2-40B4-BE49-F238E27FC236}">
                <a16:creationId xmlns:a16="http://schemas.microsoft.com/office/drawing/2014/main" id="{C7A51B97-8E89-5A21-8FBB-0524164BF4F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3356" y="-52553"/>
            <a:ext cx="2305141" cy="1076343"/>
          </a:xfrm>
          <a:prstGeom prst="rect">
            <a:avLst/>
          </a:prstGeom>
        </p:spPr>
      </p:pic>
      <p:pic>
        <p:nvPicPr>
          <p:cNvPr id="8" name="Picture 7">
            <a:extLst>
              <a:ext uri="{FF2B5EF4-FFF2-40B4-BE49-F238E27FC236}">
                <a16:creationId xmlns:a16="http://schemas.microsoft.com/office/drawing/2014/main" id="{BBED71BB-55F6-B260-869C-62130AE3E592}"/>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spTree>
    <p:extLst>
      <p:ext uri="{BB962C8B-B14F-4D97-AF65-F5344CB8AC3E}">
        <p14:creationId xmlns:p14="http://schemas.microsoft.com/office/powerpoint/2010/main" val="581839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9C24582A-9C7A-5903-73B0-69997B3E69E8}"/>
              </a:ext>
            </a:extLst>
          </p:cNvPr>
          <p:cNvSpPr txBox="1"/>
          <p:nvPr/>
        </p:nvSpPr>
        <p:spPr>
          <a:xfrm>
            <a:off x="2980708" y="187333"/>
            <a:ext cx="5876588" cy="523220"/>
          </a:xfrm>
          <a:prstGeom prst="rect">
            <a:avLst/>
          </a:prstGeom>
          <a:noFill/>
        </p:spPr>
        <p:txBody>
          <a:bodyPr wrap="square">
            <a:spAutoFit/>
          </a:bodyPr>
          <a:lstStyle/>
          <a:p>
            <a:pPr algn="just" rtl="1"/>
            <a:r>
              <a:rPr lang="ar-JO" sz="2800" b="1" dirty="0">
                <a:latin typeface="Alexandria" pitchFamily="2" charset="-78"/>
                <a:cs typeface="Alexandria" pitchFamily="2" charset="-78"/>
              </a:rPr>
              <a:t>معوقات التفكير الإبداعي</a:t>
            </a:r>
            <a:r>
              <a:rPr lang="ar-AE" sz="2800" b="1" dirty="0">
                <a:latin typeface="Alexandria" pitchFamily="2" charset="-78"/>
                <a:cs typeface="Alexandria" pitchFamily="2" charset="-78"/>
              </a:rPr>
              <a:t> والناقد</a:t>
            </a:r>
            <a:endParaRPr lang="ar-JO" sz="28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4FB5A434-51DB-BF91-4939-C45C11606A9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7243" y="-122112"/>
            <a:ext cx="2305141" cy="1076343"/>
          </a:xfrm>
          <a:prstGeom prst="rect">
            <a:avLst/>
          </a:prstGeom>
        </p:spPr>
      </p:pic>
      <p:pic>
        <p:nvPicPr>
          <p:cNvPr id="4" name="Picture 3">
            <a:extLst>
              <a:ext uri="{FF2B5EF4-FFF2-40B4-BE49-F238E27FC236}">
                <a16:creationId xmlns:a16="http://schemas.microsoft.com/office/drawing/2014/main" id="{16AE0A29-EF39-C205-FD4F-F4C425731CCE}"/>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sp>
        <p:nvSpPr>
          <p:cNvPr id="7" name="Rectangle 1">
            <a:extLst>
              <a:ext uri="{FF2B5EF4-FFF2-40B4-BE49-F238E27FC236}">
                <a16:creationId xmlns:a16="http://schemas.microsoft.com/office/drawing/2014/main" id="{BBA97D5E-C0D8-586B-22B1-4F7E7358E844}"/>
              </a:ext>
            </a:extLst>
          </p:cNvPr>
          <p:cNvSpPr>
            <a:spLocks noChangeArrowheads="1"/>
          </p:cNvSpPr>
          <p:nvPr/>
        </p:nvSpPr>
        <p:spPr bwMode="auto">
          <a:xfrm>
            <a:off x="369985" y="710553"/>
            <a:ext cx="11452030" cy="5862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en-US" b="1" i="0" u="none" strike="noStrike" cap="none" normalizeH="0" baseline="0" dirty="0">
                <a:ln>
                  <a:noFill/>
                </a:ln>
                <a:solidFill>
                  <a:srgbClr val="00B0F0"/>
                </a:solidFill>
                <a:effectLst/>
                <a:latin typeface="Alexandria" pitchFamily="2" charset="-78"/>
                <a:cs typeface="Alexandria" pitchFamily="2" charset="-78"/>
              </a:rPr>
              <a:t>معوقات الإبداع</a:t>
            </a:r>
            <a:r>
              <a:rPr kumimoji="0" lang="en-US" altLang="en-US" b="1" i="0" u="none" strike="noStrike" cap="none" normalizeH="0" baseline="0" dirty="0">
                <a:ln>
                  <a:noFill/>
                </a:ln>
                <a:solidFill>
                  <a:srgbClr val="00B0F0"/>
                </a:solidFill>
                <a:effectLst/>
                <a:latin typeface="Alexandria" pitchFamily="2" charset="-78"/>
                <a:cs typeface="Alexandria" pitchFamily="2" charset="-78"/>
              </a:rPr>
              <a:t>:</a:t>
            </a:r>
          </a:p>
          <a:p>
            <a:pPr marL="0" marR="0" lvl="0" indent="0" algn="r" defTabSz="914400" rtl="1" eaLnBrk="0" fontAlgn="base" latinLnBrk="0" hangingPunct="0">
              <a:lnSpc>
                <a:spcPct val="150000"/>
              </a:lnSpc>
              <a:spcBef>
                <a:spcPct val="0"/>
              </a:spcBef>
              <a:spcAft>
                <a:spcPct val="0"/>
              </a:spcAft>
              <a:buClrTx/>
              <a:buSzTx/>
              <a:buFontTx/>
              <a:buAutoNum type="arabicPeriod"/>
              <a:tabLst/>
            </a:pPr>
            <a:r>
              <a:rPr kumimoji="0" lang="ar-SA" altLang="en-US" b="1" i="0" u="none" strike="noStrike" cap="none" normalizeH="0" baseline="0" dirty="0">
                <a:ln>
                  <a:noFill/>
                </a:ln>
                <a:solidFill>
                  <a:schemeClr val="tx1"/>
                </a:solidFill>
                <a:effectLst/>
                <a:latin typeface="Alexandria" pitchFamily="2" charset="-78"/>
                <a:cs typeface="Alexandria" pitchFamily="2" charset="-78"/>
              </a:rPr>
              <a:t>الاختيار المقيد</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المهام المحددة بشروط تقلل من الإبداع مقارنة بالمهام التي يختارها الأفراد بحرية</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p>
          <a:p>
            <a:pPr marL="0" marR="0" lvl="0" indent="0" algn="r" defTabSz="914400" rtl="1" eaLnBrk="0" fontAlgn="base" latinLnBrk="0" hangingPunct="0">
              <a:lnSpc>
                <a:spcPct val="150000"/>
              </a:lnSpc>
              <a:spcBef>
                <a:spcPct val="0"/>
              </a:spcBef>
              <a:spcAft>
                <a:spcPct val="0"/>
              </a:spcAft>
              <a:buClrTx/>
              <a:buSzTx/>
              <a:buFontTx/>
              <a:buAutoNum type="arabicPeriod" startAt="2"/>
              <a:tabLst/>
            </a:pPr>
            <a:r>
              <a:rPr kumimoji="0" lang="ar-SA" altLang="en-US" b="1" i="0" u="none" strike="noStrike" cap="none" normalizeH="0" baseline="0" dirty="0">
                <a:ln>
                  <a:noFill/>
                </a:ln>
                <a:solidFill>
                  <a:schemeClr val="tx1"/>
                </a:solidFill>
                <a:effectLst/>
                <a:latin typeface="Alexandria" pitchFamily="2" charset="-78"/>
                <a:cs typeface="Alexandria" pitchFamily="2" charset="-78"/>
              </a:rPr>
              <a:t>المراقبة والإشراف</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الشعور بالمراقبة يقلل من الإبداع</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p>
          <a:p>
            <a:pPr marL="0" marR="0" lvl="0" indent="0" algn="r" defTabSz="914400" rtl="1" eaLnBrk="0" fontAlgn="base" latinLnBrk="0" hangingPunct="0">
              <a:lnSpc>
                <a:spcPct val="150000"/>
              </a:lnSpc>
              <a:spcBef>
                <a:spcPct val="0"/>
              </a:spcBef>
              <a:spcAft>
                <a:spcPct val="0"/>
              </a:spcAft>
              <a:buClrTx/>
              <a:buSzTx/>
              <a:buFontTx/>
              <a:buAutoNum type="arabicPeriod" startAt="3"/>
              <a:tabLst/>
            </a:pPr>
            <a:r>
              <a:rPr kumimoji="0" lang="ar-SA" altLang="en-US" b="1" i="0" u="none" strike="noStrike" cap="none" normalizeH="0" baseline="0" dirty="0">
                <a:ln>
                  <a:noFill/>
                </a:ln>
                <a:solidFill>
                  <a:schemeClr val="tx1"/>
                </a:solidFill>
                <a:effectLst/>
                <a:latin typeface="Alexandria" pitchFamily="2" charset="-78"/>
                <a:cs typeface="Alexandria" pitchFamily="2" charset="-78"/>
              </a:rPr>
              <a:t>المنافسة</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الشعور بالتهديد والمنافسة يقلل من الإبداع</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p>
          <a:p>
            <a:pPr marL="0" marR="0" lvl="0" indent="0" algn="r" defTabSz="914400" rtl="1" eaLnBrk="0" fontAlgn="base" latinLnBrk="0" hangingPunct="0">
              <a:lnSpc>
                <a:spcPct val="150000"/>
              </a:lnSpc>
              <a:spcBef>
                <a:spcPct val="0"/>
              </a:spcBef>
              <a:spcAft>
                <a:spcPct val="0"/>
              </a:spcAft>
              <a:buClrTx/>
              <a:buSzTx/>
              <a:buFontTx/>
              <a:buAutoNum type="arabicPeriod" startAt="4"/>
              <a:tabLst/>
            </a:pPr>
            <a:r>
              <a:rPr kumimoji="0" lang="ar-SA" altLang="en-US" b="1" i="0" u="none" strike="noStrike" cap="none" normalizeH="0" baseline="0" dirty="0">
                <a:ln>
                  <a:noFill/>
                </a:ln>
                <a:solidFill>
                  <a:schemeClr val="tx1"/>
                </a:solidFill>
                <a:effectLst/>
                <a:latin typeface="Alexandria" pitchFamily="2" charset="-78"/>
                <a:cs typeface="Alexandria" pitchFamily="2" charset="-78"/>
              </a:rPr>
              <a:t>التقييم المتوقع</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التركيز على كيفية تقويم الإنتاج يقلل من الإبداع</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p>
          <a:p>
            <a:pPr marL="0" marR="0" lvl="0" indent="0" algn="r" defTabSz="914400" rtl="1" eaLnBrk="0" fontAlgn="base" latinLnBrk="0" hangingPunct="0">
              <a:lnSpc>
                <a:spcPct val="150000"/>
              </a:lnSpc>
              <a:spcBef>
                <a:spcPct val="0"/>
              </a:spcBef>
              <a:spcAft>
                <a:spcPct val="0"/>
              </a:spcAft>
              <a:buClrTx/>
              <a:buSzTx/>
              <a:buFontTx/>
              <a:buAutoNum type="arabicPeriod" startAt="5"/>
              <a:tabLst/>
            </a:pPr>
            <a:r>
              <a:rPr kumimoji="0" lang="ar-SA" altLang="en-US" b="1" i="0" u="none" strike="noStrike" cap="none" normalizeH="0" baseline="0" dirty="0">
                <a:ln>
                  <a:noFill/>
                </a:ln>
                <a:solidFill>
                  <a:schemeClr val="tx1"/>
                </a:solidFill>
                <a:effectLst/>
                <a:latin typeface="Alexandria" pitchFamily="2" charset="-78"/>
                <a:cs typeface="Alexandria" pitchFamily="2" charset="-78"/>
              </a:rPr>
              <a:t>العوامل الاجتماعية</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الفقر، </a:t>
            </a:r>
            <a:r>
              <a:rPr kumimoji="0" lang="ar-AE" altLang="en-US" b="0" i="0" u="none" strike="noStrike" cap="none" normalizeH="0" baseline="0" dirty="0">
                <a:ln>
                  <a:noFill/>
                </a:ln>
                <a:solidFill>
                  <a:schemeClr val="tx1"/>
                </a:solidFill>
                <a:effectLst/>
                <a:latin typeface="Alexandria" pitchFamily="2" charset="-78"/>
                <a:cs typeface="Alexandria" pitchFamily="2" charset="-78"/>
              </a:rPr>
              <a:t>و</a:t>
            </a:r>
            <a:r>
              <a:rPr kumimoji="0" lang="ar-SA" altLang="en-US" b="0" i="0" u="none" strike="noStrike" cap="none" normalizeH="0" baseline="0" dirty="0">
                <a:ln>
                  <a:noFill/>
                </a:ln>
                <a:solidFill>
                  <a:schemeClr val="tx1"/>
                </a:solidFill>
                <a:effectLst/>
                <a:latin typeface="Alexandria" pitchFamily="2" charset="-78"/>
                <a:cs typeface="Alexandria" pitchFamily="2" charset="-78"/>
              </a:rPr>
              <a:t>تردي الأوضاع الصحية، التسلط، كبت الحريات، وضعف الإمكانيات المادية</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endParaRPr kumimoji="0" lang="ar-AE"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1" eaLnBrk="0" fontAlgn="base" latinLnBrk="0" hangingPunct="0">
              <a:lnSpc>
                <a:spcPct val="150000"/>
              </a:lnSpc>
              <a:spcBef>
                <a:spcPct val="0"/>
              </a:spcBef>
              <a:spcAft>
                <a:spcPct val="0"/>
              </a:spcAft>
              <a:buClrTx/>
              <a:buSzTx/>
              <a:tabLst/>
            </a:pPr>
            <a:endParaRPr kumimoji="0" lang="en-US" altLang="en-US" b="1"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en-US" b="1" i="0" u="none" strike="noStrike" cap="none" normalizeH="0" baseline="0" dirty="0">
                <a:ln>
                  <a:noFill/>
                </a:ln>
                <a:solidFill>
                  <a:srgbClr val="00B0F0"/>
                </a:solidFill>
                <a:effectLst/>
                <a:latin typeface="Alexandria" pitchFamily="2" charset="-78"/>
                <a:cs typeface="Alexandria" pitchFamily="2" charset="-78"/>
              </a:rPr>
              <a:t>معوقات التفكير الناقد</a:t>
            </a:r>
            <a:r>
              <a:rPr kumimoji="0" lang="en-US" altLang="en-US" b="1" i="0" u="none" strike="noStrike" cap="none" normalizeH="0" baseline="0" dirty="0">
                <a:ln>
                  <a:noFill/>
                </a:ln>
                <a:solidFill>
                  <a:srgbClr val="00B0F0"/>
                </a:solidFill>
                <a:effectLst/>
                <a:latin typeface="Alexandria" pitchFamily="2" charset="-78"/>
                <a:cs typeface="Alexandria" pitchFamily="2" charset="-78"/>
              </a:rPr>
              <a:t>:</a:t>
            </a:r>
          </a:p>
          <a:p>
            <a:pPr marL="0" marR="0" lvl="0" indent="0" algn="r" defTabSz="914400" rtl="1" eaLnBrk="0" fontAlgn="base" latinLnBrk="0" hangingPunct="0">
              <a:lnSpc>
                <a:spcPct val="150000"/>
              </a:lnSpc>
              <a:spcBef>
                <a:spcPct val="0"/>
              </a:spcBef>
              <a:spcAft>
                <a:spcPct val="0"/>
              </a:spcAft>
              <a:buClrTx/>
              <a:buSzTx/>
              <a:buFontTx/>
              <a:buAutoNum type="arabicPeriod"/>
              <a:tabLst/>
            </a:pPr>
            <a:r>
              <a:rPr kumimoji="0" lang="ar-SA" altLang="en-US" b="1" i="0" u="none" strike="noStrike" cap="none" normalizeH="0" baseline="0" dirty="0">
                <a:ln>
                  <a:noFill/>
                </a:ln>
                <a:solidFill>
                  <a:schemeClr val="tx1"/>
                </a:solidFill>
                <a:effectLst/>
                <a:latin typeface="Alexandria" pitchFamily="2" charset="-78"/>
                <a:cs typeface="Alexandria" pitchFamily="2" charset="-78"/>
              </a:rPr>
              <a:t>الأنانية</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التركيز على الذات</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p>
          <a:p>
            <a:pPr marL="0" marR="0" lvl="0" indent="0" algn="r" defTabSz="914400" rtl="1" eaLnBrk="0" fontAlgn="base" latinLnBrk="0" hangingPunct="0">
              <a:lnSpc>
                <a:spcPct val="150000"/>
              </a:lnSpc>
              <a:spcBef>
                <a:spcPct val="0"/>
              </a:spcBef>
              <a:spcAft>
                <a:spcPct val="0"/>
              </a:spcAft>
              <a:buClrTx/>
              <a:buSzTx/>
              <a:buFontTx/>
              <a:buAutoNum type="arabicPeriod" startAt="2"/>
              <a:tabLst/>
            </a:pPr>
            <a:r>
              <a:rPr kumimoji="0" lang="ar-SA" altLang="en-US" b="1" i="0" u="none" strike="noStrike" cap="none" normalizeH="0" baseline="0" dirty="0">
                <a:ln>
                  <a:noFill/>
                </a:ln>
                <a:solidFill>
                  <a:schemeClr val="tx1"/>
                </a:solidFill>
                <a:effectLst/>
                <a:latin typeface="Alexandria" pitchFamily="2" charset="-78"/>
                <a:cs typeface="Alexandria" pitchFamily="2" charset="-78"/>
              </a:rPr>
              <a:t>التفكير الجمعي</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التأثر بآراء الجماعة</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p>
          <a:p>
            <a:pPr marL="0" marR="0" lvl="0" indent="0" algn="r" defTabSz="914400" rtl="1" eaLnBrk="0" fontAlgn="base" latinLnBrk="0" hangingPunct="0">
              <a:lnSpc>
                <a:spcPct val="150000"/>
              </a:lnSpc>
              <a:spcBef>
                <a:spcPct val="0"/>
              </a:spcBef>
              <a:spcAft>
                <a:spcPct val="0"/>
              </a:spcAft>
              <a:buClrTx/>
              <a:buSzTx/>
              <a:buFontTx/>
              <a:buAutoNum type="arabicPeriod" startAt="3"/>
              <a:tabLst/>
            </a:pPr>
            <a:r>
              <a:rPr kumimoji="0" lang="ar-SA" altLang="en-US" b="1" i="0" u="none" strike="noStrike" cap="none" normalizeH="0" baseline="0" dirty="0">
                <a:ln>
                  <a:noFill/>
                </a:ln>
                <a:solidFill>
                  <a:schemeClr val="tx1"/>
                </a:solidFill>
                <a:effectLst/>
                <a:latin typeface="Alexandria" pitchFamily="2" charset="-78"/>
                <a:cs typeface="Alexandria" pitchFamily="2" charset="-78"/>
              </a:rPr>
              <a:t>التأثر الاجتماعي</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التأثر بالبيئة الاجتماعية</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p>
          <a:p>
            <a:pPr marL="0" marR="0" lvl="0" indent="0" algn="r" defTabSz="914400" rtl="1" eaLnBrk="0" fontAlgn="base" latinLnBrk="0" hangingPunct="0">
              <a:lnSpc>
                <a:spcPct val="150000"/>
              </a:lnSpc>
              <a:spcBef>
                <a:spcPct val="0"/>
              </a:spcBef>
              <a:spcAft>
                <a:spcPct val="0"/>
              </a:spcAft>
              <a:buClrTx/>
              <a:buSzTx/>
              <a:buFontTx/>
              <a:buAutoNum type="arabicPeriod" startAt="4"/>
              <a:tabLst/>
            </a:pPr>
            <a:r>
              <a:rPr kumimoji="0" lang="ar-SA" altLang="en-US" b="1" i="0" u="none" strike="noStrike" cap="none" normalizeH="0" baseline="0" dirty="0">
                <a:ln>
                  <a:noFill/>
                </a:ln>
                <a:solidFill>
                  <a:schemeClr val="tx1"/>
                </a:solidFill>
                <a:effectLst/>
                <a:latin typeface="Alexandria" pitchFamily="2" charset="-78"/>
                <a:cs typeface="Alexandria" pitchFamily="2" charset="-78"/>
              </a:rPr>
              <a:t>التحيزات الشخصية</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الميل إلى الآراء الشخصية</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p>
          <a:p>
            <a:pPr marL="0" marR="0" lvl="0" indent="0" algn="r" defTabSz="914400" rtl="1" eaLnBrk="0" fontAlgn="base" latinLnBrk="0" hangingPunct="0">
              <a:lnSpc>
                <a:spcPct val="150000"/>
              </a:lnSpc>
              <a:spcBef>
                <a:spcPct val="0"/>
              </a:spcBef>
              <a:spcAft>
                <a:spcPct val="0"/>
              </a:spcAft>
              <a:buClrTx/>
              <a:buSzTx/>
              <a:buFontTx/>
              <a:buAutoNum type="arabicPeriod" startAt="5"/>
              <a:tabLst/>
            </a:pPr>
            <a:r>
              <a:rPr kumimoji="0" lang="ar-SA" altLang="en-US" b="1" i="0" u="none" strike="noStrike" cap="none" normalizeH="0" baseline="0" dirty="0">
                <a:ln>
                  <a:noFill/>
                </a:ln>
                <a:solidFill>
                  <a:schemeClr val="tx1"/>
                </a:solidFill>
                <a:effectLst/>
                <a:latin typeface="Alexandria" pitchFamily="2" charset="-78"/>
                <a:cs typeface="Alexandria" pitchFamily="2" charset="-78"/>
              </a:rPr>
              <a:t>القلق</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الشعور بالقلق والتوتر</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p>
          <a:p>
            <a:pPr marL="0" marR="0" lvl="0" indent="0" algn="r" defTabSz="914400" rtl="1" eaLnBrk="0" fontAlgn="base" latinLnBrk="0" hangingPunct="0">
              <a:lnSpc>
                <a:spcPct val="150000"/>
              </a:lnSpc>
              <a:spcBef>
                <a:spcPct val="0"/>
              </a:spcBef>
              <a:spcAft>
                <a:spcPct val="0"/>
              </a:spcAft>
              <a:buClrTx/>
              <a:buSzTx/>
              <a:buFontTx/>
              <a:buAutoNum type="arabicPeriod" startAt="6"/>
              <a:tabLst/>
            </a:pPr>
            <a:r>
              <a:rPr kumimoji="0" lang="ar-SA" altLang="en-US" b="1" i="0" u="none" strike="noStrike" cap="none" normalizeH="0" baseline="0" dirty="0">
                <a:ln>
                  <a:noFill/>
                </a:ln>
                <a:solidFill>
                  <a:schemeClr val="tx1"/>
                </a:solidFill>
                <a:effectLst/>
                <a:latin typeface="Alexandria" pitchFamily="2" charset="-78"/>
                <a:cs typeface="Alexandria" pitchFamily="2" charset="-78"/>
              </a:rPr>
              <a:t>التجارب السابقة</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التأثر بالتجارب السابقة</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p>
        </p:txBody>
      </p:sp>
    </p:spTree>
    <p:extLst>
      <p:ext uri="{BB962C8B-B14F-4D97-AF65-F5344CB8AC3E}">
        <p14:creationId xmlns:p14="http://schemas.microsoft.com/office/powerpoint/2010/main" val="39953590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10697" y="11644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81891" y="1291870"/>
            <a:ext cx="11133858" cy="54058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2" name="TextBox 1">
            <a:extLst>
              <a:ext uri="{FF2B5EF4-FFF2-40B4-BE49-F238E27FC236}">
                <a16:creationId xmlns:a16="http://schemas.microsoft.com/office/drawing/2014/main" id="{D454EFAD-DF36-1A8A-127D-13E7B667EC09}"/>
              </a:ext>
            </a:extLst>
          </p:cNvPr>
          <p:cNvSpPr txBox="1"/>
          <p:nvPr/>
        </p:nvSpPr>
        <p:spPr>
          <a:xfrm>
            <a:off x="1176848" y="299111"/>
            <a:ext cx="6524542" cy="411844"/>
          </a:xfrm>
          <a:prstGeom prst="rect">
            <a:avLst/>
          </a:prstGeom>
          <a:noFill/>
        </p:spPr>
        <p:txBody>
          <a:bodyPr wrap="square" rtlCol="0">
            <a:spAutoFit/>
          </a:bodyPr>
          <a:lstStyle/>
          <a:p>
            <a:pPr indent="503555" algn="just" rtl="1">
              <a:lnSpc>
                <a:spcPts val="2400"/>
              </a:lnSpc>
              <a:spcBef>
                <a:spcPts val="600"/>
              </a:spcBef>
              <a:spcAft>
                <a:spcPts val="0"/>
              </a:spcAft>
            </a:pPr>
            <a:r>
              <a:rPr lang="ar-SA" sz="2800" b="1" dirty="0">
                <a:effectLst/>
                <a:latin typeface="Alexandria" pitchFamily="2" charset="-78"/>
                <a:ea typeface="Times New Roman" panose="02020603050405020304" pitchFamily="18" charset="0"/>
                <a:cs typeface="Alexandria" pitchFamily="2" charset="-78"/>
              </a:rPr>
              <a:t>خاتمــــــة:</a:t>
            </a:r>
            <a:endParaRPr lang="en-US" sz="2800" dirty="0">
              <a:effectLst/>
              <a:latin typeface="Alexandria" pitchFamily="2" charset="-78"/>
              <a:ea typeface="Times New Roman" panose="02020603050405020304" pitchFamily="18" charset="0"/>
              <a:cs typeface="Alexandria" pitchFamily="2" charset="-78"/>
            </a:endParaRPr>
          </a:p>
        </p:txBody>
      </p:sp>
      <p:sp>
        <p:nvSpPr>
          <p:cNvPr id="8" name="TextBox 7">
            <a:extLst>
              <a:ext uri="{FF2B5EF4-FFF2-40B4-BE49-F238E27FC236}">
                <a16:creationId xmlns:a16="http://schemas.microsoft.com/office/drawing/2014/main" id="{65F3BE86-969D-2133-2C0D-27177C5502B7}"/>
              </a:ext>
            </a:extLst>
          </p:cNvPr>
          <p:cNvSpPr txBox="1"/>
          <p:nvPr/>
        </p:nvSpPr>
        <p:spPr>
          <a:xfrm>
            <a:off x="877142" y="1753433"/>
            <a:ext cx="10543356" cy="4247317"/>
          </a:xfrm>
          <a:prstGeom prst="rect">
            <a:avLst/>
          </a:prstGeom>
          <a:noFill/>
        </p:spPr>
        <p:txBody>
          <a:bodyPr wrap="square">
            <a:spAutoFit/>
          </a:bodyPr>
          <a:lstStyle/>
          <a:p>
            <a:pPr algn="just" rtl="1"/>
            <a:r>
              <a:rPr lang="ar-AE" dirty="0">
                <a:latin typeface="Alexandria" pitchFamily="2" charset="-78"/>
                <a:cs typeface="Alexandria" pitchFamily="2" charset="-78"/>
              </a:rPr>
              <a:t>        </a:t>
            </a:r>
            <a:r>
              <a:rPr lang="ar-JO" dirty="0">
                <a:latin typeface="Alexandria" pitchFamily="2" charset="-78"/>
                <a:cs typeface="Alexandria" pitchFamily="2" charset="-78"/>
              </a:rPr>
              <a:t>إن التفكير الناقد والتفكير الإبداعي يشكلان ركيزتين أساسيتين للنجاح في عالم الأعمال المعاصر، حيث يتطلب العصر الحالي مهارات متقدمة للتعامل مع التحديات المستمرة والمتغيرة. التفكير الناقد يمكّن الأفراد من تحليل المعلومات بعمق وتقييمها بشكل موضوعي، بينما يسمح التفكير الإبداعي بتوليد أفكار جديدة وحلول غير تقليدية للمشكلات. هذه المهارات لا تعزز فقط القدرة على التكيف والابتكار، بل تساهم أيضًا في تطوير الموارد البشرية وتحفيز الإنتاجية والربحية.</a:t>
            </a:r>
          </a:p>
          <a:p>
            <a:pPr algn="just" rtl="1"/>
            <a:endParaRPr lang="ar-JO" dirty="0">
              <a:latin typeface="Alexandria" pitchFamily="2" charset="-78"/>
              <a:cs typeface="Alexandria" pitchFamily="2" charset="-78"/>
            </a:endParaRPr>
          </a:p>
          <a:p>
            <a:pPr algn="just" rtl="1"/>
            <a:r>
              <a:rPr lang="ar-JO" dirty="0">
                <a:latin typeface="Alexandria" pitchFamily="2" charset="-78"/>
                <a:cs typeface="Alexandria" pitchFamily="2" charset="-78"/>
              </a:rPr>
              <a:t>من الضروري أن تُعطى الأولوية لتطوير هذه المهارات في بيئة العمل، لأنها تساعد على تحقيق مستويات أعلى من الجودة والكفاءة. يجب على القادة والمدراء تشجيع فرقهم على التفكير بشكل نقدي وإبداعي، وتوفير بيئة تدعم الابتكار والتجريب. كما يجب عليهم تبني استراتيجيات تعليمية وتدريبية تركز على تنمية هذه المهارات وتطبيقها في سياق العمل اليومي.</a:t>
            </a:r>
          </a:p>
          <a:p>
            <a:pPr algn="just" rtl="1"/>
            <a:endParaRPr lang="ar-JO" dirty="0">
              <a:latin typeface="Alexandria" pitchFamily="2" charset="-78"/>
              <a:cs typeface="Alexandria" pitchFamily="2" charset="-78"/>
            </a:endParaRPr>
          </a:p>
          <a:p>
            <a:pPr algn="just" rtl="1"/>
            <a:r>
              <a:rPr lang="ar-JO" dirty="0">
                <a:latin typeface="Alexandria" pitchFamily="2" charset="-78"/>
                <a:cs typeface="Alexandria" pitchFamily="2" charset="-78"/>
              </a:rPr>
              <a:t>في النهاية، يمكن للتفكير الناقد والتفكير الإبداعي أن يلعبا دورًا حيويًا في تحقيق التطور والتميز في المؤسسات. من خلال تبني هذه المهارات، يمكن للمنظمات أن تتجاوز التحديات الراهنة وتستشرف آفاقًا جديدة للنمو والنجاح. إنها ليست مجرد أدوات للتعامل مع المشكلات الحالية، بل هي أيضًا وسائل لبناء مستقبل أكثر إشراقًا واستدامة للمؤسسات في عالم يتسم بالتغير المستمر.</a:t>
            </a:r>
          </a:p>
        </p:txBody>
      </p:sp>
      <p:pic>
        <p:nvPicPr>
          <p:cNvPr id="7" name="Graphic 21">
            <a:extLst>
              <a:ext uri="{FF2B5EF4-FFF2-40B4-BE49-F238E27FC236}">
                <a16:creationId xmlns:a16="http://schemas.microsoft.com/office/drawing/2014/main" id="{7B6E167E-14FB-1319-61BA-D6B36551152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9" name="Picture 8">
            <a:extLst>
              <a:ext uri="{FF2B5EF4-FFF2-40B4-BE49-F238E27FC236}">
                <a16:creationId xmlns:a16="http://schemas.microsoft.com/office/drawing/2014/main" id="{C79E15C8-3597-7EE3-FF16-79112FEE1AB1}"/>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69985" y="307230"/>
            <a:ext cx="990981" cy="533409"/>
          </a:xfrm>
          <a:prstGeom prst="rect">
            <a:avLst/>
          </a:prstGeom>
        </p:spPr>
      </p:pic>
    </p:spTree>
    <p:extLst>
      <p:ext uri="{BB962C8B-B14F-4D97-AF65-F5344CB8AC3E}">
        <p14:creationId xmlns:p14="http://schemas.microsoft.com/office/powerpoint/2010/main" val="22578209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4593265" cy="6338016"/>
          </a:xfrm>
        </p:spPr>
      </p:pic>
      <p:sp>
        <p:nvSpPr>
          <p:cNvPr id="4" name="Rectangle 3">
            <a:extLst>
              <a:ext uri="{FF2B5EF4-FFF2-40B4-BE49-F238E27FC236}">
                <a16:creationId xmlns:a16="http://schemas.microsoft.com/office/drawing/2014/main" id="{70F1FE5C-AE6F-A664-4CF6-FD420F844C37}"/>
              </a:ext>
            </a:extLst>
          </p:cNvPr>
          <p:cNvSpPr/>
          <p:nvPr/>
        </p:nvSpPr>
        <p:spPr>
          <a:xfrm>
            <a:off x="4074485" y="24838"/>
            <a:ext cx="4747323" cy="636906"/>
          </a:xfrm>
          <a:prstGeom prst="rect">
            <a:avLst/>
          </a:prstGeom>
          <a:noFill/>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lang="ar-JO" sz="3200" b="1" dirty="0">
                <a:latin typeface="Alexandria" pitchFamily="2" charset="-78"/>
                <a:cs typeface="Alexandria" pitchFamily="2" charset="-78"/>
              </a:rPr>
              <a:t>ملخص المحاضرة</a:t>
            </a:r>
            <a:endParaRPr kumimoji="0" lang="en-US" sz="3200" b="0" i="0" u="none" strike="noStrike" kern="1200" cap="none" spc="0" normalizeH="0" baseline="0" noProof="0" dirty="0">
              <a:ln>
                <a:noFill/>
              </a:ln>
              <a:effectLst/>
              <a:uLnTx/>
              <a:uFillTx/>
              <a:latin typeface="Alexandria" pitchFamily="2" charset="-78"/>
              <a:ea typeface="+mn-ea"/>
              <a:cs typeface="Alexandria" pitchFamily="2" charset="-78"/>
            </a:endParaRPr>
          </a:p>
        </p:txBody>
      </p:sp>
      <p:pic>
        <p:nvPicPr>
          <p:cNvPr id="6" name="Graphic 5">
            <a:extLst>
              <a:ext uri="{FF2B5EF4-FFF2-40B4-BE49-F238E27FC236}">
                <a16:creationId xmlns:a16="http://schemas.microsoft.com/office/drawing/2014/main" id="{AFD2EA54-D1A6-05C2-1F4D-050E00BB155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738105" y="6389660"/>
            <a:ext cx="2279266" cy="384052"/>
          </a:xfrm>
          <a:prstGeom prst="rect">
            <a:avLst/>
          </a:prstGeom>
        </p:spPr>
      </p:pic>
      <p:pic>
        <p:nvPicPr>
          <p:cNvPr id="7" name="Graphic 21">
            <a:extLst>
              <a:ext uri="{FF2B5EF4-FFF2-40B4-BE49-F238E27FC236}">
                <a16:creationId xmlns:a16="http://schemas.microsoft.com/office/drawing/2014/main" id="{18F3146E-2140-271C-B103-9BA0B0A1E45A}"/>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30377"/>
            <a:ext cx="2305141" cy="1076343"/>
          </a:xfrm>
          <a:prstGeom prst="rect">
            <a:avLst/>
          </a:prstGeom>
        </p:spPr>
      </p:pic>
      <p:sp>
        <p:nvSpPr>
          <p:cNvPr id="9" name="TextBox 8">
            <a:extLst>
              <a:ext uri="{FF2B5EF4-FFF2-40B4-BE49-F238E27FC236}">
                <a16:creationId xmlns:a16="http://schemas.microsoft.com/office/drawing/2014/main" id="{9F5B8F86-FFCA-3C1E-17DD-0CA942872476}"/>
              </a:ext>
            </a:extLst>
          </p:cNvPr>
          <p:cNvSpPr txBox="1"/>
          <p:nvPr/>
        </p:nvSpPr>
        <p:spPr>
          <a:xfrm>
            <a:off x="3742661" y="790753"/>
            <a:ext cx="8174186" cy="5590698"/>
          </a:xfrm>
          <a:prstGeom prst="rect">
            <a:avLst/>
          </a:prstGeom>
          <a:noFill/>
        </p:spPr>
        <p:txBody>
          <a:bodyPr wrap="square">
            <a:spAutoFit/>
          </a:bodyPr>
          <a:lstStyle/>
          <a:p>
            <a:pPr algn="just" rtl="1">
              <a:lnSpc>
                <a:spcPct val="150000"/>
              </a:lnSpc>
            </a:pPr>
            <a:r>
              <a:rPr lang="ar-JO" sz="1600" dirty="0">
                <a:latin typeface="Alexandria" pitchFamily="2" charset="-78"/>
                <a:cs typeface="Alexandria" pitchFamily="2" charset="-78"/>
              </a:rPr>
              <a:t>التفكير الإبداعي والتفكير الناقد هما نوعان من التفكير لهما خصائص واستخدامات مختلفة:</a:t>
            </a:r>
          </a:p>
          <a:p>
            <a:pPr algn="just" rtl="1">
              <a:lnSpc>
                <a:spcPct val="150000"/>
              </a:lnSpc>
            </a:pPr>
            <a:r>
              <a:rPr lang="ar-JO" sz="1600" dirty="0">
                <a:latin typeface="Alexandria" pitchFamily="2" charset="-78"/>
                <a:cs typeface="Alexandria" pitchFamily="2" charset="-78"/>
              </a:rPr>
              <a:t>المفكر الإبداعي: يسعى لإيجاد أفكار جديدة ويستكشف جميع الاحتمالات الممكنة. </a:t>
            </a:r>
            <a:endParaRPr lang="ar-AE" sz="1600" dirty="0">
              <a:latin typeface="Alexandria" pitchFamily="2" charset="-78"/>
              <a:cs typeface="Alexandria" pitchFamily="2" charset="-78"/>
            </a:endParaRPr>
          </a:p>
          <a:p>
            <a:pPr algn="just" rtl="1">
              <a:lnSpc>
                <a:spcPct val="150000"/>
              </a:lnSpc>
            </a:pPr>
            <a:r>
              <a:rPr lang="ar-JO" sz="1600" dirty="0">
                <a:latin typeface="Alexandria" pitchFamily="2" charset="-78"/>
                <a:cs typeface="Alexandria" pitchFamily="2" charset="-78"/>
              </a:rPr>
              <a:t>المفكر الناقد: يحكم على الأشياء بموضوعية ويختار أفضل خيار منطقي من </a:t>
            </a:r>
            <a:r>
              <a:rPr lang="ar-AE" sz="1600" dirty="0">
                <a:latin typeface="Alexandria" pitchFamily="2" charset="-78"/>
                <a:cs typeface="Alexandria" pitchFamily="2" charset="-78"/>
              </a:rPr>
              <a:t>ال</a:t>
            </a:r>
            <a:r>
              <a:rPr lang="ar-JO" sz="1600" dirty="0">
                <a:latin typeface="Alexandria" pitchFamily="2" charset="-78"/>
                <a:cs typeface="Alexandria" pitchFamily="2" charset="-78"/>
              </a:rPr>
              <a:t>خيارات.</a:t>
            </a:r>
          </a:p>
          <a:p>
            <a:pPr algn="just" rtl="1">
              <a:lnSpc>
                <a:spcPct val="150000"/>
              </a:lnSpc>
            </a:pPr>
            <a:endParaRPr lang="ar-JO" sz="1600" dirty="0">
              <a:latin typeface="Alexandria" pitchFamily="2" charset="-78"/>
              <a:cs typeface="Alexandria" pitchFamily="2" charset="-78"/>
            </a:endParaRPr>
          </a:p>
          <a:p>
            <a:pPr algn="just" rtl="1">
              <a:lnSpc>
                <a:spcPct val="150000"/>
              </a:lnSpc>
            </a:pPr>
            <a:r>
              <a:rPr lang="ar-JO" sz="1600" dirty="0">
                <a:latin typeface="Alexandria" pitchFamily="2" charset="-78"/>
                <a:cs typeface="Alexandria" pitchFamily="2" charset="-78"/>
              </a:rPr>
              <a:t>التفكير الإبداعي: يستخدم الجانب الأيمن من الدماغ، ويعالج المعلومات بطريقة غير خطية.</a:t>
            </a:r>
            <a:r>
              <a:rPr lang="ar-AE" sz="1600" dirty="0">
                <a:latin typeface="Alexandria" pitchFamily="2" charset="-78"/>
                <a:cs typeface="Alexandria" pitchFamily="2" charset="-78"/>
              </a:rPr>
              <a:t> </a:t>
            </a:r>
            <a:r>
              <a:rPr lang="ar-JO" sz="1600" dirty="0">
                <a:latin typeface="Alexandria" pitchFamily="2" charset="-78"/>
                <a:cs typeface="Alexandria" pitchFamily="2" charset="-78"/>
              </a:rPr>
              <a:t>التفكير الناقد: يستخدم الجزء الأيسر من الدماغ، ويعالج المعلومات بطريقة منظمة وخطية.</a:t>
            </a:r>
          </a:p>
          <a:p>
            <a:pPr algn="just" rtl="1">
              <a:lnSpc>
                <a:spcPct val="150000"/>
              </a:lnSpc>
            </a:pPr>
            <a:endParaRPr lang="ar-JO" sz="1600" dirty="0">
              <a:latin typeface="Alexandria" pitchFamily="2" charset="-78"/>
              <a:cs typeface="Alexandria" pitchFamily="2" charset="-78"/>
            </a:endParaRPr>
          </a:p>
          <a:p>
            <a:pPr algn="just" rtl="1">
              <a:lnSpc>
                <a:spcPct val="150000"/>
              </a:lnSpc>
            </a:pPr>
            <a:r>
              <a:rPr lang="ar-JO" sz="1600" dirty="0">
                <a:latin typeface="Alexandria" pitchFamily="2" charset="-78"/>
                <a:cs typeface="Alexandria" pitchFamily="2" charset="-78"/>
              </a:rPr>
              <a:t>- التفكير الإبداعي: يمكن أن يحدث بدون جهد كبير.</a:t>
            </a:r>
          </a:p>
          <a:p>
            <a:pPr algn="just" rtl="1">
              <a:lnSpc>
                <a:spcPct val="150000"/>
              </a:lnSpc>
            </a:pPr>
            <a:r>
              <a:rPr lang="ar-JO" sz="1600" dirty="0">
                <a:latin typeface="Alexandria" pitchFamily="2" charset="-78"/>
                <a:cs typeface="Alexandria" pitchFamily="2" charset="-78"/>
              </a:rPr>
              <a:t> التفكير الناقد: يتطلب جهدًا عقليًا كبيرًا وتركيزًا عاليًا.</a:t>
            </a:r>
            <a:endParaRPr lang="ar-AE" sz="1600" dirty="0">
              <a:latin typeface="Alexandria" pitchFamily="2" charset="-78"/>
              <a:cs typeface="Alexandria" pitchFamily="2" charset="-78"/>
            </a:endParaRPr>
          </a:p>
          <a:p>
            <a:pPr algn="just" rtl="1">
              <a:lnSpc>
                <a:spcPct val="150000"/>
              </a:lnSpc>
            </a:pPr>
            <a:endParaRPr lang="ar-JO" sz="1600" dirty="0">
              <a:latin typeface="Alexandria" pitchFamily="2" charset="-78"/>
              <a:cs typeface="Alexandria" pitchFamily="2" charset="-78"/>
            </a:endParaRPr>
          </a:p>
          <a:p>
            <a:pPr algn="just" rtl="1">
              <a:lnSpc>
                <a:spcPct val="150000"/>
              </a:lnSpc>
            </a:pPr>
            <a:r>
              <a:rPr lang="ar-JO" sz="1600" dirty="0">
                <a:latin typeface="Alexandria" pitchFamily="2" charset="-78"/>
                <a:cs typeface="Alexandria" pitchFamily="2" charset="-78"/>
              </a:rPr>
              <a:t>التفكير الإبداعي: غير انتقائي وحر.</a:t>
            </a:r>
          </a:p>
          <a:p>
            <a:pPr algn="just" rtl="1">
              <a:lnSpc>
                <a:spcPct val="150000"/>
              </a:lnSpc>
            </a:pPr>
            <a:r>
              <a:rPr lang="ar-JO" sz="1600" dirty="0">
                <a:latin typeface="Alexandria" pitchFamily="2" charset="-78"/>
                <a:cs typeface="Alexandria" pitchFamily="2" charset="-78"/>
              </a:rPr>
              <a:t> التفكير الناقد: انتقائي ويعتمد على اتخاذ قرارات منطقية.</a:t>
            </a:r>
          </a:p>
          <a:p>
            <a:pPr algn="just" rtl="1">
              <a:lnSpc>
                <a:spcPct val="150000"/>
              </a:lnSpc>
            </a:pPr>
            <a:endParaRPr lang="ar-JO" sz="1600" dirty="0">
              <a:latin typeface="Alexandria" pitchFamily="2" charset="-78"/>
              <a:cs typeface="Alexandria" pitchFamily="2" charset="-78"/>
            </a:endParaRPr>
          </a:p>
          <a:p>
            <a:pPr algn="just" rtl="1">
              <a:lnSpc>
                <a:spcPct val="150000"/>
              </a:lnSpc>
            </a:pPr>
            <a:r>
              <a:rPr lang="ar-JO" sz="1600" dirty="0">
                <a:latin typeface="Alexandria" pitchFamily="2" charset="-78"/>
                <a:cs typeface="Alexandria" pitchFamily="2" charset="-78"/>
              </a:rPr>
              <a:t>التفكير الإبداعي يركز على توليد الأفكار الجديدة والمبتكرة، بينما التفكير الناقد يركز على تحليل الأفكار واختيار الأنسب منها بناءً على منطق وواقعية.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6192724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14A1231D-EEB2-6C21-896F-0ECF4C79651F}"/>
              </a:ext>
            </a:extLst>
          </p:cNvPr>
          <p:cNvSpPr txBox="1"/>
          <p:nvPr/>
        </p:nvSpPr>
        <p:spPr>
          <a:xfrm>
            <a:off x="7913641" y="5999500"/>
            <a:ext cx="3860059" cy="58477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دمتم بحفظ الله ورعايته </a:t>
            </a:r>
          </a:p>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د. وردة أبو كلوب</a:t>
            </a:r>
            <a:endPar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pic>
        <p:nvPicPr>
          <p:cNvPr id="3" name="Graphic 21">
            <a:extLst>
              <a:ext uri="{FF2B5EF4-FFF2-40B4-BE49-F238E27FC236}">
                <a16:creationId xmlns:a16="http://schemas.microsoft.com/office/drawing/2014/main" id="{8FF84BF0-C3DF-1405-BE48-8FA6170B68F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8" name="Picture Placeholder 7">
            <a:extLst>
              <a:ext uri="{FF2B5EF4-FFF2-40B4-BE49-F238E27FC236}">
                <a16:creationId xmlns:a16="http://schemas.microsoft.com/office/drawing/2014/main" id="{B9DD0772-3E34-2856-4EB0-441A423B4656}"/>
              </a:ext>
            </a:extLst>
          </p:cNvPr>
          <p:cNvPicPr>
            <a:picLocks noGrp="1" noChangeAspect="1"/>
          </p:cNvPicPr>
          <p:nvPr>
            <p:ph type="pic" idx="12"/>
          </p:nvPr>
        </p:nvPicPr>
        <p:blipFill>
          <a:blip r:embed="rId4">
            <a:extLst>
              <a:ext uri="{28A0092B-C50C-407E-A947-70E740481C1C}">
                <a14:useLocalDpi xmlns:a14="http://schemas.microsoft.com/office/drawing/2010/main" val="0"/>
              </a:ext>
            </a:extLst>
          </a:blip>
          <a:srcRect l="8140" r="8140"/>
          <a:stretch>
            <a:fillRect/>
          </a:stretch>
        </p:blipFill>
        <p:spPr>
          <a:xfrm>
            <a:off x="1024191" y="1879804"/>
            <a:ext cx="4607380" cy="3098392"/>
          </a:xfrm>
        </p:spPr>
      </p:pic>
      <p:sp>
        <p:nvSpPr>
          <p:cNvPr id="9" name="TextBox 8">
            <a:extLst>
              <a:ext uri="{FF2B5EF4-FFF2-40B4-BE49-F238E27FC236}">
                <a16:creationId xmlns:a16="http://schemas.microsoft.com/office/drawing/2014/main" id="{D7BDADB5-4E14-6AB5-8DAB-EFBE48FA54E8}"/>
              </a:ext>
            </a:extLst>
          </p:cNvPr>
          <p:cNvSpPr txBox="1"/>
          <p:nvPr/>
        </p:nvSpPr>
        <p:spPr>
          <a:xfrm>
            <a:off x="1254422" y="2238985"/>
            <a:ext cx="4146917" cy="273921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 typeface="Arial"/>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sym typeface="Arial"/>
              </a:rPr>
              <a:t>الموضوع القادم: </a:t>
            </a:r>
            <a:endParaRPr kumimoji="0" lang="ar-AE" sz="2400" b="1" i="0" u="none" strike="noStrike" kern="1200" cap="none" spc="0" normalizeH="0" baseline="0" noProof="0" dirty="0">
              <a:ln>
                <a:noFill/>
              </a:ln>
              <a:effectLst/>
              <a:uLnTx/>
              <a:uFillTx/>
              <a:latin typeface="Alexandria" pitchFamily="2" charset="-78"/>
              <a:ea typeface="+mn-ea"/>
              <a:cs typeface="Alexandria" pitchFamily="2" charset="-78"/>
              <a:sym typeface="Arial"/>
            </a:endParaRPr>
          </a:p>
          <a:p>
            <a:pPr marL="0" marR="0" lvl="0" indent="0" algn="ctr" defTabSz="914400" rtl="0" eaLnBrk="1" fontAlgn="auto" latinLnBrk="0" hangingPunct="1">
              <a:lnSpc>
                <a:spcPct val="200000"/>
              </a:lnSpc>
              <a:spcBef>
                <a:spcPts val="0"/>
              </a:spcBef>
              <a:spcAft>
                <a:spcPts val="0"/>
              </a:spcAft>
              <a:buClrTx/>
              <a:buSzTx/>
              <a:buFont typeface="Arial"/>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الكفاءة الإبداعية وحاضنات الأعمال</a:t>
            </a:r>
          </a:p>
          <a:p>
            <a:pPr marL="0" marR="0" lvl="0" indent="0" algn="l" defTabSz="914400" rtl="0" eaLnBrk="1" fontAlgn="auto" latinLnBrk="0" hangingPunct="1">
              <a:lnSpc>
                <a:spcPct val="100000"/>
              </a:lnSpc>
              <a:spcBef>
                <a:spcPts val="0"/>
              </a:spcBef>
              <a:spcAft>
                <a:spcPts val="0"/>
              </a:spcAft>
              <a:buClrTx/>
              <a:buSzTx/>
              <a:buFont typeface="Arial"/>
              <a:buNone/>
              <a:tabLst/>
              <a:defRPr/>
            </a:pP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pic>
        <p:nvPicPr>
          <p:cNvPr id="11" name="Picture 10">
            <a:extLst>
              <a:ext uri="{FF2B5EF4-FFF2-40B4-BE49-F238E27FC236}">
                <a16:creationId xmlns:a16="http://schemas.microsoft.com/office/drawing/2014/main" id="{20807474-651E-06FE-F05E-4E3F0CA27085}"/>
              </a:ext>
            </a:extLst>
          </p:cNvPr>
          <p:cNvPicPr>
            <a:picLocks noChangeAspect="1"/>
          </p:cNvPicPr>
          <p:nvPr/>
        </p:nvPicPr>
        <p:blipFill>
          <a:blip r:embed="rId5">
            <a:extLst>
              <a:ext uri="{BEBA8EAE-BF5A-486C-A8C5-ECC9F3942E4B}">
                <a14:imgProps xmlns:a14="http://schemas.microsoft.com/office/drawing/2010/main">
                  <a14:imgLayer r:embed="rId6">
                    <a14:imgEffect>
                      <a14:saturation sat="400000"/>
                    </a14:imgEffect>
                  </a14:imgLayer>
                </a14:imgProps>
              </a:ext>
            </a:extLst>
          </a:blip>
          <a:stretch>
            <a:fillRect/>
          </a:stretch>
        </p:blipFill>
        <p:spPr>
          <a:xfrm>
            <a:off x="369985" y="307230"/>
            <a:ext cx="990981" cy="533409"/>
          </a:xfrm>
          <a:prstGeom prst="rect">
            <a:avLst/>
          </a:prstGeom>
        </p:spPr>
      </p:pic>
    </p:spTree>
    <p:extLst>
      <p:ext uri="{BB962C8B-B14F-4D97-AF65-F5344CB8AC3E}">
        <p14:creationId xmlns:p14="http://schemas.microsoft.com/office/powerpoint/2010/main" val="4078580324"/>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CDAE377-07B5-4A53-A4C8-013CA0B85B0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CE1F8FD7-C577-46D8-8B87-7F35A84F1F77}">
  <ds:schemaRefs>
    <ds:schemaRef ds:uri="http://schemas.microsoft.com/sharepoint/v3/contenttype/forms"/>
  </ds:schemaRefs>
</ds:datastoreItem>
</file>

<file path=customXml/itemProps3.xml><?xml version="1.0" encoding="utf-8"?>
<ds:datastoreItem xmlns:ds="http://schemas.openxmlformats.org/officeDocument/2006/customXml" ds:itemID="{46E22EF9-1DF5-4410-A65B-7A86DDF1C6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12748</TotalTime>
  <Words>6966</Words>
  <Application>Microsoft Office PowerPoint</Application>
  <PresentationFormat>Widescreen</PresentationFormat>
  <Paragraphs>454</Paragraphs>
  <Slides>35</Slides>
  <Notes>3</Notes>
  <HiddenSlides>0</HiddenSlides>
  <MMClips>0</MMClips>
  <ScaleCrop>false</ScaleCrop>
  <HeadingPairs>
    <vt:vector size="6" baseType="variant">
      <vt:variant>
        <vt:lpstr>Fonts Used</vt:lpstr>
      </vt:variant>
      <vt:variant>
        <vt:i4>14</vt:i4>
      </vt:variant>
      <vt:variant>
        <vt:lpstr>Theme</vt:lpstr>
      </vt:variant>
      <vt:variant>
        <vt:i4>2</vt:i4>
      </vt:variant>
      <vt:variant>
        <vt:lpstr>Slide Titles</vt:lpstr>
      </vt:variant>
      <vt:variant>
        <vt:i4>35</vt:i4>
      </vt:variant>
    </vt:vector>
  </HeadingPairs>
  <TitlesOfParts>
    <vt:vector size="51" baseType="lpstr">
      <vt:lpstr>Alexandria</vt:lpstr>
      <vt:lpstr>Alexandria Black</vt:lpstr>
      <vt:lpstr>Almarai</vt:lpstr>
      <vt:lpstr>Arial</vt:lpstr>
      <vt:lpstr>Calibri Light</vt:lpstr>
      <vt:lpstr>Droid Arabic Kufi</vt:lpstr>
      <vt:lpstr>DroidArabicKufi-Regular</vt:lpstr>
      <vt:lpstr>GE</vt:lpstr>
      <vt:lpstr>Noto Sans Kufi Arabic</vt:lpstr>
      <vt:lpstr>Raleway</vt:lpstr>
      <vt:lpstr>shatha</vt:lpstr>
      <vt:lpstr>Simplified Arabic</vt:lpstr>
      <vt:lpstr>Symbol</vt:lpstr>
      <vt:lpstr>Tajawal Medium</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مراحل التفكير الناقد</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ward kloub</dc:creator>
  <cp:lastModifiedBy>Dr.Rehab El-shafie</cp:lastModifiedBy>
  <cp:revision>303</cp:revision>
  <dcterms:created xsi:type="dcterms:W3CDTF">2023-10-13T06:05:23Z</dcterms:created>
  <dcterms:modified xsi:type="dcterms:W3CDTF">2024-10-20T09:54:02Z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