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480" r:id="rId2"/>
    <p:sldId id="303" r:id="rId3"/>
    <p:sldId id="313" r:id="rId4"/>
    <p:sldId id="271" r:id="rId5"/>
    <p:sldId id="482" r:id="rId6"/>
    <p:sldId id="489" r:id="rId7"/>
    <p:sldId id="276" r:id="rId8"/>
    <p:sldId id="481" r:id="rId9"/>
    <p:sldId id="490" r:id="rId10"/>
    <p:sldId id="491" r:id="rId11"/>
    <p:sldId id="256" r:id="rId12"/>
    <p:sldId id="492" r:id="rId13"/>
    <p:sldId id="493" r:id="rId14"/>
    <p:sldId id="306" r:id="rId15"/>
    <p:sldId id="494" r:id="rId16"/>
    <p:sldId id="485" r:id="rId17"/>
    <p:sldId id="495" r:id="rId18"/>
    <p:sldId id="496" r:id="rId19"/>
    <p:sldId id="497" r:id="rId20"/>
    <p:sldId id="349"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1"/>
            <p14:sldId id="482"/>
            <p14:sldId id="489"/>
            <p14:sldId id="276"/>
            <p14:sldId id="481"/>
            <p14:sldId id="490"/>
            <p14:sldId id="491"/>
            <p14:sldId id="256"/>
            <p14:sldId id="492"/>
            <p14:sldId id="493"/>
            <p14:sldId id="306"/>
            <p14:sldId id="494"/>
            <p14:sldId id="485"/>
            <p14:sldId id="495"/>
            <p14:sldId id="496"/>
            <p14:sldId id="497"/>
            <p14:sldId id="349"/>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66" d="100"/>
          <a:sy n="66" d="100"/>
        </p:scale>
        <p:origin x="-876" y="-16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9/23/2023</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9/23/2023</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8" Type="http://schemas.openxmlformats.org/officeDocument/2006/relationships/image" Target="../media/image14.jpg"/><Relationship Id="rId3" Type="http://schemas.openxmlformats.org/officeDocument/2006/relationships/image" Target="../media/image13.png"/><Relationship Id="rId7"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smtClean="0">
                <a:solidFill>
                  <a:schemeClr val="bg1"/>
                </a:solidFill>
                <a:latin typeface="Times New Roman" panose="02020603050405020304" pitchFamily="18" charset="0"/>
                <a:cs typeface="Times New Roman" panose="02020603050405020304" pitchFamily="18" charset="0"/>
              </a:rPr>
              <a:t>Galal Elmasry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546265" y="2683916"/>
            <a:ext cx="4667003" cy="769441"/>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Business law</a:t>
            </a: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540265"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Introductory</a:t>
            </a: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 xmlns:a16="http://schemas.microsoft.com/office/drawing/2014/main" id="{FA59789B-D841-DB76-25B9-1348B202C2B5}"/>
              </a:ext>
            </a:extLst>
          </p:cNvPr>
          <p:cNvSpPr txBox="1"/>
          <p:nvPr/>
        </p:nvSpPr>
        <p:spPr>
          <a:xfrm>
            <a:off x="329269" y="5104240"/>
            <a:ext cx="1005725" cy="400110"/>
          </a:xfrm>
          <a:prstGeom prst="rect">
            <a:avLst/>
          </a:prstGeom>
          <a:noFill/>
        </p:spPr>
        <p:txBody>
          <a:bodyPr wrap="none" rtlCol="0">
            <a:spAutoFit/>
          </a:bodyPr>
          <a:lstStyle/>
          <a:p>
            <a:r>
              <a:rPr lang="en-US" sz="2000" dirty="0" smtClean="0">
                <a:solidFill>
                  <a:schemeClr val="bg1"/>
                </a:solidFill>
                <a:latin typeface="Times New Roman" panose="02020603050405020304" pitchFamily="18" charset="0"/>
                <a:cs typeface="Times New Roman" panose="02020603050405020304" pitchFamily="18" charset="0"/>
              </a:rPr>
              <a:t>LAW26</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459185" y="-4354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095997" y="2590711"/>
            <a:ext cx="5638967" cy="769441"/>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Business law</a:t>
            </a: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222670" y="4232260"/>
            <a:ext cx="36786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Introductory</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6370224" y="4802552"/>
            <a:ext cx="1026691"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LAW26</a:t>
            </a: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Galal Elmasry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256690" y="951234"/>
            <a:ext cx="5240398" cy="1077218"/>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Welcome speech to </a:t>
            </a:r>
            <a:r>
              <a:rPr lang="en-US" sz="3200" b="1" dirty="0" smtClean="0">
                <a:solidFill>
                  <a:srgbClr val="00B0F0"/>
                </a:solidFill>
                <a:latin typeface="Times New Roman" panose="02020603050405020304" pitchFamily="18" charset="0"/>
                <a:cs typeface="Times New Roman" panose="02020603050405020304" pitchFamily="18" charset="0"/>
              </a:rPr>
              <a:t>students:</a:t>
            </a:r>
            <a:endParaRPr lang="en-US" sz="3200" b="1" dirty="0">
              <a:solidFill>
                <a:srgbClr val="00B0F0"/>
              </a:solidFill>
              <a:latin typeface="Times New Roman" panose="02020603050405020304" pitchFamily="18" charset="0"/>
              <a:cs typeface="Times New Roman" panose="02020603050405020304" pitchFamily="18" charset="0"/>
            </a:endParaRPr>
          </a:p>
          <a:p>
            <a:pPr algn="ct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180972" y="2214729"/>
            <a:ext cx="11834598" cy="4154984"/>
          </a:xfrm>
          <a:prstGeom prst="rect">
            <a:avLst/>
          </a:prstGeom>
          <a:noFill/>
        </p:spPr>
        <p:txBody>
          <a:bodyPr wrap="square" rtlCol="0">
            <a:spAutoFit/>
          </a:bodyPr>
          <a:lstStyle/>
          <a:p>
            <a:pPr marL="342900" indent="-342900" algn="just">
              <a:buFont typeface="Wingdings" pitchFamily="2" charset="2"/>
              <a:buChar char="§"/>
            </a:pPr>
            <a:r>
              <a:rPr lang="en-US" sz="2400" b="1" dirty="0">
                <a:solidFill>
                  <a:schemeClr val="bg1"/>
                </a:solidFill>
                <a:latin typeface="Times New Roman" panose="02020603050405020304" pitchFamily="18" charset="0"/>
              </a:rPr>
              <a:t>Dear students</a:t>
            </a:r>
            <a:r>
              <a:rPr lang="en-US" sz="2400" b="1" dirty="0" smtClean="0">
                <a:solidFill>
                  <a:schemeClr val="bg1"/>
                </a:solidFill>
                <a:latin typeface="Times New Roman" panose="02020603050405020304" pitchFamily="18" charset="0"/>
              </a:rPr>
              <a:t>,</a:t>
            </a:r>
            <a:endParaRPr lang="en-US" sz="2400" b="1" dirty="0">
              <a:solidFill>
                <a:schemeClr val="bg1"/>
              </a:solidFill>
              <a:latin typeface="Times New Roman" panose="02020603050405020304" pitchFamily="18" charset="0"/>
            </a:endParaRPr>
          </a:p>
          <a:p>
            <a:pPr marL="342900" indent="-342900" algn="just">
              <a:buFont typeface="Wingdings" pitchFamily="2" charset="2"/>
              <a:buChar char="§"/>
            </a:pPr>
            <a:r>
              <a:rPr lang="en-US" sz="2400" dirty="0">
                <a:solidFill>
                  <a:schemeClr val="bg1"/>
                </a:solidFill>
                <a:latin typeface="Times New Roman" panose="02020603050405020304" pitchFamily="18" charset="0"/>
              </a:rPr>
              <a:t>I am excited to welcome you all at the start of the third semester of the 2023 academic year at the Faculty of Management, </a:t>
            </a:r>
            <a:r>
              <a:rPr lang="en-US" sz="2400" dirty="0" smtClean="0">
                <a:solidFill>
                  <a:schemeClr val="bg1"/>
                </a:solidFill>
                <a:latin typeface="Times New Roman" panose="02020603050405020304" pitchFamily="18" charset="0"/>
              </a:rPr>
              <a:t>Midocean </a:t>
            </a:r>
            <a:r>
              <a:rPr lang="en-US" sz="2400" dirty="0">
                <a:solidFill>
                  <a:schemeClr val="bg1"/>
                </a:solidFill>
                <a:latin typeface="Times New Roman" panose="02020603050405020304" pitchFamily="18" charset="0"/>
              </a:rPr>
              <a:t>University! </a:t>
            </a:r>
          </a:p>
          <a:p>
            <a:pPr marL="342900" indent="-342900" algn="just">
              <a:buFont typeface="Wingdings" pitchFamily="2" charset="2"/>
              <a:buChar char="§"/>
            </a:pPr>
            <a:r>
              <a:rPr lang="en-US" sz="2400" dirty="0">
                <a:solidFill>
                  <a:schemeClr val="bg1"/>
                </a:solidFill>
                <a:latin typeface="Times New Roman" panose="02020603050405020304" pitchFamily="18" charset="0"/>
              </a:rPr>
              <a:t>It brings me great joy to teach you </a:t>
            </a:r>
            <a:r>
              <a:rPr lang="en-US" sz="2400" b="1" dirty="0">
                <a:solidFill>
                  <a:schemeClr val="bg1"/>
                </a:solidFill>
                <a:latin typeface="Times New Roman" panose="02020603050405020304" pitchFamily="18" charset="0"/>
              </a:rPr>
              <a:t>Business Law</a:t>
            </a:r>
            <a:r>
              <a:rPr lang="en-US" sz="2400" dirty="0">
                <a:solidFill>
                  <a:schemeClr val="bg1"/>
                </a:solidFill>
                <a:latin typeface="Times New Roman" panose="02020603050405020304" pitchFamily="18" charset="0"/>
              </a:rPr>
              <a:t>, which will allow us to learn together the fundamental concepts and principles of this vital field. We will cover legal terms, sources of business law, contracts, companies, consumer protection and labor laws</a:t>
            </a:r>
            <a:r>
              <a:rPr lang="en-US" sz="2400" dirty="0" smtClean="0">
                <a:solidFill>
                  <a:schemeClr val="bg1"/>
                </a:solidFill>
                <a:latin typeface="Times New Roman" panose="02020603050405020304" pitchFamily="18" charset="0"/>
              </a:rPr>
              <a:t>.</a:t>
            </a:r>
            <a:endParaRPr lang="en-US" sz="2400" dirty="0">
              <a:solidFill>
                <a:schemeClr val="bg1"/>
              </a:solidFill>
              <a:latin typeface="Times New Roman" panose="02020603050405020304" pitchFamily="18" charset="0"/>
            </a:endParaRPr>
          </a:p>
          <a:p>
            <a:pPr marL="342900" indent="-342900" algn="just">
              <a:buFont typeface="Wingdings" pitchFamily="2" charset="2"/>
              <a:buChar char="§"/>
            </a:pPr>
            <a:r>
              <a:rPr lang="en-US" sz="2400" dirty="0">
                <a:solidFill>
                  <a:schemeClr val="bg1"/>
                </a:solidFill>
                <a:latin typeface="Times New Roman" panose="02020603050405020304" pitchFamily="18" charset="0"/>
              </a:rPr>
              <a:t>I hope you find this course worthwhile in gaining valuable knowledge and honing useful skills in a pillar of business management. I am eager to answer your questions and ensure you reap maximum benefits from this course</a:t>
            </a:r>
            <a:r>
              <a:rPr lang="en-US" sz="2400" dirty="0" smtClean="0">
                <a:solidFill>
                  <a:schemeClr val="bg1"/>
                </a:solidFill>
                <a:latin typeface="Times New Roman" panose="02020603050405020304" pitchFamily="18" charset="0"/>
              </a:rPr>
              <a:t>.</a:t>
            </a:r>
            <a:endParaRPr lang="en-US" sz="2400" dirty="0">
              <a:solidFill>
                <a:schemeClr val="bg1"/>
              </a:solidFill>
              <a:latin typeface="Times New Roman" panose="02020603050405020304" pitchFamily="18" charset="0"/>
            </a:endParaRPr>
          </a:p>
          <a:p>
            <a:pPr marL="342900" indent="-342900" algn="just">
              <a:buFont typeface="Wingdings" pitchFamily="2" charset="2"/>
              <a:buChar char="§"/>
            </a:pPr>
            <a:r>
              <a:rPr lang="en-US" sz="2400" dirty="0">
                <a:solidFill>
                  <a:schemeClr val="bg1"/>
                </a:solidFill>
                <a:latin typeface="Times New Roman" panose="02020603050405020304" pitchFamily="18" charset="0"/>
              </a:rPr>
              <a:t>Let us make the most of this semester. I wish you a productive and successful one ahead!</a:t>
            </a:r>
          </a:p>
          <a:p>
            <a:pPr marL="342900" indent="-342900" algn="just">
              <a:buFont typeface="Wingdings" pitchFamily="2" charset="2"/>
              <a:buChar char="§"/>
            </a:pPr>
            <a:r>
              <a:rPr lang="en-US" sz="2400" b="1" dirty="0">
                <a:solidFill>
                  <a:schemeClr val="bg1"/>
                </a:solidFill>
                <a:latin typeface="Times New Roman" panose="02020603050405020304" pitchFamily="18" charset="0"/>
              </a:rPr>
              <a:t>Sincerely</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45018" y="8772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45018" y="89282"/>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180972" y="32336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 xmlns:a16="http://schemas.microsoft.com/office/drawing/2014/main" id="{5A075604-73CD-4507-8013-424F369DFDEB}"/>
              </a:ext>
            </a:extLst>
          </p:cNvPr>
          <p:cNvSpPr/>
          <p:nvPr/>
        </p:nvSpPr>
        <p:spPr>
          <a:xfrm>
            <a:off x="10966" y="712320"/>
            <a:ext cx="1378447"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a:off x="0" y="667426"/>
            <a:ext cx="9595262"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 xmlns:a16="http://schemas.microsoft.com/office/drawing/2014/main" id="{C7D257D7-D9C6-8F63-F8F8-E2BE53F2E2DB}"/>
              </a:ext>
            </a:extLst>
          </p:cNvPr>
          <p:cNvSpPr txBox="1"/>
          <p:nvPr/>
        </p:nvSpPr>
        <p:spPr>
          <a:xfrm>
            <a:off x="1524000" y="1083923"/>
            <a:ext cx="8258629" cy="584775"/>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Introductory Lecture in Business Law </a:t>
            </a:r>
            <a:r>
              <a:rPr lang="en-US" sz="3200" b="1" dirty="0" smtClean="0">
                <a:solidFill>
                  <a:srgbClr val="00B0F0"/>
                </a:solidFill>
                <a:latin typeface="Times New Roman" panose="02020603050405020304" pitchFamily="18" charset="0"/>
                <a:cs typeface="Times New Roman" panose="02020603050405020304" pitchFamily="18" charset="0"/>
              </a:rPr>
              <a:t>Course</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0" y="725292"/>
            <a:ext cx="1389413" cy="800219"/>
          </a:xfrm>
          <a:prstGeom prst="rect">
            <a:avLst/>
          </a:prstGeom>
          <a:noFill/>
        </p:spPr>
        <p:txBody>
          <a:bodyPr wrap="square" rtlCol="0">
            <a:spAutoFit/>
          </a:bodyPr>
          <a:lstStyle/>
          <a:p>
            <a:pPr algn="ctr"/>
            <a:r>
              <a:rPr lang="en-US" sz="1600" b="1" dirty="0">
                <a:solidFill>
                  <a:schemeClr val="bg1"/>
                </a:solidFill>
                <a:latin typeface="Times New Roman" panose="02020603050405020304" pitchFamily="18" charset="0"/>
                <a:cs typeface="Times New Roman" panose="02020603050405020304" pitchFamily="18" charset="0"/>
              </a:rPr>
              <a:t>Lecture Introductory</a:t>
            </a:r>
          </a:p>
          <a:p>
            <a:pPr algn="ct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p:cNvSpPr/>
          <p:nvPr/>
        </p:nvSpPr>
        <p:spPr>
          <a:xfrm>
            <a:off x="130629" y="2018423"/>
            <a:ext cx="11946576" cy="3046988"/>
          </a:xfrm>
          <a:prstGeom prst="rect">
            <a:avLst/>
          </a:prstGeom>
        </p:spPr>
        <p:txBody>
          <a:bodyPr wrap="square">
            <a:spAutoFit/>
          </a:bodyPr>
          <a:lstStyle/>
          <a:p>
            <a:pPr algn="just"/>
            <a:r>
              <a:rPr lang="en-US" sz="2400" b="1" u="sng" dirty="0">
                <a:solidFill>
                  <a:schemeClr val="bg1"/>
                </a:solidFill>
                <a:latin typeface="Times New Roman" panose="02020603050405020304" pitchFamily="18" charset="0"/>
              </a:rPr>
              <a:t>The most important main themes of the lecture:</a:t>
            </a:r>
          </a:p>
          <a:p>
            <a:pPr algn="just"/>
            <a:r>
              <a:rPr lang="en-US" sz="2400" dirty="0">
                <a:solidFill>
                  <a:schemeClr val="bg1"/>
                </a:solidFill>
                <a:latin typeface="Times New Roman" panose="02020603050405020304" pitchFamily="18" charset="0"/>
              </a:rPr>
              <a:t>1- Introducing the students to the course description.</a:t>
            </a:r>
          </a:p>
          <a:p>
            <a:pPr algn="just"/>
            <a:r>
              <a:rPr lang="en-US" sz="2400" dirty="0">
                <a:solidFill>
                  <a:schemeClr val="bg1"/>
                </a:solidFill>
                <a:latin typeface="Times New Roman" panose="02020603050405020304" pitchFamily="18" charset="0"/>
              </a:rPr>
              <a:t>2- The themes included in the course.</a:t>
            </a:r>
          </a:p>
          <a:p>
            <a:pPr algn="just"/>
            <a:r>
              <a:rPr lang="en-US" sz="2400" dirty="0">
                <a:solidFill>
                  <a:schemeClr val="bg1"/>
                </a:solidFill>
                <a:latin typeface="Times New Roman" panose="02020603050405020304" pitchFamily="18" charset="0"/>
              </a:rPr>
              <a:t>3- The general cognitive and skill objectives of the course.</a:t>
            </a:r>
          </a:p>
          <a:p>
            <a:pPr algn="just"/>
            <a:r>
              <a:rPr lang="en-US" sz="2400" dirty="0">
                <a:solidFill>
                  <a:schemeClr val="bg1"/>
                </a:solidFill>
                <a:latin typeface="Times New Roman" panose="02020603050405020304" pitchFamily="18" charset="0"/>
              </a:rPr>
              <a:t>4- The targeted educational outcomes of the course.</a:t>
            </a:r>
          </a:p>
          <a:p>
            <a:pPr algn="just"/>
            <a:r>
              <a:rPr lang="en-US" sz="2400" dirty="0">
                <a:solidFill>
                  <a:schemeClr val="bg1"/>
                </a:solidFill>
                <a:latin typeface="Times New Roman" panose="02020603050405020304" pitchFamily="18" charset="0"/>
              </a:rPr>
              <a:t>5- The most important teaching strategies in the course.</a:t>
            </a:r>
          </a:p>
          <a:p>
            <a:pPr algn="just"/>
            <a:r>
              <a:rPr lang="en-US" sz="2400" dirty="0">
                <a:solidFill>
                  <a:schemeClr val="bg1"/>
                </a:solidFill>
                <a:latin typeface="Times New Roman" panose="02020603050405020304" pitchFamily="18" charset="0"/>
              </a:rPr>
              <a:t>6-The key recommended references and resources for the </a:t>
            </a:r>
            <a:r>
              <a:rPr lang="en-US" sz="2400" dirty="0" smtClean="0">
                <a:solidFill>
                  <a:schemeClr val="bg1"/>
                </a:solidFill>
                <a:latin typeface="Times New Roman" panose="02020603050405020304" pitchFamily="18" charset="0"/>
              </a:rPr>
              <a:t>course.</a:t>
            </a:r>
            <a:endParaRPr lang="en-US" sz="2400" dirty="0">
              <a:solidFill>
                <a:schemeClr val="bg1"/>
              </a:solidFill>
              <a:latin typeface="Times New Roman" panose="02020603050405020304" pitchFamily="18" charset="0"/>
            </a:endParaRPr>
          </a:p>
          <a:p>
            <a:pPr algn="just"/>
            <a:r>
              <a:rPr lang="en-US" sz="2400" dirty="0">
                <a:solidFill>
                  <a:schemeClr val="bg1"/>
                </a:solidFill>
                <a:latin typeface="Times New Roman" panose="02020603050405020304" pitchFamily="18" charset="0"/>
              </a:rPr>
              <a:t>7- Assessment methods and course </a:t>
            </a:r>
            <a:r>
              <a:rPr lang="en-US" sz="2400" dirty="0" smtClean="0">
                <a:solidFill>
                  <a:schemeClr val="bg1"/>
                </a:solidFill>
                <a:latin typeface="Times New Roman" panose="02020603050405020304" pitchFamily="18" charset="0"/>
              </a:rPr>
              <a:t>evaluation. .</a:t>
            </a:r>
            <a:endParaRPr lang="en-US" sz="2400" dirty="0">
              <a:solidFill>
                <a:schemeClr val="bg1"/>
              </a:solidFill>
              <a:latin typeface="Times New Roman" panose="02020603050405020304" pitchFamily="18" charset="0"/>
            </a:endParaRP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310744" y="951234"/>
            <a:ext cx="4978400" cy="954107"/>
          </a:xfrm>
          <a:prstGeom prst="rect">
            <a:avLst/>
          </a:prstGeom>
          <a:noFill/>
        </p:spPr>
        <p:txBody>
          <a:bodyPr wrap="square" rtlCol="0">
            <a:spAutoFit/>
          </a:bodyPr>
          <a:lstStyle/>
          <a:p>
            <a:pPr algn="just"/>
            <a:r>
              <a:rPr lang="en-US" sz="2800" b="1" dirty="0">
                <a:solidFill>
                  <a:srgbClr val="00B0F0"/>
                </a:solidFill>
                <a:latin typeface="Times New Roman" panose="02020603050405020304" pitchFamily="18" charset="0"/>
                <a:cs typeface="Times New Roman" panose="02020603050405020304" pitchFamily="18" charset="0"/>
              </a:rPr>
              <a:t>1- Introducing the students </a:t>
            </a:r>
            <a:endParaRPr lang="en-US" sz="2800" b="1" dirty="0" smtClean="0">
              <a:solidFill>
                <a:srgbClr val="00B0F0"/>
              </a:solidFill>
              <a:latin typeface="Times New Roman" panose="02020603050405020304" pitchFamily="18" charset="0"/>
              <a:cs typeface="Times New Roman" panose="02020603050405020304" pitchFamily="18" charset="0"/>
            </a:endParaRPr>
          </a:p>
          <a:p>
            <a:pPr algn="just"/>
            <a:r>
              <a:rPr lang="en-US" sz="2800" b="1" dirty="0" smtClean="0">
                <a:solidFill>
                  <a:srgbClr val="00B0F0"/>
                </a:solidFill>
                <a:latin typeface="Times New Roman" panose="02020603050405020304" pitchFamily="18" charset="0"/>
                <a:cs typeface="Times New Roman" panose="02020603050405020304" pitchFamily="18" charset="0"/>
              </a:rPr>
              <a:t>to </a:t>
            </a:r>
            <a:r>
              <a:rPr lang="en-US" sz="2800" b="1" dirty="0">
                <a:solidFill>
                  <a:srgbClr val="00B0F0"/>
                </a:solidFill>
                <a:latin typeface="Times New Roman" panose="02020603050405020304" pitchFamily="18" charset="0"/>
                <a:cs typeface="Times New Roman" panose="02020603050405020304" pitchFamily="18" charset="0"/>
              </a:rPr>
              <a:t>the course </a:t>
            </a:r>
            <a:r>
              <a:rPr lang="en-US" sz="2800" b="1" dirty="0" smtClean="0">
                <a:solidFill>
                  <a:srgbClr val="00B0F0"/>
                </a:solidFill>
                <a:latin typeface="Times New Roman" panose="02020603050405020304" pitchFamily="18" charset="0"/>
                <a:cs typeface="Times New Roman" panose="02020603050405020304" pitchFamily="18" charset="0"/>
              </a:rPr>
              <a:t>description: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46227" y="2245782"/>
            <a:ext cx="11834598" cy="3046988"/>
          </a:xfrm>
          <a:prstGeom prst="rect">
            <a:avLst/>
          </a:prstGeom>
          <a:noFill/>
        </p:spPr>
        <p:txBody>
          <a:bodyPr wrap="square" rtlCol="0">
            <a:spAutoFit/>
          </a:bodyPr>
          <a:lstStyle/>
          <a:p>
            <a:pPr marL="342900" indent="-342900" algn="just">
              <a:buFont typeface="Wingdings" pitchFamily="2" charset="2"/>
              <a:buChar char="§"/>
            </a:pPr>
            <a:r>
              <a:rPr lang="en-US" sz="2400" dirty="0">
                <a:solidFill>
                  <a:schemeClr val="bg1"/>
                </a:solidFill>
                <a:latin typeface="Times New Roman" panose="02020603050405020304" pitchFamily="18" charset="0"/>
              </a:rPr>
              <a:t>Business Law is a foundational course that provides an overview of the legal concepts, principles, and frameworks relevant to business activities and transactions. The course aims to equip students with core legal knowledge to understand the regulatory environment in which businesses operate</a:t>
            </a:r>
            <a:r>
              <a:rPr lang="en-US" sz="2400" dirty="0" smtClean="0">
                <a:solidFill>
                  <a:schemeClr val="bg1"/>
                </a:solidFill>
                <a:latin typeface="Times New Roman" panose="02020603050405020304" pitchFamily="18" charset="0"/>
              </a:rPr>
              <a:t>.</a:t>
            </a:r>
            <a:endParaRPr lang="en-US" sz="2400" dirty="0">
              <a:solidFill>
                <a:schemeClr val="bg1"/>
              </a:solidFill>
              <a:latin typeface="Times New Roman" panose="02020603050405020304" pitchFamily="18" charset="0"/>
            </a:endParaRPr>
          </a:p>
          <a:p>
            <a:pPr marL="342900" indent="-342900" algn="just">
              <a:buFont typeface="Wingdings" pitchFamily="2" charset="2"/>
              <a:buChar char="§"/>
            </a:pPr>
            <a:r>
              <a:rPr lang="en-US" sz="2400" dirty="0">
                <a:solidFill>
                  <a:schemeClr val="bg1"/>
                </a:solidFill>
                <a:latin typeface="Times New Roman" panose="02020603050405020304" pitchFamily="18" charset="0"/>
              </a:rPr>
              <a:t>We will cover a wide range of key topics in business law, including the basics of the legal system, the law of contracts and torts, different forms of business organizations, employment law, intellectual property rights, and other emerging legal issues impacting business.</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45018" y="8772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Times New Roman" panose="02020603050405020304" pitchFamily="18" charset="0"/>
                <a:cs typeface="Times New Roman" panose="02020603050405020304" pitchFamily="18" charset="0"/>
              </a:rPr>
              <a:t>Lecture Introductory</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1600487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310744" y="951234"/>
            <a:ext cx="4978400" cy="954107"/>
          </a:xfrm>
          <a:prstGeom prst="rect">
            <a:avLst/>
          </a:prstGeom>
          <a:noFill/>
        </p:spPr>
        <p:txBody>
          <a:bodyPr wrap="square" rtlCol="0">
            <a:spAutoFit/>
          </a:bodyPr>
          <a:lstStyle/>
          <a:p>
            <a:pPr algn="just"/>
            <a:r>
              <a:rPr lang="en-US" sz="2800" b="1" dirty="0">
                <a:solidFill>
                  <a:srgbClr val="00B0F0"/>
                </a:solidFill>
                <a:latin typeface="Times New Roman" panose="02020603050405020304" pitchFamily="18" charset="0"/>
                <a:cs typeface="Times New Roman" panose="02020603050405020304" pitchFamily="18" charset="0"/>
              </a:rPr>
              <a:t>1- Introducing the students </a:t>
            </a:r>
            <a:endParaRPr lang="en-US" sz="2800" b="1" dirty="0" smtClean="0">
              <a:solidFill>
                <a:srgbClr val="00B0F0"/>
              </a:solidFill>
              <a:latin typeface="Times New Roman" panose="02020603050405020304" pitchFamily="18" charset="0"/>
              <a:cs typeface="Times New Roman" panose="02020603050405020304" pitchFamily="18" charset="0"/>
            </a:endParaRPr>
          </a:p>
          <a:p>
            <a:pPr algn="just"/>
            <a:r>
              <a:rPr lang="en-US" sz="2800" b="1" dirty="0" smtClean="0">
                <a:solidFill>
                  <a:srgbClr val="00B0F0"/>
                </a:solidFill>
                <a:latin typeface="Times New Roman" panose="02020603050405020304" pitchFamily="18" charset="0"/>
                <a:cs typeface="Times New Roman" panose="02020603050405020304" pitchFamily="18" charset="0"/>
              </a:rPr>
              <a:t>to </a:t>
            </a:r>
            <a:r>
              <a:rPr lang="en-US" sz="2800" b="1" dirty="0">
                <a:solidFill>
                  <a:srgbClr val="00B0F0"/>
                </a:solidFill>
                <a:latin typeface="Times New Roman" panose="02020603050405020304" pitchFamily="18" charset="0"/>
                <a:cs typeface="Times New Roman" panose="02020603050405020304" pitchFamily="18" charset="0"/>
              </a:rPr>
              <a:t>the course </a:t>
            </a:r>
            <a:r>
              <a:rPr lang="en-US" sz="2800" b="1" dirty="0" smtClean="0">
                <a:solidFill>
                  <a:srgbClr val="00B0F0"/>
                </a:solidFill>
                <a:latin typeface="Times New Roman" panose="02020603050405020304" pitchFamily="18" charset="0"/>
                <a:cs typeface="Times New Roman" panose="02020603050405020304" pitchFamily="18" charset="0"/>
              </a:rPr>
              <a:t>description: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46227" y="2245782"/>
            <a:ext cx="11834598" cy="4154984"/>
          </a:xfrm>
          <a:prstGeom prst="rect">
            <a:avLst/>
          </a:prstGeom>
          <a:noFill/>
        </p:spPr>
        <p:txBody>
          <a:bodyPr wrap="square" rtlCol="0">
            <a:spAutoFit/>
          </a:bodyPr>
          <a:lstStyle/>
          <a:p>
            <a:pPr marL="342900" indent="-342900" algn="just">
              <a:buFont typeface="Wingdings" pitchFamily="2" charset="2"/>
              <a:buChar char="§"/>
            </a:pPr>
            <a:r>
              <a:rPr lang="en-US" sz="2400" dirty="0">
                <a:solidFill>
                  <a:schemeClr val="bg1"/>
                </a:solidFill>
                <a:latin typeface="Times New Roman" panose="02020603050405020304" pitchFamily="18" charset="0"/>
              </a:rPr>
              <a:t>Through discussions of cases, laws, and real-world scenarios, the course will expose students to business legal practices and how to effectively manage legal risks and obligations. Students will gain practical knowledge to identify legal issues, understand compliance requirements, and make business decisions while considering the legal implications</a:t>
            </a:r>
            <a:r>
              <a:rPr lang="en-US" sz="2400" dirty="0" smtClean="0">
                <a:solidFill>
                  <a:schemeClr val="bg1"/>
                </a:solidFill>
                <a:latin typeface="Times New Roman" panose="02020603050405020304" pitchFamily="18" charset="0"/>
              </a:rPr>
              <a:t>.</a:t>
            </a:r>
            <a:endParaRPr lang="en-US" sz="2400" dirty="0">
              <a:solidFill>
                <a:schemeClr val="bg1"/>
              </a:solidFill>
              <a:latin typeface="Times New Roman" panose="02020603050405020304" pitchFamily="18" charset="0"/>
            </a:endParaRPr>
          </a:p>
          <a:p>
            <a:pPr marL="342900" indent="-342900" algn="just">
              <a:buFont typeface="Wingdings" pitchFamily="2" charset="2"/>
              <a:buChar char="§"/>
            </a:pPr>
            <a:r>
              <a:rPr lang="en-US" sz="2400" b="1" dirty="0">
                <a:solidFill>
                  <a:schemeClr val="bg1"/>
                </a:solidFill>
                <a:latin typeface="Times New Roman" panose="02020603050405020304" pitchFamily="18" charset="0"/>
              </a:rPr>
              <a:t>By the end of this course, </a:t>
            </a:r>
            <a:r>
              <a:rPr lang="en-US" sz="2400" dirty="0">
                <a:solidFill>
                  <a:schemeClr val="bg1"/>
                </a:solidFill>
                <a:latin typeface="Times New Roman" panose="02020603050405020304" pitchFamily="18" charset="0"/>
              </a:rPr>
              <a:t>students will have developed legal literacy and analytical skills to apply legal principles to business situations. The course will provide a strong foundation for those pursuing careers in business management, accounting, marketing, human resources, and other commercial fields</a:t>
            </a:r>
            <a:r>
              <a:rPr lang="en-US" sz="2400" dirty="0" smtClean="0">
                <a:solidFill>
                  <a:schemeClr val="bg1"/>
                </a:solidFill>
                <a:latin typeface="Times New Roman" panose="02020603050405020304" pitchFamily="18" charset="0"/>
              </a:rPr>
              <a:t>.</a:t>
            </a:r>
            <a:endParaRPr lang="en-US" sz="2400" dirty="0">
              <a:solidFill>
                <a:schemeClr val="bg1"/>
              </a:solidFill>
              <a:latin typeface="Times New Roman" panose="02020603050405020304" pitchFamily="18" charset="0"/>
            </a:endParaRPr>
          </a:p>
          <a:p>
            <a:pPr marL="342900" indent="-342900" algn="just">
              <a:buFont typeface="Wingdings" pitchFamily="2" charset="2"/>
              <a:buChar char="§"/>
            </a:pPr>
            <a:r>
              <a:rPr lang="en-US" sz="2400" dirty="0">
                <a:solidFill>
                  <a:schemeClr val="bg1"/>
                </a:solidFill>
                <a:latin typeface="Times New Roman" panose="02020603050405020304" pitchFamily="18" charset="0"/>
              </a:rPr>
              <a:t>I look forward to exploring the interesting world of business law together! Please feel free to ask any questions you may have about the course content and structure.</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45018" y="8772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Times New Roman" panose="02020603050405020304" pitchFamily="18" charset="0"/>
                <a:cs typeface="Times New Roman" panose="02020603050405020304" pitchFamily="18" charset="0"/>
              </a:rPr>
              <a:t>Lecture Introductory</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476576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23885" y="495849"/>
            <a:ext cx="6415315" cy="523220"/>
          </a:xfrm>
          <a:prstGeom prst="rect">
            <a:avLst/>
          </a:prstGeom>
          <a:noFill/>
        </p:spPr>
        <p:txBody>
          <a:bodyPr wrap="square" rtlCol="0">
            <a:spAutoFit/>
          </a:bodyPr>
          <a:lstStyle/>
          <a:p>
            <a:pPr algn="just"/>
            <a:r>
              <a:rPr lang="en-US" sz="2800" b="1" dirty="0" smtClean="0">
                <a:solidFill>
                  <a:srgbClr val="00B0F0"/>
                </a:solidFill>
                <a:latin typeface="Times New Roman" panose="02020603050405020304" pitchFamily="18" charset="0"/>
                <a:cs typeface="Times New Roman" panose="02020603050405020304" pitchFamily="18" charset="0"/>
              </a:rPr>
              <a:t>2- The </a:t>
            </a:r>
            <a:r>
              <a:rPr lang="en-US" sz="2800" b="1" dirty="0">
                <a:solidFill>
                  <a:srgbClr val="00B0F0"/>
                </a:solidFill>
                <a:latin typeface="Times New Roman" panose="02020603050405020304" pitchFamily="18" charset="0"/>
                <a:cs typeface="Times New Roman" panose="02020603050405020304" pitchFamily="18" charset="0"/>
              </a:rPr>
              <a:t>main topics covered in the </a:t>
            </a:r>
            <a:r>
              <a:rPr lang="en-US" sz="2800" b="1" dirty="0" smtClean="0">
                <a:solidFill>
                  <a:srgbClr val="00B0F0"/>
                </a:solidFill>
                <a:latin typeface="Times New Roman" panose="02020603050405020304" pitchFamily="18" charset="0"/>
                <a:cs typeface="Times New Roman" panose="02020603050405020304" pitchFamily="18" charset="0"/>
              </a:rPr>
              <a:t>course: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1869330"/>
            <a:ext cx="10541000" cy="3785652"/>
          </a:xfrm>
          <a:prstGeom prst="rect">
            <a:avLst/>
          </a:prstGeom>
          <a:noFill/>
        </p:spPr>
        <p:txBody>
          <a:bodyPr wrap="square" rtlCol="0">
            <a:spAutoFit/>
          </a:bodyPr>
          <a:lstStyle/>
          <a:p>
            <a:pPr algn="just"/>
            <a:r>
              <a:rPr lang="en-US" sz="2400" b="1" dirty="0">
                <a:solidFill>
                  <a:srgbClr val="2D3956"/>
                </a:solidFill>
                <a:latin typeface="Times New Roman" panose="02020603050405020304" pitchFamily="18" charset="0"/>
              </a:rPr>
              <a:t>Chapter 1 - </a:t>
            </a:r>
            <a:r>
              <a:rPr lang="en-US" sz="2400" dirty="0">
                <a:solidFill>
                  <a:srgbClr val="2D3956"/>
                </a:solidFill>
                <a:latin typeface="Times New Roman" panose="02020603050405020304" pitchFamily="18" charset="0"/>
              </a:rPr>
              <a:t>Basic Terms in Law.</a:t>
            </a:r>
          </a:p>
          <a:p>
            <a:pPr algn="just"/>
            <a:r>
              <a:rPr lang="en-US" sz="2400" b="1" dirty="0">
                <a:solidFill>
                  <a:srgbClr val="2D3956"/>
                </a:solidFill>
                <a:latin typeface="Times New Roman" panose="02020603050405020304" pitchFamily="18" charset="0"/>
              </a:rPr>
              <a:t>Chapter 2 - </a:t>
            </a:r>
            <a:r>
              <a:rPr lang="en-US" sz="2400" dirty="0">
                <a:solidFill>
                  <a:srgbClr val="2D3956"/>
                </a:solidFill>
                <a:latin typeface="Times New Roman" panose="02020603050405020304" pitchFamily="18" charset="0"/>
              </a:rPr>
              <a:t>Definition, Sources and Subjects of Business Law.</a:t>
            </a:r>
          </a:p>
          <a:p>
            <a:pPr algn="just"/>
            <a:r>
              <a:rPr lang="en-US" sz="2400" b="1" dirty="0">
                <a:solidFill>
                  <a:srgbClr val="2D3956"/>
                </a:solidFill>
                <a:latin typeface="Times New Roman" panose="02020603050405020304" pitchFamily="18" charset="0"/>
              </a:rPr>
              <a:t>Chapter 3 - </a:t>
            </a:r>
            <a:r>
              <a:rPr lang="en-US" sz="2400" dirty="0">
                <a:solidFill>
                  <a:srgbClr val="2D3956"/>
                </a:solidFill>
                <a:latin typeface="Times New Roman" panose="02020603050405020304" pitchFamily="18" charset="0"/>
              </a:rPr>
              <a:t>Basic Law of Obligations</a:t>
            </a:r>
            <a:r>
              <a:rPr lang="en-US" sz="2400" b="1" dirty="0">
                <a:solidFill>
                  <a:srgbClr val="2D3956"/>
                </a:solidFill>
                <a:latin typeface="Times New Roman" panose="02020603050405020304" pitchFamily="18" charset="0"/>
              </a:rPr>
              <a:t>. </a:t>
            </a:r>
          </a:p>
          <a:p>
            <a:pPr algn="just"/>
            <a:r>
              <a:rPr lang="en-US" sz="2400" b="1" dirty="0">
                <a:solidFill>
                  <a:srgbClr val="2D3956"/>
                </a:solidFill>
                <a:latin typeface="Times New Roman" panose="02020603050405020304" pitchFamily="18" charset="0"/>
              </a:rPr>
              <a:t>Chapter 4 - </a:t>
            </a:r>
            <a:r>
              <a:rPr lang="en-US" sz="2400" dirty="0">
                <a:solidFill>
                  <a:srgbClr val="2D3956"/>
                </a:solidFill>
                <a:latin typeface="Times New Roman" panose="02020603050405020304" pitchFamily="18" charset="0"/>
              </a:rPr>
              <a:t>Companies and Business Entities</a:t>
            </a:r>
            <a:r>
              <a:rPr lang="en-US" sz="2400" b="1" dirty="0">
                <a:solidFill>
                  <a:srgbClr val="2D3956"/>
                </a:solidFill>
                <a:latin typeface="Times New Roman" panose="02020603050405020304" pitchFamily="18" charset="0"/>
              </a:rPr>
              <a:t>.</a:t>
            </a:r>
          </a:p>
          <a:p>
            <a:pPr algn="just"/>
            <a:r>
              <a:rPr lang="en-US" sz="2400" b="1" dirty="0">
                <a:solidFill>
                  <a:srgbClr val="2D3956"/>
                </a:solidFill>
                <a:latin typeface="Times New Roman" panose="02020603050405020304" pitchFamily="18" charset="0"/>
              </a:rPr>
              <a:t>Chapter 5 - </a:t>
            </a:r>
            <a:r>
              <a:rPr lang="en-US" sz="2400" dirty="0">
                <a:solidFill>
                  <a:srgbClr val="2D3956"/>
                </a:solidFill>
                <a:latin typeface="Times New Roman" panose="02020603050405020304" pitchFamily="18" charset="0"/>
              </a:rPr>
              <a:t>Consumer Law.</a:t>
            </a:r>
          </a:p>
          <a:p>
            <a:pPr algn="just"/>
            <a:r>
              <a:rPr lang="en-US" sz="2400" b="1" dirty="0">
                <a:solidFill>
                  <a:srgbClr val="2D3956"/>
                </a:solidFill>
                <a:latin typeface="Times New Roman" panose="02020603050405020304" pitchFamily="18" charset="0"/>
              </a:rPr>
              <a:t>Chapter 6 - </a:t>
            </a:r>
            <a:r>
              <a:rPr lang="en-US" sz="2400" dirty="0">
                <a:solidFill>
                  <a:srgbClr val="2D3956"/>
                </a:solidFill>
                <a:latin typeface="Times New Roman" panose="02020603050405020304" pitchFamily="18" charset="0"/>
              </a:rPr>
              <a:t>Business Organizations.</a:t>
            </a:r>
          </a:p>
          <a:p>
            <a:pPr algn="just"/>
            <a:r>
              <a:rPr lang="en-US" sz="2400" b="1" dirty="0">
                <a:solidFill>
                  <a:srgbClr val="2D3956"/>
                </a:solidFill>
                <a:latin typeface="Times New Roman" panose="02020603050405020304" pitchFamily="18" charset="0"/>
              </a:rPr>
              <a:t>Chapter 7 - </a:t>
            </a:r>
            <a:r>
              <a:rPr lang="en-US" sz="2400" dirty="0">
                <a:solidFill>
                  <a:srgbClr val="2D3956"/>
                </a:solidFill>
                <a:latin typeface="Times New Roman" panose="02020603050405020304" pitchFamily="18" charset="0"/>
              </a:rPr>
              <a:t>Workplace Privacy and Information Security</a:t>
            </a:r>
            <a:r>
              <a:rPr lang="en-US" sz="2400" b="1" dirty="0">
                <a:solidFill>
                  <a:srgbClr val="2D3956"/>
                </a:solidFill>
                <a:latin typeface="Times New Roman" panose="02020603050405020304" pitchFamily="18" charset="0"/>
              </a:rPr>
              <a:t>.</a:t>
            </a:r>
          </a:p>
          <a:p>
            <a:pPr algn="just"/>
            <a:r>
              <a:rPr lang="en-US" sz="2400" b="1" dirty="0">
                <a:solidFill>
                  <a:srgbClr val="2D3956"/>
                </a:solidFill>
                <a:latin typeface="Times New Roman" panose="02020603050405020304" pitchFamily="18" charset="0"/>
              </a:rPr>
              <a:t>Chapter 8 - </a:t>
            </a:r>
            <a:r>
              <a:rPr lang="en-US" sz="2400" dirty="0">
                <a:solidFill>
                  <a:srgbClr val="2D3956"/>
                </a:solidFill>
                <a:latin typeface="Times New Roman" panose="02020603050405020304" pitchFamily="18" charset="0"/>
              </a:rPr>
              <a:t>Employment Law.</a:t>
            </a:r>
          </a:p>
          <a:p>
            <a:pPr algn="just"/>
            <a:r>
              <a:rPr lang="en-US" sz="2400" b="1" dirty="0">
                <a:solidFill>
                  <a:srgbClr val="2D3956"/>
                </a:solidFill>
                <a:latin typeface="Times New Roman" panose="02020603050405020304" pitchFamily="18" charset="0"/>
              </a:rPr>
              <a:t>Chapter 9 - </a:t>
            </a:r>
            <a:r>
              <a:rPr lang="en-US" sz="2400" dirty="0">
                <a:solidFill>
                  <a:srgbClr val="2D3956"/>
                </a:solidFill>
                <a:latin typeface="Times New Roman" panose="02020603050405020304" pitchFamily="18" charset="0"/>
              </a:rPr>
              <a:t>Credit Transactions and IP Rights.</a:t>
            </a:r>
          </a:p>
          <a:p>
            <a:pPr algn="just"/>
            <a:r>
              <a:rPr lang="en-US" sz="2400" b="1" dirty="0">
                <a:solidFill>
                  <a:srgbClr val="2D3956"/>
                </a:solidFill>
                <a:latin typeface="Times New Roman" panose="02020603050405020304" pitchFamily="18" charset="0"/>
              </a:rPr>
              <a:t>Chapter 10 - </a:t>
            </a:r>
            <a:r>
              <a:rPr lang="en-US" sz="2400" dirty="0">
                <a:solidFill>
                  <a:srgbClr val="2D3956"/>
                </a:solidFill>
                <a:latin typeface="Times New Roman" panose="02020603050405020304" pitchFamily="18" charset="0"/>
              </a:rPr>
              <a:t>Competition Law.</a:t>
            </a: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Rectangle 10">
            <a:extLst>
              <a:ext uri="{FF2B5EF4-FFF2-40B4-BE49-F238E27FC236}">
                <a16:creationId xmlns="" xmlns:a16="http://schemas.microsoft.com/office/drawing/2014/main" id="{6FE380F3-A68B-26EA-9084-2C15BB9E43F9}"/>
              </a:ext>
            </a:extLst>
          </p:cNvPr>
          <p:cNvSpPr/>
          <p:nvPr/>
        </p:nvSpPr>
        <p:spPr>
          <a:xfrm>
            <a:off x="45018" y="8772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Times New Roman" panose="02020603050405020304" pitchFamily="18" charset="0"/>
                <a:cs typeface="Times New Roman" panose="02020603050405020304" pitchFamily="18" charset="0"/>
              </a:rPr>
              <a:t>Lecture Introductory</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772891" y="26769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7600209" y="807523"/>
            <a:ext cx="3682724" cy="878774"/>
          </a:xfrm>
          <a:prstGeom prst="rect">
            <a:avLst/>
          </a:prstGeom>
        </p:spPr>
      </p:pic>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F302B31E-7905-011C-84CF-EEAEA8E33539}"/>
              </a:ext>
            </a:extLst>
          </p:cNvPr>
          <p:cNvSpPr txBox="1"/>
          <p:nvPr/>
        </p:nvSpPr>
        <p:spPr>
          <a:xfrm>
            <a:off x="953297" y="2094682"/>
            <a:ext cx="10554269" cy="3785652"/>
          </a:xfrm>
          <a:prstGeom prst="rect">
            <a:avLst/>
          </a:prstGeom>
          <a:noFill/>
        </p:spPr>
        <p:txBody>
          <a:bodyPr wrap="square" rtlCol="0">
            <a:spAutoFit/>
          </a:bodyPr>
          <a:lstStyle/>
          <a:p>
            <a:pPr algn="just"/>
            <a:r>
              <a:rPr lang="en-US" sz="2400" b="1" u="sng" dirty="0" smtClean="0">
                <a:solidFill>
                  <a:srgbClr val="2D3956"/>
                </a:solidFill>
                <a:latin typeface="Times New Roman" panose="02020603050405020304" pitchFamily="18" charset="0"/>
              </a:rPr>
              <a:t>*Cognitive </a:t>
            </a:r>
            <a:r>
              <a:rPr lang="en-US" sz="2400" b="1" u="sng" dirty="0">
                <a:solidFill>
                  <a:srgbClr val="2D3956"/>
                </a:solidFill>
                <a:latin typeface="Times New Roman" panose="02020603050405020304" pitchFamily="18" charset="0"/>
              </a:rPr>
              <a:t>Objectives</a:t>
            </a:r>
            <a:r>
              <a:rPr lang="en-US" sz="2400" b="1" u="sng" dirty="0" smtClean="0">
                <a:solidFill>
                  <a:srgbClr val="2D3956"/>
                </a:solidFill>
                <a:latin typeface="Times New Roman" panose="02020603050405020304" pitchFamily="18" charset="0"/>
              </a:rPr>
              <a:t>:</a:t>
            </a:r>
            <a:endParaRPr lang="en-US" sz="2400" b="1" u="sng" dirty="0">
              <a:solidFill>
                <a:srgbClr val="2D3956"/>
              </a:solidFill>
              <a:latin typeface="Times New Roman" panose="02020603050405020304" pitchFamily="18" charset="0"/>
            </a:endParaRPr>
          </a:p>
          <a:p>
            <a:pPr marL="457200" indent="-457200" algn="just">
              <a:buFont typeface="+mj-lt"/>
              <a:buAutoNum type="arabicPeriod"/>
            </a:pPr>
            <a:r>
              <a:rPr lang="en-US" sz="2400" dirty="0">
                <a:solidFill>
                  <a:srgbClr val="2D3956"/>
                </a:solidFill>
                <a:latin typeface="Times New Roman" panose="02020603050405020304" pitchFamily="18" charset="0"/>
              </a:rPr>
              <a:t>Understand the foundations of the legal system including key terminology, court structure, sources of law, and dispute </a:t>
            </a:r>
            <a:r>
              <a:rPr lang="en-US" sz="2400" dirty="0" smtClean="0">
                <a:solidFill>
                  <a:srgbClr val="2D3956"/>
                </a:solidFill>
                <a:latin typeface="Times New Roman" panose="02020603050405020304" pitchFamily="18" charset="0"/>
              </a:rPr>
              <a:t>resolution.</a:t>
            </a:r>
            <a:endParaRPr lang="en-US" sz="2400" dirty="0">
              <a:solidFill>
                <a:srgbClr val="2D3956"/>
              </a:solidFill>
              <a:latin typeface="Times New Roman" panose="02020603050405020304" pitchFamily="18" charset="0"/>
            </a:endParaRPr>
          </a:p>
          <a:p>
            <a:pPr marL="457200" indent="-457200" algn="just">
              <a:buFont typeface="+mj-lt"/>
              <a:buAutoNum type="arabicPeriod"/>
            </a:pPr>
            <a:r>
              <a:rPr lang="en-US" sz="2400" dirty="0">
                <a:solidFill>
                  <a:srgbClr val="2D3956"/>
                </a:solidFill>
                <a:latin typeface="Times New Roman" panose="02020603050405020304" pitchFamily="18" charset="0"/>
              </a:rPr>
              <a:t>Learn the elements required to form different types of legally binding </a:t>
            </a:r>
            <a:r>
              <a:rPr lang="en-US" sz="2400" dirty="0" smtClean="0">
                <a:solidFill>
                  <a:srgbClr val="2D3956"/>
                </a:solidFill>
                <a:latin typeface="Times New Roman" panose="02020603050405020304" pitchFamily="18" charset="0"/>
              </a:rPr>
              <a:t>contracts.</a:t>
            </a:r>
            <a:endParaRPr lang="en-US" sz="2400" dirty="0">
              <a:solidFill>
                <a:srgbClr val="2D3956"/>
              </a:solidFill>
              <a:latin typeface="Times New Roman" panose="02020603050405020304" pitchFamily="18" charset="0"/>
            </a:endParaRPr>
          </a:p>
          <a:p>
            <a:pPr marL="457200" indent="-457200" algn="just">
              <a:buFont typeface="+mj-lt"/>
              <a:buAutoNum type="arabicPeriod"/>
            </a:pPr>
            <a:r>
              <a:rPr lang="en-US" sz="2400" dirty="0">
                <a:solidFill>
                  <a:srgbClr val="2D3956"/>
                </a:solidFill>
                <a:latin typeface="Times New Roman" panose="02020603050405020304" pitchFamily="18" charset="0"/>
              </a:rPr>
              <a:t>Recognize the characteristics and legal implications of various forms of business </a:t>
            </a:r>
            <a:r>
              <a:rPr lang="en-US" sz="2400" dirty="0" smtClean="0">
                <a:solidFill>
                  <a:srgbClr val="2D3956"/>
                </a:solidFill>
                <a:latin typeface="Times New Roman" panose="02020603050405020304" pitchFamily="18" charset="0"/>
              </a:rPr>
              <a:t>organizations.</a:t>
            </a:r>
            <a:endParaRPr lang="en-US" sz="2400" dirty="0">
              <a:solidFill>
                <a:srgbClr val="2D3956"/>
              </a:solidFill>
              <a:latin typeface="Times New Roman" panose="02020603050405020304" pitchFamily="18" charset="0"/>
            </a:endParaRPr>
          </a:p>
          <a:p>
            <a:pPr marL="457200" indent="-457200" algn="just">
              <a:buFont typeface="+mj-lt"/>
              <a:buAutoNum type="arabicPeriod"/>
            </a:pPr>
            <a:r>
              <a:rPr lang="en-US" sz="2400" dirty="0">
                <a:solidFill>
                  <a:srgbClr val="2D3956"/>
                </a:solidFill>
                <a:latin typeface="Times New Roman" panose="02020603050405020304" pitchFamily="18" charset="0"/>
              </a:rPr>
              <a:t>Identify the key regulations related to consumer protection, employment, and intellectual </a:t>
            </a:r>
            <a:r>
              <a:rPr lang="en-US" sz="2400" dirty="0" smtClean="0">
                <a:solidFill>
                  <a:srgbClr val="2D3956"/>
                </a:solidFill>
                <a:latin typeface="Times New Roman" panose="02020603050405020304" pitchFamily="18" charset="0"/>
              </a:rPr>
              <a:t>property.</a:t>
            </a:r>
            <a:endParaRPr lang="en-US" sz="2400" dirty="0">
              <a:solidFill>
                <a:srgbClr val="2D3956"/>
              </a:solidFill>
              <a:latin typeface="Times New Roman" panose="02020603050405020304" pitchFamily="18" charset="0"/>
            </a:endParaRPr>
          </a:p>
          <a:p>
            <a:pPr marL="457200" indent="-457200" algn="just">
              <a:buFont typeface="+mj-lt"/>
              <a:buAutoNum type="arabicPeriod"/>
            </a:pPr>
            <a:r>
              <a:rPr lang="en-US" sz="2400" dirty="0">
                <a:solidFill>
                  <a:srgbClr val="2D3956"/>
                </a:solidFill>
                <a:latin typeface="Times New Roman" panose="02020603050405020304" pitchFamily="18" charset="0"/>
              </a:rPr>
              <a:t>Develop knowledge of government oversight and compliance matters such as antitrust </a:t>
            </a:r>
            <a:r>
              <a:rPr lang="en-US" sz="2400" dirty="0" smtClean="0">
                <a:solidFill>
                  <a:srgbClr val="2D3956"/>
                </a:solidFill>
                <a:latin typeface="Times New Roman" panose="02020603050405020304" pitchFamily="18" charset="0"/>
              </a:rPr>
              <a:t>law.</a:t>
            </a:r>
            <a:endParaRPr lang="ar-EG" sz="2400" dirty="0">
              <a:solidFill>
                <a:srgbClr val="2D3956"/>
              </a:solidFill>
              <a:latin typeface="Times New Roman" panose="02020603050405020304" pitchFamily="18" charset="0"/>
            </a:endParaRPr>
          </a:p>
        </p:txBody>
      </p:sp>
      <p:sp>
        <p:nvSpPr>
          <p:cNvPr id="6" name="Rectangle 5">
            <a:extLst>
              <a:ext uri="{FF2B5EF4-FFF2-40B4-BE49-F238E27FC236}">
                <a16:creationId xmlns="" xmlns:a16="http://schemas.microsoft.com/office/drawing/2014/main" id="{6FE380F3-A68B-26EA-9084-2C15BB9E43F9}"/>
              </a:ext>
            </a:extLst>
          </p:cNvPr>
          <p:cNvSpPr/>
          <p:nvPr/>
        </p:nvSpPr>
        <p:spPr>
          <a:xfrm>
            <a:off x="852540" y="5552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Times New Roman" panose="02020603050405020304" pitchFamily="18" charset="0"/>
                <a:cs typeface="Times New Roman" panose="02020603050405020304" pitchFamily="18" charset="0"/>
              </a:rPr>
              <a:t>Lecture Introductory</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1219200" y="1543727"/>
            <a:ext cx="9405257" cy="523220"/>
          </a:xfrm>
          <a:prstGeom prst="rect">
            <a:avLst/>
          </a:prstGeom>
          <a:noFill/>
        </p:spPr>
        <p:txBody>
          <a:bodyPr wrap="square" rtlCol="0">
            <a:spAutoFit/>
          </a:bodyPr>
          <a:lstStyle/>
          <a:p>
            <a:pPr algn="just"/>
            <a:r>
              <a:rPr lang="en-US" sz="2800" b="1" dirty="0">
                <a:solidFill>
                  <a:srgbClr val="00B0F0"/>
                </a:solidFill>
                <a:latin typeface="Times New Roman" panose="02020603050405020304" pitchFamily="18" charset="0"/>
                <a:cs typeface="Times New Roman" panose="02020603050405020304" pitchFamily="18" charset="0"/>
              </a:rPr>
              <a:t>3- The general cognitive and skill objectives of the </a:t>
            </a:r>
            <a:r>
              <a:rPr lang="en-US" sz="2800" b="1" dirty="0" smtClean="0">
                <a:solidFill>
                  <a:srgbClr val="00B0F0"/>
                </a:solidFill>
                <a:latin typeface="Times New Roman" panose="02020603050405020304" pitchFamily="18" charset="0"/>
                <a:cs typeface="Times New Roman" panose="02020603050405020304" pitchFamily="18" charset="0"/>
              </a:rPr>
              <a:t>course: </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80371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772891" y="26769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7600209" y="807523"/>
            <a:ext cx="3682724" cy="878774"/>
          </a:xfrm>
          <a:prstGeom prst="rect">
            <a:avLst/>
          </a:prstGeom>
        </p:spPr>
      </p:pic>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F302B31E-7905-011C-84CF-EEAEA8E33539}"/>
              </a:ext>
            </a:extLst>
          </p:cNvPr>
          <p:cNvSpPr txBox="1"/>
          <p:nvPr/>
        </p:nvSpPr>
        <p:spPr>
          <a:xfrm>
            <a:off x="953297" y="2094682"/>
            <a:ext cx="10554269" cy="3416320"/>
          </a:xfrm>
          <a:prstGeom prst="rect">
            <a:avLst/>
          </a:prstGeom>
          <a:noFill/>
        </p:spPr>
        <p:txBody>
          <a:bodyPr wrap="square" rtlCol="0">
            <a:spAutoFit/>
          </a:bodyPr>
          <a:lstStyle/>
          <a:p>
            <a:pPr algn="just"/>
            <a:r>
              <a:rPr lang="en-US" sz="2400" b="1" u="sng" dirty="0" smtClean="0">
                <a:solidFill>
                  <a:srgbClr val="2D3956"/>
                </a:solidFill>
                <a:latin typeface="Times New Roman" panose="02020603050405020304" pitchFamily="18" charset="0"/>
              </a:rPr>
              <a:t>* Skill </a:t>
            </a:r>
            <a:r>
              <a:rPr lang="en-US" sz="2400" b="1" u="sng" dirty="0">
                <a:solidFill>
                  <a:srgbClr val="2D3956"/>
                </a:solidFill>
                <a:latin typeface="Times New Roman" panose="02020603050405020304" pitchFamily="18" charset="0"/>
              </a:rPr>
              <a:t>Objectives</a:t>
            </a:r>
            <a:r>
              <a:rPr lang="en-US" sz="2400" b="1" u="sng" dirty="0" smtClean="0">
                <a:solidFill>
                  <a:srgbClr val="2D3956"/>
                </a:solidFill>
                <a:latin typeface="Times New Roman" panose="02020603050405020304" pitchFamily="18" charset="0"/>
              </a:rPr>
              <a:t>:</a:t>
            </a:r>
            <a:endParaRPr lang="en-US" sz="2400" b="1" u="sng" dirty="0">
              <a:solidFill>
                <a:srgbClr val="2D3956"/>
              </a:solidFill>
              <a:latin typeface="Times New Roman" panose="02020603050405020304" pitchFamily="18" charset="0"/>
            </a:endParaRPr>
          </a:p>
          <a:p>
            <a:pPr marL="457200" indent="-457200" algn="just">
              <a:buFont typeface="+mj-lt"/>
              <a:buAutoNum type="arabicPeriod"/>
            </a:pPr>
            <a:r>
              <a:rPr lang="en-US" sz="2400" dirty="0">
                <a:solidFill>
                  <a:srgbClr val="2D3956"/>
                </a:solidFill>
                <a:latin typeface="Times New Roman" panose="02020603050405020304" pitchFamily="18" charset="0"/>
              </a:rPr>
              <a:t>Improve ability to read and analyze laws, contracts, and regulatory </a:t>
            </a:r>
            <a:r>
              <a:rPr lang="en-US" sz="2400" dirty="0" smtClean="0">
                <a:solidFill>
                  <a:srgbClr val="2D3956"/>
                </a:solidFill>
                <a:latin typeface="Times New Roman" panose="02020603050405020304" pitchFamily="18" charset="0"/>
              </a:rPr>
              <a:t>policies.</a:t>
            </a:r>
            <a:endParaRPr lang="en-US" sz="2400" dirty="0">
              <a:solidFill>
                <a:srgbClr val="2D3956"/>
              </a:solidFill>
              <a:latin typeface="Times New Roman" panose="02020603050405020304" pitchFamily="18" charset="0"/>
            </a:endParaRPr>
          </a:p>
          <a:p>
            <a:pPr marL="457200" indent="-457200" algn="just">
              <a:buFont typeface="+mj-lt"/>
              <a:buAutoNum type="arabicPeriod"/>
            </a:pPr>
            <a:r>
              <a:rPr lang="en-US" sz="2400" dirty="0">
                <a:solidFill>
                  <a:srgbClr val="2D3956"/>
                </a:solidFill>
                <a:latin typeface="Times New Roman" panose="02020603050405020304" pitchFamily="18" charset="0"/>
              </a:rPr>
              <a:t>Enhance critical thinking to weigh legal risks in business </a:t>
            </a:r>
            <a:r>
              <a:rPr lang="en-US" sz="2400" dirty="0" smtClean="0">
                <a:solidFill>
                  <a:srgbClr val="2D3956"/>
                </a:solidFill>
                <a:latin typeface="Times New Roman" panose="02020603050405020304" pitchFamily="18" charset="0"/>
              </a:rPr>
              <a:t>situations.</a:t>
            </a:r>
            <a:endParaRPr lang="en-US" sz="2400" dirty="0">
              <a:solidFill>
                <a:srgbClr val="2D3956"/>
              </a:solidFill>
              <a:latin typeface="Times New Roman" panose="02020603050405020304" pitchFamily="18" charset="0"/>
            </a:endParaRPr>
          </a:p>
          <a:p>
            <a:pPr marL="457200" indent="-457200" algn="just">
              <a:buFont typeface="+mj-lt"/>
              <a:buAutoNum type="arabicPeriod"/>
            </a:pPr>
            <a:r>
              <a:rPr lang="en-US" sz="2400" dirty="0">
                <a:solidFill>
                  <a:srgbClr val="2D3956"/>
                </a:solidFill>
                <a:latin typeface="Times New Roman" panose="02020603050405020304" pitchFamily="18" charset="0"/>
              </a:rPr>
              <a:t>Strengthen problem-solving skills to make lawful decisions and avoid legal </a:t>
            </a:r>
            <a:r>
              <a:rPr lang="en-US" sz="2400" dirty="0" smtClean="0">
                <a:solidFill>
                  <a:srgbClr val="2D3956"/>
                </a:solidFill>
                <a:latin typeface="Times New Roman" panose="02020603050405020304" pitchFamily="18" charset="0"/>
              </a:rPr>
              <a:t>disputes.</a:t>
            </a:r>
            <a:endParaRPr lang="en-US" sz="2400" dirty="0">
              <a:solidFill>
                <a:srgbClr val="2D3956"/>
              </a:solidFill>
              <a:latin typeface="Times New Roman" panose="02020603050405020304" pitchFamily="18" charset="0"/>
            </a:endParaRPr>
          </a:p>
          <a:p>
            <a:pPr marL="457200" indent="-457200" algn="just">
              <a:buFont typeface="+mj-lt"/>
              <a:buAutoNum type="arabicPeriod"/>
            </a:pPr>
            <a:r>
              <a:rPr lang="en-US" sz="2400" dirty="0">
                <a:solidFill>
                  <a:srgbClr val="2D3956"/>
                </a:solidFill>
                <a:latin typeface="Times New Roman" panose="02020603050405020304" pitchFamily="18" charset="0"/>
              </a:rPr>
              <a:t>Refine written and verbal communication skills to explain legal issues </a:t>
            </a:r>
            <a:r>
              <a:rPr lang="en-US" sz="2400" dirty="0" smtClean="0">
                <a:solidFill>
                  <a:srgbClr val="2D3956"/>
                </a:solidFill>
                <a:latin typeface="Times New Roman" panose="02020603050405020304" pitchFamily="18" charset="0"/>
              </a:rPr>
              <a:t>clearly.</a:t>
            </a:r>
            <a:endParaRPr lang="en-US" sz="2400" dirty="0">
              <a:solidFill>
                <a:srgbClr val="2D3956"/>
              </a:solidFill>
              <a:latin typeface="Times New Roman" panose="02020603050405020304" pitchFamily="18" charset="0"/>
            </a:endParaRPr>
          </a:p>
          <a:p>
            <a:pPr marL="457200" indent="-457200" algn="just">
              <a:buFont typeface="+mj-lt"/>
              <a:buAutoNum type="arabicPeriod"/>
            </a:pPr>
            <a:r>
              <a:rPr lang="en-US" sz="2400" dirty="0">
                <a:solidFill>
                  <a:srgbClr val="2D3956"/>
                </a:solidFill>
                <a:latin typeface="Times New Roman" panose="02020603050405020304" pitchFamily="18" charset="0"/>
              </a:rPr>
              <a:t>Cultivate research abilities to find reliable legal resources and apply laws </a:t>
            </a:r>
            <a:r>
              <a:rPr lang="en-US" sz="2400" dirty="0" smtClean="0">
                <a:solidFill>
                  <a:srgbClr val="2D3956"/>
                </a:solidFill>
                <a:latin typeface="Times New Roman" panose="02020603050405020304" pitchFamily="18" charset="0"/>
              </a:rPr>
              <a:t>appropriately.</a:t>
            </a:r>
            <a:endParaRPr lang="en-US" sz="2400" dirty="0">
              <a:solidFill>
                <a:srgbClr val="2D3956"/>
              </a:solidFill>
              <a:latin typeface="Times New Roman" panose="02020603050405020304" pitchFamily="18" charset="0"/>
            </a:endParaRPr>
          </a:p>
          <a:p>
            <a:pPr marL="457200" indent="-457200" algn="just">
              <a:buFont typeface="+mj-lt"/>
              <a:buAutoNum type="arabicPeriod"/>
            </a:pPr>
            <a:r>
              <a:rPr lang="en-US" sz="2400" dirty="0">
                <a:solidFill>
                  <a:srgbClr val="2D3956"/>
                </a:solidFill>
                <a:latin typeface="Times New Roman" panose="02020603050405020304" pitchFamily="18" charset="0"/>
              </a:rPr>
              <a:t>Gain real-world legal knowledge to handle on-the-job business </a:t>
            </a:r>
            <a:r>
              <a:rPr lang="en-US" sz="2400" dirty="0" smtClean="0">
                <a:solidFill>
                  <a:srgbClr val="2D3956"/>
                </a:solidFill>
                <a:latin typeface="Times New Roman" panose="02020603050405020304" pitchFamily="18" charset="0"/>
              </a:rPr>
              <a:t>scenarios.</a:t>
            </a:r>
            <a:endParaRPr lang="ar-EG" sz="2400" dirty="0">
              <a:solidFill>
                <a:srgbClr val="2D3956"/>
              </a:solidFill>
              <a:latin typeface="Times New Roman" panose="02020603050405020304" pitchFamily="18" charset="0"/>
            </a:endParaRPr>
          </a:p>
        </p:txBody>
      </p:sp>
      <p:sp>
        <p:nvSpPr>
          <p:cNvPr id="6" name="Rectangle 5">
            <a:extLst>
              <a:ext uri="{FF2B5EF4-FFF2-40B4-BE49-F238E27FC236}">
                <a16:creationId xmlns="" xmlns:a16="http://schemas.microsoft.com/office/drawing/2014/main" id="{6FE380F3-A68B-26EA-9084-2C15BB9E43F9}"/>
              </a:ext>
            </a:extLst>
          </p:cNvPr>
          <p:cNvSpPr/>
          <p:nvPr/>
        </p:nvSpPr>
        <p:spPr>
          <a:xfrm>
            <a:off x="852540" y="5552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Times New Roman" panose="02020603050405020304" pitchFamily="18" charset="0"/>
                <a:cs typeface="Times New Roman" panose="02020603050405020304" pitchFamily="18" charset="0"/>
              </a:rPr>
              <a:t>Lecture Introductory</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1219200" y="1543727"/>
            <a:ext cx="9405257" cy="523220"/>
          </a:xfrm>
          <a:prstGeom prst="rect">
            <a:avLst/>
          </a:prstGeom>
          <a:noFill/>
        </p:spPr>
        <p:txBody>
          <a:bodyPr wrap="square" rtlCol="0">
            <a:spAutoFit/>
          </a:bodyPr>
          <a:lstStyle/>
          <a:p>
            <a:pPr algn="just"/>
            <a:r>
              <a:rPr lang="en-US" sz="2800" b="1" dirty="0">
                <a:solidFill>
                  <a:srgbClr val="00B0F0"/>
                </a:solidFill>
                <a:latin typeface="Times New Roman" panose="02020603050405020304" pitchFamily="18" charset="0"/>
                <a:cs typeface="Times New Roman" panose="02020603050405020304" pitchFamily="18" charset="0"/>
              </a:rPr>
              <a:t>3- The general cognitive and skill objectives of the </a:t>
            </a:r>
            <a:r>
              <a:rPr lang="en-US" sz="2800" b="1" dirty="0" smtClean="0">
                <a:solidFill>
                  <a:srgbClr val="00B0F0"/>
                </a:solidFill>
                <a:latin typeface="Times New Roman" panose="02020603050405020304" pitchFamily="18" charset="0"/>
                <a:cs typeface="Times New Roman" panose="02020603050405020304" pitchFamily="18" charset="0"/>
              </a:rPr>
              <a:t>course: </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11103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772891" y="26769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7600209" y="807523"/>
            <a:ext cx="3682724" cy="878774"/>
          </a:xfrm>
          <a:prstGeom prst="rect">
            <a:avLst/>
          </a:prstGeom>
        </p:spPr>
      </p:pic>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F302B31E-7905-011C-84CF-EEAEA8E33539}"/>
              </a:ext>
            </a:extLst>
          </p:cNvPr>
          <p:cNvSpPr txBox="1"/>
          <p:nvPr/>
        </p:nvSpPr>
        <p:spPr>
          <a:xfrm>
            <a:off x="953297" y="2094682"/>
            <a:ext cx="10554269" cy="1569660"/>
          </a:xfrm>
          <a:prstGeom prst="rect">
            <a:avLst/>
          </a:prstGeom>
          <a:noFill/>
        </p:spPr>
        <p:txBody>
          <a:bodyPr wrap="square" rtlCol="0">
            <a:spAutoFit/>
          </a:bodyPr>
          <a:lstStyle/>
          <a:p>
            <a:pPr algn="just"/>
            <a:r>
              <a:rPr lang="en-US" sz="2400" b="1" dirty="0" smtClean="0">
                <a:solidFill>
                  <a:srgbClr val="2D3956"/>
                </a:solidFill>
                <a:latin typeface="Times New Roman" panose="02020603050405020304" pitchFamily="18" charset="0"/>
              </a:rPr>
              <a:t>- By </a:t>
            </a:r>
            <a:r>
              <a:rPr lang="en-US" sz="2400" b="1" dirty="0">
                <a:solidFill>
                  <a:srgbClr val="2D3956"/>
                </a:solidFill>
                <a:latin typeface="Times New Roman" panose="02020603050405020304" pitchFamily="18" charset="0"/>
              </a:rPr>
              <a:t>accomplishing these cognitive and skill goals, </a:t>
            </a:r>
            <a:r>
              <a:rPr lang="en-US" sz="2400" dirty="0">
                <a:solidFill>
                  <a:srgbClr val="2D3956"/>
                </a:solidFill>
                <a:latin typeface="Times New Roman" panose="02020603050405020304" pitchFamily="18" charset="0"/>
              </a:rPr>
              <a:t>students will build a strong foundation in core concepts and applications of business law. This will equip them with legal literacy to navigate the regulatory environment for organizations and commercial transactions.</a:t>
            </a:r>
            <a:endParaRPr lang="ar-EG" sz="2400" dirty="0">
              <a:solidFill>
                <a:srgbClr val="2D3956"/>
              </a:solidFill>
              <a:latin typeface="Times New Roman" panose="02020603050405020304" pitchFamily="18" charset="0"/>
            </a:endParaRPr>
          </a:p>
        </p:txBody>
      </p:sp>
      <p:sp>
        <p:nvSpPr>
          <p:cNvPr id="6" name="Rectangle 5">
            <a:extLst>
              <a:ext uri="{FF2B5EF4-FFF2-40B4-BE49-F238E27FC236}">
                <a16:creationId xmlns="" xmlns:a16="http://schemas.microsoft.com/office/drawing/2014/main" id="{6FE380F3-A68B-26EA-9084-2C15BB9E43F9}"/>
              </a:ext>
            </a:extLst>
          </p:cNvPr>
          <p:cNvSpPr/>
          <p:nvPr/>
        </p:nvSpPr>
        <p:spPr>
          <a:xfrm>
            <a:off x="852540" y="5552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Times New Roman" panose="02020603050405020304" pitchFamily="18" charset="0"/>
                <a:cs typeface="Times New Roman" panose="02020603050405020304" pitchFamily="18" charset="0"/>
              </a:rPr>
              <a:t>Lecture Introductory</a:t>
            </a:r>
          </a:p>
        </p:txBody>
      </p:sp>
      <p:sp>
        <p:nvSpPr>
          <p:cNvPr id="9" name="TextBox 8">
            <a:extLst>
              <a:ext uri="{FF2B5EF4-FFF2-40B4-BE49-F238E27FC236}">
                <a16:creationId xmlns="" xmlns:a16="http://schemas.microsoft.com/office/drawing/2014/main" id="{F9A80F9F-74DB-1D57-04E8-E20E92A09B0A}"/>
              </a:ext>
            </a:extLst>
          </p:cNvPr>
          <p:cNvSpPr txBox="1"/>
          <p:nvPr/>
        </p:nvSpPr>
        <p:spPr>
          <a:xfrm>
            <a:off x="1219200" y="1543727"/>
            <a:ext cx="9405257" cy="523220"/>
          </a:xfrm>
          <a:prstGeom prst="rect">
            <a:avLst/>
          </a:prstGeom>
          <a:noFill/>
        </p:spPr>
        <p:txBody>
          <a:bodyPr wrap="square" rtlCol="0">
            <a:spAutoFit/>
          </a:bodyPr>
          <a:lstStyle/>
          <a:p>
            <a:pPr algn="just"/>
            <a:r>
              <a:rPr lang="en-US" sz="2800" b="1" dirty="0">
                <a:solidFill>
                  <a:srgbClr val="00B0F0"/>
                </a:solidFill>
                <a:latin typeface="Times New Roman" panose="02020603050405020304" pitchFamily="18" charset="0"/>
                <a:cs typeface="Times New Roman" panose="02020603050405020304" pitchFamily="18" charset="0"/>
              </a:rPr>
              <a:t>3- The general cognitive and skill objectives of the </a:t>
            </a:r>
            <a:r>
              <a:rPr lang="en-US" sz="2800" b="1" dirty="0" smtClean="0">
                <a:solidFill>
                  <a:srgbClr val="00B0F0"/>
                </a:solidFill>
                <a:latin typeface="Times New Roman" panose="02020603050405020304" pitchFamily="18" charset="0"/>
                <a:cs typeface="Times New Roman" panose="02020603050405020304" pitchFamily="18" charset="0"/>
              </a:rPr>
              <a:t>course: </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312796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 xmlns:a16="http://schemas.microsoft.com/office/drawing/2014/main" id="{52297C4B-84D7-EDC8-F6F6-53F29890AA2A}"/>
              </a:ext>
            </a:extLst>
          </p:cNvPr>
          <p:cNvSpPr/>
          <p:nvPr/>
        </p:nvSpPr>
        <p:spPr>
          <a:xfrm>
            <a:off x="8063578" y="169257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700644" y="2110910"/>
            <a:ext cx="10666293" cy="41217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789708" y="2110910"/>
            <a:ext cx="10488163" cy="3908762"/>
          </a:xfrm>
          <a:prstGeom prst="rect">
            <a:avLst/>
          </a:prstGeom>
          <a:noFill/>
        </p:spPr>
        <p:txBody>
          <a:bodyPr wrap="square" rtlCol="0">
            <a:spAutoFit/>
          </a:bodyPr>
          <a:lstStyle/>
          <a:p>
            <a:pPr algn="just"/>
            <a:r>
              <a:rPr lang="en-US" sz="2800" b="1" dirty="0" smtClean="0">
                <a:solidFill>
                  <a:srgbClr val="2D3956"/>
                </a:solidFill>
                <a:latin typeface="Times New Roman" panose="02020603050405020304" pitchFamily="18" charset="0"/>
                <a:cs typeface="Times New Roman" panose="02020603050405020304" pitchFamily="18" charset="0"/>
              </a:rPr>
              <a:t>-Here </a:t>
            </a:r>
            <a:r>
              <a:rPr lang="en-US" sz="2800" b="1" dirty="0">
                <a:solidFill>
                  <a:srgbClr val="2D3956"/>
                </a:solidFill>
                <a:latin typeface="Times New Roman" panose="02020603050405020304" pitchFamily="18" charset="0"/>
                <a:cs typeface="Times New Roman" panose="02020603050405020304" pitchFamily="18" charset="0"/>
              </a:rPr>
              <a:t>are the key targeted learning outcomes for students in this Business Law course</a:t>
            </a:r>
            <a:r>
              <a:rPr lang="en-US" sz="2800" b="1" dirty="0" smtClean="0">
                <a:solidFill>
                  <a:srgbClr val="2D3956"/>
                </a:solidFill>
                <a:latin typeface="Times New Roman" panose="02020603050405020304" pitchFamily="18" charset="0"/>
                <a:cs typeface="Times New Roman" panose="02020603050405020304" pitchFamily="18" charset="0"/>
              </a:rPr>
              <a:t>:</a:t>
            </a:r>
            <a:endParaRPr lang="en-US" sz="2800" b="1" dirty="0">
              <a:solidFill>
                <a:srgbClr val="2D3956"/>
              </a:solidFill>
              <a:latin typeface="Times New Roman" panose="02020603050405020304" pitchFamily="18" charset="0"/>
              <a:cs typeface="Times New Roman" panose="02020603050405020304" pitchFamily="18" charset="0"/>
            </a:endParaRPr>
          </a:p>
          <a:p>
            <a:pPr marL="514350" indent="-514350" algn="just">
              <a:buFont typeface="+mj-lt"/>
              <a:buAutoNum type="arabicPeriod"/>
            </a:pPr>
            <a:r>
              <a:rPr lang="en-US" sz="2400" dirty="0">
                <a:solidFill>
                  <a:srgbClr val="2D3956"/>
                </a:solidFill>
                <a:latin typeface="Times New Roman" panose="02020603050405020304" pitchFamily="18" charset="0"/>
                <a:cs typeface="Times New Roman" panose="02020603050405020304" pitchFamily="18" charset="0"/>
              </a:rPr>
              <a:t>Demonstrate understanding of legal terminology and the court systems</a:t>
            </a:r>
          </a:p>
          <a:p>
            <a:pPr marL="514350" indent="-514350" algn="just">
              <a:buFont typeface="+mj-lt"/>
              <a:buAutoNum type="arabicPeriod"/>
            </a:pPr>
            <a:r>
              <a:rPr lang="en-US" sz="2400" dirty="0">
                <a:solidFill>
                  <a:srgbClr val="2D3956"/>
                </a:solidFill>
                <a:latin typeface="Times New Roman" panose="02020603050405020304" pitchFamily="18" charset="0"/>
                <a:cs typeface="Times New Roman" panose="02020603050405020304" pitchFamily="18" charset="0"/>
              </a:rPr>
              <a:t>Explain the elements required to form a legally binding contract</a:t>
            </a:r>
          </a:p>
          <a:p>
            <a:pPr marL="514350" indent="-514350" algn="just">
              <a:buFont typeface="+mj-lt"/>
              <a:buAutoNum type="arabicPeriod"/>
            </a:pPr>
            <a:r>
              <a:rPr lang="en-US" sz="2400" dirty="0">
                <a:solidFill>
                  <a:srgbClr val="2D3956"/>
                </a:solidFill>
                <a:latin typeface="Times New Roman" panose="02020603050405020304" pitchFamily="18" charset="0"/>
                <a:cs typeface="Times New Roman" panose="02020603050405020304" pitchFamily="18" charset="0"/>
              </a:rPr>
              <a:t>Distinguish between different business structures and recommend an appropriate form based on case factors</a:t>
            </a:r>
          </a:p>
          <a:p>
            <a:pPr marL="514350" indent="-514350" algn="just">
              <a:buFont typeface="+mj-lt"/>
              <a:buAutoNum type="arabicPeriod"/>
            </a:pPr>
            <a:r>
              <a:rPr lang="en-US" sz="2400" dirty="0">
                <a:solidFill>
                  <a:srgbClr val="2D3956"/>
                </a:solidFill>
                <a:latin typeface="Times New Roman" panose="02020603050405020304" pitchFamily="18" charset="0"/>
                <a:cs typeface="Times New Roman" panose="02020603050405020304" pitchFamily="18" charset="0"/>
              </a:rPr>
              <a:t>Draft basic contracts for goods, services, and employment agreements</a:t>
            </a:r>
          </a:p>
          <a:p>
            <a:pPr marL="514350" indent="-514350" algn="just">
              <a:buFont typeface="+mj-lt"/>
              <a:buAutoNum type="arabicPeriod"/>
            </a:pPr>
            <a:r>
              <a:rPr lang="en-US" sz="2400" dirty="0">
                <a:solidFill>
                  <a:srgbClr val="2D3956"/>
                </a:solidFill>
                <a:latin typeface="Times New Roman" panose="02020603050405020304" pitchFamily="18" charset="0"/>
                <a:cs typeface="Times New Roman" panose="02020603050405020304" pitchFamily="18" charset="0"/>
              </a:rPr>
              <a:t>Identify intellectual property protections and determine infringement </a:t>
            </a:r>
            <a:r>
              <a:rPr lang="en-US" sz="2400" dirty="0" smtClean="0">
                <a:solidFill>
                  <a:srgbClr val="2D3956"/>
                </a:solidFill>
                <a:latin typeface="Times New Roman" panose="02020603050405020304" pitchFamily="18" charset="0"/>
                <a:cs typeface="Times New Roman" panose="02020603050405020304" pitchFamily="18" charset="0"/>
              </a:rPr>
              <a:t>issues.</a:t>
            </a:r>
          </a:p>
          <a:p>
            <a:pPr marL="514350" indent="-514350" algn="just">
              <a:buFont typeface="+mj-lt"/>
              <a:buAutoNum type="arabicPeriod"/>
            </a:pPr>
            <a:r>
              <a:rPr lang="en-US" sz="2400" dirty="0">
                <a:solidFill>
                  <a:srgbClr val="2D3956"/>
                </a:solidFill>
                <a:latin typeface="Times New Roman" panose="02020603050405020304" pitchFamily="18" charset="0"/>
                <a:cs typeface="Times New Roman" panose="02020603050405020304" pitchFamily="18" charset="0"/>
              </a:rPr>
              <a:t>Discuss employment laws related to hiring, discrimination, safety, benefits, and </a:t>
            </a:r>
            <a:r>
              <a:rPr lang="en-US" sz="2400" dirty="0" smtClean="0">
                <a:solidFill>
                  <a:srgbClr val="2D3956"/>
                </a:solidFill>
                <a:latin typeface="Times New Roman" panose="02020603050405020304" pitchFamily="18" charset="0"/>
                <a:cs typeface="Times New Roman" panose="02020603050405020304" pitchFamily="18" charset="0"/>
              </a:rPr>
              <a:t>termination.</a:t>
            </a:r>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 xmlns:a16="http://schemas.microsoft.com/office/drawing/2014/main" id="{ADB57316-93DF-55FF-871F-F7A63A9FF2F0}"/>
              </a:ext>
            </a:extLst>
          </p:cNvPr>
          <p:cNvSpPr/>
          <p:nvPr/>
        </p:nvSpPr>
        <p:spPr>
          <a:xfrm flipV="1">
            <a:off x="0" y="658403"/>
            <a:ext cx="949708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 xmlns:a16="http://schemas.microsoft.com/office/drawing/2014/main" id="{6FE380F3-A68B-26EA-9084-2C15BB9E43F9}"/>
              </a:ext>
            </a:extLst>
          </p:cNvPr>
          <p:cNvSpPr/>
          <p:nvPr/>
        </p:nvSpPr>
        <p:spPr>
          <a:xfrm>
            <a:off x="0" y="7041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Times New Roman" panose="02020603050405020304" pitchFamily="18" charset="0"/>
                <a:cs typeface="Times New Roman" panose="02020603050405020304" pitchFamily="18" charset="0"/>
              </a:rPr>
              <a:t>Lecture Introductory</a:t>
            </a: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1407886" y="951234"/>
            <a:ext cx="8089202"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4- The targeted learning outcomes of the </a:t>
            </a:r>
            <a:r>
              <a:rPr lang="en-US" sz="2800" b="1" dirty="0" smtClean="0">
                <a:solidFill>
                  <a:srgbClr val="00B0F0"/>
                </a:solidFill>
                <a:latin typeface="Times New Roman" panose="02020603050405020304" pitchFamily="18" charset="0"/>
                <a:cs typeface="Times New Roman" panose="02020603050405020304" pitchFamily="18" charset="0"/>
              </a:rPr>
              <a:t>course:</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43966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 xmlns:a16="http://schemas.microsoft.com/office/drawing/2014/main" id="{52297C4B-84D7-EDC8-F6F6-53F29890AA2A}"/>
              </a:ext>
            </a:extLst>
          </p:cNvPr>
          <p:cNvSpPr/>
          <p:nvPr/>
        </p:nvSpPr>
        <p:spPr>
          <a:xfrm>
            <a:off x="8063578" y="169257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700644" y="2110910"/>
            <a:ext cx="10666293" cy="41217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700644" y="2110910"/>
            <a:ext cx="10780156" cy="4278094"/>
          </a:xfrm>
          <a:prstGeom prst="rect">
            <a:avLst/>
          </a:prstGeom>
          <a:noFill/>
        </p:spPr>
        <p:txBody>
          <a:bodyPr wrap="square" rtlCol="0">
            <a:spAutoFit/>
          </a:bodyPr>
          <a:lstStyle/>
          <a:p>
            <a:pPr algn="just"/>
            <a:r>
              <a:rPr lang="en-US" sz="2800" b="1" dirty="0" smtClean="0">
                <a:solidFill>
                  <a:srgbClr val="2D3956"/>
                </a:solidFill>
                <a:latin typeface="Times New Roman" panose="02020603050405020304" pitchFamily="18" charset="0"/>
                <a:cs typeface="Times New Roman" panose="02020603050405020304" pitchFamily="18" charset="0"/>
              </a:rPr>
              <a:t>-Here </a:t>
            </a:r>
            <a:r>
              <a:rPr lang="en-US" sz="2800" b="1" dirty="0">
                <a:solidFill>
                  <a:srgbClr val="2D3956"/>
                </a:solidFill>
                <a:latin typeface="Times New Roman" panose="02020603050405020304" pitchFamily="18" charset="0"/>
                <a:cs typeface="Times New Roman" panose="02020603050405020304" pitchFamily="18" charset="0"/>
              </a:rPr>
              <a:t>are the key targeted learning outcomes for students in this Business Law course</a:t>
            </a:r>
            <a:r>
              <a:rPr lang="en-US" sz="2800" b="1" dirty="0" smtClean="0">
                <a:solidFill>
                  <a:srgbClr val="2D3956"/>
                </a:solidFill>
                <a:latin typeface="Times New Roman" panose="02020603050405020304" pitchFamily="18" charset="0"/>
                <a:cs typeface="Times New Roman" panose="02020603050405020304" pitchFamily="18" charset="0"/>
              </a:rPr>
              <a:t>:</a:t>
            </a:r>
            <a:endParaRPr lang="en-US" sz="2800" b="1" dirty="0">
              <a:solidFill>
                <a:srgbClr val="2D3956"/>
              </a:solidFill>
              <a:latin typeface="Times New Roman" panose="02020603050405020304" pitchFamily="18" charset="0"/>
              <a:cs typeface="Times New Roman" panose="02020603050405020304" pitchFamily="18" charset="0"/>
            </a:endParaRPr>
          </a:p>
          <a:p>
            <a:pPr algn="just"/>
            <a:r>
              <a:rPr lang="en-US" sz="2400" dirty="0" smtClean="0">
                <a:solidFill>
                  <a:srgbClr val="2D3956"/>
                </a:solidFill>
                <a:latin typeface="Times New Roman" panose="02020603050405020304" pitchFamily="18" charset="0"/>
                <a:cs typeface="Times New Roman" panose="02020603050405020304" pitchFamily="18" charset="0"/>
              </a:rPr>
              <a:t>7-Summarize </a:t>
            </a:r>
            <a:r>
              <a:rPr lang="en-US" sz="2400" dirty="0">
                <a:solidFill>
                  <a:srgbClr val="2D3956"/>
                </a:solidFill>
                <a:latin typeface="Times New Roman" panose="02020603050405020304" pitchFamily="18" charset="0"/>
                <a:cs typeface="Times New Roman" panose="02020603050405020304" pitchFamily="18" charset="0"/>
              </a:rPr>
              <a:t>regulations pertaining to consumer protection, environmental compliance, antitrust, etc.</a:t>
            </a:r>
          </a:p>
          <a:p>
            <a:pPr algn="just"/>
            <a:r>
              <a:rPr lang="en-US" sz="2400" dirty="0" smtClean="0">
                <a:solidFill>
                  <a:srgbClr val="2D3956"/>
                </a:solidFill>
                <a:latin typeface="Times New Roman" panose="02020603050405020304" pitchFamily="18" charset="0"/>
                <a:cs typeface="Times New Roman" panose="02020603050405020304" pitchFamily="18" charset="0"/>
              </a:rPr>
              <a:t>8- Analyze </a:t>
            </a:r>
            <a:r>
              <a:rPr lang="en-US" sz="2400" dirty="0">
                <a:solidFill>
                  <a:srgbClr val="2D3956"/>
                </a:solidFill>
                <a:latin typeface="Times New Roman" panose="02020603050405020304" pitchFamily="18" charset="0"/>
                <a:cs typeface="Times New Roman" panose="02020603050405020304" pitchFamily="18" charset="0"/>
              </a:rPr>
              <a:t>a business scenario, identify legal risks and liabilities, and propose lawful </a:t>
            </a:r>
            <a:r>
              <a:rPr lang="en-US" sz="2400" dirty="0" smtClean="0">
                <a:solidFill>
                  <a:srgbClr val="2D3956"/>
                </a:solidFill>
                <a:latin typeface="Times New Roman" panose="02020603050405020304" pitchFamily="18" charset="0"/>
                <a:cs typeface="Times New Roman" panose="02020603050405020304" pitchFamily="18" charset="0"/>
              </a:rPr>
              <a:t>solutions.</a:t>
            </a:r>
            <a:endParaRPr lang="en-US" sz="2400" dirty="0">
              <a:solidFill>
                <a:srgbClr val="2D3956"/>
              </a:solidFill>
              <a:latin typeface="Times New Roman" panose="02020603050405020304" pitchFamily="18" charset="0"/>
              <a:cs typeface="Times New Roman" panose="02020603050405020304" pitchFamily="18" charset="0"/>
            </a:endParaRPr>
          </a:p>
          <a:p>
            <a:pPr algn="just"/>
            <a:r>
              <a:rPr lang="en-US" sz="2400" dirty="0" smtClean="0">
                <a:solidFill>
                  <a:srgbClr val="2D3956"/>
                </a:solidFill>
                <a:latin typeface="Times New Roman" panose="02020603050405020304" pitchFamily="18" charset="0"/>
                <a:cs typeface="Times New Roman" panose="02020603050405020304" pitchFamily="18" charset="0"/>
              </a:rPr>
              <a:t>9- Find </a:t>
            </a:r>
            <a:r>
              <a:rPr lang="en-US" sz="2400" dirty="0">
                <a:solidFill>
                  <a:srgbClr val="2D3956"/>
                </a:solidFill>
                <a:latin typeface="Times New Roman" panose="02020603050405020304" pitchFamily="18" charset="0"/>
                <a:cs typeface="Times New Roman" panose="02020603050405020304" pitchFamily="18" charset="0"/>
              </a:rPr>
              <a:t>relevant legal sources and apply the appropriate laws and regulations to business </a:t>
            </a:r>
            <a:r>
              <a:rPr lang="en-US" sz="2400" dirty="0" smtClean="0">
                <a:solidFill>
                  <a:srgbClr val="2D3956"/>
                </a:solidFill>
                <a:latin typeface="Times New Roman" panose="02020603050405020304" pitchFamily="18" charset="0"/>
                <a:cs typeface="Times New Roman" panose="02020603050405020304" pitchFamily="18" charset="0"/>
              </a:rPr>
              <a:t>situations.</a:t>
            </a:r>
            <a:endParaRPr lang="en-US" sz="2400" dirty="0">
              <a:solidFill>
                <a:srgbClr val="2D3956"/>
              </a:solidFill>
              <a:latin typeface="Times New Roman" panose="02020603050405020304" pitchFamily="18" charset="0"/>
              <a:cs typeface="Times New Roman" panose="02020603050405020304" pitchFamily="18" charset="0"/>
            </a:endParaRPr>
          </a:p>
          <a:p>
            <a:pPr algn="just"/>
            <a:r>
              <a:rPr lang="en-US" sz="2400" dirty="0" smtClean="0">
                <a:solidFill>
                  <a:srgbClr val="2D3956"/>
                </a:solidFill>
                <a:latin typeface="Times New Roman" panose="02020603050405020304" pitchFamily="18" charset="0"/>
                <a:cs typeface="Times New Roman" panose="02020603050405020304" pitchFamily="18" charset="0"/>
              </a:rPr>
              <a:t>10- Communicate </a:t>
            </a:r>
            <a:r>
              <a:rPr lang="en-US" sz="2400" dirty="0">
                <a:solidFill>
                  <a:srgbClr val="2D3956"/>
                </a:solidFill>
                <a:latin typeface="Times New Roman" panose="02020603050405020304" pitchFamily="18" charset="0"/>
                <a:cs typeface="Times New Roman" panose="02020603050405020304" pitchFamily="18" charset="0"/>
              </a:rPr>
              <a:t>legal analysis clearly in written and oral </a:t>
            </a:r>
            <a:r>
              <a:rPr lang="en-US" sz="2400" dirty="0" smtClean="0">
                <a:solidFill>
                  <a:srgbClr val="2D3956"/>
                </a:solidFill>
                <a:latin typeface="Times New Roman" panose="02020603050405020304" pitchFamily="18" charset="0"/>
                <a:cs typeface="Times New Roman" panose="02020603050405020304" pitchFamily="18" charset="0"/>
              </a:rPr>
              <a:t>formats.</a:t>
            </a:r>
            <a:endParaRPr lang="en-US" sz="2400" dirty="0">
              <a:solidFill>
                <a:srgbClr val="2D3956"/>
              </a:solidFill>
              <a:latin typeface="Times New Roman" panose="02020603050405020304" pitchFamily="18" charset="0"/>
              <a:cs typeface="Times New Roman" panose="02020603050405020304" pitchFamily="18" charset="0"/>
            </a:endParaRPr>
          </a:p>
          <a:p>
            <a:pPr algn="just"/>
            <a:r>
              <a:rPr lang="en-US" sz="2400" dirty="0" smtClean="0">
                <a:solidFill>
                  <a:srgbClr val="2D3956"/>
                </a:solidFill>
                <a:latin typeface="Times New Roman" panose="02020603050405020304" pitchFamily="18" charset="0"/>
                <a:cs typeface="Times New Roman" panose="02020603050405020304" pitchFamily="18" charset="0"/>
              </a:rPr>
              <a:t>11- Work </a:t>
            </a:r>
            <a:r>
              <a:rPr lang="en-US" sz="2400" dirty="0">
                <a:solidFill>
                  <a:srgbClr val="2D3956"/>
                </a:solidFill>
                <a:latin typeface="Times New Roman" panose="02020603050405020304" pitchFamily="18" charset="0"/>
                <a:cs typeface="Times New Roman" panose="02020603050405020304" pitchFamily="18" charset="0"/>
              </a:rPr>
              <a:t>effectively in teams to conduct legal research and develop compliance </a:t>
            </a:r>
            <a:r>
              <a:rPr lang="en-US" sz="2400" dirty="0" smtClean="0">
                <a:solidFill>
                  <a:srgbClr val="2D3956"/>
                </a:solidFill>
                <a:latin typeface="Times New Roman" panose="02020603050405020304" pitchFamily="18" charset="0"/>
                <a:cs typeface="Times New Roman" panose="02020603050405020304" pitchFamily="18" charset="0"/>
              </a:rPr>
              <a:t>recommendations.</a:t>
            </a:r>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 xmlns:a16="http://schemas.microsoft.com/office/drawing/2014/main" id="{ADB57316-93DF-55FF-871F-F7A63A9FF2F0}"/>
              </a:ext>
            </a:extLst>
          </p:cNvPr>
          <p:cNvSpPr/>
          <p:nvPr/>
        </p:nvSpPr>
        <p:spPr>
          <a:xfrm flipV="1">
            <a:off x="0" y="658403"/>
            <a:ext cx="949708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 xmlns:a16="http://schemas.microsoft.com/office/drawing/2014/main" id="{6FE380F3-A68B-26EA-9084-2C15BB9E43F9}"/>
              </a:ext>
            </a:extLst>
          </p:cNvPr>
          <p:cNvSpPr/>
          <p:nvPr/>
        </p:nvSpPr>
        <p:spPr>
          <a:xfrm>
            <a:off x="0" y="7041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Times New Roman" panose="02020603050405020304" pitchFamily="18" charset="0"/>
                <a:cs typeface="Times New Roman" panose="02020603050405020304" pitchFamily="18" charset="0"/>
              </a:rPr>
              <a:t>Lecture Introductory</a:t>
            </a: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1407886" y="951234"/>
            <a:ext cx="8089202"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4- The targeted learning outcomes of the </a:t>
            </a:r>
            <a:r>
              <a:rPr lang="en-US" sz="2800" b="1" dirty="0" smtClean="0">
                <a:solidFill>
                  <a:srgbClr val="00B0F0"/>
                </a:solidFill>
                <a:latin typeface="Times New Roman" panose="02020603050405020304" pitchFamily="18" charset="0"/>
                <a:cs typeface="Times New Roman" panose="02020603050405020304" pitchFamily="18" charset="0"/>
              </a:rPr>
              <a:t>course:</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328838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 xmlns:a16="http://schemas.microsoft.com/office/drawing/2014/main" id="{52297C4B-84D7-EDC8-F6F6-53F29890AA2A}"/>
              </a:ext>
            </a:extLst>
          </p:cNvPr>
          <p:cNvSpPr/>
          <p:nvPr/>
        </p:nvSpPr>
        <p:spPr>
          <a:xfrm>
            <a:off x="8063578" y="169257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700644" y="2110910"/>
            <a:ext cx="10666293" cy="41217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700644" y="2619922"/>
            <a:ext cx="10780156" cy="1569660"/>
          </a:xfrm>
          <a:prstGeom prst="rect">
            <a:avLst/>
          </a:prstGeom>
          <a:noFill/>
        </p:spPr>
        <p:txBody>
          <a:bodyPr wrap="square" rtlCol="0">
            <a:spAutoFit/>
          </a:bodyPr>
          <a:lstStyle/>
          <a:p>
            <a:pPr algn="just"/>
            <a:r>
              <a:rPr lang="en-US" sz="2400" dirty="0" smtClean="0">
                <a:solidFill>
                  <a:srgbClr val="2D3956"/>
                </a:solidFill>
                <a:latin typeface="Times New Roman" panose="02020603050405020304" pitchFamily="18" charset="0"/>
                <a:cs typeface="Times New Roman" panose="02020603050405020304" pitchFamily="18" charset="0"/>
              </a:rPr>
              <a:t>- </a:t>
            </a:r>
            <a:r>
              <a:rPr lang="en-US" sz="2400" b="1" dirty="0" smtClean="0">
                <a:solidFill>
                  <a:srgbClr val="2D3956"/>
                </a:solidFill>
                <a:latin typeface="Times New Roman" panose="02020603050405020304" pitchFamily="18" charset="0"/>
                <a:cs typeface="Times New Roman" panose="02020603050405020304" pitchFamily="18" charset="0"/>
              </a:rPr>
              <a:t>By </a:t>
            </a:r>
            <a:r>
              <a:rPr lang="en-US" sz="2400" b="1" dirty="0">
                <a:solidFill>
                  <a:srgbClr val="2D3956"/>
                </a:solidFill>
                <a:latin typeface="Times New Roman" panose="02020603050405020304" pitchFamily="18" charset="0"/>
                <a:cs typeface="Times New Roman" panose="02020603050405020304" pitchFamily="18" charset="0"/>
              </a:rPr>
              <a:t>achieving these outcomes,</a:t>
            </a:r>
            <a:r>
              <a:rPr lang="en-US" sz="2400" dirty="0">
                <a:solidFill>
                  <a:srgbClr val="2D3956"/>
                </a:solidFill>
                <a:latin typeface="Times New Roman" panose="02020603050405020304" pitchFamily="18" charset="0"/>
                <a:cs typeface="Times New Roman" panose="02020603050405020304" pitchFamily="18" charset="0"/>
              </a:rPr>
              <a:t> students will have the legal knowledge and analytical abilities to understand compliance requirements, avoid unnecessary risks and disputes, and make sound decisions in line with laws and regulations impacting businesses. This establishes a strong foundation for future careers interacting with legal matters.</a:t>
            </a:r>
          </a:p>
        </p:txBody>
      </p:sp>
      <p:pic>
        <p:nvPicPr>
          <p:cNvPr id="3" name="Picture 2">
            <a:extLst>
              <a:ext uri="{FF2B5EF4-FFF2-40B4-BE49-F238E27FC236}">
                <a16:creationId xmlns=""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 xmlns:a16="http://schemas.microsoft.com/office/drawing/2014/main" id="{ADB57316-93DF-55FF-871F-F7A63A9FF2F0}"/>
              </a:ext>
            </a:extLst>
          </p:cNvPr>
          <p:cNvSpPr/>
          <p:nvPr/>
        </p:nvSpPr>
        <p:spPr>
          <a:xfrm flipV="1">
            <a:off x="0" y="658403"/>
            <a:ext cx="949708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 xmlns:a16="http://schemas.microsoft.com/office/drawing/2014/main" id="{6FE380F3-A68B-26EA-9084-2C15BB9E43F9}"/>
              </a:ext>
            </a:extLst>
          </p:cNvPr>
          <p:cNvSpPr/>
          <p:nvPr/>
        </p:nvSpPr>
        <p:spPr>
          <a:xfrm>
            <a:off x="0" y="7041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Times New Roman" panose="02020603050405020304" pitchFamily="18" charset="0"/>
                <a:cs typeface="Times New Roman" panose="02020603050405020304" pitchFamily="18" charset="0"/>
              </a:rPr>
              <a:t>Lecture Introductory</a:t>
            </a: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1407886" y="951234"/>
            <a:ext cx="8089202"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4- The targeted learning outcomes of the </a:t>
            </a:r>
            <a:r>
              <a:rPr lang="en-US" sz="2800" b="1" dirty="0" smtClean="0">
                <a:solidFill>
                  <a:srgbClr val="00B0F0"/>
                </a:solidFill>
                <a:latin typeface="Times New Roman" panose="02020603050405020304" pitchFamily="18" charset="0"/>
                <a:cs typeface="Times New Roman" panose="02020603050405020304" pitchFamily="18" charset="0"/>
              </a:rPr>
              <a:t>course:</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564136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49795" y="1639832"/>
            <a:ext cx="11944284" cy="417240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 xmlns:a16="http://schemas.microsoft.com/office/drawing/2014/main" id="{0AC2650A-C51A-9ACB-723B-68D89C868D01}"/>
              </a:ext>
            </a:extLst>
          </p:cNvPr>
          <p:cNvSpPr/>
          <p:nvPr/>
        </p:nvSpPr>
        <p:spPr>
          <a:xfrm>
            <a:off x="444964" y="1907076"/>
            <a:ext cx="11435861" cy="2751522"/>
          </a:xfrm>
          <a:prstGeom prst="rect">
            <a:avLst/>
          </a:prstGeom>
        </p:spPr>
        <p:txBody>
          <a:bodyPr wrap="square">
            <a:spAutoFit/>
          </a:bodyPr>
          <a:lstStyle/>
          <a:p>
            <a:pPr algn="just">
              <a:lnSpc>
                <a:spcPct val="120000"/>
              </a:lnSpc>
            </a:pPr>
            <a:r>
              <a:rPr lang="en-US" sz="2400" b="1" dirty="0">
                <a:solidFill>
                  <a:srgbClr val="000000"/>
                </a:solidFill>
                <a:latin typeface="Times New Roman" panose="02020603050405020304" pitchFamily="18" charset="0"/>
              </a:rPr>
              <a:t>1. Pre-recorded video lectures </a:t>
            </a:r>
            <a:r>
              <a:rPr lang="en-US" sz="2400" b="1" dirty="0" smtClean="0">
                <a:solidFill>
                  <a:srgbClr val="000000"/>
                </a:solidFill>
                <a:latin typeface="Times New Roman" panose="02020603050405020304" pitchFamily="18" charset="0"/>
              </a:rPr>
              <a:t>-</a:t>
            </a:r>
            <a:r>
              <a:rPr lang="en-US" sz="2400" dirty="0" smtClean="0">
                <a:solidFill>
                  <a:srgbClr val="000000"/>
                </a:solidFill>
                <a:latin typeface="Times New Roman" panose="02020603050405020304" pitchFamily="18" charset="0"/>
              </a:rPr>
              <a:t>A </a:t>
            </a:r>
            <a:r>
              <a:rPr lang="en-US" sz="2400" dirty="0">
                <a:solidFill>
                  <a:srgbClr val="000000"/>
                </a:solidFill>
                <a:latin typeface="Times New Roman" panose="02020603050405020304" pitchFamily="18" charset="0"/>
              </a:rPr>
              <a:t>new lecture video will be posted at the start of each week on Saturdays covering key concepts and topics</a:t>
            </a:r>
            <a:r>
              <a:rPr lang="en-US" sz="2400" dirty="0" smtClean="0">
                <a:solidFill>
                  <a:srgbClr val="000000"/>
                </a:solidFill>
                <a:latin typeface="Times New Roman" panose="02020603050405020304" pitchFamily="18" charset="0"/>
              </a:rPr>
              <a:t>.</a:t>
            </a:r>
            <a:endParaRPr lang="en-US" sz="2400" dirty="0">
              <a:solidFill>
                <a:srgbClr val="000000"/>
              </a:solidFill>
              <a:latin typeface="Times New Roman" panose="02020603050405020304" pitchFamily="18" charset="0"/>
            </a:endParaRPr>
          </a:p>
          <a:p>
            <a:pPr algn="just">
              <a:lnSpc>
                <a:spcPct val="120000"/>
              </a:lnSpc>
            </a:pPr>
            <a:r>
              <a:rPr lang="en-US" sz="2400" b="1" dirty="0">
                <a:solidFill>
                  <a:srgbClr val="000000"/>
                </a:solidFill>
                <a:latin typeface="Times New Roman" panose="02020603050405020304" pitchFamily="18" charset="0"/>
              </a:rPr>
              <a:t>2. Live discussion sessions </a:t>
            </a:r>
            <a:r>
              <a:rPr lang="en-US" sz="2400" b="1" dirty="0" smtClean="0">
                <a:solidFill>
                  <a:srgbClr val="000000"/>
                </a:solidFill>
                <a:latin typeface="Times New Roman" panose="02020603050405020304" pitchFamily="18" charset="0"/>
              </a:rPr>
              <a:t>-</a:t>
            </a:r>
            <a:r>
              <a:rPr lang="en-US" sz="2400" dirty="0" smtClean="0">
                <a:solidFill>
                  <a:srgbClr val="000000"/>
                </a:solidFill>
                <a:latin typeface="Times New Roman" panose="02020603050405020304" pitchFamily="18" charset="0"/>
              </a:rPr>
              <a:t>We </a:t>
            </a:r>
            <a:r>
              <a:rPr lang="en-US" sz="2400" dirty="0">
                <a:solidFill>
                  <a:srgbClr val="000000"/>
                </a:solidFill>
                <a:latin typeface="Times New Roman" panose="02020603050405020304" pitchFamily="18" charset="0"/>
              </a:rPr>
              <a:t>will have a one hour weekly discussion session to review the recorded lecture, clarify doubts, and answer your questions. This allows real-time interaction</a:t>
            </a:r>
            <a:r>
              <a:rPr lang="en-US" sz="2400" dirty="0" smtClean="0">
                <a:solidFill>
                  <a:srgbClr val="000000"/>
                </a:solidFill>
                <a:latin typeface="Times New Roman" panose="02020603050405020304" pitchFamily="18" charset="0"/>
              </a:rPr>
              <a:t>.</a:t>
            </a:r>
            <a:endParaRPr lang="ar-EG" sz="2400" dirty="0" smtClean="0">
              <a:solidFill>
                <a:srgbClr val="000000"/>
              </a:solidFill>
              <a:latin typeface="Times New Roman" panose="02020603050405020304" pitchFamily="18" charset="0"/>
            </a:endParaRPr>
          </a:p>
          <a:p>
            <a:pPr algn="just" rtl="1">
              <a:lnSpc>
                <a:spcPct val="120000"/>
              </a:lnSpc>
            </a:pPr>
            <a:endParaRPr lang="en-US" sz="2400" dirty="0">
              <a:solidFill>
                <a:srgbClr val="000000"/>
              </a:solidFill>
              <a:latin typeface="Times New Roman" panose="02020603050405020304" pitchFamily="18" charset="0"/>
            </a:endParaRPr>
          </a:p>
        </p:txBody>
      </p:sp>
      <p:sp>
        <p:nvSpPr>
          <p:cNvPr id="17" name="TextBox 16">
            <a:extLst>
              <a:ext uri="{FF2B5EF4-FFF2-40B4-BE49-F238E27FC236}">
                <a16:creationId xmlns="" xmlns:a16="http://schemas.microsoft.com/office/drawing/2014/main" id="{954B34D3-F436-A1EE-53D3-534D66D793CE}"/>
              </a:ext>
            </a:extLst>
          </p:cNvPr>
          <p:cNvSpPr txBox="1"/>
          <p:nvPr/>
        </p:nvSpPr>
        <p:spPr>
          <a:xfrm>
            <a:off x="595300" y="589077"/>
            <a:ext cx="10508129" cy="954107"/>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5-The most important teaching </a:t>
            </a:r>
            <a:endParaRPr lang="en-US" sz="2800" b="1" dirty="0" smtClean="0">
              <a:solidFill>
                <a:srgbClr val="00B0F0"/>
              </a:solidFill>
              <a:latin typeface="Times New Roman" panose="02020603050405020304" pitchFamily="18" charset="0"/>
              <a:cs typeface="Times New Roman" panose="02020603050405020304" pitchFamily="18" charset="0"/>
            </a:endParaRPr>
          </a:p>
          <a:p>
            <a:pPr algn="ctr"/>
            <a:r>
              <a:rPr lang="en-US" sz="2800" b="1" dirty="0" smtClean="0">
                <a:solidFill>
                  <a:srgbClr val="00B0F0"/>
                </a:solidFill>
                <a:latin typeface="Times New Roman" panose="02020603050405020304" pitchFamily="18" charset="0"/>
                <a:cs typeface="Times New Roman" panose="02020603050405020304" pitchFamily="18" charset="0"/>
              </a:rPr>
              <a:t>strategies </a:t>
            </a:r>
            <a:r>
              <a:rPr lang="en-US" sz="2800" b="1" dirty="0">
                <a:solidFill>
                  <a:srgbClr val="00B0F0"/>
                </a:solidFill>
                <a:latin typeface="Times New Roman" panose="02020603050405020304" pitchFamily="18" charset="0"/>
                <a:cs typeface="Times New Roman" panose="02020603050405020304" pitchFamily="18" charset="0"/>
              </a:rPr>
              <a:t>used in the </a:t>
            </a:r>
            <a:r>
              <a:rPr lang="en-US" sz="2800" b="1" dirty="0" smtClean="0">
                <a:solidFill>
                  <a:srgbClr val="00B0F0"/>
                </a:solidFill>
                <a:latin typeface="Times New Roman" panose="02020603050405020304" pitchFamily="18" charset="0"/>
                <a:cs typeface="Times New Roman" panose="02020603050405020304" pitchFamily="18" charset="0"/>
              </a:rPr>
              <a:t>course: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 xmlns:a16="http://schemas.microsoft.com/office/drawing/2014/main" id="{25E018C8-E6D9-8F68-BAC6-E298E84AEBAC}"/>
              </a:ext>
            </a:extLst>
          </p:cNvPr>
          <p:cNvSpPr/>
          <p:nvPr/>
        </p:nvSpPr>
        <p:spPr>
          <a:xfrm flipV="1">
            <a:off x="0" y="556142"/>
            <a:ext cx="949708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 xmlns:a16="http://schemas.microsoft.com/office/drawing/2014/main" id="{7463AFD8-665B-42E5-D694-594CE30B4B07}"/>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Rectangle 10">
            <a:extLst>
              <a:ext uri="{FF2B5EF4-FFF2-40B4-BE49-F238E27FC236}">
                <a16:creationId xmlns="" xmlns:a16="http://schemas.microsoft.com/office/drawing/2014/main" id="{6FE380F3-A68B-26EA-9084-2C15BB9E43F9}"/>
              </a:ext>
            </a:extLst>
          </p:cNvPr>
          <p:cNvSpPr/>
          <p:nvPr/>
        </p:nvSpPr>
        <p:spPr>
          <a:xfrm>
            <a:off x="0" y="60186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Times New Roman" panose="02020603050405020304" pitchFamily="18" charset="0"/>
                <a:cs typeface="Times New Roman" panose="02020603050405020304" pitchFamily="18" charset="0"/>
              </a:rPr>
              <a:t>Lecture Introductory</a:t>
            </a: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 xmlns:a16="http://schemas.microsoft.com/office/drawing/2014/main" id="{954B34D3-F436-A1EE-53D3-534D66D793CE}"/>
              </a:ext>
            </a:extLst>
          </p:cNvPr>
          <p:cNvSpPr txBox="1"/>
          <p:nvPr/>
        </p:nvSpPr>
        <p:spPr>
          <a:xfrm>
            <a:off x="1553029" y="538767"/>
            <a:ext cx="7620000"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6-The key recommended references and resources for the </a:t>
            </a:r>
            <a:r>
              <a:rPr lang="en-US" sz="2800" b="1" dirty="0" smtClean="0">
                <a:solidFill>
                  <a:srgbClr val="00B0F0"/>
                </a:solidFill>
                <a:latin typeface="Times New Roman" panose="02020603050405020304" pitchFamily="18" charset="0"/>
                <a:cs typeface="Times New Roman" panose="02020603050405020304" pitchFamily="18" charset="0"/>
              </a:rPr>
              <a:t>course: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 xmlns:a16="http://schemas.microsoft.com/office/drawing/2014/main" id="{25E018C8-E6D9-8F68-BAC6-E298E84AEBAC}"/>
              </a:ext>
            </a:extLst>
          </p:cNvPr>
          <p:cNvSpPr/>
          <p:nvPr/>
        </p:nvSpPr>
        <p:spPr>
          <a:xfrm flipV="1">
            <a:off x="0" y="556142"/>
            <a:ext cx="949708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 xmlns:a16="http://schemas.microsoft.com/office/drawing/2014/main" id="{7463AFD8-665B-42E5-D694-594CE30B4B07}"/>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Rectangle 10">
            <a:extLst>
              <a:ext uri="{FF2B5EF4-FFF2-40B4-BE49-F238E27FC236}">
                <a16:creationId xmlns="" xmlns:a16="http://schemas.microsoft.com/office/drawing/2014/main" id="{6FE380F3-A68B-26EA-9084-2C15BB9E43F9}"/>
              </a:ext>
            </a:extLst>
          </p:cNvPr>
          <p:cNvSpPr/>
          <p:nvPr/>
        </p:nvSpPr>
        <p:spPr>
          <a:xfrm>
            <a:off x="0" y="60186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Times New Roman" panose="02020603050405020304" pitchFamily="18" charset="0"/>
                <a:cs typeface="Times New Roman" panose="02020603050405020304" pitchFamily="18" charset="0"/>
              </a:rPr>
              <a:t>Lecture Introductory</a:t>
            </a:r>
          </a:p>
        </p:txBody>
      </p:sp>
      <p:pic>
        <p:nvPicPr>
          <p:cNvPr id="2" name="Picture 2" descr="D:\القانون الرقمي\الفصل الدراسي الثاني 2023\Business law course\materials\Screenshot 2023-09-22 at 00-02-19 Fundamentals of Business Law - Full.pdf.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84400" y="1590314"/>
            <a:ext cx="5979886" cy="48104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1271929041"/>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 xmlns:a16="http://schemas.microsoft.com/office/drawing/2014/main" id="{954B34D3-F436-A1EE-53D3-534D66D793CE}"/>
              </a:ext>
            </a:extLst>
          </p:cNvPr>
          <p:cNvSpPr txBox="1"/>
          <p:nvPr/>
        </p:nvSpPr>
        <p:spPr>
          <a:xfrm>
            <a:off x="1553029" y="538767"/>
            <a:ext cx="7620000"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6-The key recommended references and resources for the </a:t>
            </a:r>
            <a:r>
              <a:rPr lang="en-US" sz="2800" b="1" dirty="0" smtClean="0">
                <a:solidFill>
                  <a:srgbClr val="00B0F0"/>
                </a:solidFill>
                <a:latin typeface="Times New Roman" panose="02020603050405020304" pitchFamily="18" charset="0"/>
                <a:cs typeface="Times New Roman" panose="02020603050405020304" pitchFamily="18" charset="0"/>
              </a:rPr>
              <a:t>course: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 xmlns:a16="http://schemas.microsoft.com/office/drawing/2014/main" id="{25E018C8-E6D9-8F68-BAC6-E298E84AEBAC}"/>
              </a:ext>
            </a:extLst>
          </p:cNvPr>
          <p:cNvSpPr/>
          <p:nvPr/>
        </p:nvSpPr>
        <p:spPr>
          <a:xfrm flipV="1">
            <a:off x="0" y="556142"/>
            <a:ext cx="949708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 xmlns:a16="http://schemas.microsoft.com/office/drawing/2014/main" id="{7463AFD8-665B-42E5-D694-594CE30B4B07}"/>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Rectangle 10">
            <a:extLst>
              <a:ext uri="{FF2B5EF4-FFF2-40B4-BE49-F238E27FC236}">
                <a16:creationId xmlns="" xmlns:a16="http://schemas.microsoft.com/office/drawing/2014/main" id="{6FE380F3-A68B-26EA-9084-2C15BB9E43F9}"/>
              </a:ext>
            </a:extLst>
          </p:cNvPr>
          <p:cNvSpPr/>
          <p:nvPr/>
        </p:nvSpPr>
        <p:spPr>
          <a:xfrm>
            <a:off x="0" y="60186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Times New Roman" panose="02020603050405020304" pitchFamily="18" charset="0"/>
                <a:cs typeface="Times New Roman" panose="02020603050405020304" pitchFamily="18" charset="0"/>
              </a:rPr>
              <a:t>Lecture Introductory</a:t>
            </a:r>
          </a:p>
        </p:txBody>
      </p:sp>
      <p:pic>
        <p:nvPicPr>
          <p:cNvPr id="1028" name="Picture 4" descr="D:\القانون الرقمي\الفصل الدراسي الثاني 2023\Business law course\materials\Screenshot 2023-09-22 at 00-02-00 A01_MACI4097_03_SE_FM1.QXD - Essentials of Business Law.pdf.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39258" y="1590314"/>
            <a:ext cx="6168571" cy="429282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3775737301"/>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 xmlns:a16="http://schemas.microsoft.com/office/drawing/2014/main" id="{954B34D3-F436-A1EE-53D3-534D66D793CE}"/>
              </a:ext>
            </a:extLst>
          </p:cNvPr>
          <p:cNvSpPr txBox="1"/>
          <p:nvPr/>
        </p:nvSpPr>
        <p:spPr>
          <a:xfrm>
            <a:off x="1553029" y="538767"/>
            <a:ext cx="7620000"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6-The key recommended references and resources for the </a:t>
            </a:r>
            <a:r>
              <a:rPr lang="en-US" sz="2800" b="1" dirty="0" smtClean="0">
                <a:solidFill>
                  <a:srgbClr val="00B0F0"/>
                </a:solidFill>
                <a:latin typeface="Times New Roman" panose="02020603050405020304" pitchFamily="18" charset="0"/>
                <a:cs typeface="Times New Roman" panose="02020603050405020304" pitchFamily="18" charset="0"/>
              </a:rPr>
              <a:t>course: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 xmlns:a16="http://schemas.microsoft.com/office/drawing/2014/main" id="{25E018C8-E6D9-8F68-BAC6-E298E84AEBAC}"/>
              </a:ext>
            </a:extLst>
          </p:cNvPr>
          <p:cNvSpPr/>
          <p:nvPr/>
        </p:nvSpPr>
        <p:spPr>
          <a:xfrm flipV="1">
            <a:off x="0" y="556142"/>
            <a:ext cx="949708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 xmlns:a16="http://schemas.microsoft.com/office/drawing/2014/main" id="{7463AFD8-665B-42E5-D694-594CE30B4B07}"/>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Rectangle 10">
            <a:extLst>
              <a:ext uri="{FF2B5EF4-FFF2-40B4-BE49-F238E27FC236}">
                <a16:creationId xmlns="" xmlns:a16="http://schemas.microsoft.com/office/drawing/2014/main" id="{6FE380F3-A68B-26EA-9084-2C15BB9E43F9}"/>
              </a:ext>
            </a:extLst>
          </p:cNvPr>
          <p:cNvSpPr/>
          <p:nvPr/>
        </p:nvSpPr>
        <p:spPr>
          <a:xfrm>
            <a:off x="0" y="60186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Times New Roman" panose="02020603050405020304" pitchFamily="18" charset="0"/>
                <a:cs typeface="Times New Roman" panose="02020603050405020304" pitchFamily="18" charset="0"/>
              </a:rPr>
              <a:t>Lecture Introductory</a:t>
            </a:r>
          </a:p>
        </p:txBody>
      </p:sp>
      <p:pic>
        <p:nvPicPr>
          <p:cNvPr id="1027" name="Picture 3" descr="D:\القانون الرقمي\الفصل الدراسي الثاني 2023\Business law course\materials\Screenshot 2023-09-22 at 00-01-44 BUSINESS LAW 2015_FINAL ZA WEB.indd - BUSINESS LAW.pdf.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3601" y="1492874"/>
            <a:ext cx="6212114" cy="47918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1338466239"/>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 xmlns:a16="http://schemas.microsoft.com/office/drawing/2014/main" id="{954B34D3-F436-A1EE-53D3-534D66D793CE}"/>
              </a:ext>
            </a:extLst>
          </p:cNvPr>
          <p:cNvSpPr txBox="1"/>
          <p:nvPr/>
        </p:nvSpPr>
        <p:spPr>
          <a:xfrm>
            <a:off x="1553029" y="691362"/>
            <a:ext cx="762000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7- Assessment methods and course </a:t>
            </a:r>
            <a:r>
              <a:rPr lang="en-US" sz="2800" b="1" dirty="0" smtClean="0">
                <a:solidFill>
                  <a:srgbClr val="00B0F0"/>
                </a:solidFill>
                <a:latin typeface="Times New Roman" panose="02020603050405020304" pitchFamily="18" charset="0"/>
                <a:cs typeface="Times New Roman" panose="02020603050405020304" pitchFamily="18" charset="0"/>
              </a:rPr>
              <a:t>evaluation: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 xmlns:a16="http://schemas.microsoft.com/office/drawing/2014/main" id="{25E018C8-E6D9-8F68-BAC6-E298E84AEBAC}"/>
              </a:ext>
            </a:extLst>
          </p:cNvPr>
          <p:cNvSpPr/>
          <p:nvPr/>
        </p:nvSpPr>
        <p:spPr>
          <a:xfrm flipV="1">
            <a:off x="0" y="556142"/>
            <a:ext cx="949708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 xmlns:a16="http://schemas.microsoft.com/office/drawing/2014/main" id="{7463AFD8-665B-42E5-D694-594CE30B4B07}"/>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Rectangle 10">
            <a:extLst>
              <a:ext uri="{FF2B5EF4-FFF2-40B4-BE49-F238E27FC236}">
                <a16:creationId xmlns="" xmlns:a16="http://schemas.microsoft.com/office/drawing/2014/main" id="{6FE380F3-A68B-26EA-9084-2C15BB9E43F9}"/>
              </a:ext>
            </a:extLst>
          </p:cNvPr>
          <p:cNvSpPr/>
          <p:nvPr/>
        </p:nvSpPr>
        <p:spPr>
          <a:xfrm>
            <a:off x="0" y="60186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Times New Roman" panose="02020603050405020304" pitchFamily="18" charset="0"/>
                <a:cs typeface="Times New Roman" panose="02020603050405020304" pitchFamily="18" charset="0"/>
              </a:rPr>
              <a:t>Lecture Introductory</a:t>
            </a:r>
          </a:p>
        </p:txBody>
      </p:sp>
      <p:sp>
        <p:nvSpPr>
          <p:cNvPr id="2" name="Rectangle 1"/>
          <p:cNvSpPr/>
          <p:nvPr/>
        </p:nvSpPr>
        <p:spPr>
          <a:xfrm>
            <a:off x="246742" y="1852116"/>
            <a:ext cx="11945258" cy="3914918"/>
          </a:xfrm>
          <a:prstGeom prst="rect">
            <a:avLst/>
          </a:prstGeom>
        </p:spPr>
        <p:txBody>
          <a:bodyPr wrap="square">
            <a:spAutoFit/>
          </a:bodyPr>
          <a:lstStyle/>
          <a:p>
            <a:pPr algn="just">
              <a:lnSpc>
                <a:spcPct val="120000"/>
              </a:lnSpc>
            </a:pPr>
            <a:r>
              <a:rPr lang="en-US" sz="2400" b="1" dirty="0">
                <a:solidFill>
                  <a:schemeClr val="bg1"/>
                </a:solidFill>
                <a:latin typeface="Times New Roman" panose="02020603050405020304" pitchFamily="18" charset="0"/>
              </a:rPr>
              <a:t>Here are the assessment methods and course evaluation details for this Business Law course</a:t>
            </a:r>
            <a:r>
              <a:rPr lang="en-US" sz="2400" b="1" dirty="0" smtClean="0">
                <a:solidFill>
                  <a:schemeClr val="bg1"/>
                </a:solidFill>
                <a:latin typeface="Times New Roman" panose="02020603050405020304" pitchFamily="18" charset="0"/>
              </a:rPr>
              <a:t>:</a:t>
            </a:r>
            <a:endParaRPr lang="en-US" sz="2400" b="1" dirty="0">
              <a:solidFill>
                <a:schemeClr val="bg1"/>
              </a:solidFill>
              <a:latin typeface="Times New Roman" panose="02020603050405020304" pitchFamily="18" charset="0"/>
            </a:endParaRPr>
          </a:p>
          <a:p>
            <a:pPr algn="just">
              <a:lnSpc>
                <a:spcPct val="120000"/>
              </a:lnSpc>
            </a:pPr>
            <a:r>
              <a:rPr lang="en-US" sz="2400" dirty="0" smtClean="0">
                <a:solidFill>
                  <a:schemeClr val="bg1"/>
                </a:solidFill>
                <a:latin typeface="Times New Roman" panose="02020603050405020304" pitchFamily="18" charset="0"/>
              </a:rPr>
              <a:t>- This </a:t>
            </a:r>
            <a:r>
              <a:rPr lang="en-US" sz="2400" dirty="0">
                <a:solidFill>
                  <a:schemeClr val="bg1"/>
                </a:solidFill>
                <a:latin typeface="Times New Roman" panose="02020603050405020304" pitchFamily="18" charset="0"/>
              </a:rPr>
              <a:t>course employs a balance of ongoing and summative assessments to evaluate student learning and comprehension</a:t>
            </a:r>
            <a:r>
              <a:rPr lang="en-US" sz="2400" dirty="0" smtClean="0">
                <a:solidFill>
                  <a:schemeClr val="bg1"/>
                </a:solidFill>
                <a:latin typeface="Times New Roman" panose="02020603050405020304" pitchFamily="18" charset="0"/>
              </a:rPr>
              <a:t>.</a:t>
            </a:r>
            <a:endParaRPr lang="en-US" sz="2400" dirty="0">
              <a:solidFill>
                <a:schemeClr val="bg1"/>
              </a:solidFill>
              <a:latin typeface="Times New Roman" panose="02020603050405020304" pitchFamily="18" charset="0"/>
            </a:endParaRPr>
          </a:p>
          <a:p>
            <a:pPr algn="just">
              <a:lnSpc>
                <a:spcPct val="120000"/>
              </a:lnSpc>
            </a:pPr>
            <a:r>
              <a:rPr lang="en-US" sz="2400" dirty="0" smtClean="0">
                <a:solidFill>
                  <a:schemeClr val="bg1"/>
                </a:solidFill>
                <a:latin typeface="Times New Roman" panose="02020603050405020304" pitchFamily="18" charset="0"/>
              </a:rPr>
              <a:t>- There </a:t>
            </a:r>
            <a:r>
              <a:rPr lang="en-US" sz="2400" dirty="0">
                <a:solidFill>
                  <a:schemeClr val="bg1"/>
                </a:solidFill>
                <a:latin typeface="Times New Roman" panose="02020603050405020304" pitchFamily="18" charset="0"/>
              </a:rPr>
              <a:t>will be 10 weekly quizzes administered throughout the semester. Each quiz will cover key concepts from the lectures and assigned readings of that week. The quizzes aim to test understanding of definitions, principles, analytical abilities, and applications. These cumulative weekly quizzes carry a weightage of 80% towards the final grade.</a:t>
            </a:r>
          </a:p>
          <a:p>
            <a:endParaRPr lang="en-US" dirty="0"/>
          </a:p>
        </p:txBody>
      </p:sp>
    </p:spTree>
    <p:extLst>
      <p:ext uri="{BB962C8B-B14F-4D97-AF65-F5344CB8AC3E}">
        <p14:creationId xmlns:p14="http://schemas.microsoft.com/office/powerpoint/2010/main" val="3718972792"/>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 xmlns:a16="http://schemas.microsoft.com/office/drawing/2014/main" id="{954B34D3-F436-A1EE-53D3-534D66D793CE}"/>
              </a:ext>
            </a:extLst>
          </p:cNvPr>
          <p:cNvSpPr txBox="1"/>
          <p:nvPr/>
        </p:nvSpPr>
        <p:spPr>
          <a:xfrm>
            <a:off x="1553029" y="691362"/>
            <a:ext cx="762000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7- Assessment methods and course </a:t>
            </a:r>
            <a:r>
              <a:rPr lang="en-US" sz="2800" b="1" dirty="0" smtClean="0">
                <a:solidFill>
                  <a:srgbClr val="00B0F0"/>
                </a:solidFill>
                <a:latin typeface="Times New Roman" panose="02020603050405020304" pitchFamily="18" charset="0"/>
                <a:cs typeface="Times New Roman" panose="02020603050405020304" pitchFamily="18" charset="0"/>
              </a:rPr>
              <a:t>evaluation: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 xmlns:a16="http://schemas.microsoft.com/office/drawing/2014/main" id="{25E018C8-E6D9-8F68-BAC6-E298E84AEBAC}"/>
              </a:ext>
            </a:extLst>
          </p:cNvPr>
          <p:cNvSpPr/>
          <p:nvPr/>
        </p:nvSpPr>
        <p:spPr>
          <a:xfrm flipV="1">
            <a:off x="0" y="556142"/>
            <a:ext cx="949708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 xmlns:a16="http://schemas.microsoft.com/office/drawing/2014/main" id="{7463AFD8-665B-42E5-D694-594CE30B4B07}"/>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Rectangle 10">
            <a:extLst>
              <a:ext uri="{FF2B5EF4-FFF2-40B4-BE49-F238E27FC236}">
                <a16:creationId xmlns="" xmlns:a16="http://schemas.microsoft.com/office/drawing/2014/main" id="{6FE380F3-A68B-26EA-9084-2C15BB9E43F9}"/>
              </a:ext>
            </a:extLst>
          </p:cNvPr>
          <p:cNvSpPr/>
          <p:nvPr/>
        </p:nvSpPr>
        <p:spPr>
          <a:xfrm>
            <a:off x="0" y="60186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Times New Roman" panose="02020603050405020304" pitchFamily="18" charset="0"/>
                <a:cs typeface="Times New Roman" panose="02020603050405020304" pitchFamily="18" charset="0"/>
              </a:rPr>
              <a:t>Lecture Introductory</a:t>
            </a:r>
          </a:p>
        </p:txBody>
      </p:sp>
      <p:sp>
        <p:nvSpPr>
          <p:cNvPr id="2" name="Rectangle 1"/>
          <p:cNvSpPr/>
          <p:nvPr/>
        </p:nvSpPr>
        <p:spPr>
          <a:xfrm>
            <a:off x="246742" y="1852116"/>
            <a:ext cx="11771087" cy="4801314"/>
          </a:xfrm>
          <a:prstGeom prst="rect">
            <a:avLst/>
          </a:prstGeom>
        </p:spPr>
        <p:txBody>
          <a:bodyPr wrap="square">
            <a:spAutoFit/>
          </a:bodyPr>
          <a:lstStyle/>
          <a:p>
            <a:pPr algn="just">
              <a:lnSpc>
                <a:spcPct val="120000"/>
              </a:lnSpc>
            </a:pPr>
            <a:r>
              <a:rPr lang="en-US" sz="2400" b="1" dirty="0">
                <a:solidFill>
                  <a:schemeClr val="bg1"/>
                </a:solidFill>
                <a:latin typeface="Times New Roman" panose="02020603050405020304" pitchFamily="18" charset="0"/>
              </a:rPr>
              <a:t>Here are the assessment methods and course evaluation details for this Business Law course</a:t>
            </a:r>
            <a:r>
              <a:rPr lang="en-US" sz="2400" b="1" dirty="0" smtClean="0">
                <a:solidFill>
                  <a:schemeClr val="bg1"/>
                </a:solidFill>
                <a:latin typeface="Times New Roman" panose="02020603050405020304" pitchFamily="18" charset="0"/>
              </a:rPr>
              <a:t>:</a:t>
            </a:r>
            <a:endParaRPr lang="en-US" sz="2400" b="1" dirty="0">
              <a:solidFill>
                <a:schemeClr val="bg1"/>
              </a:solidFill>
              <a:latin typeface="Times New Roman" panose="02020603050405020304" pitchFamily="18" charset="0"/>
            </a:endParaRPr>
          </a:p>
          <a:p>
            <a:pPr algn="just">
              <a:lnSpc>
                <a:spcPct val="120000"/>
              </a:lnSpc>
            </a:pPr>
            <a:r>
              <a:rPr lang="en-US" sz="2400" dirty="0" smtClean="0">
                <a:solidFill>
                  <a:schemeClr val="bg1"/>
                </a:solidFill>
                <a:latin typeface="Times New Roman" panose="02020603050405020304" pitchFamily="18" charset="0"/>
              </a:rPr>
              <a:t>- The </a:t>
            </a:r>
            <a:r>
              <a:rPr lang="en-US" sz="2400" dirty="0">
                <a:solidFill>
                  <a:schemeClr val="bg1"/>
                </a:solidFill>
                <a:latin typeface="Times New Roman" panose="02020603050405020304" pitchFamily="18" charset="0"/>
              </a:rPr>
              <a:t>final exam carries a weightage of 20% of the final grade. It will be a comprehensive exam testing a broad range of topics covered over the entire semester. The exam will include multiple choice questions, short answer questions, and analytical case scenarios. This will evaluate both breadth of knowledge and depth of understanding.</a:t>
            </a:r>
          </a:p>
          <a:p>
            <a:pPr algn="just">
              <a:lnSpc>
                <a:spcPct val="120000"/>
              </a:lnSpc>
            </a:pPr>
            <a:r>
              <a:rPr lang="en-US" sz="2400" dirty="0">
                <a:solidFill>
                  <a:schemeClr val="bg1"/>
                </a:solidFill>
                <a:latin typeface="Times New Roman" panose="02020603050405020304" pitchFamily="18" charset="0"/>
              </a:rPr>
              <a:t>- The total course grade is calculated out of a maximum of 100 marks. Grades will be assigned based on absolute performance using a prescribed grading scheme. The assessment methods aim to be fair, consistent, and aligned to the learning objectives. Feedback will be provided regularly to aid improvement</a:t>
            </a:r>
            <a:r>
              <a:rPr lang="en-US" sz="2400" dirty="0" smtClean="0">
                <a:solidFill>
                  <a:schemeClr val="bg1"/>
                </a:solidFill>
                <a:latin typeface="Times New Roman" panose="02020603050405020304" pitchFamily="18" charset="0"/>
              </a:rPr>
              <a:t>.</a:t>
            </a:r>
            <a:endParaRPr lang="en-US" sz="2400" dirty="0">
              <a:solidFill>
                <a:schemeClr val="bg1"/>
              </a:solidFill>
              <a:latin typeface="Times New Roman" panose="02020603050405020304" pitchFamily="18" charset="0"/>
            </a:endParaRPr>
          </a:p>
          <a:p>
            <a:endParaRPr lang="en-US" dirty="0"/>
          </a:p>
        </p:txBody>
      </p:sp>
    </p:spTree>
    <p:extLst>
      <p:ext uri="{BB962C8B-B14F-4D97-AF65-F5344CB8AC3E}">
        <p14:creationId xmlns:p14="http://schemas.microsoft.com/office/powerpoint/2010/main" val="2972577596"/>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832</TotalTime>
  <Words>1464</Words>
  <Application>Microsoft Office PowerPoint</Application>
  <PresentationFormat>Custom</PresentationFormat>
  <Paragraphs>137</Paragraphs>
  <Slides>20</Slides>
  <Notes>6</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oo</cp:lastModifiedBy>
  <cp:revision>67</cp:revision>
  <dcterms:created xsi:type="dcterms:W3CDTF">2023-04-29T09:08:23Z</dcterms:created>
  <dcterms:modified xsi:type="dcterms:W3CDTF">2023-09-22T21:29:49Z</dcterms:modified>
</cp:coreProperties>
</file>