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tags/tag8.xml" ContentType="application/vnd.openxmlformats-officedocument.presentationml.tags+xml"/>
  <Override PartName="/ppt/notesSlides/notesSlide4.xml" ContentType="application/vnd.openxmlformats-officedocument.presentationml.notesSlide+xml"/>
  <Override PartName="/ppt/tags/tag9.xml" ContentType="application/vnd.openxmlformats-officedocument.presentationml.tags+xml"/>
  <Override PartName="/ppt/notesSlides/notesSlide5.xml" ContentType="application/vnd.openxmlformats-officedocument.presentationml.notesSlide+xml"/>
  <Override PartName="/ppt/tags/tag10.xml" ContentType="application/vnd.openxmlformats-officedocument.presentationml.tags+xml"/>
  <Override PartName="/ppt/notesSlides/notesSlide6.xml" ContentType="application/vnd.openxmlformats-officedocument.presentationml.notesSlid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7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notesSlides/notesSlide8.xml" ContentType="application/vnd.openxmlformats-officedocument.presentationml.notesSlide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notesSlides/notesSlide9.xml" ContentType="application/vnd.openxmlformats-officedocument.presentationml.notesSlide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notesSlides/notesSlide10.xml" ContentType="application/vnd.openxmlformats-officedocument.presentationml.notesSlide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notesSlides/notesSlide11.xml" ContentType="application/vnd.openxmlformats-officedocument.presentationml.notesSlide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68"/>
  </p:notesMasterIdLst>
  <p:sldIdLst>
    <p:sldId id="256" r:id="rId2"/>
    <p:sldId id="257" r:id="rId3"/>
    <p:sldId id="266" r:id="rId4"/>
    <p:sldId id="270" r:id="rId5"/>
    <p:sldId id="496" r:id="rId6"/>
    <p:sldId id="497" r:id="rId7"/>
    <p:sldId id="271" r:id="rId8"/>
    <p:sldId id="272" r:id="rId9"/>
    <p:sldId id="498" r:id="rId10"/>
    <p:sldId id="524" r:id="rId11"/>
    <p:sldId id="525" r:id="rId12"/>
    <p:sldId id="317" r:id="rId13"/>
    <p:sldId id="526" r:id="rId14"/>
    <p:sldId id="321" r:id="rId15"/>
    <p:sldId id="320" r:id="rId16"/>
    <p:sldId id="323" r:id="rId17"/>
    <p:sldId id="537" r:id="rId18"/>
    <p:sldId id="527" r:id="rId19"/>
    <p:sldId id="302" r:id="rId20"/>
    <p:sldId id="503" r:id="rId21"/>
    <p:sldId id="528" r:id="rId22"/>
    <p:sldId id="530" r:id="rId23"/>
    <p:sldId id="532" r:id="rId24"/>
    <p:sldId id="325" r:id="rId25"/>
    <p:sldId id="326" r:id="rId26"/>
    <p:sldId id="499" r:id="rId27"/>
    <p:sldId id="500" r:id="rId28"/>
    <p:sldId id="502" r:id="rId29"/>
    <p:sldId id="303" r:id="rId30"/>
    <p:sldId id="504" r:id="rId31"/>
    <p:sldId id="533" r:id="rId32"/>
    <p:sldId id="534" r:id="rId33"/>
    <p:sldId id="535" r:id="rId34"/>
    <p:sldId id="327" r:id="rId35"/>
    <p:sldId id="304" r:id="rId36"/>
    <p:sldId id="306" r:id="rId37"/>
    <p:sldId id="305" r:id="rId38"/>
    <p:sldId id="309" r:id="rId39"/>
    <p:sldId id="536" r:id="rId40"/>
    <p:sldId id="308" r:id="rId41"/>
    <p:sldId id="508" r:id="rId42"/>
    <p:sldId id="510" r:id="rId43"/>
    <p:sldId id="511" r:id="rId44"/>
    <p:sldId id="520" r:id="rId45"/>
    <p:sldId id="521" r:id="rId46"/>
    <p:sldId id="360" r:id="rId47"/>
    <p:sldId id="330" r:id="rId48"/>
    <p:sldId id="331" r:id="rId49"/>
    <p:sldId id="333" r:id="rId50"/>
    <p:sldId id="334" r:id="rId51"/>
    <p:sldId id="336" r:id="rId52"/>
    <p:sldId id="514" r:id="rId53"/>
    <p:sldId id="358" r:id="rId54"/>
    <p:sldId id="512" r:id="rId55"/>
    <p:sldId id="493" r:id="rId56"/>
    <p:sldId id="363" r:id="rId57"/>
    <p:sldId id="364" r:id="rId58"/>
    <p:sldId id="515" r:id="rId59"/>
    <p:sldId id="516" r:id="rId60"/>
    <p:sldId id="517" r:id="rId61"/>
    <p:sldId id="522" r:id="rId62"/>
    <p:sldId id="523" r:id="rId63"/>
    <p:sldId id="519" r:id="rId64"/>
    <p:sldId id="518" r:id="rId65"/>
    <p:sldId id="513" r:id="rId66"/>
    <p:sldId id="494" r:id="rId67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69" roundtripDataSignature="AMtx7miYgJCNJMBcQWIMP2J1sYwn057Zx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56"/>
      </p:cViewPr>
      <p:guideLst/>
    </p:cSldViewPr>
  </p:slideViewPr>
  <p:notesTextViewPr>
    <p:cViewPr>
      <p:scale>
        <a:sx n="200" d="100"/>
        <a:sy n="200" d="100"/>
      </p:scale>
      <p:origin x="0" y="0"/>
    </p:cViewPr>
  </p:notesTextViewPr>
  <p:sorterViewPr>
    <p:cViewPr>
      <p:scale>
        <a:sx n="100" d="100"/>
        <a:sy n="100" d="100"/>
      </p:scale>
      <p:origin x="0" y="-290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customschemas.google.com/relationships/presentationmetadata" Target="metadata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0" name="Google Shape;100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01" name="Google Shape;101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3" name="Google Shape;113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4" name="Google Shape;114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21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581179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22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725963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23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16169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6D6F1B-26ED-417A-B5D8-8AED7AD37922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29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61429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6D6F1B-26ED-417A-B5D8-8AED7AD37922}" type="slidenum">
              <a:rPr lang="en-US" smtClean="0"/>
              <a:pPr/>
              <a:t>55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6D6F1B-26ED-417A-B5D8-8AED7AD37922}" type="slidenum">
              <a:rPr lang="en-US" smtClean="0"/>
              <a:pPr/>
              <a:t>56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6D6F1B-26ED-417A-B5D8-8AED7AD37922}" type="slidenum">
              <a:rPr lang="en-US" smtClean="0"/>
              <a:pPr/>
              <a:t>57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59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078922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 userDrawn="1">
  <p:cSld name="23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16;p2">
            <a:extLst>
              <a:ext uri="{FF2B5EF4-FFF2-40B4-BE49-F238E27FC236}">
                <a16:creationId xmlns:a16="http://schemas.microsoft.com/office/drawing/2014/main" id="{F400C1C9-9B73-EC4D-032E-341FBE5973FD}"/>
              </a:ext>
            </a:extLst>
          </p:cNvPr>
          <p:cNvSpPr/>
          <p:nvPr userDrawn="1"/>
        </p:nvSpPr>
        <p:spPr>
          <a:xfrm rot="10800000" flipH="1">
            <a:off x="-1" y="-8803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" name="Google Shape;118;p2">
            <a:extLst>
              <a:ext uri="{FF2B5EF4-FFF2-40B4-BE49-F238E27FC236}">
                <a16:creationId xmlns:a16="http://schemas.microsoft.com/office/drawing/2014/main" id="{922B60B1-84AE-60B8-7A06-98798F6970B9}"/>
              </a:ext>
            </a:extLst>
          </p:cNvPr>
          <p:cNvSpPr txBox="1"/>
          <p:nvPr userDrawn="1"/>
        </p:nvSpPr>
        <p:spPr>
          <a:xfrm>
            <a:off x="6307898" y="2785710"/>
            <a:ext cx="4326249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  <a:sym typeface="Times New Roman"/>
              </a:rPr>
              <a:t>Discrete Mathematics</a:t>
            </a:r>
            <a:endParaRPr lang="en-US" dirty="0"/>
          </a:p>
        </p:txBody>
      </p:sp>
      <p:sp>
        <p:nvSpPr>
          <p:cNvPr id="4" name="Google Shape;119;p2">
            <a:extLst>
              <a:ext uri="{FF2B5EF4-FFF2-40B4-BE49-F238E27FC236}">
                <a16:creationId xmlns:a16="http://schemas.microsoft.com/office/drawing/2014/main" id="{9000D9A4-26CA-A8F0-5815-420037D4A6E8}"/>
              </a:ext>
            </a:extLst>
          </p:cNvPr>
          <p:cNvSpPr/>
          <p:nvPr userDrawn="1"/>
        </p:nvSpPr>
        <p:spPr>
          <a:xfrm>
            <a:off x="6384738" y="4232260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</a:t>
            </a:r>
            <a:endParaRPr dirty="0"/>
          </a:p>
        </p:txBody>
      </p:sp>
      <p:sp>
        <p:nvSpPr>
          <p:cNvPr id="5" name="Google Shape;120;p2">
            <a:extLst>
              <a:ext uri="{FF2B5EF4-FFF2-40B4-BE49-F238E27FC236}">
                <a16:creationId xmlns:a16="http://schemas.microsoft.com/office/drawing/2014/main" id="{1A58D19B-AD4F-D0D3-B31B-0C282A8913DE}"/>
              </a:ext>
            </a:extLst>
          </p:cNvPr>
          <p:cNvSpPr txBox="1"/>
          <p:nvPr userDrawn="1"/>
        </p:nvSpPr>
        <p:spPr>
          <a:xfrm>
            <a:off x="6370224" y="4802552"/>
            <a:ext cx="2820003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Times New Roman"/>
                <a:cs typeface="Times New Roman"/>
                <a:sym typeface="Times New Roman"/>
              </a:rPr>
              <a:t>Sets</a:t>
            </a:r>
            <a:endParaRPr b="1" dirty="0"/>
          </a:p>
        </p:txBody>
      </p:sp>
      <p:sp>
        <p:nvSpPr>
          <p:cNvPr id="6" name="Google Shape;121;p2">
            <a:extLst>
              <a:ext uri="{FF2B5EF4-FFF2-40B4-BE49-F238E27FC236}">
                <a16:creationId xmlns:a16="http://schemas.microsoft.com/office/drawing/2014/main" id="{247D4DF8-734F-B095-E576-F46C8BEA76A9}"/>
              </a:ext>
            </a:extLst>
          </p:cNvPr>
          <p:cNvSpPr txBox="1"/>
          <p:nvPr userDrawn="1"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Dr. Shahira Ahmed</a:t>
            </a:r>
            <a:endParaRPr dirty="0"/>
          </a:p>
        </p:txBody>
      </p:sp>
      <p:pic>
        <p:nvPicPr>
          <p:cNvPr id="7" name="Google Shape;123;p2">
            <a:extLst>
              <a:ext uri="{FF2B5EF4-FFF2-40B4-BE49-F238E27FC236}">
                <a16:creationId xmlns:a16="http://schemas.microsoft.com/office/drawing/2014/main" id="{071BEA49-58F6-D7F4-0093-3C46A991F58A}"/>
              </a:ext>
            </a:extLst>
          </p:cNvPr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313679" y="372325"/>
            <a:ext cx="2457656" cy="670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124;p2">
            <a:extLst>
              <a:ext uri="{FF2B5EF4-FFF2-40B4-BE49-F238E27FC236}">
                <a16:creationId xmlns:a16="http://schemas.microsoft.com/office/drawing/2014/main" id="{54C53AC9-751C-4F4B-E3B7-D674DBBA66BD}"/>
              </a:ext>
            </a:extLst>
          </p:cNvPr>
          <p:cNvPicPr preferRelativeResize="0"/>
          <p:nvPr userDrawn="1"/>
        </p:nvPicPr>
        <p:blipFill rotWithShape="1">
          <a:blip r:embed="rId3">
            <a:alphaModFix/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125;p2">
            <a:extLst>
              <a:ext uri="{FF2B5EF4-FFF2-40B4-BE49-F238E27FC236}">
                <a16:creationId xmlns:a16="http://schemas.microsoft.com/office/drawing/2014/main" id="{04121993-1518-4CD4-6E8E-F8E823990FD2}"/>
              </a:ext>
            </a:extLst>
          </p:cNvPr>
          <p:cNvSpPr txBox="1"/>
          <p:nvPr userDrawn="1"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 preserve="1" userDrawn="1">
  <p:cSld name="24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16;p2">
            <a:extLst>
              <a:ext uri="{FF2B5EF4-FFF2-40B4-BE49-F238E27FC236}">
                <a16:creationId xmlns:a16="http://schemas.microsoft.com/office/drawing/2014/main" id="{F400C1C9-9B73-EC4D-032E-341FBE5973FD}"/>
              </a:ext>
            </a:extLst>
          </p:cNvPr>
          <p:cNvSpPr/>
          <p:nvPr userDrawn="1"/>
        </p:nvSpPr>
        <p:spPr>
          <a:xfrm rot="10800000" flipH="1">
            <a:off x="-1" y="-8803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" name="Google Shape;121;p2">
            <a:extLst>
              <a:ext uri="{FF2B5EF4-FFF2-40B4-BE49-F238E27FC236}">
                <a16:creationId xmlns:a16="http://schemas.microsoft.com/office/drawing/2014/main" id="{247D4DF8-734F-B095-E576-F46C8BEA76A9}"/>
              </a:ext>
            </a:extLst>
          </p:cNvPr>
          <p:cNvSpPr txBox="1"/>
          <p:nvPr userDrawn="1"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Dr. Shahira Ahmed</a:t>
            </a:r>
            <a:endParaRPr dirty="0"/>
          </a:p>
        </p:txBody>
      </p:sp>
      <p:pic>
        <p:nvPicPr>
          <p:cNvPr id="7" name="Google Shape;123;p2">
            <a:extLst>
              <a:ext uri="{FF2B5EF4-FFF2-40B4-BE49-F238E27FC236}">
                <a16:creationId xmlns:a16="http://schemas.microsoft.com/office/drawing/2014/main" id="{071BEA49-58F6-D7F4-0093-3C46A991F58A}"/>
              </a:ext>
            </a:extLst>
          </p:cNvPr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313679" y="372325"/>
            <a:ext cx="2457656" cy="670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124;p2">
            <a:extLst>
              <a:ext uri="{FF2B5EF4-FFF2-40B4-BE49-F238E27FC236}">
                <a16:creationId xmlns:a16="http://schemas.microsoft.com/office/drawing/2014/main" id="{54C53AC9-751C-4F4B-E3B7-D674DBBA66BD}"/>
              </a:ext>
            </a:extLst>
          </p:cNvPr>
          <p:cNvPicPr preferRelativeResize="0"/>
          <p:nvPr userDrawn="1"/>
        </p:nvPicPr>
        <p:blipFill rotWithShape="1">
          <a:blip r:embed="rId3">
            <a:alphaModFix/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125;p2">
            <a:extLst>
              <a:ext uri="{FF2B5EF4-FFF2-40B4-BE49-F238E27FC236}">
                <a16:creationId xmlns:a16="http://schemas.microsoft.com/office/drawing/2014/main" id="{04121993-1518-4CD4-6E8E-F8E823990FD2}"/>
              </a:ext>
            </a:extLst>
          </p:cNvPr>
          <p:cNvSpPr txBox="1"/>
          <p:nvPr userDrawn="1"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10" name="Google Shape;42;p20">
            <a:extLst>
              <a:ext uri="{FF2B5EF4-FFF2-40B4-BE49-F238E27FC236}">
                <a16:creationId xmlns:a16="http://schemas.microsoft.com/office/drawing/2014/main" id="{E68EF1AB-E68D-C974-107C-2F081C9E5A6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3128" y="2002632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5389341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 userDrawn="1">
  <p:cSld name="Contents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61;p5">
            <a:extLst>
              <a:ext uri="{FF2B5EF4-FFF2-40B4-BE49-F238E27FC236}">
                <a16:creationId xmlns:a16="http://schemas.microsoft.com/office/drawing/2014/main" id="{A1F3E9D5-4715-1D92-FFB5-2A77D0B78234}"/>
              </a:ext>
            </a:extLst>
          </p:cNvPr>
          <p:cNvSpPr/>
          <p:nvPr userDrawn="1"/>
        </p:nvSpPr>
        <p:spPr>
          <a:xfrm>
            <a:off x="234043" y="938580"/>
            <a:ext cx="11723914" cy="5460434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892816D-CF31-D6A0-BE9B-9DE0C28B1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62661" y="6481442"/>
            <a:ext cx="2667000" cy="294289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BDBACC2-E59C-4C76-9B43-ACFA72B85B74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Google Shape;167;p5">
            <a:extLst>
              <a:ext uri="{FF2B5EF4-FFF2-40B4-BE49-F238E27FC236}">
                <a16:creationId xmlns:a16="http://schemas.microsoft.com/office/drawing/2014/main" id="{218F4322-3658-003F-80CA-9FA18C454283}"/>
              </a:ext>
            </a:extLst>
          </p:cNvPr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9808263" y="-126405"/>
            <a:ext cx="2383737" cy="1022622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10;p10">
            <a:extLst>
              <a:ext uri="{FF2B5EF4-FFF2-40B4-BE49-F238E27FC236}">
                <a16:creationId xmlns:a16="http://schemas.microsoft.com/office/drawing/2014/main" id="{618E2B20-27FA-AF59-2CF1-0BF4BAB4E82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34044" y="82269"/>
            <a:ext cx="9456608" cy="731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3200" b="0" i="0" u="none" strike="noStrike" cap="none">
                <a:solidFill>
                  <a:schemeClr val="bg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 dirty="0"/>
          </a:p>
        </p:txBody>
      </p:sp>
      <p:sp>
        <p:nvSpPr>
          <p:cNvPr id="4" name="Google Shape;11;p10">
            <a:extLst>
              <a:ext uri="{FF2B5EF4-FFF2-40B4-BE49-F238E27FC236}">
                <a16:creationId xmlns:a16="http://schemas.microsoft.com/office/drawing/2014/main" id="{283E618B-3D74-A212-BEA0-89B68258A133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79148" y="1124622"/>
            <a:ext cx="11233704" cy="50972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Thank You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2" name="Google Shape;207;p9">
            <a:extLst>
              <a:ext uri="{FF2B5EF4-FFF2-40B4-BE49-F238E27FC236}">
                <a16:creationId xmlns:a16="http://schemas.microsoft.com/office/drawing/2014/main" id="{C260948F-A017-4B81-2C22-50D412FC8495}"/>
              </a:ext>
            </a:extLst>
          </p:cNvPr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Google Shape;208;p9">
            <a:extLst>
              <a:ext uri="{FF2B5EF4-FFF2-40B4-BE49-F238E27FC236}">
                <a16:creationId xmlns:a16="http://schemas.microsoft.com/office/drawing/2014/main" id="{E5884150-2E05-1A2C-BAB7-E0E9F5C99278}"/>
              </a:ext>
            </a:extLst>
          </p:cNvPr>
          <p:cNvPicPr preferRelativeResize="0"/>
          <p:nvPr userDrawn="1"/>
        </p:nvPicPr>
        <p:blipFill rotWithShape="1">
          <a:blip r:embed="rId3">
            <a:alphaModFix/>
          </a:blip>
          <a:srcRect/>
          <a:stretch/>
        </p:blipFill>
        <p:spPr>
          <a:xfrm>
            <a:off x="278013" y="338440"/>
            <a:ext cx="2758843" cy="75309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Google Shape;211;p9">
            <a:extLst>
              <a:ext uri="{FF2B5EF4-FFF2-40B4-BE49-F238E27FC236}">
                <a16:creationId xmlns:a16="http://schemas.microsoft.com/office/drawing/2014/main" id="{8F519622-5BA7-0B54-346A-68D54A5ED854}"/>
              </a:ext>
            </a:extLst>
          </p:cNvPr>
          <p:cNvSpPr/>
          <p:nvPr userDrawn="1"/>
        </p:nvSpPr>
        <p:spPr>
          <a:xfrm>
            <a:off x="1340017" y="1410088"/>
            <a:ext cx="9661358" cy="4312207"/>
          </a:xfrm>
          <a:custGeom>
            <a:avLst/>
            <a:gdLst/>
            <a:ahLst/>
            <a:cxnLst/>
            <a:rect l="l" t="t" r="r" b="b"/>
            <a:pathLst>
              <a:path w="10296146" h="4595536" extrusionOk="0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" name="Google Shape;167;p5">
            <a:extLst>
              <a:ext uri="{FF2B5EF4-FFF2-40B4-BE49-F238E27FC236}">
                <a16:creationId xmlns:a16="http://schemas.microsoft.com/office/drawing/2014/main" id="{617CD8DF-63DE-0EB3-B8DA-9A68C0F35721}"/>
              </a:ext>
            </a:extLst>
          </p:cNvPr>
          <p:cNvPicPr preferRelativeResize="0"/>
          <p:nvPr userDrawn="1"/>
        </p:nvPicPr>
        <p:blipFill rotWithShape="1">
          <a:blip r:embed="rId4">
            <a:alphaModFix/>
          </a:blip>
          <a:srcRect/>
          <a:stretch/>
        </p:blipFill>
        <p:spPr>
          <a:xfrm>
            <a:off x="9750506" y="-58979"/>
            <a:ext cx="2383737" cy="10226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How To Write A Thank You Note In Five Easy Steps">
            <a:extLst>
              <a:ext uri="{FF2B5EF4-FFF2-40B4-BE49-F238E27FC236}">
                <a16:creationId xmlns:a16="http://schemas.microsoft.com/office/drawing/2014/main" id="{451FC468-B203-87BF-B828-8973D4A7F4A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3802" y="1911784"/>
            <a:ext cx="4727092" cy="2656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20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43" name="Google Shape;43;p20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2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2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0" name="Google Shape;50;p21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2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2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7" name="Google Shape;57;p22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8" name="Google Shape;58;p22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9" name="Google Shape;59;p22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0" name="Google Shape;60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2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25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75" name="Google Shape;75;p25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2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2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2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26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26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3" name="Google Shape;83;p2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2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27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 dirty="0"/>
          </a:p>
        </p:txBody>
      </p:sp>
      <p:sp>
        <p:nvSpPr>
          <p:cNvPr id="89" name="Google Shape;89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8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28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5220D-0BB5-4C71-B862-812B075D02FE}" type="datetimeFigureOut">
              <a:rPr lang="en-US" smtClean="0"/>
              <a:pPr/>
              <a:t>10/6/2023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217EF-0505-4C33-BB20-8A8DF203902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00398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5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 dirty="0"/>
          </a:p>
        </p:txBody>
      </p:sp>
      <p:sp>
        <p:nvSpPr>
          <p:cNvPr id="8" name="Google Shape;168;p5">
            <a:extLst>
              <a:ext uri="{FF2B5EF4-FFF2-40B4-BE49-F238E27FC236}">
                <a16:creationId xmlns:a16="http://schemas.microsoft.com/office/drawing/2014/main" id="{ABF31F51-9C70-97EA-DC33-056806E1DBFE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11" name="Google Shape;11;p10"/>
          <p:cNvSpPr txBox="1">
            <a:spLocks noGrp="1"/>
          </p:cNvSpPr>
          <p:nvPr>
            <p:ph type="body" idx="1"/>
          </p:nvPr>
        </p:nvSpPr>
        <p:spPr>
          <a:xfrm>
            <a:off x="838200" y="1870058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  <p:sldLayoutId id="2147483668" r:id="rId2"/>
    <p:sldLayoutId id="2147483651" r:id="rId3"/>
    <p:sldLayoutId id="2147483662" r:id="rId4"/>
    <p:sldLayoutId id="2147483658" r:id="rId5"/>
    <p:sldLayoutId id="2147483659" r:id="rId6"/>
    <p:sldLayoutId id="2147483660" r:id="rId7"/>
    <p:sldLayoutId id="2147483661" r:id="rId8"/>
    <p:sldLayoutId id="2147483663" r:id="rId9"/>
    <p:sldLayoutId id="2147483664" r:id="rId10"/>
    <p:sldLayoutId id="2147483665" r:id="rId11"/>
    <p:sldLayoutId id="2147483666" r:id="rId12"/>
    <p:sldLayoutId id="2147483667" r:id="rId1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Brush Script MT" panose="03060802040406070304" pitchFamily="66" charset="0"/>
          <a:ea typeface="Brush Script MT" panose="03060802040406070304" pitchFamily="66" charset="0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3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4.xml"/><Relationship Id="rId5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5.xml"/><Relationship Id="rId5" Type="http://schemas.openxmlformats.org/officeDocument/2006/relationships/image" Target="../media/image23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7.xml"/><Relationship Id="rId4" Type="http://schemas.openxmlformats.org/officeDocument/2006/relationships/image" Target="../media/image1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8.xml"/><Relationship Id="rId4" Type="http://schemas.openxmlformats.org/officeDocument/2006/relationships/image" Target="../media/image1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9.xml"/><Relationship Id="rId4" Type="http://schemas.openxmlformats.org/officeDocument/2006/relationships/image" Target="../media/image18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0.xml"/><Relationship Id="rId4" Type="http://schemas.openxmlformats.org/officeDocument/2006/relationships/image" Target="../media/image19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1.xml"/><Relationship Id="rId5" Type="http://schemas.openxmlformats.org/officeDocument/2006/relationships/image" Target="../media/image42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0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6.xml"/><Relationship Id="rId4" Type="http://schemas.openxmlformats.org/officeDocument/2006/relationships/image" Target="../media/image24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8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9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0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21.xml"/><Relationship Id="rId5" Type="http://schemas.openxmlformats.org/officeDocument/2006/relationships/image" Target="../media/image300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22.xml"/><Relationship Id="rId5" Type="http://schemas.openxmlformats.org/officeDocument/2006/relationships/image" Target="../media/image310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2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tags" Target="../tags/tag25.xml"/><Relationship Id="rId1" Type="http://schemas.openxmlformats.org/officeDocument/2006/relationships/tags" Target="../tags/tag24.xml"/><Relationship Id="rId4" Type="http://schemas.openxmlformats.org/officeDocument/2006/relationships/image" Target="../media/image29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tags" Target="../tags/tag27.xml"/><Relationship Id="rId1" Type="http://schemas.openxmlformats.org/officeDocument/2006/relationships/tags" Target="../tags/tag26.xml"/><Relationship Id="rId4" Type="http://schemas.openxmlformats.org/officeDocument/2006/relationships/image" Target="../media/image30.pn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28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29.xml"/><Relationship Id="rId5" Type="http://schemas.openxmlformats.org/officeDocument/2006/relationships/image" Target="../media/image340.pn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30.xml"/><Relationship Id="rId5" Type="http://schemas.openxmlformats.org/officeDocument/2006/relationships/image" Target="../media/image360.png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tags" Target="../tags/tag33.xml"/><Relationship Id="rId7" Type="http://schemas.openxmlformats.org/officeDocument/2006/relationships/image" Target="../media/image31.png"/><Relationship Id="rId2" Type="http://schemas.openxmlformats.org/officeDocument/2006/relationships/tags" Target="../tags/tag32.xml"/><Relationship Id="rId1" Type="http://schemas.openxmlformats.org/officeDocument/2006/relationships/tags" Target="../tags/tag31.x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35.xml"/><Relationship Id="rId4" Type="http://schemas.openxmlformats.org/officeDocument/2006/relationships/tags" Target="../tags/tag34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36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tags" Target="../tags/tag44.xml"/><Relationship Id="rId13" Type="http://schemas.openxmlformats.org/officeDocument/2006/relationships/image" Target="../media/image34.png"/><Relationship Id="rId18" Type="http://schemas.openxmlformats.org/officeDocument/2006/relationships/image" Target="../media/image39.png"/><Relationship Id="rId3" Type="http://schemas.openxmlformats.org/officeDocument/2006/relationships/tags" Target="../tags/tag39.xml"/><Relationship Id="rId7" Type="http://schemas.openxmlformats.org/officeDocument/2006/relationships/tags" Target="../tags/tag43.xml"/><Relationship Id="rId12" Type="http://schemas.openxmlformats.org/officeDocument/2006/relationships/notesSlide" Target="../notesSlides/notesSlide8.xml"/><Relationship Id="rId17" Type="http://schemas.openxmlformats.org/officeDocument/2006/relationships/image" Target="../media/image38.png"/><Relationship Id="rId2" Type="http://schemas.openxmlformats.org/officeDocument/2006/relationships/tags" Target="../tags/tag38.xml"/><Relationship Id="rId16" Type="http://schemas.openxmlformats.org/officeDocument/2006/relationships/image" Target="../media/image37.png"/><Relationship Id="rId1" Type="http://schemas.openxmlformats.org/officeDocument/2006/relationships/tags" Target="../tags/tag37.xml"/><Relationship Id="rId6" Type="http://schemas.openxmlformats.org/officeDocument/2006/relationships/tags" Target="../tags/tag42.xml"/><Relationship Id="rId11" Type="http://schemas.openxmlformats.org/officeDocument/2006/relationships/slideLayout" Target="../slideLayouts/slideLayout3.xml"/><Relationship Id="rId5" Type="http://schemas.openxmlformats.org/officeDocument/2006/relationships/tags" Target="../tags/tag41.xml"/><Relationship Id="rId15" Type="http://schemas.openxmlformats.org/officeDocument/2006/relationships/image" Target="../media/image36.png"/><Relationship Id="rId10" Type="http://schemas.openxmlformats.org/officeDocument/2006/relationships/tags" Target="../tags/tag46.xml"/><Relationship Id="rId19" Type="http://schemas.openxmlformats.org/officeDocument/2006/relationships/image" Target="../media/image40.png"/><Relationship Id="rId4" Type="http://schemas.openxmlformats.org/officeDocument/2006/relationships/tags" Target="../tags/tag40.xml"/><Relationship Id="rId9" Type="http://schemas.openxmlformats.org/officeDocument/2006/relationships/tags" Target="../tags/tag45.xml"/><Relationship Id="rId14" Type="http://schemas.openxmlformats.org/officeDocument/2006/relationships/image" Target="../media/image35.png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9.xml"/><Relationship Id="rId13" Type="http://schemas.openxmlformats.org/officeDocument/2006/relationships/image" Target="../media/image46.png"/><Relationship Id="rId3" Type="http://schemas.openxmlformats.org/officeDocument/2006/relationships/tags" Target="../tags/tag49.xml"/><Relationship Id="rId7" Type="http://schemas.openxmlformats.org/officeDocument/2006/relationships/slideLayout" Target="../slideLayouts/slideLayout3.xml"/><Relationship Id="rId12" Type="http://schemas.openxmlformats.org/officeDocument/2006/relationships/image" Target="../media/image45.png"/><Relationship Id="rId2" Type="http://schemas.openxmlformats.org/officeDocument/2006/relationships/tags" Target="../tags/tag48.xml"/><Relationship Id="rId1" Type="http://schemas.openxmlformats.org/officeDocument/2006/relationships/tags" Target="../tags/tag47.xml"/><Relationship Id="rId6" Type="http://schemas.openxmlformats.org/officeDocument/2006/relationships/tags" Target="../tags/tag52.xml"/><Relationship Id="rId11" Type="http://schemas.openxmlformats.org/officeDocument/2006/relationships/image" Target="../media/image44.png"/><Relationship Id="rId5" Type="http://schemas.openxmlformats.org/officeDocument/2006/relationships/tags" Target="../tags/tag51.xml"/><Relationship Id="rId10" Type="http://schemas.openxmlformats.org/officeDocument/2006/relationships/image" Target="../media/image43.png"/><Relationship Id="rId4" Type="http://schemas.openxmlformats.org/officeDocument/2006/relationships/tags" Target="../tags/tag50.xml"/><Relationship Id="rId9" Type="http://schemas.openxmlformats.org/officeDocument/2006/relationships/image" Target="../media/image41.png"/><Relationship Id="rId14" Type="http://schemas.openxmlformats.org/officeDocument/2006/relationships/image" Target="../media/image47.png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0.xml"/><Relationship Id="rId13" Type="http://schemas.openxmlformats.org/officeDocument/2006/relationships/image" Target="../media/image52.png"/><Relationship Id="rId3" Type="http://schemas.openxmlformats.org/officeDocument/2006/relationships/tags" Target="../tags/tag55.xml"/><Relationship Id="rId7" Type="http://schemas.openxmlformats.org/officeDocument/2006/relationships/slideLayout" Target="../slideLayouts/slideLayout3.xml"/><Relationship Id="rId12" Type="http://schemas.openxmlformats.org/officeDocument/2006/relationships/image" Target="../media/image51.png"/><Relationship Id="rId2" Type="http://schemas.openxmlformats.org/officeDocument/2006/relationships/tags" Target="../tags/tag54.xml"/><Relationship Id="rId1" Type="http://schemas.openxmlformats.org/officeDocument/2006/relationships/tags" Target="../tags/tag53.xml"/><Relationship Id="rId6" Type="http://schemas.openxmlformats.org/officeDocument/2006/relationships/tags" Target="../tags/tag58.xml"/><Relationship Id="rId11" Type="http://schemas.openxmlformats.org/officeDocument/2006/relationships/image" Target="../media/image50.png"/><Relationship Id="rId5" Type="http://schemas.openxmlformats.org/officeDocument/2006/relationships/tags" Target="../tags/tag57.xml"/><Relationship Id="rId10" Type="http://schemas.openxmlformats.org/officeDocument/2006/relationships/image" Target="../media/image49.png"/><Relationship Id="rId4" Type="http://schemas.openxmlformats.org/officeDocument/2006/relationships/tags" Target="../tags/tag56.xml"/><Relationship Id="rId9" Type="http://schemas.openxmlformats.org/officeDocument/2006/relationships/image" Target="../media/image48.png"/><Relationship Id="rId14" Type="http://schemas.openxmlformats.org/officeDocument/2006/relationships/image" Target="../media/image53.png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59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60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61.xml"/><Relationship Id="rId4" Type="http://schemas.openxmlformats.org/officeDocument/2006/relationships/image" Target="../media/image55.png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6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3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3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" name="Google Shape;103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57150" y="-44450"/>
            <a:ext cx="1231197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1"/>
          <p:cNvSpPr/>
          <p:nvPr/>
        </p:nvSpPr>
        <p:spPr>
          <a:xfrm>
            <a:off x="597845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1"/>
          <p:cNvSpPr txBox="1"/>
          <p:nvPr/>
        </p:nvSpPr>
        <p:spPr>
          <a:xfrm>
            <a:off x="1108644" y="379439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Dr. Shahira Ahmed</a:t>
            </a:r>
            <a:endParaRPr dirty="0"/>
          </a:p>
        </p:txBody>
      </p:sp>
      <p:sp>
        <p:nvSpPr>
          <p:cNvPr id="106" name="Google Shape;106;p1"/>
          <p:cNvSpPr txBox="1"/>
          <p:nvPr/>
        </p:nvSpPr>
        <p:spPr>
          <a:xfrm>
            <a:off x="1108644" y="2424037"/>
            <a:ext cx="4326249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  <a:sym typeface="Times New Roman"/>
              </a:rPr>
              <a:t>Discrete Mathematics</a:t>
            </a:r>
            <a:endParaRPr lang="en-US" dirty="0"/>
          </a:p>
        </p:txBody>
      </p:sp>
      <p:sp>
        <p:nvSpPr>
          <p:cNvPr id="107" name="Google Shape;107;p1"/>
          <p:cNvSpPr/>
          <p:nvPr/>
        </p:nvSpPr>
        <p:spPr>
          <a:xfrm>
            <a:off x="-540265" y="5843657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/>
              <a:t>Lecture 1</a:t>
            </a:r>
            <a:endParaRPr b="1" dirty="0"/>
          </a:p>
        </p:txBody>
      </p:sp>
      <p:pic>
        <p:nvPicPr>
          <p:cNvPr id="108" name="Google Shape;108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Google Shape;109;p1">
            <a:extLst>
              <a:ext uri="{FF2B5EF4-FFF2-40B4-BE49-F238E27FC236}">
                <a16:creationId xmlns:a16="http://schemas.microsoft.com/office/drawing/2014/main" id="{3390686E-018A-3331-3BA9-E8F8F6FEA338}"/>
              </a:ext>
            </a:extLst>
          </p:cNvPr>
          <p:cNvSpPr txBox="1"/>
          <p:nvPr/>
        </p:nvSpPr>
        <p:spPr>
          <a:xfrm>
            <a:off x="1648081" y="4468353"/>
            <a:ext cx="6006217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chemeClr val="lt1"/>
                </a:solidFill>
                <a:latin typeface="Times New Roman"/>
                <a:cs typeface="Times New Roman"/>
                <a:sym typeface="Times New Roman"/>
              </a:rPr>
              <a:t>IT241</a:t>
            </a:r>
            <a:endParaRPr dirty="0"/>
          </a:p>
        </p:txBody>
      </p:sp>
      <p:pic>
        <p:nvPicPr>
          <p:cNvPr id="1048" name="Picture 24" descr="Brain-Computer Interfaces to Enable People to Communicate with Their  Thoughts - Science news - Tasnim News Agency">
            <a:extLst>
              <a:ext uri="{FF2B5EF4-FFF2-40B4-BE49-F238E27FC236}">
                <a16:creationId xmlns:a16="http://schemas.microsoft.com/office/drawing/2014/main" id="{3B070EE0-A03D-CF8B-874A-91610FF746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673" y="-663303"/>
            <a:ext cx="7748143" cy="7466693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"/>
          <p:cNvSpPr/>
          <p:nvPr/>
        </p:nvSpPr>
        <p:spPr>
          <a:xfrm rot="10800000" flipH="1">
            <a:off x="-1" y="-97973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2"/>
          <p:cNvSpPr txBox="1"/>
          <p:nvPr/>
        </p:nvSpPr>
        <p:spPr>
          <a:xfrm>
            <a:off x="6246476" y="2087216"/>
            <a:ext cx="4326249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  <a:sym typeface="Times New Roman"/>
              </a:rPr>
              <a:t>Discrete Mathematics</a:t>
            </a:r>
            <a:endParaRPr lang="en-US" dirty="0"/>
          </a:p>
        </p:txBody>
      </p:sp>
      <p:sp>
        <p:nvSpPr>
          <p:cNvPr id="119" name="Google Shape;119;p2"/>
          <p:cNvSpPr/>
          <p:nvPr/>
        </p:nvSpPr>
        <p:spPr>
          <a:xfrm>
            <a:off x="6246476" y="3721727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</a:t>
            </a:r>
            <a:endParaRPr dirty="0"/>
          </a:p>
        </p:txBody>
      </p:sp>
      <p:sp>
        <p:nvSpPr>
          <p:cNvPr id="120" name="Google Shape;120;p2"/>
          <p:cNvSpPr txBox="1"/>
          <p:nvPr/>
        </p:nvSpPr>
        <p:spPr>
          <a:xfrm>
            <a:off x="6095998" y="4438896"/>
            <a:ext cx="5344888" cy="954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Times New Roman"/>
                <a:cs typeface="Times New Roman"/>
                <a:sym typeface="Times New Roman"/>
              </a:rPr>
              <a:t>Basic Structures:</a:t>
            </a: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Times New Roman"/>
                <a:cs typeface="Times New Roman"/>
                <a:sym typeface="Times New Roman"/>
              </a:rPr>
              <a:t> </a:t>
            </a:r>
            <a:r>
              <a:rPr lang="en-US" sz="2800" b="1" dirty="0" err="1">
                <a:solidFill>
                  <a:schemeClr val="dk1"/>
                </a:solidFill>
                <a:latin typeface="Times New Roman"/>
                <a:cs typeface="Times New Roman"/>
                <a:sym typeface="Times New Roman"/>
              </a:rPr>
              <a:t>Sets,Tuples</a:t>
            </a:r>
            <a:endParaRPr b="1" dirty="0"/>
          </a:p>
        </p:txBody>
      </p:sp>
      <p:sp>
        <p:nvSpPr>
          <p:cNvPr id="121" name="Google Shape;121;p2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Dr. Shahira Azab</a:t>
            </a:r>
            <a:endParaRPr dirty="0"/>
          </a:p>
        </p:txBody>
      </p:sp>
      <p:pic>
        <p:nvPicPr>
          <p:cNvPr id="123" name="Google Shape;123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3679" y="372325"/>
            <a:ext cx="2457656" cy="670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pic>
        <p:nvPicPr>
          <p:cNvPr id="4" name="Google Shape;117;p2">
            <a:extLst>
              <a:ext uri="{FF2B5EF4-FFF2-40B4-BE49-F238E27FC236}">
                <a16:creationId xmlns:a16="http://schemas.microsoft.com/office/drawing/2014/main" id="{765D1437-2724-0F72-0E59-9BA4640BD8A8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5">
            <a:alphaModFix/>
          </a:blip>
          <a:srcRect l="4175" r="4175"/>
          <a:stretch/>
        </p:blipFill>
        <p:spPr>
          <a:xfrm>
            <a:off x="165211" y="1414509"/>
            <a:ext cx="5780314" cy="3820885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pic>
    </p:spTree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ss">
            <a:extLst>
              <a:ext uri="{FF2B5EF4-FFF2-40B4-BE49-F238E27FC236}">
                <a16:creationId xmlns:a16="http://schemas.microsoft.com/office/drawing/2014/main" id="{5C79996F-CB75-5177-1A04-27D1E06A4834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87626" y="1103243"/>
            <a:ext cx="11430000" cy="5218044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Definition of sets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Describing Sets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Roster Method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Set-Builder Notation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Some Important Sets in Mathematics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Empty Set and Universal Set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Subsets and Set Equality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Cardinality of Sets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Set Operations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Tuples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Cartesian Product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721A69F-02DA-A8BC-200D-F38F1E15DB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Lecture Outline</a:t>
            </a:r>
          </a:p>
        </p:txBody>
      </p:sp>
    </p:spTree>
    <p:extLst>
      <p:ext uri="{BB962C8B-B14F-4D97-AF65-F5344CB8AC3E}">
        <p14:creationId xmlns:p14="http://schemas.microsoft.com/office/powerpoint/2010/main" val="746608796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ss">
            <a:extLst>
              <a:ext uri="{FF2B5EF4-FFF2-40B4-BE49-F238E27FC236}">
                <a16:creationId xmlns:a16="http://schemas.microsoft.com/office/drawing/2014/main" id="{5C79996F-CB75-5177-1A04-27D1E06A4834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87626" y="1103243"/>
            <a:ext cx="11430000" cy="5218044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Important for Counting.</a:t>
            </a:r>
          </a:p>
          <a:p>
            <a:pPr marL="5080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Programming languages and Databases have set operations.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structure.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080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080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721A69F-02DA-A8BC-200D-F38F1E15DB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Motivations</a:t>
            </a:r>
          </a:p>
        </p:txBody>
      </p:sp>
    </p:spTree>
    <p:extLst>
      <p:ext uri="{BB962C8B-B14F-4D97-AF65-F5344CB8AC3E}">
        <p14:creationId xmlns:p14="http://schemas.microsoft.com/office/powerpoint/2010/main" val="1647522546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C4278C-029D-9F17-04D3-8D358C92F8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Sets Examples</a:t>
            </a:r>
          </a:p>
        </p:txBody>
      </p:sp>
      <p:pic>
        <p:nvPicPr>
          <p:cNvPr id="9" name="Content Placeholder 5">
            <a:extLst>
              <a:ext uri="{FF2B5EF4-FFF2-40B4-BE49-F238E27FC236}">
                <a16:creationId xmlns:a16="http://schemas.microsoft.com/office/drawing/2014/main" id="{E2AD0660-2D69-E1EF-17F5-80F9946CE99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684" r="69199"/>
          <a:stretch/>
        </p:blipFill>
        <p:spPr>
          <a:xfrm>
            <a:off x="1551973" y="1139196"/>
            <a:ext cx="3956199" cy="50681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Content Placeholder 5">
            <a:extLst>
              <a:ext uri="{FF2B5EF4-FFF2-40B4-BE49-F238E27FC236}">
                <a16:creationId xmlns:a16="http://schemas.microsoft.com/office/drawing/2014/main" id="{3CE66D51-8F40-90DA-CE74-E3864BBA9D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32166" t="2684" r="36297"/>
          <a:stretch/>
        </p:blipFill>
        <p:spPr>
          <a:xfrm>
            <a:off x="6215745" y="1447831"/>
            <a:ext cx="4947512" cy="4278055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5950448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E81D4B-65D1-E46A-DEBB-E2DA41FC1A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Sets Examples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F77141-1D2E-1D05-922E-3440D3952A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6" name="Picture 2" descr="Student Group Student Society PNG, Clipart, Cartoon, Child, Classroom,  Communication, Community Free PNG Download">
            <a:extLst>
              <a:ext uri="{FF2B5EF4-FFF2-40B4-BE49-F238E27FC236}">
                <a16:creationId xmlns:a16="http://schemas.microsoft.com/office/drawing/2014/main" id="{285336E1-C99E-2C4D-3A99-777406BA3B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020" y="1543050"/>
            <a:ext cx="5162673" cy="400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encils In A Cup Clipart - Colored Pencils Clipart Png #157006 | Pencil  clipart, Clip art, Sticker art">
            <a:extLst>
              <a:ext uri="{FF2B5EF4-FFF2-40B4-BE49-F238E27FC236}">
                <a16:creationId xmlns:a16="http://schemas.microsoft.com/office/drawing/2014/main" id="{3FCB30AF-ACD9-1322-0CA4-836DFE80BE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4149" y="1466170"/>
            <a:ext cx="2994251" cy="4499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0491009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ss">
            <a:extLst>
              <a:ext uri="{FF2B5EF4-FFF2-40B4-BE49-F238E27FC236}">
                <a16:creationId xmlns:a16="http://schemas.microsoft.com/office/drawing/2014/main" id="{5C79996F-CB75-5177-1A04-27D1E06A4834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87626" y="1103243"/>
            <a:ext cx="11430000" cy="5218044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set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an </a:t>
            </a:r>
            <a:r>
              <a:rPr lang="en-US" b="1" u="sng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unordered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collection of objects.</a:t>
            </a:r>
          </a:p>
          <a:p>
            <a:pPr lvl="1"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students in this class</a:t>
            </a:r>
          </a:p>
          <a:p>
            <a:pPr algn="just">
              <a:lnSpc>
                <a:spcPct val="150000"/>
              </a:lnSpc>
            </a:pPr>
            <a:r>
              <a:rPr 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objects in a set are called the </a:t>
            </a:r>
            <a:r>
              <a:rPr lang="en-US" b="1" i="1" u="sng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elements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or </a:t>
            </a:r>
            <a:r>
              <a:rPr lang="en-US" b="1" i="1" u="sng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members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the set.</a:t>
            </a:r>
          </a:p>
          <a:p>
            <a:pPr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notation  </a:t>
            </a:r>
            <a:r>
              <a:rPr lang="en-US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∈ </a:t>
            </a:r>
            <a:r>
              <a:rPr lang="en-US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denotes that </a:t>
            </a:r>
            <a:r>
              <a:rPr lang="en-US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an element of the set </a:t>
            </a:r>
            <a:r>
              <a:rPr lang="en-US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</a:t>
            </a:r>
            <a:r>
              <a:rPr lang="en-US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not a member of </a:t>
            </a:r>
            <a:r>
              <a:rPr lang="en-US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write </a:t>
            </a:r>
            <a:r>
              <a:rPr lang="en-US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∉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endParaRPr lang="en-US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0800" indent="0">
              <a:buNone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0800" indent="0">
              <a:buNone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721A69F-02DA-A8BC-200D-F38F1E15DB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Sets</a:t>
            </a:r>
          </a:p>
        </p:txBody>
      </p:sp>
    </p:spTree>
    <p:extLst>
      <p:ext uri="{BB962C8B-B14F-4D97-AF65-F5344CB8AC3E}">
        <p14:creationId xmlns:p14="http://schemas.microsoft.com/office/powerpoint/2010/main" val="2588916467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ss">
            <a:extLst>
              <a:ext uri="{FF2B5EF4-FFF2-40B4-BE49-F238E27FC236}">
                <a16:creationId xmlns:a16="http://schemas.microsoft.com/office/drawing/2014/main" id="{5C79996F-CB75-5177-1A04-27D1E06A4834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87626" y="1103243"/>
            <a:ext cx="11430000" cy="5218044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lnSpc>
                <a:spcPct val="133000"/>
              </a:lnSpc>
              <a:spcBef>
                <a:spcPts val="0"/>
              </a:spcBef>
            </a:pPr>
            <a:r>
              <a:rPr lang="en-US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S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= {</a:t>
            </a:r>
            <a:r>
              <a:rPr lang="en-US" b="1" i="1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a,b,c,d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}</a:t>
            </a:r>
          </a:p>
          <a:p>
            <a:pPr>
              <a:lnSpc>
                <a:spcPct val="133000"/>
              </a:lnSpc>
              <a:spcBef>
                <a:spcPts val="0"/>
              </a:spcBef>
            </a:pPr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Order not important </a:t>
            </a:r>
          </a:p>
          <a:p>
            <a:pPr>
              <a:lnSpc>
                <a:spcPct val="133000"/>
              </a:lnSpc>
              <a:spcBef>
                <a:spcPts val="0"/>
              </a:spcBef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en-US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S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= {</a:t>
            </a:r>
            <a:r>
              <a:rPr lang="en-US" b="1" i="1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a,b,c,d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} = {</a:t>
            </a:r>
            <a:r>
              <a:rPr lang="en-US" b="1" i="1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b,c,a,d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}</a:t>
            </a:r>
          </a:p>
          <a:p>
            <a:pPr>
              <a:lnSpc>
                <a:spcPct val="133000"/>
              </a:lnSpc>
              <a:spcBef>
                <a:spcPts val="0"/>
              </a:spcBef>
            </a:pP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Ellipses (…) may be used to describe a set without listing all of the members when the pattern is clear.</a:t>
            </a:r>
          </a:p>
          <a:p>
            <a:pPr>
              <a:lnSpc>
                <a:spcPct val="133000"/>
              </a:lnSpc>
              <a:spcBef>
                <a:spcPts val="0"/>
              </a:spcBef>
              <a:buNone/>
            </a:pP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         </a:t>
            </a:r>
            <a:r>
              <a:rPr lang="en-US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S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= {</a:t>
            </a:r>
            <a:r>
              <a:rPr lang="en-US" b="1" i="1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a,b,c,d</a:t>
            </a:r>
            <a:r>
              <a:rPr lang="en-US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, ……,z 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}</a:t>
            </a:r>
          </a:p>
          <a:p>
            <a:pPr>
              <a:lnSpc>
                <a:spcPct val="133000"/>
              </a:lnSpc>
              <a:spcBef>
                <a:spcPts val="0"/>
              </a:spcBef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Repetition is not important</a:t>
            </a:r>
          </a:p>
          <a:p>
            <a:pPr>
              <a:lnSpc>
                <a:spcPct val="133000"/>
              </a:lnSpc>
              <a:spcBef>
                <a:spcPts val="0"/>
              </a:spcBef>
              <a:buNone/>
            </a:pP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     </a:t>
            </a:r>
            <a:r>
              <a:rPr lang="en-US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S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= {</a:t>
            </a:r>
            <a:r>
              <a:rPr lang="en-US" b="1" i="1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a,b,c,d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} = {</a:t>
            </a:r>
            <a:r>
              <a:rPr lang="en-US" b="1" i="1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a,b,c,b,c,d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}</a:t>
            </a:r>
          </a:p>
          <a:p>
            <a:pPr>
              <a:lnSpc>
                <a:spcPct val="133000"/>
              </a:lnSpc>
              <a:spcBef>
                <a:spcPts val="0"/>
              </a:spcBef>
              <a:buNone/>
            </a:pPr>
            <a:endParaRPr lang="en-US" b="1" dirty="0">
              <a:latin typeface="Times New Roman" panose="02020603050405020304" pitchFamily="18" charset="0"/>
              <a:ea typeface="Cambria Math" pitchFamily="18" charset="0"/>
              <a:cs typeface="Times New Roman" panose="02020603050405020304" pitchFamily="18" charset="0"/>
            </a:endParaRPr>
          </a:p>
          <a:p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0800" indent="0">
              <a:buNone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0800" indent="0">
              <a:buNone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721A69F-02DA-A8BC-200D-F38F1E15DB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Describing a Set: Roster Method</a:t>
            </a:r>
          </a:p>
        </p:txBody>
      </p:sp>
    </p:spTree>
    <p:extLst>
      <p:ext uri="{BB962C8B-B14F-4D97-AF65-F5344CB8AC3E}">
        <p14:creationId xmlns:p14="http://schemas.microsoft.com/office/powerpoint/2010/main" val="2786970681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Roster Method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CE545EE-3B2A-3858-60A9-0BF9651C47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2614" y="1046474"/>
            <a:ext cx="6140766" cy="1994837"/>
          </a:xfrm>
          <a:prstGeom prst="rect">
            <a:avLst/>
          </a:prstGeom>
        </p:spPr>
      </p:pic>
      <p:pic>
        <p:nvPicPr>
          <p:cNvPr id="1026" name="Picture 2" descr="Objects Defined as Elements in a Set">
            <a:extLst>
              <a:ext uri="{FF2B5EF4-FFF2-40B4-BE49-F238E27FC236}">
                <a16:creationId xmlns:a16="http://schemas.microsoft.com/office/drawing/2014/main" id="{1F4DC5A5-F61F-B34C-D8CA-3EB3F6BA8C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0824" y="1204952"/>
            <a:ext cx="5338562" cy="2771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et Brackets or Braces">
            <a:extLst>
              <a:ext uri="{FF2B5EF4-FFF2-40B4-BE49-F238E27FC236}">
                <a16:creationId xmlns:a16="http://schemas.microsoft.com/office/drawing/2014/main" id="{89E3E499-79FA-9EEA-28FB-51086470B2B1}"/>
              </a:ext>
            </a:extLst>
          </p:cNvPr>
          <p:cNvPicPr>
            <a:picLocks noGrp="1" noChangeAspect="1" noChangeArrowheads="1"/>
          </p:cNvPicPr>
          <p:nvPr>
            <p:ph idx="4294967295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4608" y="3965728"/>
            <a:ext cx="6000750" cy="1994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0322717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B52E81-328A-5CD4-04B3-819DD76165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ADBA489-0AF8-F206-9B5F-4F150C848104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L={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a,b,c,d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}</a:t>
                </a:r>
              </a:p>
              <a:p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X={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d,f,a,c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}</a:t>
                </a:r>
              </a:p>
              <a:p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W={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c,a,b,d,d,d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}</a:t>
                </a:r>
              </a:p>
              <a:p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W=L?           </a:t>
                </a:r>
              </a:p>
              <a:p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W=X?           </a:t>
                </a:r>
              </a:p>
              <a:p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  <a14:m>
                  <m:oMath xmlns:m="http://schemas.openxmlformats.org/officeDocument/2006/math">
                    <m:r>
                      <a:rPr lang="en-US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∈</m:t>
                    </m:r>
                  </m:oMath>
                </a14:m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X?           </a:t>
                </a:r>
              </a:p>
              <a:p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14:m>
                  <m:oMath xmlns:m="http://schemas.openxmlformats.org/officeDocument/2006/math">
                    <m:r>
                      <a:rPr lang="en-US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∈</m:t>
                    </m:r>
                  </m:oMath>
                </a14:m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X?	</a:t>
                </a:r>
              </a:p>
              <a:p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 </a:t>
                </a:r>
                <a14:m>
                  <m:oMath xmlns:m="http://schemas.openxmlformats.org/officeDocument/2006/math"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∉</m:t>
                    </m:r>
                  </m:oMath>
                </a14:m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X? </a:t>
                </a:r>
              </a:p>
              <a:p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 </a:t>
                </a:r>
                <a14:m>
                  <m:oMath xmlns:m="http://schemas.openxmlformats.org/officeDocument/2006/math"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∉</m:t>
                    </m:r>
                  </m:oMath>
                </a14:m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X?          </a:t>
                </a:r>
              </a:p>
              <a:p>
                <a:endParaRPr lang="en-US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ADBA489-0AF8-F206-9B5F-4F150C84810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5"/>
                <a:stretch>
                  <a:fillRect l="-5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07827766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B52E81-328A-5CD4-04B3-819DD76165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ADBA489-0AF8-F206-9B5F-4F150C848104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L={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a,b,c,d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}</a:t>
                </a:r>
              </a:p>
              <a:p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X={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d,f,a,c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}</a:t>
                </a:r>
              </a:p>
              <a:p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W={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c,a,b,d,d,d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}</a:t>
                </a:r>
              </a:p>
              <a:p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W=L?           True</a:t>
                </a:r>
              </a:p>
              <a:p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W=X?           False</a:t>
                </a:r>
              </a:p>
              <a:p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  <a14:m>
                  <m:oMath xmlns:m="http://schemas.openxmlformats.org/officeDocument/2006/math">
                    <m:r>
                      <a:rPr lang="en-US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∈</m:t>
                    </m:r>
                  </m:oMath>
                </a14:m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X?           False</a:t>
                </a:r>
              </a:p>
              <a:p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14:m>
                  <m:oMath xmlns:m="http://schemas.openxmlformats.org/officeDocument/2006/math">
                    <m:r>
                      <a:rPr lang="en-US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∈</m:t>
                    </m:r>
                  </m:oMath>
                </a14:m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X?	      True</a:t>
                </a:r>
              </a:p>
              <a:p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 </a:t>
                </a:r>
                <a14:m>
                  <m:oMath xmlns:m="http://schemas.openxmlformats.org/officeDocument/2006/math"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∉</m:t>
                    </m:r>
                  </m:oMath>
                </a14:m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X?           True</a:t>
                </a:r>
              </a:p>
              <a:p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 </a:t>
                </a:r>
                <a14:m>
                  <m:oMath xmlns:m="http://schemas.openxmlformats.org/officeDocument/2006/math"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∉</m:t>
                    </m:r>
                  </m:oMath>
                </a14:m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X?           False</a:t>
                </a:r>
              </a:p>
              <a:p>
                <a:endParaRPr lang="en-US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ADBA489-0AF8-F206-9B5F-4F150C84810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5"/>
                <a:stretch>
                  <a:fillRect l="-5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29067004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555170" y="925286"/>
            <a:ext cx="11027229" cy="5279571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List using Roster Method</a:t>
            </a:r>
          </a:p>
          <a:p>
            <a:pPr marL="1022350" lvl="1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Set of all vowels in the English alphabet:</a:t>
            </a:r>
          </a:p>
          <a:p>
            <a:pPr marL="1022350" lvl="1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Set of all  odd positive integers less than </a:t>
            </a:r>
            <a:r>
              <a:rPr lang="en-US" sz="2800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10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1022350" lvl="1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Set of all positive integers less than </a:t>
            </a:r>
            <a:r>
              <a:rPr lang="en-US" sz="2800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100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971550" lvl="1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2800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Set of all integers less than 0: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           </a:t>
            </a:r>
          </a:p>
        </p:txBody>
      </p:sp>
    </p:spTree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555170" y="1253331"/>
            <a:ext cx="11027229" cy="4951526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Set of all vowels in the English alphabet:</a:t>
            </a:r>
          </a:p>
          <a:p>
            <a:pPr>
              <a:lnSpc>
                <a:spcPct val="10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</a:t>
            </a:r>
            <a:r>
              <a:rPr lang="en-US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V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= {</a:t>
            </a:r>
            <a:r>
              <a:rPr lang="en-US" b="1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a,e,i,o,u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}</a:t>
            </a:r>
          </a:p>
          <a:p>
            <a:pPr>
              <a:lnSpc>
                <a:spcPct val="10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Set of all  odd positive integers less than 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10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lnSpc>
                <a:spcPct val="10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en-US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O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= {1,3,5,7,9}</a:t>
            </a:r>
          </a:p>
          <a:p>
            <a:pPr>
              <a:lnSpc>
                <a:spcPct val="10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Set of all positive integers less than 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100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lnSpc>
                <a:spcPct val="10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</a:t>
            </a:r>
            <a:r>
              <a:rPr lang="en-US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S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= {1,2,3,……..,99}</a:t>
            </a:r>
          </a:p>
          <a:p>
            <a:pPr marL="514350" indent="-514350">
              <a:lnSpc>
                <a:spcPct val="100000"/>
              </a:lnSpc>
            </a:pP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Set of all integers less than 0:</a:t>
            </a:r>
          </a:p>
          <a:p>
            <a:pPr>
              <a:lnSpc>
                <a:spcPct val="10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              </a:t>
            </a:r>
            <a:r>
              <a:rPr lang="en-US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S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= {…., -3,-2,-1}</a:t>
            </a:r>
          </a:p>
        </p:txBody>
      </p:sp>
    </p:spTree>
    <p:extLst>
      <p:ext uri="{BB962C8B-B14F-4D97-AF65-F5344CB8AC3E}">
        <p14:creationId xmlns:p14="http://schemas.microsoft.com/office/powerpoint/2010/main" val="2705489755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Some Important Sets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566056" y="1096283"/>
            <a:ext cx="11244943" cy="5184774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natural numbers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{0,1,2,3….}</a:t>
            </a:r>
          </a:p>
          <a:p>
            <a:pPr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integers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{…,-3,-2,-1,0,1,2,3,…}</a:t>
            </a:r>
          </a:p>
          <a:p>
            <a:pPr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Z⁺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positive integers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{1,2,3,…..}</a:t>
            </a:r>
          </a:p>
          <a:p>
            <a:pPr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set of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real numbers</a:t>
            </a:r>
          </a:p>
          <a:p>
            <a:pPr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R</a:t>
            </a:r>
            <a:r>
              <a:rPr lang="en-US" b="1" baseline="300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+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set of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positive real numbers</a:t>
            </a:r>
          </a:p>
          <a:p>
            <a:endParaRPr lang="en-US" dirty="0">
              <a:latin typeface="Cambria Math" pitchFamily="18" charset="0"/>
              <a:ea typeface="Cambria Math" pitchFamily="18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Set-Builder Notation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468085" y="1139825"/>
            <a:ext cx="11364686" cy="5141232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Specify the property or properties that all members must satisfy:</a:t>
            </a:r>
          </a:p>
          <a:p>
            <a:pPr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S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= {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x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|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is a positive integer less than 100}</a:t>
            </a:r>
          </a:p>
          <a:p>
            <a:pPr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   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O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= {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|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is an odd positive integer less than 10}</a:t>
            </a:r>
          </a:p>
          <a:p>
            <a:pPr>
              <a:lnSpc>
                <a:spcPct val="15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   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O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= {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∈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Z⁺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|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x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is odd and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&lt; 10}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Interval Notation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446313" y="1055914"/>
            <a:ext cx="11342916" cy="5246915"/>
          </a:xfrm>
          <a:prstGeom prst="rect">
            <a:avLst/>
          </a:prstGeom>
        </p:spPr>
        <p:txBody>
          <a:bodyPr/>
          <a:lstStyle/>
          <a:p>
            <a:pPr>
              <a:buNone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  [</a:t>
            </a:r>
            <a:r>
              <a:rPr lang="en-US" b="1" i="1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b="1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,</a:t>
            </a:r>
            <a:r>
              <a:rPr lang="en-US" b="1" i="1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b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] = {</a:t>
            </a:r>
            <a:r>
              <a:rPr lang="en-US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x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| </a:t>
            </a:r>
            <a:r>
              <a:rPr lang="en-US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≤ </a:t>
            </a:r>
            <a:r>
              <a:rPr lang="en-US" b="1" i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x</a:t>
            </a:r>
            <a:r>
              <a:rPr lang="en-US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 ≤ </a:t>
            </a:r>
            <a:r>
              <a:rPr lang="en-US" b="1" i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b</a:t>
            </a:r>
            <a:r>
              <a:rPr lang="en-US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}             </a:t>
            </a:r>
          </a:p>
          <a:p>
            <a:pPr>
              <a:buNone/>
            </a:pP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  [</a:t>
            </a:r>
            <a:r>
              <a:rPr lang="en-US" b="1" i="1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b="1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,</a:t>
            </a:r>
            <a:r>
              <a:rPr lang="en-US" b="1" i="1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b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) = {</a:t>
            </a:r>
            <a:r>
              <a:rPr lang="en-US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x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| </a:t>
            </a:r>
            <a:r>
              <a:rPr lang="en-US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≤ </a:t>
            </a:r>
            <a:r>
              <a:rPr lang="en-US" b="1" i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x</a:t>
            </a:r>
            <a:r>
              <a:rPr lang="en-US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 &lt; </a:t>
            </a:r>
            <a:r>
              <a:rPr lang="en-US" b="1" i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b</a:t>
            </a:r>
            <a:r>
              <a:rPr lang="en-US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}  </a:t>
            </a:r>
          </a:p>
          <a:p>
            <a:pPr>
              <a:buNone/>
            </a:pP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  (</a:t>
            </a:r>
            <a:r>
              <a:rPr lang="en-US" b="1" i="1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b="1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,</a:t>
            </a:r>
            <a:r>
              <a:rPr lang="en-US" b="1" i="1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b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] = {</a:t>
            </a:r>
            <a:r>
              <a:rPr lang="en-US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x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| </a:t>
            </a:r>
            <a:r>
              <a:rPr lang="en-US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&lt; </a:t>
            </a:r>
            <a:r>
              <a:rPr lang="en-US" b="1" i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x</a:t>
            </a:r>
            <a:r>
              <a:rPr lang="en-US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 ≤ </a:t>
            </a:r>
            <a:r>
              <a:rPr lang="en-US" b="1" i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b</a:t>
            </a:r>
            <a:r>
              <a:rPr lang="en-US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}</a:t>
            </a:r>
          </a:p>
          <a:p>
            <a:pPr>
              <a:buNone/>
            </a:pP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  (</a:t>
            </a:r>
            <a:r>
              <a:rPr lang="en-US" b="1" i="1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b="1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,</a:t>
            </a:r>
            <a:r>
              <a:rPr lang="en-US" b="1" i="1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b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) = {</a:t>
            </a:r>
            <a:r>
              <a:rPr lang="en-US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x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| </a:t>
            </a:r>
            <a:r>
              <a:rPr lang="en-US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&lt; </a:t>
            </a:r>
            <a:r>
              <a:rPr lang="en-US" b="1" i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x</a:t>
            </a:r>
            <a:r>
              <a:rPr lang="en-US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 &lt; </a:t>
            </a:r>
            <a:r>
              <a:rPr lang="en-US" b="1" i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b</a:t>
            </a:r>
            <a:r>
              <a:rPr lang="en-US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}</a:t>
            </a:r>
          </a:p>
          <a:p>
            <a:pPr>
              <a:buNone/>
            </a:pPr>
            <a:endParaRPr lang="en-US" b="1" dirty="0">
              <a:latin typeface="Times New Roman" panose="02020603050405020304" pitchFamily="18" charset="0"/>
              <a:ea typeface="Cambria Math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closed interval 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a,b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</a:p>
          <a:p>
            <a:pPr>
              <a:buNone/>
            </a:pP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open interval    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a,b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>
              <a:buNone/>
            </a:pPr>
            <a:endParaRPr lang="en-US" b="1" dirty="0">
              <a:latin typeface="Times New Roman" panose="02020603050405020304" pitchFamily="18" charset="0"/>
              <a:ea typeface="Cambria Math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CB4DCE14-CD4F-AABC-8466-D698D829A840}"/>
              </a:ext>
            </a:extLst>
          </p:cNvPr>
          <p:cNvSpPr txBox="1"/>
          <p:nvPr/>
        </p:nvSpPr>
        <p:spPr>
          <a:xfrm>
            <a:off x="5638800" y="2933700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2C98865C-E304-9DB3-EA9E-41EFAA96FF35}"/>
              </a:ext>
            </a:extLst>
          </p:cNvPr>
          <p:cNvSpPr txBox="1"/>
          <p:nvPr/>
        </p:nvSpPr>
        <p:spPr>
          <a:xfrm>
            <a:off x="11821886" y="3668486"/>
            <a:ext cx="4571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047B561B-33A7-85E3-39E8-CC65FEC9F275}"/>
              </a:ext>
            </a:extLst>
          </p:cNvPr>
          <p:cNvSpPr txBox="1"/>
          <p:nvPr/>
        </p:nvSpPr>
        <p:spPr>
          <a:xfrm>
            <a:off x="5965372" y="1783634"/>
            <a:ext cx="418011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[</a:t>
            </a:r>
            <a:r>
              <a:rPr lang="en-US" sz="2800" b="1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a,b</a:t>
            </a:r>
            <a:r>
              <a:rPr lang="en-US" sz="2800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] = {x | a </a:t>
            </a:r>
            <a:r>
              <a:rPr lang="en-US" sz="2800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≤ x ≤ b}             </a:t>
            </a:r>
          </a:p>
          <a:p>
            <a:pPr>
              <a:buNone/>
            </a:pPr>
            <a:r>
              <a:rPr lang="en-US" sz="2800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[</a:t>
            </a:r>
            <a:r>
              <a:rPr lang="en-US" sz="2800" b="1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a,b</a:t>
            </a:r>
            <a:r>
              <a:rPr lang="en-US" sz="2800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[ = {x | a </a:t>
            </a:r>
            <a:r>
              <a:rPr lang="en-US" sz="2800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≤ x &lt; b}  </a:t>
            </a:r>
          </a:p>
          <a:p>
            <a:pPr>
              <a:buNone/>
            </a:pPr>
            <a:r>
              <a:rPr lang="en-US" sz="2800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]</a:t>
            </a:r>
            <a:r>
              <a:rPr lang="en-US" sz="2800" b="1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a,b</a:t>
            </a:r>
            <a:r>
              <a:rPr lang="en-US" sz="2800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] = {x | a </a:t>
            </a:r>
            <a:r>
              <a:rPr lang="en-US" sz="2800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&lt; x ≤ b}</a:t>
            </a:r>
          </a:p>
          <a:p>
            <a:pPr>
              <a:buNone/>
            </a:pPr>
            <a:r>
              <a:rPr lang="en-US" sz="2800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]</a:t>
            </a:r>
            <a:r>
              <a:rPr lang="en-US" sz="2800" b="1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a,b</a:t>
            </a:r>
            <a:r>
              <a:rPr lang="en-US" sz="2800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[ = {x | a </a:t>
            </a:r>
            <a:r>
              <a:rPr lang="en-US" sz="2800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&lt; x &lt; b}</a:t>
            </a:r>
            <a:endParaRPr lang="en-US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Interval Notation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446313" y="1055914"/>
            <a:ext cx="11342916" cy="5246915"/>
          </a:xfrm>
          <a:prstGeom prst="rect">
            <a:avLst/>
          </a:prstGeom>
        </p:spPr>
        <p:txBody>
          <a:bodyPr/>
          <a:lstStyle/>
          <a:p>
            <a:pPr>
              <a:buNone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  [</a:t>
            </a:r>
            <a:r>
              <a:rPr lang="en-US" b="1" i="1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b="1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,</a:t>
            </a:r>
            <a:r>
              <a:rPr lang="en-US" b="1" i="1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b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] = {</a:t>
            </a:r>
            <a:r>
              <a:rPr lang="en-US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x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| </a:t>
            </a:r>
            <a:r>
              <a:rPr lang="en-US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≤ </a:t>
            </a:r>
            <a:r>
              <a:rPr lang="en-US" b="1" i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x</a:t>
            </a:r>
            <a:r>
              <a:rPr lang="en-US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 ≤ </a:t>
            </a:r>
            <a:r>
              <a:rPr lang="en-US" b="1" i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b</a:t>
            </a:r>
            <a:r>
              <a:rPr lang="en-US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}             </a:t>
            </a:r>
          </a:p>
          <a:p>
            <a:pPr>
              <a:buNone/>
            </a:pP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  [</a:t>
            </a:r>
            <a:r>
              <a:rPr lang="en-US" b="1" i="1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b="1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,</a:t>
            </a:r>
            <a:r>
              <a:rPr lang="en-US" b="1" i="1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b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) = {</a:t>
            </a:r>
            <a:r>
              <a:rPr lang="en-US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x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| </a:t>
            </a:r>
            <a:r>
              <a:rPr lang="en-US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≤ </a:t>
            </a:r>
            <a:r>
              <a:rPr lang="en-US" b="1" i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x</a:t>
            </a:r>
            <a:r>
              <a:rPr lang="en-US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 &lt; </a:t>
            </a:r>
            <a:r>
              <a:rPr lang="en-US" b="1" i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b</a:t>
            </a:r>
            <a:r>
              <a:rPr lang="en-US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}  </a:t>
            </a:r>
          </a:p>
          <a:p>
            <a:pPr>
              <a:buNone/>
            </a:pP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  (</a:t>
            </a:r>
            <a:r>
              <a:rPr lang="en-US" b="1" i="1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b="1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,</a:t>
            </a:r>
            <a:r>
              <a:rPr lang="en-US" b="1" i="1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b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] = {</a:t>
            </a:r>
            <a:r>
              <a:rPr lang="en-US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x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| </a:t>
            </a:r>
            <a:r>
              <a:rPr lang="en-US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&lt; </a:t>
            </a:r>
            <a:r>
              <a:rPr lang="en-US" b="1" i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x</a:t>
            </a:r>
            <a:r>
              <a:rPr lang="en-US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 ≤ </a:t>
            </a:r>
            <a:r>
              <a:rPr lang="en-US" b="1" i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b</a:t>
            </a:r>
            <a:r>
              <a:rPr lang="en-US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}</a:t>
            </a:r>
          </a:p>
          <a:p>
            <a:pPr>
              <a:buNone/>
            </a:pP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  (</a:t>
            </a:r>
            <a:r>
              <a:rPr lang="en-US" b="1" i="1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b="1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,</a:t>
            </a:r>
            <a:r>
              <a:rPr lang="en-US" b="1" i="1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b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) = {</a:t>
            </a:r>
            <a:r>
              <a:rPr lang="en-US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x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| </a:t>
            </a:r>
            <a:r>
              <a:rPr lang="en-US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&lt; </a:t>
            </a:r>
            <a:r>
              <a:rPr lang="en-US" b="1" i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x</a:t>
            </a:r>
            <a:r>
              <a:rPr lang="en-US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 &lt; </a:t>
            </a:r>
            <a:r>
              <a:rPr lang="en-US" b="1" i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b</a:t>
            </a:r>
            <a:r>
              <a:rPr lang="en-US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}</a:t>
            </a:r>
          </a:p>
          <a:p>
            <a:pPr>
              <a:buNone/>
            </a:pPr>
            <a:endParaRPr lang="en-US" b="1" dirty="0">
              <a:latin typeface="Times New Roman" panose="02020603050405020304" pitchFamily="18" charset="0"/>
              <a:ea typeface="Cambria Math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closed interval 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a,b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</a:p>
          <a:p>
            <a:pPr>
              <a:buNone/>
            </a:pP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open interval    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a,b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>
              <a:buNone/>
            </a:pPr>
            <a:endParaRPr lang="en-US" b="1" dirty="0">
              <a:latin typeface="Times New Roman" panose="02020603050405020304" pitchFamily="18" charset="0"/>
              <a:ea typeface="Cambria Math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CB4DCE14-CD4F-AABC-8466-D698D829A840}"/>
              </a:ext>
            </a:extLst>
          </p:cNvPr>
          <p:cNvSpPr txBox="1"/>
          <p:nvPr/>
        </p:nvSpPr>
        <p:spPr>
          <a:xfrm>
            <a:off x="5638800" y="2933700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2C98865C-E304-9DB3-EA9E-41EFAA96FF35}"/>
              </a:ext>
            </a:extLst>
          </p:cNvPr>
          <p:cNvSpPr txBox="1"/>
          <p:nvPr/>
        </p:nvSpPr>
        <p:spPr>
          <a:xfrm>
            <a:off x="11821886" y="3668486"/>
            <a:ext cx="4571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8171331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Interval Notation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446313" y="1055914"/>
            <a:ext cx="11342916" cy="5246915"/>
          </a:xfrm>
          <a:prstGeom prst="rect">
            <a:avLst/>
          </a:prstGeom>
        </p:spPr>
        <p:txBody>
          <a:bodyPr/>
          <a:lstStyle/>
          <a:p>
            <a:pPr>
              <a:buNone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  [</a:t>
            </a:r>
            <a:r>
              <a:rPr lang="en-US" b="1" i="1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b="1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,</a:t>
            </a:r>
            <a:r>
              <a:rPr lang="en-US" b="1" i="1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b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] = {</a:t>
            </a:r>
            <a:r>
              <a:rPr lang="en-US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x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| </a:t>
            </a:r>
            <a:r>
              <a:rPr lang="en-US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≤ </a:t>
            </a:r>
            <a:r>
              <a:rPr lang="en-US" b="1" i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x</a:t>
            </a:r>
            <a:r>
              <a:rPr lang="en-US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 ≤ </a:t>
            </a:r>
            <a:r>
              <a:rPr lang="en-US" b="1" i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b</a:t>
            </a:r>
            <a:r>
              <a:rPr lang="en-US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}             </a:t>
            </a:r>
          </a:p>
          <a:p>
            <a:pPr>
              <a:buNone/>
            </a:pP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  [</a:t>
            </a:r>
            <a:r>
              <a:rPr lang="en-US" b="1" i="1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b="1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,</a:t>
            </a:r>
            <a:r>
              <a:rPr lang="en-US" b="1" i="1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b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) = {</a:t>
            </a:r>
            <a:r>
              <a:rPr lang="en-US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x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| </a:t>
            </a:r>
            <a:r>
              <a:rPr lang="en-US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≤ </a:t>
            </a:r>
            <a:r>
              <a:rPr lang="en-US" b="1" i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x</a:t>
            </a:r>
            <a:r>
              <a:rPr lang="en-US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 &lt; </a:t>
            </a:r>
            <a:r>
              <a:rPr lang="en-US" b="1" i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b</a:t>
            </a:r>
            <a:r>
              <a:rPr lang="en-US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}  </a:t>
            </a:r>
          </a:p>
          <a:p>
            <a:pPr>
              <a:buNone/>
            </a:pP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  (</a:t>
            </a:r>
            <a:r>
              <a:rPr lang="en-US" b="1" i="1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b="1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,</a:t>
            </a:r>
            <a:r>
              <a:rPr lang="en-US" b="1" i="1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b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] = {</a:t>
            </a:r>
            <a:r>
              <a:rPr lang="en-US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x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| </a:t>
            </a:r>
            <a:r>
              <a:rPr lang="en-US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&lt; </a:t>
            </a:r>
            <a:r>
              <a:rPr lang="en-US" b="1" i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x</a:t>
            </a:r>
            <a:r>
              <a:rPr lang="en-US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 ≤ </a:t>
            </a:r>
            <a:r>
              <a:rPr lang="en-US" b="1" i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b</a:t>
            </a:r>
            <a:r>
              <a:rPr lang="en-US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}</a:t>
            </a:r>
          </a:p>
          <a:p>
            <a:pPr>
              <a:buNone/>
            </a:pP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  (</a:t>
            </a:r>
            <a:r>
              <a:rPr lang="en-US" b="1" i="1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b="1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,</a:t>
            </a:r>
            <a:r>
              <a:rPr lang="en-US" b="1" i="1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b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) = {</a:t>
            </a:r>
            <a:r>
              <a:rPr lang="en-US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x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| </a:t>
            </a:r>
            <a:r>
              <a:rPr lang="en-US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&lt; </a:t>
            </a:r>
            <a:r>
              <a:rPr lang="en-US" b="1" i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x</a:t>
            </a:r>
            <a:r>
              <a:rPr lang="en-US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 &lt; </a:t>
            </a:r>
            <a:r>
              <a:rPr lang="en-US" b="1" i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b</a:t>
            </a:r>
            <a:r>
              <a:rPr lang="en-US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}</a:t>
            </a:r>
          </a:p>
          <a:p>
            <a:pPr>
              <a:buNone/>
            </a:pPr>
            <a:endParaRPr lang="en-US" b="1" dirty="0">
              <a:latin typeface="Times New Roman" panose="02020603050405020304" pitchFamily="18" charset="0"/>
              <a:ea typeface="Cambria Math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closed interval 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a,b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</a:p>
          <a:p>
            <a:pPr>
              <a:buNone/>
            </a:pP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open interval    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a,b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>
              <a:buNone/>
            </a:pPr>
            <a:endParaRPr lang="en-US" b="1" dirty="0">
              <a:latin typeface="Times New Roman" panose="02020603050405020304" pitchFamily="18" charset="0"/>
              <a:ea typeface="Cambria Math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CB4DCE14-CD4F-AABC-8466-D698D829A840}"/>
              </a:ext>
            </a:extLst>
          </p:cNvPr>
          <p:cNvSpPr txBox="1"/>
          <p:nvPr/>
        </p:nvSpPr>
        <p:spPr>
          <a:xfrm>
            <a:off x="5638800" y="2933700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2C98865C-E304-9DB3-EA9E-41EFAA96FF35}"/>
              </a:ext>
            </a:extLst>
          </p:cNvPr>
          <p:cNvSpPr txBox="1"/>
          <p:nvPr/>
        </p:nvSpPr>
        <p:spPr>
          <a:xfrm>
            <a:off x="11821886" y="3668486"/>
            <a:ext cx="4571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047B561B-33A7-85E3-39E8-CC65FEC9F275}"/>
              </a:ext>
            </a:extLst>
          </p:cNvPr>
          <p:cNvSpPr txBox="1"/>
          <p:nvPr/>
        </p:nvSpPr>
        <p:spPr>
          <a:xfrm>
            <a:off x="5965372" y="1783634"/>
            <a:ext cx="418011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[</a:t>
            </a:r>
            <a:r>
              <a:rPr lang="en-US" sz="2800" b="1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a,b</a:t>
            </a:r>
            <a:r>
              <a:rPr lang="en-US" sz="2800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] = {x | a </a:t>
            </a:r>
            <a:r>
              <a:rPr lang="en-US" sz="2800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≤ x ≤ b}             </a:t>
            </a:r>
          </a:p>
          <a:p>
            <a:pPr>
              <a:buNone/>
            </a:pPr>
            <a:r>
              <a:rPr lang="en-US" sz="2800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[</a:t>
            </a:r>
            <a:r>
              <a:rPr lang="en-US" sz="2800" b="1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a,b</a:t>
            </a:r>
            <a:r>
              <a:rPr lang="en-US" sz="2800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[ = {x | a </a:t>
            </a:r>
            <a:r>
              <a:rPr lang="en-US" sz="2800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≤ x &lt; b}  </a:t>
            </a:r>
          </a:p>
          <a:p>
            <a:pPr>
              <a:buNone/>
            </a:pPr>
            <a:r>
              <a:rPr lang="en-US" sz="2800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]</a:t>
            </a:r>
            <a:r>
              <a:rPr lang="en-US" sz="2800" b="1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a,b</a:t>
            </a:r>
            <a:r>
              <a:rPr lang="en-US" sz="2800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] = {x | a </a:t>
            </a:r>
            <a:r>
              <a:rPr lang="en-US" sz="2800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&lt; x ≤ b}</a:t>
            </a:r>
          </a:p>
          <a:p>
            <a:pPr>
              <a:buNone/>
            </a:pPr>
            <a:r>
              <a:rPr lang="en-US" sz="2800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]</a:t>
            </a:r>
            <a:r>
              <a:rPr lang="en-US" sz="2800" b="1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a,b</a:t>
            </a:r>
            <a:r>
              <a:rPr lang="en-US" sz="2800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[ = {x | a </a:t>
            </a:r>
            <a:r>
              <a:rPr lang="en-US" sz="2800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&lt; x &lt; b}</a:t>
            </a: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1552592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Universal Set and Empty Set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533400" y="1096962"/>
            <a:ext cx="10515600" cy="1745554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universal set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set containing everything currently under consideration. </a:t>
            </a:r>
            <a:endParaRPr 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empty set(null set) is  the set with no elements. </a:t>
            </a:r>
            <a:r>
              <a:rPr lang="en-US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∅,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{}</a:t>
            </a:r>
            <a:endParaRPr lang="en-US" dirty="0">
              <a:latin typeface="Times New Roman" panose="02020603050405020304" pitchFamily="18" charset="0"/>
              <a:ea typeface="Cambria Math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125C4E0-4AD2-6A39-B303-B73C8492D4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1543" y="2686732"/>
            <a:ext cx="4267200" cy="3508772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3688AB-2373-2A45-3DB2-19CDE1B0CF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Venn Diagram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EA8C54-C028-B035-0035-8370EBDC62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Sets can be represented graphically using Venn diagrams, named after the English mathematician John Venn, who introduced their use in 1881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A825FBA-057B-FCDE-E621-C8ADA58681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1543" y="2713123"/>
            <a:ext cx="4267200" cy="3508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788757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02D498-43A0-FA25-D574-DA255917A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09BFFA8-47B6-277A-0FB4-7D8A7996B5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 = {1, 2, 5, 6} and</a:t>
            </a:r>
          </a:p>
          <a:p>
            <a:r>
              <a:rPr lang="en-US" dirty="0"/>
              <a:t> B = {3, 9}</a:t>
            </a:r>
          </a:p>
          <a:p>
            <a:r>
              <a:rPr lang="en-US" dirty="0"/>
              <a:t>U= {1, 2, 3, 4, 5, 6, 7, 8, 9},  </a:t>
            </a:r>
          </a:p>
          <a:p>
            <a:endParaRPr lang="en-US" dirty="0"/>
          </a:p>
        </p:txBody>
      </p:sp>
      <p:pic>
        <p:nvPicPr>
          <p:cNvPr id="1030" name="Picture 6">
            <a:extLst>
              <a:ext uri="{FF2B5EF4-FFF2-40B4-BE49-F238E27FC236}">
                <a16:creationId xmlns:a16="http://schemas.microsoft.com/office/drawing/2014/main" id="{23A431E3-3C22-3697-0161-CC77BF9499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0221" y="2435007"/>
            <a:ext cx="5349639" cy="3084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DB747A1E-E96C-37CD-EBA3-69F0EC67B8CF}"/>
              </a:ext>
            </a:extLst>
          </p:cNvPr>
          <p:cNvSpPr/>
          <p:nvPr/>
        </p:nvSpPr>
        <p:spPr>
          <a:xfrm>
            <a:off x="2242457" y="5203371"/>
            <a:ext cx="2699657" cy="101852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DISJOINT SETS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8961082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02D498-43A0-FA25-D574-DA255917A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09BFFA8-47B6-277A-0FB4-7D8A7996B5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P= {3,6,9} and</a:t>
            </a:r>
          </a:p>
          <a:p>
            <a:r>
              <a:rPr lang="en-US" dirty="0"/>
              <a:t>Q = {2,4,6,8}</a:t>
            </a:r>
          </a:p>
          <a:p>
            <a:r>
              <a:rPr lang="en-US" dirty="0"/>
              <a:t>U= {3,6,9,2,4,8,0,1,5,7}  </a:t>
            </a:r>
          </a:p>
          <a:p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B747A1E-E96C-37CD-EBA3-69F0EC67B8CF}"/>
              </a:ext>
            </a:extLst>
          </p:cNvPr>
          <p:cNvSpPr/>
          <p:nvPr/>
        </p:nvSpPr>
        <p:spPr>
          <a:xfrm>
            <a:off x="2242457" y="5203371"/>
            <a:ext cx="2699657" cy="101852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JOINT SETS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67527A39-DEEE-42CB-9F38-C2CE0BD328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941087"/>
            <a:ext cx="4229100" cy="3038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1516574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02D498-43A0-FA25-D574-DA255917A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09BFFA8-47B6-277A-0FB4-7D8A7996B5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 = {2,3,5,7,11} and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 = {2}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U= {2,3,5,7,11} </a:t>
            </a:r>
          </a:p>
          <a:p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B747A1E-E96C-37CD-EBA3-69F0EC67B8CF}"/>
              </a:ext>
            </a:extLst>
          </p:cNvPr>
          <p:cNvSpPr/>
          <p:nvPr/>
        </p:nvSpPr>
        <p:spPr>
          <a:xfrm>
            <a:off x="2242457" y="5203371"/>
            <a:ext cx="2699657" cy="101852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SUBSETS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81E9FD7C-1CE7-A475-F70A-9E6AF3ED3A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314" y="1745126"/>
            <a:ext cx="4040227" cy="3576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4123124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Remember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234044" y="1001486"/>
            <a:ext cx="11566070" cy="5175477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Sets can be elements of sets.</a:t>
            </a:r>
          </a:p>
          <a:p>
            <a:pPr>
              <a:lnSpc>
                <a:spcPct val="10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       A= {{1,2,3},</a:t>
            </a:r>
            <a:r>
              <a:rPr lang="en-US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, {</a:t>
            </a:r>
            <a:r>
              <a:rPr lang="en-US" b="1" i="1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b,c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}}</a:t>
            </a:r>
          </a:p>
          <a:p>
            <a:pPr>
              <a:lnSpc>
                <a:spcPct val="10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         </a:t>
            </a:r>
          </a:p>
          <a:p>
            <a:pPr>
              <a:lnSpc>
                <a:spcPct val="10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empty set is different from a set containing the empty set.</a:t>
            </a:r>
          </a:p>
          <a:p>
            <a:pPr>
              <a:lnSpc>
                <a:spcPct val="10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en-US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∅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≠ { ∅ }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Set Equality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391885" y="968829"/>
            <a:ext cx="11669485" cy="5208134"/>
          </a:xfrm>
        </p:spPr>
        <p:txBody>
          <a:bodyPr/>
          <a:lstStyle/>
          <a:p>
            <a:pPr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 sets are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equal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if and only if they have the same elements.  </a:t>
            </a:r>
          </a:p>
          <a:p>
            <a:pPr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write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if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are equal sets.</a:t>
            </a:r>
          </a:p>
          <a:p>
            <a:pPr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{1,3,5}   = {3, 5, 1}</a:t>
            </a:r>
          </a:p>
          <a:p>
            <a:pPr>
              <a:buNone/>
            </a:pP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                 {1,5,5,5,3,3,1} = {1,3,5}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A and B are sets, then A and B are equal if and only if</a:t>
            </a:r>
            <a:endParaRPr lang="en-US" dirty="0">
              <a:latin typeface="Times New Roman" panose="02020603050405020304" pitchFamily="18" charset="0"/>
              <a:ea typeface="Cambria Math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 descr="addin_tmp.png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 cstate="print"/>
          <a:stretch>
            <a:fillRect/>
          </a:stretch>
        </p:blipFill>
        <p:spPr>
          <a:xfrm>
            <a:off x="3722916" y="4474030"/>
            <a:ext cx="3231833" cy="382905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F4507E-9E00-6637-470D-3359EAB1AA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CB48BA7-C4B4-CC9C-8BBE-59212763C6D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79148" y="1135508"/>
                <a:ext cx="11233704" cy="5097273"/>
              </a:xfrm>
            </p:spPr>
            <p:txBody>
              <a:bodyPr>
                <a:normAutofit/>
              </a:bodyPr>
              <a:lstStyle/>
              <a:p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List the members of these sets.</a:t>
                </a:r>
              </a:p>
              <a:p>
                <a:pPr marL="50800" indent="0">
                  <a:buNone/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</a:t>
                </a:r>
                <a14:m>
                  <m:oMath xmlns:m="http://schemas.openxmlformats.org/officeDocument/2006/math">
                    <m:r>
                      <a:rPr lang="en-US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𝑎</m:t>
                    </m:r>
                    <m:r>
                      <a:rPr lang="en-US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 </m:t>
                    </m:r>
                    <m:d>
                      <m:dPr>
                        <m:begChr m:val="{"/>
                        <m:endChr m:val="}"/>
                        <m:sepChr m:val="∣"/>
                        <m:ctrlPr>
                          <a:rPr lang="en-US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e>
                        <m:r>
                          <a:rPr lang="en-US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𝑖𝑠</m:t>
                        </m:r>
                        <m:r>
                          <a:rPr lang="en-US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  <m:r>
                          <a:rPr lang="en-US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𝑟𝑒𝑎𝑙</m:t>
                        </m:r>
                        <m:r>
                          <a:rPr lang="en-US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𝑛𝑢𝑚𝑏𝑒𝑟</m:t>
                        </m:r>
                        <m:r>
                          <a:rPr lang="en-US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𝑠𝑢𝑐h</m:t>
                        </m:r>
                        <m:r>
                          <a:rPr lang="en-US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𝑡h𝑎𝑡</m:t>
                        </m:r>
                        <m:r>
                          <a:rPr lang="en-US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sSup>
                          <m:sSupPr>
                            <m:ctrlPr>
                              <a:rPr lang="en-US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= 1</m:t>
                        </m:r>
                      </m:e>
                    </m:d>
                  </m:oMath>
                </a14:m>
                <a:endParaRPr lang="en-US" i="1" dirty="0"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 marL="5080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b="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          </m:t>
                      </m:r>
                      <m:r>
                        <a:rPr lang="en-US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	</m:t>
                      </m:r>
                      <m:r>
                        <a:rPr lang="en-US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𝑏</m:t>
                      </m:r>
                      <m:r>
                        <a:rPr lang="en-US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) {</m:t>
                      </m:r>
                      <m:r>
                        <a:rPr lang="en-US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𝑥</m:t>
                      </m:r>
                      <m:r>
                        <a:rPr lang="en-US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 ∣ </m:t>
                      </m:r>
                      <m:r>
                        <a:rPr lang="en-US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𝑥</m:t>
                      </m:r>
                      <m:r>
                        <a:rPr lang="en-US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lang="en-US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𝑖𝑠</m:t>
                      </m:r>
                      <m:r>
                        <a:rPr lang="en-US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lang="en-US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𝑎</m:t>
                      </m:r>
                      <m:r>
                        <a:rPr lang="en-US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lang="en-US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𝑝𝑜𝑠𝑖𝑡𝑖𝑣𝑒</m:t>
                      </m:r>
                      <m:r>
                        <a:rPr lang="en-US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lang="en-US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𝑖𝑛𝑡𝑒𝑔𝑒𝑟</m:t>
                      </m:r>
                      <m:r>
                        <a:rPr lang="en-US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lang="en-US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𝑙𝑒𝑠𝑠</m:t>
                      </m:r>
                      <m:r>
                        <a:rPr lang="en-US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lang="en-US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𝑡h𝑎𝑛</m:t>
                      </m:r>
                      <m:r>
                        <a:rPr lang="en-US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 12} </m:t>
                      </m:r>
                    </m:oMath>
                  </m:oMathPara>
                </a14:m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5080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b="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          </m:t>
                      </m:r>
                      <m:r>
                        <a:rPr lang="en-US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	</m:t>
                      </m:r>
                      <m:r>
                        <a:rPr lang="en-US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𝑐</m:t>
                      </m:r>
                      <m:r>
                        <a:rPr lang="en-US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) {</m:t>
                      </m:r>
                      <m:r>
                        <a:rPr lang="en-US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𝑥</m:t>
                      </m:r>
                      <m:r>
                        <a:rPr lang="en-US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 ∣ </m:t>
                      </m:r>
                      <m:r>
                        <a:rPr lang="en-US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𝑥</m:t>
                      </m:r>
                      <m:r>
                        <a:rPr lang="en-US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lang="en-US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𝑖𝑠</m:t>
                      </m:r>
                      <m:r>
                        <a:rPr lang="en-US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lang="en-US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𝑎𝑛</m:t>
                      </m:r>
                      <m:r>
                        <a:rPr lang="en-US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lang="en-US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𝑖𝑛𝑡𝑒𝑔𝑒𝑟</m:t>
                      </m:r>
                      <m:r>
                        <a:rPr lang="en-US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lang="en-US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𝑠𝑢𝑐h</m:t>
                      </m:r>
                      <m:r>
                        <a:rPr lang="en-US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lang="en-US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𝑡h𝑎𝑡</m:t>
                      </m:r>
                      <m:r>
                        <a:rPr lang="en-US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sSup>
                        <m:sSupPr>
                          <m:ctrlPr>
                            <a:rPr lang="en-US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 = 2}</m:t>
                      </m:r>
                    </m:oMath>
                  </m:oMathPara>
                </a14:m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Solutions</a:t>
                </a:r>
              </a:p>
              <a:p>
                <a:pPr marL="50800" indent="0">
                  <a:buNone/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a) {−1,1} </a:t>
                </a:r>
              </a:p>
              <a:p>
                <a:pPr marL="50800" indent="0">
                  <a:buNone/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b) {1,2,3,4,5,6,7,8,9,10,11} </a:t>
                </a:r>
              </a:p>
              <a:p>
                <a:pPr marL="50800" indent="0">
                  <a:buNone/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d) ∅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CB48BA7-C4B4-CC9C-8BBE-59212763C6D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79148" y="1135508"/>
                <a:ext cx="11233704" cy="5097273"/>
              </a:xfrm>
              <a:blipFill>
                <a:blip r:embed="rId5"/>
                <a:stretch>
                  <a:fillRect l="-5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02564172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618E2F-EC9F-F6CC-3E22-63FA5BECB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4930" y="82269"/>
            <a:ext cx="9456608" cy="731520"/>
          </a:xfrm>
        </p:spPr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BC6B19-7EC3-E9D5-BD78-E4A5CF4E5E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Which of the intervals 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(0, 5), (0, 5], [0, 5), [0, 5], (1, 4], [2, 3], (2, 3) 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contains 0? 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</a:p>
          <a:p>
            <a:pPr marL="50800" indent="0">
              <a:buNone/>
            </a:pP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	 [0, 5), [0, 5]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1911204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618E2F-EC9F-F6CC-3E22-63FA5BECBA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BC6B19-7EC3-E9D5-BD78-E4A5CF4E5E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Which of the intervals 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(0, 5), (0, 5], [0, 5), [0, 5], (1, 4], [2, 3], (2, 3) 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contains 1? 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</a:p>
          <a:p>
            <a:pPr marL="50800" indent="0">
              <a:buNone/>
            </a:pP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	 (0, 5), (0, 5],[0, 5), [0, 5]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576731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Subsets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489856" y="1251857"/>
            <a:ext cx="10863943" cy="493599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Definition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The set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a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subset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if and only if every element of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also an element of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notation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⊆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B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 is used </a:t>
            </a:r>
            <a:r>
              <a:rPr lang="en-US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to indicate that </a:t>
            </a:r>
            <a:r>
              <a:rPr lang="en-US" i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A</a:t>
            </a:r>
            <a:r>
              <a:rPr lang="en-US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 is a subset of the set </a:t>
            </a:r>
            <a:r>
              <a:rPr lang="en-US" i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B</a:t>
            </a:r>
            <a:r>
              <a:rPr lang="en-US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. </a:t>
            </a:r>
          </a:p>
          <a:p>
            <a:pPr lvl="1">
              <a:lnSpc>
                <a:spcPct val="150000"/>
              </a:lnSpc>
            </a:pP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⊆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B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  holds if and only if                                           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true. 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3">
              <a:lnSpc>
                <a:spcPct val="150000"/>
              </a:lnSpc>
            </a:pPr>
            <a:r>
              <a:rPr lang="en-US" sz="2800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sz="28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∈ </a:t>
            </a:r>
            <a:r>
              <a:rPr lang="en-US" sz="2800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∅</a:t>
            </a:r>
            <a:r>
              <a:rPr lang="en-US" sz="28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 always false, </a:t>
            </a:r>
            <a:r>
              <a:rPr lang="en-US" sz="2800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∅ </a:t>
            </a:r>
            <a:r>
              <a:rPr lang="en-US" sz="28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⊆ </a:t>
            </a:r>
            <a:r>
              <a:rPr lang="en-US" sz="2800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S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,for every  set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  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839D93A-976B-0F21-6DFD-596E213CF9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60320" y="3550457"/>
            <a:ext cx="2688569" cy="317019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A2EA63-F993-6F16-DF7E-E9DD869077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Subsets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F2FD2F0-6BAA-621A-116B-7BEBC098B15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{1,2,3}</a:t>
                </a:r>
                <a14:m>
                  <m:oMath xmlns:m="http://schemas.openxmlformats.org/officeDocument/2006/math"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⊆</m:t>
                    </m:r>
                    <m:d>
                      <m:dPr>
                        <m:begChr m:val="{"/>
                        <m:endChr m:val="}"/>
                        <m:ctrlP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1,2,3,4,5,…,99</m:t>
                        </m:r>
                      </m:e>
                    </m:d>
                  </m:oMath>
                </a14:m>
                <a:endParaRPr lang="en-US" b="0" dirty="0"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{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O</m:t>
                    </m:r>
                    <m:r>
                      <m:rPr>
                        <m:sty m:val="p"/>
                      </m:rPr>
                      <a:rPr lang="en-US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range</m:t>
                    </m:r>
                    <m:r>
                      <a:rPr lang="en-US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,</m:t>
                    </m:r>
                    <m:r>
                      <m:rPr>
                        <m:sty m:val="p"/>
                      </m:rPr>
                      <a:rPr lang="en-US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Apple</m:t>
                    </m:r>
                    <m:r>
                      <a:rPr lang="en-US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}</m:t>
                    </m:r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⊆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𝑠𝑒𝑡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𝑜𝑓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𝑓𝑟𝑢𝑖𝑡𝑠</m:t>
                    </m:r>
                  </m:oMath>
                </a14:m>
                <a:endParaRPr lang="en-US" b="0" dirty="0"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Student in IT241</a:t>
                </a:r>
                <a:r>
                  <a:rPr lang="en-US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⊆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𝑆𝑡𝑢𝑑𝑒𝑛𝑡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𝑖𝑛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𝑡h𝑒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𝑢𝑛𝑖𝑣𝑒𝑟𝑠𝑖𝑡𝑦</m:t>
                    </m:r>
                  </m:oMath>
                </a14:m>
                <a:endParaRPr lang="en-US" b="0" dirty="0"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Remember</a:t>
                </a:r>
              </a:p>
              <a:p>
                <a:pPr lvl="1"/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 </a:t>
                </a:r>
                <a14:m>
                  <m:oMath xmlns:m="http://schemas.openxmlformats.org/officeDocument/2006/math"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∈</m:t>
                    </m:r>
                  </m:oMath>
                </a14:m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}"/>
                        <m:ctrlP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1,2,3,4,5,…,99</m:t>
                        </m:r>
                      </m:e>
                    </m:d>
                  </m:oMath>
                </a14:m>
                <a:endParaRPr lang="en-US" dirty="0"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 lvl="1"/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Orange </a:t>
                </a:r>
                <a14:m>
                  <m:oMath xmlns:m="http://schemas.openxmlformats.org/officeDocument/2006/math"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∈</m:t>
                    </m:r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𝑠𝑒𝑡</m:t>
                    </m:r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𝑜𝑓</m:t>
                    </m:r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𝑓𝑟𝑢𝑖𝑡𝑠</m:t>
                    </m:r>
                  </m:oMath>
                </a14:m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F2FD2F0-6BAA-621A-116B-7BEBC098B15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4"/>
                <a:stretch>
                  <a:fillRect l="-5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80999323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E586D2-D05C-D446-B072-B478F42532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7BB89A-608B-CAB1-B745-1056A77363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0" i="1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A</a:t>
            </a:r>
            <a:r>
              <a:rPr lang="en-US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 = {1, 2, 4} and </a:t>
            </a:r>
            <a:r>
              <a:rPr lang="en-US" b="0" i="1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B</a:t>
            </a:r>
            <a:r>
              <a:rPr lang="en-US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 = {1, 2, 3, 4, 5}</a:t>
            </a:r>
          </a:p>
          <a:p>
            <a:endParaRPr lang="en-US" dirty="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endParaRPr lang="en-US" dirty="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⊆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B? </a:t>
            </a:r>
          </a:p>
          <a:p>
            <a:endParaRPr lang="en-US" i="1" dirty="0">
              <a:latin typeface="Times New Roman" panose="02020603050405020304" pitchFamily="18" charset="0"/>
              <a:ea typeface="Cambria Math" pitchFamily="18" charset="0"/>
              <a:cs typeface="Times New Roman" panose="02020603050405020304" pitchFamily="18" charset="0"/>
            </a:endParaRPr>
          </a:p>
          <a:p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True</a:t>
            </a:r>
            <a:endParaRPr lang="en-US" dirty="0"/>
          </a:p>
        </p:txBody>
      </p:sp>
      <p:pic>
        <p:nvPicPr>
          <p:cNvPr id="1028" name="Picture 4" descr="Lesson on Subsets | Math Goodies">
            <a:extLst>
              <a:ext uri="{FF2B5EF4-FFF2-40B4-BE49-F238E27FC236}">
                <a16:creationId xmlns:a16="http://schemas.microsoft.com/office/drawing/2014/main" id="{E08453CD-D75E-92BD-E16E-736F9CD104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5570" y="2210830"/>
            <a:ext cx="3624943" cy="2924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164337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E586D2-D05C-D446-B072-B478F42532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7BB89A-608B-CAB1-B745-1056A77363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0" i="1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A</a:t>
            </a:r>
            <a:r>
              <a:rPr lang="en-US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 = {1, 2, 4} and </a:t>
            </a:r>
            <a:r>
              <a:rPr lang="en-US" b="0" i="1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B</a:t>
            </a:r>
            <a:r>
              <a:rPr lang="en-US" b="0" i="0" dirty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 = {1, 2, 3, 4, 5}</a:t>
            </a:r>
          </a:p>
          <a:p>
            <a:endParaRPr lang="en-US" dirty="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endParaRPr lang="en-US" dirty="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⊆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B? </a:t>
            </a:r>
          </a:p>
          <a:p>
            <a:endParaRPr lang="en-US" i="1" dirty="0">
              <a:latin typeface="Times New Roman" panose="02020603050405020304" pitchFamily="18" charset="0"/>
              <a:ea typeface="Cambria Math" pitchFamily="18" charset="0"/>
              <a:cs typeface="Times New Roman" panose="02020603050405020304" pitchFamily="18" charset="0"/>
            </a:endParaRPr>
          </a:p>
          <a:p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True</a:t>
            </a:r>
            <a:endParaRPr lang="en-US" dirty="0"/>
          </a:p>
        </p:txBody>
      </p:sp>
      <p:pic>
        <p:nvPicPr>
          <p:cNvPr id="1028" name="Picture 4" descr="Lesson on Subsets | Math Goodies">
            <a:extLst>
              <a:ext uri="{FF2B5EF4-FFF2-40B4-BE49-F238E27FC236}">
                <a16:creationId xmlns:a16="http://schemas.microsoft.com/office/drawing/2014/main" id="{E08453CD-D75E-92BD-E16E-736F9CD104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5570" y="2210830"/>
            <a:ext cx="3624943" cy="2924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2268067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E586D2-D05C-D446-B072-B478F42532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D642D08F-6352-DD01-006C-C3F1D8475C4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83" b="44959"/>
          <a:stretch/>
        </p:blipFill>
        <p:spPr bwMode="auto">
          <a:xfrm>
            <a:off x="6628038" y="2198913"/>
            <a:ext cx="4573361" cy="2939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Content Placeholder 13">
            <a:extLst>
              <a:ext uri="{FF2B5EF4-FFF2-40B4-BE49-F238E27FC236}">
                <a16:creationId xmlns:a16="http://schemas.microsoft.com/office/drawing/2014/main" id="{0E2DCD37-CC9E-505E-68E5-F9A48F9863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b="55214"/>
          <a:stretch/>
        </p:blipFill>
        <p:spPr>
          <a:xfrm>
            <a:off x="713013" y="1846488"/>
            <a:ext cx="5915025" cy="1168855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F10DDC79-B213-1403-809E-8ACC9A577819}"/>
              </a:ext>
            </a:extLst>
          </p:cNvPr>
          <p:cNvSpPr/>
          <p:nvPr/>
        </p:nvSpPr>
        <p:spPr>
          <a:xfrm>
            <a:off x="1817914" y="3429000"/>
            <a:ext cx="3069772" cy="132192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0934B8B-AAE4-14B9-210D-EEACAF98C83C}"/>
              </a:ext>
            </a:extLst>
          </p:cNvPr>
          <p:cNvSpPr txBox="1"/>
          <p:nvPr/>
        </p:nvSpPr>
        <p:spPr>
          <a:xfrm>
            <a:off x="2133600" y="3367768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sz="36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⊆ </a:t>
            </a:r>
            <a:r>
              <a:rPr lang="en-US" sz="3600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B?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A05459C-5FC5-4735-A579-EBF1A47E9FBE}"/>
              </a:ext>
            </a:extLst>
          </p:cNvPr>
          <p:cNvSpPr txBox="1"/>
          <p:nvPr/>
        </p:nvSpPr>
        <p:spPr>
          <a:xfrm>
            <a:off x="2133600" y="4104590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C</a:t>
            </a:r>
            <a:r>
              <a:rPr lang="en-US" sz="36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⊆ </a:t>
            </a:r>
            <a:r>
              <a:rPr lang="en-US" sz="3600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B?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D2A4AA3-FA19-25C1-2FBA-3CABB828AA28}"/>
              </a:ext>
            </a:extLst>
          </p:cNvPr>
          <p:cNvSpPr txBox="1"/>
          <p:nvPr/>
        </p:nvSpPr>
        <p:spPr>
          <a:xfrm>
            <a:off x="4027714" y="3426132"/>
            <a:ext cx="15362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True</a:t>
            </a:r>
          </a:p>
          <a:p>
            <a:endParaRPr lang="en-US" sz="2400" dirty="0"/>
          </a:p>
          <a:p>
            <a:r>
              <a:rPr lang="en-US" sz="2400" dirty="0"/>
              <a:t>False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625745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1" grpId="0"/>
      <p:bldP spid="2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Showing a Set is or is not a Subset of Another Set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402772" y="1023257"/>
            <a:ext cx="11658600" cy="5268686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Showing  that A is a Subset of B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: To show that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⊆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B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, show that if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belongs to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A,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then x also belongs to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B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.</a:t>
            </a:r>
            <a:endParaRPr lang="en-US" b="1" dirty="0">
              <a:latin typeface="Times New Roman" panose="02020603050405020304" pitchFamily="18" charset="0"/>
              <a:ea typeface="Cambria Math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Showing that A is not a Subset of B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show that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not a subset of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 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⊈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B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,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find an element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∈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with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∉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B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.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 (Such an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is a counterexample to the claim that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∈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implies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∈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B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.)</a:t>
            </a:r>
          </a:p>
          <a:p>
            <a:pPr marL="50800" indent="0">
              <a:lnSpc>
                <a:spcPct val="120000"/>
              </a:lnSpc>
              <a:buNone/>
            </a:pPr>
            <a:endParaRPr lang="en-US" b="1" dirty="0">
              <a:latin typeface="Times New Roman" panose="02020603050405020304" pitchFamily="18" charset="0"/>
              <a:ea typeface="Cambria Math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</p:cSld>
  <p:clrMapOvr>
    <a:masterClrMapping/>
  </p:clrMapOvr>
  <p:transition spd="slow">
    <p:wip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Proper Subsets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381001" y="1371600"/>
            <a:ext cx="11277600" cy="4498975"/>
          </a:xfrm>
        </p:spPr>
        <p:txBody>
          <a:bodyPr/>
          <a:lstStyle/>
          <a:p>
            <a:pPr>
              <a:buNone/>
            </a:pPr>
            <a:r>
              <a:rPr lang="en-US" b="1" dirty="0"/>
              <a:t>  Definition</a:t>
            </a:r>
            <a:r>
              <a:rPr lang="en-US" dirty="0"/>
              <a:t>: If </a:t>
            </a:r>
            <a:r>
              <a:rPr lang="en-US" i="1" dirty="0">
                <a:ea typeface="Cambria Math" pitchFamily="18" charset="0"/>
              </a:rPr>
              <a:t>A</a:t>
            </a:r>
            <a:r>
              <a:rPr lang="en-US" dirty="0">
                <a:latin typeface="Cambria Math" pitchFamily="18" charset="0"/>
                <a:ea typeface="Cambria Math" pitchFamily="18" charset="0"/>
              </a:rPr>
              <a:t> ⊆ </a:t>
            </a:r>
            <a:r>
              <a:rPr lang="en-US" i="1" dirty="0">
                <a:ea typeface="Cambria Math" pitchFamily="18" charset="0"/>
              </a:rPr>
              <a:t>B</a:t>
            </a:r>
            <a:r>
              <a:rPr lang="en-US" dirty="0"/>
              <a:t>, but </a:t>
            </a:r>
            <a:r>
              <a:rPr lang="en-US" i="1" dirty="0">
                <a:ea typeface="Cambria Math" pitchFamily="18" charset="0"/>
              </a:rPr>
              <a:t>A</a:t>
            </a:r>
            <a:r>
              <a:rPr lang="en-US" dirty="0">
                <a:latin typeface="Cambria Math" pitchFamily="18" charset="0"/>
                <a:ea typeface="Cambria Math" pitchFamily="18" charset="0"/>
              </a:rPr>
              <a:t>  </a:t>
            </a:r>
            <a:r>
              <a:rPr lang="en-US" dirty="0">
                <a:latin typeface="Cambria Math"/>
                <a:ea typeface="Cambria Math"/>
              </a:rPr>
              <a:t>≠</a:t>
            </a:r>
            <a:r>
              <a:rPr lang="en-US" i="1" dirty="0">
                <a:ea typeface="Cambria Math" pitchFamily="18" charset="0"/>
              </a:rPr>
              <a:t>B</a:t>
            </a:r>
            <a:r>
              <a:rPr lang="en-US" dirty="0"/>
              <a:t>, then we say </a:t>
            </a:r>
            <a:r>
              <a:rPr lang="en-US" i="1" dirty="0"/>
              <a:t>A</a:t>
            </a:r>
            <a:r>
              <a:rPr lang="en-US" dirty="0"/>
              <a:t> is a </a:t>
            </a:r>
            <a:r>
              <a:rPr lang="en-US" i="1" dirty="0"/>
              <a:t>proper subset </a:t>
            </a:r>
            <a:r>
              <a:rPr lang="en-US" dirty="0"/>
              <a:t>of </a:t>
            </a:r>
            <a:r>
              <a:rPr lang="en-US" i="1" dirty="0"/>
              <a:t>B</a:t>
            </a:r>
            <a:r>
              <a:rPr lang="en-US" dirty="0"/>
              <a:t>, denoted by </a:t>
            </a:r>
            <a:r>
              <a:rPr lang="en-US" i="1" dirty="0">
                <a:ea typeface="Cambria Math" pitchFamily="18" charset="0"/>
              </a:rPr>
              <a:t>A</a:t>
            </a:r>
            <a:r>
              <a:rPr lang="en-US" dirty="0">
                <a:latin typeface="Cambria Math" pitchFamily="18" charset="0"/>
                <a:ea typeface="Cambria Math" pitchFamily="18" charset="0"/>
              </a:rPr>
              <a:t> </a:t>
            </a:r>
            <a:r>
              <a:rPr lang="en-US" dirty="0">
                <a:latin typeface="Cambria Math"/>
                <a:ea typeface="Cambria Math"/>
              </a:rPr>
              <a:t>⊂</a:t>
            </a:r>
            <a:r>
              <a:rPr lang="en-US" dirty="0">
                <a:latin typeface="Cambria Math" pitchFamily="18" charset="0"/>
                <a:ea typeface="Cambria Math" pitchFamily="18" charset="0"/>
              </a:rPr>
              <a:t> </a:t>
            </a:r>
            <a:r>
              <a:rPr lang="en-US" i="1" dirty="0">
                <a:ea typeface="Cambria Math" pitchFamily="18" charset="0"/>
              </a:rPr>
              <a:t>B</a:t>
            </a:r>
            <a:r>
              <a:rPr lang="en-US" dirty="0">
                <a:latin typeface="Cambria Math" pitchFamily="18" charset="0"/>
                <a:ea typeface="Cambria Math" pitchFamily="18" charset="0"/>
              </a:rPr>
              <a:t>. If </a:t>
            </a:r>
            <a:r>
              <a:rPr lang="en-US" i="1" dirty="0">
                <a:ea typeface="Cambria Math" pitchFamily="18" charset="0"/>
              </a:rPr>
              <a:t>A</a:t>
            </a:r>
            <a:r>
              <a:rPr lang="en-US" dirty="0">
                <a:latin typeface="Cambria Math" pitchFamily="18" charset="0"/>
                <a:ea typeface="Cambria Math" pitchFamily="18" charset="0"/>
              </a:rPr>
              <a:t> </a:t>
            </a:r>
            <a:r>
              <a:rPr lang="en-US" dirty="0">
                <a:latin typeface="Cambria Math"/>
                <a:ea typeface="Cambria Math"/>
              </a:rPr>
              <a:t>⊂</a:t>
            </a:r>
            <a:r>
              <a:rPr lang="en-US" dirty="0">
                <a:latin typeface="Cambria Math" pitchFamily="18" charset="0"/>
                <a:ea typeface="Cambria Math" pitchFamily="18" charset="0"/>
              </a:rPr>
              <a:t> </a:t>
            </a:r>
            <a:r>
              <a:rPr lang="en-US" i="1" dirty="0">
                <a:ea typeface="Cambria Math" pitchFamily="18" charset="0"/>
              </a:rPr>
              <a:t>B</a:t>
            </a:r>
            <a:r>
              <a:rPr lang="en-US" dirty="0">
                <a:ea typeface="Cambria Math" pitchFamily="18" charset="0"/>
              </a:rPr>
              <a:t>, then</a:t>
            </a:r>
          </a:p>
          <a:p>
            <a:pPr>
              <a:buNone/>
            </a:pPr>
            <a:endParaRPr lang="en-US" b="1" dirty="0">
              <a:latin typeface="Cambria Math" pitchFamily="18" charset="0"/>
              <a:ea typeface="Cambria Math" pitchFamily="18" charset="0"/>
            </a:endParaRPr>
          </a:p>
          <a:p>
            <a:pPr>
              <a:buNone/>
            </a:pPr>
            <a:endParaRPr lang="en-US" b="1" dirty="0">
              <a:latin typeface="Cambria Math" pitchFamily="18" charset="0"/>
              <a:ea typeface="Cambria Math" pitchFamily="18" charset="0"/>
            </a:endParaRPr>
          </a:p>
          <a:p>
            <a:pPr>
              <a:buNone/>
            </a:pPr>
            <a:r>
              <a:rPr lang="en-US" b="1" dirty="0">
                <a:latin typeface="Cambria Math" pitchFamily="18" charset="0"/>
                <a:ea typeface="Cambria Math" pitchFamily="18" charset="0"/>
              </a:rPr>
              <a:t>    </a:t>
            </a:r>
            <a:r>
              <a:rPr lang="en-US" dirty="0">
                <a:latin typeface="Cambria Math" pitchFamily="18" charset="0"/>
                <a:ea typeface="Cambria Math" pitchFamily="18" charset="0"/>
              </a:rPr>
              <a:t>is true. </a:t>
            </a:r>
            <a:endParaRPr lang="en-US" dirty="0"/>
          </a:p>
          <a:p>
            <a:endParaRPr lang="en-US" dirty="0"/>
          </a:p>
          <a:p>
            <a:pPr>
              <a:buNone/>
            </a:pPr>
            <a:r>
              <a:rPr lang="en-US" dirty="0"/>
              <a:t>    Venn Diagram</a:t>
            </a:r>
          </a:p>
        </p:txBody>
      </p:sp>
      <p:pic>
        <p:nvPicPr>
          <p:cNvPr id="7" name="Picture 6" descr="addin_tmp.png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 cstate="print"/>
          <a:stretch>
            <a:fillRect/>
          </a:stretch>
        </p:blipFill>
        <p:spPr>
          <a:xfrm>
            <a:off x="2667000" y="3200401"/>
            <a:ext cx="6755130" cy="38290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648200" y="4495800"/>
            <a:ext cx="3962400" cy="18288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8001000" y="4495801"/>
            <a:ext cx="609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U</a:t>
            </a:r>
          </a:p>
        </p:txBody>
      </p:sp>
      <p:sp>
        <p:nvSpPr>
          <p:cNvPr id="10" name="Oval 9"/>
          <p:cNvSpPr/>
          <p:nvPr/>
        </p:nvSpPr>
        <p:spPr>
          <a:xfrm>
            <a:off x="6172200" y="4648200"/>
            <a:ext cx="1219200" cy="12954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6553200" y="5105400"/>
            <a:ext cx="457200" cy="381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6553200" y="4724401"/>
            <a:ext cx="609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B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553200" y="5105401"/>
            <a:ext cx="609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A</a:t>
            </a:r>
          </a:p>
        </p:txBody>
      </p:sp>
    </p:spTree>
  </p:cSld>
  <p:clrMapOvr>
    <a:masterClrMapping/>
  </p:clrMapOvr>
  <p:transition spd="slow">
    <p:wip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Set Cardinality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359229" y="1253331"/>
            <a:ext cx="11419114" cy="474469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Definition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there are exactly n distinct elements in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where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a nonnegative integer, we say that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finite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Otherwise it is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infinite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Definition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cardinality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 a finite set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A,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denoted by |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|,  is the number of (distinct) elements of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|ø| =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0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Let S be the letters of the English alphabet. Then |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| =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26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|{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1,2,3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}| =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3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|{ø}| =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1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set of integers is infinite.</a:t>
            </a:r>
          </a:p>
          <a:p>
            <a:pPr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Power Sets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315686" y="1012371"/>
            <a:ext cx="11642270" cy="5442858"/>
          </a:xfrm>
        </p:spPr>
        <p:txBody>
          <a:bodyPr/>
          <a:lstStyle/>
          <a:p>
            <a:pPr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Definition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The set of all subsets of a set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denoted P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is called the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power set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If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{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a,b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} then </a:t>
            </a:r>
          </a:p>
          <a:p>
            <a:pPr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P(A) = {ø, {a},{b},{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a,b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}}</a:t>
            </a:r>
          </a:p>
          <a:p>
            <a:pPr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If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{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a,b,c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} then </a:t>
            </a:r>
          </a:p>
          <a:p>
            <a:pPr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P(A) = {ø, {a},{b},{c},{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a,b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}, {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a,c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}, {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b,c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}, {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a,b,c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}}</a:t>
            </a:r>
          </a:p>
          <a:p>
            <a:pPr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a set has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elements, then the cardinality of the power set is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2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ⁿ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</p:cSld>
  <p:clrMapOvr>
    <a:masterClrMapping/>
  </p:clrMapOvr>
  <p:transition spd="slow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Tuples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457200" y="1045029"/>
            <a:ext cx="11342914" cy="5131934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ordered n-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tuple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(a</a:t>
            </a:r>
            <a:r>
              <a:rPr lang="en-US" baseline="-250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1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,a</a:t>
            </a:r>
            <a:r>
              <a:rPr lang="en-US" baseline="-250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,…..,a</a:t>
            </a:r>
            <a:r>
              <a:rPr lang="en-US" i="1" baseline="-250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n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)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is the ordered collection that has 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baseline="-250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1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as its first element and 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baseline="-250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as its second element and so on until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i="1" baseline="-250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as its last element.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 n-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tuples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are equal if and only if their 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corresponding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elements are equal.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-tuples are called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ordered pairs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ordered pairs (</a:t>
            </a:r>
            <a:r>
              <a:rPr lang="en-US" i="1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,</a:t>
            </a:r>
            <a:r>
              <a:rPr lang="en-US" i="1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and (</a:t>
            </a:r>
            <a:r>
              <a:rPr lang="en-US" i="1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c,d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are equal if and only if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 = c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b = 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dirty="0"/>
          </a:p>
        </p:txBody>
      </p:sp>
    </p:spTree>
  </p:cSld>
  <p:clrMapOvr>
    <a:masterClrMapping/>
  </p:clrMapOvr>
  <p:transition spd="slow">
    <p:wip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Cartesian Product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400050" y="1284052"/>
            <a:ext cx="11171464" cy="4899034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150000"/>
              </a:lnSpc>
              <a:buNone/>
            </a:pPr>
            <a:r>
              <a:rPr lang="en-US" sz="4500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  Definition</a:t>
            </a:r>
            <a:r>
              <a:rPr lang="en-US" sz="45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:  The </a:t>
            </a:r>
            <a:r>
              <a:rPr lang="en-US" sz="4500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Cartesian Product </a:t>
            </a:r>
            <a:r>
              <a:rPr lang="en-US" sz="45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of two sets </a:t>
            </a:r>
            <a:r>
              <a:rPr lang="en-US" sz="4500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sz="4500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and </a:t>
            </a:r>
            <a:r>
              <a:rPr lang="en-US" sz="4500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B</a:t>
            </a:r>
            <a:r>
              <a:rPr lang="en-US" sz="45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, denoted by   </a:t>
            </a:r>
          </a:p>
          <a:p>
            <a:pPr>
              <a:lnSpc>
                <a:spcPct val="150000"/>
              </a:lnSpc>
              <a:buNone/>
            </a:pPr>
            <a:r>
              <a:rPr lang="en-US" sz="4500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         A</a:t>
            </a:r>
            <a:r>
              <a:rPr lang="en-US" sz="45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× </a:t>
            </a:r>
            <a:r>
              <a:rPr lang="en-US" sz="4500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B</a:t>
            </a:r>
            <a:r>
              <a:rPr lang="en-US" sz="45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is the set of ordered pairs (</a:t>
            </a:r>
            <a:r>
              <a:rPr lang="en-US" sz="4500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a,b</a:t>
            </a:r>
            <a:r>
              <a:rPr lang="en-US" sz="45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) where    </a:t>
            </a:r>
            <a:r>
              <a:rPr lang="en-US" sz="4500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 </a:t>
            </a:r>
            <a:r>
              <a:rPr lang="en-US" sz="45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∈ </a:t>
            </a:r>
            <a:r>
              <a:rPr lang="en-US" sz="4500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sz="45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  and </a:t>
            </a:r>
            <a:r>
              <a:rPr lang="en-US" sz="4500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b </a:t>
            </a:r>
            <a:r>
              <a:rPr lang="en-US" sz="45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∈ </a:t>
            </a:r>
            <a:r>
              <a:rPr lang="en-US" sz="4500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B</a:t>
            </a:r>
            <a:r>
              <a:rPr lang="en-US" sz="45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.</a:t>
            </a:r>
          </a:p>
          <a:p>
            <a:pPr>
              <a:lnSpc>
                <a:spcPct val="150000"/>
              </a:lnSpc>
              <a:buNone/>
            </a:pPr>
            <a:endParaRPr lang="en-US" sz="4500" dirty="0">
              <a:latin typeface="Times New Roman" panose="02020603050405020304" pitchFamily="18" charset="0"/>
              <a:ea typeface="Cambria Math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en-US" sz="4500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  Example</a:t>
            </a:r>
            <a:r>
              <a:rPr lang="en-US" sz="45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lnSpc>
                <a:spcPct val="150000"/>
              </a:lnSpc>
              <a:buNone/>
            </a:pPr>
            <a:r>
              <a:rPr lang="en-US" sz="45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  </a:t>
            </a:r>
            <a:r>
              <a:rPr lang="en-US" sz="4500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sz="45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= {</a:t>
            </a:r>
            <a:r>
              <a:rPr lang="en-US" sz="4500" i="1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a,b</a:t>
            </a:r>
            <a:r>
              <a:rPr lang="en-US" sz="45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}   </a:t>
            </a:r>
            <a:r>
              <a:rPr lang="en-US" sz="4500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B</a:t>
            </a:r>
            <a:r>
              <a:rPr lang="en-US" sz="45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= {1,2,3}</a:t>
            </a:r>
          </a:p>
          <a:p>
            <a:pPr>
              <a:lnSpc>
                <a:spcPct val="150000"/>
              </a:lnSpc>
              <a:buNone/>
            </a:pPr>
            <a:r>
              <a:rPr lang="en-US" sz="45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  </a:t>
            </a:r>
            <a:r>
              <a:rPr lang="en-US" sz="4500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sz="45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× </a:t>
            </a:r>
            <a:r>
              <a:rPr lang="en-US" sz="4500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B</a:t>
            </a:r>
            <a:r>
              <a:rPr lang="en-US" sz="45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= {(</a:t>
            </a:r>
            <a:r>
              <a:rPr lang="en-US" sz="4500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sz="45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,1),(</a:t>
            </a:r>
            <a:r>
              <a:rPr lang="en-US" sz="4500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sz="45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,2),(</a:t>
            </a:r>
            <a:r>
              <a:rPr lang="en-US" sz="4500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sz="45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,3), (</a:t>
            </a:r>
            <a:r>
              <a:rPr lang="en-US" sz="4500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b</a:t>
            </a:r>
            <a:r>
              <a:rPr lang="en-US" sz="45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,1),(</a:t>
            </a:r>
            <a:r>
              <a:rPr lang="en-US" sz="4500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b,</a:t>
            </a:r>
            <a:r>
              <a:rPr lang="en-US" sz="45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2),(</a:t>
            </a:r>
            <a:r>
              <a:rPr lang="en-US" sz="4500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b,</a:t>
            </a:r>
            <a:r>
              <a:rPr lang="en-US" sz="45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3)}</a:t>
            </a:r>
          </a:p>
        </p:txBody>
      </p:sp>
      <p:pic>
        <p:nvPicPr>
          <p:cNvPr id="8" name="Picture 7" descr="addin_tmp.png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 cstate="print"/>
          <a:stretch>
            <a:fillRect/>
          </a:stretch>
        </p:blipFill>
        <p:spPr>
          <a:xfrm>
            <a:off x="3058885" y="2772783"/>
            <a:ext cx="5143500" cy="382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915281"/>
      </p:ext>
    </p:extLst>
  </p:cSld>
  <p:clrMapOvr>
    <a:masterClrMapping/>
  </p:clrMapOvr>
  <p:transition spd="slow">
    <p:wip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Cartesian Product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400050" y="1284052"/>
            <a:ext cx="11171464" cy="4899034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150000"/>
              </a:lnSpc>
              <a:buNone/>
            </a:pPr>
            <a:r>
              <a:rPr lang="en-US" sz="4500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  Definition</a:t>
            </a:r>
            <a:r>
              <a:rPr lang="en-US" sz="45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:  The </a:t>
            </a:r>
            <a:r>
              <a:rPr lang="en-US" sz="4500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Cartesian Product </a:t>
            </a:r>
            <a:r>
              <a:rPr lang="en-US" sz="45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of two sets </a:t>
            </a:r>
            <a:r>
              <a:rPr lang="en-US" sz="4500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sz="4500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</a:t>
            </a:r>
            <a:r>
              <a:rPr lang="en-US" sz="45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and </a:t>
            </a:r>
            <a:r>
              <a:rPr lang="en-US" sz="4500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B</a:t>
            </a:r>
            <a:r>
              <a:rPr lang="en-US" sz="45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, denoted by   </a:t>
            </a:r>
          </a:p>
          <a:p>
            <a:pPr>
              <a:lnSpc>
                <a:spcPct val="150000"/>
              </a:lnSpc>
              <a:buNone/>
            </a:pPr>
            <a:r>
              <a:rPr lang="en-US" sz="4500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         A</a:t>
            </a:r>
            <a:r>
              <a:rPr lang="en-US" sz="45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× </a:t>
            </a:r>
            <a:r>
              <a:rPr lang="en-US" sz="4500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B</a:t>
            </a:r>
            <a:r>
              <a:rPr lang="en-US" sz="45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is the set of ordered pairs (</a:t>
            </a:r>
            <a:r>
              <a:rPr lang="en-US" sz="4500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a,b</a:t>
            </a:r>
            <a:r>
              <a:rPr lang="en-US" sz="45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) where    </a:t>
            </a:r>
            <a:r>
              <a:rPr lang="en-US" sz="4500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 </a:t>
            </a:r>
            <a:r>
              <a:rPr lang="en-US" sz="45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∈ </a:t>
            </a:r>
            <a:r>
              <a:rPr lang="en-US" sz="4500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sz="45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  and </a:t>
            </a:r>
            <a:r>
              <a:rPr lang="en-US" sz="4500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b </a:t>
            </a:r>
            <a:r>
              <a:rPr lang="en-US" sz="45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∈ </a:t>
            </a:r>
            <a:r>
              <a:rPr lang="en-US" sz="4500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B</a:t>
            </a:r>
            <a:r>
              <a:rPr lang="en-US" sz="45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.</a:t>
            </a:r>
          </a:p>
          <a:p>
            <a:pPr>
              <a:lnSpc>
                <a:spcPct val="150000"/>
              </a:lnSpc>
              <a:buNone/>
            </a:pPr>
            <a:endParaRPr lang="en-US" sz="4500" dirty="0">
              <a:latin typeface="Times New Roman" panose="02020603050405020304" pitchFamily="18" charset="0"/>
              <a:ea typeface="Cambria Math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en-US" sz="4500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  Example</a:t>
            </a:r>
            <a:r>
              <a:rPr lang="en-US" sz="45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lnSpc>
                <a:spcPct val="150000"/>
              </a:lnSpc>
              <a:buNone/>
            </a:pPr>
            <a:r>
              <a:rPr lang="en-US" sz="45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  </a:t>
            </a:r>
            <a:r>
              <a:rPr lang="en-US" sz="4500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sz="45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= {</a:t>
            </a:r>
            <a:r>
              <a:rPr lang="en-US" sz="4500" i="1" dirty="0" err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a,b</a:t>
            </a:r>
            <a:r>
              <a:rPr lang="en-US" sz="45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}   </a:t>
            </a:r>
            <a:r>
              <a:rPr lang="en-US" sz="4500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B</a:t>
            </a:r>
            <a:r>
              <a:rPr lang="en-US" sz="45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= {1,2,3}</a:t>
            </a:r>
          </a:p>
          <a:p>
            <a:pPr>
              <a:lnSpc>
                <a:spcPct val="150000"/>
              </a:lnSpc>
              <a:buNone/>
            </a:pPr>
            <a:r>
              <a:rPr lang="en-US" sz="45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  </a:t>
            </a:r>
            <a:r>
              <a:rPr lang="en-US" sz="4500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sz="45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× </a:t>
            </a:r>
            <a:r>
              <a:rPr lang="en-US" sz="4500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B</a:t>
            </a:r>
            <a:r>
              <a:rPr lang="en-US" sz="45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= {(</a:t>
            </a:r>
            <a:r>
              <a:rPr lang="en-US" sz="4500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sz="45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,1),(</a:t>
            </a:r>
            <a:r>
              <a:rPr lang="en-US" sz="4500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sz="45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,2),(</a:t>
            </a:r>
            <a:r>
              <a:rPr lang="en-US" sz="4500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sz="45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,3), (</a:t>
            </a:r>
            <a:r>
              <a:rPr lang="en-US" sz="4500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b</a:t>
            </a:r>
            <a:r>
              <a:rPr lang="en-US" sz="45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,1),(</a:t>
            </a:r>
            <a:r>
              <a:rPr lang="en-US" sz="4500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b,</a:t>
            </a:r>
            <a:r>
              <a:rPr lang="en-US" sz="45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2),(</a:t>
            </a:r>
            <a:r>
              <a:rPr lang="en-US" sz="4500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b,</a:t>
            </a:r>
            <a:r>
              <a:rPr lang="en-US" sz="45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3)}</a:t>
            </a:r>
          </a:p>
          <a:p>
            <a:pPr>
              <a:lnSpc>
                <a:spcPct val="150000"/>
              </a:lnSpc>
              <a:buNone/>
            </a:pPr>
            <a:r>
              <a:rPr lang="en-US" sz="45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 </a:t>
            </a:r>
            <a:r>
              <a:rPr lang="en-US" sz="4500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B</a:t>
            </a:r>
            <a:r>
              <a:rPr lang="en-US" sz="45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× </a:t>
            </a:r>
            <a:r>
              <a:rPr lang="en-US" sz="4500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sz="45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= {(1,a),(2,a),(3,a), (1,b),(2,b),(3,b)}</a:t>
            </a:r>
          </a:p>
        </p:txBody>
      </p:sp>
      <p:pic>
        <p:nvPicPr>
          <p:cNvPr id="8" name="Picture 7" descr="addin_tmp.png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 cstate="print"/>
          <a:stretch>
            <a:fillRect/>
          </a:stretch>
        </p:blipFill>
        <p:spPr>
          <a:xfrm>
            <a:off x="3058885" y="2772783"/>
            <a:ext cx="5143500" cy="382905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0AE23A-977A-5127-E95F-D315BD744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59A7D2-E8F1-1F9D-D5F3-A0A8B43CC027}"/>
              </a:ext>
            </a:extLst>
          </p:cNvPr>
          <p:cNvSpPr>
            <a:spLocks noGrp="1"/>
          </p:cNvSpPr>
          <p:nvPr>
            <p:ph idx="1"/>
          </p:nvPr>
        </p:nvSpPr>
        <p:spPr/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Suppose that A = {1, 2}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×A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Solution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{1, 2}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×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{1, 2}</a:t>
            </a:r>
          </a:p>
          <a:p>
            <a:pPr marL="50800" indent="0">
              <a:buNone/>
            </a:pPr>
            <a:endParaRPr lang="en-US" dirty="0">
              <a:latin typeface="Times New Roman" panose="02020603050405020304" pitchFamily="18" charset="0"/>
              <a:ea typeface="Cambria Math" pitchFamily="18" charset="0"/>
              <a:cs typeface="Times New Roman" panose="02020603050405020304" pitchFamily="18" charset="0"/>
            </a:endParaRP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{(1,1), (1,2), (2,1), (2,2)}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Oval 36">
                <a:extLst>
                  <a:ext uri="{FF2B5EF4-FFF2-40B4-BE49-F238E27FC236}">
                    <a16:creationId xmlns:a16="http://schemas.microsoft.com/office/drawing/2014/main" id="{A3E80554-6D82-F001-B4B7-F5522C15A71B}"/>
                  </a:ext>
                </a:extLst>
              </p:cNvPr>
              <p:cNvSpPr/>
              <p:nvPr/>
            </p:nvSpPr>
            <p:spPr>
              <a:xfrm>
                <a:off x="9141839" y="4559579"/>
                <a:ext cx="914400" cy="914400"/>
              </a:xfrm>
              <a:prstGeom prst="ellipse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54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5400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  <m:sup>
                          <m:r>
                            <a:rPr lang="en-US" sz="5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sz="5400" dirty="0"/>
              </a:p>
            </p:txBody>
          </p:sp>
        </mc:Choice>
        <mc:Fallback xmlns="">
          <p:sp>
            <p:nvSpPr>
              <p:cNvPr id="37" name="Oval 36">
                <a:extLst>
                  <a:ext uri="{FF2B5EF4-FFF2-40B4-BE49-F238E27FC236}">
                    <a16:creationId xmlns:a16="http://schemas.microsoft.com/office/drawing/2014/main" id="{A3E80554-6D82-F001-B4B7-F5522C15A71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41839" y="4559579"/>
                <a:ext cx="914400" cy="914400"/>
              </a:xfrm>
              <a:prstGeom prst="ellipse">
                <a:avLst/>
              </a:prstGeom>
              <a:blipFill>
                <a:blip r:embed="rId5"/>
                <a:stretch>
                  <a:fillRect l="-64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15392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0AE23A-977A-5127-E95F-D315BD744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A59A7D2-E8F1-1F9D-D5F3-A0A8B43CC02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/>
              <a:lstStyle/>
              <a:p>
                <a:pPr marL="50800" indent="0">
                  <a:buNone/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Suppose that A = {1, 2}</a:t>
                </a:r>
              </a:p>
              <a:p>
                <a:pPr marL="50800" indent="0">
                  <a:buNone/>
                </a:pPr>
                <a:r>
                  <a:rPr lang="en-US" dirty="0"/>
                  <a:t>Find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?</m:t>
                    </m:r>
                  </m:oMath>
                </a14:m>
                <a:endParaRPr lang="en-US" i="1" dirty="0">
                  <a:latin typeface="Cambria Math" panose="02040503050406030204" pitchFamily="18" charset="0"/>
                </a:endParaRPr>
              </a:p>
              <a:p>
                <a:pPr marL="50800" indent="0">
                  <a:buNone/>
                </a:pP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dirty="0">
                    <a:latin typeface="Times New Roman" panose="02020603050405020304" pitchFamily="18" charset="0"/>
                    <a:ea typeface="Cambria Math" pitchFamily="18" charset="0"/>
                    <a:cs typeface="Times New Roman" panose="02020603050405020304" pitchFamily="18" charset="0"/>
                  </a:rPr>
                  <a:t>Solution</a:t>
                </a:r>
              </a:p>
              <a:p>
                <a:pPr marL="50800" indent="0">
                  <a:buNone/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dirty="0">
                    <a:latin typeface="Times New Roman" panose="02020603050405020304" pitchFamily="18" charset="0"/>
                    <a:ea typeface="Cambria Math" pitchFamily="18" charset="0"/>
                    <a:cs typeface="Times New Roman" panose="02020603050405020304" pitchFamily="18" charset="0"/>
                  </a:rPr>
                  <a:t> ×A×A</a:t>
                </a:r>
              </a:p>
              <a:p>
                <a:pPr marL="50800" indent="0">
                  <a:buNone/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{1, 2}</a:t>
                </a:r>
                <a:r>
                  <a:rPr lang="en-US" dirty="0">
                    <a:latin typeface="Times New Roman" panose="02020603050405020304" pitchFamily="18" charset="0"/>
                    <a:ea typeface="Cambria Math" pitchFamily="18" charset="0"/>
                    <a:cs typeface="Times New Roman" panose="02020603050405020304" pitchFamily="18" charset="0"/>
                  </a:rPr>
                  <a:t> ×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{1, 2}</a:t>
                </a:r>
                <a:r>
                  <a:rPr lang="en-US" dirty="0">
                    <a:latin typeface="Times New Roman" panose="02020603050405020304" pitchFamily="18" charset="0"/>
                    <a:ea typeface="Cambria Math" pitchFamily="18" charset="0"/>
                    <a:cs typeface="Times New Roman" panose="02020603050405020304" pitchFamily="18" charset="0"/>
                  </a:rPr>
                  <a:t> ×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{1, 2}</a:t>
                </a:r>
              </a:p>
              <a:p>
                <a:pPr marL="50800" indent="0">
                  <a:buNone/>
                </a:pP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50800" indent="0">
                  <a:buNone/>
                </a:pPr>
                <a:r>
                  <a:rPr lang="en-US" dirty="0"/>
                  <a:t>{(1, 1, 1), (1, 1, 2), (1, 2, 1), (1, 2, 2), (2, 1, 1), (2, 1, 2), (2, 2, 1), (2, 2, 2)}.</a:t>
                </a:r>
                <a:endParaRPr lang="en-US" dirty="0">
                  <a:latin typeface="Times New Roman" panose="02020603050405020304" pitchFamily="18" charset="0"/>
                  <a:ea typeface="Cambria Math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A59A7D2-E8F1-1F9D-D5F3-A0A8B43CC02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5"/>
                <a:stretch>
                  <a:fillRect l="-59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5150732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A8A97-AB7F-38B1-936E-251D53103E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FD55E4-9E19-8F80-0DF6-1CAFC9A43F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Determine whether each of these pairs of sets are equal.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a) {1, 3, 3, 3, 5, 5, 5, 5, 5}, {5, 3, 1}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b) {{1}}, {1, {1}} 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c) ∅, {∅}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</a:p>
          <a:p>
            <a:pPr marL="565150" indent="-514350">
              <a:buAutoNum type="alphaLcParenR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Yes</a:t>
            </a:r>
          </a:p>
          <a:p>
            <a:pPr marL="565150" indent="-514350">
              <a:buAutoNum type="alphaLcParenR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No</a:t>
            </a:r>
          </a:p>
          <a:p>
            <a:pPr marL="565150" indent="-514350">
              <a:buAutoNum type="alphaLcParenR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7498458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05A1B8-2C34-56BF-03FF-4DD005ABF1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Tuple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3B50DE-688D-4FC7-9DA6-7DCB271796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Pixel Coordinates Application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digital image is made up of rows and columns of pixels. A pixel in such an image can be specified by saying which column and which row contains it. In terms of coordinates, a pixel can be identified by a pair of integers giving the column number and the row number.</a:t>
            </a:r>
          </a:p>
          <a:p>
            <a:endParaRPr lang="en-US" dirty="0"/>
          </a:p>
        </p:txBody>
      </p:sp>
      <p:pic>
        <p:nvPicPr>
          <p:cNvPr id="2051" name="Picture 3">
            <a:extLst>
              <a:ext uri="{FF2B5EF4-FFF2-40B4-BE49-F238E27FC236}">
                <a16:creationId xmlns:a16="http://schemas.microsoft.com/office/drawing/2014/main" id="{A7826BFE-37ED-4D2E-5B8E-BF6A2ADE2C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914" y="2969079"/>
            <a:ext cx="3352800" cy="3162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BE0E485-90CD-6001-1A22-F2C28E5DDE48}"/>
              </a:ext>
            </a:extLst>
          </p:cNvPr>
          <p:cNvSpPr txBox="1"/>
          <p:nvPr/>
        </p:nvSpPr>
        <p:spPr>
          <a:xfrm>
            <a:off x="1230086" y="5944896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dirty="0"/>
              <a:t>https://www.cs.mtsu.edu/~xyang/3080/cartesian.html</a:t>
            </a:r>
          </a:p>
        </p:txBody>
      </p:sp>
    </p:spTree>
    <p:extLst>
      <p:ext uri="{BB962C8B-B14F-4D97-AF65-F5344CB8AC3E}">
        <p14:creationId xmlns:p14="http://schemas.microsoft.com/office/powerpoint/2010/main" val="1631381589"/>
      </p:ext>
    </p:extLst>
  </p:cSld>
  <p:clrMapOvr>
    <a:masterClrMapping/>
  </p:clrMapOvr>
  <p:transition spd="slow">
    <p:wip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B3C6F6-3D99-37F5-C244-FB3C2B3D00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Cartesian Product 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805369F5-2DA3-69AD-CD36-E6F11CD8A97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510" y="1602475"/>
            <a:ext cx="9334980" cy="4140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177784D-4022-D533-98E8-C7AB97A40B34}"/>
              </a:ext>
            </a:extLst>
          </p:cNvPr>
          <p:cNvSpPr txBox="1"/>
          <p:nvPr/>
        </p:nvSpPr>
        <p:spPr>
          <a:xfrm>
            <a:off x="718457" y="1294698"/>
            <a:ext cx="6096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2800" b="1" i="0" dirty="0">
                <a:solidFill>
                  <a:schemeClr val="tx2">
                    <a:lumMod val="1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Database Application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A14E65F-F350-5E08-9595-9EF21B46AA8B}"/>
              </a:ext>
            </a:extLst>
          </p:cNvPr>
          <p:cNvSpPr txBox="1"/>
          <p:nvPr/>
        </p:nvSpPr>
        <p:spPr>
          <a:xfrm>
            <a:off x="1230086" y="5944896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dirty="0"/>
              <a:t>https://www.cs.mtsu.edu/~xyang/3080/cartesian.html</a:t>
            </a:r>
          </a:p>
        </p:txBody>
      </p:sp>
    </p:spTree>
    <p:extLst>
      <p:ext uri="{BB962C8B-B14F-4D97-AF65-F5344CB8AC3E}">
        <p14:creationId xmlns:p14="http://schemas.microsoft.com/office/powerpoint/2010/main" val="2903358375"/>
      </p:ext>
    </p:extLst>
  </p:cSld>
  <p:clrMapOvr>
    <a:masterClrMapping/>
  </p:clrMapOvr>
  <p:transition spd="slow">
    <p:wip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D61705-BD50-E129-F876-39F09F09EA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Set Operations</a:t>
            </a:r>
          </a:p>
        </p:txBody>
      </p:sp>
    </p:spTree>
    <p:extLst>
      <p:ext uri="{BB962C8B-B14F-4D97-AF65-F5344CB8AC3E}">
        <p14:creationId xmlns:p14="http://schemas.microsoft.com/office/powerpoint/2010/main" val="4193126892"/>
      </p:ext>
    </p:extLst>
  </p:cSld>
  <p:clrMapOvr>
    <a:masterClrMapping/>
  </p:clrMapOvr>
  <p:transition spd="slow">
    <p:wip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Union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315685" y="1012371"/>
            <a:ext cx="11364685" cy="5164592"/>
          </a:xfrm>
        </p:spPr>
        <p:txBody>
          <a:bodyPr>
            <a:normAutofit/>
          </a:bodyPr>
          <a:lstStyle/>
          <a:p>
            <a:r>
              <a:rPr lang="en-US" b="1" dirty="0"/>
              <a:t>Definition</a:t>
            </a:r>
            <a:r>
              <a:rPr lang="en-US" dirty="0"/>
              <a:t>: Let </a:t>
            </a:r>
            <a:r>
              <a:rPr lang="en-US" i="1" dirty="0"/>
              <a:t>A</a:t>
            </a:r>
            <a:r>
              <a:rPr lang="en-US" dirty="0"/>
              <a:t> and </a:t>
            </a:r>
            <a:r>
              <a:rPr lang="en-US" i="1" dirty="0"/>
              <a:t>B</a:t>
            </a:r>
            <a:r>
              <a:rPr lang="en-US" dirty="0"/>
              <a:t> be sets. The </a:t>
            </a:r>
            <a:r>
              <a:rPr lang="en-US" i="1" dirty="0"/>
              <a:t>union</a:t>
            </a:r>
            <a:r>
              <a:rPr lang="en-US" dirty="0"/>
              <a:t> of the sets </a:t>
            </a:r>
            <a:r>
              <a:rPr lang="en-US" i="1" dirty="0"/>
              <a:t>A</a:t>
            </a:r>
            <a:r>
              <a:rPr lang="en-US" dirty="0"/>
              <a:t> and </a:t>
            </a:r>
            <a:r>
              <a:rPr lang="en-US" i="1" dirty="0"/>
              <a:t>B</a:t>
            </a:r>
            <a:r>
              <a:rPr lang="en-US" dirty="0"/>
              <a:t>, denoted by </a:t>
            </a:r>
            <a:r>
              <a:rPr lang="en-US" i="1" dirty="0">
                <a:ea typeface="Cambria Math" pitchFamily="18" charset="0"/>
              </a:rPr>
              <a:t>A</a:t>
            </a:r>
            <a:r>
              <a:rPr lang="en-US" b="1" dirty="0">
                <a:latin typeface="Cambria Math" pitchFamily="18" charset="0"/>
                <a:ea typeface="Cambria Math" pitchFamily="18" charset="0"/>
              </a:rPr>
              <a:t> </a:t>
            </a:r>
            <a:r>
              <a:rPr lang="en-US" dirty="0">
                <a:latin typeface="Cambria Math"/>
                <a:ea typeface="Cambria Math"/>
              </a:rPr>
              <a:t>∪ </a:t>
            </a:r>
            <a:r>
              <a:rPr lang="en-US" i="1" dirty="0">
                <a:ea typeface="Cambria Math"/>
              </a:rPr>
              <a:t>B,</a:t>
            </a:r>
            <a:r>
              <a:rPr lang="en-US" i="1" dirty="0"/>
              <a:t> </a:t>
            </a:r>
            <a:r>
              <a:rPr lang="en-US" dirty="0"/>
              <a:t> is the set: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/>
          </a:p>
          <a:p>
            <a:r>
              <a:rPr lang="en-US" b="1" dirty="0"/>
              <a:t>Example</a:t>
            </a:r>
            <a:r>
              <a:rPr lang="en-US" dirty="0"/>
              <a:t>: What is   {</a:t>
            </a:r>
            <a:r>
              <a:rPr lang="en-US" dirty="0">
                <a:latin typeface="Cambria Math" pitchFamily="18" charset="0"/>
                <a:ea typeface="Cambria Math" pitchFamily="18" charset="0"/>
              </a:rPr>
              <a:t>1,2,3} </a:t>
            </a:r>
            <a:r>
              <a:rPr lang="en-US" dirty="0"/>
              <a:t> </a:t>
            </a:r>
            <a:r>
              <a:rPr lang="en-US" dirty="0">
                <a:latin typeface="Cambria Math"/>
                <a:ea typeface="Cambria Math"/>
              </a:rPr>
              <a:t>∪ {3, 4, 5}</a:t>
            </a:r>
            <a:r>
              <a:rPr lang="en-US" dirty="0"/>
              <a:t>?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dirty="0"/>
              <a:t>               </a:t>
            </a:r>
            <a:r>
              <a:rPr lang="en-US" b="1" dirty="0"/>
              <a:t>Solution</a:t>
            </a:r>
            <a:r>
              <a:rPr lang="en-US" dirty="0"/>
              <a:t>: {</a:t>
            </a:r>
            <a:r>
              <a:rPr lang="en-US" dirty="0">
                <a:latin typeface="Cambria Math" pitchFamily="18" charset="0"/>
                <a:ea typeface="Cambria Math" pitchFamily="18" charset="0"/>
              </a:rPr>
              <a:t>1,2,3,4,5}</a:t>
            </a:r>
            <a:endParaRPr lang="en-US" dirty="0"/>
          </a:p>
          <a:p>
            <a:pPr>
              <a:buNone/>
            </a:pPr>
            <a:r>
              <a:rPr lang="en-US" dirty="0"/>
              <a:t>             </a:t>
            </a:r>
            <a:r>
              <a:rPr lang="en-US" sz="2400" dirty="0"/>
              <a:t>                                   </a:t>
            </a:r>
            <a:endParaRPr lang="en-US" dirty="0"/>
          </a:p>
          <a:p>
            <a:pPr>
              <a:buNone/>
            </a:pPr>
            <a:r>
              <a:rPr lang="en-US" dirty="0"/>
              <a:t>   </a:t>
            </a:r>
          </a:p>
        </p:txBody>
      </p:sp>
      <p:pic>
        <p:nvPicPr>
          <p:cNvPr id="5" name="Picture 4" descr="addin_tmp.png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4" cstate="print"/>
          <a:stretch>
            <a:fillRect/>
          </a:stretch>
        </p:blipFill>
        <p:spPr>
          <a:xfrm>
            <a:off x="3940630" y="2329544"/>
            <a:ext cx="3026093" cy="382905"/>
          </a:xfrm>
          <a:prstGeom prst="rect">
            <a:avLst/>
          </a:prstGeom>
        </p:spPr>
      </p:pic>
      <p:grpSp>
        <p:nvGrpSpPr>
          <p:cNvPr id="21" name="Group 20"/>
          <p:cNvGrpSpPr/>
          <p:nvPr/>
        </p:nvGrpSpPr>
        <p:grpSpPr>
          <a:xfrm>
            <a:off x="7021152" y="4729163"/>
            <a:ext cx="3429000" cy="1447800"/>
            <a:chOff x="5562600" y="4724400"/>
            <a:chExt cx="3429000" cy="1447800"/>
          </a:xfrm>
        </p:grpSpPr>
        <p:sp>
          <p:nvSpPr>
            <p:cNvPr id="11" name="TextBox 10"/>
            <p:cNvSpPr txBox="1"/>
            <p:nvPr/>
          </p:nvSpPr>
          <p:spPr>
            <a:xfrm>
              <a:off x="8153400" y="4800600"/>
              <a:ext cx="8382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i="1" dirty="0"/>
                <a:t>U</a:t>
              </a:r>
            </a:p>
          </p:txBody>
        </p:sp>
        <p:grpSp>
          <p:nvGrpSpPr>
            <p:cNvPr id="20" name="Group 19"/>
            <p:cNvGrpSpPr/>
            <p:nvPr/>
          </p:nvGrpSpPr>
          <p:grpSpPr>
            <a:xfrm>
              <a:off x="5562600" y="4724400"/>
              <a:ext cx="2971800" cy="1447800"/>
              <a:chOff x="5562600" y="4724400"/>
              <a:chExt cx="2971800" cy="1447800"/>
            </a:xfrm>
          </p:grpSpPr>
          <p:sp>
            <p:nvSpPr>
              <p:cNvPr id="10" name="Rectangle 9"/>
              <p:cNvSpPr/>
              <p:nvPr/>
            </p:nvSpPr>
            <p:spPr>
              <a:xfrm>
                <a:off x="5562600" y="4724400"/>
                <a:ext cx="2971800" cy="1447800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19" name="Group 18"/>
              <p:cNvGrpSpPr/>
              <p:nvPr/>
            </p:nvGrpSpPr>
            <p:grpSpPr>
              <a:xfrm>
                <a:off x="6096000" y="5029200"/>
                <a:ext cx="1905000" cy="990600"/>
                <a:chOff x="6096000" y="5029200"/>
                <a:chExt cx="1905000" cy="990600"/>
              </a:xfrm>
              <a:gradFill>
                <a:gsLst>
                  <a:gs pos="0">
                    <a:schemeClr val="accent1">
                      <a:tint val="66000"/>
                      <a:satMod val="160000"/>
                      <a:alpha val="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p:grpSpPr>
            <p:sp>
              <p:nvSpPr>
                <p:cNvPr id="13" name="Oval 12"/>
                <p:cNvSpPr/>
                <p:nvPr/>
              </p:nvSpPr>
              <p:spPr>
                <a:xfrm>
                  <a:off x="6096000" y="5029200"/>
                  <a:ext cx="1219200" cy="990600"/>
                </a:xfrm>
                <a:prstGeom prst="ellipse">
                  <a:avLst/>
                </a:prstGeom>
                <a:grpFill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4" name="Oval 13"/>
                <p:cNvSpPr/>
                <p:nvPr/>
              </p:nvSpPr>
              <p:spPr>
                <a:xfrm>
                  <a:off x="6781800" y="5029200"/>
                  <a:ext cx="1219200" cy="990600"/>
                </a:xfrm>
                <a:prstGeom prst="ellipse">
                  <a:avLst/>
                </a:prstGeom>
                <a:grpFill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</p:grpSp>
        <p:sp>
          <p:nvSpPr>
            <p:cNvPr id="17" name="TextBox 16"/>
            <p:cNvSpPr txBox="1"/>
            <p:nvPr/>
          </p:nvSpPr>
          <p:spPr>
            <a:xfrm>
              <a:off x="6248400" y="5181600"/>
              <a:ext cx="3810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i="1" dirty="0"/>
                <a:t>A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7467600" y="5257800"/>
              <a:ext cx="3810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i="1" dirty="0"/>
                <a:t>B</a:t>
              </a: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7239000" y="4267201"/>
            <a:ext cx="2743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Venn Diagram for </a:t>
            </a:r>
            <a:r>
              <a:rPr lang="en-US" i="1" dirty="0"/>
              <a:t>A</a:t>
            </a:r>
            <a:r>
              <a:rPr lang="en-US" dirty="0">
                <a:latin typeface="Cambria Math"/>
                <a:ea typeface="Cambria Math"/>
              </a:rPr>
              <a:t> ∪ </a:t>
            </a:r>
            <a:r>
              <a:rPr lang="en-US" i="1" dirty="0">
                <a:latin typeface="Cambria Math"/>
                <a:ea typeface="Cambria Math"/>
              </a:rPr>
              <a:t>B</a:t>
            </a:r>
            <a:r>
              <a:rPr lang="en-US" dirty="0"/>
              <a:t>  </a:t>
            </a:r>
          </a:p>
        </p:txBody>
      </p:sp>
    </p:spTree>
    <p:custDataLst>
      <p:tags r:id="rId1"/>
    </p:custData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Intersection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500742" y="1153886"/>
            <a:ext cx="11114315" cy="5023077"/>
          </a:xfrm>
          <a:ln>
            <a:noFill/>
          </a:ln>
        </p:spPr>
        <p:txBody>
          <a:bodyPr>
            <a:norm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Definition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The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intersection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sets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denoted by  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 </a:t>
            </a:r>
            <a:r>
              <a:rPr lang="en-US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∩ </a:t>
            </a:r>
            <a:r>
              <a:rPr lang="en-US" i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B,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is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Note if the intersection is empty, then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are said to be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disjoint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What is? 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{1,2,3} ∩ {3,4,5} ? </a:t>
            </a:r>
          </a:p>
          <a:p>
            <a:pPr>
              <a:buNone/>
            </a:pP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            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Solution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:   {3}</a:t>
            </a:r>
          </a:p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is?  </a:t>
            </a:r>
          </a:p>
          <a:p>
            <a:pPr>
              <a:buNone/>
            </a:pP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               {1,2,3} ∩ {4,5,6} ?    </a:t>
            </a:r>
          </a:p>
          <a:p>
            <a:pPr>
              <a:buNone/>
            </a:pP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     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Solution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: </a:t>
            </a:r>
            <a:r>
              <a:rPr lang="en-US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∅</a:t>
            </a:r>
          </a:p>
          <a:p>
            <a:pPr>
              <a:buNone/>
            </a:pPr>
            <a:endParaRPr lang="en-US" dirty="0">
              <a:latin typeface="Times New Roman" panose="02020603050405020304" pitchFamily="18" charset="0"/>
              <a:ea typeface="Cambria Math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en-US" dirty="0">
              <a:latin typeface="Times New Roman" panose="02020603050405020304" pitchFamily="18" charset="0"/>
              <a:ea typeface="Cambria Math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addin_tmp.png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4" cstate="print"/>
          <a:stretch>
            <a:fillRect/>
          </a:stretch>
        </p:blipFill>
        <p:spPr>
          <a:xfrm>
            <a:off x="4441373" y="1861458"/>
            <a:ext cx="3026093" cy="382905"/>
          </a:xfrm>
          <a:prstGeom prst="rect">
            <a:avLst/>
          </a:prstGeom>
        </p:spPr>
      </p:pic>
      <p:grpSp>
        <p:nvGrpSpPr>
          <p:cNvPr id="36" name="Group 35"/>
          <p:cNvGrpSpPr/>
          <p:nvPr/>
        </p:nvGrpSpPr>
        <p:grpSpPr>
          <a:xfrm>
            <a:off x="7239000" y="4724400"/>
            <a:ext cx="3429000" cy="1447800"/>
            <a:chOff x="5715000" y="4724400"/>
            <a:chExt cx="3429000" cy="1447800"/>
          </a:xfrm>
        </p:grpSpPr>
        <p:sp>
          <p:nvSpPr>
            <p:cNvPr id="23" name="Oval 22"/>
            <p:cNvSpPr/>
            <p:nvPr/>
          </p:nvSpPr>
          <p:spPr>
            <a:xfrm>
              <a:off x="6934200" y="5105400"/>
              <a:ext cx="533400" cy="838200"/>
            </a:xfrm>
            <a:prstGeom prst="ellipse">
              <a:avLst/>
            </a:prstGeom>
            <a:solidFill>
              <a:schemeClr val="accent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7" name="Group 20"/>
            <p:cNvGrpSpPr/>
            <p:nvPr/>
          </p:nvGrpSpPr>
          <p:grpSpPr>
            <a:xfrm>
              <a:off x="5715000" y="4724400"/>
              <a:ext cx="2971800" cy="1447800"/>
              <a:chOff x="5715000" y="4724400"/>
              <a:chExt cx="2971800" cy="1447800"/>
            </a:xfrm>
          </p:grpSpPr>
          <p:sp>
            <p:nvSpPr>
              <p:cNvPr id="32" name="Rectangle 31"/>
              <p:cNvSpPr/>
              <p:nvPr/>
            </p:nvSpPr>
            <p:spPr>
              <a:xfrm>
                <a:off x="5715000" y="4724400"/>
                <a:ext cx="2971800" cy="1447800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33" name="Group 19"/>
              <p:cNvGrpSpPr/>
              <p:nvPr/>
            </p:nvGrpSpPr>
            <p:grpSpPr>
              <a:xfrm>
                <a:off x="6248400" y="5029200"/>
                <a:ext cx="1905000" cy="990600"/>
                <a:chOff x="6248400" y="5029200"/>
                <a:chExt cx="1905000" cy="990600"/>
              </a:xfrm>
            </p:grpSpPr>
            <p:sp>
              <p:nvSpPr>
                <p:cNvPr id="34" name="Oval 33"/>
                <p:cNvSpPr/>
                <p:nvPr/>
              </p:nvSpPr>
              <p:spPr>
                <a:xfrm>
                  <a:off x="6248400" y="5029200"/>
                  <a:ext cx="1219200" cy="990600"/>
                </a:xfrm>
                <a:prstGeom prst="ellipse">
                  <a:avLst/>
                </a:prstGeom>
                <a:noFill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35" name="Oval 34"/>
                <p:cNvSpPr/>
                <p:nvPr/>
              </p:nvSpPr>
              <p:spPr>
                <a:xfrm>
                  <a:off x="6934200" y="5029200"/>
                  <a:ext cx="1219200" cy="990600"/>
                </a:xfrm>
                <a:prstGeom prst="ellipse">
                  <a:avLst/>
                </a:prstGeom>
                <a:noFill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</p:grpSp>
        <p:grpSp>
          <p:nvGrpSpPr>
            <p:cNvPr id="28" name="Group 21"/>
            <p:cNvGrpSpPr/>
            <p:nvPr/>
          </p:nvGrpSpPr>
          <p:grpSpPr>
            <a:xfrm>
              <a:off x="6400800" y="4800600"/>
              <a:ext cx="2743200" cy="764977"/>
              <a:chOff x="6400800" y="4800600"/>
              <a:chExt cx="2743200" cy="764977"/>
            </a:xfrm>
          </p:grpSpPr>
          <p:sp>
            <p:nvSpPr>
              <p:cNvPr id="29" name="TextBox 28"/>
              <p:cNvSpPr txBox="1"/>
              <p:nvPr/>
            </p:nvSpPr>
            <p:spPr>
              <a:xfrm>
                <a:off x="8305800" y="4800600"/>
                <a:ext cx="83820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i="1" dirty="0"/>
                  <a:t>U</a:t>
                </a:r>
              </a:p>
            </p:txBody>
          </p:sp>
          <p:sp>
            <p:nvSpPr>
              <p:cNvPr id="30" name="TextBox 29"/>
              <p:cNvSpPr txBox="1"/>
              <p:nvPr/>
            </p:nvSpPr>
            <p:spPr>
              <a:xfrm>
                <a:off x="6400800" y="5181600"/>
                <a:ext cx="38100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i="1" dirty="0"/>
                  <a:t>A</a:t>
                </a:r>
              </a:p>
            </p:txBody>
          </p:sp>
          <p:sp>
            <p:nvSpPr>
              <p:cNvPr id="31" name="TextBox 30"/>
              <p:cNvSpPr txBox="1"/>
              <p:nvPr/>
            </p:nvSpPr>
            <p:spPr>
              <a:xfrm>
                <a:off x="7620000" y="5257800"/>
                <a:ext cx="38100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i="1" dirty="0"/>
                  <a:t>B</a:t>
                </a:r>
              </a:p>
            </p:txBody>
          </p:sp>
        </p:grpSp>
      </p:grpSp>
      <p:sp>
        <p:nvSpPr>
          <p:cNvPr id="16" name="TextBox 15"/>
          <p:cNvSpPr txBox="1"/>
          <p:nvPr/>
        </p:nvSpPr>
        <p:spPr>
          <a:xfrm>
            <a:off x="7696200" y="4267201"/>
            <a:ext cx="2971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Venn Diagram</a:t>
            </a:r>
            <a:r>
              <a:rPr lang="en-US" dirty="0">
                <a:latin typeface="Cambria Math"/>
                <a:ea typeface="Cambria Math"/>
              </a:rPr>
              <a:t>  for </a:t>
            </a:r>
            <a:r>
              <a:rPr lang="en-US" i="1" dirty="0">
                <a:ea typeface="Cambria Math"/>
              </a:rPr>
              <a:t>A</a:t>
            </a:r>
            <a:r>
              <a:rPr lang="en-US" i="1" dirty="0">
                <a:latin typeface="Cambria Math"/>
                <a:ea typeface="Cambria Math"/>
              </a:rPr>
              <a:t> </a:t>
            </a:r>
            <a:r>
              <a:rPr lang="en-US" dirty="0">
                <a:latin typeface="Cambria Math"/>
                <a:ea typeface="Cambria Math"/>
              </a:rPr>
              <a:t>∩</a:t>
            </a:r>
            <a:r>
              <a:rPr lang="en-US" i="1" dirty="0">
                <a:ea typeface="Cambria Math"/>
              </a:rPr>
              <a:t>B</a:t>
            </a:r>
            <a:r>
              <a:rPr lang="en-US" dirty="0"/>
              <a:t>    </a:t>
            </a:r>
          </a:p>
        </p:txBody>
      </p:sp>
    </p:spTree>
    <p:custDataLst>
      <p:tags r:id="rId1"/>
    </p:custData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Complement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337456" y="1039411"/>
            <a:ext cx="11342915" cy="5137552"/>
          </a:xfrm>
        </p:spPr>
        <p:txBody>
          <a:bodyPr/>
          <a:lstStyle/>
          <a:p>
            <a:pPr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Definition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If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a set, then the complement of the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(with respect to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denoted by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Ā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or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i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set 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U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-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</a:p>
          <a:p>
            <a:pPr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Ā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= {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∈ </a:t>
            </a:r>
            <a:r>
              <a:rPr lang="en-US" i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U</a:t>
            </a:r>
            <a:r>
              <a:rPr lang="en-US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 | </a:t>
            </a:r>
            <a:r>
              <a:rPr lang="en-US" i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x </a:t>
            </a:r>
            <a:r>
              <a:rPr lang="en-US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∉ </a:t>
            </a:r>
            <a:r>
              <a:rPr lang="en-US" i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A</a:t>
            </a:r>
            <a:r>
              <a:rPr lang="en-US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}</a:t>
            </a:r>
            <a:endParaRPr lang="en-US" dirty="0">
              <a:latin typeface="Times New Roman" panose="02020603050405020304" pitchFamily="18" charset="0"/>
              <a:ea typeface="Cambria Math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Example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If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the positive integers less than 100, what is the complement of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{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 | </a:t>
            </a:r>
            <a:r>
              <a:rPr lang="en-US" i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x </a:t>
            </a:r>
            <a:r>
              <a:rPr lang="en-US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&gt; 70} </a:t>
            </a:r>
          </a:p>
          <a:p>
            <a:pPr>
              <a:buNone/>
            </a:pPr>
            <a:r>
              <a:rPr lang="en-US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            Solution: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{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 | </a:t>
            </a:r>
            <a:r>
              <a:rPr lang="en-US" i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x </a:t>
            </a:r>
            <a:r>
              <a:rPr lang="en-US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≤ 70} </a:t>
            </a:r>
          </a:p>
        </p:txBody>
      </p:sp>
      <p:grpSp>
        <p:nvGrpSpPr>
          <p:cNvPr id="25" name="Group 24"/>
          <p:cNvGrpSpPr/>
          <p:nvPr/>
        </p:nvGrpSpPr>
        <p:grpSpPr>
          <a:xfrm>
            <a:off x="7086600" y="4147458"/>
            <a:ext cx="3733800" cy="1676400"/>
            <a:chOff x="5562600" y="4495800"/>
            <a:chExt cx="3733800" cy="1676400"/>
          </a:xfrm>
        </p:grpSpPr>
        <p:grpSp>
          <p:nvGrpSpPr>
            <p:cNvPr id="27" name="Group 19"/>
            <p:cNvGrpSpPr/>
            <p:nvPr/>
          </p:nvGrpSpPr>
          <p:grpSpPr>
            <a:xfrm>
              <a:off x="5562600" y="4724400"/>
              <a:ext cx="2971800" cy="1447800"/>
              <a:chOff x="5562600" y="4724400"/>
              <a:chExt cx="2971800" cy="1447800"/>
            </a:xfrm>
          </p:grpSpPr>
          <p:sp>
            <p:nvSpPr>
              <p:cNvPr id="30" name="Rectangle 29"/>
              <p:cNvSpPr/>
              <p:nvPr/>
            </p:nvSpPr>
            <p:spPr>
              <a:xfrm>
                <a:off x="5562600" y="4724400"/>
                <a:ext cx="2971800" cy="1447800"/>
              </a:xfrm>
              <a:prstGeom prst="rect">
                <a:avLst/>
              </a:prstGeom>
              <a:solidFill>
                <a:schemeClr val="accent2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2" name="Oval 31"/>
              <p:cNvSpPr/>
              <p:nvPr/>
            </p:nvSpPr>
            <p:spPr>
              <a:xfrm>
                <a:off x="6096000" y="5029200"/>
                <a:ext cx="1219200" cy="990600"/>
              </a:xfrm>
              <a:prstGeom prst="ellipse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8" name="TextBox 27"/>
            <p:cNvSpPr txBox="1"/>
            <p:nvPr/>
          </p:nvSpPr>
          <p:spPr>
            <a:xfrm>
              <a:off x="6248400" y="5181600"/>
              <a:ext cx="3810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i="1" dirty="0"/>
                <a:t>A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8458200" y="4495800"/>
              <a:ext cx="8382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i="1" dirty="0"/>
                <a:t>U</a:t>
              </a: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6781800" y="3842659"/>
            <a:ext cx="3581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Venn Diagram for Complement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162800" y="5410201"/>
            <a:ext cx="30489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>
                <a:ea typeface="Cambria Math" pitchFamily="18" charset="0"/>
              </a:rPr>
              <a:t>Ā</a:t>
            </a:r>
            <a:endParaRPr lang="en-US" dirty="0"/>
          </a:p>
        </p:txBody>
      </p:sp>
    </p:spTree>
    <p:custDataLst>
      <p:tags r:id="rId1"/>
    </p:custData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Difference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457200" y="1253331"/>
            <a:ext cx="11310257" cy="4864234"/>
          </a:xfrm>
        </p:spPr>
        <p:txBody>
          <a:bodyPr/>
          <a:lstStyle/>
          <a:p>
            <a:pPr marL="50800" indent="0" algn="just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Definition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Let 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be sets. The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difference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denoted by </a:t>
            </a:r>
          </a:p>
          <a:p>
            <a:pPr marL="50800" indent="0" algn="just">
              <a:buNone/>
            </a:pPr>
            <a:r>
              <a:rPr lang="en-US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is the set containing the elements of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that are not in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50800" indent="0" algn="just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difference of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50800" indent="0" algn="just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= {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| </a:t>
            </a:r>
            <a:r>
              <a:rPr lang="en-US" i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 ∈ A </a:t>
            </a:r>
            <a:r>
              <a:rPr lang="en-US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  <a:sym typeface="Symbol"/>
              </a:rPr>
              <a:t></a:t>
            </a:r>
            <a:r>
              <a:rPr lang="en-US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x </a:t>
            </a:r>
            <a:r>
              <a:rPr lang="en-US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∉ </a:t>
            </a:r>
            <a:r>
              <a:rPr lang="en-US" i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B</a:t>
            </a:r>
            <a:r>
              <a:rPr lang="en-US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}  =  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∩</a:t>
            </a:r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  <a:sym typeface="Symbol"/>
              </a:rPr>
              <a:t>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  <a:sym typeface="Symbol"/>
              </a:rPr>
              <a:t>B</a:t>
            </a:r>
            <a:endParaRPr lang="en-US" i="1" dirty="0">
              <a:latin typeface="Times New Roman" panose="02020603050405020304" pitchFamily="18" charset="0"/>
              <a:ea typeface="Cambria Math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8" name="Group 37"/>
          <p:cNvGrpSpPr/>
          <p:nvPr/>
        </p:nvGrpSpPr>
        <p:grpSpPr>
          <a:xfrm>
            <a:off x="6836229" y="4669765"/>
            <a:ext cx="3429000" cy="1447800"/>
            <a:chOff x="5410200" y="4876800"/>
            <a:chExt cx="3429000" cy="1447800"/>
          </a:xfrm>
        </p:grpSpPr>
        <p:sp>
          <p:nvSpPr>
            <p:cNvPr id="29" name="Rectangle 28"/>
            <p:cNvSpPr/>
            <p:nvPr/>
          </p:nvSpPr>
          <p:spPr>
            <a:xfrm>
              <a:off x="5410200" y="4876800"/>
              <a:ext cx="2971800" cy="1447800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943600" y="5181600"/>
              <a:ext cx="1219200" cy="990600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Oval 31"/>
            <p:cNvSpPr/>
            <p:nvPr/>
          </p:nvSpPr>
          <p:spPr>
            <a:xfrm>
              <a:off x="6629400" y="5181600"/>
              <a:ext cx="1219200" cy="990600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8001000" y="4953000"/>
              <a:ext cx="8382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U</a:t>
              </a: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5715000" y="5181600"/>
              <a:ext cx="3810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A</a:t>
              </a: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7315200" y="5410200"/>
              <a:ext cx="3810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B</a:t>
              </a:r>
            </a:p>
          </p:txBody>
        </p:sp>
        <p:sp>
          <p:nvSpPr>
            <p:cNvPr id="37" name="Oval 36"/>
            <p:cNvSpPr/>
            <p:nvPr/>
          </p:nvSpPr>
          <p:spPr>
            <a:xfrm>
              <a:off x="6629400" y="5257800"/>
              <a:ext cx="533400" cy="838200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6858000" y="4215505"/>
            <a:ext cx="3505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Venn Diagram</a:t>
            </a:r>
            <a:r>
              <a:rPr lang="en-US" dirty="0">
                <a:latin typeface="Cambria Math"/>
                <a:ea typeface="Cambria Math"/>
              </a:rPr>
              <a:t>  for </a:t>
            </a:r>
            <a:r>
              <a:rPr lang="en-US" i="1" dirty="0">
                <a:latin typeface="Cambria Math"/>
                <a:ea typeface="Cambria Math"/>
              </a:rPr>
              <a:t>A</a:t>
            </a:r>
            <a:r>
              <a:rPr lang="en-US" dirty="0">
                <a:latin typeface="Cambria Math"/>
                <a:ea typeface="Cambria Math"/>
              </a:rPr>
              <a:t> − </a:t>
            </a:r>
            <a:r>
              <a:rPr lang="en-US" i="1" dirty="0">
                <a:latin typeface="Cambria Math"/>
                <a:ea typeface="Cambria Math"/>
              </a:rPr>
              <a:t>B</a:t>
            </a:r>
            <a:r>
              <a:rPr lang="en-US" dirty="0"/>
              <a:t>    </a:t>
            </a:r>
          </a:p>
        </p:txBody>
      </p:sp>
    </p:spTree>
  </p:cSld>
  <p:clrMapOvr>
    <a:masterClrMapping/>
  </p:clrMapOvr>
  <p:transition spd="slow">
    <p:wip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4294967295"/>
              </p:nvPr>
            </p:nvSpPr>
            <p:spPr>
              <a:xfrm>
                <a:off x="478971" y="1052739"/>
                <a:ext cx="11386458" cy="5195662"/>
              </a:xfrm>
            </p:spPr>
            <p:txBody>
              <a:bodyPr>
                <a:normAutofit/>
              </a:bodyPr>
              <a:lstStyle/>
              <a:p>
                <a:pPr>
                  <a:buNone/>
                </a:pPr>
                <a:r>
                  <a:rPr lang="en-US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Example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{</a:t>
                </a:r>
                <a:r>
                  <a:rPr lang="en-US" dirty="0">
                    <a:latin typeface="Times New Roman" panose="02020603050405020304" pitchFamily="18" charset="0"/>
                    <a:ea typeface="Cambria Math" pitchFamily="18" charset="0"/>
                    <a:cs typeface="Times New Roman" panose="02020603050405020304" pitchFamily="18" charset="0"/>
                  </a:rPr>
                  <a:t>0,1,2,3,4,5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</a:t>
                </a:r>
                <a:r>
                  <a:rPr lang="en-US" dirty="0">
                    <a:latin typeface="Times New Roman" panose="02020603050405020304" pitchFamily="18" charset="0"/>
                    <a:ea typeface="Cambria Math" pitchFamily="18" charset="0"/>
                    <a:cs typeface="Times New Roman" panose="02020603050405020304" pitchFamily="18" charset="0"/>
                  </a:rPr>
                  <a:t>6,7,8,9,10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}  </a:t>
                </a:r>
                <a:r>
                  <a:rPr lang="en-US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{</a:t>
                </a:r>
                <a:r>
                  <a:rPr lang="en-US" dirty="0">
                    <a:latin typeface="Times New Roman" panose="02020603050405020304" pitchFamily="18" charset="0"/>
                    <a:ea typeface="Cambria Math" pitchFamily="18" charset="0"/>
                    <a:cs typeface="Times New Roman" panose="02020603050405020304" pitchFamily="18" charset="0"/>
                  </a:rPr>
                  <a:t>1,2,3,4,5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},    </a:t>
                </a:r>
                <a:r>
                  <a:rPr lang="en-US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={</a:t>
                </a:r>
                <a:r>
                  <a:rPr lang="en-US" dirty="0">
                    <a:latin typeface="Times New Roman" panose="02020603050405020304" pitchFamily="18" charset="0"/>
                    <a:ea typeface="Cambria Math" pitchFamily="18" charset="0"/>
                    <a:cs typeface="Times New Roman" panose="02020603050405020304" pitchFamily="18" charset="0"/>
                  </a:rPr>
                  <a:t>4,5,6,7,8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}</a:t>
                </a:r>
              </a:p>
              <a:p>
                <a:pPr marL="850392" lvl="1" indent="-457200">
                  <a:lnSpc>
                    <a:spcPct val="150000"/>
                  </a:lnSpc>
                  <a:buFont typeface="Wingdings" panose="05000000000000000000" pitchFamily="2" charset="2"/>
                  <a:buChar char="Ø"/>
                </a:pPr>
                <a:r>
                  <a:rPr lang="en-US" sz="2800" i="1" dirty="0">
                    <a:latin typeface="Times New Roman" panose="02020603050405020304" pitchFamily="18" charset="0"/>
                    <a:ea typeface="Cambria Math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800" b="1" dirty="0">
                    <a:latin typeface="Times New Roman" panose="02020603050405020304" pitchFamily="18" charset="0"/>
                    <a:ea typeface="Cambria Math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latin typeface="Times New Roman" panose="02020603050405020304" pitchFamily="18" charset="0"/>
                    <a:ea typeface="Cambria Math"/>
                    <a:cs typeface="Times New Roman" panose="02020603050405020304" pitchFamily="18" charset="0"/>
                  </a:rPr>
                  <a:t>∪ </a:t>
                </a:r>
                <a:r>
                  <a:rPr lang="en-US" sz="2800" i="1" dirty="0">
                    <a:latin typeface="Times New Roman" panose="02020603050405020304" pitchFamily="18" charset="0"/>
                    <a:ea typeface="Cambria Math"/>
                    <a:cs typeface="Times New Roman" panose="02020603050405020304" pitchFamily="18" charset="0"/>
                  </a:rPr>
                  <a:t>B</a:t>
                </a:r>
                <a:r>
                  <a:rPr lang="en-US" sz="2800" b="1" dirty="0">
                    <a:latin typeface="Times New Roman" panose="02020603050405020304" pitchFamily="18" charset="0"/>
                    <a:ea typeface="Cambria Math"/>
                    <a:cs typeface="Times New Roman" panose="02020603050405020304" pitchFamily="18" charset="0"/>
                  </a:rPr>
                  <a:t>             </a:t>
                </a:r>
              </a:p>
              <a:p>
                <a:pPr marL="667512" lvl="2" indent="0">
                  <a:lnSpc>
                    <a:spcPct val="150000"/>
                  </a:lnSpc>
                  <a:buNone/>
                </a:pPr>
                <a:r>
                  <a:rPr lang="en-US" sz="2800" b="1" dirty="0">
                    <a:latin typeface="Times New Roman" panose="02020603050405020304" pitchFamily="18" charset="0"/>
                    <a:ea typeface="Cambria Math"/>
                    <a:cs typeface="Times New Roman" panose="02020603050405020304" pitchFamily="18" charset="0"/>
                  </a:rPr>
                  <a:t> Solution: 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{</a:t>
                </a:r>
                <a:r>
                  <a:rPr lang="en-US" sz="2800" dirty="0">
                    <a:latin typeface="Times New Roman" panose="02020603050405020304" pitchFamily="18" charset="0"/>
                    <a:ea typeface="Cambria Math" pitchFamily="18" charset="0"/>
                    <a:cs typeface="Times New Roman" panose="02020603050405020304" pitchFamily="18" charset="0"/>
                  </a:rPr>
                  <a:t>1,2,3,4,5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</a:t>
                </a:r>
                <a:r>
                  <a:rPr lang="en-US" sz="2800" dirty="0">
                    <a:latin typeface="Times New Roman" panose="02020603050405020304" pitchFamily="18" charset="0"/>
                    <a:ea typeface="Cambria Math" pitchFamily="18" charset="0"/>
                    <a:cs typeface="Times New Roman" panose="02020603050405020304" pitchFamily="18" charset="0"/>
                  </a:rPr>
                  <a:t>6,7,8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}</a:t>
                </a:r>
                <a:r>
                  <a:rPr lang="en-US" sz="2800" b="1" dirty="0">
                    <a:latin typeface="Times New Roman" panose="02020603050405020304" pitchFamily="18" charset="0"/>
                    <a:ea typeface="Cambria Math"/>
                    <a:cs typeface="Times New Roman" panose="02020603050405020304" pitchFamily="18" charset="0"/>
                  </a:rPr>
                  <a:t>     </a:t>
                </a:r>
              </a:p>
              <a:p>
                <a:pPr marL="850392" lvl="1" indent="-457200">
                  <a:lnSpc>
                    <a:spcPct val="150000"/>
                  </a:lnSpc>
                  <a:buFont typeface="Wingdings" panose="05000000000000000000" pitchFamily="2" charset="2"/>
                  <a:buChar char="Ø"/>
                </a:pPr>
                <a:r>
                  <a:rPr lang="en-US" sz="2800" i="1" dirty="0">
                    <a:latin typeface="Times New Roman" panose="02020603050405020304" pitchFamily="18" charset="0"/>
                    <a:ea typeface="Cambria Math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800" b="1" dirty="0">
                    <a:latin typeface="Times New Roman" panose="02020603050405020304" pitchFamily="18" charset="0"/>
                    <a:ea typeface="Cambria Math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latin typeface="Times New Roman" panose="02020603050405020304" pitchFamily="18" charset="0"/>
                    <a:ea typeface="Cambria Math"/>
                    <a:cs typeface="Times New Roman" panose="02020603050405020304" pitchFamily="18" charset="0"/>
                  </a:rPr>
                  <a:t>∩ </a:t>
                </a:r>
                <a:r>
                  <a:rPr lang="en-US" sz="2800" i="1" dirty="0">
                    <a:latin typeface="Times New Roman" panose="02020603050405020304" pitchFamily="18" charset="0"/>
                    <a:ea typeface="Cambria Math"/>
                    <a:cs typeface="Times New Roman" panose="02020603050405020304" pitchFamily="18" charset="0"/>
                  </a:rPr>
                  <a:t>B</a:t>
                </a:r>
                <a:r>
                  <a:rPr lang="en-US" sz="2800" b="1" dirty="0">
                    <a:latin typeface="Times New Roman" panose="02020603050405020304" pitchFamily="18" charset="0"/>
                    <a:ea typeface="Cambria Math"/>
                    <a:cs typeface="Times New Roman" panose="02020603050405020304" pitchFamily="18" charset="0"/>
                  </a:rPr>
                  <a:t>            </a:t>
                </a:r>
              </a:p>
              <a:p>
                <a:pPr marL="667512" lvl="2" indent="0">
                  <a:lnSpc>
                    <a:spcPct val="150000"/>
                  </a:lnSpc>
                  <a:buNone/>
                </a:pPr>
                <a:r>
                  <a:rPr lang="en-US" sz="2800" b="1" dirty="0">
                    <a:latin typeface="Times New Roman" panose="02020603050405020304" pitchFamily="18" charset="0"/>
                    <a:ea typeface="Cambria Math"/>
                    <a:cs typeface="Times New Roman" panose="02020603050405020304" pitchFamily="18" charset="0"/>
                  </a:rPr>
                  <a:t> Solution: 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{</a:t>
                </a:r>
                <a:r>
                  <a:rPr lang="en-US" sz="2800" dirty="0">
                    <a:latin typeface="Times New Roman" panose="02020603050405020304" pitchFamily="18" charset="0"/>
                    <a:ea typeface="Cambria Math" pitchFamily="18" charset="0"/>
                    <a:cs typeface="Times New Roman" panose="02020603050405020304" pitchFamily="18" charset="0"/>
                  </a:rPr>
                  <a:t>4,5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}</a:t>
                </a:r>
                <a:r>
                  <a:rPr lang="en-US" sz="2800" b="1" dirty="0">
                    <a:latin typeface="Times New Roman" panose="02020603050405020304" pitchFamily="18" charset="0"/>
                    <a:ea typeface="Cambria Math"/>
                    <a:cs typeface="Times New Roman" panose="02020603050405020304" pitchFamily="18" charset="0"/>
                  </a:rPr>
                  <a:t> </a:t>
                </a:r>
              </a:p>
              <a:p>
                <a:pPr marL="850392" lvl="1" indent="-457200">
                  <a:lnSpc>
                    <a:spcPct val="150000"/>
                  </a:lnSpc>
                  <a:buFont typeface="Wingdings" panose="05000000000000000000" pitchFamily="2" charset="2"/>
                  <a:buChar char="Ø"/>
                </a:pP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2800" i="1">
                            <a:latin typeface="Cambria Math" panose="02040503050406030204" pitchFamily="18" charset="0"/>
                            <a:ea typeface="Cambria Math" pitchFamily="18" charset="0"/>
                            <a:cs typeface="Times New Roman" panose="02020603050405020304" pitchFamily="18" charset="0"/>
                            <a:sym typeface="Symbol"/>
                          </a:rPr>
                        </m:ctrlPr>
                      </m:acc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Cambria Math" pitchFamily="18" charset="0"/>
                            <a:cs typeface="Times New Roman" panose="02020603050405020304" pitchFamily="18" charset="0"/>
                            <a:sym typeface="Symbol"/>
                          </a:rPr>
                          <m:t>𝐴</m:t>
                        </m:r>
                      </m:e>
                    </m:acc>
                  </m:oMath>
                </a14:m>
                <a:r>
                  <a:rPr lang="en-US" sz="2800" b="1" dirty="0">
                    <a:latin typeface="Times New Roman" panose="02020603050405020304" pitchFamily="18" charset="0"/>
                    <a:ea typeface="Cambria Math"/>
                    <a:cs typeface="Times New Roman" panose="02020603050405020304" pitchFamily="18" charset="0"/>
                  </a:rPr>
                  <a:t>                  </a:t>
                </a:r>
              </a:p>
              <a:p>
                <a:pPr marL="667512" lvl="2" indent="0">
                  <a:lnSpc>
                    <a:spcPct val="150000"/>
                  </a:lnSpc>
                  <a:buNone/>
                </a:pPr>
                <a:r>
                  <a:rPr lang="en-US" sz="2800" b="1" dirty="0">
                    <a:latin typeface="Times New Roman" panose="02020603050405020304" pitchFamily="18" charset="0"/>
                    <a:ea typeface="Cambria Math"/>
                    <a:cs typeface="Times New Roman" panose="02020603050405020304" pitchFamily="18" charset="0"/>
                  </a:rPr>
                  <a:t>  Solution: 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{</a:t>
                </a:r>
                <a:r>
                  <a:rPr lang="en-US" sz="2800" dirty="0">
                    <a:latin typeface="Times New Roman" panose="02020603050405020304" pitchFamily="18" charset="0"/>
                    <a:ea typeface="Cambria Math" pitchFamily="18" charset="0"/>
                    <a:cs typeface="Times New Roman" panose="02020603050405020304" pitchFamily="18" charset="0"/>
                  </a:rPr>
                  <a:t>0,6,7,8,9,10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}</a:t>
                </a:r>
                <a:r>
                  <a:rPr lang="en-US" sz="2800" b="1" dirty="0">
                    <a:latin typeface="Times New Roman" panose="02020603050405020304" pitchFamily="18" charset="0"/>
                    <a:ea typeface="Cambria Math" pitchFamily="18" charset="0"/>
                    <a:cs typeface="Times New Roman" panose="02020603050405020304" pitchFamily="18" charset="0"/>
                  </a:rPr>
                  <a:t>	</a:t>
                </a:r>
              </a:p>
              <a:p>
                <a:pPr lvl="1">
                  <a:lnSpc>
                    <a:spcPct val="150000"/>
                  </a:lnSpc>
                </a:pPr>
                <a:endParaRPr lang="en-US" sz="4000" b="1" dirty="0">
                  <a:latin typeface="Times New Roman" panose="02020603050405020304" pitchFamily="18" charset="0"/>
                  <a:ea typeface="Cambria Math" pitchFamily="18" charset="0"/>
                  <a:cs typeface="Times New Roman" panose="02020603050405020304" pitchFamily="18" charset="0"/>
                </a:endParaRPr>
              </a:p>
              <a:p>
                <a:pPr lvl="1"/>
                <a:endParaRPr lang="en-US" b="1" dirty="0">
                  <a:latin typeface="Cambria Math"/>
                  <a:ea typeface="Cambria Math"/>
                </a:endParaRPr>
              </a:p>
              <a:p>
                <a:pPr lvl="1"/>
                <a:endParaRPr lang="en-US" b="1" dirty="0">
                  <a:latin typeface="Cambria Math"/>
                  <a:ea typeface="Cambria Math"/>
                </a:endParaRPr>
              </a:p>
              <a:p>
                <a:pPr lvl="1"/>
                <a:endParaRPr lang="en-US" dirty="0"/>
              </a:p>
              <a:p>
                <a:pPr lvl="1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4294967295"/>
              </p:nvPr>
            </p:nvSpPr>
            <p:spPr>
              <a:xfrm>
                <a:off x="478971" y="1052739"/>
                <a:ext cx="11386458" cy="5195662"/>
              </a:xfrm>
              <a:blipFill>
                <a:blip r:embed="rId5"/>
                <a:stretch>
                  <a:fillRect l="-69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4294967295"/>
              </p:nvPr>
            </p:nvSpPr>
            <p:spPr>
              <a:xfrm>
                <a:off x="478971" y="1052739"/>
                <a:ext cx="11386458" cy="5195662"/>
              </a:xfrm>
            </p:spPr>
            <p:txBody>
              <a:bodyPr>
                <a:normAutofit/>
              </a:bodyPr>
              <a:lstStyle/>
              <a:p>
                <a:pPr>
                  <a:buNone/>
                </a:pPr>
                <a:r>
                  <a:rPr lang="en-US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Example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{</a:t>
                </a:r>
                <a:r>
                  <a:rPr lang="en-US" dirty="0">
                    <a:latin typeface="Times New Roman" panose="02020603050405020304" pitchFamily="18" charset="0"/>
                    <a:ea typeface="Cambria Math" pitchFamily="18" charset="0"/>
                    <a:cs typeface="Times New Roman" panose="02020603050405020304" pitchFamily="18" charset="0"/>
                  </a:rPr>
                  <a:t>0,1,2,3,4,5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</a:t>
                </a:r>
                <a:r>
                  <a:rPr lang="en-US" dirty="0">
                    <a:latin typeface="Times New Roman" panose="02020603050405020304" pitchFamily="18" charset="0"/>
                    <a:ea typeface="Cambria Math" pitchFamily="18" charset="0"/>
                    <a:cs typeface="Times New Roman" panose="02020603050405020304" pitchFamily="18" charset="0"/>
                  </a:rPr>
                  <a:t>6,7,8,9,10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}  </a:t>
                </a:r>
                <a:r>
                  <a:rPr lang="en-US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{</a:t>
                </a:r>
                <a:r>
                  <a:rPr lang="en-US" dirty="0">
                    <a:latin typeface="Times New Roman" panose="02020603050405020304" pitchFamily="18" charset="0"/>
                    <a:ea typeface="Cambria Math" pitchFamily="18" charset="0"/>
                    <a:cs typeface="Times New Roman" panose="02020603050405020304" pitchFamily="18" charset="0"/>
                  </a:rPr>
                  <a:t>1,2,3,4,5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},    </a:t>
                </a:r>
                <a:r>
                  <a:rPr lang="en-US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={</a:t>
                </a:r>
                <a:r>
                  <a:rPr lang="en-US" dirty="0">
                    <a:latin typeface="Times New Roman" panose="02020603050405020304" pitchFamily="18" charset="0"/>
                    <a:ea typeface="Cambria Math" pitchFamily="18" charset="0"/>
                    <a:cs typeface="Times New Roman" panose="02020603050405020304" pitchFamily="18" charset="0"/>
                  </a:rPr>
                  <a:t>4,5,6,7,8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}</a:t>
                </a:r>
              </a:p>
              <a:p>
                <a:pPr marL="850392" lvl="1" indent="-457200">
                  <a:lnSpc>
                    <a:spcPct val="150000"/>
                  </a:lnSpc>
                  <a:buFont typeface="Wingdings" panose="05000000000000000000" pitchFamily="2" charset="2"/>
                  <a:buChar char="Ø"/>
                </a:pP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2800" i="1" smtClean="0">
                            <a:latin typeface="Cambria Math" panose="02040503050406030204" pitchFamily="18" charset="0"/>
                            <a:ea typeface="Cambria Math" pitchFamily="18" charset="0"/>
                            <a:cs typeface="Times New Roman" panose="02020603050405020304" pitchFamily="18" charset="0"/>
                            <a:sym typeface="Symbol"/>
                          </a:rPr>
                        </m:ctrlPr>
                      </m:acc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ea typeface="Cambria Math" pitchFamily="18" charset="0"/>
                            <a:cs typeface="Times New Roman" panose="02020603050405020304" pitchFamily="18" charset="0"/>
                            <a:sym typeface="Symbol"/>
                          </a:rPr>
                          <m:t>𝐵</m:t>
                        </m:r>
                      </m:e>
                    </m:acc>
                  </m:oMath>
                </a14:m>
                <a:r>
                  <a:rPr lang="en-US" sz="2800" dirty="0">
                    <a:latin typeface="Times New Roman" panose="02020603050405020304" pitchFamily="18" charset="0"/>
                    <a:ea typeface="Cambria Math" pitchFamily="18" charset="0"/>
                    <a:cs typeface="Times New Roman" panose="02020603050405020304" pitchFamily="18" charset="0"/>
                    <a:sym typeface="Symbol"/>
                  </a:rPr>
                  <a:t>                        </a:t>
                </a:r>
              </a:p>
              <a:p>
                <a:pPr marL="667512" lvl="2" indent="0">
                  <a:lnSpc>
                    <a:spcPct val="150000"/>
                  </a:lnSpc>
                  <a:buNone/>
                </a:pPr>
                <a:r>
                  <a:rPr lang="en-US" sz="2800" dirty="0">
                    <a:latin typeface="Times New Roman" panose="02020603050405020304" pitchFamily="18" charset="0"/>
                    <a:ea typeface="Cambria Math" pitchFamily="18" charset="0"/>
                    <a:cs typeface="Times New Roman" panose="02020603050405020304" pitchFamily="18" charset="0"/>
                    <a:sym typeface="Symbol"/>
                  </a:rPr>
                  <a:t>	</a:t>
                </a:r>
                <a:r>
                  <a:rPr lang="en-US" sz="2800" b="1" dirty="0">
                    <a:latin typeface="Times New Roman" panose="02020603050405020304" pitchFamily="18" charset="0"/>
                    <a:ea typeface="Cambria Math"/>
                    <a:cs typeface="Times New Roman" panose="02020603050405020304" pitchFamily="18" charset="0"/>
                  </a:rPr>
                  <a:t>Solution: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{</a:t>
                </a:r>
                <a:r>
                  <a:rPr lang="en-US" sz="2800" dirty="0">
                    <a:latin typeface="Times New Roman" panose="02020603050405020304" pitchFamily="18" charset="0"/>
                    <a:ea typeface="Cambria Math" pitchFamily="18" charset="0"/>
                    <a:cs typeface="Times New Roman" panose="02020603050405020304" pitchFamily="18" charset="0"/>
                  </a:rPr>
                  <a:t>0,1,2,3,9,10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}</a:t>
                </a:r>
                <a:endParaRPr lang="en-US" sz="2800" dirty="0">
                  <a:latin typeface="Times New Roman" panose="02020603050405020304" pitchFamily="18" charset="0"/>
                  <a:ea typeface="Cambria Math" pitchFamily="18" charset="0"/>
                  <a:cs typeface="Times New Roman" panose="02020603050405020304" pitchFamily="18" charset="0"/>
                  <a:sym typeface="Symbol"/>
                </a:endParaRPr>
              </a:p>
              <a:p>
                <a:pPr marL="850392" lvl="1" indent="-457200">
                  <a:lnSpc>
                    <a:spcPct val="150000"/>
                  </a:lnSpc>
                  <a:buFont typeface="Wingdings" panose="05000000000000000000" pitchFamily="2" charset="2"/>
                  <a:buChar char="Ø"/>
                </a:pPr>
                <a:r>
                  <a:rPr lang="en-US" sz="2800" i="1" dirty="0">
                    <a:latin typeface="Times New Roman" panose="02020603050405020304" pitchFamily="18" charset="0"/>
                    <a:ea typeface="Cambria Math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800" b="1" dirty="0">
                    <a:latin typeface="Times New Roman" panose="02020603050405020304" pitchFamily="18" charset="0"/>
                    <a:ea typeface="Cambria Math" pitchFamily="18" charset="0"/>
                    <a:cs typeface="Times New Roman" panose="02020603050405020304" pitchFamily="18" charset="0"/>
                  </a:rPr>
                  <a:t> – </a:t>
                </a:r>
                <a:r>
                  <a:rPr lang="en-US" sz="2800" i="1" dirty="0">
                    <a:latin typeface="Times New Roman" panose="02020603050405020304" pitchFamily="18" charset="0"/>
                    <a:ea typeface="Cambria Math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en-US" sz="2800" b="1" dirty="0">
                    <a:latin typeface="Times New Roman" panose="02020603050405020304" pitchFamily="18" charset="0"/>
                    <a:ea typeface="Cambria Math"/>
                    <a:cs typeface="Times New Roman" panose="02020603050405020304" pitchFamily="18" charset="0"/>
                  </a:rPr>
                  <a:t>            </a:t>
                </a:r>
              </a:p>
              <a:p>
                <a:pPr marL="667512" lvl="2" indent="0">
                  <a:lnSpc>
                    <a:spcPct val="150000"/>
                  </a:lnSpc>
                  <a:buNone/>
                </a:pPr>
                <a:r>
                  <a:rPr lang="en-US" sz="2800" b="1" dirty="0">
                    <a:latin typeface="Times New Roman" panose="02020603050405020304" pitchFamily="18" charset="0"/>
                    <a:ea typeface="Cambria Math"/>
                    <a:cs typeface="Times New Roman" panose="02020603050405020304" pitchFamily="18" charset="0"/>
                  </a:rPr>
                  <a:t>  Solution: 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{</a:t>
                </a:r>
                <a:r>
                  <a:rPr lang="en-US" sz="2800" dirty="0">
                    <a:latin typeface="Times New Roman" panose="02020603050405020304" pitchFamily="18" charset="0"/>
                    <a:ea typeface="Cambria Math" pitchFamily="18" charset="0"/>
                    <a:cs typeface="Times New Roman" panose="02020603050405020304" pitchFamily="18" charset="0"/>
                  </a:rPr>
                  <a:t>1,2,3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} </a:t>
                </a:r>
                <a:endParaRPr lang="en-US" sz="2800" b="1" dirty="0">
                  <a:latin typeface="Times New Roman" panose="02020603050405020304" pitchFamily="18" charset="0"/>
                  <a:ea typeface="Cambria Math" pitchFamily="18" charset="0"/>
                  <a:cs typeface="Times New Roman" panose="02020603050405020304" pitchFamily="18" charset="0"/>
                </a:endParaRPr>
              </a:p>
              <a:p>
                <a:pPr marL="850392" lvl="1" indent="-457200">
                  <a:lnSpc>
                    <a:spcPct val="150000"/>
                  </a:lnSpc>
                  <a:buFont typeface="Wingdings" panose="05000000000000000000" pitchFamily="2" charset="2"/>
                  <a:buChar char="Ø"/>
                </a:pPr>
                <a:r>
                  <a:rPr lang="en-US" sz="2800" i="1" dirty="0">
                    <a:latin typeface="Times New Roman" panose="02020603050405020304" pitchFamily="18" charset="0"/>
                    <a:ea typeface="Cambria Math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en-US" sz="2800" b="1" dirty="0">
                    <a:latin typeface="Times New Roman" panose="02020603050405020304" pitchFamily="18" charset="0"/>
                    <a:ea typeface="Cambria Math" pitchFamily="18" charset="0"/>
                    <a:cs typeface="Times New Roman" panose="02020603050405020304" pitchFamily="18" charset="0"/>
                  </a:rPr>
                  <a:t> – </a:t>
                </a:r>
                <a:r>
                  <a:rPr lang="en-US" sz="2800" i="1" dirty="0">
                    <a:latin typeface="Times New Roman" panose="02020603050405020304" pitchFamily="18" charset="0"/>
                    <a:ea typeface="Cambria Math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800" b="1" dirty="0">
                    <a:latin typeface="Times New Roman" panose="02020603050405020304" pitchFamily="18" charset="0"/>
                    <a:ea typeface="Cambria Math" pitchFamily="18" charset="0"/>
                    <a:cs typeface="Times New Roman" panose="02020603050405020304" pitchFamily="18" charset="0"/>
                  </a:rPr>
                  <a:t>               </a:t>
                </a:r>
              </a:p>
              <a:p>
                <a:pPr marL="667512" lvl="2" indent="0">
                  <a:lnSpc>
                    <a:spcPct val="150000"/>
                  </a:lnSpc>
                  <a:buNone/>
                </a:pPr>
                <a:r>
                  <a:rPr lang="en-US" sz="2800" b="1" dirty="0">
                    <a:latin typeface="Times New Roman" panose="02020603050405020304" pitchFamily="18" charset="0"/>
                    <a:ea typeface="Cambria Math"/>
                    <a:cs typeface="Times New Roman" panose="02020603050405020304" pitchFamily="18" charset="0"/>
                  </a:rPr>
                  <a:t>Solution:</a:t>
                </a:r>
                <a:r>
                  <a:rPr lang="en-US" sz="2800" b="1" dirty="0">
                    <a:latin typeface="Times New Roman" panose="02020603050405020304" pitchFamily="18" charset="0"/>
                    <a:ea typeface="Cambria Math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{</a:t>
                </a:r>
                <a:r>
                  <a:rPr lang="en-US" sz="2800" dirty="0">
                    <a:latin typeface="Times New Roman" panose="02020603050405020304" pitchFamily="18" charset="0"/>
                    <a:ea typeface="Cambria Math" pitchFamily="18" charset="0"/>
                    <a:cs typeface="Times New Roman" panose="02020603050405020304" pitchFamily="18" charset="0"/>
                  </a:rPr>
                  <a:t>6,7,8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} </a:t>
                </a:r>
                <a:r>
                  <a:rPr lang="en-US" sz="2800" b="1" dirty="0">
                    <a:latin typeface="Times New Roman" panose="02020603050405020304" pitchFamily="18" charset="0"/>
                    <a:ea typeface="Cambria Math" pitchFamily="18" charset="0"/>
                    <a:cs typeface="Times New Roman" panose="02020603050405020304" pitchFamily="18" charset="0"/>
                  </a:rPr>
                  <a:t>			</a:t>
                </a:r>
              </a:p>
              <a:p>
                <a:pPr lvl="1"/>
                <a:endParaRPr lang="en-US" sz="3200" b="1" dirty="0">
                  <a:latin typeface="Times New Roman" panose="02020603050405020304" pitchFamily="18" charset="0"/>
                  <a:ea typeface="Cambria Math" pitchFamily="18" charset="0"/>
                  <a:cs typeface="Times New Roman" panose="02020603050405020304" pitchFamily="18" charset="0"/>
                </a:endParaRPr>
              </a:p>
              <a:p>
                <a:pPr lvl="1"/>
                <a:endParaRPr lang="en-US" b="1" dirty="0">
                  <a:latin typeface="Cambria Math"/>
                  <a:ea typeface="Cambria Math"/>
                </a:endParaRPr>
              </a:p>
              <a:p>
                <a:pPr lvl="1"/>
                <a:endParaRPr lang="en-US" b="1" dirty="0">
                  <a:latin typeface="Cambria Math"/>
                  <a:ea typeface="Cambria Math"/>
                </a:endParaRPr>
              </a:p>
              <a:p>
                <a:pPr lvl="1"/>
                <a:endParaRPr lang="en-US" dirty="0"/>
              </a:p>
              <a:p>
                <a:pPr lvl="1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4294967295"/>
              </p:nvPr>
            </p:nvSpPr>
            <p:spPr>
              <a:xfrm>
                <a:off x="478971" y="1052739"/>
                <a:ext cx="11386458" cy="5195662"/>
              </a:xfrm>
              <a:blipFill>
                <a:blip r:embed="rId5"/>
                <a:stretch>
                  <a:fillRect l="-69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2125678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Symmetric Difference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413656" y="1118590"/>
            <a:ext cx="10101943" cy="5058373"/>
          </a:xfrm>
        </p:spPr>
        <p:txBody>
          <a:bodyPr/>
          <a:lstStyle/>
          <a:p>
            <a:pPr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Definition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The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symmetric difference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denoted by                   is the set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1">
              <a:buNone/>
            </a:pP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U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= {0,1,2,3,4,5,6,7,8,9,10}  </a:t>
            </a:r>
          </a:p>
          <a:p>
            <a:pPr lvl="1">
              <a:buNone/>
            </a:pP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= {1,2,3,4,5}  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B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={4,5,6,7,8}</a:t>
            </a:r>
          </a:p>
          <a:p>
            <a:pPr lvl="1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           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</a:t>
            </a:r>
          </a:p>
          <a:p>
            <a:pPr lvl="1"/>
            <a:r>
              <a:rPr lang="en-US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Solution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: {1,2,3,6,7,8}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en-US" dirty="0"/>
          </a:p>
        </p:txBody>
      </p:sp>
      <p:pic>
        <p:nvPicPr>
          <p:cNvPr id="5" name="Picture 4" descr="addin_tmp.png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 cstate="print"/>
          <a:stretch>
            <a:fillRect/>
          </a:stretch>
        </p:blipFill>
        <p:spPr>
          <a:xfrm>
            <a:off x="3298371" y="2547488"/>
            <a:ext cx="3051810" cy="382905"/>
          </a:xfrm>
          <a:prstGeom prst="rect">
            <a:avLst/>
          </a:prstGeom>
        </p:spPr>
      </p:pic>
      <p:pic>
        <p:nvPicPr>
          <p:cNvPr id="7" name="Picture 6" descr="addin_tmp.png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8" cstate="print"/>
          <a:stretch>
            <a:fillRect/>
          </a:stretch>
        </p:blipFill>
        <p:spPr>
          <a:xfrm>
            <a:off x="4110479" y="2001760"/>
            <a:ext cx="1025843" cy="308610"/>
          </a:xfrm>
          <a:prstGeom prst="rect">
            <a:avLst/>
          </a:prstGeom>
        </p:spPr>
      </p:pic>
      <p:pic>
        <p:nvPicPr>
          <p:cNvPr id="9" name="Picture 8" descr="addin_tmp.png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8" cstate="print"/>
          <a:stretch>
            <a:fillRect/>
          </a:stretch>
        </p:blipFill>
        <p:spPr>
          <a:xfrm>
            <a:off x="7696201" y="3657601"/>
            <a:ext cx="854869" cy="257175"/>
          </a:xfrm>
          <a:prstGeom prst="rect">
            <a:avLst/>
          </a:prstGeom>
        </p:spPr>
      </p:pic>
      <p:grpSp>
        <p:nvGrpSpPr>
          <p:cNvPr id="35" name="Group 34"/>
          <p:cNvGrpSpPr/>
          <p:nvPr/>
        </p:nvGrpSpPr>
        <p:grpSpPr>
          <a:xfrm>
            <a:off x="6477000" y="3581400"/>
            <a:ext cx="3493476" cy="2057400"/>
            <a:chOff x="4953000" y="3581400"/>
            <a:chExt cx="3493476" cy="2057400"/>
          </a:xfrm>
        </p:grpSpPr>
        <p:sp>
          <p:nvSpPr>
            <p:cNvPr id="10" name="Rectangle 9"/>
            <p:cNvSpPr/>
            <p:nvPr/>
          </p:nvSpPr>
          <p:spPr>
            <a:xfrm>
              <a:off x="4953000" y="3581400"/>
              <a:ext cx="3352800" cy="2057400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Oval 10"/>
            <p:cNvSpPr/>
            <p:nvPr/>
          </p:nvSpPr>
          <p:spPr>
            <a:xfrm>
              <a:off x="5486399" y="4191001"/>
              <a:ext cx="1312985" cy="1303421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/>
            <p:cNvSpPr/>
            <p:nvPr/>
          </p:nvSpPr>
          <p:spPr>
            <a:xfrm>
              <a:off x="6172199" y="4191001"/>
              <a:ext cx="1312985" cy="1303421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7543799" y="4210725"/>
              <a:ext cx="902677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U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5562600" y="4643862"/>
              <a:ext cx="41030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A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858000" y="4643862"/>
              <a:ext cx="41030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B</a:t>
              </a:r>
            </a:p>
          </p:txBody>
        </p:sp>
        <p:sp>
          <p:nvSpPr>
            <p:cNvPr id="16" name="Oval 15"/>
            <p:cNvSpPr/>
            <p:nvPr/>
          </p:nvSpPr>
          <p:spPr>
            <a:xfrm>
              <a:off x="6172199" y="4319336"/>
              <a:ext cx="574431" cy="1102895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2" name="TextBox 21"/>
          <p:cNvSpPr txBox="1"/>
          <p:nvPr/>
        </p:nvSpPr>
        <p:spPr>
          <a:xfrm>
            <a:off x="7162800" y="5943601"/>
            <a:ext cx="2438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Venn Diagram</a:t>
            </a:r>
          </a:p>
        </p:txBody>
      </p:sp>
      <p:cxnSp>
        <p:nvCxnSpPr>
          <p:cNvPr id="32" name="Straight Arrow Connector 31"/>
          <p:cNvCxnSpPr>
            <a:stCxn id="9" idx="2"/>
          </p:cNvCxnSpPr>
          <p:nvPr/>
        </p:nvCxnSpPr>
        <p:spPr>
          <a:xfrm rot="16200000" flipH="1">
            <a:off x="8114706" y="3923705"/>
            <a:ext cx="276225" cy="25836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>
            <a:stCxn id="9" idx="2"/>
          </p:cNvCxnSpPr>
          <p:nvPr/>
        </p:nvCxnSpPr>
        <p:spPr>
          <a:xfrm rot="5400000">
            <a:off x="7809907" y="3877271"/>
            <a:ext cx="276225" cy="35123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17" descr="addin_tmp.png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8" cstate="print"/>
          <a:stretch>
            <a:fillRect/>
          </a:stretch>
        </p:blipFill>
        <p:spPr>
          <a:xfrm>
            <a:off x="2443502" y="4515274"/>
            <a:ext cx="854869" cy="25717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776423-8EF3-E6E7-22E5-5BAAA1E7B3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Cardinality of union of two set</a:t>
            </a:r>
          </a:p>
        </p:txBody>
      </p:sp>
      <p:pic>
        <p:nvPicPr>
          <p:cNvPr id="5" name="Content Placeholder 4" descr="A diagram of a circle&#10;&#10;Description automatically generated">
            <a:extLst>
              <a:ext uri="{FF2B5EF4-FFF2-40B4-BE49-F238E27FC236}">
                <a16:creationId xmlns:a16="http://schemas.microsoft.com/office/drawing/2014/main" id="{D88CC291-32DF-84D6-419A-F35128B941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905620" y="1306285"/>
            <a:ext cx="10097729" cy="4245429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A2AAE93-D52A-0587-D187-61588F04BEE6}"/>
              </a:ext>
            </a:extLst>
          </p:cNvPr>
          <p:cNvSpPr txBox="1"/>
          <p:nvPr/>
        </p:nvSpPr>
        <p:spPr>
          <a:xfrm>
            <a:off x="2144484" y="5386939"/>
            <a:ext cx="6096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kern="1200" dirty="0">
                <a:solidFill>
                  <a:schemeClr val="tx1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|</a:t>
            </a:r>
            <a:r>
              <a:rPr lang="en-US" sz="2800" i="1" kern="1200" dirty="0">
                <a:solidFill>
                  <a:schemeClr val="tx1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sz="2800" kern="1200" dirty="0">
                <a:solidFill>
                  <a:schemeClr val="tx1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∪ </a:t>
            </a:r>
            <a:r>
              <a:rPr lang="en-US" sz="2800" i="1" kern="1200" dirty="0">
                <a:solidFill>
                  <a:schemeClr val="tx1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B</a:t>
            </a:r>
            <a:r>
              <a:rPr lang="en-US" sz="2800" kern="1200" dirty="0">
                <a:solidFill>
                  <a:schemeClr val="tx1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| = |</a:t>
            </a:r>
            <a:r>
              <a:rPr lang="en-US" sz="2800" i="1" kern="1200" dirty="0">
                <a:solidFill>
                  <a:schemeClr val="tx1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sz="2800" kern="1200" dirty="0">
                <a:solidFill>
                  <a:schemeClr val="tx1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| + | </a:t>
            </a:r>
            <a:r>
              <a:rPr lang="en-US" sz="2800" i="1" kern="1200" dirty="0">
                <a:solidFill>
                  <a:schemeClr val="tx1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B</a:t>
            </a:r>
            <a:r>
              <a:rPr lang="en-US" sz="2800" kern="1200" dirty="0">
                <a:solidFill>
                  <a:schemeClr val="tx1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| </a:t>
            </a:r>
            <a:endParaRPr lang="en-US" sz="28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A24E4EC-1A48-9EF9-7EA5-87FEE8EC242F}"/>
              </a:ext>
            </a:extLst>
          </p:cNvPr>
          <p:cNvSpPr txBox="1"/>
          <p:nvPr/>
        </p:nvSpPr>
        <p:spPr>
          <a:xfrm>
            <a:off x="6146213" y="5346216"/>
            <a:ext cx="609600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buFont typeface="Arial" pitchFamily="34" charset="0"/>
              <a:buChar char="•"/>
              <a:defRPr/>
            </a:pPr>
            <a:r>
              <a:rPr lang="en-US" sz="2000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Inclusion-Exclusion</a:t>
            </a:r>
          </a:p>
          <a:p>
            <a:pPr marL="274320" indent="-27432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2000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sz="2000" kern="1200" dirty="0">
                <a:solidFill>
                  <a:schemeClr val="tx1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|</a:t>
            </a:r>
            <a:r>
              <a:rPr lang="en-US" sz="2000" i="1" kern="1200" dirty="0">
                <a:solidFill>
                  <a:schemeClr val="tx1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sz="2000" kern="1200" dirty="0">
                <a:solidFill>
                  <a:schemeClr val="tx1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∪ </a:t>
            </a:r>
            <a:r>
              <a:rPr lang="en-US" sz="2000" i="1" kern="1200" dirty="0">
                <a:solidFill>
                  <a:schemeClr val="tx1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B</a:t>
            </a:r>
            <a:r>
              <a:rPr lang="en-US" sz="2000" kern="1200" dirty="0">
                <a:solidFill>
                  <a:schemeClr val="tx1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| = |</a:t>
            </a:r>
            <a:r>
              <a:rPr lang="en-US" sz="2000" i="1" kern="1200" dirty="0">
                <a:solidFill>
                  <a:schemeClr val="tx1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sz="2000" kern="1200" dirty="0">
                <a:solidFill>
                  <a:schemeClr val="tx1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| + | </a:t>
            </a:r>
            <a:r>
              <a:rPr lang="en-US" sz="2000" i="1" kern="1200" dirty="0">
                <a:solidFill>
                  <a:schemeClr val="tx1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B</a:t>
            </a:r>
            <a:r>
              <a:rPr lang="en-US" sz="2000" kern="1200" dirty="0">
                <a:solidFill>
                  <a:schemeClr val="tx1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| </a:t>
            </a:r>
            <a:r>
              <a:rPr lang="en-US" sz="2000" kern="1200" dirty="0">
                <a:solidFill>
                  <a:schemeClr val="tx1"/>
                </a:solidFill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−</a:t>
            </a:r>
            <a:r>
              <a:rPr lang="en-US" sz="2000" kern="1200" dirty="0">
                <a:solidFill>
                  <a:schemeClr val="tx1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|</a:t>
            </a:r>
            <a:r>
              <a:rPr lang="en-US" sz="2000" i="1" kern="1200" dirty="0">
                <a:solidFill>
                  <a:schemeClr val="tx1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A</a:t>
            </a:r>
            <a:r>
              <a:rPr lang="en-US" sz="2000" kern="1200" dirty="0">
                <a:solidFill>
                  <a:schemeClr val="tx1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∩ </a:t>
            </a:r>
            <a:r>
              <a:rPr lang="en-US" sz="2000" i="1" kern="1200" dirty="0">
                <a:solidFill>
                  <a:schemeClr val="tx1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B</a:t>
            </a:r>
            <a:r>
              <a:rPr lang="en-US" sz="2000" kern="1200" dirty="0">
                <a:solidFill>
                  <a:schemeClr val="tx1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|</a:t>
            </a:r>
            <a:endParaRPr lang="en-US" sz="2000" dirty="0">
              <a:latin typeface="Times New Roman" panose="02020603050405020304" pitchFamily="18" charset="0"/>
              <a:ea typeface="Cambria Math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5866335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Set Identities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337456" y="1110343"/>
            <a:ext cx="11538858" cy="5066620"/>
          </a:xfrm>
        </p:spPr>
        <p:txBody>
          <a:bodyPr>
            <a:normAutofit lnSpcReduction="10000"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Identity laws</a:t>
            </a:r>
          </a:p>
          <a:p>
            <a:pPr marL="5080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Domination laws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Idempotent laws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Complementation law</a:t>
            </a:r>
          </a:p>
        </p:txBody>
      </p:sp>
      <p:pic>
        <p:nvPicPr>
          <p:cNvPr id="4" name="Content Placeholder 3" descr="addin_tmp.png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3" cstate="print"/>
          <a:stretch>
            <a:fillRect/>
          </a:stretch>
        </p:blipFill>
        <p:spPr>
          <a:xfrm>
            <a:off x="3352801" y="2035629"/>
            <a:ext cx="1665923" cy="320040"/>
          </a:xfrm>
          <a:prstGeom prst="rect">
            <a:avLst/>
          </a:prstGeom>
        </p:spPr>
      </p:pic>
      <p:pic>
        <p:nvPicPr>
          <p:cNvPr id="5" name="Picture 4" descr="addin_tmp.png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4" cstate="print"/>
          <a:stretch>
            <a:fillRect/>
          </a:stretch>
        </p:blipFill>
        <p:spPr>
          <a:xfrm>
            <a:off x="5715001" y="2035629"/>
            <a:ext cx="1777365" cy="274320"/>
          </a:xfrm>
          <a:prstGeom prst="rect">
            <a:avLst/>
          </a:prstGeom>
        </p:spPr>
      </p:pic>
      <p:pic>
        <p:nvPicPr>
          <p:cNvPr id="6" name="Picture 5" descr="addin_tmp.png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5" cstate="print"/>
          <a:stretch>
            <a:fillRect/>
          </a:stretch>
        </p:blipFill>
        <p:spPr>
          <a:xfrm>
            <a:off x="3352801" y="3265715"/>
            <a:ext cx="1791653" cy="274320"/>
          </a:xfrm>
          <a:prstGeom prst="rect">
            <a:avLst/>
          </a:prstGeom>
        </p:spPr>
      </p:pic>
      <p:pic>
        <p:nvPicPr>
          <p:cNvPr id="7" name="Picture 6" descr="addin_tmp.png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6" cstate="print"/>
          <a:stretch>
            <a:fillRect/>
          </a:stretch>
        </p:blipFill>
        <p:spPr>
          <a:xfrm>
            <a:off x="5715001" y="3189515"/>
            <a:ext cx="1563053" cy="320040"/>
          </a:xfrm>
          <a:prstGeom prst="rect">
            <a:avLst/>
          </a:prstGeom>
        </p:spPr>
      </p:pic>
      <p:pic>
        <p:nvPicPr>
          <p:cNvPr id="8" name="Content Placeholder 3" descr="addin_tmp.png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17" cstate="print"/>
          <a:stretch>
            <a:fillRect/>
          </a:stretch>
        </p:blipFill>
        <p:spPr>
          <a:xfrm>
            <a:off x="3352801" y="4288970"/>
            <a:ext cx="1760220" cy="274320"/>
          </a:xfrm>
          <a:prstGeom prst="rect">
            <a:avLst/>
          </a:prstGeom>
        </p:spPr>
      </p:pic>
      <p:pic>
        <p:nvPicPr>
          <p:cNvPr id="9" name="Picture 8" descr="addin_tmp.png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18" cstate="print"/>
          <a:stretch>
            <a:fillRect/>
          </a:stretch>
        </p:blipFill>
        <p:spPr>
          <a:xfrm>
            <a:off x="5791200" y="4288970"/>
            <a:ext cx="1760220" cy="274320"/>
          </a:xfrm>
          <a:prstGeom prst="rect">
            <a:avLst/>
          </a:prstGeom>
        </p:spPr>
      </p:pic>
      <p:pic>
        <p:nvPicPr>
          <p:cNvPr id="10" name="Picture 9" descr="addin_tmp.png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19" cstate="print"/>
          <a:stretch>
            <a:fillRect/>
          </a:stretch>
        </p:blipFill>
        <p:spPr>
          <a:xfrm>
            <a:off x="4419600" y="5388428"/>
            <a:ext cx="1360170" cy="494348"/>
          </a:xfrm>
          <a:prstGeom prst="rect">
            <a:avLst/>
          </a:prstGeom>
        </p:spPr>
      </p:pic>
      <p:pic>
        <p:nvPicPr>
          <p:cNvPr id="11" name="Content Placeholder 3" descr="addin_tmp.png">
            <a:extLst>
              <a:ext uri="{FF2B5EF4-FFF2-40B4-BE49-F238E27FC236}">
                <a16:creationId xmlns:a16="http://schemas.microsoft.com/office/drawing/2014/main" id="{44BD9EFA-C3B9-CDDF-6FBA-AF37E7DD56A1}"/>
              </a:ext>
            </a:extLst>
          </p:cNvPr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13" cstate="print"/>
          <a:stretch>
            <a:fillRect/>
          </a:stretch>
        </p:blipFill>
        <p:spPr>
          <a:xfrm>
            <a:off x="3352801" y="2029099"/>
            <a:ext cx="1665923" cy="320040"/>
          </a:xfrm>
          <a:prstGeom prst="rect">
            <a:avLst/>
          </a:prstGeom>
        </p:spPr>
      </p:pic>
      <p:pic>
        <p:nvPicPr>
          <p:cNvPr id="12" name="Picture 11" descr="addin_tmp.png">
            <a:extLst>
              <a:ext uri="{FF2B5EF4-FFF2-40B4-BE49-F238E27FC236}">
                <a16:creationId xmlns:a16="http://schemas.microsoft.com/office/drawing/2014/main" id="{11B40622-3EBB-736E-DE1C-CCBF4168D1A3}"/>
              </a:ext>
            </a:extLst>
          </p:cNvPr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14" cstate="print"/>
          <a:stretch>
            <a:fillRect/>
          </a:stretch>
        </p:blipFill>
        <p:spPr>
          <a:xfrm>
            <a:off x="5715001" y="2029099"/>
            <a:ext cx="1777365" cy="27432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Set Identities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348342" y="1186543"/>
            <a:ext cx="10167257" cy="4990420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Commutative laws</a:t>
            </a:r>
          </a:p>
          <a:p>
            <a:pPr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Associative laws</a:t>
            </a:r>
          </a:p>
          <a:p>
            <a:pPr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  <a:p>
            <a:pPr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</a:t>
            </a:r>
          </a:p>
          <a:p>
            <a:pPr marL="5080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Distributive laws</a:t>
            </a:r>
          </a:p>
          <a:p>
            <a:pPr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en-US" dirty="0"/>
          </a:p>
        </p:txBody>
      </p:sp>
      <p:pic>
        <p:nvPicPr>
          <p:cNvPr id="11" name="Content Placeholder 3" descr="addin_tmp.png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9" cstate="print"/>
          <a:stretch>
            <a:fillRect/>
          </a:stretch>
        </p:blipFill>
        <p:spPr>
          <a:xfrm>
            <a:off x="3418115" y="1865812"/>
            <a:ext cx="2511743" cy="274320"/>
          </a:xfrm>
          <a:prstGeom prst="rect">
            <a:avLst/>
          </a:prstGeom>
        </p:spPr>
      </p:pic>
      <p:pic>
        <p:nvPicPr>
          <p:cNvPr id="12" name="Picture 11" descr="addin_tmp.png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0" cstate="print"/>
          <a:stretch>
            <a:fillRect/>
          </a:stretch>
        </p:blipFill>
        <p:spPr>
          <a:xfrm>
            <a:off x="6768532" y="1865812"/>
            <a:ext cx="2511743" cy="274320"/>
          </a:xfrm>
          <a:prstGeom prst="rect">
            <a:avLst/>
          </a:prstGeom>
        </p:spPr>
      </p:pic>
      <p:pic>
        <p:nvPicPr>
          <p:cNvPr id="13" name="Picture 12" descr="addin_tmp.png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1" cstate="print"/>
          <a:stretch>
            <a:fillRect/>
          </a:stretch>
        </p:blipFill>
        <p:spPr>
          <a:xfrm>
            <a:off x="3480978" y="3215778"/>
            <a:ext cx="4543425" cy="382905"/>
          </a:xfrm>
          <a:prstGeom prst="rect">
            <a:avLst/>
          </a:prstGeom>
        </p:spPr>
      </p:pic>
      <p:pic>
        <p:nvPicPr>
          <p:cNvPr id="14" name="Content Placeholder 3" descr="addin_tmp.png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2" cstate="print"/>
          <a:stretch>
            <a:fillRect/>
          </a:stretch>
        </p:blipFill>
        <p:spPr>
          <a:xfrm>
            <a:off x="3480978" y="3779984"/>
            <a:ext cx="4543425" cy="382905"/>
          </a:xfrm>
          <a:prstGeom prst="rect">
            <a:avLst/>
          </a:prstGeom>
        </p:spPr>
      </p:pic>
      <p:pic>
        <p:nvPicPr>
          <p:cNvPr id="15" name="Content Placeholder 3" descr="addin_tmp.png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3" cstate="print"/>
          <a:stretch>
            <a:fillRect/>
          </a:stretch>
        </p:blipFill>
        <p:spPr>
          <a:xfrm>
            <a:off x="3548744" y="4953001"/>
            <a:ext cx="5520690" cy="382905"/>
          </a:xfrm>
          <a:prstGeom prst="rect">
            <a:avLst/>
          </a:prstGeom>
        </p:spPr>
      </p:pic>
      <p:pic>
        <p:nvPicPr>
          <p:cNvPr id="16" name="Picture 15" descr="addin_tmp.png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14" cstate="print"/>
          <a:stretch>
            <a:fillRect/>
          </a:stretch>
        </p:blipFill>
        <p:spPr>
          <a:xfrm>
            <a:off x="3624944" y="5562601"/>
            <a:ext cx="5520690" cy="382905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Set Identities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457200" y="1386999"/>
            <a:ext cx="10515600" cy="4351338"/>
          </a:xfrm>
        </p:spPr>
        <p:txBody>
          <a:bodyPr/>
          <a:lstStyle/>
          <a:p>
            <a:r>
              <a:rPr lang="en-US" dirty="0"/>
              <a:t>De Morgan’s laws</a:t>
            </a:r>
          </a:p>
          <a:p>
            <a:endParaRPr lang="en-US" dirty="0"/>
          </a:p>
          <a:p>
            <a:pPr>
              <a:buNone/>
            </a:pPr>
            <a:r>
              <a:rPr lang="en-US" dirty="0"/>
              <a:t>                                 </a:t>
            </a:r>
          </a:p>
          <a:p>
            <a:r>
              <a:rPr lang="en-US" dirty="0"/>
              <a:t>Absorption laws</a:t>
            </a:r>
          </a:p>
          <a:p>
            <a:pPr>
              <a:buNone/>
            </a:pPr>
            <a:r>
              <a:rPr lang="en-US" dirty="0"/>
              <a:t>    </a:t>
            </a:r>
          </a:p>
          <a:p>
            <a:pPr>
              <a:buNone/>
            </a:pPr>
            <a:r>
              <a:rPr lang="en-US" dirty="0"/>
              <a:t>                                                                         </a:t>
            </a:r>
          </a:p>
          <a:p>
            <a:r>
              <a:rPr lang="en-US" dirty="0"/>
              <a:t>Complement laws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/>
          </a:p>
        </p:txBody>
      </p:sp>
      <p:pic>
        <p:nvPicPr>
          <p:cNvPr id="10" name="Content Placeholder 3" descr="addin_tmp.png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9" cstate="print"/>
          <a:stretch>
            <a:fillRect/>
          </a:stretch>
        </p:blipFill>
        <p:spPr>
          <a:xfrm>
            <a:off x="2819401" y="2514601"/>
            <a:ext cx="2534603" cy="328613"/>
          </a:xfrm>
          <a:prstGeom prst="rect">
            <a:avLst/>
          </a:prstGeom>
        </p:spPr>
      </p:pic>
      <p:pic>
        <p:nvPicPr>
          <p:cNvPr id="17" name="Picture 16" descr="addin_tmp.png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0" cstate="print"/>
          <a:stretch>
            <a:fillRect/>
          </a:stretch>
        </p:blipFill>
        <p:spPr>
          <a:xfrm>
            <a:off x="6096001" y="2514601"/>
            <a:ext cx="2534603" cy="328613"/>
          </a:xfrm>
          <a:prstGeom prst="rect">
            <a:avLst/>
          </a:prstGeom>
        </p:spPr>
      </p:pic>
      <p:pic>
        <p:nvPicPr>
          <p:cNvPr id="18" name="Content Placeholder 3" descr="addin_tmp.png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1" cstate="print"/>
          <a:stretch>
            <a:fillRect/>
          </a:stretch>
        </p:blipFill>
        <p:spPr>
          <a:xfrm>
            <a:off x="2514601" y="4038601"/>
            <a:ext cx="2786063" cy="382905"/>
          </a:xfrm>
          <a:prstGeom prst="rect">
            <a:avLst/>
          </a:prstGeom>
        </p:spPr>
      </p:pic>
      <p:pic>
        <p:nvPicPr>
          <p:cNvPr id="19" name="Picture 18" descr="addin_tmp.png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2" cstate="print"/>
          <a:stretch>
            <a:fillRect/>
          </a:stretch>
        </p:blipFill>
        <p:spPr>
          <a:xfrm>
            <a:off x="5791201" y="4038601"/>
            <a:ext cx="2786063" cy="382905"/>
          </a:xfrm>
          <a:prstGeom prst="rect">
            <a:avLst/>
          </a:prstGeom>
        </p:spPr>
      </p:pic>
      <p:pic>
        <p:nvPicPr>
          <p:cNvPr id="20" name="Picture 19" descr="addin_tmp.png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3" cstate="print"/>
          <a:stretch>
            <a:fillRect/>
          </a:stretch>
        </p:blipFill>
        <p:spPr>
          <a:xfrm>
            <a:off x="2819400" y="5562601"/>
            <a:ext cx="1774508" cy="328613"/>
          </a:xfrm>
          <a:prstGeom prst="rect">
            <a:avLst/>
          </a:prstGeom>
        </p:spPr>
      </p:pic>
      <p:pic>
        <p:nvPicPr>
          <p:cNvPr id="21" name="Picture 20" descr="addin_tmp.png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14" cstate="print"/>
          <a:stretch>
            <a:fillRect/>
          </a:stretch>
        </p:blipFill>
        <p:spPr>
          <a:xfrm>
            <a:off x="6019800" y="5562601"/>
            <a:ext cx="1657350" cy="351473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A34252-8FC6-12C8-2862-6F6CAEF92B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FA7798-55BD-6602-5D5C-DC0AD43EA1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Let A = {1, 2, 3, 4, 5} and B = {0, 3, 6}. Find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a) A ∪ B.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b) A ∩ B.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c) A − B.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d) B − A. 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a) {0,1,2,3,4,5,6}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b) {3}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c) {1, 2, 4,5}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d) {0, 6}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8957478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CC7093-9B2C-CAB2-12F4-C9E62EC050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9CB22-8892-015D-C7F5-EDEA6A1925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0800" indent="0"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Let A = {0, 2, 4, 6, 8, 10}, B = {0, 1, 2, 3, 4, 5, 6}, and C = {4, 5, 6, 7, 8, 9, 10}. Find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a) A ∩ B ∩ C.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b) A ∪ B ∪ C.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c) (A ∪ B) ∩ C.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d) (A ∩ B) ∪ C.	</a:t>
            </a:r>
          </a:p>
          <a:p>
            <a:pPr marL="533400" lvl="1" indent="0">
              <a:buNone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a) {4,6}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b) {0,1,2,3,4,5,6,7,8,9,10}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c) {4, 5, 6, 8, 10}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d) {0,2,4,5,6,7,8,9,10}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3675610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6DF7A1-7DC8-BA76-CD2D-262559F18D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A0904D-D646-BDCA-56EC-0D44AA2463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Express set operation in the following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venn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diagram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2796ED8-BC15-A915-E971-F663552CEA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4858" y="2000708"/>
            <a:ext cx="5371142" cy="350062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210A545-503C-59BD-D5BE-FD40C3670C6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35079"/>
          <a:stretch/>
        </p:blipFill>
        <p:spPr>
          <a:xfrm>
            <a:off x="5974386" y="2000708"/>
            <a:ext cx="5936892" cy="407599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8012532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88763B-4723-39F8-5BEA-D907C58371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98306A-CD90-CBA8-7E16-021DD3C741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endParaRPr lang="en-US" dirty="0"/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A = {x, y} and B = {1, 2, 3, 4, 5}. Find cartesian product of A x B and B x A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Here, A = {x, y} and B = {1, 2, 3, 4, 5}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x B = {(x, 1), (x, 2), (x, 3), (x, 4), (x, 5), (y, 1), (y, 2), (y, 3), (y, 4), (y, 5)}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 x A = {(1, x), (2, x), (3, x), (4, x), (5, x), (1, y), (2, y), (3, y), (4, y), (5, y))}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Here, we note that cartesian product of A x B ≠ B x A,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9649518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283826-ACE1-2D99-85F5-3B336C2CF8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EF3FB3-D2B8-E735-FC73-FA1C8FF1D9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A and B are two sets such that |A| = 17 and |B| = 23 and | A ∪ B| = 38 then find | A ∩ B |.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Solution: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know that | A ∪ B | = | A | + | B | – |A ∩ B |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⇒ 38 = 17 + 23 – |A ∩ B |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⇒ | A ∩ B | = 40 – 38 = 2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9251852"/>
      </p:ext>
    </p:extLst>
  </p:cSld>
  <p:clrMapOvr>
    <a:masterClrMapping/>
  </p:clrMapOvr>
  <p:transition spd="slow">
    <p:wipe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46F4BE-5F17-AFA0-F27D-4663EE8447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4C65406-8E4F-5CCC-2F21-1C404E22D2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Given the following Venn diagram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Set A 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Set B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Set C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 A ∩ B ∩ C 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A ∩ C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A ∩ B 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B∩ C</a:t>
            </a:r>
          </a:p>
          <a:p>
            <a:pPr marL="50800" indent="0">
              <a:buNone/>
            </a:pPr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31A6CF5-C965-60EF-700F-3B402158C8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26850" y="1124622"/>
            <a:ext cx="4812007" cy="3165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464659"/>
      </p:ext>
    </p:extLst>
  </p:cSld>
  <p:clrMapOvr>
    <a:masterClrMapping/>
  </p:clrMapOvr>
  <p:transition spd="slow">
    <p:wipe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46F4BE-5F17-AFA0-F27D-4663EE8447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4C65406-8E4F-5CCC-2F21-1C404E22D2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Given the following Venn diagram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Set A = {1,2,5,4}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Set B = {2,3,5,6}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Set C = {4,5,6,7}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The set A ∩ B ∩ C ={5}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The set A ∩ C ={4,5}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The set A ∩ B={2,5}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The set B ∩ C= {5,6}</a:t>
            </a:r>
          </a:p>
          <a:p>
            <a:pPr marL="50800" indent="0">
              <a:buNone/>
            </a:pPr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31A6CF5-C965-60EF-700F-3B402158C8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26850" y="1124622"/>
            <a:ext cx="4812007" cy="3165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420973"/>
      </p:ext>
    </p:extLst>
  </p:cSld>
  <p:clrMapOvr>
    <a:masterClrMapping/>
  </p:clrMapOvr>
  <p:transition spd="slow">
    <p:wipe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F90CC3-4233-D1CD-3B43-0B43FA219C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E5C9F8-9C9D-E431-0F9F-5B745158B0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Definition of sets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Describing Sets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Subsets and Set Equality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Cardinality of Sets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Tuples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Cartesian Product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Set Operations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6786592"/>
      </p:ext>
    </p:extLst>
  </p:cSld>
  <p:clrMapOvr>
    <a:masterClrMapping/>
  </p:clrMapOvr>
  <p:transition spd="slow">
    <p:wipe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57113781"/>
      </p:ext>
    </p:extLst>
  </p:cSld>
  <p:clrMapOvr>
    <a:masterClrMapping/>
  </p:clrMapOvr>
  <p:transition spd="slow">
    <p:wipe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1|5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4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23.9|12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5.1|3.6|13.5|46.1|26.5|15.2|12.3|16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|0.2|0.2|0.2|1|1|1|1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6|11.1|8.8|7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6|12.8|11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4.5|15.2|8.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&#10;&#10;&#10;$\forall x ( x \in A \leftrightarrow x \in B)$&#10;\end{document}"/>
  <p:tag name="IGUANATEXSIZE" val="3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7.7|35.1|0.2|0.3|0.9|22|40.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7.6|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3.7|0.7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11.9|28.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5|11.9|43.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|27.3|26.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&#10;$\forall x (x \in A \rightarrow x \in  B) \wedge \exists x (x \in B \wedge x \not\in A)$&#10;&#10;\end{document}"/>
  <p:tag name="IGUANATEXSIZE" val="3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5|2.5|174.3|1.5|10.2|3.7|4.7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$A \times B = \{(a,b) | a \in A \wedge b \in B\}$&#10;&#10;&#10;\end{document}"/>
  <p:tag name="IGUANATEXSIZE" val="3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$A \times B = \{(a,b) | a \in A \wedge b \in B\}$&#10;&#10;&#10;\end{document}"/>
  <p:tag name="IGUANATEXSIZE" val="3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|3.2|4.7|0.8|48.6|5.5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4.8|2.4|0.8|2.2|20.5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8|13.8|28.4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3.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&#10;$\{ x |  x\in A \vee x \in B\}$&#10;&#10;\end{document}"/>
  <p:tag name="IGUANATEXSIZE" val="3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5|27.5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&#10;$\{ x |  x\in A \wedge x \in B\}$&#10;&#10;\end{document}"/>
  <p:tag name="IGUANATEXSIZE" val="3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0.7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10.6|16.2|3.1|11.9|1.2|18.6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0.7|20.2|1.6|19|2.9|13.5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|35.8|1.1|0.9|2.6|4.9|1.2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&#10;$(A - B) \cup (B - A)$&#10;&#10;\end{document}"/>
  <p:tag name="IGUANATEXSIZE" val="30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&#10;$A \oplus B$&#10;&#10;\end{document}"/>
  <p:tag name="IGUANATEXSIZE" val="30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&#10;$A \oplus B$&#10;&#10;\end{document}"/>
  <p:tag name="IGUANATEXSIZE" val="25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&#10;$A \oplus B$&#10;&#10;\end{document}"/>
  <p:tag name="IGUANATEXSIZE" val="30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3.9|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3.3|1|1|1.1|11.2|9.2|3.3|10.3|5.9|2.8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$A \cup \emptyset = A$&#10;&#10;&#10;\end{document}"/>
  <p:tag name="IGUANATEXSIZE" val="30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$A \cap U = A$&#10;&#10;&#10;\end{document}"/>
  <p:tag name="IGUANATEXSIZE" val="30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$A \cup U = U$&#10;&#10;&#10;\end{document}"/>
  <p:tag name="IGUANATEXSIZE" val="30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$A \cap \emptyset = \emptyset$&#10;&#10;&#10;\end{document}"/>
  <p:tag name="IGUANATEXSIZE" val="30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$A \cup A = A$&#10;&#10;&#10;\end{document}"/>
  <p:tag name="IGUANATEXSIZE" val="30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$A \cap A = A$&#10;&#10;&#10;\end{document}"/>
  <p:tag name="IGUANATEXSIZE" val="30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$\overline{(\overline{A})} = A$&#10;&#10;&#10;\end{document}"/>
  <p:tag name="IGUANATEXSIZE" val="30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$A \cup \emptyset = A$&#10;&#10;&#10;\end{document}"/>
  <p:tag name="IGUANATEXSIZE" val="30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$A \cap U = A$&#10;&#10;&#10;\end{document}"/>
  <p:tag name="IGUANATEXSIZE" val="30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$A \cup B = B \cup A$&#10;&#10;&#10;\end{document}"/>
  <p:tag name="IGUANATEXSIZE" val="30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$A \cap B = B \cap A$&#10;&#10;&#10;\end{document}"/>
  <p:tag name="IGUANATEXSIZE" val="30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$A \cup (B \cup C) = (A \cup B) \cup C$&#10;&#10;&#10;\end{document}"/>
  <p:tag name="IGUANATEXSIZE" val="30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$A \cap (B \cap C) = (A \cap B) \cap C$&#10;&#10;&#10;\end{document}"/>
  <p:tag name="IGUANATEXSIZE" val="30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$A \cap (B \cup C) = (A \cap B) \cup (A \cap C)$&#10;&#10;&#10;\end{document}"/>
  <p:tag name="IGUANATEXSIZE" val="30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$A \cup (B \cap C) = (A \cup B) \cap (A \cup C)$&#10;&#10;&#10;\end{document}"/>
  <p:tag name="IGUANATEXSIZE" val="30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$\overline{A \cup B} = \overline{A} \cap \overline{B}$&#10;&#10;&#10;\end{document}"/>
  <p:tag name="IGUANATEXSIZE" val="30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$\overline{A \cap B} = \overline{A} \cup \overline{B}$&#10;&#10;&#10;\end{document}"/>
  <p:tag name="IGUANATEXSIZE" val="30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$A \cup (A \cap B) = A$&#10;&#10;&#10;\end{document}"/>
  <p:tag name="IGUANATEXSIZE" val="30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$A \cap (A \cup B) = A$&#10;&#10;&#10;\end{document}"/>
  <p:tag name="IGUANATEXSIZE" val="30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$A \cup \overline{A} = U$&#10;&#10;&#10;\end{document}"/>
  <p:tag name="IGUANATEXSIZE" val="30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$A \cap \overline{A} = \emptyset$&#10;&#10;&#10;\end{document}"/>
  <p:tag name="IGUANATEXSIZE" val="30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2.3|32.7|14.9|2.5|56.4|0.9|0.9|0.4|0.3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3.6|1.3|0.3|0.7|0.7|68.5|0.6|39.6|45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1|1.4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7.2|1.9|18.8|26.5"/>
</p:tagLst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1435</TotalTime>
  <Words>3670</Words>
  <Application>Microsoft Office PowerPoint</Application>
  <PresentationFormat>Widescreen</PresentationFormat>
  <Paragraphs>500</Paragraphs>
  <Slides>66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66</vt:i4>
      </vt:variant>
    </vt:vector>
  </HeadingPairs>
  <TitlesOfParts>
    <vt:vector size="74" baseType="lpstr">
      <vt:lpstr>Arial</vt:lpstr>
      <vt:lpstr>Brush Script MT</vt:lpstr>
      <vt:lpstr>Calibri</vt:lpstr>
      <vt:lpstr>Cambria Math</vt:lpstr>
      <vt:lpstr>Times New Roman</vt:lpstr>
      <vt:lpstr>verdana</vt:lpstr>
      <vt:lpstr>Wingdings</vt:lpstr>
      <vt:lpstr>Office Theme</vt:lpstr>
      <vt:lpstr>PowerPoint Presentation</vt:lpstr>
      <vt:lpstr>PowerPoint Presentation</vt:lpstr>
      <vt:lpstr>Lecture Outline</vt:lpstr>
      <vt:lpstr>Motivations</vt:lpstr>
      <vt:lpstr>Sets Examples</vt:lpstr>
      <vt:lpstr>Sets Examples</vt:lpstr>
      <vt:lpstr>Sets</vt:lpstr>
      <vt:lpstr>Describing a Set: Roster Method</vt:lpstr>
      <vt:lpstr>Roster Method</vt:lpstr>
      <vt:lpstr>Quiz</vt:lpstr>
      <vt:lpstr>Quiz</vt:lpstr>
      <vt:lpstr>Quiz</vt:lpstr>
      <vt:lpstr>Quiz</vt:lpstr>
      <vt:lpstr>Some Important Sets</vt:lpstr>
      <vt:lpstr>Set-Builder Notation</vt:lpstr>
      <vt:lpstr>Interval Notation</vt:lpstr>
      <vt:lpstr>Interval Notation</vt:lpstr>
      <vt:lpstr>Interval Notation</vt:lpstr>
      <vt:lpstr>Universal Set and Empty Set</vt:lpstr>
      <vt:lpstr>Venn Diagram</vt:lpstr>
      <vt:lpstr>Quiz</vt:lpstr>
      <vt:lpstr>Quiz</vt:lpstr>
      <vt:lpstr>Quiz</vt:lpstr>
      <vt:lpstr>Remember</vt:lpstr>
      <vt:lpstr>Set Equality</vt:lpstr>
      <vt:lpstr>Quiz</vt:lpstr>
      <vt:lpstr>Quiz</vt:lpstr>
      <vt:lpstr>Quiz</vt:lpstr>
      <vt:lpstr>Subsets</vt:lpstr>
      <vt:lpstr>Subsets</vt:lpstr>
      <vt:lpstr>Quiz</vt:lpstr>
      <vt:lpstr>Quiz</vt:lpstr>
      <vt:lpstr>Quiz</vt:lpstr>
      <vt:lpstr>Showing a Set is or is not a Subset of Another Set</vt:lpstr>
      <vt:lpstr>Proper Subsets</vt:lpstr>
      <vt:lpstr>Set Cardinality</vt:lpstr>
      <vt:lpstr>Power Sets</vt:lpstr>
      <vt:lpstr>Tuples</vt:lpstr>
      <vt:lpstr>Cartesian Product</vt:lpstr>
      <vt:lpstr>Cartesian Product</vt:lpstr>
      <vt:lpstr>Quiz</vt:lpstr>
      <vt:lpstr>Quiz</vt:lpstr>
      <vt:lpstr>Quiz</vt:lpstr>
      <vt:lpstr>Tuple</vt:lpstr>
      <vt:lpstr>Cartesian Product </vt:lpstr>
      <vt:lpstr>Set Operations</vt:lpstr>
      <vt:lpstr>Union</vt:lpstr>
      <vt:lpstr>Intersection</vt:lpstr>
      <vt:lpstr>Complement</vt:lpstr>
      <vt:lpstr>Difference</vt:lpstr>
      <vt:lpstr>Quiz</vt:lpstr>
      <vt:lpstr>Quiz</vt:lpstr>
      <vt:lpstr>Symmetric Difference</vt:lpstr>
      <vt:lpstr>Cardinality of union of two set</vt:lpstr>
      <vt:lpstr>Set Identities</vt:lpstr>
      <vt:lpstr>Set Identities</vt:lpstr>
      <vt:lpstr>Set Identities</vt:lpstr>
      <vt:lpstr>Quiz</vt:lpstr>
      <vt:lpstr>Quiz</vt:lpstr>
      <vt:lpstr>Quiz</vt:lpstr>
      <vt:lpstr>Quiz</vt:lpstr>
      <vt:lpstr>Quiz</vt:lpstr>
      <vt:lpstr>Quiz</vt:lpstr>
      <vt:lpstr>Quiz</vt:lpstr>
      <vt:lpstr>Summary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Shahira azazy</cp:lastModifiedBy>
  <cp:revision>48</cp:revision>
  <dcterms:created xsi:type="dcterms:W3CDTF">2023-04-29T09:08:23Z</dcterms:created>
  <dcterms:modified xsi:type="dcterms:W3CDTF">2023-10-06T05:55:25Z</dcterms:modified>
</cp:coreProperties>
</file>