
<file path=[Content_Types].xml><?xml version="1.0" encoding="utf-8"?>
<Types xmlns="http://schemas.openxmlformats.org/package/2006/content-types">
  <Default Extension="emf" ContentType="image/x-emf"/>
  <Default Extension="jpeg" ContentType="image/jpeg"/>
  <Default Extension="m4a" ContentType="audio/mp4"/>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06" r:id="rId3"/>
    <p:sldId id="257" r:id="rId4"/>
    <p:sldId id="262" r:id="rId5"/>
    <p:sldId id="339" r:id="rId6"/>
    <p:sldId id="342" r:id="rId7"/>
    <p:sldId id="340" r:id="rId8"/>
    <p:sldId id="343" r:id="rId9"/>
    <p:sldId id="344" r:id="rId10"/>
    <p:sldId id="345" r:id="rId11"/>
    <p:sldId id="346" r:id="rId12"/>
    <p:sldId id="347" r:id="rId13"/>
    <p:sldId id="348" r:id="rId14"/>
    <p:sldId id="349" r:id="rId15"/>
    <p:sldId id="350" r:id="rId16"/>
    <p:sldId id="351" r:id="rId17"/>
    <p:sldId id="352" r:id="rId18"/>
    <p:sldId id="293" r:id="rId19"/>
    <p:sldId id="324" r:id="rId20"/>
    <p:sldId id="353" r:id="rId21"/>
    <p:sldId id="354" r:id="rId22"/>
    <p:sldId id="355" r:id="rId23"/>
    <p:sldId id="356" r:id="rId24"/>
    <p:sldId id="357" r:id="rId25"/>
    <p:sldId id="358" r:id="rId26"/>
    <p:sldId id="359" r:id="rId27"/>
    <p:sldId id="360" r:id="rId28"/>
    <p:sldId id="334" r:id="rId29"/>
    <p:sldId id="330" r:id="rId30"/>
    <p:sldId id="361" r:id="rId31"/>
    <p:sldId id="362" r:id="rId32"/>
    <p:sldId id="363" r:id="rId33"/>
    <p:sldId id="364" r:id="rId34"/>
    <p:sldId id="366" r:id="rId35"/>
    <p:sldId id="367" r:id="rId36"/>
    <p:sldId id="368" r:id="rId37"/>
    <p:sldId id="369" r:id="rId38"/>
    <p:sldId id="371" r:id="rId39"/>
    <p:sldId id="308" r:id="rId40"/>
    <p:sldId id="272" r:id="rId41"/>
    <p:sldId id="372"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596AE"/>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2981" autoAdjust="0"/>
    <p:restoredTop sz="94660"/>
  </p:normalViewPr>
  <p:slideViewPr>
    <p:cSldViewPr snapToGrid="0">
      <p:cViewPr varScale="1">
        <p:scale>
          <a:sx n="86" d="100"/>
          <a:sy n="86" d="100"/>
        </p:scale>
        <p:origin x="240" y="9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2/16/23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2/16/23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2/16/23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2/16/23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2/16/23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2/16/23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2/16/23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2/16/23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2/16/23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2/16/23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2/16/23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2/16/23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slideLayout" Target="../slideLayouts/slideLayout1.xml"/><Relationship Id="rId7" Type="http://schemas.openxmlformats.org/officeDocument/2006/relationships/image" Target="../media/image4.emf"/><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5" Type="http://schemas.openxmlformats.org/officeDocument/2006/relationships/image" Target="../media/image2.emf"/><Relationship Id="rId4" Type="http://schemas.openxmlformats.org/officeDocument/2006/relationships/image" Target="../media/image1.emf"/><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7.xml"/><Relationship Id="rId7" Type="http://schemas.openxmlformats.org/officeDocument/2006/relationships/image" Target="../media/image10.emf"/><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1.xml"/><Relationship Id="rId7" Type="http://schemas.openxmlformats.org/officeDocument/2006/relationships/image" Target="../media/image4.emf"/><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3.png"/><Relationship Id="rId5" Type="http://schemas.openxmlformats.org/officeDocument/2006/relationships/image" Target="../media/image2.emf"/><Relationship Id="rId4" Type="http://schemas.openxmlformats.org/officeDocument/2006/relationships/image" Target="../media/image1.emf"/></Relationships>
</file>

<file path=ppt/slides/_rels/slide4.xml.rels><?xml version="1.0" encoding="UTF-8" standalone="yes"?>
<Relationships xmlns="http://schemas.openxmlformats.org/package/2006/relationships"><Relationship Id="rId8" Type="http://schemas.openxmlformats.org/officeDocument/2006/relationships/image" Target="../media/image10.emf"/><Relationship Id="rId3" Type="http://schemas.openxmlformats.org/officeDocument/2006/relationships/slideLayout" Target="../slideLayouts/slideLayout7.xml"/><Relationship Id="rId7" Type="http://schemas.openxmlformats.org/officeDocument/2006/relationships/image" Target="../media/image9.emf"/><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8.emf"/><Relationship Id="rId5" Type="http://schemas.openxmlformats.org/officeDocument/2006/relationships/image" Target="../media/image7.png"/><Relationship Id="rId4" Type="http://schemas.openxmlformats.org/officeDocument/2006/relationships/image" Target="../media/image11.jpeg"/><Relationship Id="rId9" Type="http://schemas.openxmlformats.org/officeDocument/2006/relationships/image" Target="../media/image6.png"/></Relationships>
</file>

<file path=ppt/slides/_rels/slide5.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7.xml"/><Relationship Id="rId7" Type="http://schemas.openxmlformats.org/officeDocument/2006/relationships/image" Target="../media/image10.emf"/><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8" Type="http://schemas.openxmlformats.org/officeDocument/2006/relationships/image" Target="../media/image10.emf"/><Relationship Id="rId3" Type="http://schemas.openxmlformats.org/officeDocument/2006/relationships/slideLayout" Target="../slideLayouts/slideLayout7.xml"/><Relationship Id="rId7" Type="http://schemas.openxmlformats.org/officeDocument/2006/relationships/image" Target="../media/image9.emf"/><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8.emf"/><Relationship Id="rId5" Type="http://schemas.openxmlformats.org/officeDocument/2006/relationships/image" Target="../media/image7.png"/><Relationship Id="rId4" Type="http://schemas.openxmlformats.org/officeDocument/2006/relationships/image" Target="../media/image12.jpeg"/><Relationship Id="rId9" Type="http://schemas.openxmlformats.org/officeDocument/2006/relationships/image" Target="../media/image6.png"/></Relationships>
</file>

<file path=ppt/slides/_rels/slide7.xml.rels><?xml version="1.0" encoding="UTF-8" standalone="yes"?>
<Relationships xmlns="http://schemas.openxmlformats.org/package/2006/relationships"><Relationship Id="rId8" Type="http://schemas.openxmlformats.org/officeDocument/2006/relationships/image" Target="../media/image13.tiff"/><Relationship Id="rId3" Type="http://schemas.openxmlformats.org/officeDocument/2006/relationships/slideLayout" Target="../slideLayouts/slideLayout7.xml"/><Relationship Id="rId7" Type="http://schemas.openxmlformats.org/officeDocument/2006/relationships/image" Target="../media/image10.emf"/><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9.emf"/><Relationship Id="rId5" Type="http://schemas.openxmlformats.org/officeDocument/2006/relationships/image" Target="../media/image8.emf"/><Relationship Id="rId10" Type="http://schemas.openxmlformats.org/officeDocument/2006/relationships/image" Target="../media/image6.png"/><Relationship Id="rId4" Type="http://schemas.openxmlformats.org/officeDocument/2006/relationships/image" Target="../media/image7.png"/><Relationship Id="rId9" Type="http://schemas.openxmlformats.org/officeDocument/2006/relationships/image" Target="../media/image14.tiff"/></Relationships>
</file>

<file path=ppt/slides/_rels/slide8.xml.rels><?xml version="1.0" encoding="UTF-8" standalone="yes"?>
<Relationships xmlns="http://schemas.openxmlformats.org/package/2006/relationships"><Relationship Id="rId8" Type="http://schemas.openxmlformats.org/officeDocument/2006/relationships/image" Target="../media/image10.emf"/><Relationship Id="rId3" Type="http://schemas.openxmlformats.org/officeDocument/2006/relationships/slideLayout" Target="../slideLayouts/slideLayout7.xml"/><Relationship Id="rId7" Type="http://schemas.openxmlformats.org/officeDocument/2006/relationships/image" Target="../media/image9.emf"/><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8.emf"/><Relationship Id="rId5" Type="http://schemas.openxmlformats.org/officeDocument/2006/relationships/image" Target="../media/image7.png"/><Relationship Id="rId10" Type="http://schemas.openxmlformats.org/officeDocument/2006/relationships/image" Target="../media/image6.png"/><Relationship Id="rId4" Type="http://schemas.openxmlformats.org/officeDocument/2006/relationships/image" Target="../media/image15.tiff"/><Relationship Id="rId9" Type="http://schemas.openxmlformats.org/officeDocument/2006/relationships/image" Target="../media/image16.tiff"/></Relationships>
</file>

<file path=ppt/slides/_rels/slide9.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slideLayout" Target="../slideLayouts/slideLayout7.xml"/><Relationship Id="rId7" Type="http://schemas.openxmlformats.org/officeDocument/2006/relationships/image" Target="../media/image10.emf"/><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 Id="rId9" Type="http://schemas.openxmlformats.org/officeDocument/2006/relationships/image" Target="../media/image6.png"/></Relationships>
</file>

<file path=ppt/slides/_rels/slide10.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slideLayout" Target="../slideLayouts/slideLayout7.xml"/><Relationship Id="rId7" Type="http://schemas.openxmlformats.org/officeDocument/2006/relationships/image" Target="../media/image10.emf"/><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 Id="rId9" Type="http://schemas.openxmlformats.org/officeDocument/2006/relationships/image" Target="../media/image6.png"/></Relationships>
</file>

<file path=ppt/slides/_rels/slide11.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slideLayout" Target="../slideLayouts/slideLayout7.xml"/><Relationship Id="rId7" Type="http://schemas.openxmlformats.org/officeDocument/2006/relationships/image" Target="../media/image10.emf"/><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 Id="rId9" Type="http://schemas.openxmlformats.org/officeDocument/2006/relationships/image" Target="../media/image6.png"/></Relationships>
</file>

<file path=ppt/slides/_rels/slide12.xml.rels><?xml version="1.0" encoding="UTF-8" standalone="yes"?>
<Relationships xmlns="http://schemas.openxmlformats.org/package/2006/relationships"><Relationship Id="rId8" Type="http://schemas.openxmlformats.org/officeDocument/2006/relationships/image" Target="../media/image10.emf"/><Relationship Id="rId3" Type="http://schemas.openxmlformats.org/officeDocument/2006/relationships/slideLayout" Target="../slideLayouts/slideLayout7.xml"/><Relationship Id="rId7" Type="http://schemas.openxmlformats.org/officeDocument/2006/relationships/image" Target="../media/image9.emf"/><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8.emf"/><Relationship Id="rId5" Type="http://schemas.openxmlformats.org/officeDocument/2006/relationships/image" Target="../media/image7.png"/><Relationship Id="rId4" Type="http://schemas.openxmlformats.org/officeDocument/2006/relationships/image" Target="../media/image20.jpeg"/><Relationship Id="rId9" Type="http://schemas.openxmlformats.org/officeDocument/2006/relationships/image" Target="../media/image6.png"/></Relationships>
</file>

<file path=ppt/slides/_rels/slide13.xml.rels><?xml version="1.0" encoding="UTF-8" standalone="yes"?>
<Relationships xmlns="http://schemas.openxmlformats.org/package/2006/relationships"><Relationship Id="rId8" Type="http://schemas.openxmlformats.org/officeDocument/2006/relationships/image" Target="../media/image10.emf"/><Relationship Id="rId3" Type="http://schemas.openxmlformats.org/officeDocument/2006/relationships/slideLayout" Target="../slideLayouts/slideLayout7.xml"/><Relationship Id="rId7" Type="http://schemas.openxmlformats.org/officeDocument/2006/relationships/image" Target="../media/image9.emf"/><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8.emf"/><Relationship Id="rId5" Type="http://schemas.openxmlformats.org/officeDocument/2006/relationships/image" Target="../media/image7.png"/><Relationship Id="rId4" Type="http://schemas.openxmlformats.org/officeDocument/2006/relationships/image" Target="../media/image21.jpeg"/><Relationship Id="rId9" Type="http://schemas.openxmlformats.org/officeDocument/2006/relationships/image" Target="../media/image6.png"/></Relationships>
</file>

<file path=ppt/slides/_rels/slide14.xml.rels><?xml version="1.0" encoding="UTF-8" standalone="yes"?>
<Relationships xmlns="http://schemas.openxmlformats.org/package/2006/relationships"><Relationship Id="rId8" Type="http://schemas.openxmlformats.org/officeDocument/2006/relationships/image" Target="../media/image10.emf"/><Relationship Id="rId3" Type="http://schemas.openxmlformats.org/officeDocument/2006/relationships/slideLayout" Target="../slideLayouts/slideLayout7.xml"/><Relationship Id="rId7" Type="http://schemas.openxmlformats.org/officeDocument/2006/relationships/image" Target="../media/image9.emf"/><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image" Target="../media/image8.emf"/><Relationship Id="rId5" Type="http://schemas.openxmlformats.org/officeDocument/2006/relationships/image" Target="../media/image7.png"/><Relationship Id="rId10" Type="http://schemas.openxmlformats.org/officeDocument/2006/relationships/image" Target="../media/image6.png"/><Relationship Id="rId4" Type="http://schemas.openxmlformats.org/officeDocument/2006/relationships/image" Target="../media/image22.png"/><Relationship Id="rId9" Type="http://schemas.openxmlformats.org/officeDocument/2006/relationships/image" Target="../media/image23.png"/></Relationships>
</file>

<file path=ppt/slides/_rels/slide15.xml.rels><?xml version="1.0" encoding="UTF-8" standalone="yes"?>
<Relationships xmlns="http://schemas.openxmlformats.org/package/2006/relationships"><Relationship Id="rId8" Type="http://schemas.openxmlformats.org/officeDocument/2006/relationships/image" Target="../media/image10.emf"/><Relationship Id="rId3" Type="http://schemas.openxmlformats.org/officeDocument/2006/relationships/slideLayout" Target="../slideLayouts/slideLayout7.xml"/><Relationship Id="rId7" Type="http://schemas.openxmlformats.org/officeDocument/2006/relationships/image" Target="../media/image9.emf"/><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image" Target="../media/image8.emf"/><Relationship Id="rId5" Type="http://schemas.openxmlformats.org/officeDocument/2006/relationships/image" Target="../media/image7.png"/><Relationship Id="rId4" Type="http://schemas.openxmlformats.org/officeDocument/2006/relationships/image" Target="../media/image24.png"/><Relationship Id="rId9" Type="http://schemas.openxmlformats.org/officeDocument/2006/relationships/image" Target="../media/image6.png"/></Relationships>
</file>

<file path=ppt/slides/_rels/slide16.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slideLayout" Target="../slideLayouts/slideLayout7.xml"/><Relationship Id="rId7" Type="http://schemas.openxmlformats.org/officeDocument/2006/relationships/image" Target="../media/image10.emf"/><Relationship Id="rId2" Type="http://schemas.openxmlformats.org/officeDocument/2006/relationships/audio" Target="../media/media16.m4a"/><Relationship Id="rId1" Type="http://schemas.microsoft.com/office/2007/relationships/media" Target="../media/media16.m4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 Id="rId9" Type="http://schemas.openxmlformats.org/officeDocument/2006/relationships/image" Target="../media/image6.png"/></Relationships>
</file>

<file path=ppt/slides/_rels/slide17.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slideLayout" Target="../slideLayouts/slideLayout7.xml"/><Relationship Id="rId7" Type="http://schemas.openxmlformats.org/officeDocument/2006/relationships/image" Target="../media/image10.emf"/><Relationship Id="rId2" Type="http://schemas.openxmlformats.org/officeDocument/2006/relationships/audio" Target="../media/media17.m4a"/><Relationship Id="rId1" Type="http://schemas.microsoft.com/office/2007/relationships/media" Target="../media/media17.m4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 Id="rId9" Type="http://schemas.openxmlformats.org/officeDocument/2006/relationships/image" Target="../media/image6.png"/></Relationships>
</file>

<file path=ppt/slides/_rels/slide18.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1.xml"/><Relationship Id="rId7" Type="http://schemas.openxmlformats.org/officeDocument/2006/relationships/image" Target="../media/image4.emf"/><Relationship Id="rId2" Type="http://schemas.openxmlformats.org/officeDocument/2006/relationships/audio" Target="../media/media18.m4a"/><Relationship Id="rId1" Type="http://schemas.microsoft.com/office/2007/relationships/media" Target="../media/media18.m4a"/><Relationship Id="rId6" Type="http://schemas.openxmlformats.org/officeDocument/2006/relationships/image" Target="../media/image3.png"/><Relationship Id="rId5" Type="http://schemas.openxmlformats.org/officeDocument/2006/relationships/image" Target="../media/image2.emf"/><Relationship Id="rId4" Type="http://schemas.openxmlformats.org/officeDocument/2006/relationships/image" Target="../media/image1.emf"/></Relationships>
</file>

<file path=ppt/slides/_rels/slide19.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7.xml"/><Relationship Id="rId7" Type="http://schemas.openxmlformats.org/officeDocument/2006/relationships/image" Target="../media/image10.emf"/><Relationship Id="rId2" Type="http://schemas.openxmlformats.org/officeDocument/2006/relationships/audio" Target="../media/media19.m4a"/><Relationship Id="rId1" Type="http://schemas.microsoft.com/office/2007/relationships/media" Target="../media/media19.m4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7.xml"/><Relationship Id="rId7" Type="http://schemas.openxmlformats.org/officeDocument/2006/relationships/image" Target="../media/image10.emf"/><Relationship Id="rId2" Type="http://schemas.openxmlformats.org/officeDocument/2006/relationships/audio" Target="../media/media20.m4a"/><Relationship Id="rId1" Type="http://schemas.microsoft.com/office/2007/relationships/media" Target="../media/media20.m4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7.xml"/><Relationship Id="rId7" Type="http://schemas.openxmlformats.org/officeDocument/2006/relationships/image" Target="../media/image10.emf"/><Relationship Id="rId2" Type="http://schemas.openxmlformats.org/officeDocument/2006/relationships/audio" Target="../media/media21.m4a"/><Relationship Id="rId1" Type="http://schemas.microsoft.com/office/2007/relationships/media" Target="../media/media21.m4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7.xml"/><Relationship Id="rId7" Type="http://schemas.openxmlformats.org/officeDocument/2006/relationships/image" Target="../media/image10.emf"/><Relationship Id="rId2" Type="http://schemas.openxmlformats.org/officeDocument/2006/relationships/audio" Target="../media/media22.m4a"/><Relationship Id="rId1" Type="http://schemas.microsoft.com/office/2007/relationships/media" Target="../media/media22.m4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7.xml"/><Relationship Id="rId7" Type="http://schemas.openxmlformats.org/officeDocument/2006/relationships/image" Target="../media/image10.emf"/><Relationship Id="rId2" Type="http://schemas.openxmlformats.org/officeDocument/2006/relationships/audio" Target="../media/media23.m4a"/><Relationship Id="rId1" Type="http://schemas.microsoft.com/office/2007/relationships/media" Target="../media/media23.m4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7.xml"/><Relationship Id="rId7" Type="http://schemas.openxmlformats.org/officeDocument/2006/relationships/image" Target="../media/image10.emf"/><Relationship Id="rId2" Type="http://schemas.openxmlformats.org/officeDocument/2006/relationships/audio" Target="../media/media24.m4a"/><Relationship Id="rId1" Type="http://schemas.microsoft.com/office/2007/relationships/media" Target="../media/media24.m4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7.xml"/><Relationship Id="rId7" Type="http://schemas.openxmlformats.org/officeDocument/2006/relationships/image" Target="../media/image10.emf"/><Relationship Id="rId2" Type="http://schemas.openxmlformats.org/officeDocument/2006/relationships/audio" Target="../media/media25.m4a"/><Relationship Id="rId1" Type="http://schemas.microsoft.com/office/2007/relationships/media" Target="../media/media25.m4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7.xml"/><Relationship Id="rId7" Type="http://schemas.openxmlformats.org/officeDocument/2006/relationships/image" Target="../media/image10.emf"/><Relationship Id="rId2" Type="http://schemas.openxmlformats.org/officeDocument/2006/relationships/audio" Target="../media/media26.m4a"/><Relationship Id="rId1" Type="http://schemas.microsoft.com/office/2007/relationships/media" Target="../media/media26.m4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7.xml"/><Relationship Id="rId7" Type="http://schemas.openxmlformats.org/officeDocument/2006/relationships/image" Target="../media/image10.emf"/><Relationship Id="rId2" Type="http://schemas.openxmlformats.org/officeDocument/2006/relationships/audio" Target="../media/media27.m4a"/><Relationship Id="rId1" Type="http://schemas.microsoft.com/office/2007/relationships/media" Target="../media/media27.m4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1.xml"/><Relationship Id="rId7" Type="http://schemas.openxmlformats.org/officeDocument/2006/relationships/image" Target="../media/image4.emf"/><Relationship Id="rId2" Type="http://schemas.openxmlformats.org/officeDocument/2006/relationships/audio" Target="../media/media28.m4a"/><Relationship Id="rId1" Type="http://schemas.microsoft.com/office/2007/relationships/media" Target="../media/media28.m4a"/><Relationship Id="rId6" Type="http://schemas.openxmlformats.org/officeDocument/2006/relationships/image" Target="../media/image3.png"/><Relationship Id="rId5" Type="http://schemas.openxmlformats.org/officeDocument/2006/relationships/image" Target="../media/image2.emf"/><Relationship Id="rId4" Type="http://schemas.openxmlformats.org/officeDocument/2006/relationships/image" Target="../media/image1.emf"/></Relationships>
</file>

<file path=ppt/slides/_rels/slide29.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7.xml"/><Relationship Id="rId7" Type="http://schemas.openxmlformats.org/officeDocument/2006/relationships/image" Target="../media/image10.emf"/><Relationship Id="rId2" Type="http://schemas.openxmlformats.org/officeDocument/2006/relationships/audio" Target="../media/media29.m4a"/><Relationship Id="rId1" Type="http://schemas.microsoft.com/office/2007/relationships/media" Target="../media/media29.m4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7.xml"/><Relationship Id="rId7" Type="http://schemas.openxmlformats.org/officeDocument/2006/relationships/image" Target="../media/image10.emf"/><Relationship Id="rId2" Type="http://schemas.openxmlformats.org/officeDocument/2006/relationships/audio" Target="../media/media30.m4a"/><Relationship Id="rId1" Type="http://schemas.microsoft.com/office/2007/relationships/media" Target="../media/media30.m4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7.xml"/><Relationship Id="rId7" Type="http://schemas.openxmlformats.org/officeDocument/2006/relationships/image" Target="../media/image10.emf"/><Relationship Id="rId2" Type="http://schemas.openxmlformats.org/officeDocument/2006/relationships/audio" Target="../media/media31.m4a"/><Relationship Id="rId1" Type="http://schemas.microsoft.com/office/2007/relationships/media" Target="../media/media31.m4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7.xml"/><Relationship Id="rId7" Type="http://schemas.openxmlformats.org/officeDocument/2006/relationships/image" Target="../media/image10.emf"/><Relationship Id="rId2" Type="http://schemas.openxmlformats.org/officeDocument/2006/relationships/audio" Target="../media/media32.m4a"/><Relationship Id="rId1" Type="http://schemas.microsoft.com/office/2007/relationships/media" Target="../media/media32.m4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7.xml"/><Relationship Id="rId7" Type="http://schemas.openxmlformats.org/officeDocument/2006/relationships/image" Target="../media/image10.emf"/><Relationship Id="rId2" Type="http://schemas.openxmlformats.org/officeDocument/2006/relationships/audio" Target="../media/media33.m4a"/><Relationship Id="rId1" Type="http://schemas.microsoft.com/office/2007/relationships/media" Target="../media/media33.m4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7.xml"/><Relationship Id="rId7" Type="http://schemas.openxmlformats.org/officeDocument/2006/relationships/image" Target="../media/image10.emf"/><Relationship Id="rId2" Type="http://schemas.openxmlformats.org/officeDocument/2006/relationships/audio" Target="../media/media34.m4a"/><Relationship Id="rId1" Type="http://schemas.microsoft.com/office/2007/relationships/media" Target="../media/media34.m4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7.xml"/><Relationship Id="rId7" Type="http://schemas.openxmlformats.org/officeDocument/2006/relationships/image" Target="../media/image10.emf"/><Relationship Id="rId2" Type="http://schemas.openxmlformats.org/officeDocument/2006/relationships/audio" Target="../media/media35.m4a"/><Relationship Id="rId1" Type="http://schemas.microsoft.com/office/2007/relationships/media" Target="../media/media35.m4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7.xml"/><Relationship Id="rId7" Type="http://schemas.openxmlformats.org/officeDocument/2006/relationships/image" Target="../media/image10.emf"/><Relationship Id="rId2" Type="http://schemas.openxmlformats.org/officeDocument/2006/relationships/audio" Target="../media/media36.m4a"/><Relationship Id="rId1" Type="http://schemas.microsoft.com/office/2007/relationships/media" Target="../media/media36.m4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3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7.xml"/><Relationship Id="rId7" Type="http://schemas.openxmlformats.org/officeDocument/2006/relationships/image" Target="../media/image10.emf"/><Relationship Id="rId2" Type="http://schemas.openxmlformats.org/officeDocument/2006/relationships/audio" Target="../media/media37.m4a"/><Relationship Id="rId1" Type="http://schemas.microsoft.com/office/2007/relationships/media" Target="../media/media37.m4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7.xml"/><Relationship Id="rId7" Type="http://schemas.openxmlformats.org/officeDocument/2006/relationships/image" Target="../media/image10.emf"/><Relationship Id="rId2" Type="http://schemas.openxmlformats.org/officeDocument/2006/relationships/audio" Target="../media/media38.m4a"/><Relationship Id="rId1" Type="http://schemas.microsoft.com/office/2007/relationships/media" Target="../media/media38.m4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39.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7.xml"/><Relationship Id="rId7" Type="http://schemas.openxmlformats.org/officeDocument/2006/relationships/image" Target="../media/image10.emf"/><Relationship Id="rId2" Type="http://schemas.openxmlformats.org/officeDocument/2006/relationships/audio" Target="../media/media39.m4a"/><Relationship Id="rId1" Type="http://schemas.microsoft.com/office/2007/relationships/media" Target="../media/media39.m4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40.xml.rels><?xml version="1.0" encoding="UTF-8" standalone="yes"?>
<Relationships xmlns="http://schemas.openxmlformats.org/package/2006/relationships"><Relationship Id="rId8" Type="http://schemas.openxmlformats.org/officeDocument/2006/relationships/hyperlink" Target="https://www.youtube.com/watch?v=MI2sYvUb4_0" TargetMode="External"/><Relationship Id="rId3" Type="http://schemas.openxmlformats.org/officeDocument/2006/relationships/image" Target="../media/image8.emf"/><Relationship Id="rId7" Type="http://schemas.openxmlformats.org/officeDocument/2006/relationships/hyperlink" Target="https://www.youtube.com/watch?v=pNZb7CXUjs0" TargetMode="External"/><Relationship Id="rId12" Type="http://schemas.openxmlformats.org/officeDocument/2006/relationships/hyperlink" Target="https://www.youtube.com/watch?v=Llgko_GpXbI" TargetMode="External"/><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hyperlink" Target="https://www.youtube.com/watch?v=DLctAw4JZXE" TargetMode="External"/><Relationship Id="rId11" Type="http://schemas.openxmlformats.org/officeDocument/2006/relationships/hyperlink" Target="https://www.youtube.com/watch?v=EwvmNv1leUo" TargetMode="External"/><Relationship Id="rId5" Type="http://schemas.openxmlformats.org/officeDocument/2006/relationships/image" Target="../media/image10.emf"/><Relationship Id="rId10" Type="http://schemas.openxmlformats.org/officeDocument/2006/relationships/hyperlink" Target="https://www.youtube.com/watch?v=tDiHTK9nwYw" TargetMode="External"/><Relationship Id="rId4" Type="http://schemas.openxmlformats.org/officeDocument/2006/relationships/image" Target="../media/image9.emf"/><Relationship Id="rId9" Type="http://schemas.openxmlformats.org/officeDocument/2006/relationships/hyperlink" Target="https://www.youtube.com/watch?v=MEbb4kuKMec" TargetMode="External"/></Relationships>
</file>

<file path=ppt/slides/_rels/slide4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a:stretch>
            <a:fillRect/>
          </a:stretch>
        </p:blipFill>
        <p:spPr>
          <a:xfrm>
            <a:off x="575549" y="0"/>
            <a:ext cx="11616451" cy="6680068"/>
          </a:xfrm>
          <a:prstGeom prst="rect">
            <a:avLst/>
          </a:prstGeom>
        </p:spPr>
      </p:pic>
      <p:sp>
        <p:nvSpPr>
          <p:cNvPr id="11" name="Rectangle 10"/>
          <p:cNvSpPr/>
          <p:nvPr/>
        </p:nvSpPr>
        <p:spPr>
          <a:xfrm rot="10800000">
            <a:off x="0" y="0"/>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pic>
        <p:nvPicPr>
          <p:cNvPr id="4" name="Picture 3"/>
          <p:cNvPicPr>
            <a:picLocks noChangeAspect="1"/>
          </p:cNvPicPr>
          <p:nvPr/>
        </p:nvPicPr>
        <p:blipFill rotWithShape="1">
          <a:blip r:embed="rId5"/>
          <a:srcRect l="984" r="914" b="11911"/>
          <a:stretch/>
        </p:blipFill>
        <p:spPr>
          <a:xfrm>
            <a:off x="0" y="4199708"/>
            <a:ext cx="12200709" cy="2688772"/>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7"/>
          <a:stretch>
            <a:fillRect/>
          </a:stretch>
        </p:blipFill>
        <p:spPr>
          <a:xfrm>
            <a:off x="0" y="370115"/>
            <a:ext cx="6714451" cy="1972334"/>
          </a:xfrm>
          <a:prstGeom prst="rect">
            <a:avLst/>
          </a:prstGeom>
        </p:spPr>
      </p:pic>
      <p:pic>
        <p:nvPicPr>
          <p:cNvPr id="13" name="Picture 12"/>
          <p:cNvPicPr>
            <a:picLocks noChangeAspect="1"/>
          </p:cNvPicPr>
          <p:nvPr/>
        </p:nvPicPr>
        <p:blipFill>
          <a:blip r:embed="rId8"/>
          <a:stretch>
            <a:fillRect/>
          </a:stretch>
        </p:blipFill>
        <p:spPr>
          <a:xfrm>
            <a:off x="4794739" y="2871217"/>
            <a:ext cx="7405970" cy="1644336"/>
          </a:xfrm>
          <a:prstGeom prst="rect">
            <a:avLst/>
          </a:prstGeom>
        </p:spPr>
      </p:pic>
      <p:sp>
        <p:nvSpPr>
          <p:cNvPr id="14" name="TextBox 13"/>
          <p:cNvSpPr txBox="1"/>
          <p:nvPr/>
        </p:nvSpPr>
        <p:spPr>
          <a:xfrm>
            <a:off x="417504" y="786895"/>
            <a:ext cx="5421677" cy="1138773"/>
          </a:xfrm>
          <a:prstGeom prst="rect">
            <a:avLst/>
          </a:prstGeom>
          <a:noFill/>
        </p:spPr>
        <p:txBody>
          <a:bodyPr wrap="none" rtlCol="0">
            <a:spAutoFit/>
          </a:bodyPr>
          <a:lstStyle/>
          <a:p>
            <a:pPr algn="ctr"/>
            <a:r>
              <a:rPr lang="ar-SA" sz="3600" b="1" dirty="0">
                <a:solidFill>
                  <a:schemeClr val="bg1"/>
                </a:solidFill>
                <a:latin typeface="Al-Jazeera-Arabic-Bold" pitchFamily="2" charset="-78"/>
                <a:cs typeface="Al-Jazeera-Arabic-Bold" pitchFamily="2" charset="-78"/>
              </a:rPr>
              <a:t>المدخل إلى تقنيات الاتصال</a:t>
            </a:r>
            <a:endParaRPr lang="en-US" sz="3600" b="1" dirty="0">
              <a:solidFill>
                <a:schemeClr val="bg1"/>
              </a:solidFill>
              <a:latin typeface="Al-Jazeera-Arabic-Bold" pitchFamily="2" charset="-78"/>
              <a:cs typeface="Al-Jazeera-Arabic-Bold" pitchFamily="2" charset="-78"/>
            </a:endParaRPr>
          </a:p>
          <a:p>
            <a:pPr algn="ctr"/>
            <a:r>
              <a:rPr lang="ar-SA" sz="3200" b="1" dirty="0">
                <a:solidFill>
                  <a:srgbClr val="24A9E1"/>
                </a:solidFill>
                <a:latin typeface="Al-Jazeera-Arabic-Bold" pitchFamily="2" charset="-78"/>
                <a:cs typeface="Al-Jazeera-Arabic-Bold" pitchFamily="2" charset="-78"/>
              </a:rPr>
              <a:t>د. جورج لطيف سيدهم</a:t>
            </a:r>
            <a:endParaRPr lang="en-US" sz="3200" b="1" dirty="0">
              <a:solidFill>
                <a:srgbClr val="24A9E1"/>
              </a:solidFill>
              <a:latin typeface="Al-Jazeera-Arabic-Bold" pitchFamily="2" charset="-78"/>
              <a:cs typeface="Al-Jazeera-Arabic-Bold" pitchFamily="2" charset="-78"/>
            </a:endParaRPr>
          </a:p>
        </p:txBody>
      </p:sp>
      <p:sp>
        <p:nvSpPr>
          <p:cNvPr id="16" name="TextBox 15"/>
          <p:cNvSpPr txBox="1"/>
          <p:nvPr/>
        </p:nvSpPr>
        <p:spPr>
          <a:xfrm>
            <a:off x="5443689" y="3120756"/>
            <a:ext cx="6843263" cy="1077218"/>
          </a:xfrm>
          <a:prstGeom prst="rect">
            <a:avLst/>
          </a:prstGeom>
          <a:noFill/>
        </p:spPr>
        <p:txBody>
          <a:bodyPr wrap="square" rtlCol="0">
            <a:spAutoFit/>
          </a:bodyPr>
          <a:lstStyle/>
          <a:p>
            <a:r>
              <a:rPr lang="en-US" sz="3200" b="1" dirty="0">
                <a:solidFill>
                  <a:schemeClr val="bg1"/>
                </a:solidFill>
                <a:latin typeface="Al-Jazeera-Arabic-Regular" pitchFamily="2" charset="-78"/>
                <a:cs typeface="Al-Jazeera-Arabic-Regular" pitchFamily="2" charset="-78"/>
              </a:rPr>
              <a:t>DGM 11</a:t>
            </a:r>
            <a:r>
              <a:rPr lang="ar-SA" sz="3200" b="1" dirty="0">
                <a:solidFill>
                  <a:schemeClr val="bg1"/>
                </a:solidFill>
                <a:latin typeface="Al-Jazeera-Arabic-Regular" pitchFamily="2" charset="-78"/>
                <a:cs typeface="Al-Jazeera-Arabic-Regular" pitchFamily="2" charset="-78"/>
              </a:rPr>
              <a:t>٣</a:t>
            </a:r>
            <a:endParaRPr lang="en-US" sz="3200" b="1" dirty="0">
              <a:solidFill>
                <a:schemeClr val="bg1"/>
              </a:solidFill>
              <a:latin typeface="Al-Jazeera-Arabic-Regular" pitchFamily="2" charset="-78"/>
              <a:cs typeface="Al-Jazeera-Arabic-Regular" pitchFamily="2" charset="-78"/>
            </a:endParaRPr>
          </a:p>
          <a:p>
            <a:r>
              <a:rPr lang="en-US" sz="3200" b="1" dirty="0">
                <a:solidFill>
                  <a:schemeClr val="bg1"/>
                </a:solidFill>
                <a:latin typeface="Al-Jazeera-Arabic-Regular" pitchFamily="2" charset="-78"/>
                <a:cs typeface="Al-Jazeera-Arabic-Regular" pitchFamily="2" charset="-78"/>
              </a:rPr>
              <a:t>Lecture </a:t>
            </a:r>
            <a:r>
              <a:rPr lang="ar-SA" sz="3200" b="1" dirty="0">
                <a:solidFill>
                  <a:schemeClr val="bg1"/>
                </a:solidFill>
                <a:latin typeface="Al-Jazeera-Arabic-Regular" pitchFamily="2" charset="-78"/>
                <a:cs typeface="Al-Jazeera-Arabic-Regular" pitchFamily="2" charset="-78"/>
              </a:rPr>
              <a:t>٣</a:t>
            </a:r>
            <a:r>
              <a:rPr lang="en-US" sz="3200" b="1" dirty="0">
                <a:solidFill>
                  <a:schemeClr val="bg1"/>
                </a:solidFill>
                <a:latin typeface="Al-Jazeera-Arabic-Regular" pitchFamily="2" charset="-78"/>
                <a:cs typeface="Al-Jazeera-Arabic-Regular" pitchFamily="2" charset="-78"/>
              </a:rPr>
              <a:t>: </a:t>
            </a:r>
            <a:r>
              <a:rPr lang="ar-SA" sz="3200" b="1" dirty="0">
                <a:solidFill>
                  <a:schemeClr val="bg1"/>
                </a:solidFill>
                <a:latin typeface="Al-Jazeera-Arabic-Regular" pitchFamily="2" charset="-78"/>
                <a:cs typeface="Al-Jazeera-Arabic-Regular" pitchFamily="2" charset="-78"/>
              </a:rPr>
              <a:t>تاريخ وتطور وسائل الاتصال</a:t>
            </a:r>
            <a:endParaRPr lang="en-US" sz="3200" b="1" dirty="0">
              <a:solidFill>
                <a:schemeClr val="bg1"/>
              </a:solidFill>
              <a:latin typeface="Al-Jazeera-Arabic-Regular" pitchFamily="2" charset="-78"/>
              <a:cs typeface="Al-Jazeera-Arabic-Regular" pitchFamily="2" charset="-78"/>
            </a:endParaRPr>
          </a:p>
        </p:txBody>
      </p:sp>
      <p:pic>
        <p:nvPicPr>
          <p:cNvPr id="3" name="Audio Recording Feb 16, 2023 at 5:20:53 PM" descr="Audio Recording Feb 16, 2023 at 5:20:53 PM">
            <a:hlinkClick r:id="" action="ppaction://media"/>
            <a:extLst>
              <a:ext uri="{FF2B5EF4-FFF2-40B4-BE49-F238E27FC236}">
                <a16:creationId xmlns:a16="http://schemas.microsoft.com/office/drawing/2014/main" id="{393D4532-576C-0647-A0EF-3D696A4DDCC4}"/>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0803651" y="5844044"/>
            <a:ext cx="812800" cy="812800"/>
          </a:xfrm>
          <a:prstGeom prst="rect">
            <a:avLst/>
          </a:prstGeom>
        </p:spPr>
      </p:pic>
    </p:spTree>
    <p:extLst>
      <p:ext uri="{BB962C8B-B14F-4D97-AF65-F5344CB8AC3E}">
        <p14:creationId xmlns:p14="http://schemas.microsoft.com/office/powerpoint/2010/main" val="18704294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3504"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3988514" y="600294"/>
            <a:ext cx="2767104"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محتويات المحاضرة</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178092" y="543490"/>
            <a:ext cx="1707070"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3</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382680" y="2328025"/>
            <a:ext cx="11563980" cy="2204193"/>
          </a:xfrm>
          <a:prstGeom prst="rect">
            <a:avLst/>
          </a:prstGeom>
          <a:noFill/>
        </p:spPr>
        <p:txBody>
          <a:bodyPr wrap="square" rtlCol="0">
            <a:spAutoFit/>
          </a:bodyPr>
          <a:lstStyle/>
          <a:p>
            <a:pPr marL="457200" indent="-457200" algn="just" rtl="1">
              <a:lnSpc>
                <a:spcPct val="200000"/>
              </a:lnSpc>
              <a:buFont typeface="Arial" panose="020B0604020202020204" pitchFamily="34" charset="0"/>
              <a:buChar char="•"/>
            </a:pPr>
            <a:r>
              <a:rPr lang="ar-SA" sz="2400" dirty="0">
                <a:latin typeface="Al-Jazeera-Arabic-Regular" pitchFamily="2" charset="-78"/>
                <a:cs typeface="Al-Jazeera-Arabic-Regular" pitchFamily="2" charset="-78"/>
              </a:rPr>
              <a:t>تطور الطباعة والمطبوعات</a:t>
            </a:r>
          </a:p>
          <a:p>
            <a:pPr marL="457200" indent="-457200" algn="just" rtl="1">
              <a:lnSpc>
                <a:spcPct val="200000"/>
              </a:lnSpc>
              <a:buFont typeface="Arial" panose="020B0604020202020204" pitchFamily="34" charset="0"/>
              <a:buChar char="•"/>
            </a:pPr>
            <a:r>
              <a:rPr lang="ar-SA" sz="2400" dirty="0">
                <a:latin typeface="Al-Jazeera-Arabic-Regular" pitchFamily="2" charset="-78"/>
                <a:cs typeface="Al-Jazeera-Arabic-Regular" pitchFamily="2" charset="-78"/>
              </a:rPr>
              <a:t>تطور الصحف الورقية</a:t>
            </a:r>
          </a:p>
          <a:p>
            <a:pPr marL="457200" indent="-457200" algn="just" rtl="1">
              <a:lnSpc>
                <a:spcPct val="200000"/>
              </a:lnSpc>
              <a:buFont typeface="Arial" panose="020B0604020202020204" pitchFamily="34" charset="0"/>
              <a:buChar char="•"/>
            </a:pPr>
            <a:r>
              <a:rPr lang="ar-SA" sz="2400" i="0" dirty="0">
                <a:effectLst/>
                <a:latin typeface="Al-Jazeera-Arabic-Regular" pitchFamily="2" charset="-78"/>
                <a:cs typeface="Al-Jazeera-Arabic-Regular" pitchFamily="2" charset="-78"/>
              </a:rPr>
              <a:t>ظهور الصحافة الإلكترونية وتطورها</a:t>
            </a:r>
            <a:endParaRPr lang="ar-SA" sz="2400" dirty="0">
              <a:latin typeface="Al-Jazeera-Arabic-Regular" pitchFamily="2" charset="-78"/>
              <a:cs typeface="Al-Jazeera-Arabic-Regular" pitchFamily="2" charset="-78"/>
            </a:endParaRPr>
          </a:p>
        </p:txBody>
      </p:sp>
      <p:pic>
        <p:nvPicPr>
          <p:cNvPr id="10" name="Audio Recording Feb 16, 2023 at 5:21:40 PM" descr="Audio Recording Feb 16, 2023 at 5:21:40 PM">
            <a:hlinkClick r:id="" action="ppaction://media"/>
            <a:extLst>
              <a:ext uri="{FF2B5EF4-FFF2-40B4-BE49-F238E27FC236}">
                <a16:creationId xmlns:a16="http://schemas.microsoft.com/office/drawing/2014/main" id="{1B85D204-4128-C542-80BE-52DD8B8A0FA0}"/>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39303" y="6045200"/>
            <a:ext cx="812800" cy="812800"/>
          </a:xfrm>
          <a:prstGeom prst="rect">
            <a:avLst/>
          </a:prstGeom>
        </p:spPr>
      </p:pic>
    </p:spTree>
    <p:extLst>
      <p:ext uri="{BB962C8B-B14F-4D97-AF65-F5344CB8AC3E}">
        <p14:creationId xmlns:p14="http://schemas.microsoft.com/office/powerpoint/2010/main" val="29056133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3536"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4"/>
          <a:stretch>
            <a:fillRect/>
          </a:stretch>
        </p:blipFill>
        <p:spPr>
          <a:xfrm>
            <a:off x="-71964" y="-117903"/>
            <a:ext cx="12335929" cy="7093806"/>
          </a:xfrm>
          <a:prstGeom prst="rect">
            <a:avLst/>
          </a:prstGeom>
        </p:spPr>
      </p:pic>
      <p:sp>
        <p:nvSpPr>
          <p:cNvPr id="11" name="Rectangle 10"/>
          <p:cNvSpPr/>
          <p:nvPr/>
        </p:nvSpPr>
        <p:spPr>
          <a:xfrm rot="10800000">
            <a:off x="-71966" y="-92202"/>
            <a:ext cx="12335931" cy="7093805"/>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5"/>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7"/>
          <a:stretch>
            <a:fillRect/>
          </a:stretch>
        </p:blipFill>
        <p:spPr>
          <a:xfrm>
            <a:off x="-71974" y="4288121"/>
            <a:ext cx="6714451" cy="1972334"/>
          </a:xfrm>
          <a:prstGeom prst="rect">
            <a:avLst/>
          </a:prstGeom>
        </p:spPr>
      </p:pic>
      <p:sp>
        <p:nvSpPr>
          <p:cNvPr id="14" name="TextBox 13"/>
          <p:cNvSpPr txBox="1"/>
          <p:nvPr/>
        </p:nvSpPr>
        <p:spPr>
          <a:xfrm>
            <a:off x="219919" y="4756925"/>
            <a:ext cx="6080709" cy="1077218"/>
          </a:xfrm>
          <a:prstGeom prst="rect">
            <a:avLst/>
          </a:prstGeom>
          <a:noFill/>
        </p:spPr>
        <p:txBody>
          <a:bodyPr wrap="square" rtlCol="0">
            <a:spAutoFit/>
          </a:bodyPr>
          <a:lstStyle/>
          <a:p>
            <a:pPr marL="0" algn="r" defTabSz="914400" rtl="1" eaLnBrk="1" latinLnBrk="0" hangingPunct="1"/>
            <a:r>
              <a:rPr lang="ar-SA" sz="3200" b="1" dirty="0">
                <a:solidFill>
                  <a:schemeClr val="bg1"/>
                </a:solidFill>
                <a:latin typeface="Al-Jazeera-Arabic-Regular" pitchFamily="2" charset="-78"/>
                <a:cs typeface="Al-Jazeera-Arabic-Regular" pitchFamily="2" charset="-78"/>
              </a:rPr>
              <a:t>تاريخ تطور الطباعة</a:t>
            </a:r>
            <a:endParaRPr lang="en-US" sz="3200" b="1" dirty="0">
              <a:solidFill>
                <a:schemeClr val="bg1"/>
              </a:solidFill>
              <a:latin typeface="Al-Jazeera-Arabic-Regular" pitchFamily="2" charset="-78"/>
              <a:cs typeface="Al-Jazeera-Arabic-Regular" pitchFamily="2" charset="-78"/>
            </a:endParaRPr>
          </a:p>
          <a:p>
            <a:pPr marL="0" defTabSz="914400" rtl="1" eaLnBrk="1" latinLnBrk="0" hangingPunct="1"/>
            <a:r>
              <a:rPr lang="en-US" sz="3200" b="1" dirty="0">
                <a:solidFill>
                  <a:schemeClr val="bg1"/>
                </a:solidFill>
                <a:latin typeface="Al-Jazeera-Arabic-Regular" pitchFamily="2" charset="-78"/>
                <a:cs typeface="Al-Jazeera-Arabic-Regular" pitchFamily="2" charset="-78"/>
              </a:rPr>
              <a:t>History &amp; Evolution of Printing</a:t>
            </a:r>
          </a:p>
        </p:txBody>
      </p:sp>
      <p:pic>
        <p:nvPicPr>
          <p:cNvPr id="3" name="Audio Recording Feb 16, 2023 at 5:21:57 PM" descr="Audio Recording Feb 16, 2023 at 5:21:57 PM">
            <a:hlinkClick r:id="" action="ppaction://media"/>
            <a:extLst>
              <a:ext uri="{FF2B5EF4-FFF2-40B4-BE49-F238E27FC236}">
                <a16:creationId xmlns:a16="http://schemas.microsoft.com/office/drawing/2014/main" id="{66508FFD-0877-FD4C-A5B6-9BCE849DBD2E}"/>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20411" y="0"/>
            <a:ext cx="812800" cy="812800"/>
          </a:xfrm>
          <a:prstGeom prst="rect">
            <a:avLst/>
          </a:prstGeom>
        </p:spPr>
      </p:pic>
    </p:spTree>
    <p:extLst>
      <p:ext uri="{BB962C8B-B14F-4D97-AF65-F5344CB8AC3E}">
        <p14:creationId xmlns:p14="http://schemas.microsoft.com/office/powerpoint/2010/main" val="32530180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552"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D8E08335-1A0A-F945-8F1A-F283B76892E3}"/>
              </a:ext>
            </a:extLst>
          </p:cNvPr>
          <p:cNvPicPr>
            <a:picLocks noChangeAspect="1"/>
          </p:cNvPicPr>
          <p:nvPr/>
        </p:nvPicPr>
        <p:blipFill rotWithShape="1">
          <a:blip r:embed="rId4">
            <a:extLst>
              <a:ext uri="{28A0092B-C50C-407E-A947-70E740481C1C}">
                <a14:useLocalDpi xmlns:a14="http://schemas.microsoft.com/office/drawing/2010/main" val="0"/>
              </a:ext>
            </a:extLst>
          </a:blip>
          <a:srcRect l="5657"/>
          <a:stretch/>
        </p:blipFill>
        <p:spPr>
          <a:xfrm>
            <a:off x="0" y="1941750"/>
            <a:ext cx="4897622" cy="3235679"/>
          </a:xfrm>
          <a:prstGeom prst="rect">
            <a:avLst/>
          </a:prstGeom>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6"/>
          <a:stretch>
            <a:fillRect/>
          </a:stretch>
        </p:blipFill>
        <p:spPr>
          <a:xfrm>
            <a:off x="2440788" y="5949244"/>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5" name="Picture 4"/>
          <p:cNvPicPr>
            <a:picLocks noChangeAspect="1"/>
          </p:cNvPicPr>
          <p:nvPr/>
        </p:nvPicPr>
        <p:blipFill>
          <a:blip r:embed="rId7"/>
          <a:stretch>
            <a:fillRect/>
          </a:stretch>
        </p:blipFill>
        <p:spPr>
          <a:xfrm>
            <a:off x="12072675" y="2204822"/>
            <a:ext cx="238650" cy="2709534"/>
          </a:xfrm>
          <a:prstGeom prst="rect">
            <a:avLst/>
          </a:prstGeom>
        </p:spPr>
      </p:pic>
      <p:pic>
        <p:nvPicPr>
          <p:cNvPr id="6" name="Picture 5"/>
          <p:cNvPicPr>
            <a:picLocks noChangeAspect="1"/>
          </p:cNvPicPr>
          <p:nvPr/>
        </p:nvPicPr>
        <p:blipFill>
          <a:blip r:embed="rId8"/>
          <a:stretch>
            <a:fillRect/>
          </a:stretch>
        </p:blipFill>
        <p:spPr>
          <a:xfrm>
            <a:off x="-108036" y="20962"/>
            <a:ext cx="9533101" cy="1610200"/>
          </a:xfrm>
          <a:prstGeom prst="rect">
            <a:avLst/>
          </a:prstGeom>
        </p:spPr>
      </p:pic>
      <p:sp>
        <p:nvSpPr>
          <p:cNvPr id="7" name="TextBox 6"/>
          <p:cNvSpPr txBox="1"/>
          <p:nvPr/>
        </p:nvSpPr>
        <p:spPr>
          <a:xfrm>
            <a:off x="4658514" y="588321"/>
            <a:ext cx="1156086"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مقدمة</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178092" y="543490"/>
            <a:ext cx="1707070"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3</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4658514" y="1631162"/>
            <a:ext cx="7171217" cy="3737370"/>
          </a:xfrm>
          <a:prstGeom prst="rect">
            <a:avLst/>
          </a:prstGeom>
          <a:noFill/>
        </p:spPr>
        <p:txBody>
          <a:bodyPr wrap="square" rtlCol="0">
            <a:spAutoFit/>
          </a:bodyPr>
          <a:lstStyle/>
          <a:p>
            <a:pPr algn="just" rtl="1">
              <a:lnSpc>
                <a:spcPct val="150000"/>
              </a:lnSpc>
            </a:pPr>
            <a:r>
              <a:rPr lang="ar-EG" sz="2000" b="0" i="0" dirty="0">
                <a:solidFill>
                  <a:srgbClr val="333333"/>
                </a:solidFill>
                <a:effectLst/>
                <a:latin typeface="Al-Jazeera-Arabic-Regular" pitchFamily="2" charset="-78"/>
                <a:cs typeface="Al-Jazeera-Arabic-Regular" pitchFamily="2" charset="-78"/>
              </a:rPr>
              <a:t>تتواجد بين أيدينا يومياً أوراقٌ مطبوعةٌ نستخدمها في الأعمال، أو القراءة، أو لإنجاز المَهام الإدارية، وبسبب كُثرة الأوراق التي تحيط بنا لا نفكر غالباً في الطّريق الشّاق الذي قَطَعه الإنسان لِيصل بِالطباعة إلى هذه الدّرجة من السّهولة، فقد أصبح بإمكان الشّخص طباعة الأوراق أو الصور التي يحتاجها بضغطةٍ واحدةٍ على زرّ الطباعة.</a:t>
            </a:r>
            <a:endParaRPr lang="en-US" sz="2000" b="0" i="0" dirty="0">
              <a:solidFill>
                <a:srgbClr val="333333"/>
              </a:solidFill>
              <a:effectLst/>
              <a:latin typeface="Al-Jazeera-Arabic-Regular" pitchFamily="2" charset="-78"/>
              <a:cs typeface="Al-Jazeera-Arabic-Regular" pitchFamily="2" charset="-78"/>
            </a:endParaRPr>
          </a:p>
          <a:p>
            <a:pPr algn="just" rtl="1">
              <a:lnSpc>
                <a:spcPct val="150000"/>
              </a:lnSpc>
            </a:pPr>
            <a:r>
              <a:rPr lang="ar-EG" sz="2000" b="0" i="0" dirty="0">
                <a:solidFill>
                  <a:srgbClr val="333333"/>
                </a:solidFill>
                <a:effectLst/>
                <a:latin typeface="Al-Jazeera-Arabic-Regular" pitchFamily="2" charset="-78"/>
                <a:cs typeface="Al-Jazeera-Arabic-Regular" pitchFamily="2" charset="-78"/>
              </a:rPr>
              <a:t>الطباعة منذ القدم هي إعادة نسخ الكلمات، والرّسومات، والزّخارف على الورق، أو النّسيج بطريقةٍ ميكانيكية، وقد ظهرت الطباعة في العديد من الحضارات القديمة، واستمرّت بالتطوّر حتى وصلتْ لشكلها الحالي.</a:t>
            </a:r>
            <a:endParaRPr lang="ar-SA" sz="2000" dirty="0">
              <a:latin typeface="Al-Jazeera-Arabic-Regular" pitchFamily="2" charset="-78"/>
              <a:cs typeface="Al-Jazeera-Arabic-Regular" pitchFamily="2" charset="-78"/>
            </a:endParaRPr>
          </a:p>
        </p:txBody>
      </p:sp>
      <p:pic>
        <p:nvPicPr>
          <p:cNvPr id="10" name="Audio Recording Feb 16, 2023 at 5:25:50 PM" descr="Audio Recording Feb 16, 2023 at 5:25:50 PM">
            <a:hlinkClick r:id="" action="ppaction://media"/>
            <a:extLst>
              <a:ext uri="{FF2B5EF4-FFF2-40B4-BE49-F238E27FC236}">
                <a16:creationId xmlns:a16="http://schemas.microsoft.com/office/drawing/2014/main" id="{5B34F5B0-2F22-B040-8CA4-90CB7FE49F82}"/>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133860" y="6113097"/>
            <a:ext cx="812800" cy="812800"/>
          </a:xfrm>
          <a:prstGeom prst="rect">
            <a:avLst/>
          </a:prstGeom>
        </p:spPr>
      </p:pic>
    </p:spTree>
    <p:extLst>
      <p:ext uri="{BB962C8B-B14F-4D97-AF65-F5344CB8AC3E}">
        <p14:creationId xmlns:p14="http://schemas.microsoft.com/office/powerpoint/2010/main" val="2100226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82272"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11696"/>
            <a:ext cx="9533101" cy="1610200"/>
          </a:xfrm>
          <a:prstGeom prst="rect">
            <a:avLst/>
          </a:prstGeom>
        </p:spPr>
      </p:pic>
      <p:sp>
        <p:nvSpPr>
          <p:cNvPr id="7" name="TextBox 6"/>
          <p:cNvSpPr txBox="1"/>
          <p:nvPr/>
        </p:nvSpPr>
        <p:spPr>
          <a:xfrm>
            <a:off x="4429485" y="601291"/>
            <a:ext cx="2161169" cy="523220"/>
          </a:xfrm>
          <a:prstGeom prst="rect">
            <a:avLst/>
          </a:prstGeom>
          <a:noFill/>
        </p:spPr>
        <p:txBody>
          <a:bodyPr wrap="none" rtlCol="0">
            <a:spAutoFit/>
          </a:bodyPr>
          <a:lstStyle/>
          <a:p>
            <a:r>
              <a:rPr lang="ar-SA" sz="2800" b="1" dirty="0">
                <a:solidFill>
                  <a:schemeClr val="bg1"/>
                </a:solidFill>
                <a:latin typeface="Al-Jazeera-Arabic-Regular" pitchFamily="2" charset="-78"/>
                <a:cs typeface="Al-Jazeera-Arabic-Regular" pitchFamily="2" charset="-78"/>
              </a:rPr>
              <a:t>الطباعة قديمًا</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178092" y="510832"/>
            <a:ext cx="1707070"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3</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732763" y="1697710"/>
            <a:ext cx="10993058" cy="3788345"/>
          </a:xfrm>
          <a:prstGeom prst="rect">
            <a:avLst/>
          </a:prstGeom>
          <a:noFill/>
        </p:spPr>
        <p:txBody>
          <a:bodyPr wrap="square" rtlCol="0">
            <a:spAutoFit/>
          </a:bodyPr>
          <a:lstStyle/>
          <a:p>
            <a:pPr algn="just" rtl="1">
              <a:lnSpc>
                <a:spcPct val="150000"/>
              </a:lnSpc>
            </a:pPr>
            <a:r>
              <a:rPr lang="ar-EG" b="0" i="0" dirty="0">
                <a:solidFill>
                  <a:srgbClr val="333333"/>
                </a:solidFill>
                <a:effectLst/>
                <a:latin typeface="Al-Jazeera-Arabic-Regular" pitchFamily="2" charset="-78"/>
                <a:cs typeface="Al-Jazeera-Arabic-Regular" pitchFamily="2" charset="-78"/>
              </a:rPr>
              <a:t>تبيّن الدراسات التاريخيّة بأنّ الحضاراتِ الإنسانيّة القديمة كانت تتطلّع إلى نقلِ الأحداثِ والأشياءِ التي تواجهها عن طريقِ نسخها وطباعتها، فمنذ العصر الحجريّ كانَ الإنسانُ قادراً على نقلِ صورِ الحيواناتِ التي يصطادها عن طريقِ رسمها على جدرانِ كهفه، وذلك باستخدامِ عظمٍ مجوّفٍ لنفثِ الألوانِ على تلكَ الجدران، كما أنّه كانَ يتركُ أثراً على الجدرانِ بطباعةِ يده الملوثة بدماءِ الحيواناتِ التي يصطادها، ويعتقد المؤرخونَ بأنَّ بدايةَ اهتمامِ الإنسانِ بنقلِ الأشكالِ على الجدرانِ كانت بسبب رؤيته لآثارِ مخالبِ الحيواناتِ عليها، وانتباهه للأثرِ الذي تتركه الأقدامُ على الأرضِ، ممّا جعله يسعى لتقليدِ هذه الآثارِ، ومع تطوّر الحضارة الإنسانيّة ظهرَت الأختام في منطقةِ بلادِ الرافدين، وقد أطلقَ عليها آنذاك اسم "الأختام السومريّة المنبسطة" التي كانت عبارة عن نقوش محفورة على سطح الحجارة، بحيث يتم ضغطها على الطين لتعطي شكلاً متكرراً، ثمّ تطوّرت هذه الأختام في القرن السادس الميلادي، إذ اتخذت أشكالاً اسطوانيّة من الطين المشويّ بهدفِ ختمِ الوثائقِ أو للتعريفِ بالأشخاصِ والمناطقِ، فكانَ هذا الاختراع بداية فكرةِ الحصولِ على شكلٍ متكررٍ من قالبٍ واحدٍ لعمل نسخٍ متعددة.</a:t>
            </a:r>
            <a:endParaRPr lang="ar-SA" dirty="0">
              <a:latin typeface="Al-Jazeera-Arabic-Regular" pitchFamily="2" charset="-78"/>
              <a:cs typeface="Al-Jazeera-Arabic-Regular" pitchFamily="2" charset="-78"/>
            </a:endParaRPr>
          </a:p>
        </p:txBody>
      </p:sp>
      <p:pic>
        <p:nvPicPr>
          <p:cNvPr id="10" name="Audio Recording Feb 16, 2023 at 5:57:53 PM" descr="Audio Recording Feb 16, 2023 at 5:57:53 PM">
            <a:hlinkClick r:id="" action="ppaction://media"/>
            <a:extLst>
              <a:ext uri="{FF2B5EF4-FFF2-40B4-BE49-F238E27FC236}">
                <a16:creationId xmlns:a16="http://schemas.microsoft.com/office/drawing/2014/main" id="{BEA943FB-9A34-2A43-BDC7-36D9D04691BC}"/>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59875" y="6107876"/>
            <a:ext cx="812800" cy="812800"/>
          </a:xfrm>
          <a:prstGeom prst="rect">
            <a:avLst/>
          </a:prstGeom>
        </p:spPr>
      </p:pic>
    </p:spTree>
    <p:extLst>
      <p:ext uri="{BB962C8B-B14F-4D97-AF65-F5344CB8AC3E}">
        <p14:creationId xmlns:p14="http://schemas.microsoft.com/office/powerpoint/2010/main" val="39789710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16384"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2FFE4997-7689-A34D-80EF-24E9D4DC4DD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flipH="1">
            <a:off x="780475" y="1701385"/>
            <a:ext cx="2716568" cy="3737371"/>
          </a:xfrm>
          <a:prstGeom prst="rect">
            <a:avLst/>
          </a:prstGeom>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6"/>
          <a:stretch>
            <a:fillRect/>
          </a:stretch>
        </p:blipFill>
        <p:spPr>
          <a:xfrm>
            <a:off x="2440788" y="5949244"/>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5" name="Picture 4"/>
          <p:cNvPicPr>
            <a:picLocks noChangeAspect="1"/>
          </p:cNvPicPr>
          <p:nvPr/>
        </p:nvPicPr>
        <p:blipFill>
          <a:blip r:embed="rId7"/>
          <a:stretch>
            <a:fillRect/>
          </a:stretch>
        </p:blipFill>
        <p:spPr>
          <a:xfrm>
            <a:off x="12072675" y="2204822"/>
            <a:ext cx="238650" cy="2709534"/>
          </a:xfrm>
          <a:prstGeom prst="rect">
            <a:avLst/>
          </a:prstGeom>
        </p:spPr>
      </p:pic>
      <p:pic>
        <p:nvPicPr>
          <p:cNvPr id="6" name="Picture 5"/>
          <p:cNvPicPr>
            <a:picLocks noChangeAspect="1"/>
          </p:cNvPicPr>
          <p:nvPr/>
        </p:nvPicPr>
        <p:blipFill>
          <a:blip r:embed="rId8"/>
          <a:stretch>
            <a:fillRect/>
          </a:stretch>
        </p:blipFill>
        <p:spPr>
          <a:xfrm>
            <a:off x="-108036" y="20962"/>
            <a:ext cx="9533101" cy="1610200"/>
          </a:xfrm>
          <a:prstGeom prst="rect">
            <a:avLst/>
          </a:prstGeom>
        </p:spPr>
      </p:pic>
      <p:sp>
        <p:nvSpPr>
          <p:cNvPr id="7" name="TextBox 6"/>
          <p:cNvSpPr txBox="1"/>
          <p:nvPr/>
        </p:nvSpPr>
        <p:spPr>
          <a:xfrm>
            <a:off x="4429485" y="633949"/>
            <a:ext cx="2161169" cy="523220"/>
          </a:xfrm>
          <a:prstGeom prst="rect">
            <a:avLst/>
          </a:prstGeom>
          <a:noFill/>
        </p:spPr>
        <p:txBody>
          <a:bodyPr wrap="none" rtlCol="0">
            <a:spAutoFit/>
          </a:bodyPr>
          <a:lstStyle/>
          <a:p>
            <a:r>
              <a:rPr lang="ar-SA" sz="2800" b="1" dirty="0">
                <a:solidFill>
                  <a:schemeClr val="bg1"/>
                </a:solidFill>
                <a:latin typeface="Al-Jazeera-Arabic-Regular" pitchFamily="2" charset="-78"/>
                <a:cs typeface="Al-Jazeera-Arabic-Regular" pitchFamily="2" charset="-78"/>
              </a:rPr>
              <a:t>الطباعة قديمًا</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178092" y="543490"/>
            <a:ext cx="1707070"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3</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3743282" y="1791147"/>
            <a:ext cx="8083153" cy="3275705"/>
          </a:xfrm>
          <a:prstGeom prst="rect">
            <a:avLst/>
          </a:prstGeom>
          <a:noFill/>
        </p:spPr>
        <p:txBody>
          <a:bodyPr wrap="square" rtlCol="0">
            <a:spAutoFit/>
          </a:bodyPr>
          <a:lstStyle/>
          <a:p>
            <a:pPr algn="just" rtl="1">
              <a:lnSpc>
                <a:spcPct val="150000"/>
              </a:lnSpc>
            </a:pPr>
            <a:r>
              <a:rPr lang="ar-EG" sz="2000" b="0" i="0" dirty="0">
                <a:solidFill>
                  <a:srgbClr val="333333"/>
                </a:solidFill>
                <a:effectLst/>
                <a:latin typeface="Al-Jazeera-Arabic-Regular" pitchFamily="2" charset="-78"/>
                <a:cs typeface="Al-Jazeera-Arabic-Regular" pitchFamily="2" charset="-78"/>
              </a:rPr>
              <a:t>كانت الطباعة لدى الحضارات القديمة مُتمثلةً في الأختام، التي توضع في الرّسائل الملكية أو الخاصة، وقد استخدمت في المناطق السّورية والعراقية في فترة تُقارب خمسة آلاف عام قبل الميلاد، وكانت تُنقش على الأختام صور الآلهة القديمة كعشتار، وشمس، وإنكي، كما عرفت الحضارات الفارسية والهندية طباعةَ الأختام خاصة في التّجارة، وكانت تتسم عادة بالتجريد أو نقش كتاباتٍ هندية، بينما كانت الحضارات الأخرى كالمصرية والإغريقية والرومانية تعتمد على الكتابة اليدوية والنّسخ فقط.</a:t>
            </a:r>
            <a:endParaRPr lang="ar-SA" sz="2000" dirty="0">
              <a:latin typeface="Al-Jazeera-Arabic-Regular" pitchFamily="2" charset="-78"/>
              <a:cs typeface="Al-Jazeera-Arabic-Regular" pitchFamily="2" charset="-78"/>
            </a:endParaRPr>
          </a:p>
        </p:txBody>
      </p:sp>
      <p:pic>
        <p:nvPicPr>
          <p:cNvPr id="10" name="Audio Recording Feb 16, 2023 at 6:00:19 PM" descr="Audio Recording Feb 16, 2023 at 6:00:19 PM">
            <a:hlinkClick r:id="" action="ppaction://media"/>
            <a:extLst>
              <a:ext uri="{FF2B5EF4-FFF2-40B4-BE49-F238E27FC236}">
                <a16:creationId xmlns:a16="http://schemas.microsoft.com/office/drawing/2014/main" id="{EE63F1D3-75D7-874A-A14F-DA253E23DCC7}"/>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259875" y="6101740"/>
            <a:ext cx="812800" cy="812800"/>
          </a:xfrm>
          <a:prstGeom prst="rect">
            <a:avLst/>
          </a:prstGeom>
        </p:spPr>
      </p:pic>
    </p:spTree>
    <p:extLst>
      <p:ext uri="{BB962C8B-B14F-4D97-AF65-F5344CB8AC3E}">
        <p14:creationId xmlns:p14="http://schemas.microsoft.com/office/powerpoint/2010/main" val="4057870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0256"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20962"/>
            <a:ext cx="9533101" cy="1610200"/>
          </a:xfrm>
          <a:prstGeom prst="rect">
            <a:avLst/>
          </a:prstGeom>
        </p:spPr>
      </p:pic>
      <p:sp>
        <p:nvSpPr>
          <p:cNvPr id="7" name="TextBox 6"/>
          <p:cNvSpPr txBox="1"/>
          <p:nvPr/>
        </p:nvSpPr>
        <p:spPr>
          <a:xfrm>
            <a:off x="4429485" y="633949"/>
            <a:ext cx="2161169" cy="523220"/>
          </a:xfrm>
          <a:prstGeom prst="rect">
            <a:avLst/>
          </a:prstGeom>
          <a:noFill/>
        </p:spPr>
        <p:txBody>
          <a:bodyPr wrap="none" rtlCol="0">
            <a:spAutoFit/>
          </a:bodyPr>
          <a:lstStyle/>
          <a:p>
            <a:r>
              <a:rPr lang="ar-SA" sz="2800" b="1" dirty="0">
                <a:solidFill>
                  <a:schemeClr val="bg1"/>
                </a:solidFill>
                <a:latin typeface="Al-Jazeera-Arabic-Regular" pitchFamily="2" charset="-78"/>
                <a:cs typeface="Al-Jazeera-Arabic-Regular" pitchFamily="2" charset="-78"/>
              </a:rPr>
              <a:t>الطباعة قديمًا</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178092" y="543490"/>
            <a:ext cx="1707070"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3</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3743282" y="1494965"/>
            <a:ext cx="8083153" cy="4199035"/>
          </a:xfrm>
          <a:prstGeom prst="rect">
            <a:avLst/>
          </a:prstGeom>
          <a:noFill/>
        </p:spPr>
        <p:txBody>
          <a:bodyPr wrap="square" rtlCol="0">
            <a:spAutoFit/>
          </a:bodyPr>
          <a:lstStyle/>
          <a:p>
            <a:pPr algn="just" rtl="1">
              <a:lnSpc>
                <a:spcPct val="150000"/>
              </a:lnSpc>
            </a:pPr>
            <a:r>
              <a:rPr lang="ar-EG" sz="2000" b="0" i="0" dirty="0">
                <a:solidFill>
                  <a:srgbClr val="333333"/>
                </a:solidFill>
                <a:effectLst/>
                <a:latin typeface="Al-Jazeera-Arabic-Regular" pitchFamily="2" charset="-78"/>
                <a:cs typeface="Al-Jazeera-Arabic-Regular" pitchFamily="2" charset="-78"/>
              </a:rPr>
              <a:t>كان الصينيون هم أوّل من ابتكر وسيلةً للطباعةِ على الورق، والذي كان أحد اختراعاتهم في الأساس، وقد بدأوا في القرن الأول الميلادي طباعة الرّسومات والزّخارف على الأقمشة، ومع انتشار الديانة البوذية في القرن الثاني الميلادي وزيادة الطّلب على كتب التّعاليم البوذية قام الصينيون بحفرِ الكتابة على قوالبَ خشبية، وكان الكتاب البوذي المقدس أكثر الكُتب التي تمت طباعتها. وقاموا بعمل تقنية تجميع الحروف التي استخدمت فيما بعد، ولكنّها لم تكن عمليّةً لعدم وجود أبجديةٍ للصينية القديمة، واعتماد اللغة على الرّموز التي تقارب أربعين ألفِ رمز، فكان من المُستحيل تجميع الأحرف تلك لطباعة كتاب، وكان الأسهل الحفر على القوالبِ الخشبية.</a:t>
            </a:r>
            <a:endParaRPr lang="ar-SA" sz="2000" dirty="0">
              <a:latin typeface="Al-Jazeera-Arabic-Regular" pitchFamily="2" charset="-78"/>
              <a:cs typeface="Al-Jazeera-Arabic-Regular" pitchFamily="2" charset="-78"/>
            </a:endParaRPr>
          </a:p>
        </p:txBody>
      </p:sp>
      <p:pic>
        <p:nvPicPr>
          <p:cNvPr id="10" name="Picture 9">
            <a:extLst>
              <a:ext uri="{FF2B5EF4-FFF2-40B4-BE49-F238E27FC236}">
                <a16:creationId xmlns:a16="http://schemas.microsoft.com/office/drawing/2014/main" id="{B1A484E9-CB03-5B43-998A-16CD7C59913A}"/>
              </a:ext>
            </a:extLst>
          </p:cNvPr>
          <p:cNvPicPr>
            <a:picLocks noChangeAspect="1"/>
          </p:cNvPicPr>
          <p:nvPr/>
        </p:nvPicPr>
        <p:blipFill>
          <a:blip r:embed="rId8"/>
          <a:stretch>
            <a:fillRect/>
          </a:stretch>
        </p:blipFill>
        <p:spPr>
          <a:xfrm>
            <a:off x="681626" y="1748983"/>
            <a:ext cx="2681769" cy="1508358"/>
          </a:xfrm>
          <a:prstGeom prst="rect">
            <a:avLst/>
          </a:prstGeom>
        </p:spPr>
      </p:pic>
      <p:pic>
        <p:nvPicPr>
          <p:cNvPr id="12" name="Picture 11">
            <a:extLst>
              <a:ext uri="{FF2B5EF4-FFF2-40B4-BE49-F238E27FC236}">
                <a16:creationId xmlns:a16="http://schemas.microsoft.com/office/drawing/2014/main" id="{1B80A7B4-4636-ED47-8815-8208FF240A86}"/>
              </a:ext>
            </a:extLst>
          </p:cNvPr>
          <p:cNvPicPr>
            <a:picLocks noChangeAspect="1"/>
          </p:cNvPicPr>
          <p:nvPr/>
        </p:nvPicPr>
        <p:blipFill>
          <a:blip r:embed="rId9"/>
          <a:stretch>
            <a:fillRect/>
          </a:stretch>
        </p:blipFill>
        <p:spPr>
          <a:xfrm>
            <a:off x="681626" y="3348220"/>
            <a:ext cx="2711655" cy="2038838"/>
          </a:xfrm>
          <a:prstGeom prst="rect">
            <a:avLst/>
          </a:prstGeom>
        </p:spPr>
      </p:pic>
      <p:pic>
        <p:nvPicPr>
          <p:cNvPr id="11" name="Audio Recording Feb 16, 2023 at 6:03:33 PM" descr="Audio Recording Feb 16, 2023 at 6:03:33 PM">
            <a:hlinkClick r:id="" action="ppaction://media"/>
            <a:extLst>
              <a:ext uri="{FF2B5EF4-FFF2-40B4-BE49-F238E27FC236}">
                <a16:creationId xmlns:a16="http://schemas.microsoft.com/office/drawing/2014/main" id="{F36E37DA-A7AA-DA4E-AF34-06D90CFC4DAE}"/>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259875" y="6113587"/>
            <a:ext cx="812800" cy="812800"/>
          </a:xfrm>
          <a:prstGeom prst="rect">
            <a:avLst/>
          </a:prstGeom>
        </p:spPr>
      </p:pic>
    </p:spTree>
    <p:extLst>
      <p:ext uri="{BB962C8B-B14F-4D97-AF65-F5344CB8AC3E}">
        <p14:creationId xmlns:p14="http://schemas.microsoft.com/office/powerpoint/2010/main" val="254259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9872"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1E2912B6-8B5D-DF42-AD85-AD3E7BA67537}"/>
              </a:ext>
            </a:extLst>
          </p:cNvPr>
          <p:cNvPicPr>
            <a:picLocks noChangeAspect="1"/>
          </p:cNvPicPr>
          <p:nvPr/>
        </p:nvPicPr>
        <p:blipFill>
          <a:blip r:embed="rId4"/>
          <a:stretch>
            <a:fillRect/>
          </a:stretch>
        </p:blipFill>
        <p:spPr>
          <a:xfrm>
            <a:off x="111752" y="2827878"/>
            <a:ext cx="2294185" cy="1526819"/>
          </a:xfrm>
          <a:prstGeom prst="rect">
            <a:avLst/>
          </a:prstGeom>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6"/>
          <a:stretch>
            <a:fillRect/>
          </a:stretch>
        </p:blipFill>
        <p:spPr>
          <a:xfrm>
            <a:off x="2440788" y="5949244"/>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5" name="Picture 4"/>
          <p:cNvPicPr>
            <a:picLocks noChangeAspect="1"/>
          </p:cNvPicPr>
          <p:nvPr/>
        </p:nvPicPr>
        <p:blipFill>
          <a:blip r:embed="rId7"/>
          <a:stretch>
            <a:fillRect/>
          </a:stretch>
        </p:blipFill>
        <p:spPr>
          <a:xfrm>
            <a:off x="12072675" y="2204822"/>
            <a:ext cx="238650" cy="2709534"/>
          </a:xfrm>
          <a:prstGeom prst="rect">
            <a:avLst/>
          </a:prstGeom>
        </p:spPr>
      </p:pic>
      <p:pic>
        <p:nvPicPr>
          <p:cNvPr id="6" name="Picture 5"/>
          <p:cNvPicPr>
            <a:picLocks noChangeAspect="1"/>
          </p:cNvPicPr>
          <p:nvPr/>
        </p:nvPicPr>
        <p:blipFill>
          <a:blip r:embed="rId8"/>
          <a:stretch>
            <a:fillRect/>
          </a:stretch>
        </p:blipFill>
        <p:spPr>
          <a:xfrm>
            <a:off x="-108036" y="-2188"/>
            <a:ext cx="9533101" cy="1610200"/>
          </a:xfrm>
          <a:prstGeom prst="rect">
            <a:avLst/>
          </a:prstGeom>
        </p:spPr>
      </p:pic>
      <p:sp>
        <p:nvSpPr>
          <p:cNvPr id="7" name="TextBox 6"/>
          <p:cNvSpPr txBox="1"/>
          <p:nvPr/>
        </p:nvSpPr>
        <p:spPr>
          <a:xfrm>
            <a:off x="4429485" y="633949"/>
            <a:ext cx="3025187" cy="523220"/>
          </a:xfrm>
          <a:prstGeom prst="rect">
            <a:avLst/>
          </a:prstGeom>
          <a:noFill/>
        </p:spPr>
        <p:txBody>
          <a:bodyPr wrap="none" rtlCol="0">
            <a:spAutoFit/>
          </a:bodyPr>
          <a:lstStyle/>
          <a:p>
            <a:r>
              <a:rPr lang="ar-SA" sz="2800" b="1" dirty="0">
                <a:solidFill>
                  <a:schemeClr val="bg1"/>
                </a:solidFill>
                <a:latin typeface="Al-Jazeera-Arabic-Regular" pitchFamily="2" charset="-78"/>
                <a:cs typeface="Al-Jazeera-Arabic-Regular" pitchFamily="2" charset="-78"/>
              </a:rPr>
              <a:t>الطباعة الأكثر حداثة</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178092" y="543490"/>
            <a:ext cx="1707070"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3</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3830885" y="2021980"/>
            <a:ext cx="8083153" cy="2814040"/>
          </a:xfrm>
          <a:prstGeom prst="rect">
            <a:avLst/>
          </a:prstGeom>
          <a:noFill/>
        </p:spPr>
        <p:txBody>
          <a:bodyPr wrap="square" rtlCol="0">
            <a:spAutoFit/>
          </a:bodyPr>
          <a:lstStyle/>
          <a:p>
            <a:pPr algn="just" rtl="1">
              <a:lnSpc>
                <a:spcPct val="150000"/>
              </a:lnSpc>
            </a:pPr>
            <a:r>
              <a:rPr lang="ar-EG" sz="2000" b="0" i="0" dirty="0">
                <a:solidFill>
                  <a:srgbClr val="333333"/>
                </a:solidFill>
                <a:effectLst/>
                <a:latin typeface="Al-Jazeera-Arabic-Regular" pitchFamily="2" charset="-78"/>
                <a:cs typeface="Al-Jazeera-Arabic-Regular" pitchFamily="2" charset="-78"/>
              </a:rPr>
              <a:t>ظهرت أول آلةٍ للطباعة بالشّكل الحديث في ألمانيا، على يد </a:t>
            </a:r>
            <a:r>
              <a:rPr lang="ar-EG" sz="2000" b="1" i="0" dirty="0">
                <a:solidFill>
                  <a:srgbClr val="333333"/>
                </a:solidFill>
                <a:effectLst/>
                <a:latin typeface="Al-Jazeera-Arabic-Regular" pitchFamily="2" charset="-78"/>
                <a:cs typeface="Al-Jazeera-Arabic-Regular" pitchFamily="2" charset="-78"/>
              </a:rPr>
              <a:t>يوهانز </a:t>
            </a:r>
            <a:r>
              <a:rPr lang="ar-SA" sz="2000" b="1" dirty="0" err="1">
                <a:solidFill>
                  <a:srgbClr val="333333"/>
                </a:solidFill>
                <a:latin typeface="Al-Jazeera-Arabic-Regular" pitchFamily="2" charset="-78"/>
                <a:cs typeface="Al-Jazeera-Arabic-Regular" pitchFamily="2" charset="-78"/>
              </a:rPr>
              <a:t>ج</a:t>
            </a:r>
            <a:r>
              <a:rPr lang="ar-EG" sz="2000" b="1" i="0" dirty="0">
                <a:solidFill>
                  <a:srgbClr val="333333"/>
                </a:solidFill>
                <a:effectLst/>
                <a:latin typeface="Al-Jazeera-Arabic-Regular" pitchFamily="2" charset="-78"/>
                <a:cs typeface="Al-Jazeera-Arabic-Regular" pitchFamily="2" charset="-78"/>
              </a:rPr>
              <a:t>وتنبرج </a:t>
            </a:r>
            <a:r>
              <a:rPr lang="ar-EG" sz="2000" b="0" i="0" dirty="0">
                <a:solidFill>
                  <a:srgbClr val="333333"/>
                </a:solidFill>
                <a:effectLst/>
                <a:latin typeface="Al-Jazeera-Arabic-Regular" pitchFamily="2" charset="-78"/>
                <a:cs typeface="Al-Jazeera-Arabic-Regular" pitchFamily="2" charset="-78"/>
              </a:rPr>
              <a:t>في منتصف القرن الخامس عشر، بعد أنْ تطوّرتْ تقنياتُ الطباعة على مر السنوات في تلك القارة، واستخدمت الحروف البارزة وتقنيات تَجميع الحروف لِعمل قوالب مَكتوبة بشكلٍ بدائي. كان ظهور آلةٍ للطباعة يُعد ثورةً في عالمِ الاتصال، والثقافة، والسياسية؛ فقد طُبعت ملايينُ الكتب، وبدأت الصّحف بالانتشار في القارة بأكملها، وقد مرّت آلات الطباعة بالعديد من مراحل التطوير بعد جوتنبرج.</a:t>
            </a:r>
            <a:endParaRPr lang="ar-SA" sz="2000" dirty="0">
              <a:latin typeface="Al-Jazeera-Arabic-Regular" pitchFamily="2" charset="-78"/>
              <a:cs typeface="Al-Jazeera-Arabic-Regular" pitchFamily="2" charset="-78"/>
            </a:endParaRPr>
          </a:p>
        </p:txBody>
      </p:sp>
      <p:pic>
        <p:nvPicPr>
          <p:cNvPr id="11" name="Picture 10">
            <a:extLst>
              <a:ext uri="{FF2B5EF4-FFF2-40B4-BE49-F238E27FC236}">
                <a16:creationId xmlns:a16="http://schemas.microsoft.com/office/drawing/2014/main" id="{CE03B978-3D61-D648-BBF8-F1BAB1F60211}"/>
              </a:ext>
            </a:extLst>
          </p:cNvPr>
          <p:cNvPicPr>
            <a:picLocks noChangeAspect="1"/>
          </p:cNvPicPr>
          <p:nvPr/>
        </p:nvPicPr>
        <p:blipFill>
          <a:blip r:embed="rId9"/>
          <a:stretch>
            <a:fillRect/>
          </a:stretch>
        </p:blipFill>
        <p:spPr>
          <a:xfrm>
            <a:off x="2210765" y="2290868"/>
            <a:ext cx="1461483" cy="2067843"/>
          </a:xfrm>
          <a:prstGeom prst="rect">
            <a:avLst/>
          </a:prstGeom>
        </p:spPr>
      </p:pic>
      <p:sp>
        <p:nvSpPr>
          <p:cNvPr id="14" name="TextBox 13">
            <a:extLst>
              <a:ext uri="{FF2B5EF4-FFF2-40B4-BE49-F238E27FC236}">
                <a16:creationId xmlns:a16="http://schemas.microsoft.com/office/drawing/2014/main" id="{8731F48A-1CD0-6149-9443-2E71E63CA6F7}"/>
              </a:ext>
            </a:extLst>
          </p:cNvPr>
          <p:cNvSpPr txBox="1"/>
          <p:nvPr/>
        </p:nvSpPr>
        <p:spPr>
          <a:xfrm>
            <a:off x="4275419" y="6291861"/>
            <a:ext cx="6232966" cy="369332"/>
          </a:xfrm>
          <a:prstGeom prst="rect">
            <a:avLst/>
          </a:prstGeom>
          <a:noFill/>
        </p:spPr>
        <p:txBody>
          <a:bodyPr wrap="square">
            <a:spAutoFit/>
          </a:bodyPr>
          <a:lstStyle/>
          <a:p>
            <a:pPr marL="0" algn="r" defTabSz="914400" rtl="1" eaLnBrk="1" latinLnBrk="0" hangingPunct="1"/>
            <a:r>
              <a:rPr lang="en-EG" dirty="0"/>
              <a:t>https://www.youtube.com/watch?v=DLctAw4JZXE</a:t>
            </a:r>
          </a:p>
        </p:txBody>
      </p:sp>
      <p:pic>
        <p:nvPicPr>
          <p:cNvPr id="10" name="Audio Recording Feb 16, 2023 at 6:10:04 PM" descr="Audio Recording Feb 16, 2023 at 6:10:04 PM">
            <a:hlinkClick r:id="" action="ppaction://media"/>
            <a:extLst>
              <a:ext uri="{FF2B5EF4-FFF2-40B4-BE49-F238E27FC236}">
                <a16:creationId xmlns:a16="http://schemas.microsoft.com/office/drawing/2014/main" id="{77D9686C-E255-EE42-BF4F-7B82D13431F3}"/>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156588" y="227549"/>
            <a:ext cx="812800" cy="812800"/>
          </a:xfrm>
          <a:prstGeom prst="rect">
            <a:avLst/>
          </a:prstGeom>
        </p:spPr>
      </p:pic>
    </p:spTree>
    <p:extLst>
      <p:ext uri="{BB962C8B-B14F-4D97-AF65-F5344CB8AC3E}">
        <p14:creationId xmlns:p14="http://schemas.microsoft.com/office/powerpoint/2010/main" val="17289645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72800"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2188"/>
            <a:ext cx="9533101" cy="1610200"/>
          </a:xfrm>
          <a:prstGeom prst="rect">
            <a:avLst/>
          </a:prstGeom>
        </p:spPr>
      </p:pic>
      <p:sp>
        <p:nvSpPr>
          <p:cNvPr id="7" name="TextBox 6"/>
          <p:cNvSpPr txBox="1"/>
          <p:nvPr/>
        </p:nvSpPr>
        <p:spPr>
          <a:xfrm>
            <a:off x="3672248" y="570875"/>
            <a:ext cx="3155031"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مراحل وتطور الطباعة</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178092" y="543490"/>
            <a:ext cx="1707070"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3</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5393802" y="1869591"/>
            <a:ext cx="6282163" cy="3735510"/>
          </a:xfrm>
          <a:prstGeom prst="rect">
            <a:avLst/>
          </a:prstGeom>
          <a:noFill/>
        </p:spPr>
        <p:txBody>
          <a:bodyPr wrap="square" rtlCol="0">
            <a:spAutoFit/>
          </a:bodyPr>
          <a:lstStyle/>
          <a:p>
            <a:pPr algn="just" rtl="1">
              <a:lnSpc>
                <a:spcPct val="150000"/>
              </a:lnSpc>
            </a:pPr>
            <a:r>
              <a:rPr lang="ar-EG" sz="2000" dirty="0">
                <a:solidFill>
                  <a:srgbClr val="333333"/>
                </a:solidFill>
                <a:effectLst/>
                <a:latin typeface="Al-Jazeera-Arabic-Bold" pitchFamily="2" charset="-78"/>
                <a:cs typeface="Al-Jazeera-Arabic-Bold" pitchFamily="2" charset="-78"/>
              </a:rPr>
              <a:t>المرحلة الأولى "الطباعة الخشبية"</a:t>
            </a:r>
          </a:p>
          <a:p>
            <a:pPr algn="just" rtl="1">
              <a:lnSpc>
                <a:spcPct val="150000"/>
              </a:lnSpc>
            </a:pPr>
            <a:r>
              <a:rPr lang="ar-EG" sz="2000" b="0" i="0" dirty="0">
                <a:solidFill>
                  <a:srgbClr val="333333"/>
                </a:solidFill>
                <a:effectLst/>
                <a:latin typeface="Al-Jazeera-Arabic-Regular" pitchFamily="2" charset="-78"/>
                <a:cs typeface="Al-Jazeera-Arabic-Regular" pitchFamily="2" charset="-78"/>
              </a:rPr>
              <a:t>ظهر اختراع الطباعة لأول مرة في الصين في القرن السادس خلال عهد أسرة تانغ. كان نظام الطباعة يستخدم المصفوفات الخشبية المنقوشة بعد تحبيرها وضغطها على ورقة. عُدّ هذا الاختراع في التأريخ الصيني الحديث إحدى أعظم أربعة اختراعات للصين القديمة. كان من أوائل الكتب المطبوعة بالقوالب الخشبية نسخة من نصوص السوترا </a:t>
            </a:r>
            <a:r>
              <a:rPr lang="en-US" sz="2000" b="0" i="0" dirty="0">
                <a:solidFill>
                  <a:srgbClr val="333333"/>
                </a:solidFill>
                <a:effectLst/>
                <a:latin typeface="Al-Jazeera-Arabic-Regular" pitchFamily="2" charset="-78"/>
                <a:cs typeface="Al-Jazeera-Arabic-Regular" pitchFamily="2" charset="-78"/>
              </a:rPr>
              <a:t>Diamond Sutra</a:t>
            </a:r>
            <a:r>
              <a:rPr lang="ar-EG" sz="2000" b="0" i="0" dirty="0">
                <a:solidFill>
                  <a:srgbClr val="333333"/>
                </a:solidFill>
                <a:effectLst/>
                <a:latin typeface="Al-Jazeera-Arabic-Regular" pitchFamily="2" charset="-78"/>
                <a:cs typeface="Al-Jazeera-Arabic-Regular" pitchFamily="2" charset="-78"/>
              </a:rPr>
              <a:t>عام 868 م.</a:t>
            </a:r>
            <a:endParaRPr lang="ar-SA" sz="2000" dirty="0">
              <a:latin typeface="Al-Jazeera-Arabic-Regular" pitchFamily="2" charset="-78"/>
              <a:cs typeface="Al-Jazeera-Arabic-Regular" pitchFamily="2" charset="-78"/>
            </a:endParaRPr>
          </a:p>
        </p:txBody>
      </p:sp>
      <p:pic>
        <p:nvPicPr>
          <p:cNvPr id="12" name="Picture 11">
            <a:extLst>
              <a:ext uri="{FF2B5EF4-FFF2-40B4-BE49-F238E27FC236}">
                <a16:creationId xmlns:a16="http://schemas.microsoft.com/office/drawing/2014/main" id="{E61D964D-31F6-EF4B-8883-26C51F5B494E}"/>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16035" y="1981913"/>
            <a:ext cx="4696150" cy="3275565"/>
          </a:xfrm>
          <a:prstGeom prst="rect">
            <a:avLst/>
          </a:prstGeom>
        </p:spPr>
      </p:pic>
      <p:pic>
        <p:nvPicPr>
          <p:cNvPr id="10" name="Audio Recording Feb 16, 2023 at 6:24:16 PM" descr="Audio Recording Feb 16, 2023 at 6:24:16 PM">
            <a:hlinkClick r:id="" action="ppaction://media"/>
            <a:extLst>
              <a:ext uri="{FF2B5EF4-FFF2-40B4-BE49-F238E27FC236}">
                <a16:creationId xmlns:a16="http://schemas.microsoft.com/office/drawing/2014/main" id="{21FB305D-C31F-BE4A-8053-E2F18BA1947B}"/>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133860" y="6091825"/>
            <a:ext cx="812800" cy="812800"/>
          </a:xfrm>
          <a:prstGeom prst="rect">
            <a:avLst/>
          </a:prstGeom>
        </p:spPr>
      </p:pic>
    </p:spTree>
    <p:extLst>
      <p:ext uri="{BB962C8B-B14F-4D97-AF65-F5344CB8AC3E}">
        <p14:creationId xmlns:p14="http://schemas.microsoft.com/office/powerpoint/2010/main" val="28864432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6016"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2188"/>
            <a:ext cx="9533101" cy="1610200"/>
          </a:xfrm>
          <a:prstGeom prst="rect">
            <a:avLst/>
          </a:prstGeom>
        </p:spPr>
      </p:pic>
      <p:sp>
        <p:nvSpPr>
          <p:cNvPr id="7" name="TextBox 6"/>
          <p:cNvSpPr txBox="1"/>
          <p:nvPr/>
        </p:nvSpPr>
        <p:spPr>
          <a:xfrm>
            <a:off x="3672248" y="570875"/>
            <a:ext cx="3155031"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مراحل وتطور الطباعة</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178092" y="543490"/>
            <a:ext cx="1707070"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3</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5492979" y="1560315"/>
            <a:ext cx="6282163" cy="3737370"/>
          </a:xfrm>
          <a:prstGeom prst="rect">
            <a:avLst/>
          </a:prstGeom>
          <a:noFill/>
        </p:spPr>
        <p:txBody>
          <a:bodyPr wrap="square" rtlCol="0">
            <a:spAutoFit/>
          </a:bodyPr>
          <a:lstStyle/>
          <a:p>
            <a:pPr algn="just" rtl="1">
              <a:lnSpc>
                <a:spcPct val="150000"/>
              </a:lnSpc>
            </a:pPr>
            <a:r>
              <a:rPr lang="ar-EG" sz="2000" dirty="0">
                <a:solidFill>
                  <a:srgbClr val="333333"/>
                </a:solidFill>
                <a:effectLst/>
                <a:latin typeface="Al-Jazeera-Arabic-Bold" pitchFamily="2" charset="-78"/>
                <a:cs typeface="Al-Jazeera-Arabic-Bold" pitchFamily="2" charset="-78"/>
              </a:rPr>
              <a:t>المرحلة الثانية "الطباعة المتحركة"</a:t>
            </a:r>
          </a:p>
          <a:p>
            <a:pPr algn="just" rtl="1">
              <a:lnSpc>
                <a:spcPct val="150000"/>
              </a:lnSpc>
            </a:pPr>
            <a:r>
              <a:rPr lang="ar-EG" sz="2000" dirty="0">
                <a:solidFill>
                  <a:srgbClr val="333333"/>
                </a:solidFill>
                <a:effectLst/>
                <a:latin typeface="Al-Jazeera-Arabic-Regular" pitchFamily="2" charset="-78"/>
                <a:cs typeface="Al-Jazeera-Arabic-Regular" pitchFamily="2" charset="-78"/>
              </a:rPr>
              <a:t>تعد هذه المرحلة واحدة من أهم المراحل في تاريخ الطباعة، وقد جاء هذا الاختراع مرة أخرى من الصين. في عام 1041: اخترع الطابع باي تشانغ طابعة متحركة من الطين، لكنها كانت تنهار بسهولة أثناء عملية الطباعة.</a:t>
            </a:r>
          </a:p>
          <a:p>
            <a:pPr algn="just" rtl="1">
              <a:lnSpc>
                <a:spcPct val="150000"/>
              </a:lnSpc>
            </a:pPr>
            <a:r>
              <a:rPr lang="ar-EG" sz="2000" dirty="0">
                <a:solidFill>
                  <a:srgbClr val="333333"/>
                </a:solidFill>
                <a:effectLst/>
                <a:latin typeface="Al-Jazeera-Arabic-Regular" pitchFamily="2" charset="-78"/>
                <a:cs typeface="Al-Jazeera-Arabic-Regular" pitchFamily="2" charset="-78"/>
              </a:rPr>
              <a:t>في عام 1298: استخدم المخترع وانغ جان نوعاً خشبياً أقوى بكثير/ واخترع نظامًا معقدًا من الطاولات الدوارة التي حسنت جودة الطباعة.</a:t>
            </a:r>
            <a:endParaRPr lang="ar-SA" sz="2000" dirty="0">
              <a:latin typeface="Al-Jazeera-Arabic-Regular" pitchFamily="2" charset="-78"/>
              <a:cs typeface="Al-Jazeera-Arabic-Regular" pitchFamily="2" charset="-78"/>
            </a:endParaRPr>
          </a:p>
        </p:txBody>
      </p:sp>
      <p:pic>
        <p:nvPicPr>
          <p:cNvPr id="11" name="Picture 10">
            <a:extLst>
              <a:ext uri="{FF2B5EF4-FFF2-40B4-BE49-F238E27FC236}">
                <a16:creationId xmlns:a16="http://schemas.microsoft.com/office/drawing/2014/main" id="{22A344A2-856E-3049-A3AB-C1399929B5F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20251" y="2101598"/>
            <a:ext cx="4975196" cy="3061659"/>
          </a:xfrm>
          <a:prstGeom prst="rect">
            <a:avLst/>
          </a:prstGeom>
        </p:spPr>
      </p:pic>
      <p:pic>
        <p:nvPicPr>
          <p:cNvPr id="10" name="Audio Recording Feb 16, 2023 at 6:26:59 PM" descr="Audio Recording Feb 16, 2023 at 6:26:59 PM">
            <a:hlinkClick r:id="" action="ppaction://media"/>
            <a:extLst>
              <a:ext uri="{FF2B5EF4-FFF2-40B4-BE49-F238E27FC236}">
                <a16:creationId xmlns:a16="http://schemas.microsoft.com/office/drawing/2014/main" id="{D3B68636-F224-8643-A894-7665023661AC}"/>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0962342" y="6083672"/>
            <a:ext cx="812800" cy="812800"/>
          </a:xfrm>
          <a:prstGeom prst="rect">
            <a:avLst/>
          </a:prstGeom>
        </p:spPr>
      </p:pic>
    </p:spTree>
    <p:extLst>
      <p:ext uri="{BB962C8B-B14F-4D97-AF65-F5344CB8AC3E}">
        <p14:creationId xmlns:p14="http://schemas.microsoft.com/office/powerpoint/2010/main" val="2274339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3104"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2188"/>
            <a:ext cx="9533101" cy="1610200"/>
          </a:xfrm>
          <a:prstGeom prst="rect">
            <a:avLst/>
          </a:prstGeom>
        </p:spPr>
      </p:pic>
      <p:sp>
        <p:nvSpPr>
          <p:cNvPr id="7" name="TextBox 6"/>
          <p:cNvSpPr txBox="1"/>
          <p:nvPr/>
        </p:nvSpPr>
        <p:spPr>
          <a:xfrm>
            <a:off x="3672248" y="570875"/>
            <a:ext cx="3155031"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مراحل وتطور الطباعة</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178092" y="543490"/>
            <a:ext cx="1707070"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3</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4947665" y="1830143"/>
            <a:ext cx="6876665" cy="3275705"/>
          </a:xfrm>
          <a:prstGeom prst="rect">
            <a:avLst/>
          </a:prstGeom>
          <a:noFill/>
        </p:spPr>
        <p:txBody>
          <a:bodyPr wrap="square" rtlCol="0">
            <a:spAutoFit/>
          </a:bodyPr>
          <a:lstStyle/>
          <a:p>
            <a:pPr algn="justLow" rtl="1">
              <a:lnSpc>
                <a:spcPct val="150000"/>
              </a:lnSpc>
            </a:pPr>
            <a:r>
              <a:rPr lang="ar-EG" sz="2000" dirty="0">
                <a:solidFill>
                  <a:srgbClr val="333333"/>
                </a:solidFill>
                <a:effectLst/>
                <a:latin typeface="Al-Jazeera-Arabic-Bold" pitchFamily="2" charset="-78"/>
                <a:cs typeface="Al-Jazeera-Arabic-Bold" pitchFamily="2" charset="-78"/>
              </a:rPr>
              <a:t>المرحلة الثالثة "الطباعة باستخدام المكبس الدوار"</a:t>
            </a:r>
            <a:br>
              <a:rPr lang="ar-EG" sz="2000" dirty="0">
                <a:solidFill>
                  <a:srgbClr val="333333"/>
                </a:solidFill>
                <a:effectLst/>
                <a:latin typeface="Al-Jazeera-Arabic-Bold" pitchFamily="2" charset="-78"/>
                <a:cs typeface="Al-Jazeera-Arabic-Bold" pitchFamily="2" charset="-78"/>
              </a:rPr>
            </a:br>
            <a:r>
              <a:rPr lang="ar-EG" sz="2000" dirty="0">
                <a:solidFill>
                  <a:srgbClr val="333333"/>
                </a:solidFill>
                <a:effectLst/>
                <a:latin typeface="Al-Jazeera-Arabic-Regular" pitchFamily="2" charset="-78"/>
                <a:cs typeface="Al-Jazeera-Arabic-Regular" pitchFamily="2" charset="-78"/>
              </a:rPr>
              <a:t>في عام 1843: اخترع ريتشارد مارش أول آلة ضغط دوارة في الولايات المتحدة.</a:t>
            </a:r>
          </a:p>
          <a:p>
            <a:pPr algn="justLow" rtl="1">
              <a:lnSpc>
                <a:spcPct val="150000"/>
              </a:lnSpc>
            </a:pPr>
            <a:r>
              <a:rPr lang="ar-EG" sz="2000" b="1" dirty="0">
                <a:solidFill>
                  <a:srgbClr val="333333"/>
                </a:solidFill>
                <a:effectLst/>
                <a:latin typeface="Al-Jazeera-Arabic-Regular" pitchFamily="2" charset="-78"/>
                <a:cs typeface="Al-Jazeera-Arabic-Regular" pitchFamily="2" charset="-78"/>
              </a:rPr>
              <a:t>في عام 1847: </a:t>
            </a:r>
            <a:r>
              <a:rPr lang="ar-EG" sz="2000" dirty="0">
                <a:solidFill>
                  <a:srgbClr val="333333"/>
                </a:solidFill>
                <a:effectLst/>
                <a:latin typeface="Al-Jazeera-Arabic-Regular" pitchFamily="2" charset="-78"/>
                <a:cs typeface="Al-Jazeera-Arabic-Regular" pitchFamily="2" charset="-78"/>
              </a:rPr>
              <a:t>تسجيل براءة اختراعها، وفي البداية كانت تزود يدويًا بأوراق منفردة.</a:t>
            </a:r>
          </a:p>
          <a:p>
            <a:pPr algn="justLow" rtl="1">
              <a:lnSpc>
                <a:spcPct val="150000"/>
              </a:lnSpc>
            </a:pPr>
            <a:r>
              <a:rPr lang="ar-EG" sz="2000" b="1" dirty="0">
                <a:solidFill>
                  <a:srgbClr val="333333"/>
                </a:solidFill>
                <a:effectLst/>
                <a:latin typeface="Al-Jazeera-Arabic-Regular" pitchFamily="2" charset="-78"/>
                <a:cs typeface="Al-Jazeera-Arabic-Regular" pitchFamily="2" charset="-78"/>
              </a:rPr>
              <a:t>في عام 1863: </a:t>
            </a:r>
            <a:r>
              <a:rPr lang="ar-EG" sz="2000" dirty="0">
                <a:solidFill>
                  <a:srgbClr val="333333"/>
                </a:solidFill>
                <a:effectLst/>
                <a:latin typeface="Al-Jazeera-Arabic-Regular" pitchFamily="2" charset="-78"/>
                <a:cs typeface="Al-Jazeera-Arabic-Regular" pitchFamily="2" charset="-78"/>
              </a:rPr>
              <a:t>قدم ويليام بولوك حلا يتمثل في مكبس يزود بلفافة ورق.</a:t>
            </a:r>
            <a:endParaRPr lang="ar-SA" sz="2000" dirty="0">
              <a:latin typeface="Al-Jazeera-Arabic-Regular" pitchFamily="2" charset="-78"/>
              <a:cs typeface="Al-Jazeera-Arabic-Regular" pitchFamily="2" charset="-78"/>
            </a:endParaRPr>
          </a:p>
        </p:txBody>
      </p:sp>
      <p:pic>
        <p:nvPicPr>
          <p:cNvPr id="12" name="Picture 11">
            <a:extLst>
              <a:ext uri="{FF2B5EF4-FFF2-40B4-BE49-F238E27FC236}">
                <a16:creationId xmlns:a16="http://schemas.microsoft.com/office/drawing/2014/main" id="{F2F45E43-890E-0340-92D4-521FAE4571A9}"/>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28146" y="2024450"/>
            <a:ext cx="4271175" cy="3081398"/>
          </a:xfrm>
          <a:prstGeom prst="rect">
            <a:avLst/>
          </a:prstGeom>
        </p:spPr>
      </p:pic>
      <p:pic>
        <p:nvPicPr>
          <p:cNvPr id="10" name="Audio Recording Feb 16, 2023 at 6:29:36 PM" descr="Audio Recording Feb 16, 2023 at 6:29:36 PM">
            <a:hlinkClick r:id="" action="ppaction://media"/>
            <a:extLst>
              <a:ext uri="{FF2B5EF4-FFF2-40B4-BE49-F238E27FC236}">
                <a16:creationId xmlns:a16="http://schemas.microsoft.com/office/drawing/2014/main" id="{8E93646D-E20A-2741-B718-82BECF8A2129}"/>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133860" y="6051663"/>
            <a:ext cx="812800" cy="812800"/>
          </a:xfrm>
          <a:prstGeom prst="rect">
            <a:avLst/>
          </a:prstGeom>
        </p:spPr>
      </p:pic>
    </p:spTree>
    <p:extLst>
      <p:ext uri="{BB962C8B-B14F-4D97-AF65-F5344CB8AC3E}">
        <p14:creationId xmlns:p14="http://schemas.microsoft.com/office/powerpoint/2010/main" val="4728860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2176"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7F9F4C31-3AE1-484C-8C5C-627E2E0D70E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919" y="958890"/>
            <a:ext cx="5000016" cy="5000016"/>
          </a:xfrm>
          <a:prstGeom prst="rect">
            <a:avLst/>
          </a:prstGeom>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6"/>
          <a:stretch>
            <a:fillRect/>
          </a:stretch>
        </p:blipFill>
        <p:spPr>
          <a:xfrm>
            <a:off x="2440788" y="5949244"/>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5" name="Picture 4"/>
          <p:cNvPicPr>
            <a:picLocks noChangeAspect="1"/>
          </p:cNvPicPr>
          <p:nvPr/>
        </p:nvPicPr>
        <p:blipFill>
          <a:blip r:embed="rId7"/>
          <a:stretch>
            <a:fillRect/>
          </a:stretch>
        </p:blipFill>
        <p:spPr>
          <a:xfrm>
            <a:off x="12072675" y="2204822"/>
            <a:ext cx="238650" cy="2709534"/>
          </a:xfrm>
          <a:prstGeom prst="rect">
            <a:avLst/>
          </a:prstGeom>
        </p:spPr>
      </p:pic>
      <p:pic>
        <p:nvPicPr>
          <p:cNvPr id="6" name="Picture 5"/>
          <p:cNvPicPr>
            <a:picLocks noChangeAspect="1"/>
          </p:cNvPicPr>
          <p:nvPr/>
        </p:nvPicPr>
        <p:blipFill>
          <a:blip r:embed="rId8"/>
          <a:stretch>
            <a:fillRect/>
          </a:stretch>
        </p:blipFill>
        <p:spPr>
          <a:xfrm>
            <a:off x="-108036" y="-2188"/>
            <a:ext cx="9533101" cy="1610200"/>
          </a:xfrm>
          <a:prstGeom prst="rect">
            <a:avLst/>
          </a:prstGeom>
        </p:spPr>
      </p:pic>
      <p:sp>
        <p:nvSpPr>
          <p:cNvPr id="7" name="TextBox 6"/>
          <p:cNvSpPr txBox="1"/>
          <p:nvPr/>
        </p:nvSpPr>
        <p:spPr>
          <a:xfrm>
            <a:off x="3672248" y="570875"/>
            <a:ext cx="3155031"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مراحل وتطور الطباعة</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178092" y="543490"/>
            <a:ext cx="1707070"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3</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4959240" y="1667158"/>
            <a:ext cx="6876665" cy="3583481"/>
          </a:xfrm>
          <a:prstGeom prst="rect">
            <a:avLst/>
          </a:prstGeom>
          <a:noFill/>
        </p:spPr>
        <p:txBody>
          <a:bodyPr wrap="square" rtlCol="0">
            <a:spAutoFit/>
          </a:bodyPr>
          <a:lstStyle/>
          <a:p>
            <a:pPr algn="just" rtl="1">
              <a:lnSpc>
                <a:spcPct val="150000"/>
              </a:lnSpc>
            </a:pPr>
            <a:r>
              <a:rPr lang="ar-EG" sz="2000" dirty="0">
                <a:solidFill>
                  <a:srgbClr val="333333"/>
                </a:solidFill>
                <a:effectLst/>
                <a:latin typeface="Al-Jazeera-Arabic-Bold" pitchFamily="2" charset="-78"/>
                <a:cs typeface="Al-Jazeera-Arabic-Bold" pitchFamily="2" charset="-78"/>
              </a:rPr>
              <a:t>المرحلة الرابعة: "الطباعة بالإزاحة”</a:t>
            </a:r>
            <a:r>
              <a:rPr lang="ar-SA" sz="2000" dirty="0">
                <a:solidFill>
                  <a:srgbClr val="333333"/>
                </a:solidFill>
                <a:latin typeface="Al-Jazeera-Arabic-Bold" pitchFamily="2" charset="-78"/>
                <a:cs typeface="Al-Jazeera-Arabic-Bold" pitchFamily="2" charset="-78"/>
              </a:rPr>
              <a:t> </a:t>
            </a:r>
            <a:r>
              <a:rPr lang="en-US" sz="2000" dirty="0">
                <a:solidFill>
                  <a:srgbClr val="333333"/>
                </a:solidFill>
                <a:latin typeface="Al-Jazeera-Arabic-Bold" pitchFamily="2" charset="-78"/>
                <a:cs typeface="Al-Jazeera-Arabic-Bold" pitchFamily="2" charset="-78"/>
              </a:rPr>
              <a:t>Offset Printing</a:t>
            </a:r>
            <a:endParaRPr lang="ar-EG" sz="2000" dirty="0">
              <a:solidFill>
                <a:srgbClr val="333333"/>
              </a:solidFill>
              <a:effectLst/>
              <a:latin typeface="Al-Jazeera-Arabic-Bold" pitchFamily="2" charset="-78"/>
              <a:cs typeface="Al-Jazeera-Arabic-Bold" pitchFamily="2" charset="-78"/>
            </a:endParaRPr>
          </a:p>
          <a:p>
            <a:pPr algn="just" rtl="1"/>
            <a:br>
              <a:rPr lang="ar-EG" sz="2000" dirty="0">
                <a:solidFill>
                  <a:srgbClr val="333333"/>
                </a:solidFill>
                <a:effectLst/>
                <a:latin typeface="Al-Jazeera-Arabic-Bold" pitchFamily="2" charset="-78"/>
                <a:cs typeface="Al-Jazeera-Arabic-Bold" pitchFamily="2" charset="-78"/>
              </a:rPr>
            </a:br>
            <a:r>
              <a:rPr lang="ar-EG" sz="2000" b="1" dirty="0">
                <a:solidFill>
                  <a:srgbClr val="333333"/>
                </a:solidFill>
                <a:effectLst/>
                <a:latin typeface="Al-Jazeera-Arabic-Regular" pitchFamily="2" charset="-78"/>
                <a:cs typeface="Al-Jazeera-Arabic-Regular" pitchFamily="2" charset="-78"/>
              </a:rPr>
              <a:t>في عام 1875: </a:t>
            </a:r>
            <a:r>
              <a:rPr lang="ar-EG" sz="2000" dirty="0">
                <a:solidFill>
                  <a:srgbClr val="333333"/>
                </a:solidFill>
                <a:effectLst/>
                <a:latin typeface="Al-Jazeera-Arabic-Regular" pitchFamily="2" charset="-78"/>
                <a:cs typeface="Al-Jazeera-Arabic-Regular" pitchFamily="2" charset="-78"/>
              </a:rPr>
              <a:t>اخترع روبرت باركلي طابعة تعمل بالإزاحة أو الأوفست للطباعة على المعدن.</a:t>
            </a:r>
          </a:p>
          <a:p>
            <a:pPr algn="just" rtl="1"/>
            <a:endParaRPr lang="ar-EG" sz="2000" dirty="0">
              <a:solidFill>
                <a:srgbClr val="333333"/>
              </a:solidFill>
              <a:effectLst/>
              <a:latin typeface="Al-Jazeera-Arabic-Regular" pitchFamily="2" charset="-78"/>
              <a:cs typeface="Al-Jazeera-Arabic-Regular" pitchFamily="2" charset="-78"/>
            </a:endParaRPr>
          </a:p>
          <a:p>
            <a:pPr algn="just" rtl="1">
              <a:lnSpc>
                <a:spcPct val="150000"/>
              </a:lnSpc>
            </a:pPr>
            <a:r>
              <a:rPr lang="ar-EG" sz="2000" b="1" dirty="0">
                <a:solidFill>
                  <a:srgbClr val="333333"/>
                </a:solidFill>
                <a:effectLst/>
                <a:latin typeface="Al-Jazeera-Arabic-Regular" pitchFamily="2" charset="-78"/>
                <a:cs typeface="Al-Jazeera-Arabic-Regular" pitchFamily="2" charset="-78"/>
              </a:rPr>
              <a:t>في عام 1904</a:t>
            </a:r>
            <a:r>
              <a:rPr lang="ar-EG" sz="2000" dirty="0">
                <a:solidFill>
                  <a:srgbClr val="333333"/>
                </a:solidFill>
                <a:effectLst/>
                <a:latin typeface="Al-Jazeera-Arabic-Regular" pitchFamily="2" charset="-78"/>
                <a:cs typeface="Al-Jazeera-Arabic-Regular" pitchFamily="2" charset="-78"/>
              </a:rPr>
              <a:t>: حول إيرا واشنطن روبيل هذه التقنية لتصبح متاحة للطباعة على الورق. تسمى تقنية الطباعة هذه بالإزاحة لأن الحبر لا ينتقل مباشرة على الورق. لا تزال هذه الطريقة قيد الاستخدام، وهي الخيار الأفضل عند الحاجة إلى كميات كبيرة من المواد المطبوعة.</a:t>
            </a:r>
            <a:endParaRPr lang="ar-SA" sz="2000" dirty="0">
              <a:latin typeface="Al-Jazeera-Arabic-Regular" pitchFamily="2" charset="-78"/>
              <a:cs typeface="Al-Jazeera-Arabic-Regular" pitchFamily="2" charset="-78"/>
            </a:endParaRPr>
          </a:p>
        </p:txBody>
      </p:sp>
      <p:sp>
        <p:nvSpPr>
          <p:cNvPr id="13" name="TextBox 12">
            <a:extLst>
              <a:ext uri="{FF2B5EF4-FFF2-40B4-BE49-F238E27FC236}">
                <a16:creationId xmlns:a16="http://schemas.microsoft.com/office/drawing/2014/main" id="{CC87C76E-98D3-0C4C-81FC-1B1F16FF992D}"/>
              </a:ext>
            </a:extLst>
          </p:cNvPr>
          <p:cNvSpPr txBox="1"/>
          <p:nvPr/>
        </p:nvSpPr>
        <p:spPr>
          <a:xfrm>
            <a:off x="5249763" y="6285527"/>
            <a:ext cx="6232966" cy="369332"/>
          </a:xfrm>
          <a:prstGeom prst="rect">
            <a:avLst/>
          </a:prstGeom>
          <a:noFill/>
        </p:spPr>
        <p:txBody>
          <a:bodyPr wrap="square">
            <a:spAutoFit/>
          </a:bodyPr>
          <a:lstStyle/>
          <a:p>
            <a:r>
              <a:rPr lang="en-EG" dirty="0"/>
              <a:t>https://www.youtube.com/watch?v=pNZb7CXUjs0</a:t>
            </a:r>
          </a:p>
        </p:txBody>
      </p:sp>
      <p:pic>
        <p:nvPicPr>
          <p:cNvPr id="10" name="Audio Recording Feb 16, 2023 at 6:35:01 PM" descr="Audio Recording Feb 16, 2023 at 6:35:01 PM">
            <a:hlinkClick r:id="" action="ppaction://media"/>
            <a:extLst>
              <a:ext uri="{FF2B5EF4-FFF2-40B4-BE49-F238E27FC236}">
                <a16:creationId xmlns:a16="http://schemas.microsoft.com/office/drawing/2014/main" id="{1B2A2105-D5C5-2D4A-BBA1-823B1D33C980}"/>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076329" y="6081110"/>
            <a:ext cx="812800" cy="812800"/>
          </a:xfrm>
          <a:prstGeom prst="rect">
            <a:avLst/>
          </a:prstGeom>
        </p:spPr>
      </p:pic>
    </p:spTree>
    <p:extLst>
      <p:ext uri="{BB962C8B-B14F-4D97-AF65-F5344CB8AC3E}">
        <p14:creationId xmlns:p14="http://schemas.microsoft.com/office/powerpoint/2010/main" val="3180329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96384"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DE681623-6A14-8B43-9737-A2FA7269F7E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51473" y="1356412"/>
            <a:ext cx="3430924" cy="4404167"/>
          </a:xfrm>
          <a:prstGeom prst="rect">
            <a:avLst/>
          </a:prstGeom>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6"/>
          <a:stretch>
            <a:fillRect/>
          </a:stretch>
        </p:blipFill>
        <p:spPr>
          <a:xfrm>
            <a:off x="2440788" y="5949244"/>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5" name="Picture 4"/>
          <p:cNvPicPr>
            <a:picLocks noChangeAspect="1"/>
          </p:cNvPicPr>
          <p:nvPr/>
        </p:nvPicPr>
        <p:blipFill>
          <a:blip r:embed="rId7"/>
          <a:stretch>
            <a:fillRect/>
          </a:stretch>
        </p:blipFill>
        <p:spPr>
          <a:xfrm>
            <a:off x="12072675" y="2204822"/>
            <a:ext cx="238650" cy="2709534"/>
          </a:xfrm>
          <a:prstGeom prst="rect">
            <a:avLst/>
          </a:prstGeom>
        </p:spPr>
      </p:pic>
      <p:pic>
        <p:nvPicPr>
          <p:cNvPr id="6" name="Picture 5"/>
          <p:cNvPicPr>
            <a:picLocks noChangeAspect="1"/>
          </p:cNvPicPr>
          <p:nvPr/>
        </p:nvPicPr>
        <p:blipFill>
          <a:blip r:embed="rId8"/>
          <a:stretch>
            <a:fillRect/>
          </a:stretch>
        </p:blipFill>
        <p:spPr>
          <a:xfrm>
            <a:off x="-108036" y="-2188"/>
            <a:ext cx="9533101" cy="1610200"/>
          </a:xfrm>
          <a:prstGeom prst="rect">
            <a:avLst/>
          </a:prstGeom>
        </p:spPr>
      </p:pic>
      <p:sp>
        <p:nvSpPr>
          <p:cNvPr id="7" name="TextBox 6"/>
          <p:cNvSpPr txBox="1"/>
          <p:nvPr/>
        </p:nvSpPr>
        <p:spPr>
          <a:xfrm>
            <a:off x="3672248" y="570875"/>
            <a:ext cx="3155031"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مراحل وتطور الطباعة</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178092" y="543490"/>
            <a:ext cx="1707070"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3</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4959240" y="1667158"/>
            <a:ext cx="6876665" cy="2814040"/>
          </a:xfrm>
          <a:prstGeom prst="rect">
            <a:avLst/>
          </a:prstGeom>
          <a:noFill/>
        </p:spPr>
        <p:txBody>
          <a:bodyPr wrap="square" rtlCol="0">
            <a:spAutoFit/>
          </a:bodyPr>
          <a:lstStyle/>
          <a:p>
            <a:pPr algn="just" rtl="1">
              <a:lnSpc>
                <a:spcPct val="150000"/>
              </a:lnSpc>
            </a:pPr>
            <a:r>
              <a:rPr lang="ar-EG" sz="2000" b="1" dirty="0">
                <a:solidFill>
                  <a:srgbClr val="333333"/>
                </a:solidFill>
                <a:effectLst/>
                <a:latin typeface="Al-Jazeera-Arabic-Bold" pitchFamily="2" charset="-78"/>
                <a:cs typeface="Al-Jazeera-Arabic-Bold" pitchFamily="2" charset="-78"/>
              </a:rPr>
              <a:t>المرحلة الخامسة "الطباعة باستخدام آلة الطباعة الخطية"</a:t>
            </a:r>
            <a:endParaRPr lang="ar-EG" sz="2000" b="1" dirty="0">
              <a:solidFill>
                <a:srgbClr val="333333"/>
              </a:solidFill>
              <a:latin typeface="Al-Jazeera-Arabic-Bold" pitchFamily="2" charset="-78"/>
              <a:cs typeface="Al-Jazeera-Arabic-Bold" pitchFamily="2" charset="-78"/>
            </a:endParaRPr>
          </a:p>
          <a:p>
            <a:pPr algn="just" rtl="1"/>
            <a:br>
              <a:rPr lang="ar-EG" sz="2000" dirty="0">
                <a:solidFill>
                  <a:srgbClr val="333333"/>
                </a:solidFill>
                <a:effectLst/>
                <a:latin typeface="Al-Jazeera-Arabic-Bold" pitchFamily="2" charset="-78"/>
                <a:cs typeface="Al-Jazeera-Arabic-Bold" pitchFamily="2" charset="-78"/>
              </a:rPr>
            </a:br>
            <a:r>
              <a:rPr lang="ar-EG" sz="2000" b="1" dirty="0">
                <a:solidFill>
                  <a:srgbClr val="333333"/>
                </a:solidFill>
                <a:effectLst/>
                <a:latin typeface="Al-Jazeera-Arabic-Regular" pitchFamily="2" charset="-78"/>
                <a:cs typeface="Al-Jazeera-Arabic-Regular" pitchFamily="2" charset="-78"/>
              </a:rPr>
              <a:t>في عام 1885: </a:t>
            </a:r>
            <a:r>
              <a:rPr lang="ar-EG" sz="2000" dirty="0">
                <a:solidFill>
                  <a:srgbClr val="333333"/>
                </a:solidFill>
                <a:effectLst/>
                <a:latin typeface="Al-Jazeera-Arabic-Regular" pitchFamily="2" charset="-78"/>
                <a:cs typeface="Al-Jazeera-Arabic-Regular" pitchFamily="2" charset="-78"/>
              </a:rPr>
              <a:t>طوّر المخترع الألماني أوتمار ميرجينثالر آلة التنضيد </a:t>
            </a:r>
            <a:r>
              <a:rPr lang="en-US" sz="2000" dirty="0">
                <a:solidFill>
                  <a:srgbClr val="333333"/>
                </a:solidFill>
                <a:effectLst/>
                <a:latin typeface="Al-Jazeera-Arabic-Regular" pitchFamily="2" charset="-78"/>
                <a:cs typeface="Al-Jazeera-Arabic-Regular" pitchFamily="2" charset="-78"/>
              </a:rPr>
              <a:t>Linotype)</a:t>
            </a:r>
            <a:r>
              <a:rPr lang="ar-SA" sz="2000" dirty="0">
                <a:solidFill>
                  <a:srgbClr val="333333"/>
                </a:solidFill>
                <a:effectLst/>
                <a:latin typeface="Al-Jazeera-Arabic-Regular" pitchFamily="2" charset="-78"/>
                <a:cs typeface="Al-Jazeera-Arabic-Regular" pitchFamily="2" charset="-78"/>
              </a:rPr>
              <a:t>) </a:t>
            </a:r>
            <a:r>
              <a:rPr lang="ar-EG" sz="2000" dirty="0">
                <a:solidFill>
                  <a:srgbClr val="333333"/>
                </a:solidFill>
                <a:effectLst/>
                <a:latin typeface="Al-Jazeera-Arabic-Regular" pitchFamily="2" charset="-78"/>
                <a:cs typeface="Al-Jazeera-Arabic-Regular" pitchFamily="2" charset="-78"/>
              </a:rPr>
              <a:t>وهي آلة طباعة خطية.</a:t>
            </a:r>
          </a:p>
          <a:p>
            <a:pPr algn="just" rtl="1">
              <a:lnSpc>
                <a:spcPct val="150000"/>
              </a:lnSpc>
            </a:pPr>
            <a:endParaRPr lang="ar-EG" sz="2000" dirty="0">
              <a:solidFill>
                <a:srgbClr val="333333"/>
              </a:solidFill>
              <a:effectLst/>
              <a:latin typeface="Al-Jazeera-Arabic-Regular" pitchFamily="2" charset="-78"/>
              <a:cs typeface="Al-Jazeera-Arabic-Regular" pitchFamily="2" charset="-78"/>
            </a:endParaRPr>
          </a:p>
          <a:p>
            <a:pPr algn="just" rtl="1">
              <a:lnSpc>
                <a:spcPct val="150000"/>
              </a:lnSpc>
            </a:pPr>
            <a:r>
              <a:rPr lang="ar-EG" sz="2000" b="1" dirty="0">
                <a:solidFill>
                  <a:srgbClr val="333333"/>
                </a:solidFill>
                <a:effectLst/>
                <a:latin typeface="Al-Jazeera-Arabic-Regular" pitchFamily="2" charset="-78"/>
                <a:cs typeface="Al-Jazeera-Arabic-Regular" pitchFamily="2" charset="-78"/>
              </a:rPr>
              <a:t>في عام 1886: </a:t>
            </a:r>
            <a:r>
              <a:rPr lang="ar-EG" sz="2000" dirty="0">
                <a:solidFill>
                  <a:srgbClr val="333333"/>
                </a:solidFill>
                <a:effectLst/>
                <a:latin typeface="Al-Jazeera-Arabic-Regular" pitchFamily="2" charset="-78"/>
                <a:cs typeface="Al-Jazeera-Arabic-Regular" pitchFamily="2" charset="-78"/>
              </a:rPr>
              <a:t>استخدمت الآلة لينوتايب لأول مرة لطباعة صحيفة نيويورك تريبيون اليومية في إيطاليا.</a:t>
            </a:r>
            <a:endParaRPr lang="ar-SA" sz="2000" dirty="0">
              <a:latin typeface="Al-Jazeera-Arabic-Regular" pitchFamily="2" charset="-78"/>
              <a:cs typeface="Al-Jazeera-Arabic-Regular" pitchFamily="2" charset="-78"/>
            </a:endParaRPr>
          </a:p>
        </p:txBody>
      </p:sp>
      <p:sp>
        <p:nvSpPr>
          <p:cNvPr id="13" name="TextBox 12">
            <a:extLst>
              <a:ext uri="{FF2B5EF4-FFF2-40B4-BE49-F238E27FC236}">
                <a16:creationId xmlns:a16="http://schemas.microsoft.com/office/drawing/2014/main" id="{CC87C76E-98D3-0C4C-81FC-1B1F16FF992D}"/>
              </a:ext>
            </a:extLst>
          </p:cNvPr>
          <p:cNvSpPr txBox="1"/>
          <p:nvPr/>
        </p:nvSpPr>
        <p:spPr>
          <a:xfrm>
            <a:off x="5249763" y="6285527"/>
            <a:ext cx="6232966" cy="369332"/>
          </a:xfrm>
          <a:prstGeom prst="rect">
            <a:avLst/>
          </a:prstGeom>
          <a:noFill/>
        </p:spPr>
        <p:txBody>
          <a:bodyPr wrap="square">
            <a:spAutoFit/>
          </a:bodyPr>
          <a:lstStyle/>
          <a:p>
            <a:r>
              <a:rPr lang="en-US" dirty="0"/>
              <a:t>https://</a:t>
            </a:r>
            <a:r>
              <a:rPr lang="en-US" dirty="0" err="1"/>
              <a:t>www.youtube.com</a:t>
            </a:r>
            <a:r>
              <a:rPr lang="en-US" dirty="0"/>
              <a:t>/</a:t>
            </a:r>
            <a:r>
              <a:rPr lang="en-US" dirty="0" err="1"/>
              <a:t>watch?v</a:t>
            </a:r>
            <a:r>
              <a:rPr lang="en-US" dirty="0"/>
              <a:t>=MI2sYvUb4_0</a:t>
            </a:r>
            <a:endParaRPr lang="en-EG" dirty="0"/>
          </a:p>
        </p:txBody>
      </p:sp>
      <p:pic>
        <p:nvPicPr>
          <p:cNvPr id="10" name="Audio Recording Feb 16, 2023 at 6:46:39 PM" descr="Audio Recording Feb 16, 2023 at 6:46:39 PM">
            <a:hlinkClick r:id="" action="ppaction://media"/>
            <a:extLst>
              <a:ext uri="{FF2B5EF4-FFF2-40B4-BE49-F238E27FC236}">
                <a16:creationId xmlns:a16="http://schemas.microsoft.com/office/drawing/2014/main" id="{9EDCB25F-2785-6749-92C0-BF5B813A47D1}"/>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259875" y="6051663"/>
            <a:ext cx="812800" cy="812800"/>
          </a:xfrm>
          <a:prstGeom prst="rect">
            <a:avLst/>
          </a:prstGeom>
        </p:spPr>
      </p:pic>
    </p:spTree>
    <p:extLst>
      <p:ext uri="{BB962C8B-B14F-4D97-AF65-F5344CB8AC3E}">
        <p14:creationId xmlns:p14="http://schemas.microsoft.com/office/powerpoint/2010/main" val="40138295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1632"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A1C9961B-3B6C-D24B-B937-7CDDA818025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3057" y="1647113"/>
            <a:ext cx="2525844" cy="3912583"/>
          </a:xfrm>
          <a:prstGeom prst="rect">
            <a:avLst/>
          </a:prstGeom>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6"/>
          <a:stretch>
            <a:fillRect/>
          </a:stretch>
        </p:blipFill>
        <p:spPr>
          <a:xfrm>
            <a:off x="2440788" y="5949244"/>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5" name="Picture 4"/>
          <p:cNvPicPr>
            <a:picLocks noChangeAspect="1"/>
          </p:cNvPicPr>
          <p:nvPr/>
        </p:nvPicPr>
        <p:blipFill>
          <a:blip r:embed="rId7"/>
          <a:stretch>
            <a:fillRect/>
          </a:stretch>
        </p:blipFill>
        <p:spPr>
          <a:xfrm>
            <a:off x="12072675" y="2204822"/>
            <a:ext cx="238650" cy="2709534"/>
          </a:xfrm>
          <a:prstGeom prst="rect">
            <a:avLst/>
          </a:prstGeom>
        </p:spPr>
      </p:pic>
      <p:pic>
        <p:nvPicPr>
          <p:cNvPr id="6" name="Picture 5"/>
          <p:cNvPicPr>
            <a:picLocks noChangeAspect="1"/>
          </p:cNvPicPr>
          <p:nvPr/>
        </p:nvPicPr>
        <p:blipFill>
          <a:blip r:embed="rId8"/>
          <a:stretch>
            <a:fillRect/>
          </a:stretch>
        </p:blipFill>
        <p:spPr>
          <a:xfrm>
            <a:off x="-108036" y="-2188"/>
            <a:ext cx="9533101" cy="1610200"/>
          </a:xfrm>
          <a:prstGeom prst="rect">
            <a:avLst/>
          </a:prstGeom>
        </p:spPr>
      </p:pic>
      <p:sp>
        <p:nvSpPr>
          <p:cNvPr id="7" name="TextBox 6"/>
          <p:cNvSpPr txBox="1"/>
          <p:nvPr/>
        </p:nvSpPr>
        <p:spPr>
          <a:xfrm>
            <a:off x="3672248" y="570875"/>
            <a:ext cx="3155031"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مراحل وتطور الطباعة</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178092" y="543490"/>
            <a:ext cx="1707070"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3</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5729468" y="1667158"/>
            <a:ext cx="6106437" cy="3737370"/>
          </a:xfrm>
          <a:prstGeom prst="rect">
            <a:avLst/>
          </a:prstGeom>
          <a:noFill/>
        </p:spPr>
        <p:txBody>
          <a:bodyPr wrap="square" rtlCol="0">
            <a:spAutoFit/>
          </a:bodyPr>
          <a:lstStyle/>
          <a:p>
            <a:pPr algn="r" rtl="1">
              <a:lnSpc>
                <a:spcPct val="150000"/>
              </a:lnSpc>
            </a:pPr>
            <a:r>
              <a:rPr lang="ar-EG" sz="2000" b="1" dirty="0">
                <a:solidFill>
                  <a:srgbClr val="333333"/>
                </a:solidFill>
                <a:effectLst/>
                <a:latin typeface="Al-Jazeera-Arabic-Bold" pitchFamily="2" charset="-78"/>
                <a:cs typeface="Al-Jazeera-Arabic-Bold" pitchFamily="2" charset="-78"/>
              </a:rPr>
              <a:t>المرحلة السادسة "طباعة الشاشة”</a:t>
            </a:r>
            <a:r>
              <a:rPr lang="en-US" sz="2000" b="1" dirty="0">
                <a:solidFill>
                  <a:srgbClr val="333333"/>
                </a:solidFill>
                <a:effectLst/>
                <a:latin typeface="Al-Jazeera-Arabic-Bold" pitchFamily="2" charset="-78"/>
                <a:cs typeface="Al-Jazeera-Arabic-Bold" pitchFamily="2" charset="-78"/>
              </a:rPr>
              <a:t> </a:t>
            </a:r>
            <a:r>
              <a:rPr lang="ar-SA" sz="2000" b="1" dirty="0">
                <a:solidFill>
                  <a:srgbClr val="333333"/>
                </a:solidFill>
                <a:effectLst/>
                <a:latin typeface="Al-Jazeera-Arabic-Bold" pitchFamily="2" charset="-78"/>
                <a:cs typeface="Al-Jazeera-Arabic-Bold" pitchFamily="2" charset="-78"/>
              </a:rPr>
              <a:t> </a:t>
            </a:r>
            <a:r>
              <a:rPr lang="en-US" sz="2000" b="1" dirty="0">
                <a:solidFill>
                  <a:srgbClr val="333333"/>
                </a:solidFill>
                <a:latin typeface="Al-Jazeera-Arabic-Bold" pitchFamily="2" charset="-78"/>
                <a:cs typeface="Al-Jazeera-Arabic-Bold" pitchFamily="2" charset="-78"/>
              </a:rPr>
              <a:t>Silk Screen</a:t>
            </a:r>
            <a:br>
              <a:rPr lang="ar-EG" sz="2000" b="1" dirty="0">
                <a:latin typeface="Al-Jazeera-Arabic-Bold" pitchFamily="2" charset="-78"/>
                <a:cs typeface="Al-Jazeera-Arabic-Bold" pitchFamily="2" charset="-78"/>
              </a:rPr>
            </a:br>
            <a:br>
              <a:rPr lang="ar-EG" sz="2000" dirty="0">
                <a:solidFill>
                  <a:srgbClr val="333333"/>
                </a:solidFill>
                <a:effectLst/>
                <a:latin typeface="Al-Jazeera-Arabic-Bold" pitchFamily="2" charset="-78"/>
                <a:cs typeface="Al-Jazeera-Arabic-Bold" pitchFamily="2" charset="-78"/>
              </a:rPr>
            </a:br>
            <a:r>
              <a:rPr lang="ar-EG" sz="2000" dirty="0">
                <a:solidFill>
                  <a:srgbClr val="333333"/>
                </a:solidFill>
                <a:effectLst/>
                <a:latin typeface="Al-Jazeera-Arabic-Regular" pitchFamily="2" charset="-78"/>
                <a:cs typeface="Al-Jazeera-Arabic-Regular" pitchFamily="2" charset="-78"/>
              </a:rPr>
              <a:t>خلال عهد أسرة سونغ في الصين: اختُرعت طريقة الطباعة الخطية. في أوائل عام 1910: وصلت هذه الطريقة إلى أوروبا. تعد هذه واحدة من أكثر تقنيات الطباعة شيوعًا، وتستخدم في مجموعة واسعة من الصناعات. تُستخدم طباعة الشاشة في تصميمات الملابس المخصصة لماركات الأزياء، أو الفرق الرياضية، أو أزياء العمل.</a:t>
            </a:r>
            <a:endParaRPr lang="ar-SA" sz="2000" dirty="0">
              <a:latin typeface="Al-Jazeera-Arabic-Regular" pitchFamily="2" charset="-78"/>
              <a:cs typeface="Al-Jazeera-Arabic-Regular" pitchFamily="2" charset="-78"/>
            </a:endParaRPr>
          </a:p>
        </p:txBody>
      </p:sp>
      <p:sp>
        <p:nvSpPr>
          <p:cNvPr id="13" name="TextBox 12">
            <a:extLst>
              <a:ext uri="{FF2B5EF4-FFF2-40B4-BE49-F238E27FC236}">
                <a16:creationId xmlns:a16="http://schemas.microsoft.com/office/drawing/2014/main" id="{CC87C76E-98D3-0C4C-81FC-1B1F16FF992D}"/>
              </a:ext>
            </a:extLst>
          </p:cNvPr>
          <p:cNvSpPr txBox="1"/>
          <p:nvPr/>
        </p:nvSpPr>
        <p:spPr>
          <a:xfrm>
            <a:off x="5249763" y="6285527"/>
            <a:ext cx="6232966" cy="369332"/>
          </a:xfrm>
          <a:prstGeom prst="rect">
            <a:avLst/>
          </a:prstGeom>
          <a:noFill/>
        </p:spPr>
        <p:txBody>
          <a:bodyPr wrap="square">
            <a:spAutoFit/>
          </a:bodyPr>
          <a:lstStyle/>
          <a:p>
            <a:r>
              <a:rPr lang="en-US" dirty="0"/>
              <a:t>https://</a:t>
            </a:r>
            <a:r>
              <a:rPr lang="en-US" dirty="0" err="1"/>
              <a:t>www.youtube.com</a:t>
            </a:r>
            <a:r>
              <a:rPr lang="en-US" dirty="0"/>
              <a:t>/</a:t>
            </a:r>
            <a:r>
              <a:rPr lang="en-US" dirty="0" err="1"/>
              <a:t>watch?v</a:t>
            </a:r>
            <a:r>
              <a:rPr lang="en-US" dirty="0"/>
              <a:t>=MEbb4kuKMec</a:t>
            </a:r>
            <a:endParaRPr lang="en-EG" dirty="0"/>
          </a:p>
        </p:txBody>
      </p:sp>
      <p:pic>
        <p:nvPicPr>
          <p:cNvPr id="12" name="Picture 11">
            <a:extLst>
              <a:ext uri="{FF2B5EF4-FFF2-40B4-BE49-F238E27FC236}">
                <a16:creationId xmlns:a16="http://schemas.microsoft.com/office/drawing/2014/main" id="{AE53B0FE-E4C0-2144-9B90-40F8ECAE6FFD}"/>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98901" y="2718290"/>
            <a:ext cx="2558554" cy="1421419"/>
          </a:xfrm>
          <a:prstGeom prst="rect">
            <a:avLst/>
          </a:prstGeom>
        </p:spPr>
      </p:pic>
      <p:pic>
        <p:nvPicPr>
          <p:cNvPr id="10" name="Audio Recording Feb 16, 2023 at 7:02:17 PM" descr="Audio Recording Feb 16, 2023 at 7:02:17 PM">
            <a:hlinkClick r:id="" action="ppaction://media"/>
            <a:extLst>
              <a:ext uri="{FF2B5EF4-FFF2-40B4-BE49-F238E27FC236}">
                <a16:creationId xmlns:a16="http://schemas.microsoft.com/office/drawing/2014/main" id="{3BBE9F5D-388C-E240-9838-35861DEF9311}"/>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133860" y="6063793"/>
            <a:ext cx="812800" cy="812800"/>
          </a:xfrm>
          <a:prstGeom prst="rect">
            <a:avLst/>
          </a:prstGeom>
        </p:spPr>
      </p:pic>
    </p:spTree>
    <p:extLst>
      <p:ext uri="{BB962C8B-B14F-4D97-AF65-F5344CB8AC3E}">
        <p14:creationId xmlns:p14="http://schemas.microsoft.com/office/powerpoint/2010/main" val="589169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4432"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C94682A1-3977-384B-B2C8-C6C0D16800B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1740" y="1895836"/>
            <a:ext cx="5150791" cy="3461442"/>
          </a:xfrm>
          <a:prstGeom prst="rect">
            <a:avLst/>
          </a:prstGeom>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6"/>
          <a:stretch>
            <a:fillRect/>
          </a:stretch>
        </p:blipFill>
        <p:spPr>
          <a:xfrm>
            <a:off x="2440788" y="5949244"/>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5" name="Picture 4"/>
          <p:cNvPicPr>
            <a:picLocks noChangeAspect="1"/>
          </p:cNvPicPr>
          <p:nvPr/>
        </p:nvPicPr>
        <p:blipFill>
          <a:blip r:embed="rId7"/>
          <a:stretch>
            <a:fillRect/>
          </a:stretch>
        </p:blipFill>
        <p:spPr>
          <a:xfrm>
            <a:off x="12072675" y="2204822"/>
            <a:ext cx="238650" cy="2709534"/>
          </a:xfrm>
          <a:prstGeom prst="rect">
            <a:avLst/>
          </a:prstGeom>
        </p:spPr>
      </p:pic>
      <p:pic>
        <p:nvPicPr>
          <p:cNvPr id="6" name="Picture 5"/>
          <p:cNvPicPr>
            <a:picLocks noChangeAspect="1"/>
          </p:cNvPicPr>
          <p:nvPr/>
        </p:nvPicPr>
        <p:blipFill>
          <a:blip r:embed="rId8"/>
          <a:stretch>
            <a:fillRect/>
          </a:stretch>
        </p:blipFill>
        <p:spPr>
          <a:xfrm>
            <a:off x="-108036" y="-2188"/>
            <a:ext cx="9533101" cy="1610200"/>
          </a:xfrm>
          <a:prstGeom prst="rect">
            <a:avLst/>
          </a:prstGeom>
        </p:spPr>
      </p:pic>
      <p:sp>
        <p:nvSpPr>
          <p:cNvPr id="7" name="TextBox 6"/>
          <p:cNvSpPr txBox="1"/>
          <p:nvPr/>
        </p:nvSpPr>
        <p:spPr>
          <a:xfrm>
            <a:off x="3672248" y="570875"/>
            <a:ext cx="3155031"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مراحل وتطور الطباعة</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178092" y="543490"/>
            <a:ext cx="1707070"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3</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6096000" y="1889776"/>
            <a:ext cx="5622943" cy="2814040"/>
          </a:xfrm>
          <a:prstGeom prst="rect">
            <a:avLst/>
          </a:prstGeom>
          <a:noFill/>
        </p:spPr>
        <p:txBody>
          <a:bodyPr wrap="square" rtlCol="0">
            <a:spAutoFit/>
          </a:bodyPr>
          <a:lstStyle/>
          <a:p>
            <a:pPr algn="just" rtl="1">
              <a:lnSpc>
                <a:spcPct val="150000"/>
              </a:lnSpc>
            </a:pPr>
            <a:r>
              <a:rPr lang="ar-EG" sz="2000" b="1" dirty="0">
                <a:solidFill>
                  <a:srgbClr val="333333"/>
                </a:solidFill>
                <a:effectLst/>
                <a:latin typeface="Al-Jazeera-Arabic-Bold" pitchFamily="2" charset="-78"/>
                <a:cs typeface="Al-Jazeera-Arabic-Bold" pitchFamily="2" charset="-78"/>
              </a:rPr>
              <a:t>المرحلة السابعة "الطباعة النافثة للحبر”</a:t>
            </a:r>
            <a:r>
              <a:rPr lang="en-US" sz="2000" b="1" dirty="0">
                <a:solidFill>
                  <a:srgbClr val="333333"/>
                </a:solidFill>
                <a:effectLst/>
                <a:latin typeface="Al-Jazeera-Arabic-Bold" pitchFamily="2" charset="-78"/>
                <a:cs typeface="Al-Jazeera-Arabic-Bold" pitchFamily="2" charset="-78"/>
              </a:rPr>
              <a:t> </a:t>
            </a:r>
            <a:r>
              <a:rPr lang="ar-SA" sz="2000" b="1" dirty="0">
                <a:solidFill>
                  <a:srgbClr val="333333"/>
                </a:solidFill>
                <a:effectLst/>
                <a:latin typeface="Al-Jazeera-Arabic-Bold" pitchFamily="2" charset="-78"/>
                <a:cs typeface="Al-Jazeera-Arabic-Bold" pitchFamily="2" charset="-78"/>
              </a:rPr>
              <a:t> </a:t>
            </a:r>
            <a:r>
              <a:rPr lang="en-US" sz="2000" b="1" dirty="0">
                <a:solidFill>
                  <a:srgbClr val="333333"/>
                </a:solidFill>
                <a:effectLst/>
                <a:latin typeface="Al-Jazeera-Arabic-Bold" pitchFamily="2" charset="-78"/>
                <a:cs typeface="Al-Jazeera-Arabic-Bold" pitchFamily="2" charset="-78"/>
              </a:rPr>
              <a:t>Ink Jet Printing</a:t>
            </a:r>
          </a:p>
          <a:p>
            <a:pPr algn="just" rtl="1">
              <a:lnSpc>
                <a:spcPct val="150000"/>
              </a:lnSpc>
            </a:pPr>
            <a:br>
              <a:rPr lang="ar-EG" sz="2000" b="1" dirty="0">
                <a:solidFill>
                  <a:srgbClr val="333333"/>
                </a:solidFill>
                <a:effectLst/>
                <a:latin typeface="Al-Jazeera-Arabic-Bold" pitchFamily="2" charset="-78"/>
                <a:cs typeface="Al-Jazeera-Arabic-Bold" pitchFamily="2" charset="-78"/>
              </a:rPr>
            </a:br>
            <a:r>
              <a:rPr lang="ar-EG" sz="2000" dirty="0">
                <a:solidFill>
                  <a:srgbClr val="333333"/>
                </a:solidFill>
                <a:effectLst/>
                <a:latin typeface="Al-Jazeera-Arabic-Regular" pitchFamily="2" charset="-78"/>
                <a:cs typeface="Al-Jazeera-Arabic-Regular" pitchFamily="2" charset="-78"/>
              </a:rPr>
              <a:t>اكتسبت الطباعة النافثة للحبر زخمًا في أوائل الخمسينيات من القرن الماضي. تعد الطابعة النافثة للحبر من أكثر أنواع الطابعات شيوعًا.</a:t>
            </a:r>
            <a:endParaRPr lang="ar-SA" sz="2000" dirty="0">
              <a:latin typeface="Al-Jazeera-Arabic-Regular" pitchFamily="2" charset="-78"/>
              <a:cs typeface="Al-Jazeera-Arabic-Regular" pitchFamily="2" charset="-78"/>
            </a:endParaRPr>
          </a:p>
        </p:txBody>
      </p:sp>
      <p:sp>
        <p:nvSpPr>
          <p:cNvPr id="13" name="TextBox 12">
            <a:extLst>
              <a:ext uri="{FF2B5EF4-FFF2-40B4-BE49-F238E27FC236}">
                <a16:creationId xmlns:a16="http://schemas.microsoft.com/office/drawing/2014/main" id="{CC87C76E-98D3-0C4C-81FC-1B1F16FF992D}"/>
              </a:ext>
            </a:extLst>
          </p:cNvPr>
          <p:cNvSpPr txBox="1"/>
          <p:nvPr/>
        </p:nvSpPr>
        <p:spPr>
          <a:xfrm>
            <a:off x="5249763" y="6285527"/>
            <a:ext cx="6232966" cy="369332"/>
          </a:xfrm>
          <a:prstGeom prst="rect">
            <a:avLst/>
          </a:prstGeom>
          <a:noFill/>
        </p:spPr>
        <p:txBody>
          <a:bodyPr wrap="square">
            <a:spAutoFit/>
          </a:bodyPr>
          <a:lstStyle/>
          <a:p>
            <a:r>
              <a:rPr lang="en-US" dirty="0"/>
              <a:t>https://</a:t>
            </a:r>
            <a:r>
              <a:rPr lang="en-US" dirty="0" err="1"/>
              <a:t>www.youtube.com</a:t>
            </a:r>
            <a:r>
              <a:rPr lang="en-US" dirty="0"/>
              <a:t>/</a:t>
            </a:r>
            <a:r>
              <a:rPr lang="en-US" dirty="0" err="1"/>
              <a:t>watch?v</a:t>
            </a:r>
            <a:r>
              <a:rPr lang="en-US" dirty="0"/>
              <a:t>=tDiHTK9nwYw</a:t>
            </a:r>
            <a:endParaRPr lang="en-EG" dirty="0"/>
          </a:p>
        </p:txBody>
      </p:sp>
      <p:pic>
        <p:nvPicPr>
          <p:cNvPr id="10" name="Audio Recording Feb 16, 2023 at 7:06:01 PM" descr="Audio Recording Feb 16, 2023 at 7:06:01 PM">
            <a:hlinkClick r:id="" action="ppaction://media"/>
            <a:extLst>
              <a:ext uri="{FF2B5EF4-FFF2-40B4-BE49-F238E27FC236}">
                <a16:creationId xmlns:a16="http://schemas.microsoft.com/office/drawing/2014/main" id="{96AC3BA8-B0BE-F44B-8B5D-6621FB7087D0}"/>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259875" y="6063793"/>
            <a:ext cx="812800" cy="812800"/>
          </a:xfrm>
          <a:prstGeom prst="rect">
            <a:avLst/>
          </a:prstGeom>
        </p:spPr>
      </p:pic>
    </p:spTree>
    <p:extLst>
      <p:ext uri="{BB962C8B-B14F-4D97-AF65-F5344CB8AC3E}">
        <p14:creationId xmlns:p14="http://schemas.microsoft.com/office/powerpoint/2010/main" val="40824993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08960"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2188"/>
            <a:ext cx="9533101" cy="1610200"/>
          </a:xfrm>
          <a:prstGeom prst="rect">
            <a:avLst/>
          </a:prstGeom>
        </p:spPr>
      </p:pic>
      <p:sp>
        <p:nvSpPr>
          <p:cNvPr id="7" name="TextBox 6"/>
          <p:cNvSpPr txBox="1"/>
          <p:nvPr/>
        </p:nvSpPr>
        <p:spPr>
          <a:xfrm>
            <a:off x="3672248" y="570875"/>
            <a:ext cx="3155031"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مراحل وتطور الطباعة</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178092" y="543490"/>
            <a:ext cx="1707070"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3</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4861368" y="1889776"/>
            <a:ext cx="6857576" cy="3737370"/>
          </a:xfrm>
          <a:prstGeom prst="rect">
            <a:avLst/>
          </a:prstGeom>
          <a:noFill/>
        </p:spPr>
        <p:txBody>
          <a:bodyPr wrap="square" rtlCol="0">
            <a:spAutoFit/>
          </a:bodyPr>
          <a:lstStyle/>
          <a:p>
            <a:pPr algn="just" rtl="1">
              <a:lnSpc>
                <a:spcPct val="150000"/>
              </a:lnSpc>
            </a:pPr>
            <a:r>
              <a:rPr lang="ar-EG" sz="2000" b="1" dirty="0">
                <a:solidFill>
                  <a:srgbClr val="333333"/>
                </a:solidFill>
                <a:effectLst/>
                <a:latin typeface="Al-Jazeera-Arabic-Bold" pitchFamily="2" charset="-78"/>
                <a:cs typeface="Al-Jazeera-Arabic-Bold" pitchFamily="2" charset="-78"/>
              </a:rPr>
              <a:t>المرحلة الثامنة "الطباعة باستخدام الليزر”</a:t>
            </a:r>
            <a:r>
              <a:rPr lang="en-US" sz="2000" b="1" dirty="0">
                <a:solidFill>
                  <a:srgbClr val="333333"/>
                </a:solidFill>
                <a:effectLst/>
                <a:latin typeface="Al-Jazeera-Arabic-Bold" pitchFamily="2" charset="-78"/>
                <a:cs typeface="Al-Jazeera-Arabic-Bold" pitchFamily="2" charset="-78"/>
              </a:rPr>
              <a:t>   Laser Printing</a:t>
            </a:r>
          </a:p>
          <a:p>
            <a:pPr algn="just" rtl="1">
              <a:lnSpc>
                <a:spcPct val="150000"/>
              </a:lnSpc>
            </a:pPr>
            <a:r>
              <a:rPr lang="en-US" sz="2000" b="1" dirty="0">
                <a:solidFill>
                  <a:srgbClr val="333333"/>
                </a:solidFill>
                <a:effectLst/>
                <a:latin typeface="Al-Jazeera-Arabic-Bold" pitchFamily="2" charset="-78"/>
                <a:cs typeface="Al-Jazeera-Arabic-Bold" pitchFamily="2" charset="-78"/>
              </a:rPr>
              <a:t> </a:t>
            </a:r>
          </a:p>
          <a:p>
            <a:pPr algn="just" rtl="1">
              <a:lnSpc>
                <a:spcPct val="150000"/>
              </a:lnSpc>
            </a:pPr>
            <a:r>
              <a:rPr lang="ar-EG" sz="2000" b="1" dirty="0">
                <a:solidFill>
                  <a:srgbClr val="333333"/>
                </a:solidFill>
                <a:effectLst/>
                <a:latin typeface="Al-Jazeera-Arabic-Regular" pitchFamily="2" charset="-78"/>
                <a:cs typeface="Al-Jazeera-Arabic-Regular" pitchFamily="2" charset="-78"/>
              </a:rPr>
              <a:t>في عام 1971: </a:t>
            </a:r>
            <a:r>
              <a:rPr lang="ar-EG" sz="2000" dirty="0">
                <a:solidFill>
                  <a:srgbClr val="333333"/>
                </a:solidFill>
                <a:effectLst/>
                <a:latin typeface="Al-Jazeera-Arabic-Regular" pitchFamily="2" charset="-78"/>
                <a:cs typeface="Al-Jazeera-Arabic-Regular" pitchFamily="2" charset="-78"/>
              </a:rPr>
              <a:t>طوّرت شركة زيروكس تقنية الليزر. كانت طابعات الليزر الأولى ضخمة ومعقدة ومكلفة للغاية، ومختلفة تمامًا عن الطابعات المعتاد عليها اليوم.</a:t>
            </a:r>
            <a:endParaRPr lang="en-US" sz="2000" dirty="0">
              <a:solidFill>
                <a:srgbClr val="333333"/>
              </a:solidFill>
              <a:effectLst/>
              <a:latin typeface="Al-Jazeera-Arabic-Regular" pitchFamily="2" charset="-78"/>
              <a:cs typeface="Al-Jazeera-Arabic-Regular" pitchFamily="2" charset="-78"/>
            </a:endParaRPr>
          </a:p>
          <a:p>
            <a:pPr algn="just" rtl="1">
              <a:lnSpc>
                <a:spcPct val="150000"/>
              </a:lnSpc>
            </a:pPr>
            <a:r>
              <a:rPr lang="ar-EG" sz="2000" b="1" dirty="0">
                <a:solidFill>
                  <a:srgbClr val="333333"/>
                </a:solidFill>
                <a:effectLst/>
                <a:latin typeface="Al-Jazeera-Arabic-Regular" pitchFamily="2" charset="-78"/>
                <a:cs typeface="Al-Jazeera-Arabic-Regular" pitchFamily="2" charset="-78"/>
              </a:rPr>
              <a:t>في عام 1982: </a:t>
            </a:r>
            <a:r>
              <a:rPr lang="ar-EG" sz="2000" dirty="0">
                <a:solidFill>
                  <a:srgbClr val="333333"/>
                </a:solidFill>
                <a:effectLst/>
                <a:latin typeface="Al-Jazeera-Arabic-Regular" pitchFamily="2" charset="-78"/>
                <a:cs typeface="Al-Jazeera-Arabic-Regular" pitchFamily="2" charset="-78"/>
              </a:rPr>
              <a:t>أصدرت شركة كانون أول طابعة ليزر مكتبية</a:t>
            </a:r>
            <a:endParaRPr lang="en-US" sz="2000" dirty="0">
              <a:solidFill>
                <a:srgbClr val="333333"/>
              </a:solidFill>
              <a:effectLst/>
              <a:latin typeface="Al-Jazeera-Arabic-Regular" pitchFamily="2" charset="-78"/>
              <a:cs typeface="Al-Jazeera-Arabic-Regular" pitchFamily="2" charset="-78"/>
            </a:endParaRPr>
          </a:p>
          <a:p>
            <a:pPr algn="just" rtl="1">
              <a:lnSpc>
                <a:spcPct val="150000"/>
              </a:lnSpc>
            </a:pPr>
            <a:r>
              <a:rPr lang="ar-EG" sz="2000" b="1" dirty="0">
                <a:solidFill>
                  <a:srgbClr val="333333"/>
                </a:solidFill>
                <a:effectLst/>
                <a:latin typeface="Al-Jazeera-Arabic-Regular" pitchFamily="2" charset="-78"/>
                <a:cs typeface="Al-Jazeera-Arabic-Regular" pitchFamily="2" charset="-78"/>
              </a:rPr>
              <a:t>في بداية التسعينيات: </a:t>
            </a:r>
            <a:r>
              <a:rPr lang="ar-EG" sz="2000" dirty="0">
                <a:solidFill>
                  <a:srgbClr val="333333"/>
                </a:solidFill>
                <a:effectLst/>
                <a:latin typeface="Al-Jazeera-Arabic-Regular" pitchFamily="2" charset="-78"/>
                <a:cs typeface="Al-Jazeera-Arabic-Regular" pitchFamily="2" charset="-78"/>
              </a:rPr>
              <a:t>أصبحت طابعات الليزر متاحة للمستخدمين على نطاق واسع.</a:t>
            </a:r>
            <a:endParaRPr lang="ar-SA" sz="2000" dirty="0">
              <a:latin typeface="Al-Jazeera-Arabic-Regular" pitchFamily="2" charset="-78"/>
              <a:cs typeface="Al-Jazeera-Arabic-Regular" pitchFamily="2" charset="-78"/>
            </a:endParaRPr>
          </a:p>
        </p:txBody>
      </p:sp>
      <p:sp>
        <p:nvSpPr>
          <p:cNvPr id="13" name="TextBox 12">
            <a:extLst>
              <a:ext uri="{FF2B5EF4-FFF2-40B4-BE49-F238E27FC236}">
                <a16:creationId xmlns:a16="http://schemas.microsoft.com/office/drawing/2014/main" id="{CC87C76E-98D3-0C4C-81FC-1B1F16FF992D}"/>
              </a:ext>
            </a:extLst>
          </p:cNvPr>
          <p:cNvSpPr txBox="1"/>
          <p:nvPr/>
        </p:nvSpPr>
        <p:spPr>
          <a:xfrm>
            <a:off x="5249763" y="6285527"/>
            <a:ext cx="6232966" cy="369332"/>
          </a:xfrm>
          <a:prstGeom prst="rect">
            <a:avLst/>
          </a:prstGeom>
          <a:noFill/>
        </p:spPr>
        <p:txBody>
          <a:bodyPr wrap="square">
            <a:spAutoFit/>
          </a:bodyPr>
          <a:lstStyle/>
          <a:p>
            <a:r>
              <a:rPr lang="en-US" dirty="0"/>
              <a:t>https://</a:t>
            </a:r>
            <a:r>
              <a:rPr lang="en-US" dirty="0" err="1"/>
              <a:t>www.youtube.com</a:t>
            </a:r>
            <a:r>
              <a:rPr lang="en-US" dirty="0"/>
              <a:t>/</a:t>
            </a:r>
            <a:r>
              <a:rPr lang="en-US" dirty="0" err="1"/>
              <a:t>watch?v</a:t>
            </a:r>
            <a:r>
              <a:rPr lang="en-US" dirty="0"/>
              <a:t>=EwvmNv1leUo</a:t>
            </a:r>
            <a:endParaRPr lang="en-EG" dirty="0"/>
          </a:p>
        </p:txBody>
      </p:sp>
      <p:pic>
        <p:nvPicPr>
          <p:cNvPr id="12" name="Picture 11">
            <a:extLst>
              <a:ext uri="{FF2B5EF4-FFF2-40B4-BE49-F238E27FC236}">
                <a16:creationId xmlns:a16="http://schemas.microsoft.com/office/drawing/2014/main" id="{CD38C2E8-9DD0-B043-B705-F21E664C69B4}"/>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01174" y="1972963"/>
            <a:ext cx="4660194" cy="3109330"/>
          </a:xfrm>
          <a:prstGeom prst="rect">
            <a:avLst/>
          </a:prstGeom>
        </p:spPr>
      </p:pic>
      <p:pic>
        <p:nvPicPr>
          <p:cNvPr id="10" name="Audio Recording Feb 16, 2023 at 9:30:25 PM" descr="Audio Recording Feb 16, 2023 at 9:30:25 PM">
            <a:hlinkClick r:id="" action="ppaction://media"/>
            <a:extLst>
              <a:ext uri="{FF2B5EF4-FFF2-40B4-BE49-F238E27FC236}">
                <a16:creationId xmlns:a16="http://schemas.microsoft.com/office/drawing/2014/main" id="{7A8FBAC6-8D16-0544-BEF7-203163B2E6F9}"/>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259875" y="6087697"/>
            <a:ext cx="812800" cy="812800"/>
          </a:xfrm>
          <a:prstGeom prst="rect">
            <a:avLst/>
          </a:prstGeom>
        </p:spPr>
      </p:pic>
    </p:spTree>
    <p:extLst>
      <p:ext uri="{BB962C8B-B14F-4D97-AF65-F5344CB8AC3E}">
        <p14:creationId xmlns:p14="http://schemas.microsoft.com/office/powerpoint/2010/main" val="6493523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90272"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2188"/>
            <a:ext cx="9533101" cy="1610200"/>
          </a:xfrm>
          <a:prstGeom prst="rect">
            <a:avLst/>
          </a:prstGeom>
        </p:spPr>
      </p:pic>
      <p:sp>
        <p:nvSpPr>
          <p:cNvPr id="7" name="TextBox 6"/>
          <p:cNvSpPr txBox="1"/>
          <p:nvPr/>
        </p:nvSpPr>
        <p:spPr>
          <a:xfrm>
            <a:off x="3672248" y="570875"/>
            <a:ext cx="3155031"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مراحل وتطور الطباعة</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178092" y="543490"/>
            <a:ext cx="1707070"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3</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5297770" y="1637584"/>
            <a:ext cx="6430426" cy="3841821"/>
          </a:xfrm>
          <a:prstGeom prst="rect">
            <a:avLst/>
          </a:prstGeom>
          <a:noFill/>
        </p:spPr>
        <p:txBody>
          <a:bodyPr wrap="square" rtlCol="0">
            <a:spAutoFit/>
          </a:bodyPr>
          <a:lstStyle/>
          <a:p>
            <a:pPr algn="r" rtl="1">
              <a:lnSpc>
                <a:spcPct val="150000"/>
              </a:lnSpc>
            </a:pPr>
            <a:r>
              <a:rPr lang="ar-EG" sz="2000" b="1" dirty="0">
                <a:solidFill>
                  <a:srgbClr val="333333"/>
                </a:solidFill>
                <a:effectLst/>
                <a:latin typeface="Al-Jazeera-Arabic-Bold" pitchFamily="2" charset="-78"/>
                <a:cs typeface="Al-Jazeera-Arabic-Bold" pitchFamily="2" charset="-78"/>
              </a:rPr>
              <a:t>المرحلة التاسعة "الطباعة ثلاثية الأبعاد”</a:t>
            </a:r>
            <a:endParaRPr lang="en-US" sz="2000" b="1" dirty="0">
              <a:solidFill>
                <a:srgbClr val="333333"/>
              </a:solidFill>
              <a:effectLst/>
              <a:latin typeface="Al-Jazeera-Arabic-Bold" pitchFamily="2" charset="-78"/>
              <a:cs typeface="Al-Jazeera-Arabic-Bold" pitchFamily="2" charset="-78"/>
            </a:endParaRPr>
          </a:p>
          <a:p>
            <a:pPr algn="just" rtl="1">
              <a:lnSpc>
                <a:spcPct val="150000"/>
              </a:lnSpc>
            </a:pPr>
            <a:br>
              <a:rPr lang="ar-EG" sz="2000" b="1" dirty="0">
                <a:solidFill>
                  <a:srgbClr val="333333"/>
                </a:solidFill>
                <a:effectLst/>
                <a:latin typeface="Al-Jazeera-Arabic-Bold" pitchFamily="2" charset="-78"/>
                <a:cs typeface="Al-Jazeera-Arabic-Bold" pitchFamily="2" charset="-78"/>
              </a:rPr>
            </a:br>
            <a:r>
              <a:rPr lang="ar-EG" sz="2000" b="0" i="0" dirty="0">
                <a:solidFill>
                  <a:srgbClr val="333333"/>
                </a:solidFill>
                <a:effectLst/>
                <a:latin typeface="Al-Jazeera-Arabic-Regular" pitchFamily="2" charset="-78"/>
                <a:cs typeface="Al-Jazeera-Arabic-Regular" pitchFamily="2" charset="-78"/>
              </a:rPr>
              <a:t>طُوِّرت تقنية الطباعة ثلاثية الأبعاد في عام 1983م، عندما استخدم تشاك هال الأشعة فوق البنفسجية لتقوية الورنيش. استغرق انتشار هذه التقنية واستخدامها على نطاق واسع سنوات عدّة؛ لأن تكلفتها كانت مرتفعة للغاية في البداية.</a:t>
            </a:r>
            <a:endParaRPr lang="en-US" sz="2000" b="0" i="0" dirty="0">
              <a:solidFill>
                <a:srgbClr val="333333"/>
              </a:solidFill>
              <a:effectLst/>
              <a:latin typeface="Al-Jazeera-Arabic-Regular" pitchFamily="2" charset="-78"/>
              <a:cs typeface="Al-Jazeera-Arabic-Regular" pitchFamily="2" charset="-78"/>
            </a:endParaRPr>
          </a:p>
          <a:p>
            <a:pPr algn="just" rtl="1">
              <a:lnSpc>
                <a:spcPct val="150000"/>
              </a:lnSpc>
            </a:pPr>
            <a:r>
              <a:rPr lang="ar-EG" sz="2000" b="0" i="0" dirty="0">
                <a:solidFill>
                  <a:srgbClr val="333333"/>
                </a:solidFill>
                <a:effectLst/>
                <a:latin typeface="Al-Jazeera-Arabic-Regular" pitchFamily="2" charset="-78"/>
                <a:cs typeface="Al-Jazeera-Arabic-Regular" pitchFamily="2" charset="-78"/>
              </a:rPr>
              <a:t>تستخدم الطباعة ثلاثية الأبعاد في العديد من المجالات، مثل: الهندسة المعمارية، وعلم الآثار، والفن، والرعاية الصحية.</a:t>
            </a:r>
            <a:endParaRPr lang="ar-SA" sz="2000" dirty="0">
              <a:latin typeface="Al-Jazeera-Arabic-Regular" pitchFamily="2" charset="-78"/>
              <a:cs typeface="Al-Jazeera-Arabic-Regular" pitchFamily="2" charset="-78"/>
            </a:endParaRPr>
          </a:p>
        </p:txBody>
      </p:sp>
      <p:sp>
        <p:nvSpPr>
          <p:cNvPr id="13" name="TextBox 12">
            <a:extLst>
              <a:ext uri="{FF2B5EF4-FFF2-40B4-BE49-F238E27FC236}">
                <a16:creationId xmlns:a16="http://schemas.microsoft.com/office/drawing/2014/main" id="{CC87C76E-98D3-0C4C-81FC-1B1F16FF992D}"/>
              </a:ext>
            </a:extLst>
          </p:cNvPr>
          <p:cNvSpPr txBox="1"/>
          <p:nvPr/>
        </p:nvSpPr>
        <p:spPr>
          <a:xfrm>
            <a:off x="4658514" y="6254589"/>
            <a:ext cx="6232966" cy="369332"/>
          </a:xfrm>
          <a:prstGeom prst="rect">
            <a:avLst/>
          </a:prstGeom>
          <a:noFill/>
        </p:spPr>
        <p:txBody>
          <a:bodyPr wrap="square">
            <a:spAutoFit/>
          </a:bodyPr>
          <a:lstStyle/>
          <a:p>
            <a:pPr algn="ctr"/>
            <a:r>
              <a:rPr lang="en-US" dirty="0"/>
              <a:t>https://</a:t>
            </a:r>
            <a:r>
              <a:rPr lang="en-US" dirty="0" err="1"/>
              <a:t>www.youtube.com</a:t>
            </a:r>
            <a:r>
              <a:rPr lang="en-US" dirty="0"/>
              <a:t>/</a:t>
            </a:r>
            <a:r>
              <a:rPr lang="en-US" dirty="0" err="1"/>
              <a:t>watch?v</a:t>
            </a:r>
            <a:r>
              <a:rPr lang="en-US" dirty="0"/>
              <a:t>=</a:t>
            </a:r>
            <a:r>
              <a:rPr lang="en-US" dirty="0" err="1"/>
              <a:t>Llgko_GpXbI</a:t>
            </a:r>
            <a:endParaRPr lang="en-EG" dirty="0"/>
          </a:p>
        </p:txBody>
      </p:sp>
      <p:pic>
        <p:nvPicPr>
          <p:cNvPr id="11" name="Picture 10">
            <a:extLst>
              <a:ext uri="{FF2B5EF4-FFF2-40B4-BE49-F238E27FC236}">
                <a16:creationId xmlns:a16="http://schemas.microsoft.com/office/drawing/2014/main" id="{E7F849A3-0A3D-524F-B567-E07D5E8AF3EA}"/>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78092" y="1974170"/>
            <a:ext cx="4775200" cy="3168650"/>
          </a:xfrm>
          <a:prstGeom prst="rect">
            <a:avLst/>
          </a:prstGeom>
        </p:spPr>
      </p:pic>
      <p:pic>
        <p:nvPicPr>
          <p:cNvPr id="10" name="Audio Recording Feb 16, 2023 at 9:33:21 PM" descr="Audio Recording Feb 16, 2023 at 9:33:21 PM">
            <a:hlinkClick r:id="" action="ppaction://media"/>
            <a:extLst>
              <a:ext uri="{FF2B5EF4-FFF2-40B4-BE49-F238E27FC236}">
                <a16:creationId xmlns:a16="http://schemas.microsoft.com/office/drawing/2014/main" id="{4B356A32-20F5-0A4A-93F4-075823AD2F01}"/>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133860" y="6107893"/>
            <a:ext cx="812800" cy="812800"/>
          </a:xfrm>
          <a:prstGeom prst="rect">
            <a:avLst/>
          </a:prstGeom>
        </p:spPr>
      </p:pic>
    </p:spTree>
    <p:extLst>
      <p:ext uri="{BB962C8B-B14F-4D97-AF65-F5344CB8AC3E}">
        <p14:creationId xmlns:p14="http://schemas.microsoft.com/office/powerpoint/2010/main" val="28986931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7488"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4"/>
          <a:stretch>
            <a:fillRect/>
          </a:stretch>
        </p:blipFill>
        <p:spPr>
          <a:xfrm>
            <a:off x="-71964" y="-117903"/>
            <a:ext cx="12335929" cy="7093806"/>
          </a:xfrm>
          <a:prstGeom prst="rect">
            <a:avLst/>
          </a:prstGeom>
        </p:spPr>
      </p:pic>
      <p:sp>
        <p:nvSpPr>
          <p:cNvPr id="11" name="Rectangle 10"/>
          <p:cNvSpPr/>
          <p:nvPr/>
        </p:nvSpPr>
        <p:spPr>
          <a:xfrm rot="10800000">
            <a:off x="-71970" y="-117909"/>
            <a:ext cx="12335931" cy="7093805"/>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5"/>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7"/>
          <a:stretch>
            <a:fillRect/>
          </a:stretch>
        </p:blipFill>
        <p:spPr>
          <a:xfrm>
            <a:off x="-71974" y="4288121"/>
            <a:ext cx="7369921" cy="1972334"/>
          </a:xfrm>
          <a:prstGeom prst="rect">
            <a:avLst/>
          </a:prstGeom>
        </p:spPr>
      </p:pic>
      <p:sp>
        <p:nvSpPr>
          <p:cNvPr id="14" name="TextBox 13"/>
          <p:cNvSpPr txBox="1"/>
          <p:nvPr/>
        </p:nvSpPr>
        <p:spPr>
          <a:xfrm>
            <a:off x="127322" y="4735679"/>
            <a:ext cx="6505319" cy="1077218"/>
          </a:xfrm>
          <a:prstGeom prst="rect">
            <a:avLst/>
          </a:prstGeom>
          <a:noFill/>
        </p:spPr>
        <p:txBody>
          <a:bodyPr wrap="square" rtlCol="0">
            <a:spAutoFit/>
          </a:bodyPr>
          <a:lstStyle/>
          <a:p>
            <a:pPr algn="r" rtl="1"/>
            <a:r>
              <a:rPr lang="ar-SA" sz="3200" b="1" dirty="0">
                <a:solidFill>
                  <a:schemeClr val="bg1"/>
                </a:solidFill>
                <a:latin typeface="Al-Jazeera-Arabic-Regular" pitchFamily="2" charset="-78"/>
                <a:cs typeface="Al-Jazeera-Arabic-Regular" pitchFamily="2" charset="-78"/>
              </a:rPr>
              <a:t>نشأة الصحافة وتطورها</a:t>
            </a:r>
            <a:br>
              <a:rPr lang="ar-SA" sz="3200" b="1" dirty="0">
                <a:solidFill>
                  <a:schemeClr val="bg1"/>
                </a:solidFill>
                <a:latin typeface="Al-Jazeera-Arabic-Regular" pitchFamily="2" charset="-78"/>
                <a:cs typeface="Al-Jazeera-Arabic-Regular" pitchFamily="2" charset="-78"/>
              </a:rPr>
            </a:br>
            <a:r>
              <a:rPr lang="en-US" sz="3200" b="1" dirty="0">
                <a:solidFill>
                  <a:schemeClr val="bg1"/>
                </a:solidFill>
                <a:latin typeface="Al-Jazeera-Arabic-Regular" pitchFamily="2" charset="-78"/>
                <a:cs typeface="Al-Jazeera-Arabic-Regular" pitchFamily="2" charset="-78"/>
              </a:rPr>
              <a:t>		Evolution of Journalism</a:t>
            </a:r>
            <a:endParaRPr lang="en-US" sz="3200" b="1" dirty="0">
              <a:solidFill>
                <a:srgbClr val="FF9518"/>
              </a:solidFill>
              <a:latin typeface="Al-Jazeera-Arabic-Regular" pitchFamily="2" charset="-78"/>
              <a:cs typeface="Al-Jazeera-Arabic-Regular" pitchFamily="2" charset="-78"/>
            </a:endParaRPr>
          </a:p>
        </p:txBody>
      </p:sp>
      <p:pic>
        <p:nvPicPr>
          <p:cNvPr id="2" name="Audio Recording Feb 16, 2023 at 11:37:25 PM" descr="Audio Recording Feb 16, 2023 at 11:37:25 PM">
            <a:hlinkClick r:id="" action="ppaction://media"/>
            <a:extLst>
              <a:ext uri="{FF2B5EF4-FFF2-40B4-BE49-F238E27FC236}">
                <a16:creationId xmlns:a16="http://schemas.microsoft.com/office/drawing/2014/main" id="{443CE77A-4A8F-394C-86D7-F6CE19C5A864}"/>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0861207" y="56213"/>
            <a:ext cx="812800" cy="812800"/>
          </a:xfrm>
          <a:prstGeom prst="rect">
            <a:avLst/>
          </a:prstGeom>
        </p:spPr>
      </p:pic>
    </p:spTree>
    <p:extLst>
      <p:ext uri="{BB962C8B-B14F-4D97-AF65-F5344CB8AC3E}">
        <p14:creationId xmlns:p14="http://schemas.microsoft.com/office/powerpoint/2010/main" val="35989685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356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0" y="0"/>
            <a:ext cx="9533101" cy="1610200"/>
          </a:xfrm>
          <a:prstGeom prst="rect">
            <a:avLst/>
          </a:prstGeom>
        </p:spPr>
      </p:pic>
      <p:sp>
        <p:nvSpPr>
          <p:cNvPr id="7" name="TextBox 6"/>
          <p:cNvSpPr txBox="1"/>
          <p:nvPr/>
        </p:nvSpPr>
        <p:spPr>
          <a:xfrm>
            <a:off x="4405187" y="633950"/>
            <a:ext cx="2986715"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معنى كلمة صحافـة</a:t>
            </a:r>
            <a:endParaRPr lang="en-US" sz="2800" b="1" dirty="0">
              <a:solidFill>
                <a:schemeClr val="bg1"/>
              </a:solidFill>
              <a:latin typeface="Al-Jazeera-Arabic-Regular" pitchFamily="2" charset="-78"/>
              <a:cs typeface="Al-Jazeera-Arabic-Regular" pitchFamily="2" charset="-78"/>
            </a:endParaRPr>
          </a:p>
        </p:txBody>
      </p:sp>
      <p:sp>
        <p:nvSpPr>
          <p:cNvPr id="8" name="TextBox 7"/>
          <p:cNvSpPr txBox="1"/>
          <p:nvPr/>
        </p:nvSpPr>
        <p:spPr>
          <a:xfrm>
            <a:off x="178092" y="543490"/>
            <a:ext cx="1707070"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3</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823994" y="2543414"/>
            <a:ext cx="10843023" cy="1429046"/>
          </a:xfrm>
          <a:prstGeom prst="rect">
            <a:avLst/>
          </a:prstGeom>
          <a:noFill/>
        </p:spPr>
        <p:txBody>
          <a:bodyPr wrap="square" rtlCol="0">
            <a:spAutoFit/>
          </a:bodyPr>
          <a:lstStyle/>
          <a:p>
            <a:pPr algn="just" rtl="1">
              <a:lnSpc>
                <a:spcPct val="150000"/>
              </a:lnSpc>
            </a:pPr>
            <a:r>
              <a:rPr lang="ar-EG" sz="2000" dirty="0">
                <a:solidFill>
                  <a:srgbClr val="202122"/>
                </a:solidFill>
                <a:latin typeface="Al-Jazeera-Arabic-Regular" pitchFamily="2" charset="-78"/>
                <a:cs typeface="Al-Jazeera-Arabic-Regular" pitchFamily="2" charset="-78"/>
              </a:rPr>
              <a:t>في قاموس أوكسفورد تُستخدم كلمة </a:t>
            </a:r>
            <a:r>
              <a:rPr lang="en-US" sz="2000" dirty="0">
                <a:solidFill>
                  <a:srgbClr val="202122"/>
                </a:solidFill>
                <a:latin typeface="Al-Jazeera-Arabic-Regular" pitchFamily="2" charset="-78"/>
                <a:cs typeface="Al-Jazeera-Arabic-Regular" pitchFamily="2" charset="-78"/>
              </a:rPr>
              <a:t>Presse </a:t>
            </a:r>
            <a:r>
              <a:rPr lang="ar-SA" sz="2000" dirty="0">
                <a:solidFill>
                  <a:srgbClr val="202122"/>
                </a:solidFill>
                <a:latin typeface="Al-Jazeera-Arabic-Regular" pitchFamily="2" charset="-78"/>
                <a:cs typeface="Al-Jazeera-Arabic-Regular" pitchFamily="2" charset="-78"/>
              </a:rPr>
              <a:t> </a:t>
            </a:r>
            <a:r>
              <a:rPr lang="ar-EG" sz="2000" dirty="0">
                <a:solidFill>
                  <a:srgbClr val="202122"/>
                </a:solidFill>
                <a:latin typeface="Al-Jazeera-Arabic-Regular" pitchFamily="2" charset="-78"/>
                <a:cs typeface="Al-Jazeera-Arabic-Regular" pitchFamily="2" charset="-78"/>
              </a:rPr>
              <a:t>بمعنى صحافة وهي شيء مرتبط بالطبع والطباعة ونشر الأخبار والمعلومات وكلمة </a:t>
            </a:r>
            <a:r>
              <a:rPr lang="en-US" sz="2000" dirty="0">
                <a:solidFill>
                  <a:srgbClr val="202122"/>
                </a:solidFill>
                <a:latin typeface="Al-Jazeera-Arabic-Regular" pitchFamily="2" charset="-78"/>
                <a:cs typeface="Al-Jazeera-Arabic-Regular" pitchFamily="2" charset="-78"/>
              </a:rPr>
              <a:t>Journal </a:t>
            </a:r>
            <a:r>
              <a:rPr lang="ar-SA" sz="2000" dirty="0">
                <a:solidFill>
                  <a:srgbClr val="202122"/>
                </a:solidFill>
                <a:latin typeface="Al-Jazeera-Arabic-Regular" pitchFamily="2" charset="-78"/>
                <a:cs typeface="Al-Jazeera-Arabic-Regular" pitchFamily="2" charset="-78"/>
              </a:rPr>
              <a:t> </a:t>
            </a:r>
            <a:r>
              <a:rPr lang="ar-EG" sz="2000" dirty="0">
                <a:solidFill>
                  <a:srgbClr val="202122"/>
                </a:solidFill>
                <a:latin typeface="Al-Jazeera-Arabic-Regular" pitchFamily="2" charset="-78"/>
                <a:cs typeface="Al-Jazeera-Arabic-Regular" pitchFamily="2" charset="-78"/>
              </a:rPr>
              <a:t>يقصد بها الصحيفة و</a:t>
            </a:r>
            <a:r>
              <a:rPr lang="en-US" sz="2000" dirty="0" err="1">
                <a:solidFill>
                  <a:srgbClr val="202122"/>
                </a:solidFill>
                <a:latin typeface="Al-Jazeera-Arabic-Regular" pitchFamily="2" charset="-78"/>
                <a:cs typeface="Al-Jazeera-Arabic-Regular" pitchFamily="2" charset="-78"/>
              </a:rPr>
              <a:t>Journalisme</a:t>
            </a:r>
            <a:r>
              <a:rPr lang="en-US" sz="2000" dirty="0">
                <a:solidFill>
                  <a:srgbClr val="202122"/>
                </a:solidFill>
                <a:latin typeface="Al-Jazeera-Arabic-Regular" pitchFamily="2" charset="-78"/>
                <a:cs typeface="Al-Jazeera-Arabic-Regular" pitchFamily="2" charset="-78"/>
              </a:rPr>
              <a:t> </a:t>
            </a:r>
            <a:r>
              <a:rPr lang="ar-SA" sz="2000" dirty="0">
                <a:solidFill>
                  <a:srgbClr val="202122"/>
                </a:solidFill>
                <a:latin typeface="Al-Jazeera-Arabic-Regular" pitchFamily="2" charset="-78"/>
                <a:cs typeface="Al-Jazeera-Arabic-Regular" pitchFamily="2" charset="-78"/>
              </a:rPr>
              <a:t> </a:t>
            </a:r>
            <a:r>
              <a:rPr lang="ar-EG" sz="2000" dirty="0">
                <a:solidFill>
                  <a:srgbClr val="202122"/>
                </a:solidFill>
                <a:latin typeface="Al-Jazeera-Arabic-Regular" pitchFamily="2" charset="-78"/>
                <a:cs typeface="Al-Jazeera-Arabic-Regular" pitchFamily="2" charset="-78"/>
              </a:rPr>
              <a:t>بمعنى الصحافة و</a:t>
            </a:r>
            <a:r>
              <a:rPr lang="en-US" sz="2000" dirty="0" err="1">
                <a:solidFill>
                  <a:srgbClr val="202122"/>
                </a:solidFill>
                <a:latin typeface="Al-Jazeera-Arabic-Regular" pitchFamily="2" charset="-78"/>
                <a:cs typeface="Al-Jazeera-Arabic-Regular" pitchFamily="2" charset="-78"/>
              </a:rPr>
              <a:t>Journaliste</a:t>
            </a:r>
            <a:r>
              <a:rPr lang="en-US" sz="2000" dirty="0">
                <a:solidFill>
                  <a:srgbClr val="202122"/>
                </a:solidFill>
                <a:latin typeface="Al-Jazeera-Arabic-Regular" pitchFamily="2" charset="-78"/>
                <a:cs typeface="Al-Jazeera-Arabic-Regular" pitchFamily="2" charset="-78"/>
              </a:rPr>
              <a:t> </a:t>
            </a:r>
            <a:r>
              <a:rPr lang="ar-SA" sz="2000" dirty="0">
                <a:solidFill>
                  <a:srgbClr val="202122"/>
                </a:solidFill>
                <a:latin typeface="Al-Jazeera-Arabic-Regular" pitchFamily="2" charset="-78"/>
                <a:cs typeface="Al-Jazeera-Arabic-Regular" pitchFamily="2" charset="-78"/>
              </a:rPr>
              <a:t> </a:t>
            </a:r>
            <a:r>
              <a:rPr lang="ar-EG" sz="2000" dirty="0">
                <a:solidFill>
                  <a:srgbClr val="202122"/>
                </a:solidFill>
                <a:latin typeface="Al-Jazeera-Arabic-Regular" pitchFamily="2" charset="-78"/>
                <a:cs typeface="Al-Jazeera-Arabic-Regular" pitchFamily="2" charset="-78"/>
              </a:rPr>
              <a:t>بمعنى الصحفي فكلمة الصحافة تشمل إذن الصحيفة والصحفي في الوقت نفسه.</a:t>
            </a:r>
            <a:endParaRPr lang="ar-EG" sz="2000" dirty="0">
              <a:latin typeface="Al-Jazeera-Arabic-Regular" pitchFamily="2" charset="-78"/>
              <a:cs typeface="Al-Jazeera-Arabic-Regular" pitchFamily="2" charset="-78"/>
            </a:endParaRPr>
          </a:p>
        </p:txBody>
      </p:sp>
      <p:pic>
        <p:nvPicPr>
          <p:cNvPr id="10" name="Audio Recording Feb 16, 2023 at 11:41:18 PM" descr="Audio Recording Feb 16, 2023 at 11:41:18 PM">
            <a:hlinkClick r:id="" action="ppaction://media"/>
            <a:extLst>
              <a:ext uri="{FF2B5EF4-FFF2-40B4-BE49-F238E27FC236}">
                <a16:creationId xmlns:a16="http://schemas.microsoft.com/office/drawing/2014/main" id="{398A8F39-9CB5-3249-94DF-FCFCC5FDE674}"/>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33860" y="6070497"/>
            <a:ext cx="812800" cy="812800"/>
          </a:xfrm>
          <a:prstGeom prst="rect">
            <a:avLst/>
          </a:prstGeom>
        </p:spPr>
      </p:pic>
    </p:spTree>
    <p:extLst>
      <p:ext uri="{BB962C8B-B14F-4D97-AF65-F5344CB8AC3E}">
        <p14:creationId xmlns:p14="http://schemas.microsoft.com/office/powerpoint/2010/main" val="3774536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2848"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4434266" y="619463"/>
            <a:ext cx="2441694"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بدايات الصحافـة</a:t>
            </a:r>
            <a:endParaRPr lang="en-US" sz="2800" b="1" dirty="0">
              <a:solidFill>
                <a:schemeClr val="bg1"/>
              </a:solidFill>
              <a:latin typeface="Al-Jazeera-Arabic-Regular" pitchFamily="2" charset="-78"/>
              <a:cs typeface="Al-Jazeera-Arabic-Regular" pitchFamily="2" charset="-78"/>
            </a:endParaRPr>
          </a:p>
        </p:txBody>
      </p:sp>
      <p:sp>
        <p:nvSpPr>
          <p:cNvPr id="8" name="TextBox 7"/>
          <p:cNvSpPr txBox="1"/>
          <p:nvPr/>
        </p:nvSpPr>
        <p:spPr>
          <a:xfrm>
            <a:off x="178092" y="543490"/>
            <a:ext cx="1707070"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3</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916592" y="1921737"/>
            <a:ext cx="10843023" cy="3275705"/>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ar-EG" sz="2000" dirty="0">
                <a:solidFill>
                  <a:srgbClr val="333333"/>
                </a:solidFill>
                <a:effectLst/>
                <a:latin typeface="Al-Jazeera-Arabic-Regular" pitchFamily="2" charset="-78"/>
                <a:cs typeface="Al-Jazeera-Arabic-Regular" pitchFamily="2" charset="-78"/>
              </a:rPr>
              <a:t>يرجع الفضل في نشأة الصحافة وتطورها تاريخيًا إلى الحضارة اليونانية، فقد كانت السلطة آنذاك كانت تعلق منشورات الإخبار على الجدران، وكانت تتضمن القرارات المتخذة من قبل الدولة وذلك لإيصال المعلومات والقرارات للمواطنين ومعرفة ما يجري حولهم</a:t>
            </a:r>
          </a:p>
          <a:p>
            <a:pPr marL="342900" indent="-342900" algn="just" rtl="1">
              <a:lnSpc>
                <a:spcPct val="150000"/>
              </a:lnSpc>
              <a:buFont typeface="Arial" panose="020B0604020202020204" pitchFamily="34" charset="0"/>
              <a:buChar char="•"/>
            </a:pPr>
            <a:r>
              <a:rPr lang="ar-EG" sz="2000" dirty="0">
                <a:solidFill>
                  <a:srgbClr val="333333"/>
                </a:solidFill>
                <a:effectLst/>
                <a:latin typeface="Al-Jazeera-Arabic-Regular" pitchFamily="2" charset="-78"/>
                <a:cs typeface="Al-Jazeera-Arabic-Regular" pitchFamily="2" charset="-78"/>
              </a:rPr>
              <a:t>ظهرت الصحف في عصر النهضة بأوروبا على هيئة رسائل إخبارية مكتوبة باليد، وكان يتم تداولها بين التجار وتتضمن أحداث الحروب والأعراف والعادات والأوضاع الاقتصادية</a:t>
            </a:r>
          </a:p>
          <a:p>
            <a:pPr marL="342900" indent="-342900" algn="just" rtl="1">
              <a:lnSpc>
                <a:spcPct val="150000"/>
              </a:lnSpc>
              <a:buFont typeface="Arial" panose="020B0604020202020204" pitchFamily="34" charset="0"/>
              <a:buChar char="•"/>
            </a:pPr>
            <a:r>
              <a:rPr lang="ar-EG" sz="2000" dirty="0">
                <a:solidFill>
                  <a:srgbClr val="333333"/>
                </a:solidFill>
                <a:effectLst/>
                <a:latin typeface="Al-Jazeera-Arabic-Regular" pitchFamily="2" charset="-78"/>
                <a:cs typeface="Al-Jazeera-Arabic-Regular" pitchFamily="2" charset="-78"/>
              </a:rPr>
              <a:t>ظهرت أول صحيفة مطبوعة في ألمانيا في القرن الخامس عشر، وظهرت على شكل كراسات صغيرة، ونالت شهرة كبيرة لأنها كانت تنشر مواضيع مثيرة بدرجة عالية</a:t>
            </a:r>
            <a:endParaRPr lang="ar-EG" sz="2000" dirty="0">
              <a:latin typeface="Al-Jazeera-Arabic-Regular" pitchFamily="2" charset="-78"/>
              <a:cs typeface="Al-Jazeera-Arabic-Regular" pitchFamily="2" charset="-78"/>
            </a:endParaRPr>
          </a:p>
        </p:txBody>
      </p:sp>
      <p:pic>
        <p:nvPicPr>
          <p:cNvPr id="10" name="Audio Recording Feb 16, 2023 at 11:45:43 PM" descr="Audio Recording Feb 16, 2023 at 11:45:43 PM">
            <a:hlinkClick r:id="" action="ppaction://media"/>
            <a:extLst>
              <a:ext uri="{FF2B5EF4-FFF2-40B4-BE49-F238E27FC236}">
                <a16:creationId xmlns:a16="http://schemas.microsoft.com/office/drawing/2014/main" id="{E113BBBD-006F-E444-AA08-EF3039BC4CB0}"/>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33860" y="6128968"/>
            <a:ext cx="812800" cy="812800"/>
          </a:xfrm>
          <a:prstGeom prst="rect">
            <a:avLst/>
          </a:prstGeom>
        </p:spPr>
      </p:pic>
    </p:spTree>
    <p:extLst>
      <p:ext uri="{BB962C8B-B14F-4D97-AF65-F5344CB8AC3E}">
        <p14:creationId xmlns:p14="http://schemas.microsoft.com/office/powerpoint/2010/main" val="24234384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33792"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4241326" y="645524"/>
            <a:ext cx="3139001"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تطور الصحافـة عالمياً</a:t>
            </a:r>
            <a:endParaRPr lang="en-US" sz="2800" b="1" dirty="0">
              <a:solidFill>
                <a:schemeClr val="bg1"/>
              </a:solidFill>
              <a:latin typeface="Al-Jazeera-Arabic-Regular" pitchFamily="2" charset="-78"/>
              <a:cs typeface="Al-Jazeera-Arabic-Regular" pitchFamily="2" charset="-78"/>
            </a:endParaRPr>
          </a:p>
        </p:txBody>
      </p:sp>
      <p:sp>
        <p:nvSpPr>
          <p:cNvPr id="8" name="TextBox 7"/>
          <p:cNvSpPr txBox="1"/>
          <p:nvPr/>
        </p:nvSpPr>
        <p:spPr>
          <a:xfrm>
            <a:off x="178092" y="543490"/>
            <a:ext cx="1707070"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3</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812420" y="1767910"/>
            <a:ext cx="10843023" cy="3737370"/>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ar-EG" sz="2000" dirty="0">
                <a:solidFill>
                  <a:srgbClr val="333333"/>
                </a:solidFill>
                <a:effectLst/>
                <a:latin typeface="Al-Jazeera-Arabic-Regular" pitchFamily="2" charset="-78"/>
                <a:cs typeface="Al-Jazeera-Arabic-Regular" pitchFamily="2" charset="-78"/>
              </a:rPr>
              <a:t>الصحافة بمفهومها الحالي لم يظهر إلا في القرن الخامس عشر الميلادي مع اختراع جوتنبرج الطباعة بالحروف المعدنية المنفصلة، وبعد أن شعر الناس بالحاجة الملحة إلى الأخبار المطبوعة، بينما في البلدان الأنكلوساكسونية "الفرنكوفونية" تزامن ظهور الصحف مع الأحداث المروعة، وطالت أشهر الصحف دوويكلي نيوز</a:t>
            </a:r>
            <a:r>
              <a:rPr lang="en-US" sz="2000" dirty="0">
                <a:solidFill>
                  <a:srgbClr val="333333"/>
                </a:solidFill>
                <a:effectLst/>
                <a:latin typeface="Al-Jazeera-Arabic-Regular" pitchFamily="2" charset="-78"/>
                <a:cs typeface="Al-Jazeera-Arabic-Regular" pitchFamily="2" charset="-78"/>
              </a:rPr>
              <a:t>The Weekly News </a:t>
            </a:r>
            <a:r>
              <a:rPr lang="ar-EG" sz="2000" dirty="0">
                <a:solidFill>
                  <a:srgbClr val="333333"/>
                </a:solidFill>
                <a:effectLst/>
                <a:latin typeface="Al-Jazeera-Arabic-Regular" pitchFamily="2" charset="-78"/>
                <a:cs typeface="Al-Jazeera-Arabic-Regular" pitchFamily="2" charset="-78"/>
              </a:rPr>
              <a:t> سنة 1622م.</a:t>
            </a:r>
          </a:p>
          <a:p>
            <a:pPr marL="342900" indent="-342900" algn="just" rtl="1">
              <a:lnSpc>
                <a:spcPct val="150000"/>
              </a:lnSpc>
              <a:buFont typeface="Arial" panose="020B0604020202020204" pitchFamily="34" charset="0"/>
              <a:buChar char="•"/>
            </a:pPr>
            <a:r>
              <a:rPr lang="ar-EG" sz="2000" dirty="0">
                <a:solidFill>
                  <a:srgbClr val="333333"/>
                </a:solidFill>
                <a:effectLst/>
                <a:latin typeface="Al-Jazeera-Arabic-Regular" pitchFamily="2" charset="-78"/>
                <a:cs typeface="Al-Jazeera-Arabic-Regular" pitchFamily="2" charset="-78"/>
              </a:rPr>
              <a:t>صدرت أول صحيفة بإنجلترا سنة 1666 باسم لوندن </a:t>
            </a:r>
            <a:r>
              <a:rPr lang="ar-SA" sz="2000" dirty="0" err="1">
                <a:solidFill>
                  <a:srgbClr val="333333"/>
                </a:solidFill>
                <a:latin typeface="Al-Jazeera-Arabic-Regular" pitchFamily="2" charset="-78"/>
                <a:cs typeface="Al-Jazeera-Arabic-Regular" pitchFamily="2" charset="-78"/>
              </a:rPr>
              <a:t>ج</a:t>
            </a:r>
            <a:r>
              <a:rPr lang="ar-EG" sz="2000" dirty="0">
                <a:solidFill>
                  <a:srgbClr val="333333"/>
                </a:solidFill>
                <a:effectLst/>
                <a:latin typeface="Al-Jazeera-Arabic-Regular" pitchFamily="2" charset="-78"/>
                <a:cs typeface="Al-Jazeera-Arabic-Regular" pitchFamily="2" charset="-78"/>
              </a:rPr>
              <a:t>ازيت</a:t>
            </a:r>
            <a:r>
              <a:rPr lang="en-US" sz="2000" dirty="0">
                <a:solidFill>
                  <a:srgbClr val="333333"/>
                </a:solidFill>
                <a:latin typeface="Al-Jazeera-Arabic-Regular" pitchFamily="2" charset="-78"/>
                <a:cs typeface="Al-Jazeera-Arabic-Regular" pitchFamily="2" charset="-78"/>
              </a:rPr>
              <a:t>London Gazette </a:t>
            </a:r>
            <a:r>
              <a:rPr lang="ar-EG" sz="2000" dirty="0">
                <a:solidFill>
                  <a:srgbClr val="333333"/>
                </a:solidFill>
                <a:effectLst/>
                <a:latin typeface="Al-Jazeera-Arabic-Regular" pitchFamily="2" charset="-78"/>
                <a:cs typeface="Al-Jazeera-Arabic-Regular" pitchFamily="2" charset="-78"/>
              </a:rPr>
              <a:t>، </a:t>
            </a:r>
          </a:p>
          <a:p>
            <a:pPr marL="342900" indent="-342900" algn="just" rtl="1">
              <a:lnSpc>
                <a:spcPct val="150000"/>
              </a:lnSpc>
              <a:buFont typeface="Arial" panose="020B0604020202020204" pitchFamily="34" charset="0"/>
              <a:buChar char="•"/>
            </a:pPr>
            <a:r>
              <a:rPr lang="ar-EG" sz="2000" dirty="0">
                <a:solidFill>
                  <a:srgbClr val="333333"/>
                </a:solidFill>
                <a:effectLst/>
                <a:latin typeface="Al-Jazeera-Arabic-Regular" pitchFamily="2" charset="-78"/>
                <a:cs typeface="Al-Jazeera-Arabic-Regular" pitchFamily="2" charset="-78"/>
              </a:rPr>
              <a:t>وكانت أول صحيفة في أمريكا عام 1690 بمدينة بوسطن، وسرعان ما قُمعت واعتُقل ناشروها، وتُعد صحيفة ذو بوسكن نيوز ليترز </a:t>
            </a:r>
            <a:r>
              <a:rPr lang="en-US" sz="2000" dirty="0">
                <a:solidFill>
                  <a:srgbClr val="333333"/>
                </a:solidFill>
                <a:effectLst/>
                <a:latin typeface="Al-Jazeera-Arabic-Regular" pitchFamily="2" charset="-78"/>
                <a:cs typeface="Al-Jazeera-Arabic-Regular" pitchFamily="2" charset="-78"/>
              </a:rPr>
              <a:t>The Boston </a:t>
            </a:r>
            <a:r>
              <a:rPr lang="en-US" sz="2000" dirty="0" err="1">
                <a:solidFill>
                  <a:srgbClr val="333333"/>
                </a:solidFill>
                <a:effectLst/>
                <a:latin typeface="Al-Jazeera-Arabic-Regular" pitchFamily="2" charset="-78"/>
                <a:cs typeface="Al-Jazeera-Arabic-Regular" pitchFamily="2" charset="-78"/>
              </a:rPr>
              <a:t>NewsLetters</a:t>
            </a:r>
            <a:r>
              <a:rPr lang="ar-SA" sz="2000" dirty="0">
                <a:solidFill>
                  <a:srgbClr val="333333"/>
                </a:solidFill>
                <a:effectLst/>
                <a:latin typeface="Al-Jazeera-Arabic-Regular" pitchFamily="2" charset="-78"/>
                <a:cs typeface="Al-Jazeera-Arabic-Regular" pitchFamily="2" charset="-78"/>
              </a:rPr>
              <a:t> </a:t>
            </a:r>
            <a:r>
              <a:rPr lang="ar-EG" sz="2000" dirty="0">
                <a:solidFill>
                  <a:srgbClr val="333333"/>
                </a:solidFill>
                <a:effectLst/>
                <a:latin typeface="Al-Jazeera-Arabic-Regular" pitchFamily="2" charset="-78"/>
                <a:cs typeface="Al-Jazeera-Arabic-Regular" pitchFamily="2" charset="-78"/>
              </a:rPr>
              <a:t>أول صحيفة أمريكية سنة 1704 وكانت مدعومة من الحكومة الاستعمارية.</a:t>
            </a:r>
            <a:endParaRPr lang="ar-EG" sz="2000" dirty="0">
              <a:latin typeface="Al-Jazeera-Arabic-Regular" pitchFamily="2" charset="-78"/>
              <a:cs typeface="Al-Jazeera-Arabic-Regular" pitchFamily="2" charset="-78"/>
            </a:endParaRPr>
          </a:p>
        </p:txBody>
      </p:sp>
      <p:pic>
        <p:nvPicPr>
          <p:cNvPr id="10" name="Audio Recording Feb 16, 2023 at 11:49:00 PM" descr="Audio Recording Feb 16, 2023 at 11:49:00 PM">
            <a:hlinkClick r:id="" action="ppaction://media"/>
            <a:extLst>
              <a:ext uri="{FF2B5EF4-FFF2-40B4-BE49-F238E27FC236}">
                <a16:creationId xmlns:a16="http://schemas.microsoft.com/office/drawing/2014/main" id="{20B36642-5370-B545-A32B-739BDA599C72}"/>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33860" y="6123482"/>
            <a:ext cx="812800" cy="812800"/>
          </a:xfrm>
          <a:prstGeom prst="rect">
            <a:avLst/>
          </a:prstGeom>
        </p:spPr>
      </p:pic>
    </p:spTree>
    <p:extLst>
      <p:ext uri="{BB962C8B-B14F-4D97-AF65-F5344CB8AC3E}">
        <p14:creationId xmlns:p14="http://schemas.microsoft.com/office/powerpoint/2010/main" val="9916298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4960"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4303360" y="599061"/>
            <a:ext cx="3139001"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تطور الصحافـة عالمياً</a:t>
            </a:r>
            <a:endParaRPr lang="en-US" sz="2800" b="1" dirty="0">
              <a:solidFill>
                <a:schemeClr val="bg1"/>
              </a:solidFill>
              <a:latin typeface="Al-Jazeera-Arabic-Regular" pitchFamily="2" charset="-78"/>
              <a:cs typeface="Al-Jazeera-Arabic-Regular" pitchFamily="2" charset="-78"/>
            </a:endParaRPr>
          </a:p>
        </p:txBody>
      </p:sp>
      <p:sp>
        <p:nvSpPr>
          <p:cNvPr id="8" name="TextBox 7"/>
          <p:cNvSpPr txBox="1"/>
          <p:nvPr/>
        </p:nvSpPr>
        <p:spPr>
          <a:xfrm>
            <a:off x="178092" y="543490"/>
            <a:ext cx="1707070"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3</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680133" y="2122357"/>
            <a:ext cx="10843023" cy="2814040"/>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ar-EG" sz="2000" dirty="0">
                <a:solidFill>
                  <a:srgbClr val="333333"/>
                </a:solidFill>
                <a:effectLst/>
                <a:latin typeface="Al-Jazeera-Arabic-Regular" pitchFamily="2" charset="-78"/>
                <a:cs typeface="Al-Jazeera-Arabic-Regular" pitchFamily="2" charset="-78"/>
              </a:rPr>
              <a:t>وانتشرت عشرات الصحف في أمريكا بين المهاجرين رغم محدودية مراكز الطبع الرئيسة، وكان لهذه الصحف دور في التأثير على الرأي العام الأمريكي ونيل الاستقلال التام</a:t>
            </a:r>
          </a:p>
          <a:p>
            <a:pPr marL="342900" indent="-342900" algn="just" rtl="1">
              <a:lnSpc>
                <a:spcPct val="150000"/>
              </a:lnSpc>
              <a:buFont typeface="Arial" panose="020B0604020202020204" pitchFamily="34" charset="0"/>
              <a:buChar char="•"/>
            </a:pPr>
            <a:r>
              <a:rPr lang="ar-EG" sz="2000" dirty="0">
                <a:solidFill>
                  <a:srgbClr val="333333"/>
                </a:solidFill>
                <a:effectLst/>
                <a:latin typeface="Al-Jazeera-Arabic-Regular" pitchFamily="2" charset="-78"/>
                <a:cs typeface="Al-Jazeera-Arabic-Regular" pitchFamily="2" charset="-78"/>
              </a:rPr>
              <a:t>ومنذ عام 1784 بدأت الصحف الأمريكية في نشر الآراء السياسية وتؤثر في الشأن </a:t>
            </a:r>
            <a:r>
              <a:rPr lang="ar-SA" sz="2000" dirty="0" err="1">
                <a:solidFill>
                  <a:srgbClr val="333333"/>
                </a:solidFill>
                <a:latin typeface="Al-Jazeera-Arabic-Regular" pitchFamily="2" charset="-78"/>
                <a:cs typeface="Al-Jazeera-Arabic-Regular" pitchFamily="2" charset="-78"/>
              </a:rPr>
              <a:t>ا</a:t>
            </a:r>
            <a:r>
              <a:rPr lang="ar-EG" sz="2000" dirty="0">
                <a:solidFill>
                  <a:srgbClr val="333333"/>
                </a:solidFill>
                <a:effectLst/>
                <a:latin typeface="Al-Jazeera-Arabic-Regular" pitchFamily="2" charset="-78"/>
                <a:cs typeface="Al-Jazeera-Arabic-Regular" pitchFamily="2" charset="-78"/>
              </a:rPr>
              <a:t>لداخلي الأمريكي، ووثقت الصحف على وثيقة الحقوق حين أقرت بحرية الصحافة</a:t>
            </a:r>
          </a:p>
          <a:p>
            <a:pPr marL="342900" indent="-342900" algn="just" rtl="1">
              <a:lnSpc>
                <a:spcPct val="150000"/>
              </a:lnSpc>
              <a:buFont typeface="Arial" panose="020B0604020202020204" pitchFamily="34" charset="0"/>
              <a:buChar char="•"/>
            </a:pPr>
            <a:r>
              <a:rPr lang="ar-EG" sz="2000" dirty="0">
                <a:solidFill>
                  <a:srgbClr val="333333"/>
                </a:solidFill>
                <a:effectLst/>
                <a:latin typeface="Al-Jazeera-Arabic-Regular" pitchFamily="2" charset="-78"/>
                <a:cs typeface="Al-Jazeera-Arabic-Regular" pitchFamily="2" charset="-78"/>
              </a:rPr>
              <a:t>وفي سنة 1814 ومع تطور تقنيات الطباعة وصناعة الورق بلغ عدد الصحف الأمريكية ما يقارب 350 صحيفة، ما أدى إلى انتشار الصحف وذلك بعد انخفاض سعرها، كما لم تعد محصورة على الأغنياء والمتعلمين. </a:t>
            </a:r>
          </a:p>
        </p:txBody>
      </p:sp>
      <p:pic>
        <p:nvPicPr>
          <p:cNvPr id="10" name="Audio Recording Feb 16, 2023 at 11:55:40 PM" descr="Audio Recording Feb 16, 2023 at 11:55:40 PM">
            <a:hlinkClick r:id="" action="ppaction://media"/>
            <a:extLst>
              <a:ext uri="{FF2B5EF4-FFF2-40B4-BE49-F238E27FC236}">
                <a16:creationId xmlns:a16="http://schemas.microsoft.com/office/drawing/2014/main" id="{3D31BC29-8962-C542-8244-B8CB2AA27D77}"/>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0936157" y="6045200"/>
            <a:ext cx="812800" cy="812800"/>
          </a:xfrm>
          <a:prstGeom prst="rect">
            <a:avLst/>
          </a:prstGeom>
        </p:spPr>
      </p:pic>
    </p:spTree>
    <p:extLst>
      <p:ext uri="{BB962C8B-B14F-4D97-AF65-F5344CB8AC3E}">
        <p14:creationId xmlns:p14="http://schemas.microsoft.com/office/powerpoint/2010/main" val="1168577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1472"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0" y="0"/>
            <a:ext cx="9533101" cy="1610200"/>
          </a:xfrm>
          <a:prstGeom prst="rect">
            <a:avLst/>
          </a:prstGeom>
        </p:spPr>
      </p:pic>
      <p:sp>
        <p:nvSpPr>
          <p:cNvPr id="7" name="TextBox 6"/>
          <p:cNvSpPr txBox="1"/>
          <p:nvPr/>
        </p:nvSpPr>
        <p:spPr>
          <a:xfrm>
            <a:off x="4338085" y="600671"/>
            <a:ext cx="3139001"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تطور الصحافـة عالمياً</a:t>
            </a:r>
            <a:endParaRPr lang="en-US" sz="2800" b="1" dirty="0">
              <a:solidFill>
                <a:schemeClr val="bg1"/>
              </a:solidFill>
              <a:latin typeface="Al-Jazeera-Arabic-Regular" pitchFamily="2" charset="-78"/>
              <a:cs typeface="Al-Jazeera-Arabic-Regular" pitchFamily="2" charset="-78"/>
            </a:endParaRPr>
          </a:p>
        </p:txBody>
      </p:sp>
      <p:sp>
        <p:nvSpPr>
          <p:cNvPr id="8" name="TextBox 7"/>
          <p:cNvSpPr txBox="1"/>
          <p:nvPr/>
        </p:nvSpPr>
        <p:spPr>
          <a:xfrm>
            <a:off x="178092" y="543490"/>
            <a:ext cx="1707070"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3</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858719" y="1767910"/>
            <a:ext cx="10843023" cy="3737370"/>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ar-EG" sz="2000" dirty="0">
                <a:solidFill>
                  <a:srgbClr val="333333"/>
                </a:solidFill>
                <a:effectLst/>
                <a:latin typeface="Al-Jazeera-Arabic-Regular" pitchFamily="2" charset="-78"/>
                <a:cs typeface="Al-Jazeera-Arabic-Regular" pitchFamily="2" charset="-78"/>
              </a:rPr>
              <a:t>وفي طور الحديث عن نشأة الصحافة وتطورها يجدر ذكر أن الصحافة تطوّرت إبّان الثورة الصناعية، فقد ازداد عدد الصحف المطبوعة خاصة مع وصول سرعة الطبع لِـ 10 آلاف ورقة في الساعة، وفي هذه الفترة ظهرت أول مجلة أسبوعية مصورة، وفي الحرب الأهلية الأمريكية ازداد الطلب على الأخبار بشكل غير مسبوق ما أعطى للصحف والصحفيين أهمية اكبر من السابق</a:t>
            </a:r>
          </a:p>
          <a:p>
            <a:pPr algn="just" rtl="1">
              <a:lnSpc>
                <a:spcPct val="150000"/>
              </a:lnSpc>
            </a:pPr>
            <a:endParaRPr lang="ar-EG" sz="2000" dirty="0">
              <a:solidFill>
                <a:srgbClr val="333333"/>
              </a:solidFill>
              <a:effectLst/>
              <a:latin typeface="Al-Jazeera-Arabic-Regular" pitchFamily="2" charset="-78"/>
              <a:cs typeface="Al-Jazeera-Arabic-Regular" pitchFamily="2" charset="-78"/>
            </a:endParaRPr>
          </a:p>
          <a:p>
            <a:pPr marL="342900" indent="-342900" algn="just" rtl="1">
              <a:lnSpc>
                <a:spcPct val="150000"/>
              </a:lnSpc>
              <a:buFont typeface="Arial" panose="020B0604020202020204" pitchFamily="34" charset="0"/>
              <a:buChar char="•"/>
            </a:pPr>
            <a:r>
              <a:rPr lang="ar-EG" sz="2000" dirty="0">
                <a:solidFill>
                  <a:srgbClr val="333333"/>
                </a:solidFill>
                <a:effectLst/>
                <a:latin typeface="Al-Jazeera-Arabic-Regular" pitchFamily="2" charset="-78"/>
                <a:cs typeface="Al-Jazeera-Arabic-Regular" pitchFamily="2" charset="-78"/>
              </a:rPr>
              <a:t>وفي سنة 1910 اكتملت تقريبا أغلب الملامح الرئيسية للصحف الحديثة، لكن الصحافة الحديثة لم تظهر إلا مع نهاية الحرب العالمية الثانية، حيث أصبحت العناوين تكتب بطريقة مختلفة عن السابق، وتم تخصيص صفحات للتسلية والرياضة، كان هذا حديث موجز مفصل عن نشأة الصحافة وتطورها.</a:t>
            </a:r>
            <a:endParaRPr lang="ar-EG" sz="2000" dirty="0">
              <a:latin typeface="Al-Jazeera-Arabic-Regular" pitchFamily="2" charset="-78"/>
              <a:cs typeface="Al-Jazeera-Arabic-Regular" pitchFamily="2" charset="-78"/>
            </a:endParaRPr>
          </a:p>
        </p:txBody>
      </p:sp>
      <p:pic>
        <p:nvPicPr>
          <p:cNvPr id="10" name="Audio Recording Feb 16, 2023 at 11:53:01 PM" descr="Audio Recording Feb 16, 2023 at 11:53:01 PM">
            <a:hlinkClick r:id="" action="ppaction://media"/>
            <a:extLst>
              <a:ext uri="{FF2B5EF4-FFF2-40B4-BE49-F238E27FC236}">
                <a16:creationId xmlns:a16="http://schemas.microsoft.com/office/drawing/2014/main" id="{E1C35868-C8A0-A847-8589-4897937A04FF}"/>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33860" y="6077896"/>
            <a:ext cx="812800" cy="812800"/>
          </a:xfrm>
          <a:prstGeom prst="rect">
            <a:avLst/>
          </a:prstGeom>
        </p:spPr>
      </p:pic>
    </p:spTree>
    <p:extLst>
      <p:ext uri="{BB962C8B-B14F-4D97-AF65-F5344CB8AC3E}">
        <p14:creationId xmlns:p14="http://schemas.microsoft.com/office/powerpoint/2010/main" val="8448773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94432"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0" y="0"/>
            <a:ext cx="9533101" cy="1610200"/>
          </a:xfrm>
          <a:prstGeom prst="rect">
            <a:avLst/>
          </a:prstGeom>
        </p:spPr>
      </p:pic>
      <p:sp>
        <p:nvSpPr>
          <p:cNvPr id="7" name="TextBox 6"/>
          <p:cNvSpPr txBox="1"/>
          <p:nvPr/>
        </p:nvSpPr>
        <p:spPr>
          <a:xfrm>
            <a:off x="3118518" y="600671"/>
            <a:ext cx="5181227"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تطور الصحافـة في المنطقة العربية</a:t>
            </a:r>
            <a:endParaRPr lang="en-US" sz="2800" b="1" dirty="0">
              <a:solidFill>
                <a:schemeClr val="bg1"/>
              </a:solidFill>
              <a:latin typeface="Al-Jazeera-Arabic-Regular" pitchFamily="2" charset="-78"/>
              <a:cs typeface="Al-Jazeera-Arabic-Regular" pitchFamily="2" charset="-78"/>
            </a:endParaRPr>
          </a:p>
        </p:txBody>
      </p:sp>
      <p:sp>
        <p:nvSpPr>
          <p:cNvPr id="8" name="TextBox 7"/>
          <p:cNvSpPr txBox="1"/>
          <p:nvPr/>
        </p:nvSpPr>
        <p:spPr>
          <a:xfrm>
            <a:off x="178092" y="543490"/>
            <a:ext cx="1707070"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3</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893444" y="2100316"/>
            <a:ext cx="10843023" cy="2814040"/>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ar-EG" sz="2000" dirty="0">
                <a:solidFill>
                  <a:srgbClr val="333333"/>
                </a:solidFill>
                <a:effectLst/>
                <a:latin typeface="Al-Jazeera-Arabic-Regular" pitchFamily="2" charset="-78"/>
                <a:cs typeface="Al-Jazeera-Arabic-Regular" pitchFamily="2" charset="-78"/>
              </a:rPr>
              <a:t>بدأ تاريخ الصحافة العربية بالصحافة الخبرية، وأول صحيفة عربية ظهرت هي جريدة "التنبيه" التي أصدرها نابليون بونابرت في مصر عام 1800م</a:t>
            </a:r>
          </a:p>
          <a:p>
            <a:pPr marL="342900" indent="-342900" algn="just" rtl="1">
              <a:lnSpc>
                <a:spcPct val="150000"/>
              </a:lnSpc>
              <a:buFont typeface="Arial" panose="020B0604020202020204" pitchFamily="34" charset="0"/>
              <a:buChar char="•"/>
            </a:pPr>
            <a:r>
              <a:rPr lang="ar-EG" sz="2000" dirty="0">
                <a:solidFill>
                  <a:srgbClr val="333333"/>
                </a:solidFill>
                <a:effectLst/>
                <a:latin typeface="Al-Jazeera-Arabic-Regular" pitchFamily="2" charset="-78"/>
                <a:cs typeface="Al-Jazeera-Arabic-Regular" pitchFamily="2" charset="-78"/>
              </a:rPr>
              <a:t>ثاني صحيفة عربية من حيث القدم كانت صحيفة "الوقائع المصرية" التي أصدرها الملك محمد علي باشا عام 1828م</a:t>
            </a:r>
          </a:p>
          <a:p>
            <a:pPr marL="342900" indent="-342900" algn="just" rtl="1">
              <a:lnSpc>
                <a:spcPct val="150000"/>
              </a:lnSpc>
              <a:buFont typeface="Arial" panose="020B0604020202020204" pitchFamily="34" charset="0"/>
              <a:buChar char="•"/>
            </a:pPr>
            <a:r>
              <a:rPr lang="ar-EG" sz="2000" dirty="0">
                <a:solidFill>
                  <a:srgbClr val="333333"/>
                </a:solidFill>
                <a:effectLst/>
                <a:latin typeface="Al-Jazeera-Arabic-Regular" pitchFamily="2" charset="-78"/>
                <a:cs typeface="Al-Jazeera-Arabic-Regular" pitchFamily="2" charset="-78"/>
              </a:rPr>
              <a:t>أما الثالثة فهي جريدة "المبشر" الجزائرية، بحيث أصدرها المستعمرون الفرنسيون في مدينة الجزائر عام 1847 بأمر من الملك لويس فيليب</a:t>
            </a:r>
            <a:endParaRPr lang="ar-EG" sz="2000" dirty="0">
              <a:latin typeface="Al-Jazeera-Arabic-Regular" pitchFamily="2" charset="-78"/>
              <a:cs typeface="Al-Jazeera-Arabic-Regular" pitchFamily="2" charset="-78"/>
            </a:endParaRPr>
          </a:p>
        </p:txBody>
      </p:sp>
      <p:pic>
        <p:nvPicPr>
          <p:cNvPr id="10" name="Audio Recording Feb 17, 2023 at 12:04:08 AM" descr="Audio Recording Feb 17, 2023 at 12:04:08 AM">
            <a:hlinkClick r:id="" action="ppaction://media"/>
            <a:extLst>
              <a:ext uri="{FF2B5EF4-FFF2-40B4-BE49-F238E27FC236}">
                <a16:creationId xmlns:a16="http://schemas.microsoft.com/office/drawing/2014/main" id="{A0DC583F-8F72-1E4F-8B5A-F9DD75E231AA}"/>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33860" y="6051663"/>
            <a:ext cx="812800" cy="812800"/>
          </a:xfrm>
          <a:prstGeom prst="rect">
            <a:avLst/>
          </a:prstGeom>
        </p:spPr>
      </p:pic>
    </p:spTree>
    <p:extLst>
      <p:ext uri="{BB962C8B-B14F-4D97-AF65-F5344CB8AC3E}">
        <p14:creationId xmlns:p14="http://schemas.microsoft.com/office/powerpoint/2010/main" val="33027955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2848"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0" y="0"/>
            <a:ext cx="9533101" cy="1610200"/>
          </a:xfrm>
          <a:prstGeom prst="rect">
            <a:avLst/>
          </a:prstGeom>
        </p:spPr>
      </p:pic>
      <p:sp>
        <p:nvSpPr>
          <p:cNvPr id="7" name="TextBox 6"/>
          <p:cNvSpPr txBox="1"/>
          <p:nvPr/>
        </p:nvSpPr>
        <p:spPr>
          <a:xfrm>
            <a:off x="3118518" y="600671"/>
            <a:ext cx="5181227"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تطور الصحافـة في المنطقة العربية</a:t>
            </a:r>
            <a:endParaRPr lang="en-US" sz="2800" b="1" dirty="0">
              <a:solidFill>
                <a:schemeClr val="bg1"/>
              </a:solidFill>
              <a:latin typeface="Al-Jazeera-Arabic-Regular" pitchFamily="2" charset="-78"/>
              <a:cs typeface="Al-Jazeera-Arabic-Regular" pitchFamily="2" charset="-78"/>
            </a:endParaRPr>
          </a:p>
        </p:txBody>
      </p:sp>
      <p:sp>
        <p:nvSpPr>
          <p:cNvPr id="8" name="TextBox 7"/>
          <p:cNvSpPr txBox="1"/>
          <p:nvPr/>
        </p:nvSpPr>
        <p:spPr>
          <a:xfrm>
            <a:off x="178092" y="543490"/>
            <a:ext cx="1707070"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3</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819017" y="1724562"/>
            <a:ext cx="10843023" cy="3788345"/>
          </a:xfrm>
          <a:prstGeom prst="rect">
            <a:avLst/>
          </a:prstGeom>
          <a:noFill/>
        </p:spPr>
        <p:txBody>
          <a:bodyPr wrap="square" rtlCol="0">
            <a:spAutoFit/>
          </a:bodyPr>
          <a:lstStyle/>
          <a:p>
            <a:pPr algn="just" rtl="1">
              <a:lnSpc>
                <a:spcPct val="150000"/>
              </a:lnSpc>
            </a:pPr>
            <a:r>
              <a:rPr lang="ar-EG" dirty="0">
                <a:solidFill>
                  <a:srgbClr val="333333"/>
                </a:solidFill>
                <a:effectLst/>
                <a:latin typeface="Al-Jazeera-Arabic-Regular" pitchFamily="2" charset="-78"/>
                <a:cs typeface="Al-Jazeera-Arabic-Regular" pitchFamily="2" charset="-78"/>
              </a:rPr>
              <a:t>كان الأمر كذلك مع بقية الصحف الأولى التي صدرت في بقية أجزاء الوطن العربي، بحيث بدأت جميعها صحفًا خبرية مثل:</a:t>
            </a:r>
          </a:p>
          <a:p>
            <a:pPr marL="342900" indent="-342900" algn="just" rtl="1">
              <a:lnSpc>
                <a:spcPct val="150000"/>
              </a:lnSpc>
              <a:buFont typeface="Arial" panose="020B0604020202020204" pitchFamily="34" charset="0"/>
              <a:buChar char="•"/>
            </a:pPr>
            <a:r>
              <a:rPr lang="ar-EG" dirty="0">
                <a:solidFill>
                  <a:srgbClr val="333333"/>
                </a:solidFill>
                <a:effectLst/>
                <a:latin typeface="Al-Jazeera-Arabic-Regular" pitchFamily="2" charset="-78"/>
                <a:cs typeface="Al-Jazeera-Arabic-Regular" pitchFamily="2" charset="-78"/>
              </a:rPr>
              <a:t>المبشر الجزائرية 1847م</a:t>
            </a:r>
          </a:p>
          <a:p>
            <a:pPr marL="342900" indent="-342900" algn="just" rtl="1">
              <a:lnSpc>
                <a:spcPct val="150000"/>
              </a:lnSpc>
              <a:buFont typeface="Arial" panose="020B0604020202020204" pitchFamily="34" charset="0"/>
              <a:buChar char="•"/>
            </a:pPr>
            <a:r>
              <a:rPr lang="ar-EG" dirty="0">
                <a:solidFill>
                  <a:srgbClr val="333333"/>
                </a:solidFill>
                <a:effectLst/>
                <a:latin typeface="Al-Jazeera-Arabic-Regular" pitchFamily="2" charset="-78"/>
                <a:cs typeface="Al-Jazeera-Arabic-Regular" pitchFamily="2" charset="-78"/>
              </a:rPr>
              <a:t>حديقة الأخبار اللبنانية 1858م</a:t>
            </a:r>
          </a:p>
          <a:p>
            <a:pPr marL="342900" indent="-342900" algn="just" rtl="1">
              <a:lnSpc>
                <a:spcPct val="150000"/>
              </a:lnSpc>
              <a:buFont typeface="Arial" panose="020B0604020202020204" pitchFamily="34" charset="0"/>
              <a:buChar char="•"/>
            </a:pPr>
            <a:r>
              <a:rPr lang="ar-EG" dirty="0">
                <a:solidFill>
                  <a:srgbClr val="333333"/>
                </a:solidFill>
                <a:effectLst/>
                <a:latin typeface="Al-Jazeera-Arabic-Regular" pitchFamily="2" charset="-78"/>
                <a:cs typeface="Al-Jazeera-Arabic-Regular" pitchFamily="2" charset="-78"/>
              </a:rPr>
              <a:t>الرائد التونسية 1860م</a:t>
            </a:r>
          </a:p>
          <a:p>
            <a:pPr marL="342900" indent="-342900" algn="just" rtl="1">
              <a:lnSpc>
                <a:spcPct val="150000"/>
              </a:lnSpc>
              <a:buFont typeface="Arial" panose="020B0604020202020204" pitchFamily="34" charset="0"/>
              <a:buChar char="•"/>
            </a:pPr>
            <a:r>
              <a:rPr lang="ar-EG" dirty="0">
                <a:solidFill>
                  <a:srgbClr val="333333"/>
                </a:solidFill>
                <a:effectLst/>
                <a:latin typeface="Al-Jazeera-Arabic-Regular" pitchFamily="2" charset="-78"/>
                <a:cs typeface="Al-Jazeera-Arabic-Regular" pitchFamily="2" charset="-78"/>
              </a:rPr>
              <a:t>صحيفة سورية 1866م</a:t>
            </a:r>
          </a:p>
          <a:p>
            <a:pPr marL="342900" indent="-342900" algn="just" rtl="1">
              <a:lnSpc>
                <a:spcPct val="150000"/>
              </a:lnSpc>
              <a:buFont typeface="Arial" panose="020B0604020202020204" pitchFamily="34" charset="0"/>
              <a:buChar char="•"/>
            </a:pPr>
            <a:r>
              <a:rPr lang="ar-EG" dirty="0">
                <a:solidFill>
                  <a:srgbClr val="333333"/>
                </a:solidFill>
                <a:effectLst/>
                <a:latin typeface="Al-Jazeera-Arabic-Regular" pitchFamily="2" charset="-78"/>
                <a:cs typeface="Al-Jazeera-Arabic-Regular" pitchFamily="2" charset="-78"/>
              </a:rPr>
              <a:t>الزوراء العراقية 1869م</a:t>
            </a:r>
          </a:p>
          <a:p>
            <a:pPr marL="342900" indent="-342900" algn="just" rtl="1">
              <a:lnSpc>
                <a:spcPct val="150000"/>
              </a:lnSpc>
              <a:buFont typeface="Arial" panose="020B0604020202020204" pitchFamily="34" charset="0"/>
              <a:buChar char="•"/>
            </a:pPr>
            <a:r>
              <a:rPr lang="ar-EG" dirty="0">
                <a:solidFill>
                  <a:srgbClr val="333333"/>
                </a:solidFill>
                <a:effectLst/>
                <a:latin typeface="Al-Jazeera-Arabic-Regular" pitchFamily="2" charset="-78"/>
                <a:cs typeface="Al-Jazeera-Arabic-Regular" pitchFamily="2" charset="-78"/>
              </a:rPr>
              <a:t>صحيفة طرابلس الغرب الليبية - صنعاء اليمنية - الجازيتة السودانية 1879م</a:t>
            </a:r>
          </a:p>
          <a:p>
            <a:pPr marL="342900" indent="-342900" algn="just" rtl="1">
              <a:lnSpc>
                <a:spcPct val="150000"/>
              </a:lnSpc>
              <a:buFont typeface="Arial" panose="020B0604020202020204" pitchFamily="34" charset="0"/>
              <a:buChar char="•"/>
            </a:pPr>
            <a:r>
              <a:rPr lang="ar-EG" dirty="0">
                <a:solidFill>
                  <a:srgbClr val="333333"/>
                </a:solidFill>
                <a:effectLst/>
                <a:latin typeface="Al-Jazeera-Arabic-Regular" pitchFamily="2" charset="-78"/>
                <a:cs typeface="Al-Jazeera-Arabic-Regular" pitchFamily="2" charset="-78"/>
              </a:rPr>
              <a:t>صحيفة المغربية 1889م</a:t>
            </a:r>
          </a:p>
          <a:p>
            <a:pPr marL="342900" indent="-342900" algn="just" rtl="1">
              <a:lnSpc>
                <a:spcPct val="150000"/>
              </a:lnSpc>
              <a:buFont typeface="Arial" panose="020B0604020202020204" pitchFamily="34" charset="0"/>
              <a:buChar char="•"/>
            </a:pPr>
            <a:r>
              <a:rPr lang="ar-EG" dirty="0">
                <a:solidFill>
                  <a:srgbClr val="333333"/>
                </a:solidFill>
                <a:effectLst/>
                <a:latin typeface="Al-Jazeera-Arabic-Regular" pitchFamily="2" charset="-78"/>
                <a:cs typeface="Al-Jazeera-Arabic-Regular" pitchFamily="2" charset="-78"/>
              </a:rPr>
              <a:t>الحجاز السعودية 1908م.</a:t>
            </a:r>
            <a:endParaRPr lang="ar-EG" dirty="0">
              <a:latin typeface="Al-Jazeera-Arabic-Regular" pitchFamily="2" charset="-78"/>
              <a:cs typeface="Al-Jazeera-Arabic-Regular" pitchFamily="2" charset="-78"/>
            </a:endParaRPr>
          </a:p>
        </p:txBody>
      </p:sp>
      <p:pic>
        <p:nvPicPr>
          <p:cNvPr id="10" name="Audio Recording Feb 17, 2023 at 12:05:10 AM" descr="Audio Recording Feb 17, 2023 at 12:05:10 AM">
            <a:hlinkClick r:id="" action="ppaction://media"/>
            <a:extLst>
              <a:ext uri="{FF2B5EF4-FFF2-40B4-BE49-F238E27FC236}">
                <a16:creationId xmlns:a16="http://schemas.microsoft.com/office/drawing/2014/main" id="{1EB1B60B-8881-5841-991B-683AE88B4266}"/>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33860" y="6051663"/>
            <a:ext cx="812800" cy="812800"/>
          </a:xfrm>
          <a:prstGeom prst="rect">
            <a:avLst/>
          </a:prstGeom>
        </p:spPr>
      </p:pic>
    </p:spTree>
    <p:extLst>
      <p:ext uri="{BB962C8B-B14F-4D97-AF65-F5344CB8AC3E}">
        <p14:creationId xmlns:p14="http://schemas.microsoft.com/office/powerpoint/2010/main" val="11183321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5440"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0" y="0"/>
            <a:ext cx="9533101" cy="1610200"/>
          </a:xfrm>
          <a:prstGeom prst="rect">
            <a:avLst/>
          </a:prstGeom>
        </p:spPr>
      </p:pic>
      <p:sp>
        <p:nvSpPr>
          <p:cNvPr id="7" name="TextBox 6"/>
          <p:cNvSpPr txBox="1"/>
          <p:nvPr/>
        </p:nvSpPr>
        <p:spPr>
          <a:xfrm>
            <a:off x="3118518" y="600671"/>
            <a:ext cx="5181227"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تطور الصحافـة في المنطقة العربية</a:t>
            </a:r>
            <a:endParaRPr lang="en-US" sz="2800" b="1" dirty="0">
              <a:solidFill>
                <a:schemeClr val="bg1"/>
              </a:solidFill>
              <a:latin typeface="Al-Jazeera-Arabic-Regular" pitchFamily="2" charset="-78"/>
              <a:cs typeface="Al-Jazeera-Arabic-Regular" pitchFamily="2" charset="-78"/>
            </a:endParaRPr>
          </a:p>
        </p:txBody>
      </p:sp>
      <p:sp>
        <p:nvSpPr>
          <p:cNvPr id="8" name="TextBox 7"/>
          <p:cNvSpPr txBox="1"/>
          <p:nvPr/>
        </p:nvSpPr>
        <p:spPr>
          <a:xfrm>
            <a:off x="178092" y="543490"/>
            <a:ext cx="1707070"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3</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784292" y="1952470"/>
            <a:ext cx="10843023" cy="3372846"/>
          </a:xfrm>
          <a:prstGeom prst="rect">
            <a:avLst/>
          </a:prstGeom>
          <a:noFill/>
        </p:spPr>
        <p:txBody>
          <a:bodyPr wrap="square" rtlCol="0">
            <a:spAutoFit/>
          </a:bodyPr>
          <a:lstStyle/>
          <a:p>
            <a:pPr algn="just" rtl="1">
              <a:lnSpc>
                <a:spcPct val="150000"/>
              </a:lnSpc>
            </a:pPr>
            <a:r>
              <a:rPr lang="ar-EG" b="0" i="0" dirty="0">
                <a:solidFill>
                  <a:srgbClr val="333333"/>
                </a:solidFill>
                <a:effectLst/>
                <a:latin typeface="Al-Jazeera-Arabic-Regular" pitchFamily="2" charset="-78"/>
                <a:cs typeface="Al-Jazeera-Arabic-Regular" pitchFamily="2" charset="-78"/>
              </a:rPr>
              <a:t>ومن خلال الحديث عن تاريخ الصحافة العربية وبدايتها الخبرية، فإن الصحافة الأوروبيّة بدأت خبرية</a:t>
            </a:r>
            <a:r>
              <a:rPr lang="ar-SA" dirty="0">
                <a:solidFill>
                  <a:srgbClr val="333333"/>
                </a:solidFill>
                <a:latin typeface="Al-Jazeera-Arabic-Regular" pitchFamily="2" charset="-78"/>
                <a:cs typeface="Al-Jazeera-Arabic-Regular" pitchFamily="2" charset="-78"/>
              </a:rPr>
              <a:t>،</a:t>
            </a:r>
            <a:r>
              <a:rPr lang="ar-EG" b="0" i="0" dirty="0">
                <a:solidFill>
                  <a:srgbClr val="333333"/>
                </a:solidFill>
                <a:effectLst/>
                <a:latin typeface="Al-Jazeera-Arabic-Regular" pitchFamily="2" charset="-78"/>
                <a:cs typeface="Al-Jazeera-Arabic-Regular" pitchFamily="2" charset="-78"/>
              </a:rPr>
              <a:t> تلبيةً لاحتياجات الطبقة البورجوازية لمعرفة أخبار السوق.</a:t>
            </a:r>
          </a:p>
          <a:p>
            <a:pPr algn="just" rtl="1">
              <a:lnSpc>
                <a:spcPct val="150000"/>
              </a:lnSpc>
            </a:pPr>
            <a:r>
              <a:rPr lang="ar-EG" b="0" i="0" dirty="0">
                <a:solidFill>
                  <a:srgbClr val="333333"/>
                </a:solidFill>
                <a:effectLst/>
                <a:latin typeface="Al-Jazeera-Arabic-Regular" pitchFamily="2" charset="-78"/>
                <a:cs typeface="Al-Jazeera-Arabic-Regular" pitchFamily="2" charset="-78"/>
              </a:rPr>
              <a:t>بينما الصحافة العربية بدأت خبرية، تلبية لاحتياجات الحكومات، فالصحف العربية الأولى تعدّ جميعًا صحفًا رسميةً أي صدرت بأوامر حكوماتها، ولكن سرعان ما أخذ العرب يخوضون ميدان الصحافة العربية بأنفسهم وطبعوها بطابعهم الخاص دون أن يقلدوا الغربيين في ذلك.</a:t>
            </a:r>
          </a:p>
          <a:p>
            <a:pPr algn="just" rtl="1">
              <a:lnSpc>
                <a:spcPct val="150000"/>
              </a:lnSpc>
            </a:pPr>
            <a:r>
              <a:rPr lang="ar-EG" b="0" i="0" dirty="0">
                <a:solidFill>
                  <a:srgbClr val="333333"/>
                </a:solidFill>
                <a:effectLst/>
                <a:latin typeface="Al-Jazeera-Arabic-Regular" pitchFamily="2" charset="-78"/>
                <a:cs typeface="Al-Jazeera-Arabic-Regular" pitchFamily="2" charset="-78"/>
              </a:rPr>
              <a:t>استخدم العرب الصحافة كأداة نضال من استشراق الأجانب وتقاليدهم وعاداتهم، فقد عملت الصحافة العربية على تحرير الأمة من المحتلين والمستعمرين البريطانيين بمصر والعراق والإيطاليين بليبيا، كما حاربت الصحافة العربية الأمية والجهل والفقر، وكافحت لإصلاح اللغة وقد أدركتها الركاكة.</a:t>
            </a:r>
            <a:endParaRPr lang="ar-EG" dirty="0">
              <a:latin typeface="Al-Jazeera-Arabic-Regular" pitchFamily="2" charset="-78"/>
              <a:cs typeface="Al-Jazeera-Arabic-Regular" pitchFamily="2" charset="-78"/>
            </a:endParaRPr>
          </a:p>
        </p:txBody>
      </p:sp>
      <p:pic>
        <p:nvPicPr>
          <p:cNvPr id="10" name="Audio Recording Feb 17, 2023 at 12:10:38 AM" descr="Audio Recording Feb 17, 2023 at 12:10:38 AM">
            <a:hlinkClick r:id="" action="ppaction://media"/>
            <a:extLst>
              <a:ext uri="{FF2B5EF4-FFF2-40B4-BE49-F238E27FC236}">
                <a16:creationId xmlns:a16="http://schemas.microsoft.com/office/drawing/2014/main" id="{EC7301CA-38E7-B24C-9FE2-45B379DF2E47}"/>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20915" y="6035437"/>
            <a:ext cx="812800" cy="812800"/>
          </a:xfrm>
          <a:prstGeom prst="rect">
            <a:avLst/>
          </a:prstGeom>
        </p:spPr>
      </p:pic>
    </p:spTree>
    <p:extLst>
      <p:ext uri="{BB962C8B-B14F-4D97-AF65-F5344CB8AC3E}">
        <p14:creationId xmlns:p14="http://schemas.microsoft.com/office/powerpoint/2010/main" val="4025511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94112"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0" y="0"/>
            <a:ext cx="9533101" cy="1610200"/>
          </a:xfrm>
          <a:prstGeom prst="rect">
            <a:avLst/>
          </a:prstGeom>
        </p:spPr>
      </p:pic>
      <p:sp>
        <p:nvSpPr>
          <p:cNvPr id="7" name="TextBox 6"/>
          <p:cNvSpPr txBox="1"/>
          <p:nvPr/>
        </p:nvSpPr>
        <p:spPr>
          <a:xfrm>
            <a:off x="3118518" y="600671"/>
            <a:ext cx="5181227"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تطور الصحافـة في المنطقة العربية</a:t>
            </a:r>
            <a:endParaRPr lang="en-US" sz="2800" b="1" dirty="0">
              <a:solidFill>
                <a:schemeClr val="bg1"/>
              </a:solidFill>
              <a:latin typeface="Al-Jazeera-Arabic-Regular" pitchFamily="2" charset="-78"/>
              <a:cs typeface="Al-Jazeera-Arabic-Regular" pitchFamily="2" charset="-78"/>
            </a:endParaRPr>
          </a:p>
        </p:txBody>
      </p:sp>
      <p:sp>
        <p:nvSpPr>
          <p:cNvPr id="8" name="TextBox 7"/>
          <p:cNvSpPr txBox="1"/>
          <p:nvPr/>
        </p:nvSpPr>
        <p:spPr>
          <a:xfrm>
            <a:off x="178092" y="543490"/>
            <a:ext cx="1707070"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3</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772717" y="1873166"/>
            <a:ext cx="10843023" cy="3372846"/>
          </a:xfrm>
          <a:prstGeom prst="rect">
            <a:avLst/>
          </a:prstGeom>
          <a:noFill/>
        </p:spPr>
        <p:txBody>
          <a:bodyPr wrap="square" rtlCol="0">
            <a:spAutoFit/>
          </a:bodyPr>
          <a:lstStyle/>
          <a:p>
            <a:pPr algn="just" rtl="1">
              <a:lnSpc>
                <a:spcPct val="150000"/>
              </a:lnSpc>
            </a:pPr>
            <a:r>
              <a:rPr lang="ar-EG" b="0" i="0" dirty="0">
                <a:solidFill>
                  <a:srgbClr val="333333"/>
                </a:solidFill>
                <a:effectLst/>
                <a:latin typeface="Al-Jazeera-Arabic-Regular" pitchFamily="2" charset="-78"/>
                <a:cs typeface="Al-Jazeera-Arabic-Regular" pitchFamily="2" charset="-78"/>
              </a:rPr>
              <a:t>توالت الصحف العربية في الصدور في شتّى الأقطار العربية حتى بلغت عام 1870م سبعًا وعشرين صحيفة ومجلة، وهو عدد كبير في بدايات تاريخ الصحافة العربية بالنظر إلى انتشار الجهل والأمية بين السكان في ذلك الوقت وندرة عدد المتعلمين في البلدان العربية، فأخذت الصحافة العربية تتقدم شيئًا فشيئًا، فبدأت الأساليب الصحفية تتحسن، والأفكار أخذت ترتقي بانتشار التعليم وميل الناس إلى اكتساب العلوم والمعارف.</a:t>
            </a:r>
          </a:p>
          <a:p>
            <a:pPr algn="just" rtl="1">
              <a:lnSpc>
                <a:spcPct val="150000"/>
              </a:lnSpc>
            </a:pPr>
            <a:r>
              <a:rPr lang="ar-EG" b="0" i="0" dirty="0">
                <a:solidFill>
                  <a:srgbClr val="333333"/>
                </a:solidFill>
                <a:effectLst/>
                <a:latin typeface="Al-Jazeera-Arabic-Regular" pitchFamily="2" charset="-78"/>
                <a:cs typeface="Al-Jazeera-Arabic-Regular" pitchFamily="2" charset="-78"/>
              </a:rPr>
              <a:t>ثم توالت الصحف بالانتشار والتوسع خاصة أبان الاحتلال الغربي للدول العربية أثناء الحرب العالمية الأولى، وكانت تنادي بالدفاع عن الأرض والوطن ضد المحتل، وكانت من الأسباب الرئيسة في دعم الحصول على الاستقلال، ومازالت الصحافة العربية في تطور مستمر ومواكب للتطورات التكنولوجية الحديثة حتى هذه الأيام، كان هذا حديث موجز مفصل عن تاريخ الصحافة العربية.</a:t>
            </a:r>
            <a:endParaRPr lang="ar-EG" dirty="0">
              <a:latin typeface="Al-Jazeera-Arabic-Regular" pitchFamily="2" charset="-78"/>
              <a:cs typeface="Al-Jazeera-Arabic-Regular" pitchFamily="2" charset="-78"/>
            </a:endParaRPr>
          </a:p>
        </p:txBody>
      </p:sp>
      <p:pic>
        <p:nvPicPr>
          <p:cNvPr id="10" name="Audio Recording Feb 17, 2023 at 12:18:59 AM" descr="Audio Recording Feb 17, 2023 at 12:18:59 AM">
            <a:hlinkClick r:id="" action="ppaction://media"/>
            <a:extLst>
              <a:ext uri="{FF2B5EF4-FFF2-40B4-BE49-F238E27FC236}">
                <a16:creationId xmlns:a16="http://schemas.microsoft.com/office/drawing/2014/main" id="{18462ADA-B09A-1945-8DDF-8C5BDD914EAB}"/>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09340" y="6130707"/>
            <a:ext cx="812800" cy="812800"/>
          </a:xfrm>
          <a:prstGeom prst="rect">
            <a:avLst/>
          </a:prstGeom>
        </p:spPr>
      </p:pic>
    </p:spTree>
    <p:extLst>
      <p:ext uri="{BB962C8B-B14F-4D97-AF65-F5344CB8AC3E}">
        <p14:creationId xmlns:p14="http://schemas.microsoft.com/office/powerpoint/2010/main" val="804011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8304"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4"/>
          <a:stretch>
            <a:fillRect/>
          </a:stretch>
        </p:blipFill>
        <p:spPr>
          <a:xfrm>
            <a:off x="-71964" y="-117903"/>
            <a:ext cx="12335929" cy="7093806"/>
          </a:xfrm>
          <a:prstGeom prst="rect">
            <a:avLst/>
          </a:prstGeom>
        </p:spPr>
      </p:pic>
      <p:sp>
        <p:nvSpPr>
          <p:cNvPr id="11" name="Rectangle 10"/>
          <p:cNvSpPr/>
          <p:nvPr/>
        </p:nvSpPr>
        <p:spPr>
          <a:xfrm rot="10800000">
            <a:off x="-71975" y="-117903"/>
            <a:ext cx="12384755" cy="7093805"/>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5"/>
          <a:srcRect l="984" r="914" b="11911"/>
          <a:stretch/>
        </p:blipFill>
        <p:spPr>
          <a:xfrm rot="10800000" flipH="1">
            <a:off x="-19553" y="-117904"/>
            <a:ext cx="12355484" cy="2722881"/>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7"/>
          <a:stretch>
            <a:fillRect/>
          </a:stretch>
        </p:blipFill>
        <p:spPr>
          <a:xfrm>
            <a:off x="-71974" y="4288121"/>
            <a:ext cx="7369921" cy="1972334"/>
          </a:xfrm>
          <a:prstGeom prst="rect">
            <a:avLst/>
          </a:prstGeom>
        </p:spPr>
      </p:pic>
      <p:sp>
        <p:nvSpPr>
          <p:cNvPr id="14" name="TextBox 13"/>
          <p:cNvSpPr txBox="1"/>
          <p:nvPr/>
        </p:nvSpPr>
        <p:spPr>
          <a:xfrm>
            <a:off x="701839" y="4723153"/>
            <a:ext cx="5678156" cy="1077218"/>
          </a:xfrm>
          <a:prstGeom prst="rect">
            <a:avLst/>
          </a:prstGeom>
          <a:noFill/>
        </p:spPr>
        <p:txBody>
          <a:bodyPr wrap="none" rtlCol="0">
            <a:spAutoFit/>
          </a:bodyPr>
          <a:lstStyle/>
          <a:p>
            <a:pPr marL="0" algn="ctr" defTabSz="914400" rtl="0" eaLnBrk="1" latinLnBrk="0" hangingPunct="1"/>
            <a:r>
              <a:rPr lang="ar-SA" sz="3200" b="1" i="0" dirty="0">
                <a:solidFill>
                  <a:schemeClr val="bg1"/>
                </a:solidFill>
                <a:effectLst/>
                <a:latin typeface="Al-Jazeera-Arabic-Regular" pitchFamily="2" charset="-78"/>
                <a:cs typeface="Al-Jazeera-Arabic-Regular" pitchFamily="2" charset="-78"/>
              </a:rPr>
              <a:t>ظهور الصحافة الإلكترونية وتطورها</a:t>
            </a:r>
          </a:p>
          <a:p>
            <a:pPr marL="0" algn="ctr" defTabSz="914400" rtl="0" eaLnBrk="1" latinLnBrk="0" hangingPunct="1"/>
            <a:r>
              <a:rPr lang="en-US" sz="3200" b="1" dirty="0">
                <a:solidFill>
                  <a:schemeClr val="bg1"/>
                </a:solidFill>
                <a:latin typeface="Al-Jazeera-Arabic-Regular" pitchFamily="2" charset="-78"/>
                <a:cs typeface="Al-Jazeera-Arabic-Regular" pitchFamily="2" charset="-78"/>
              </a:rPr>
              <a:t>Evolution of E-Journalism</a:t>
            </a:r>
          </a:p>
        </p:txBody>
      </p:sp>
      <p:pic>
        <p:nvPicPr>
          <p:cNvPr id="2" name="Audio Recording Feb 17, 2023 at 12:19:49 AM" descr="Audio Recording Feb 17, 2023 at 12:19:49 AM">
            <a:hlinkClick r:id="" action="ppaction://media"/>
            <a:extLst>
              <a:ext uri="{FF2B5EF4-FFF2-40B4-BE49-F238E27FC236}">
                <a16:creationId xmlns:a16="http://schemas.microsoft.com/office/drawing/2014/main" id="{E0143C1E-52C3-5B4D-BE5B-EB022AD899E6}"/>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40255" y="144489"/>
            <a:ext cx="812800" cy="812800"/>
          </a:xfrm>
          <a:prstGeom prst="rect">
            <a:avLst/>
          </a:prstGeom>
        </p:spPr>
      </p:pic>
    </p:spTree>
    <p:extLst>
      <p:ext uri="{BB962C8B-B14F-4D97-AF65-F5344CB8AC3E}">
        <p14:creationId xmlns:p14="http://schemas.microsoft.com/office/powerpoint/2010/main" val="2696564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913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9" y="5949244"/>
            <a:ext cx="9751212" cy="201714"/>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8" name="TextBox 7"/>
          <p:cNvSpPr txBox="1"/>
          <p:nvPr/>
        </p:nvSpPr>
        <p:spPr>
          <a:xfrm>
            <a:off x="178092" y="543490"/>
            <a:ext cx="1707070"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٣</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826575" y="1906302"/>
            <a:ext cx="10672901" cy="3086166"/>
          </a:xfrm>
          <a:prstGeom prst="rect">
            <a:avLst/>
          </a:prstGeom>
          <a:noFill/>
        </p:spPr>
        <p:txBody>
          <a:bodyPr wrap="square" rtlCol="0">
            <a:spAutoFit/>
          </a:bodyPr>
          <a:lstStyle/>
          <a:p>
            <a:pPr algn="just" rtl="1">
              <a:lnSpc>
                <a:spcPct val="150000"/>
              </a:lnSpc>
            </a:pPr>
            <a:r>
              <a:rPr lang="ar-SA" sz="2200" b="0" i="0" dirty="0">
                <a:solidFill>
                  <a:srgbClr val="202122"/>
                </a:solidFill>
                <a:effectLst/>
                <a:latin typeface="Al-Jazeera-Arabic-Regular" pitchFamily="2" charset="-78"/>
                <a:cs typeface="Al-Jazeera-Arabic-Regular" pitchFamily="2" charset="-78"/>
              </a:rPr>
              <a:t>شهدت تكنولوجيا الاتصال تطورات مذهلة خلال ربع القرن الأخير من القرن العشرين ومن أبرز مظاهرها تنامي دور الحاسبات الإلكترونية التي أحدثت تحولات كبيرة في مجال العمل الصحفي على المستوى التحريري </a:t>
            </a:r>
            <a:r>
              <a:rPr lang="ar-SA" sz="2200" b="0" i="0" dirty="0" err="1">
                <a:solidFill>
                  <a:srgbClr val="202122"/>
                </a:solidFill>
                <a:effectLst/>
                <a:latin typeface="Al-Jazeera-Arabic-Regular" pitchFamily="2" charset="-78"/>
                <a:cs typeface="Al-Jazeera-Arabic-Regular" pitchFamily="2" charset="-78"/>
              </a:rPr>
              <a:t>والإخراجي</a:t>
            </a:r>
            <a:r>
              <a:rPr lang="ar-SA" sz="2200" b="0" i="0" dirty="0">
                <a:solidFill>
                  <a:srgbClr val="202122"/>
                </a:solidFill>
                <a:effectLst/>
                <a:latin typeface="Al-Jazeera-Arabic-Regular" pitchFamily="2" charset="-78"/>
                <a:cs typeface="Al-Jazeera-Arabic-Regular" pitchFamily="2" charset="-78"/>
              </a:rPr>
              <a:t>، وأدى ظهور الأنظمة الاتصالية الجديدة إلى سرعة نقل المعلومات وتبادلها وزيادة القدرة على التعبير النصي والحركي والصوتي، بالإضافة إلى سرعة استرجاع البيانات من قواعدها بصورة فورية، الأمر الذي ترتبت علية زيادة الاتصالات بين الأفراد من خلال شبكات الاتصال التفاعلي التي </a:t>
            </a:r>
            <a:r>
              <a:rPr lang="ar-SA" sz="2200" b="0" i="0" dirty="0" err="1">
                <a:solidFill>
                  <a:srgbClr val="202122"/>
                </a:solidFill>
                <a:effectLst/>
                <a:latin typeface="Al-Jazeera-Arabic-Regular" pitchFamily="2" charset="-78"/>
                <a:cs typeface="Al-Jazeera-Arabic-Regular" pitchFamily="2" charset="-78"/>
              </a:rPr>
              <a:t>تتيحها</a:t>
            </a:r>
            <a:r>
              <a:rPr lang="ar-SA" sz="2200" b="0" i="0" dirty="0">
                <a:solidFill>
                  <a:srgbClr val="202122"/>
                </a:solidFill>
                <a:effectLst/>
                <a:latin typeface="Al-Jazeera-Arabic-Regular" pitchFamily="2" charset="-78"/>
                <a:cs typeface="Al-Jazeera-Arabic-Regular" pitchFamily="2" charset="-78"/>
              </a:rPr>
              <a:t> الإنترنت.</a:t>
            </a:r>
          </a:p>
        </p:txBody>
      </p:sp>
      <p:sp>
        <p:nvSpPr>
          <p:cNvPr id="10" name="TextBox 9">
            <a:extLst>
              <a:ext uri="{FF2B5EF4-FFF2-40B4-BE49-F238E27FC236}">
                <a16:creationId xmlns:a16="http://schemas.microsoft.com/office/drawing/2014/main" id="{92293758-61F7-7246-9EB5-B74A45E2C57D}"/>
              </a:ext>
            </a:extLst>
          </p:cNvPr>
          <p:cNvSpPr txBox="1"/>
          <p:nvPr/>
        </p:nvSpPr>
        <p:spPr>
          <a:xfrm>
            <a:off x="4245799" y="628195"/>
            <a:ext cx="3231974" cy="461665"/>
          </a:xfrm>
          <a:prstGeom prst="rect">
            <a:avLst/>
          </a:prstGeom>
          <a:noFill/>
        </p:spPr>
        <p:txBody>
          <a:bodyPr wrap="none" rtlCol="0">
            <a:spAutoFit/>
          </a:bodyPr>
          <a:lstStyle/>
          <a:p>
            <a:pPr marL="0" algn="ctr" defTabSz="914400" rtl="0" eaLnBrk="1" latinLnBrk="0" hangingPunct="1"/>
            <a:r>
              <a:rPr lang="ar-SA" sz="2400" b="1" dirty="0">
                <a:solidFill>
                  <a:schemeClr val="bg1"/>
                </a:solidFill>
                <a:latin typeface="Al-Jazeera-Arabic-Regular" pitchFamily="2" charset="-78"/>
                <a:cs typeface="Al-Jazeera-Arabic-Regular" pitchFamily="2" charset="-78"/>
              </a:rPr>
              <a:t>ظهور الصحافة الإلكترونية</a:t>
            </a:r>
            <a:endParaRPr lang="en-US" sz="2400" b="1" dirty="0">
              <a:solidFill>
                <a:schemeClr val="bg1"/>
              </a:solidFill>
              <a:latin typeface="Al-Jazeera-Arabic-Regular" pitchFamily="2" charset="-78"/>
              <a:cs typeface="Al-Jazeera-Arabic-Regular" pitchFamily="2" charset="-78"/>
            </a:endParaRPr>
          </a:p>
        </p:txBody>
      </p:sp>
      <p:pic>
        <p:nvPicPr>
          <p:cNvPr id="7" name="Audio Recording Feb 17, 2023 at 12:22:41 AM" descr="Audio Recording Feb 17, 2023 at 12:22:41 AM">
            <a:hlinkClick r:id="" action="ppaction://media"/>
            <a:extLst>
              <a:ext uri="{FF2B5EF4-FFF2-40B4-BE49-F238E27FC236}">
                <a16:creationId xmlns:a16="http://schemas.microsoft.com/office/drawing/2014/main" id="{4A501EB1-5D67-424F-A1B3-9430FAA688E0}"/>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33860" y="6050101"/>
            <a:ext cx="812800" cy="812800"/>
          </a:xfrm>
          <a:prstGeom prst="rect">
            <a:avLst/>
          </a:prstGeom>
        </p:spPr>
      </p:pic>
    </p:spTree>
    <p:extLst>
      <p:ext uri="{BB962C8B-B14F-4D97-AF65-F5344CB8AC3E}">
        <p14:creationId xmlns:p14="http://schemas.microsoft.com/office/powerpoint/2010/main" val="7017522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1632"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9" y="5949244"/>
            <a:ext cx="9751212" cy="201714"/>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8" name="TextBox 7"/>
          <p:cNvSpPr txBox="1"/>
          <p:nvPr/>
        </p:nvSpPr>
        <p:spPr>
          <a:xfrm>
            <a:off x="178092" y="543490"/>
            <a:ext cx="1707070"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٣</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942322" y="1762591"/>
            <a:ext cx="10672901" cy="3593997"/>
          </a:xfrm>
          <a:prstGeom prst="rect">
            <a:avLst/>
          </a:prstGeom>
          <a:noFill/>
        </p:spPr>
        <p:txBody>
          <a:bodyPr wrap="square" rtlCol="0">
            <a:spAutoFit/>
          </a:bodyPr>
          <a:lstStyle/>
          <a:p>
            <a:pPr algn="just" rtl="1">
              <a:lnSpc>
                <a:spcPct val="150000"/>
              </a:lnSpc>
            </a:pPr>
            <a:r>
              <a:rPr lang="ar-SA" sz="2200" b="0" i="0" dirty="0">
                <a:solidFill>
                  <a:srgbClr val="202122"/>
                </a:solidFill>
                <a:effectLst/>
                <a:latin typeface="Al-Jazeera-Arabic-Regular" pitchFamily="2" charset="-78"/>
                <a:cs typeface="Al-Jazeera-Arabic-Regular" pitchFamily="2" charset="-78"/>
              </a:rPr>
              <a:t>وحتى مطلع التسعينيات كانت الإنترنت مجرد شبكة تربط أجهزة الكمبيوتر وتستخدم في نقل وتبادل المعلومات بين الإدارات الحكومية والجامعات ومراكز البحوث ومع ظهور الشبكة العنكبوتية الدولية</a:t>
            </a:r>
            <a:r>
              <a:rPr lang="en-US" sz="2200" b="0" i="0" dirty="0">
                <a:solidFill>
                  <a:srgbClr val="202122"/>
                </a:solidFill>
                <a:effectLst/>
                <a:latin typeface="Al-Jazeera-Arabic-Regular" pitchFamily="2" charset="-78"/>
                <a:cs typeface="Al-Jazeera-Arabic-Regular" pitchFamily="2" charset="-78"/>
              </a:rPr>
              <a:t>WWW </a:t>
            </a:r>
            <a:r>
              <a:rPr lang="ar-SA" sz="2200" b="0" i="0" dirty="0">
                <a:solidFill>
                  <a:srgbClr val="202122"/>
                </a:solidFill>
                <a:effectLst/>
                <a:latin typeface="Al-Jazeera-Arabic-Regular" pitchFamily="2" charset="-78"/>
                <a:cs typeface="Al-Jazeera-Arabic-Regular" pitchFamily="2" charset="-78"/>
              </a:rPr>
              <a:t> وظهور شركات مزودي خدمات الإنترنت للأفراد عن طريق الاشتراك، تزايد الاستخدام الجماهيري للإنترنت وتحولت بالفعل إلى وسيلة اتصال تؤدى وظائف الاتصال الشخصي والاتصال الجماهيري، وعندما أصبحت الإنترنت ظاهرة وخرجت من إطار الاستخدامات الحكومية والجامعية المحدودة انفجر ما يسمى بالنشر الإلكتروني </a:t>
            </a:r>
            <a:r>
              <a:rPr lang="en-US" sz="2200" b="0" i="0" dirty="0">
                <a:solidFill>
                  <a:srgbClr val="202122"/>
                </a:solidFill>
                <a:effectLst/>
                <a:latin typeface="Al-Jazeera-Arabic-Regular" pitchFamily="2" charset="-78"/>
                <a:cs typeface="Al-Jazeera-Arabic-Regular" pitchFamily="2" charset="-78"/>
              </a:rPr>
              <a:t>Electronic Publishing </a:t>
            </a:r>
            <a:r>
              <a:rPr lang="ar-SA" sz="2200" b="0" i="0" dirty="0">
                <a:solidFill>
                  <a:srgbClr val="202122"/>
                </a:solidFill>
                <a:effectLst/>
                <a:latin typeface="Al-Jazeera-Arabic-Regular" pitchFamily="2" charset="-78"/>
                <a:cs typeface="Al-Jazeera-Arabic-Regular" pitchFamily="2" charset="-78"/>
              </a:rPr>
              <a:t>للصحف والمجلات ومواقع المعلومات والأخبار.</a:t>
            </a:r>
          </a:p>
        </p:txBody>
      </p:sp>
      <p:sp>
        <p:nvSpPr>
          <p:cNvPr id="10" name="TextBox 9">
            <a:extLst>
              <a:ext uri="{FF2B5EF4-FFF2-40B4-BE49-F238E27FC236}">
                <a16:creationId xmlns:a16="http://schemas.microsoft.com/office/drawing/2014/main" id="{92293758-61F7-7246-9EB5-B74A45E2C57D}"/>
              </a:ext>
            </a:extLst>
          </p:cNvPr>
          <p:cNvSpPr txBox="1"/>
          <p:nvPr/>
        </p:nvSpPr>
        <p:spPr>
          <a:xfrm>
            <a:off x="4245799" y="628195"/>
            <a:ext cx="3231974" cy="461665"/>
          </a:xfrm>
          <a:prstGeom prst="rect">
            <a:avLst/>
          </a:prstGeom>
          <a:noFill/>
        </p:spPr>
        <p:txBody>
          <a:bodyPr wrap="none" rtlCol="0">
            <a:spAutoFit/>
          </a:bodyPr>
          <a:lstStyle/>
          <a:p>
            <a:pPr marL="0" algn="ctr" defTabSz="914400" rtl="0" eaLnBrk="1" latinLnBrk="0" hangingPunct="1"/>
            <a:r>
              <a:rPr lang="ar-SA" sz="2400" b="1" dirty="0">
                <a:solidFill>
                  <a:schemeClr val="bg1"/>
                </a:solidFill>
                <a:latin typeface="Al-Jazeera-Arabic-Regular" pitchFamily="2" charset="-78"/>
                <a:cs typeface="Al-Jazeera-Arabic-Regular" pitchFamily="2" charset="-78"/>
              </a:rPr>
              <a:t>ظهور الصحافة الإلكترونية</a:t>
            </a:r>
            <a:endParaRPr lang="en-US" sz="2400" b="1" dirty="0">
              <a:solidFill>
                <a:schemeClr val="bg1"/>
              </a:solidFill>
              <a:latin typeface="Al-Jazeera-Arabic-Regular" pitchFamily="2" charset="-78"/>
              <a:cs typeface="Al-Jazeera-Arabic-Regular" pitchFamily="2" charset="-78"/>
            </a:endParaRPr>
          </a:p>
        </p:txBody>
      </p:sp>
      <p:pic>
        <p:nvPicPr>
          <p:cNvPr id="7" name="Audio Recording Feb 17, 2023 at 12:25:15 AM" descr="Audio Recording Feb 17, 2023 at 12:25:15 AM">
            <a:hlinkClick r:id="" action="ppaction://media"/>
            <a:extLst>
              <a:ext uri="{FF2B5EF4-FFF2-40B4-BE49-F238E27FC236}">
                <a16:creationId xmlns:a16="http://schemas.microsoft.com/office/drawing/2014/main" id="{EE3DD496-BDE8-904D-AD43-6F276F5E1867}"/>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08823" y="6116403"/>
            <a:ext cx="812800" cy="812800"/>
          </a:xfrm>
          <a:prstGeom prst="rect">
            <a:avLst/>
          </a:prstGeom>
        </p:spPr>
      </p:pic>
    </p:spTree>
    <p:extLst>
      <p:ext uri="{BB962C8B-B14F-4D97-AF65-F5344CB8AC3E}">
        <p14:creationId xmlns:p14="http://schemas.microsoft.com/office/powerpoint/2010/main" val="1999237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3888"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9" y="5949244"/>
            <a:ext cx="9751212" cy="201714"/>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8" name="TextBox 7"/>
          <p:cNvSpPr txBox="1"/>
          <p:nvPr/>
        </p:nvSpPr>
        <p:spPr>
          <a:xfrm>
            <a:off x="178092" y="543490"/>
            <a:ext cx="1707070"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٣</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1031627" y="2450358"/>
            <a:ext cx="10672901" cy="1562672"/>
          </a:xfrm>
          <a:prstGeom prst="rect">
            <a:avLst/>
          </a:prstGeom>
          <a:noFill/>
        </p:spPr>
        <p:txBody>
          <a:bodyPr wrap="square" rtlCol="0">
            <a:spAutoFit/>
          </a:bodyPr>
          <a:lstStyle/>
          <a:p>
            <a:pPr algn="just" rtl="1">
              <a:lnSpc>
                <a:spcPct val="150000"/>
              </a:lnSpc>
            </a:pPr>
            <a:r>
              <a:rPr lang="ar-EG" sz="2200" i="0" dirty="0">
                <a:effectLst/>
                <a:latin typeface="Al-Jazeera-Arabic-Regular" pitchFamily="2" charset="-78"/>
                <a:cs typeface="Al-Jazeera-Arabic-Regular" pitchFamily="2" charset="-78"/>
              </a:rPr>
              <a:t>وفي هذا الإطار ظهرت الصحافة الإلكترونية وبدأت تطرح نفسها كمنافس للصحافة المطبوعة بشكلها التقليدي الحالي، خاصة بعد أن شهدت صناعة الصحافة في العقود الثلاثة الأخيرة تطوراً كبيرا بعد أن أحدثت الإنترنت تغيرا كبيرا في مفهوم العمل الصحفي.</a:t>
            </a:r>
            <a:endParaRPr lang="ar-SA" sz="2200" i="0" dirty="0">
              <a:effectLst/>
              <a:latin typeface="Al-Jazeera-Arabic-Regular" pitchFamily="2" charset="-78"/>
              <a:cs typeface="Al-Jazeera-Arabic-Regular" pitchFamily="2" charset="-78"/>
            </a:endParaRPr>
          </a:p>
        </p:txBody>
      </p:sp>
      <p:sp>
        <p:nvSpPr>
          <p:cNvPr id="10" name="TextBox 9">
            <a:extLst>
              <a:ext uri="{FF2B5EF4-FFF2-40B4-BE49-F238E27FC236}">
                <a16:creationId xmlns:a16="http://schemas.microsoft.com/office/drawing/2014/main" id="{92293758-61F7-7246-9EB5-B74A45E2C57D}"/>
              </a:ext>
            </a:extLst>
          </p:cNvPr>
          <p:cNvSpPr txBox="1"/>
          <p:nvPr/>
        </p:nvSpPr>
        <p:spPr>
          <a:xfrm>
            <a:off x="4290683" y="628195"/>
            <a:ext cx="3142207" cy="461665"/>
          </a:xfrm>
          <a:prstGeom prst="rect">
            <a:avLst/>
          </a:prstGeom>
          <a:noFill/>
        </p:spPr>
        <p:txBody>
          <a:bodyPr wrap="none" rtlCol="0">
            <a:spAutoFit/>
          </a:bodyPr>
          <a:lstStyle/>
          <a:p>
            <a:pPr marL="0" algn="ctr" defTabSz="914400" rtl="0" eaLnBrk="1" latinLnBrk="0" hangingPunct="1"/>
            <a:r>
              <a:rPr lang="ar-SA" sz="2400" b="1" dirty="0">
                <a:solidFill>
                  <a:schemeClr val="bg1"/>
                </a:solidFill>
                <a:latin typeface="Al-Jazeera-Arabic-Regular" pitchFamily="2" charset="-78"/>
                <a:cs typeface="Al-Jazeera-Arabic-Regular" pitchFamily="2" charset="-78"/>
              </a:rPr>
              <a:t>تطور الصحافة الإلكترونية</a:t>
            </a:r>
            <a:endParaRPr lang="en-US" sz="2400" b="1" dirty="0">
              <a:solidFill>
                <a:schemeClr val="bg1"/>
              </a:solidFill>
              <a:latin typeface="Al-Jazeera-Arabic-Regular" pitchFamily="2" charset="-78"/>
              <a:cs typeface="Al-Jazeera-Arabic-Regular" pitchFamily="2" charset="-78"/>
            </a:endParaRPr>
          </a:p>
        </p:txBody>
      </p:sp>
      <p:pic>
        <p:nvPicPr>
          <p:cNvPr id="7" name="Audio Recording Feb 17, 2023 at 12:26:22 AM" descr="Audio Recording Feb 17, 2023 at 12:26:22 AM">
            <a:hlinkClick r:id="" action="ppaction://media"/>
            <a:extLst>
              <a:ext uri="{FF2B5EF4-FFF2-40B4-BE49-F238E27FC236}">
                <a16:creationId xmlns:a16="http://schemas.microsoft.com/office/drawing/2014/main" id="{6AD6B208-EB30-984E-B630-8AF20FA246C2}"/>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33860" y="6057082"/>
            <a:ext cx="812800" cy="812800"/>
          </a:xfrm>
          <a:prstGeom prst="rect">
            <a:avLst/>
          </a:prstGeom>
        </p:spPr>
      </p:pic>
    </p:spTree>
    <p:extLst>
      <p:ext uri="{BB962C8B-B14F-4D97-AF65-F5344CB8AC3E}">
        <p14:creationId xmlns:p14="http://schemas.microsoft.com/office/powerpoint/2010/main" val="758531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2544"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9" y="5949244"/>
            <a:ext cx="9751212" cy="201714"/>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8" name="TextBox 7"/>
          <p:cNvSpPr txBox="1"/>
          <p:nvPr/>
        </p:nvSpPr>
        <p:spPr>
          <a:xfrm>
            <a:off x="178092" y="543490"/>
            <a:ext cx="1707070"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٣</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1031627" y="2153690"/>
            <a:ext cx="10672901" cy="2578335"/>
          </a:xfrm>
          <a:prstGeom prst="rect">
            <a:avLst/>
          </a:prstGeom>
          <a:noFill/>
        </p:spPr>
        <p:txBody>
          <a:bodyPr wrap="square" rtlCol="0">
            <a:spAutoFit/>
          </a:bodyPr>
          <a:lstStyle/>
          <a:p>
            <a:pPr algn="just" rtl="1">
              <a:lnSpc>
                <a:spcPct val="150000"/>
              </a:lnSpc>
            </a:pPr>
            <a:r>
              <a:rPr lang="ar-EG" sz="2200" i="0" dirty="0">
                <a:effectLst/>
                <a:latin typeface="Al-Jazeera-Arabic-Regular" pitchFamily="2" charset="-78"/>
                <a:cs typeface="Al-Jazeera-Arabic-Regular" pitchFamily="2" charset="-78"/>
              </a:rPr>
              <a:t>حيث قامت الصحف العالمية في الدخول على شبكة الإنترنت باعتبارها شبكة اتصالات ضخمة تضم عشرات الآلاف من شبكات الحاسبات المختلفة الأنواع والأحجام تتصل ببعضها عن طريق أجهزة الكمبيوتر ، وكانت البداية بظهور الصحافة المطبوعة عبر النشر الإلكتروني فمنذ خمسين عاما كانت الصحف ترسل عبر موجات الراديو إلى عشرات الآلاف إلى المنازل عن طريق أجهزة الفاكس وكانت النسخة تكلف من خمسين إلى مائة دولاراً.</a:t>
            </a:r>
            <a:endParaRPr lang="ar-SA" sz="2200" i="0" dirty="0">
              <a:effectLst/>
              <a:latin typeface="Al-Jazeera-Arabic-Regular" pitchFamily="2" charset="-78"/>
              <a:cs typeface="Al-Jazeera-Arabic-Regular" pitchFamily="2" charset="-78"/>
            </a:endParaRPr>
          </a:p>
        </p:txBody>
      </p:sp>
      <p:sp>
        <p:nvSpPr>
          <p:cNvPr id="10" name="TextBox 9">
            <a:extLst>
              <a:ext uri="{FF2B5EF4-FFF2-40B4-BE49-F238E27FC236}">
                <a16:creationId xmlns:a16="http://schemas.microsoft.com/office/drawing/2014/main" id="{92293758-61F7-7246-9EB5-B74A45E2C57D}"/>
              </a:ext>
            </a:extLst>
          </p:cNvPr>
          <p:cNvSpPr txBox="1"/>
          <p:nvPr/>
        </p:nvSpPr>
        <p:spPr>
          <a:xfrm>
            <a:off x="4245799" y="628195"/>
            <a:ext cx="3231974" cy="461665"/>
          </a:xfrm>
          <a:prstGeom prst="rect">
            <a:avLst/>
          </a:prstGeom>
          <a:noFill/>
        </p:spPr>
        <p:txBody>
          <a:bodyPr wrap="none" rtlCol="0">
            <a:spAutoFit/>
          </a:bodyPr>
          <a:lstStyle/>
          <a:p>
            <a:pPr marL="0" algn="ctr" defTabSz="914400" rtl="0" eaLnBrk="1" latinLnBrk="0" hangingPunct="1"/>
            <a:r>
              <a:rPr lang="ar-SA" sz="2400" b="1" dirty="0">
                <a:solidFill>
                  <a:schemeClr val="bg1"/>
                </a:solidFill>
                <a:latin typeface="Al-Jazeera-Arabic-Regular" pitchFamily="2" charset="-78"/>
                <a:cs typeface="Al-Jazeera-Arabic-Regular" pitchFamily="2" charset="-78"/>
              </a:rPr>
              <a:t>تطور الصحافة الإلكترونية</a:t>
            </a:r>
            <a:endParaRPr lang="en-US" sz="2400" b="1" dirty="0">
              <a:solidFill>
                <a:schemeClr val="bg1"/>
              </a:solidFill>
              <a:latin typeface="Al-Jazeera-Arabic-Regular" pitchFamily="2" charset="-78"/>
              <a:cs typeface="Al-Jazeera-Arabic-Regular" pitchFamily="2" charset="-78"/>
            </a:endParaRPr>
          </a:p>
        </p:txBody>
      </p:sp>
      <p:pic>
        <p:nvPicPr>
          <p:cNvPr id="7" name="Audio Recording Feb 17, 2023 at 12:28:13 AM" descr="Audio Recording Feb 17, 2023 at 12:28:13 AM">
            <a:hlinkClick r:id="" action="ppaction://media"/>
            <a:extLst>
              <a:ext uri="{FF2B5EF4-FFF2-40B4-BE49-F238E27FC236}">
                <a16:creationId xmlns:a16="http://schemas.microsoft.com/office/drawing/2014/main" id="{0AA1C3E7-54EE-6A4A-895F-A7702A9B8ADA}"/>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59875" y="6057082"/>
            <a:ext cx="812800" cy="812800"/>
          </a:xfrm>
          <a:prstGeom prst="rect">
            <a:avLst/>
          </a:prstGeom>
        </p:spPr>
      </p:pic>
    </p:spTree>
    <p:extLst>
      <p:ext uri="{BB962C8B-B14F-4D97-AF65-F5344CB8AC3E}">
        <p14:creationId xmlns:p14="http://schemas.microsoft.com/office/powerpoint/2010/main" val="2211128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008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9" y="5949244"/>
            <a:ext cx="9751212" cy="201714"/>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8" name="TextBox 7"/>
          <p:cNvSpPr txBox="1"/>
          <p:nvPr/>
        </p:nvSpPr>
        <p:spPr>
          <a:xfrm>
            <a:off x="178092" y="543490"/>
            <a:ext cx="1707070"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٣</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867359" y="1914982"/>
            <a:ext cx="10672901" cy="3593997"/>
          </a:xfrm>
          <a:prstGeom prst="rect">
            <a:avLst/>
          </a:prstGeom>
          <a:noFill/>
        </p:spPr>
        <p:txBody>
          <a:bodyPr wrap="square" rtlCol="0">
            <a:spAutoFit/>
          </a:bodyPr>
          <a:lstStyle/>
          <a:p>
            <a:pPr algn="just" rtl="1">
              <a:lnSpc>
                <a:spcPct val="150000"/>
              </a:lnSpc>
            </a:pPr>
            <a:r>
              <a:rPr lang="ar-EG" sz="2200" i="0" dirty="0">
                <a:effectLst/>
                <a:latin typeface="Al-Jazeera-Arabic-Regular" pitchFamily="2" charset="-78"/>
                <a:cs typeface="Al-Jazeera-Arabic-Regular" pitchFamily="2" charset="-78"/>
              </a:rPr>
              <a:t>كما عرفت الصحافة محاولات بطريقة الفيديوتكس </a:t>
            </a:r>
            <a:r>
              <a:rPr lang="en-US" sz="2200" i="0" dirty="0">
                <a:effectLst/>
                <a:latin typeface="Al-Jazeera-Arabic-Regular" pitchFamily="2" charset="-78"/>
                <a:cs typeface="Al-Jazeera-Arabic-Regular" pitchFamily="2" charset="-78"/>
              </a:rPr>
              <a:t>Videotex </a:t>
            </a:r>
            <a:r>
              <a:rPr lang="ar-SA" sz="2200" i="0" dirty="0">
                <a:effectLst/>
                <a:latin typeface="Al-Jazeera-Arabic-Regular" pitchFamily="2" charset="-78"/>
                <a:cs typeface="Al-Jazeera-Arabic-Regular" pitchFamily="2" charset="-78"/>
              </a:rPr>
              <a:t> </a:t>
            </a:r>
            <a:r>
              <a:rPr lang="ar-EG" sz="2200" i="0" dirty="0">
                <a:effectLst/>
                <a:latin typeface="Al-Jazeera-Arabic-Regular" pitchFamily="2" charset="-78"/>
                <a:cs typeface="Al-Jazeera-Arabic-Regular" pitchFamily="2" charset="-78"/>
              </a:rPr>
              <a:t>في بداية الثمانينيات وذلك باستخدام خطوط التليفون ليتم استقبالها على شاشات التليفزيون أو شاشات الكمبيوتر في المنازل مقابل اشتراك شهري، ولكن انخفاض وضوح الصورة بالإضافة إلى بطء الاستعراض جعل قراءة الصحف عملية صعبة، وكان استقبال الصحيفة الورقية أرخص كثيرا من استقبالها بهذه الطريقة، كما بدأت بعض الشركات في الثمانينات مثل كمبيوسرف </a:t>
            </a:r>
            <a:r>
              <a:rPr lang="en-US" sz="2200" i="0" dirty="0">
                <a:effectLst/>
                <a:latin typeface="Al-Jazeera-Arabic-Regular" pitchFamily="2" charset="-78"/>
                <a:cs typeface="Al-Jazeera-Arabic-Regular" pitchFamily="2" charset="-78"/>
              </a:rPr>
              <a:t>CompuServe </a:t>
            </a:r>
            <a:r>
              <a:rPr lang="ar-EG" sz="2200" i="0" dirty="0">
                <a:effectLst/>
                <a:latin typeface="Al-Jazeera-Arabic-Regular" pitchFamily="2" charset="-78"/>
                <a:cs typeface="Al-Jazeera-Arabic-Regular" pitchFamily="2" charset="-78"/>
              </a:rPr>
              <a:t>في تقديم طبعات إلكترونية من الصحف القومية في إطار تجريبي ولم تستمر هذه المحاولات بسبب تكلفتها العالية ولأنها لم تجد مستهلكين كافيين لاستمرارها .</a:t>
            </a:r>
            <a:endParaRPr lang="ar-SA" sz="2200" i="0" dirty="0">
              <a:effectLst/>
              <a:latin typeface="Al-Jazeera-Arabic-Regular" pitchFamily="2" charset="-78"/>
              <a:cs typeface="Al-Jazeera-Arabic-Regular" pitchFamily="2" charset="-78"/>
            </a:endParaRPr>
          </a:p>
        </p:txBody>
      </p:sp>
      <p:sp>
        <p:nvSpPr>
          <p:cNvPr id="10" name="TextBox 9">
            <a:extLst>
              <a:ext uri="{FF2B5EF4-FFF2-40B4-BE49-F238E27FC236}">
                <a16:creationId xmlns:a16="http://schemas.microsoft.com/office/drawing/2014/main" id="{92293758-61F7-7246-9EB5-B74A45E2C57D}"/>
              </a:ext>
            </a:extLst>
          </p:cNvPr>
          <p:cNvSpPr txBox="1"/>
          <p:nvPr/>
        </p:nvSpPr>
        <p:spPr>
          <a:xfrm>
            <a:off x="4245799" y="628195"/>
            <a:ext cx="3231974" cy="461665"/>
          </a:xfrm>
          <a:prstGeom prst="rect">
            <a:avLst/>
          </a:prstGeom>
          <a:noFill/>
        </p:spPr>
        <p:txBody>
          <a:bodyPr wrap="none" rtlCol="0">
            <a:spAutoFit/>
          </a:bodyPr>
          <a:lstStyle/>
          <a:p>
            <a:pPr marL="0" algn="ctr" defTabSz="914400" rtl="0" eaLnBrk="1" latinLnBrk="0" hangingPunct="1"/>
            <a:r>
              <a:rPr lang="ar-SA" sz="2400" b="1" dirty="0">
                <a:solidFill>
                  <a:schemeClr val="bg1"/>
                </a:solidFill>
                <a:latin typeface="Al-Jazeera-Arabic-Regular" pitchFamily="2" charset="-78"/>
                <a:cs typeface="Al-Jazeera-Arabic-Regular" pitchFamily="2" charset="-78"/>
              </a:rPr>
              <a:t>تطور الصحافة الإلكترونية</a:t>
            </a:r>
            <a:endParaRPr lang="en-US" sz="2400" b="1" dirty="0">
              <a:solidFill>
                <a:schemeClr val="bg1"/>
              </a:solidFill>
              <a:latin typeface="Al-Jazeera-Arabic-Regular" pitchFamily="2" charset="-78"/>
              <a:cs typeface="Al-Jazeera-Arabic-Regular" pitchFamily="2" charset="-78"/>
            </a:endParaRPr>
          </a:p>
        </p:txBody>
      </p:sp>
      <p:pic>
        <p:nvPicPr>
          <p:cNvPr id="7" name="Audio Recording Feb 17, 2023 at 12:31:24 AM" descr="Audio Recording Feb 17, 2023 at 12:31:24 AM">
            <a:hlinkClick r:id="" action="ppaction://media"/>
            <a:extLst>
              <a:ext uri="{FF2B5EF4-FFF2-40B4-BE49-F238E27FC236}">
                <a16:creationId xmlns:a16="http://schemas.microsoft.com/office/drawing/2014/main" id="{C3AFD3AC-CAAF-3643-90BB-72666086D1DA}"/>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33860" y="6057082"/>
            <a:ext cx="812800" cy="812800"/>
          </a:xfrm>
          <a:prstGeom prst="rect">
            <a:avLst/>
          </a:prstGeom>
        </p:spPr>
      </p:pic>
    </p:spTree>
    <p:extLst>
      <p:ext uri="{BB962C8B-B14F-4D97-AF65-F5344CB8AC3E}">
        <p14:creationId xmlns:p14="http://schemas.microsoft.com/office/powerpoint/2010/main" val="2285375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9184"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9" y="5949244"/>
            <a:ext cx="9751212" cy="201714"/>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8" name="TextBox 7"/>
          <p:cNvSpPr txBox="1"/>
          <p:nvPr/>
        </p:nvSpPr>
        <p:spPr>
          <a:xfrm>
            <a:off x="178092" y="543490"/>
            <a:ext cx="1707070"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٣</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867359" y="1914982"/>
            <a:ext cx="10672901" cy="3086166"/>
          </a:xfrm>
          <a:prstGeom prst="rect">
            <a:avLst/>
          </a:prstGeom>
          <a:noFill/>
        </p:spPr>
        <p:txBody>
          <a:bodyPr wrap="square" rtlCol="0">
            <a:spAutoFit/>
          </a:bodyPr>
          <a:lstStyle/>
          <a:p>
            <a:pPr algn="just" rtl="1">
              <a:lnSpc>
                <a:spcPct val="150000"/>
              </a:lnSpc>
            </a:pPr>
            <a:r>
              <a:rPr lang="ar-EG" sz="2200" i="0" dirty="0">
                <a:effectLst/>
                <a:latin typeface="Al-Jazeera-Arabic-Regular" pitchFamily="2" charset="-78"/>
                <a:cs typeface="Al-Jazeera-Arabic-Regular" pitchFamily="2" charset="-78"/>
              </a:rPr>
              <a:t>وبدءا من تسعينيات القرن العشرين بدأت الصحف في الخروج إلى الإنترنت بدوافع عديدة لعل من أهمها محاولة الاستفادة من التكنولوجيا الجديدة لتعويض الانخفاض المتزايد في عدد قرائها وفي عائدات الإعلان، فقد كانت الصحف- خاصة الأمريكية تعاني من الانخفاض المستمر في معدلات قراءتها سواء على مستوى الانتظام في القراءة أو قراءة أكثر من صحيفة أو عدد قراء النسخة الواحدة أو على مستوى نسبة توزيع الصحف على المنازل الأمريكية، وقد شهدت صناعة الصحافة الأمريكية اختفاء 44 صحيفة يومية خلال الفترة من 1995 إلى 2000.</a:t>
            </a:r>
            <a:endParaRPr lang="ar-SA" sz="2200" i="0" dirty="0">
              <a:effectLst/>
              <a:latin typeface="Al-Jazeera-Arabic-Regular" pitchFamily="2" charset="-78"/>
              <a:cs typeface="Al-Jazeera-Arabic-Regular" pitchFamily="2" charset="-78"/>
            </a:endParaRPr>
          </a:p>
        </p:txBody>
      </p:sp>
      <p:sp>
        <p:nvSpPr>
          <p:cNvPr id="10" name="TextBox 9">
            <a:extLst>
              <a:ext uri="{FF2B5EF4-FFF2-40B4-BE49-F238E27FC236}">
                <a16:creationId xmlns:a16="http://schemas.microsoft.com/office/drawing/2014/main" id="{92293758-61F7-7246-9EB5-B74A45E2C57D}"/>
              </a:ext>
            </a:extLst>
          </p:cNvPr>
          <p:cNvSpPr txBox="1"/>
          <p:nvPr/>
        </p:nvSpPr>
        <p:spPr>
          <a:xfrm>
            <a:off x="4245799" y="628195"/>
            <a:ext cx="3231974" cy="461665"/>
          </a:xfrm>
          <a:prstGeom prst="rect">
            <a:avLst/>
          </a:prstGeom>
          <a:noFill/>
        </p:spPr>
        <p:txBody>
          <a:bodyPr wrap="none" rtlCol="0">
            <a:spAutoFit/>
          </a:bodyPr>
          <a:lstStyle/>
          <a:p>
            <a:pPr marL="0" algn="ctr" defTabSz="914400" rtl="0" eaLnBrk="1" latinLnBrk="0" hangingPunct="1"/>
            <a:r>
              <a:rPr lang="ar-SA" sz="2400" b="1" dirty="0">
                <a:solidFill>
                  <a:schemeClr val="bg1"/>
                </a:solidFill>
                <a:latin typeface="Al-Jazeera-Arabic-Regular" pitchFamily="2" charset="-78"/>
                <a:cs typeface="Al-Jazeera-Arabic-Regular" pitchFamily="2" charset="-78"/>
              </a:rPr>
              <a:t>تطور الصحافة الإلكترونية</a:t>
            </a:r>
            <a:endParaRPr lang="en-US" sz="2400" b="1" dirty="0">
              <a:solidFill>
                <a:schemeClr val="bg1"/>
              </a:solidFill>
              <a:latin typeface="Al-Jazeera-Arabic-Regular" pitchFamily="2" charset="-78"/>
              <a:cs typeface="Al-Jazeera-Arabic-Regular" pitchFamily="2" charset="-78"/>
            </a:endParaRPr>
          </a:p>
        </p:txBody>
      </p:sp>
      <p:pic>
        <p:nvPicPr>
          <p:cNvPr id="7" name="Audio Recording Feb 17, 2023 at 12:33:41 AM" descr="Audio Recording Feb 17, 2023 at 12:33:41 AM">
            <a:hlinkClick r:id="" action="ppaction://media"/>
            <a:extLst>
              <a:ext uri="{FF2B5EF4-FFF2-40B4-BE49-F238E27FC236}">
                <a16:creationId xmlns:a16="http://schemas.microsoft.com/office/drawing/2014/main" id="{CA18FC5D-6B4D-434F-BE53-4BED3D5122E2}"/>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379200" y="6150958"/>
            <a:ext cx="812800" cy="812800"/>
          </a:xfrm>
          <a:prstGeom prst="rect">
            <a:avLst/>
          </a:prstGeom>
        </p:spPr>
      </p:pic>
    </p:spTree>
    <p:extLst>
      <p:ext uri="{BB962C8B-B14F-4D97-AF65-F5344CB8AC3E}">
        <p14:creationId xmlns:p14="http://schemas.microsoft.com/office/powerpoint/2010/main" val="24772766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3696"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9" y="5949244"/>
            <a:ext cx="9751212" cy="201714"/>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8" name="TextBox 7"/>
          <p:cNvSpPr txBox="1"/>
          <p:nvPr/>
        </p:nvSpPr>
        <p:spPr>
          <a:xfrm>
            <a:off x="178092" y="543490"/>
            <a:ext cx="1707070"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٣</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855785" y="1966374"/>
            <a:ext cx="10672901" cy="3086166"/>
          </a:xfrm>
          <a:prstGeom prst="rect">
            <a:avLst/>
          </a:prstGeom>
          <a:noFill/>
        </p:spPr>
        <p:txBody>
          <a:bodyPr wrap="square" rtlCol="0">
            <a:spAutoFit/>
          </a:bodyPr>
          <a:lstStyle/>
          <a:p>
            <a:pPr algn="just" rtl="1">
              <a:lnSpc>
                <a:spcPct val="150000"/>
              </a:lnSpc>
            </a:pPr>
            <a:r>
              <a:rPr lang="ar-EG" sz="2200" i="0" dirty="0">
                <a:effectLst/>
                <a:latin typeface="Al-Jazeera-Arabic-Regular" pitchFamily="2" charset="-78"/>
                <a:cs typeface="Al-Jazeera-Arabic-Regular" pitchFamily="2" charset="-78"/>
              </a:rPr>
              <a:t>بالإضافة إلى ما سبق ظهرت المشكلات المتصلة بارتفاع تكلفة إنتاج وتوزيع الصحف نتيجة تضاعف أسعار المطابع وزيادة تكلفة وتعقد أنظمة التوزيع، كما عانت الصحف المطبوعة من مشكلة انخفاض عائداتها من الإعلان الذي يمثل المصدر الرئيسي لتمويلها خاصة بعد تحول المعلنين إلى التوسع في استخدام وسائل إعلاني أخرى مثل البريد المباشر وإعلانات المتاجر ومحطات التليفزيون الكابلي بالإضافة إلى المنافسة على الإعلانات التي تواجهها الصحف المطبوعة من وسائل الإعلام الأخرى.</a:t>
            </a:r>
            <a:endParaRPr lang="ar-SA" sz="2200" i="0" dirty="0">
              <a:effectLst/>
              <a:latin typeface="Al-Jazeera-Arabic-Regular" pitchFamily="2" charset="-78"/>
              <a:cs typeface="Al-Jazeera-Arabic-Regular" pitchFamily="2" charset="-78"/>
            </a:endParaRPr>
          </a:p>
        </p:txBody>
      </p:sp>
      <p:sp>
        <p:nvSpPr>
          <p:cNvPr id="10" name="TextBox 9">
            <a:extLst>
              <a:ext uri="{FF2B5EF4-FFF2-40B4-BE49-F238E27FC236}">
                <a16:creationId xmlns:a16="http://schemas.microsoft.com/office/drawing/2014/main" id="{92293758-61F7-7246-9EB5-B74A45E2C57D}"/>
              </a:ext>
            </a:extLst>
          </p:cNvPr>
          <p:cNvSpPr txBox="1"/>
          <p:nvPr/>
        </p:nvSpPr>
        <p:spPr>
          <a:xfrm>
            <a:off x="4245799" y="628195"/>
            <a:ext cx="3231974" cy="461665"/>
          </a:xfrm>
          <a:prstGeom prst="rect">
            <a:avLst/>
          </a:prstGeom>
          <a:noFill/>
        </p:spPr>
        <p:txBody>
          <a:bodyPr wrap="none" rtlCol="0">
            <a:spAutoFit/>
          </a:bodyPr>
          <a:lstStyle/>
          <a:p>
            <a:pPr marL="0" algn="ctr" defTabSz="914400" rtl="0" eaLnBrk="1" latinLnBrk="0" hangingPunct="1"/>
            <a:r>
              <a:rPr lang="ar-SA" sz="2400" b="1" dirty="0">
                <a:solidFill>
                  <a:schemeClr val="bg1"/>
                </a:solidFill>
                <a:latin typeface="Al-Jazeera-Arabic-Regular" pitchFamily="2" charset="-78"/>
                <a:cs typeface="Al-Jazeera-Arabic-Regular" pitchFamily="2" charset="-78"/>
              </a:rPr>
              <a:t>تطور الصحافة الإلكترونية</a:t>
            </a:r>
            <a:endParaRPr lang="en-US" sz="2400" b="1" dirty="0">
              <a:solidFill>
                <a:schemeClr val="bg1"/>
              </a:solidFill>
              <a:latin typeface="Al-Jazeera-Arabic-Regular" pitchFamily="2" charset="-78"/>
              <a:cs typeface="Al-Jazeera-Arabic-Regular" pitchFamily="2" charset="-78"/>
            </a:endParaRPr>
          </a:p>
        </p:txBody>
      </p:sp>
      <p:pic>
        <p:nvPicPr>
          <p:cNvPr id="7" name="Audio Recording Feb 17, 2023 at 12:37:46 AM" descr="Audio Recording Feb 17, 2023 at 12:37:46 AM">
            <a:hlinkClick r:id="" action="ppaction://media"/>
            <a:extLst>
              <a:ext uri="{FF2B5EF4-FFF2-40B4-BE49-F238E27FC236}">
                <a16:creationId xmlns:a16="http://schemas.microsoft.com/office/drawing/2014/main" id="{E031F87D-B46C-1B42-B8E0-7F7B0D771C3D}"/>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33860" y="6087428"/>
            <a:ext cx="812800" cy="812800"/>
          </a:xfrm>
          <a:prstGeom prst="rect">
            <a:avLst/>
          </a:prstGeom>
        </p:spPr>
      </p:pic>
    </p:spTree>
    <p:extLst>
      <p:ext uri="{BB962C8B-B14F-4D97-AF65-F5344CB8AC3E}">
        <p14:creationId xmlns:p14="http://schemas.microsoft.com/office/powerpoint/2010/main" val="6664072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7808"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9" y="5949244"/>
            <a:ext cx="9751212" cy="201714"/>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8" name="TextBox 7"/>
          <p:cNvSpPr txBox="1"/>
          <p:nvPr/>
        </p:nvSpPr>
        <p:spPr>
          <a:xfrm>
            <a:off x="178092" y="543490"/>
            <a:ext cx="1707070"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٣</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1031627" y="1791147"/>
            <a:ext cx="10672901" cy="3275705"/>
          </a:xfrm>
          <a:prstGeom prst="rect">
            <a:avLst/>
          </a:prstGeom>
          <a:noFill/>
        </p:spPr>
        <p:txBody>
          <a:bodyPr wrap="square" rtlCol="0">
            <a:spAutoFit/>
          </a:bodyPr>
          <a:lstStyle/>
          <a:p>
            <a:pPr algn="just" rtl="1">
              <a:lnSpc>
                <a:spcPct val="150000"/>
              </a:lnSpc>
            </a:pPr>
            <a:r>
              <a:rPr lang="ar-EG" sz="2000" b="1" i="0" dirty="0">
                <a:effectLst/>
                <a:latin typeface="Al-Jazeera-Arabic-Regular" pitchFamily="2" charset="-78"/>
                <a:cs typeface="Al-Jazeera-Arabic-Regular" pitchFamily="2" charset="-78"/>
              </a:rPr>
              <a:t>ويؤكد الباحثين على أن الصحافة المطبوعة أو الورقية تواجه عدة تحديات خطيرة الآن:</a:t>
            </a:r>
          </a:p>
          <a:p>
            <a:pPr algn="just" rtl="1">
              <a:lnSpc>
                <a:spcPct val="150000"/>
              </a:lnSpc>
            </a:pPr>
            <a:r>
              <a:rPr lang="ar-EG" sz="2000" dirty="0">
                <a:latin typeface="Al-Jazeera-Arabic-Regular" pitchFamily="2" charset="-78"/>
                <a:cs typeface="Al-Jazeera-Arabic-Regular" pitchFamily="2" charset="-78"/>
              </a:rPr>
              <a:t>١- </a:t>
            </a:r>
            <a:r>
              <a:rPr lang="ar-EG" sz="2000" i="0" dirty="0">
                <a:effectLst/>
                <a:latin typeface="Al-Jazeera-Arabic-Regular" pitchFamily="2" charset="-78"/>
                <a:cs typeface="Al-Jazeera-Arabic-Regular" pitchFamily="2" charset="-78"/>
              </a:rPr>
              <a:t>التحدي الاقتصادي المتمثل في ارتفاع أسعار الورق والتجهيزات التكنولوجية مقارنة بتكاليف إصدار الصحف الإلكترونية على شبكات المعلومات</a:t>
            </a:r>
          </a:p>
          <a:p>
            <a:pPr algn="just" rtl="1">
              <a:lnSpc>
                <a:spcPct val="150000"/>
              </a:lnSpc>
            </a:pPr>
            <a:r>
              <a:rPr lang="ar-EG" sz="2000" dirty="0">
                <a:latin typeface="Al-Jazeera-Arabic-Regular" pitchFamily="2" charset="-78"/>
                <a:cs typeface="Al-Jazeera-Arabic-Regular" pitchFamily="2" charset="-78"/>
              </a:rPr>
              <a:t>٢- </a:t>
            </a:r>
            <a:r>
              <a:rPr lang="ar-EG" sz="2000" i="0" dirty="0">
                <a:effectLst/>
                <a:latin typeface="Al-Jazeera-Arabic-Regular" pitchFamily="2" charset="-78"/>
                <a:cs typeface="Al-Jazeera-Arabic-Regular" pitchFamily="2" charset="-78"/>
              </a:rPr>
              <a:t>التحدي البيئي المتمثل في دعاة الحفاظ على البيئة سواء من خلال الحفاظ على الغابات واشجارها، أو التخلص من التأثيرات السلبية لطباعة الصحف الورقية.</a:t>
            </a:r>
          </a:p>
          <a:p>
            <a:pPr algn="just" rtl="1">
              <a:lnSpc>
                <a:spcPct val="150000"/>
              </a:lnSpc>
            </a:pPr>
            <a:r>
              <a:rPr lang="ar-EG" sz="2000" dirty="0">
                <a:latin typeface="Al-Jazeera-Arabic-Regular" pitchFamily="2" charset="-78"/>
                <a:cs typeface="Al-Jazeera-Arabic-Regular" pitchFamily="2" charset="-78"/>
              </a:rPr>
              <a:t>٣- </a:t>
            </a:r>
            <a:r>
              <a:rPr lang="ar-EG" sz="2000" i="0" dirty="0">
                <a:effectLst/>
                <a:latin typeface="Al-Jazeera-Arabic-Regular" pitchFamily="2" charset="-78"/>
                <a:cs typeface="Al-Jazeera-Arabic-Regular" pitchFamily="2" charset="-78"/>
              </a:rPr>
              <a:t>تحدى المنافسة الإعلامية والاتصالية من باقي الوسائل الأخرى المنافسة، واخيرا المصداقية، من الدوافع التي تشجع على النشر الإلكتروني .</a:t>
            </a:r>
          </a:p>
        </p:txBody>
      </p:sp>
      <p:sp>
        <p:nvSpPr>
          <p:cNvPr id="10" name="TextBox 9">
            <a:extLst>
              <a:ext uri="{FF2B5EF4-FFF2-40B4-BE49-F238E27FC236}">
                <a16:creationId xmlns:a16="http://schemas.microsoft.com/office/drawing/2014/main" id="{92293758-61F7-7246-9EB5-B74A45E2C57D}"/>
              </a:ext>
            </a:extLst>
          </p:cNvPr>
          <p:cNvSpPr txBox="1"/>
          <p:nvPr/>
        </p:nvSpPr>
        <p:spPr>
          <a:xfrm>
            <a:off x="4245799" y="628195"/>
            <a:ext cx="3231974" cy="461665"/>
          </a:xfrm>
          <a:prstGeom prst="rect">
            <a:avLst/>
          </a:prstGeom>
          <a:noFill/>
        </p:spPr>
        <p:txBody>
          <a:bodyPr wrap="none" rtlCol="0">
            <a:spAutoFit/>
          </a:bodyPr>
          <a:lstStyle/>
          <a:p>
            <a:pPr marL="0" algn="ctr" defTabSz="914400" rtl="0" eaLnBrk="1" latinLnBrk="0" hangingPunct="1"/>
            <a:r>
              <a:rPr lang="ar-SA" sz="2400" b="1" dirty="0">
                <a:solidFill>
                  <a:schemeClr val="bg1"/>
                </a:solidFill>
                <a:latin typeface="Al-Jazeera-Arabic-Regular" pitchFamily="2" charset="-78"/>
                <a:cs typeface="Al-Jazeera-Arabic-Regular" pitchFamily="2" charset="-78"/>
              </a:rPr>
              <a:t>تطور الصحافة الإلكترونية</a:t>
            </a:r>
            <a:endParaRPr lang="en-US" sz="2400" b="1" dirty="0">
              <a:solidFill>
                <a:schemeClr val="bg1"/>
              </a:solidFill>
              <a:latin typeface="Al-Jazeera-Arabic-Regular" pitchFamily="2" charset="-78"/>
              <a:cs typeface="Al-Jazeera-Arabic-Regular" pitchFamily="2" charset="-78"/>
            </a:endParaRPr>
          </a:p>
        </p:txBody>
      </p:sp>
      <p:pic>
        <p:nvPicPr>
          <p:cNvPr id="7" name="Audio Recording Feb 17, 2023 at 12:39:49 AM" descr="Audio Recording Feb 17, 2023 at 12:39:49 AM">
            <a:hlinkClick r:id="" action="ppaction://media"/>
            <a:extLst>
              <a:ext uri="{FF2B5EF4-FFF2-40B4-BE49-F238E27FC236}">
                <a16:creationId xmlns:a16="http://schemas.microsoft.com/office/drawing/2014/main" id="{8CA93097-DA24-C946-B310-3E88F5B06CD0}"/>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33860" y="5949244"/>
            <a:ext cx="812800" cy="812800"/>
          </a:xfrm>
          <a:prstGeom prst="rect">
            <a:avLst/>
          </a:prstGeom>
        </p:spPr>
      </p:pic>
    </p:spTree>
    <p:extLst>
      <p:ext uri="{BB962C8B-B14F-4D97-AF65-F5344CB8AC3E}">
        <p14:creationId xmlns:p14="http://schemas.microsoft.com/office/powerpoint/2010/main" val="3331249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8352"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9" y="5949244"/>
            <a:ext cx="9751212" cy="201714"/>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8" name="TextBox 7"/>
          <p:cNvSpPr txBox="1"/>
          <p:nvPr/>
        </p:nvSpPr>
        <p:spPr>
          <a:xfrm>
            <a:off x="178092" y="543490"/>
            <a:ext cx="1707070"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٣</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1031627" y="1715830"/>
            <a:ext cx="10672901" cy="2814040"/>
          </a:xfrm>
          <a:prstGeom prst="rect">
            <a:avLst/>
          </a:prstGeom>
          <a:noFill/>
        </p:spPr>
        <p:txBody>
          <a:bodyPr wrap="square" rtlCol="0">
            <a:spAutoFit/>
          </a:bodyPr>
          <a:lstStyle/>
          <a:p>
            <a:pPr algn="just" rtl="1">
              <a:lnSpc>
                <a:spcPct val="150000"/>
              </a:lnSpc>
            </a:pPr>
            <a:r>
              <a:rPr lang="ar-EG" sz="2000" b="1" i="0" dirty="0">
                <a:effectLst/>
                <a:latin typeface="Al-Jazeera-Arabic-Regular" pitchFamily="2" charset="-78"/>
                <a:cs typeface="Al-Jazeera-Arabic-Regular" pitchFamily="2" charset="-78"/>
              </a:rPr>
              <a:t>ومن الدوافع التي دفعت عديد من الصحف في اكتشاف قيمة توصيل المعلومات الكترونيا من خلال شبكات الكمبيوتر الاتصالية:</a:t>
            </a:r>
          </a:p>
          <a:p>
            <a:pPr algn="just" rtl="1">
              <a:lnSpc>
                <a:spcPct val="150000"/>
              </a:lnSpc>
            </a:pPr>
            <a:r>
              <a:rPr lang="ar-EG" sz="2000" dirty="0">
                <a:latin typeface="Al-Jazeera-Arabic-Regular" pitchFamily="2" charset="-78"/>
                <a:cs typeface="Al-Jazeera-Arabic-Regular" pitchFamily="2" charset="-78"/>
              </a:rPr>
              <a:t>١- </a:t>
            </a:r>
            <a:r>
              <a:rPr lang="ar-EG" sz="2000" i="0" dirty="0">
                <a:effectLst/>
                <a:latin typeface="Al-Jazeera-Arabic-Regular" pitchFamily="2" charset="-78"/>
                <a:cs typeface="Al-Jazeera-Arabic-Regular" pitchFamily="2" charset="-78"/>
              </a:rPr>
              <a:t>التفوق الذي أبدته المحطات التليفزيونية الإخبارية في تغطية الأحداث مثل قناة </a:t>
            </a:r>
            <a:r>
              <a:rPr lang="en-US" sz="2000" i="0" dirty="0">
                <a:effectLst/>
                <a:latin typeface="Al-Jazeera-Arabic-Regular" pitchFamily="2" charset="-78"/>
                <a:cs typeface="Al-Jazeera-Arabic-Regular" pitchFamily="2" charset="-78"/>
              </a:rPr>
              <a:t>CNN</a:t>
            </a:r>
            <a:endParaRPr lang="ar-EG" sz="2000" i="0" dirty="0">
              <a:effectLst/>
              <a:latin typeface="Al-Jazeera-Arabic-Regular" pitchFamily="2" charset="-78"/>
              <a:cs typeface="Al-Jazeera-Arabic-Regular" pitchFamily="2" charset="-78"/>
            </a:endParaRPr>
          </a:p>
          <a:p>
            <a:pPr algn="just" rtl="1">
              <a:lnSpc>
                <a:spcPct val="150000"/>
              </a:lnSpc>
            </a:pPr>
            <a:r>
              <a:rPr lang="ar-EG" sz="2000" dirty="0">
                <a:latin typeface="Al-Jazeera-Arabic-Regular" pitchFamily="2" charset="-78"/>
                <a:cs typeface="Al-Jazeera-Arabic-Regular" pitchFamily="2" charset="-78"/>
              </a:rPr>
              <a:t>٢- </a:t>
            </a:r>
            <a:r>
              <a:rPr lang="ar-EG" sz="2000" i="0" dirty="0">
                <a:effectLst/>
                <a:latin typeface="Al-Jazeera-Arabic-Regular" pitchFamily="2" charset="-78"/>
                <a:cs typeface="Al-Jazeera-Arabic-Regular" pitchFamily="2" charset="-78"/>
              </a:rPr>
              <a:t>عدم نجاح الصحف المطبوعة في اجتذاب القراء صغار السن حيث يتركز معظم قرائها حاليا في المرحلة العمرية المتوسطة والمتقدمة.</a:t>
            </a:r>
          </a:p>
          <a:p>
            <a:pPr algn="just" rtl="1">
              <a:lnSpc>
                <a:spcPct val="150000"/>
              </a:lnSpc>
            </a:pPr>
            <a:r>
              <a:rPr lang="ar-EG" sz="2000" dirty="0">
                <a:latin typeface="Al-Jazeera-Arabic-Regular" pitchFamily="2" charset="-78"/>
                <a:cs typeface="Al-Jazeera-Arabic-Regular" pitchFamily="2" charset="-78"/>
              </a:rPr>
              <a:t>٣- </a:t>
            </a:r>
            <a:r>
              <a:rPr lang="ar-EG" sz="2000" i="0" dirty="0">
                <a:effectLst/>
                <a:latin typeface="Al-Jazeera-Arabic-Regular" pitchFamily="2" charset="-78"/>
                <a:cs typeface="Al-Jazeera-Arabic-Regular" pitchFamily="2" charset="-78"/>
              </a:rPr>
              <a:t>ارتفاع تكاليف الإنتاج الطباعي وأسعار الورق.</a:t>
            </a:r>
          </a:p>
        </p:txBody>
      </p:sp>
      <p:sp>
        <p:nvSpPr>
          <p:cNvPr id="10" name="TextBox 9">
            <a:extLst>
              <a:ext uri="{FF2B5EF4-FFF2-40B4-BE49-F238E27FC236}">
                <a16:creationId xmlns:a16="http://schemas.microsoft.com/office/drawing/2014/main" id="{92293758-61F7-7246-9EB5-B74A45E2C57D}"/>
              </a:ext>
            </a:extLst>
          </p:cNvPr>
          <p:cNvSpPr txBox="1"/>
          <p:nvPr/>
        </p:nvSpPr>
        <p:spPr>
          <a:xfrm>
            <a:off x="4245799" y="628195"/>
            <a:ext cx="3231974" cy="461665"/>
          </a:xfrm>
          <a:prstGeom prst="rect">
            <a:avLst/>
          </a:prstGeom>
          <a:noFill/>
        </p:spPr>
        <p:txBody>
          <a:bodyPr wrap="none" rtlCol="0">
            <a:spAutoFit/>
          </a:bodyPr>
          <a:lstStyle/>
          <a:p>
            <a:pPr marL="0" algn="ctr" defTabSz="914400" rtl="0" eaLnBrk="1" latinLnBrk="0" hangingPunct="1"/>
            <a:r>
              <a:rPr lang="ar-SA" sz="2400" b="1" dirty="0">
                <a:solidFill>
                  <a:schemeClr val="bg1"/>
                </a:solidFill>
                <a:latin typeface="Al-Jazeera-Arabic-Regular" pitchFamily="2" charset="-78"/>
                <a:cs typeface="Al-Jazeera-Arabic-Regular" pitchFamily="2" charset="-78"/>
              </a:rPr>
              <a:t>تطور الصحافة الإلكترونية</a:t>
            </a:r>
            <a:endParaRPr lang="en-US" sz="2400" b="1" dirty="0">
              <a:solidFill>
                <a:schemeClr val="bg1"/>
              </a:solidFill>
              <a:latin typeface="Al-Jazeera-Arabic-Regular" pitchFamily="2" charset="-78"/>
              <a:cs typeface="Al-Jazeera-Arabic-Regular" pitchFamily="2" charset="-78"/>
            </a:endParaRPr>
          </a:p>
        </p:txBody>
      </p:sp>
      <p:pic>
        <p:nvPicPr>
          <p:cNvPr id="7" name="Audio Recording Feb 17, 2023 at 12:42:52 AM" descr="Audio Recording Feb 17, 2023 at 12:42:52 AM">
            <a:hlinkClick r:id="" action="ppaction://media"/>
            <a:extLst>
              <a:ext uri="{FF2B5EF4-FFF2-40B4-BE49-F238E27FC236}">
                <a16:creationId xmlns:a16="http://schemas.microsoft.com/office/drawing/2014/main" id="{5EA39DF0-8723-4545-821F-7BF1B8DC0FB7}"/>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59875" y="6057082"/>
            <a:ext cx="812800" cy="812800"/>
          </a:xfrm>
          <a:prstGeom prst="rect">
            <a:avLst/>
          </a:prstGeom>
        </p:spPr>
      </p:pic>
    </p:spTree>
    <p:extLst>
      <p:ext uri="{BB962C8B-B14F-4D97-AF65-F5344CB8AC3E}">
        <p14:creationId xmlns:p14="http://schemas.microsoft.com/office/powerpoint/2010/main" val="41929535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9168"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9" y="5949244"/>
            <a:ext cx="9751212" cy="201714"/>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8" name="TextBox 7"/>
          <p:cNvSpPr txBox="1"/>
          <p:nvPr/>
        </p:nvSpPr>
        <p:spPr>
          <a:xfrm>
            <a:off x="178092" y="543490"/>
            <a:ext cx="1707070"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٣</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1084092" y="1331409"/>
            <a:ext cx="10672901" cy="4660699"/>
          </a:xfrm>
          <a:prstGeom prst="rect">
            <a:avLst/>
          </a:prstGeom>
          <a:noFill/>
        </p:spPr>
        <p:txBody>
          <a:bodyPr wrap="square" rtlCol="0">
            <a:spAutoFit/>
          </a:bodyPr>
          <a:lstStyle/>
          <a:p>
            <a:pPr algn="just" rtl="1">
              <a:lnSpc>
                <a:spcPct val="150000"/>
              </a:lnSpc>
            </a:pPr>
            <a:r>
              <a:rPr lang="ar-EG" sz="2000" i="0" dirty="0">
                <a:effectLst/>
                <a:latin typeface="Al-Jazeera-Arabic-Regular" pitchFamily="2" charset="-78"/>
                <a:cs typeface="Al-Jazeera-Arabic-Regular" pitchFamily="2" charset="-78"/>
              </a:rPr>
              <a:t>وقد حدد بعض الباحثين في دراسات حول الإنترنت كوسيلة إعلام</a:t>
            </a:r>
            <a:r>
              <a:rPr lang="ar-SA" sz="2000" dirty="0">
                <a:latin typeface="Al-Jazeera-Arabic-Regular" pitchFamily="2" charset="-78"/>
                <a:cs typeface="Al-Jazeera-Arabic-Regular" pitchFamily="2" charset="-78"/>
              </a:rPr>
              <a:t> بعض</a:t>
            </a:r>
            <a:r>
              <a:rPr lang="ar-EG" sz="2000" i="0" dirty="0">
                <a:effectLst/>
                <a:latin typeface="Al-Jazeera-Arabic-Regular" pitchFamily="2" charset="-78"/>
                <a:cs typeface="Al-Jazeera-Arabic-Regular" pitchFamily="2" charset="-78"/>
              </a:rPr>
              <a:t> الدوافع التي قادت الصحف المطبوعة إلى الدخول في ميدان النشر الإلكتروني وإصدار طبعات إلكترونية في أن: </a:t>
            </a:r>
          </a:p>
          <a:p>
            <a:pPr algn="just" rtl="1">
              <a:lnSpc>
                <a:spcPct val="150000"/>
              </a:lnSpc>
            </a:pPr>
            <a:r>
              <a:rPr lang="ar-EG" sz="2000" dirty="0">
                <a:latin typeface="Al-Jazeera-Arabic-Regular" pitchFamily="2" charset="-78"/>
                <a:cs typeface="Al-Jazeera-Arabic-Regular" pitchFamily="2" charset="-78"/>
              </a:rPr>
              <a:t>١- </a:t>
            </a:r>
            <a:r>
              <a:rPr lang="ar-EG" sz="2000" i="0" dirty="0">
                <a:effectLst/>
                <a:latin typeface="Al-Jazeera-Arabic-Regular" pitchFamily="2" charset="-78"/>
                <a:cs typeface="Al-Jazeera-Arabic-Regular" pitchFamily="2" charset="-78"/>
              </a:rPr>
              <a:t>الصحف أرادت أن تحجز لها مكانا على الطريق السريع للمعلومات </a:t>
            </a:r>
            <a:r>
              <a:rPr lang="en-US" sz="2000" i="0" dirty="0">
                <a:effectLst/>
                <a:latin typeface="Al-Jazeera-Arabic-Regular" pitchFamily="2" charset="-78"/>
                <a:cs typeface="Al-Jazeera-Arabic-Regular" pitchFamily="2" charset="-78"/>
              </a:rPr>
              <a:t> Information Super Highway </a:t>
            </a:r>
            <a:r>
              <a:rPr lang="ar-EG" sz="2000" i="0" dirty="0">
                <a:effectLst/>
                <a:latin typeface="Al-Jazeera-Arabic-Regular" pitchFamily="2" charset="-78"/>
                <a:cs typeface="Al-Jazeera-Arabic-Regular" pitchFamily="2" charset="-78"/>
              </a:rPr>
              <a:t>إلى حين تقرر كيف يمكنها تحقيق ربح مادي عن طريق النشر الإلكتروني،</a:t>
            </a:r>
          </a:p>
          <a:p>
            <a:pPr algn="just" rtl="1">
              <a:lnSpc>
                <a:spcPct val="150000"/>
              </a:lnSpc>
            </a:pPr>
            <a:r>
              <a:rPr lang="ar-EG" sz="2000" dirty="0">
                <a:latin typeface="Al-Jazeera-Arabic-Regular" pitchFamily="2" charset="-78"/>
                <a:cs typeface="Al-Jazeera-Arabic-Regular" pitchFamily="2" charset="-78"/>
              </a:rPr>
              <a:t>٢- </a:t>
            </a:r>
            <a:r>
              <a:rPr lang="ar-EG" sz="2000" i="0" dirty="0">
                <a:effectLst/>
                <a:latin typeface="Al-Jazeera-Arabic-Regular" pitchFamily="2" charset="-78"/>
                <a:cs typeface="Al-Jazeera-Arabic-Regular" pitchFamily="2" charset="-78"/>
              </a:rPr>
              <a:t>بعض الصحف دخلت إلى هذا المجال تخوفا من أن تسبقها الصحف المنافسة .</a:t>
            </a:r>
          </a:p>
          <a:p>
            <a:pPr algn="just" rtl="1">
              <a:lnSpc>
                <a:spcPct val="150000"/>
              </a:lnSpc>
            </a:pPr>
            <a:r>
              <a:rPr lang="ar-EG" sz="2000" i="0" dirty="0">
                <a:effectLst/>
                <a:latin typeface="Al-Jazeera-Arabic-Regular" pitchFamily="2" charset="-78"/>
                <a:cs typeface="Al-Jazeera-Arabic-Regular" pitchFamily="2" charset="-78"/>
              </a:rPr>
              <a:t>ففي أوائل التسعينيات اتجهت الصحف والمجلات إلى البحث عن وسائل لتوزيع المعلومات إلكترونيا، فقبل عام 1995 وتحديداً في عام 1993 كان هناك عشرون صحيفة وعدد قليل من المجلات والنشرات التي تنشر إلكترونيا، وكان عدد الصحف التي استطاعت أن تقيم لها مواقع إلكترونية على الشبكة لا يتعدى ست صحف كبرى وعدد من الصحف الصغيرة، وبمرور الوقت وبحلول منتصف التسعينيات أصبحت غالبية الصحف لها مواقع على الشبكة تضم بعضها النسخة الكاملة من الصحيفة المطبوعة ومنتجات معلوماتية أخرى.</a:t>
            </a:r>
          </a:p>
        </p:txBody>
      </p:sp>
      <p:sp>
        <p:nvSpPr>
          <p:cNvPr id="10" name="TextBox 9">
            <a:extLst>
              <a:ext uri="{FF2B5EF4-FFF2-40B4-BE49-F238E27FC236}">
                <a16:creationId xmlns:a16="http://schemas.microsoft.com/office/drawing/2014/main" id="{92293758-61F7-7246-9EB5-B74A45E2C57D}"/>
              </a:ext>
            </a:extLst>
          </p:cNvPr>
          <p:cNvSpPr txBox="1"/>
          <p:nvPr/>
        </p:nvSpPr>
        <p:spPr>
          <a:xfrm>
            <a:off x="4245799" y="628195"/>
            <a:ext cx="3231974" cy="461665"/>
          </a:xfrm>
          <a:prstGeom prst="rect">
            <a:avLst/>
          </a:prstGeom>
          <a:noFill/>
        </p:spPr>
        <p:txBody>
          <a:bodyPr wrap="none" rtlCol="0">
            <a:spAutoFit/>
          </a:bodyPr>
          <a:lstStyle/>
          <a:p>
            <a:pPr marL="0" algn="ctr" defTabSz="914400" rtl="0" eaLnBrk="1" latinLnBrk="0" hangingPunct="1"/>
            <a:r>
              <a:rPr lang="ar-SA" sz="2400" b="1" dirty="0">
                <a:solidFill>
                  <a:schemeClr val="bg1"/>
                </a:solidFill>
                <a:latin typeface="Al-Jazeera-Arabic-Regular" pitchFamily="2" charset="-78"/>
                <a:cs typeface="Al-Jazeera-Arabic-Regular" pitchFamily="2" charset="-78"/>
              </a:rPr>
              <a:t>تطور الصحافة الإلكترونية</a:t>
            </a:r>
            <a:endParaRPr lang="en-US" sz="2400" b="1" dirty="0">
              <a:solidFill>
                <a:schemeClr val="bg1"/>
              </a:solidFill>
              <a:latin typeface="Al-Jazeera-Arabic-Regular" pitchFamily="2" charset="-78"/>
              <a:cs typeface="Al-Jazeera-Arabic-Regular" pitchFamily="2" charset="-78"/>
            </a:endParaRPr>
          </a:p>
        </p:txBody>
      </p:sp>
      <p:pic>
        <p:nvPicPr>
          <p:cNvPr id="11" name="Audio Recording Feb 17, 2023 at 12:52:42 AM" descr="Audio Recording Feb 17, 2023 at 12:52:42 AM">
            <a:hlinkClick r:id="" action="ppaction://media"/>
            <a:extLst>
              <a:ext uri="{FF2B5EF4-FFF2-40B4-BE49-F238E27FC236}">
                <a16:creationId xmlns:a16="http://schemas.microsoft.com/office/drawing/2014/main" id="{0334029C-F6D0-ED46-82ED-DCAD8E19E794}"/>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33860" y="6057082"/>
            <a:ext cx="812800" cy="812800"/>
          </a:xfrm>
          <a:prstGeom prst="rect">
            <a:avLst/>
          </a:prstGeom>
        </p:spPr>
      </p:pic>
    </p:spTree>
    <p:extLst>
      <p:ext uri="{BB962C8B-B14F-4D97-AF65-F5344CB8AC3E}">
        <p14:creationId xmlns:p14="http://schemas.microsoft.com/office/powerpoint/2010/main" val="46526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2128"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95BE54C2-98E7-DC47-A2A3-4AF97F391842}"/>
              </a:ext>
            </a:extLst>
          </p:cNvPr>
          <p:cNvSpPr txBox="1"/>
          <p:nvPr/>
        </p:nvSpPr>
        <p:spPr>
          <a:xfrm>
            <a:off x="651740" y="2630098"/>
            <a:ext cx="11198343" cy="1904111"/>
          </a:xfrm>
          <a:prstGeom prst="rect">
            <a:avLst/>
          </a:prstGeom>
          <a:noFill/>
        </p:spPr>
        <p:txBody>
          <a:bodyPr wrap="square">
            <a:spAutoFit/>
          </a:bodyPr>
          <a:lstStyle/>
          <a:p>
            <a:pPr marL="0" algn="just" defTabSz="914400" rtl="1" eaLnBrk="1" latinLnBrk="0" hangingPunct="1">
              <a:lnSpc>
                <a:spcPts val="3580"/>
              </a:lnSpc>
            </a:pPr>
            <a:r>
              <a:rPr lang="ar-SA" sz="2400" i="0" dirty="0">
                <a:effectLst/>
                <a:latin typeface="Al-Jazeera-Arabic-Regular" pitchFamily="2" charset="-78"/>
                <a:cs typeface="Al-Jazeera-Arabic-Regular" pitchFamily="2" charset="-78"/>
              </a:rPr>
              <a:t>من خلال هذه المحاضرة تعرفنا على تاريخ الطباعة وأنواع الطباعة المختلفة ومراحل تطورها</a:t>
            </a:r>
          </a:p>
          <a:p>
            <a:pPr marL="0" algn="just" defTabSz="914400" rtl="1" eaLnBrk="1" latinLnBrk="0" hangingPunct="1">
              <a:lnSpc>
                <a:spcPts val="3580"/>
              </a:lnSpc>
            </a:pPr>
            <a:r>
              <a:rPr lang="ar-SA" sz="2400" dirty="0">
                <a:latin typeface="Al-Jazeera-Arabic-Regular" pitchFamily="2" charset="-78"/>
                <a:cs typeface="Al-Jazeera-Arabic-Regular" pitchFamily="2" charset="-78"/>
              </a:rPr>
              <a:t>كما تعرفنا على الصحافة الورقية وكيف انتشرت بين المجتمعات و مراحل تطورها إلى أن ظهر الإنترنت ومن خلاله ظهرت تقنية جديدة وهي الصحافة الإلكترونية، وتعرفنا على جذور نشأتها والدوافع لذلك والأوائل في استخدام تلك التقنية الحديثة.</a:t>
            </a:r>
            <a:endParaRPr lang="ar-SA" sz="2200" dirty="0">
              <a:latin typeface="Al-Jazeera-Arabic-Regular" pitchFamily="2" charset="-78"/>
              <a:cs typeface="Al-Jazeera-Arabic-Regular" pitchFamily="2" charset="-78"/>
            </a:endParaRP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75156" y="-14990"/>
            <a:ext cx="10532100" cy="1610200"/>
          </a:xfrm>
          <a:prstGeom prst="rect">
            <a:avLst/>
          </a:prstGeom>
        </p:spPr>
      </p:pic>
      <p:sp>
        <p:nvSpPr>
          <p:cNvPr id="7" name="TextBox 6"/>
          <p:cNvSpPr txBox="1"/>
          <p:nvPr/>
        </p:nvSpPr>
        <p:spPr>
          <a:xfrm>
            <a:off x="2693097" y="569998"/>
            <a:ext cx="7400593" cy="523220"/>
          </a:xfrm>
          <a:prstGeom prst="rect">
            <a:avLst/>
          </a:prstGeom>
          <a:noFill/>
        </p:spPr>
        <p:txBody>
          <a:bodyPr wrap="square" rtlCol="0">
            <a:spAutoFit/>
          </a:bodyPr>
          <a:lstStyle/>
          <a:p>
            <a:pPr marL="0" algn="ctr" defTabSz="914400" rtl="1" eaLnBrk="1" latinLnBrk="0" hangingPunct="1"/>
            <a:r>
              <a:rPr lang="ar-EG" sz="2800" dirty="0">
                <a:solidFill>
                  <a:schemeClr val="bg1"/>
                </a:solidFill>
                <a:effectLst/>
                <a:latin typeface="Al-Jazeera-Arabic-Bold" pitchFamily="2" charset="-78"/>
                <a:cs typeface="Al-Jazeera-Arabic-Bold" pitchFamily="2" charset="-78"/>
              </a:rPr>
              <a:t>الخاتمــــــة</a:t>
            </a:r>
            <a:endParaRPr lang="ar-SA" sz="2800" dirty="0">
              <a:solidFill>
                <a:schemeClr val="bg1"/>
              </a:solidFill>
              <a:effectLst/>
              <a:latin typeface="Al-Jazeera-Arabic-Bold" pitchFamily="2" charset="-78"/>
              <a:cs typeface="Al-Jazeera-Arabic-Bold" pitchFamily="2" charset="-78"/>
            </a:endParaRPr>
          </a:p>
        </p:txBody>
      </p:sp>
      <p:sp>
        <p:nvSpPr>
          <p:cNvPr id="8" name="TextBox 7"/>
          <p:cNvSpPr txBox="1"/>
          <p:nvPr/>
        </p:nvSpPr>
        <p:spPr>
          <a:xfrm>
            <a:off x="179621" y="528500"/>
            <a:ext cx="1707070"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٣</a:t>
            </a:r>
            <a:endParaRPr lang="en-US" sz="2800" b="1" dirty="0">
              <a:solidFill>
                <a:srgbClr val="FF9518"/>
              </a:solidFill>
              <a:latin typeface="Al-Jazeera-Arabic-Regular" pitchFamily="2" charset="-78"/>
              <a:cs typeface="Al-Jazeera-Arabic-Regular" pitchFamily="2" charset="-78"/>
            </a:endParaRPr>
          </a:p>
        </p:txBody>
      </p:sp>
      <p:pic>
        <p:nvPicPr>
          <p:cNvPr id="9" name="Audio Recording Feb 17, 2023 at 12:55:04 AM" descr="Audio Recording Feb 17, 2023 at 12:55:04 AM">
            <a:hlinkClick r:id="" action="ppaction://media"/>
            <a:extLst>
              <a:ext uri="{FF2B5EF4-FFF2-40B4-BE49-F238E27FC236}">
                <a16:creationId xmlns:a16="http://schemas.microsoft.com/office/drawing/2014/main" id="{FC48023C-825B-6C42-923A-8B5EF523E5A4}"/>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037283" y="6051663"/>
            <a:ext cx="812800" cy="812800"/>
          </a:xfrm>
          <a:prstGeom prst="rect">
            <a:avLst/>
          </a:prstGeom>
        </p:spPr>
      </p:pic>
    </p:spTree>
    <p:extLst>
      <p:ext uri="{BB962C8B-B14F-4D97-AF65-F5344CB8AC3E}">
        <p14:creationId xmlns:p14="http://schemas.microsoft.com/office/powerpoint/2010/main" val="23155116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3312"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954831" y="619033"/>
            <a:ext cx="3658374" cy="523220"/>
          </a:xfrm>
          <a:prstGeom prst="rect">
            <a:avLst/>
          </a:prstGeom>
          <a:noFill/>
        </p:spPr>
        <p:txBody>
          <a:bodyPr wrap="none" rtlCol="0">
            <a:spAutoFit/>
          </a:bodyPr>
          <a:lstStyle/>
          <a:p>
            <a:pPr algn="ctr" rtl="1"/>
            <a:r>
              <a:rPr lang="ar-SA" sz="2800" b="1" dirty="0">
                <a:solidFill>
                  <a:schemeClr val="bg1"/>
                </a:solidFill>
                <a:effectLst/>
                <a:latin typeface="Al-Jazeera-Arabic-Bold" pitchFamily="2" charset="-78"/>
                <a:ea typeface="Calibri" panose="020F0502020204030204" pitchFamily="34" charset="0"/>
                <a:cs typeface="Al-Jazeera-Arabic-Bold" pitchFamily="2" charset="-78"/>
              </a:rPr>
              <a:t>مراجع إضافية للمحاضرة</a:t>
            </a:r>
          </a:p>
        </p:txBody>
      </p:sp>
      <p:sp>
        <p:nvSpPr>
          <p:cNvPr id="8" name="TextBox 7"/>
          <p:cNvSpPr txBox="1"/>
          <p:nvPr/>
        </p:nvSpPr>
        <p:spPr>
          <a:xfrm>
            <a:off x="160458" y="543490"/>
            <a:ext cx="1742336"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٣</a:t>
            </a:r>
            <a:endParaRPr lang="en-US" sz="2800" b="1" dirty="0">
              <a:solidFill>
                <a:srgbClr val="FF9518"/>
              </a:solidFill>
              <a:latin typeface="Al-Jazeera-Arabic-Regular" pitchFamily="2" charset="-78"/>
              <a:cs typeface="Al-Jazeera-Arabic-Regular" pitchFamily="2" charset="-78"/>
            </a:endParaRPr>
          </a:p>
        </p:txBody>
      </p:sp>
      <p:sp>
        <p:nvSpPr>
          <p:cNvPr id="10" name="TextBox 9">
            <a:extLst>
              <a:ext uri="{FF2B5EF4-FFF2-40B4-BE49-F238E27FC236}">
                <a16:creationId xmlns:a16="http://schemas.microsoft.com/office/drawing/2014/main" id="{49072739-D0FC-4F46-BAC7-EDCB5C40FFF4}"/>
              </a:ext>
            </a:extLst>
          </p:cNvPr>
          <p:cNvSpPr txBox="1"/>
          <p:nvPr/>
        </p:nvSpPr>
        <p:spPr>
          <a:xfrm>
            <a:off x="3158937" y="1435931"/>
            <a:ext cx="5885414" cy="4247317"/>
          </a:xfrm>
          <a:prstGeom prst="rect">
            <a:avLst/>
          </a:prstGeom>
          <a:noFill/>
        </p:spPr>
        <p:txBody>
          <a:bodyPr wrap="square" rtlCol="0">
            <a:spAutoFit/>
          </a:bodyPr>
          <a:lstStyle/>
          <a:p>
            <a:pPr algn="l"/>
            <a:endParaRPr lang="ar-SA" dirty="0">
              <a:solidFill>
                <a:srgbClr val="0A1F61"/>
              </a:solidFill>
              <a:latin typeface="Al-Jazeera-Arabic-Regular" pitchFamily="2" charset="-78"/>
              <a:cs typeface="Al-Jazeera-Arabic-Regular" pitchFamily="2" charset="-78"/>
            </a:endParaRPr>
          </a:p>
          <a:p>
            <a:pPr marL="285750" indent="-285750" algn="l">
              <a:buFont typeface="Arial" panose="020B0604020202020204" pitchFamily="34" charset="0"/>
              <a:buChar char="•"/>
            </a:pPr>
            <a:r>
              <a:rPr lang="en-US" dirty="0">
                <a:solidFill>
                  <a:srgbClr val="0A1F61"/>
                </a:solidFill>
                <a:latin typeface="Al-Jazeera-Arabic-Regular" pitchFamily="2" charset="-78"/>
                <a:cs typeface="Al-Jazeera-Arabic-Regular" pitchFamily="2" charset="-78"/>
                <a:hlinkClick r:id="rId6"/>
              </a:rPr>
              <a:t>https://www.youtube.com/watch?v=DLctAw4JZXE</a:t>
            </a:r>
            <a:endParaRPr lang="en-US" dirty="0">
              <a:solidFill>
                <a:srgbClr val="0A1F61"/>
              </a:solidFill>
              <a:latin typeface="Al-Jazeera-Arabic-Regular" pitchFamily="2" charset="-78"/>
              <a:cs typeface="Al-Jazeera-Arabic-Regular" pitchFamily="2" charset="-78"/>
            </a:endParaRPr>
          </a:p>
          <a:p>
            <a:pPr marL="285750" indent="-285750" algn="l">
              <a:buFont typeface="Arial" panose="020B0604020202020204" pitchFamily="34" charset="0"/>
              <a:buChar char="•"/>
            </a:pPr>
            <a:endParaRPr lang="en-US" dirty="0">
              <a:solidFill>
                <a:srgbClr val="0A1F61"/>
              </a:solidFill>
              <a:latin typeface="Al-Jazeera-Arabic-Regular" pitchFamily="2" charset="-78"/>
              <a:cs typeface="Al-Jazeera-Arabic-Regular" pitchFamily="2" charset="-78"/>
            </a:endParaRPr>
          </a:p>
          <a:p>
            <a:pPr marL="285750" indent="-285750">
              <a:buFont typeface="Arial" panose="020B0604020202020204" pitchFamily="34" charset="0"/>
              <a:buChar char="•"/>
            </a:pPr>
            <a:r>
              <a:rPr lang="en-EG" dirty="0">
                <a:hlinkClick r:id="rId7"/>
              </a:rPr>
              <a:t>https://www.youtube.com/watch?v=pNZb7CXUjs0</a:t>
            </a:r>
            <a:endParaRPr lang="en-EG" dirty="0"/>
          </a:p>
          <a:p>
            <a:pPr marL="285750" indent="-285750">
              <a:buFont typeface="Arial" panose="020B0604020202020204" pitchFamily="34" charset="0"/>
              <a:buChar char="•"/>
            </a:pPr>
            <a:endParaRPr lang="en-EG" dirty="0"/>
          </a:p>
          <a:p>
            <a:pPr marL="285750" indent="-285750">
              <a:buFont typeface="Arial" panose="020B0604020202020204" pitchFamily="34" charset="0"/>
              <a:buChar char="•"/>
            </a:pPr>
            <a:r>
              <a:rPr lang="en-US" dirty="0">
                <a:hlinkClick r:id="rId8"/>
              </a:rPr>
              <a:t>https://www.youtube.com/watch?v=MI2sYvUb4_0</a:t>
            </a:r>
            <a:endParaRPr lang="en-US" dirty="0"/>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hlinkClick r:id="rId9"/>
              </a:rPr>
              <a:t>https://www.youtube.com/watch?v=MEbb4kuKMec</a:t>
            </a:r>
            <a:endParaRPr lang="en-US" dirty="0"/>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hlinkClick r:id="rId10"/>
              </a:rPr>
              <a:t>https://www.youtube.com/watch?v=tDiHTK9nwYw</a:t>
            </a:r>
            <a:endParaRPr lang="en-US" dirty="0"/>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hlinkClick r:id="rId11"/>
              </a:rPr>
              <a:t>https://www.youtube.com/watch?v=EwvmNv1leUo</a:t>
            </a:r>
            <a:endParaRPr lang="en-US" dirty="0"/>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hlinkClick r:id="rId12"/>
              </a:rPr>
              <a:t>https://www.youtube.com/watch?v=Llgko_GpXbI</a:t>
            </a:r>
            <a:endParaRPr lang="en-US" dirty="0"/>
          </a:p>
          <a:p>
            <a:pPr marL="285750" indent="-285750">
              <a:buFont typeface="Arial" panose="020B0604020202020204" pitchFamily="34" charset="0"/>
              <a:buChar char="•"/>
            </a:pPr>
            <a:endParaRPr lang="en-EG" dirty="0"/>
          </a:p>
        </p:txBody>
      </p:sp>
    </p:spTree>
    <p:extLst>
      <p:ext uri="{BB962C8B-B14F-4D97-AF65-F5344CB8AC3E}">
        <p14:creationId xmlns:p14="http://schemas.microsoft.com/office/powerpoint/2010/main" val="293109365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0" y="0"/>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370115"/>
            <a:ext cx="6714451" cy="1972334"/>
          </a:xfrm>
          <a:prstGeom prst="rect">
            <a:avLst/>
          </a:prstGeom>
        </p:spPr>
      </p:pic>
      <p:pic>
        <p:nvPicPr>
          <p:cNvPr id="13" name="Picture 12"/>
          <p:cNvPicPr>
            <a:picLocks noChangeAspect="1"/>
          </p:cNvPicPr>
          <p:nvPr/>
        </p:nvPicPr>
        <p:blipFill>
          <a:blip r:embed="rId6"/>
          <a:stretch>
            <a:fillRect/>
          </a:stretch>
        </p:blipFill>
        <p:spPr>
          <a:xfrm>
            <a:off x="4794739" y="2871217"/>
            <a:ext cx="7405970" cy="1644336"/>
          </a:xfrm>
          <a:prstGeom prst="rect">
            <a:avLst/>
          </a:prstGeom>
        </p:spPr>
      </p:pic>
      <p:sp>
        <p:nvSpPr>
          <p:cNvPr id="14" name="TextBox 13"/>
          <p:cNvSpPr txBox="1"/>
          <p:nvPr/>
        </p:nvSpPr>
        <p:spPr>
          <a:xfrm>
            <a:off x="417504" y="786895"/>
            <a:ext cx="5421677" cy="1138773"/>
          </a:xfrm>
          <a:prstGeom prst="rect">
            <a:avLst/>
          </a:prstGeom>
          <a:noFill/>
        </p:spPr>
        <p:txBody>
          <a:bodyPr wrap="none" rtlCol="0">
            <a:spAutoFit/>
          </a:bodyPr>
          <a:lstStyle/>
          <a:p>
            <a:pPr algn="ctr"/>
            <a:r>
              <a:rPr lang="ar-SA" sz="3600" b="1" dirty="0">
                <a:solidFill>
                  <a:schemeClr val="bg1"/>
                </a:solidFill>
                <a:latin typeface="Al-Jazeera-Arabic-Bold" pitchFamily="2" charset="-78"/>
                <a:cs typeface="Al-Jazeera-Arabic-Bold" pitchFamily="2" charset="-78"/>
              </a:rPr>
              <a:t>المدخل إلى تقنيات الاتصال</a:t>
            </a:r>
            <a:endParaRPr lang="en-US" sz="3600" b="1" dirty="0">
              <a:solidFill>
                <a:schemeClr val="bg1"/>
              </a:solidFill>
              <a:latin typeface="Al-Jazeera-Arabic-Bold" pitchFamily="2" charset="-78"/>
              <a:cs typeface="Al-Jazeera-Arabic-Bold" pitchFamily="2" charset="-78"/>
            </a:endParaRPr>
          </a:p>
          <a:p>
            <a:pPr algn="ctr"/>
            <a:r>
              <a:rPr lang="ar-SA" sz="3200" b="1" dirty="0">
                <a:solidFill>
                  <a:srgbClr val="24A9E1"/>
                </a:solidFill>
                <a:latin typeface="Al-Jazeera-Arabic-Bold" pitchFamily="2" charset="-78"/>
                <a:cs typeface="Al-Jazeera-Arabic-Bold" pitchFamily="2" charset="-78"/>
              </a:rPr>
              <a:t>د. جورج لطيف سيدهم</a:t>
            </a:r>
            <a:endParaRPr lang="en-US" sz="3200" b="1" dirty="0">
              <a:solidFill>
                <a:srgbClr val="24A9E1"/>
              </a:solidFill>
              <a:latin typeface="Al-Jazeera-Arabic-Bold" pitchFamily="2" charset="-78"/>
              <a:cs typeface="Al-Jazeera-Arabic-Bold" pitchFamily="2" charset="-78"/>
            </a:endParaRPr>
          </a:p>
        </p:txBody>
      </p:sp>
      <p:sp>
        <p:nvSpPr>
          <p:cNvPr id="16" name="TextBox 15"/>
          <p:cNvSpPr txBox="1"/>
          <p:nvPr/>
        </p:nvSpPr>
        <p:spPr>
          <a:xfrm>
            <a:off x="5443689" y="3120756"/>
            <a:ext cx="6843263" cy="1077218"/>
          </a:xfrm>
          <a:prstGeom prst="rect">
            <a:avLst/>
          </a:prstGeom>
          <a:noFill/>
        </p:spPr>
        <p:txBody>
          <a:bodyPr wrap="square" rtlCol="0">
            <a:spAutoFit/>
          </a:bodyPr>
          <a:lstStyle/>
          <a:p>
            <a:r>
              <a:rPr lang="en-US" sz="3200" b="1" dirty="0">
                <a:solidFill>
                  <a:schemeClr val="bg1"/>
                </a:solidFill>
                <a:latin typeface="Al-Jazeera-Arabic-Regular" pitchFamily="2" charset="-78"/>
                <a:cs typeface="Al-Jazeera-Arabic-Regular" pitchFamily="2" charset="-78"/>
              </a:rPr>
              <a:t>DGM 11</a:t>
            </a:r>
            <a:r>
              <a:rPr lang="ar-SA" sz="3200" b="1" dirty="0">
                <a:solidFill>
                  <a:schemeClr val="bg1"/>
                </a:solidFill>
                <a:latin typeface="Al-Jazeera-Arabic-Regular" pitchFamily="2" charset="-78"/>
                <a:cs typeface="Al-Jazeera-Arabic-Regular" pitchFamily="2" charset="-78"/>
              </a:rPr>
              <a:t>٣</a:t>
            </a:r>
            <a:endParaRPr lang="en-US" sz="3200" b="1" dirty="0">
              <a:solidFill>
                <a:schemeClr val="bg1"/>
              </a:solidFill>
              <a:latin typeface="Al-Jazeera-Arabic-Regular" pitchFamily="2" charset="-78"/>
              <a:cs typeface="Al-Jazeera-Arabic-Regular" pitchFamily="2" charset="-78"/>
            </a:endParaRPr>
          </a:p>
          <a:p>
            <a:r>
              <a:rPr lang="en-US" sz="3200" b="1" dirty="0">
                <a:solidFill>
                  <a:schemeClr val="bg1"/>
                </a:solidFill>
                <a:latin typeface="Al-Jazeera-Arabic-Regular" pitchFamily="2" charset="-78"/>
                <a:cs typeface="Al-Jazeera-Arabic-Regular" pitchFamily="2" charset="-78"/>
              </a:rPr>
              <a:t>Lecture </a:t>
            </a:r>
            <a:r>
              <a:rPr lang="ar-SA" sz="3200" b="1" dirty="0">
                <a:solidFill>
                  <a:schemeClr val="bg1"/>
                </a:solidFill>
                <a:latin typeface="Al-Jazeera-Arabic-Regular" pitchFamily="2" charset="-78"/>
                <a:cs typeface="Al-Jazeera-Arabic-Regular" pitchFamily="2" charset="-78"/>
              </a:rPr>
              <a:t>٣</a:t>
            </a:r>
            <a:r>
              <a:rPr lang="en-US" sz="3200" b="1" dirty="0">
                <a:solidFill>
                  <a:schemeClr val="bg1"/>
                </a:solidFill>
                <a:latin typeface="Al-Jazeera-Arabic-Regular" pitchFamily="2" charset="-78"/>
                <a:cs typeface="Al-Jazeera-Arabic-Regular" pitchFamily="2" charset="-78"/>
              </a:rPr>
              <a:t>: </a:t>
            </a:r>
            <a:r>
              <a:rPr lang="ar-SA" sz="3200" b="1" dirty="0">
                <a:solidFill>
                  <a:schemeClr val="bg1"/>
                </a:solidFill>
                <a:latin typeface="Al-Jazeera-Arabic-Regular" pitchFamily="2" charset="-78"/>
                <a:cs typeface="Al-Jazeera-Arabic-Regular" pitchFamily="2" charset="-78"/>
              </a:rPr>
              <a:t>تاريخ وتطور وسائل الاتصال</a:t>
            </a:r>
            <a:endParaRPr lang="en-US" sz="3200" b="1" dirty="0">
              <a:solidFill>
                <a:schemeClr val="bg1"/>
              </a:solidFill>
              <a:latin typeface="Al-Jazeera-Arabic-Regular" pitchFamily="2" charset="-78"/>
              <a:cs typeface="Al-Jazeera-Arabic-Regular" pitchFamily="2" charset="-78"/>
            </a:endParaRPr>
          </a:p>
        </p:txBody>
      </p:sp>
    </p:spTree>
    <p:extLst>
      <p:ext uri="{BB962C8B-B14F-4D97-AF65-F5344CB8AC3E}">
        <p14:creationId xmlns:p14="http://schemas.microsoft.com/office/powerpoint/2010/main" val="322018460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16567</TotalTime>
  <Words>3138</Words>
  <Application>Microsoft Macintosh PowerPoint</Application>
  <PresentationFormat>Widescreen</PresentationFormat>
  <Paragraphs>193</Paragraphs>
  <Slides>41</Slides>
  <Notes>0</Notes>
  <HiddenSlides>0</HiddenSlides>
  <MMClips>39</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41</vt:i4>
      </vt:variant>
    </vt:vector>
  </HeadingPairs>
  <TitlesOfParts>
    <vt:vector size="47" baseType="lpstr">
      <vt:lpstr>Al-Jazeera-Arabic-Bold</vt:lpstr>
      <vt:lpstr>Al-Jazeera-Arabic-Regular</vt: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george latif</cp:lastModifiedBy>
  <cp:revision>74</cp:revision>
  <dcterms:created xsi:type="dcterms:W3CDTF">2021-08-03T13:03:26Z</dcterms:created>
  <dcterms:modified xsi:type="dcterms:W3CDTF">2023-02-16T22:55:11Z</dcterms:modified>
</cp:coreProperties>
</file>