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6"/>
  </p:notesMasterIdLst>
  <p:sldIdLst>
    <p:sldId id="577" r:id="rId2"/>
    <p:sldId id="555" r:id="rId3"/>
    <p:sldId id="548" r:id="rId4"/>
    <p:sldId id="528" r:id="rId5"/>
    <p:sldId id="485" r:id="rId6"/>
    <p:sldId id="530" r:id="rId7"/>
    <p:sldId id="486" r:id="rId8"/>
    <p:sldId id="531" r:id="rId9"/>
    <p:sldId id="532" r:id="rId10"/>
    <p:sldId id="487" r:id="rId11"/>
    <p:sldId id="484" r:id="rId12"/>
    <p:sldId id="533" r:id="rId13"/>
    <p:sldId id="534" r:id="rId14"/>
    <p:sldId id="488" r:id="rId15"/>
    <p:sldId id="367" r:id="rId16"/>
    <p:sldId id="535" r:id="rId17"/>
    <p:sldId id="489" r:id="rId18"/>
    <p:sldId id="553" r:id="rId19"/>
    <p:sldId id="490" r:id="rId20"/>
    <p:sldId id="537" r:id="rId21"/>
    <p:sldId id="463" r:id="rId22"/>
    <p:sldId id="536" r:id="rId23"/>
    <p:sldId id="464" r:id="rId24"/>
    <p:sldId id="538" r:id="rId25"/>
    <p:sldId id="465" r:id="rId26"/>
    <p:sldId id="539" r:id="rId27"/>
    <p:sldId id="466" r:id="rId28"/>
    <p:sldId id="540" r:id="rId29"/>
    <p:sldId id="467" r:id="rId30"/>
    <p:sldId id="541" r:id="rId31"/>
    <p:sldId id="468" r:id="rId32"/>
    <p:sldId id="542" r:id="rId33"/>
    <p:sldId id="469" r:id="rId34"/>
    <p:sldId id="543" r:id="rId35"/>
    <p:sldId id="470" r:id="rId36"/>
    <p:sldId id="544" r:id="rId37"/>
    <p:sldId id="471" r:id="rId38"/>
    <p:sldId id="545" r:id="rId39"/>
    <p:sldId id="472" r:id="rId40"/>
    <p:sldId id="546" r:id="rId41"/>
    <p:sldId id="473" r:id="rId42"/>
    <p:sldId id="547" r:id="rId43"/>
    <p:sldId id="474" r:id="rId44"/>
    <p:sldId id="475" r:id="rId45"/>
    <p:sldId id="549" r:id="rId46"/>
    <p:sldId id="477" r:id="rId47"/>
    <p:sldId id="550" r:id="rId48"/>
    <p:sldId id="478" r:id="rId49"/>
    <p:sldId id="551" r:id="rId50"/>
    <p:sldId id="479" r:id="rId51"/>
    <p:sldId id="552" r:id="rId52"/>
    <p:sldId id="480" r:id="rId53"/>
    <p:sldId id="481" r:id="rId54"/>
    <p:sldId id="529"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24A9E1"/>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595" autoAdjust="0"/>
    <p:restoredTop sz="91344" autoAdjust="0"/>
  </p:normalViewPr>
  <p:slideViewPr>
    <p:cSldViewPr snapToGrid="0">
      <p:cViewPr varScale="1">
        <p:scale>
          <a:sx n="66" d="100"/>
          <a:sy n="66" d="100"/>
        </p:scale>
        <p:origin x="954" y="72"/>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76" d="100"/>
          <a:sy n="76" d="100"/>
        </p:scale>
        <p:origin x="2940" y="96"/>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2B1656-237D-4E3C-A689-F6E435601653}" type="datetimeFigureOut">
              <a:rPr lang="en-US" smtClean="0"/>
              <a:t>2/28/2023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37781F7-BFF7-4460-91A6-C54BF1C504A2}" type="slidenum">
              <a:rPr lang="en-US" smtClean="0"/>
              <a:t>‹#›</a:t>
            </a:fld>
            <a:endParaRPr lang="en-US"/>
          </a:p>
        </p:txBody>
      </p:sp>
    </p:spTree>
    <p:extLst>
      <p:ext uri="{BB962C8B-B14F-4D97-AF65-F5344CB8AC3E}">
        <p14:creationId xmlns:p14="http://schemas.microsoft.com/office/powerpoint/2010/main" val="21122329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37781F7-BFF7-4460-91A6-C54BF1C504A2}" type="slidenum">
              <a:rPr lang="en-US" smtClean="0"/>
              <a:t>5</a:t>
            </a:fld>
            <a:endParaRPr lang="en-US"/>
          </a:p>
        </p:txBody>
      </p:sp>
    </p:spTree>
    <p:extLst>
      <p:ext uri="{BB962C8B-B14F-4D97-AF65-F5344CB8AC3E}">
        <p14:creationId xmlns:p14="http://schemas.microsoft.com/office/powerpoint/2010/main" val="157123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37781F7-BFF7-4460-91A6-C54BF1C504A2}" type="slidenum">
              <a:rPr lang="en-US" smtClean="0"/>
              <a:t>6</a:t>
            </a:fld>
            <a:endParaRPr lang="en-US"/>
          </a:p>
        </p:txBody>
      </p:sp>
    </p:spTree>
    <p:extLst>
      <p:ext uri="{BB962C8B-B14F-4D97-AF65-F5344CB8AC3E}">
        <p14:creationId xmlns:p14="http://schemas.microsoft.com/office/powerpoint/2010/main" val="26329027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37781F7-BFF7-4460-91A6-C54BF1C504A2}" type="slidenum">
              <a:rPr lang="en-US" smtClean="0"/>
              <a:t>53</a:t>
            </a:fld>
            <a:endParaRPr lang="en-US"/>
          </a:p>
        </p:txBody>
      </p:sp>
    </p:spTree>
    <p:extLst>
      <p:ext uri="{BB962C8B-B14F-4D97-AF65-F5344CB8AC3E}">
        <p14:creationId xmlns:p14="http://schemas.microsoft.com/office/powerpoint/2010/main" val="15998988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B92B322B-23A3-4919-BF03-385E4EEB2B9C}" type="datetime1">
              <a:rPr lang="en-US" smtClean="0"/>
              <a:t>2/28/2023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5E8AB3F-1D68-45AA-88DC-D2262349F395}" type="datetime1">
              <a:rPr lang="en-US" smtClean="0"/>
              <a:t>2/28/2023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56D6CA4-D79E-4035-9432-E457E7258273}" type="datetime1">
              <a:rPr lang="en-US" smtClean="0"/>
              <a:t>2/28/2023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D8A71DCD-70DD-4D35-A65C-4783ED1A6382}" type="datetime1">
              <a:rPr lang="en-US" smtClean="0"/>
              <a:t>2/28/2023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973ECB1-8755-4C2B-905B-99A01C5D9A2C}" type="datetime1">
              <a:rPr lang="en-US" smtClean="0"/>
              <a:t>2/28/2023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147825B-26DE-4F66-AAFA-23A969284278}" type="datetime1">
              <a:rPr lang="en-US" smtClean="0"/>
              <a:t>2/28/2023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2853659-91D4-44B4-B677-8306F9BFCCCD}" type="datetime1">
              <a:rPr lang="en-US" smtClean="0"/>
              <a:t>2/28/2023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39F5C6D-E177-4F12-B40B-5DBEAA392FED}" type="datetime1">
              <a:rPr lang="en-US" smtClean="0"/>
              <a:t>2/28/2023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FC8AE1B-7C4D-4D44-9E0C-C4AE27274566}" type="datetime1">
              <a:rPr lang="en-US" smtClean="0"/>
              <a:t>2/28/2023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0E022DF-1A26-40C8-A92A-D641051AFB86}" type="datetime1">
              <a:rPr lang="en-US" smtClean="0"/>
              <a:t>2/28/2023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495323B-AD70-42E9-BC4A-F2CFBCBD5181}" type="datetime1">
              <a:rPr lang="en-US" smtClean="0"/>
              <a:t>2/28/2023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FB79C5D-DC64-4371-BDA9-6129ECA1C87E}" type="datetime1">
              <a:rPr lang="en-US" smtClean="0"/>
              <a:t>2/28/2023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8.emf"/><Relationship Id="rId7"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7.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7.emf"/><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7.emf"/><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7.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5.png"/><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5.png"/><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9.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5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19.png"/></Relationships>
</file>

<file path=ppt/slides/_rels/slide5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2642" y="0"/>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66840" y="4853446"/>
            <a:ext cx="2290734" cy="2054209"/>
          </a:xfrm>
          <a:prstGeom prst="rect">
            <a:avLst/>
          </a:prstGeom>
        </p:spPr>
      </p:pic>
      <p:pic>
        <p:nvPicPr>
          <p:cNvPr id="12" name="Picture 11"/>
          <p:cNvPicPr>
            <a:picLocks noChangeAspect="1"/>
          </p:cNvPicPr>
          <p:nvPr/>
        </p:nvPicPr>
        <p:blipFill>
          <a:blip r:embed="rId5"/>
          <a:stretch>
            <a:fillRect/>
          </a:stretch>
        </p:blipFill>
        <p:spPr>
          <a:xfrm>
            <a:off x="-32546" y="166967"/>
            <a:ext cx="6850972" cy="1542563"/>
          </a:xfrm>
          <a:prstGeom prst="rect">
            <a:avLst/>
          </a:prstGeom>
        </p:spPr>
      </p:pic>
      <p:pic>
        <p:nvPicPr>
          <p:cNvPr id="13" name="Picture 12"/>
          <p:cNvPicPr>
            <a:picLocks noChangeAspect="1"/>
          </p:cNvPicPr>
          <p:nvPr/>
        </p:nvPicPr>
        <p:blipFill>
          <a:blip r:embed="rId6"/>
          <a:stretch>
            <a:fillRect/>
          </a:stretch>
        </p:blipFill>
        <p:spPr>
          <a:xfrm>
            <a:off x="5446211" y="5503126"/>
            <a:ext cx="6750143" cy="1404529"/>
          </a:xfrm>
          <a:prstGeom prst="rect">
            <a:avLst/>
          </a:prstGeom>
        </p:spPr>
      </p:pic>
      <p:sp>
        <p:nvSpPr>
          <p:cNvPr id="14" name="TextBox 13"/>
          <p:cNvSpPr txBox="1"/>
          <p:nvPr/>
        </p:nvSpPr>
        <p:spPr>
          <a:xfrm>
            <a:off x="-132522" y="245750"/>
            <a:ext cx="6950948" cy="138499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Project Management Technologies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Prepared by:</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 Dr. Mona </a:t>
            </a:r>
            <a:r>
              <a:rPr kumimoji="0" lang="en-US" sz="2800" b="1" i="0" u="none" strike="noStrike" kern="1200" cap="none" spc="0" normalizeH="0" baseline="0" noProof="0" dirty="0" err="1">
                <a:ln>
                  <a:noFill/>
                </a:ln>
                <a:solidFill>
                  <a:srgbClr val="24A9E1"/>
                </a:solidFill>
                <a:effectLst/>
                <a:uLnTx/>
                <a:uFillTx/>
                <a:latin typeface="Tajawal Medium" panose="00000600000000000000" pitchFamily="2" charset="-78"/>
                <a:ea typeface="+mn-ea"/>
                <a:cs typeface="Tajawal Medium" panose="00000600000000000000" pitchFamily="2" charset="-78"/>
              </a:rPr>
              <a:t>Moustafa</a:t>
            </a:r>
            <a:r>
              <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 </a:t>
            </a:r>
            <a:r>
              <a:rPr kumimoji="0" lang="en-US" sz="2800" b="1" i="0" u="none" strike="noStrike" kern="1200" cap="none" spc="0" normalizeH="0" baseline="0" noProof="0" dirty="0" err="1">
                <a:ln>
                  <a:noFill/>
                </a:ln>
                <a:solidFill>
                  <a:srgbClr val="24A9E1"/>
                </a:solidFill>
                <a:effectLst/>
                <a:uLnTx/>
                <a:uFillTx/>
                <a:latin typeface="Tajawal Medium" panose="00000600000000000000" pitchFamily="2" charset="-78"/>
                <a:ea typeface="+mn-ea"/>
                <a:cs typeface="Tajawal Medium" panose="00000600000000000000" pitchFamily="2" charset="-78"/>
              </a:rPr>
              <a:t>Elashry</a:t>
            </a:r>
            <a:endPar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endParaRPr>
          </a:p>
        </p:txBody>
      </p:sp>
      <p:sp>
        <p:nvSpPr>
          <p:cNvPr id="16" name="TextBox 15"/>
          <p:cNvSpPr txBox="1"/>
          <p:nvPr/>
        </p:nvSpPr>
        <p:spPr>
          <a:xfrm>
            <a:off x="5827898" y="5804744"/>
            <a:ext cx="5986767"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PMG 312- L5</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Ch.6 - Defining a project</a:t>
            </a:r>
          </a:p>
        </p:txBody>
      </p:sp>
      <p:sp>
        <p:nvSpPr>
          <p:cNvPr id="3" name="Slide Number Placeholder 2">
            <a:extLst>
              <a:ext uri="{FF2B5EF4-FFF2-40B4-BE49-F238E27FC236}">
                <a16:creationId xmlns:a16="http://schemas.microsoft.com/office/drawing/2014/main" id="{62861D65-595B-3166-1BB0-79D90FF6F7C3}"/>
              </a:ext>
            </a:extLst>
          </p:cNvPr>
          <p:cNvSpPr>
            <a:spLocks noGrp="1"/>
          </p:cNvSpPr>
          <p:nvPr>
            <p:ph type="sldNum" sz="quarter" idx="12"/>
          </p:nvPr>
        </p:nvSpPr>
        <p:spPr/>
        <p:txBody>
          <a:bodyPr/>
          <a:lstStyle/>
          <a:p>
            <a:fld id="{FDED41F8-FC0F-4085-8150-313B6CF05213}" type="slidenum">
              <a:rPr lang="en-US" smtClean="0"/>
              <a:t>1</a:t>
            </a:fld>
            <a:endParaRPr lang="en-US"/>
          </a:p>
        </p:txBody>
      </p:sp>
    </p:spTree>
    <p:extLst>
      <p:ext uri="{BB962C8B-B14F-4D97-AF65-F5344CB8AC3E}">
        <p14:creationId xmlns:p14="http://schemas.microsoft.com/office/powerpoint/2010/main" val="7297540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29240" y="5815523"/>
            <a:ext cx="1222425" cy="1096206"/>
          </a:xfrm>
          <a:prstGeom prst="rect">
            <a:avLst/>
          </a:prstGeom>
        </p:spPr>
      </p:pic>
      <p:pic>
        <p:nvPicPr>
          <p:cNvPr id="3" name="Picture 2"/>
          <p:cNvPicPr>
            <a:picLocks noChangeAspect="1"/>
          </p:cNvPicPr>
          <p:nvPr/>
        </p:nvPicPr>
        <p:blipFill>
          <a:blip r:embed="rId3"/>
          <a:stretch>
            <a:fillRect/>
          </a:stretch>
        </p:blipFill>
        <p:spPr>
          <a:xfrm>
            <a:off x="60143" y="66212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7556" y="0"/>
            <a:ext cx="9533101" cy="1443020"/>
          </a:xfrm>
          <a:prstGeom prst="rect">
            <a:avLst/>
          </a:prstGeom>
        </p:spPr>
      </p:pic>
      <p:sp>
        <p:nvSpPr>
          <p:cNvPr id="7" name="TextBox 6"/>
          <p:cNvSpPr txBox="1"/>
          <p:nvPr/>
        </p:nvSpPr>
        <p:spPr>
          <a:xfrm>
            <a:off x="3905270" y="457133"/>
            <a:ext cx="262443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Lecture Outline</a:t>
            </a:r>
          </a:p>
        </p:txBody>
      </p:sp>
      <p:sp>
        <p:nvSpPr>
          <p:cNvPr id="11" name="TextBox 10">
            <a:extLst>
              <a:ext uri="{FF2B5EF4-FFF2-40B4-BE49-F238E27FC236}">
                <a16:creationId xmlns:a16="http://schemas.microsoft.com/office/drawing/2014/main" id="{DC5CA8FA-8102-A985-E4B1-E3BC5A715691}"/>
              </a:ext>
            </a:extLst>
          </p:cNvPr>
          <p:cNvSpPr txBox="1"/>
          <p:nvPr/>
        </p:nvSpPr>
        <p:spPr>
          <a:xfrm>
            <a:off x="154088" y="2041192"/>
            <a:ext cx="5544343" cy="3416320"/>
          </a:xfrm>
          <a:prstGeom prst="rect">
            <a:avLst/>
          </a:prstGeom>
          <a:noFill/>
        </p:spPr>
        <p:txBody>
          <a:bodyPr wrap="square">
            <a:spAutoFit/>
          </a:bodyPr>
          <a:lstStyle/>
          <a:p>
            <a:pPr marL="285750" indent="-285750">
              <a:buFont typeface="Arial" panose="020B0604020202020204" pitchFamily="34" charset="0"/>
              <a:buChar char="•"/>
            </a:pPr>
            <a:r>
              <a:rPr lang="en-US" sz="2400" dirty="0"/>
              <a:t>Scope planning and definition.</a:t>
            </a:r>
          </a:p>
          <a:p>
            <a:pPr marL="285750" indent="-285750">
              <a:buFont typeface="Arial" panose="020B0604020202020204" pitchFamily="34" charset="0"/>
              <a:buChar char="•"/>
            </a:pPr>
            <a:r>
              <a:rPr lang="en-US" sz="2400" dirty="0"/>
              <a:t>Staffing and team management</a:t>
            </a:r>
          </a:p>
          <a:p>
            <a:pPr marL="285750" indent="-285750">
              <a:buFont typeface="Arial" panose="020B0604020202020204" pitchFamily="34" charset="0"/>
              <a:buChar char="•"/>
            </a:pPr>
            <a:r>
              <a:rPr lang="en-US" sz="2400" dirty="0"/>
              <a:t>Scope statement</a:t>
            </a:r>
          </a:p>
          <a:p>
            <a:pPr marL="285750" indent="-285750">
              <a:buFont typeface="Arial" panose="020B0604020202020204" pitchFamily="34" charset="0"/>
              <a:buChar char="•"/>
            </a:pPr>
            <a:r>
              <a:rPr lang="en-US" sz="2400" dirty="0"/>
              <a:t>Project and product objectives</a:t>
            </a:r>
          </a:p>
          <a:p>
            <a:pPr marL="285750" indent="-285750">
              <a:buFont typeface="Arial" panose="020B0604020202020204" pitchFamily="34" charset="0"/>
              <a:buChar char="•"/>
            </a:pPr>
            <a:r>
              <a:rPr lang="en-US" sz="2400" dirty="0"/>
              <a:t>Product or service requirements and characteristics</a:t>
            </a:r>
          </a:p>
          <a:p>
            <a:pPr marL="285750" indent="-285750">
              <a:buFont typeface="Arial" panose="020B0604020202020204" pitchFamily="34" charset="0"/>
              <a:buChar char="•"/>
            </a:pPr>
            <a:r>
              <a:rPr lang="en-US" sz="2400" dirty="0"/>
              <a:t>Product acceptance criteria</a:t>
            </a:r>
          </a:p>
          <a:p>
            <a:pPr marL="285750" indent="-285750">
              <a:buFont typeface="Arial" panose="020B0604020202020204" pitchFamily="34" charset="0"/>
              <a:buChar char="•"/>
            </a:pPr>
            <a:r>
              <a:rPr lang="en-US" sz="2400" dirty="0"/>
              <a:t>Project boundaries</a:t>
            </a:r>
          </a:p>
          <a:p>
            <a:pPr marL="285750" indent="-285750">
              <a:buFont typeface="Arial" panose="020B0604020202020204" pitchFamily="34" charset="0"/>
              <a:buChar char="•"/>
            </a:pPr>
            <a:r>
              <a:rPr lang="en-US" sz="2400" dirty="0"/>
              <a:t>Project requirements and deliverables</a:t>
            </a:r>
          </a:p>
        </p:txBody>
      </p:sp>
      <p:sp>
        <p:nvSpPr>
          <p:cNvPr id="13" name="TextBox 12">
            <a:extLst>
              <a:ext uri="{FF2B5EF4-FFF2-40B4-BE49-F238E27FC236}">
                <a16:creationId xmlns:a16="http://schemas.microsoft.com/office/drawing/2014/main" id="{2CCEF749-6E03-F551-88F0-C72AEB93B8B6}"/>
              </a:ext>
            </a:extLst>
          </p:cNvPr>
          <p:cNvSpPr txBox="1"/>
          <p:nvPr/>
        </p:nvSpPr>
        <p:spPr>
          <a:xfrm>
            <a:off x="1575329" y="1376933"/>
            <a:ext cx="7950216" cy="523220"/>
          </a:xfrm>
          <a:prstGeom prst="rect">
            <a:avLst/>
          </a:prstGeom>
          <a:noFill/>
        </p:spPr>
        <p:txBody>
          <a:bodyPr wrap="square">
            <a:spAutoFit/>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CH6: Defining a project </a:t>
            </a:r>
          </a:p>
        </p:txBody>
      </p:sp>
      <p:sp>
        <p:nvSpPr>
          <p:cNvPr id="9" name="TextBox 8">
            <a:extLst>
              <a:ext uri="{FF2B5EF4-FFF2-40B4-BE49-F238E27FC236}">
                <a16:creationId xmlns:a16="http://schemas.microsoft.com/office/drawing/2014/main" id="{36B4F932-4123-9EF4-614B-FAD1B04248A9}"/>
              </a:ext>
            </a:extLst>
          </p:cNvPr>
          <p:cNvSpPr txBox="1"/>
          <p:nvPr/>
        </p:nvSpPr>
        <p:spPr>
          <a:xfrm>
            <a:off x="6493571" y="2074009"/>
            <a:ext cx="5363142" cy="3416320"/>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Project constraints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Project assumptions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Project organization/team assessment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Defined risks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Milestones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Cost estimate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Project configuration management requirements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Approval requirements.</a:t>
            </a:r>
          </a:p>
        </p:txBody>
      </p:sp>
      <p:sp>
        <p:nvSpPr>
          <p:cNvPr id="10" name="Slide Number Placeholder 9">
            <a:extLst>
              <a:ext uri="{FF2B5EF4-FFF2-40B4-BE49-F238E27FC236}">
                <a16:creationId xmlns:a16="http://schemas.microsoft.com/office/drawing/2014/main" id="{3251C302-BF91-276C-40F7-0AC04F1E7788}"/>
              </a:ext>
            </a:extLst>
          </p:cNvPr>
          <p:cNvSpPr>
            <a:spLocks noGrp="1"/>
          </p:cNvSpPr>
          <p:nvPr>
            <p:ph type="sldNum" sz="quarter" idx="12"/>
          </p:nvPr>
        </p:nvSpPr>
        <p:spPr/>
        <p:txBody>
          <a:bodyPr/>
          <a:lstStyle/>
          <a:p>
            <a:fld id="{FDED41F8-FC0F-4085-8150-313B6CF05213}" type="slidenum">
              <a:rPr lang="en-US" smtClean="0"/>
              <a:t>2</a:t>
            </a:fld>
            <a:endParaRPr lang="en-US"/>
          </a:p>
        </p:txBody>
      </p:sp>
    </p:spTree>
    <p:extLst>
      <p:ext uri="{BB962C8B-B14F-4D97-AF65-F5344CB8AC3E}">
        <p14:creationId xmlns:p14="http://schemas.microsoft.com/office/powerpoint/2010/main" val="14884365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838950"/>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7553" y="0"/>
            <a:ext cx="9533101" cy="1066710"/>
          </a:xfrm>
          <a:prstGeom prst="rect">
            <a:avLst/>
          </a:prstGeom>
        </p:spPr>
      </p:pic>
      <p:sp>
        <p:nvSpPr>
          <p:cNvPr id="7" name="TextBox 6"/>
          <p:cNvSpPr txBox="1"/>
          <p:nvPr/>
        </p:nvSpPr>
        <p:spPr>
          <a:xfrm>
            <a:off x="4537695" y="341679"/>
            <a:ext cx="20649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p>
        </p:txBody>
      </p:sp>
      <p:pic>
        <p:nvPicPr>
          <p:cNvPr id="9" name="Picture 8">
            <a:extLst>
              <a:ext uri="{FF2B5EF4-FFF2-40B4-BE49-F238E27FC236}">
                <a16:creationId xmlns:a16="http://schemas.microsoft.com/office/drawing/2014/main" id="{6CDF9E6D-B71D-F39B-7E93-3EF8826D5105}"/>
              </a:ext>
            </a:extLst>
          </p:cNvPr>
          <p:cNvPicPr>
            <a:picLocks noChangeAspect="1"/>
          </p:cNvPicPr>
          <p:nvPr/>
        </p:nvPicPr>
        <p:blipFill>
          <a:blip r:embed="rId5"/>
          <a:stretch>
            <a:fillRect/>
          </a:stretch>
        </p:blipFill>
        <p:spPr>
          <a:xfrm>
            <a:off x="619076" y="6713450"/>
            <a:ext cx="9902229" cy="204838"/>
          </a:xfrm>
          <a:prstGeom prst="rect">
            <a:avLst/>
          </a:prstGeom>
        </p:spPr>
      </p:pic>
      <p:pic>
        <p:nvPicPr>
          <p:cNvPr id="3" name="Picture 2">
            <a:extLst>
              <a:ext uri="{FF2B5EF4-FFF2-40B4-BE49-F238E27FC236}">
                <a16:creationId xmlns:a16="http://schemas.microsoft.com/office/drawing/2014/main" id="{C82430A2-532E-B662-28C0-95AF508B9C74}"/>
              </a:ext>
            </a:extLst>
          </p:cNvPr>
          <p:cNvPicPr>
            <a:picLocks noChangeAspect="1"/>
          </p:cNvPicPr>
          <p:nvPr/>
        </p:nvPicPr>
        <p:blipFill>
          <a:blip r:embed="rId6"/>
          <a:stretch>
            <a:fillRect/>
          </a:stretch>
        </p:blipFill>
        <p:spPr>
          <a:xfrm>
            <a:off x="271710" y="1066710"/>
            <a:ext cx="6067343" cy="5486876"/>
          </a:xfrm>
          <a:prstGeom prst="rect">
            <a:avLst/>
          </a:prstGeom>
        </p:spPr>
      </p:pic>
      <p:pic>
        <p:nvPicPr>
          <p:cNvPr id="10" name="Picture 9">
            <a:extLst>
              <a:ext uri="{FF2B5EF4-FFF2-40B4-BE49-F238E27FC236}">
                <a16:creationId xmlns:a16="http://schemas.microsoft.com/office/drawing/2014/main" id="{7D103D7B-255B-9CDE-EE4D-6726DF68B126}"/>
              </a:ext>
            </a:extLst>
          </p:cNvPr>
          <p:cNvPicPr>
            <a:picLocks noChangeAspect="1"/>
          </p:cNvPicPr>
          <p:nvPr/>
        </p:nvPicPr>
        <p:blipFill>
          <a:blip r:embed="rId7"/>
          <a:stretch>
            <a:fillRect/>
          </a:stretch>
        </p:blipFill>
        <p:spPr>
          <a:xfrm>
            <a:off x="6553907" y="4872127"/>
            <a:ext cx="5303914" cy="786452"/>
          </a:xfrm>
          <a:prstGeom prst="rect">
            <a:avLst/>
          </a:prstGeom>
        </p:spPr>
      </p:pic>
      <p:pic>
        <p:nvPicPr>
          <p:cNvPr id="12" name="Picture 11">
            <a:extLst>
              <a:ext uri="{FF2B5EF4-FFF2-40B4-BE49-F238E27FC236}">
                <a16:creationId xmlns:a16="http://schemas.microsoft.com/office/drawing/2014/main" id="{4070AD6E-1AAD-5A1E-094E-A80422DD9637}"/>
              </a:ext>
            </a:extLst>
          </p:cNvPr>
          <p:cNvPicPr>
            <a:picLocks noChangeAspect="1"/>
          </p:cNvPicPr>
          <p:nvPr/>
        </p:nvPicPr>
        <p:blipFill>
          <a:blip r:embed="rId8"/>
          <a:stretch>
            <a:fillRect/>
          </a:stretch>
        </p:blipFill>
        <p:spPr>
          <a:xfrm>
            <a:off x="7154498" y="2069758"/>
            <a:ext cx="2371050" cy="1747499"/>
          </a:xfrm>
          <a:prstGeom prst="rect">
            <a:avLst/>
          </a:prstGeom>
        </p:spPr>
      </p:pic>
      <p:sp>
        <p:nvSpPr>
          <p:cNvPr id="14" name="TextBox 13">
            <a:extLst>
              <a:ext uri="{FF2B5EF4-FFF2-40B4-BE49-F238E27FC236}">
                <a16:creationId xmlns:a16="http://schemas.microsoft.com/office/drawing/2014/main" id="{0BDAEC18-744A-F1D4-ABF9-CFCD5B3E6DBD}"/>
              </a:ext>
            </a:extLst>
          </p:cNvPr>
          <p:cNvSpPr txBox="1"/>
          <p:nvPr/>
        </p:nvSpPr>
        <p:spPr>
          <a:xfrm>
            <a:off x="6705402" y="1057810"/>
            <a:ext cx="5080198" cy="830997"/>
          </a:xfrm>
          <a:prstGeom prst="rect">
            <a:avLst/>
          </a:prstGeom>
          <a:noFill/>
        </p:spPr>
        <p:txBody>
          <a:bodyPr wrap="square">
            <a:spAutoFit/>
          </a:bodyPr>
          <a:lstStyle/>
          <a:p>
            <a:pPr algn="ctr"/>
            <a:r>
              <a:rPr lang="en-US" sz="2400" b="1" dirty="0">
                <a:solidFill>
                  <a:srgbClr val="0070C0"/>
                </a:solidFill>
              </a:rPr>
              <a:t>The ten organizational knowledge management areas covered in PMBOK</a:t>
            </a:r>
          </a:p>
        </p:txBody>
      </p:sp>
      <p:sp>
        <p:nvSpPr>
          <p:cNvPr id="15" name="Slide Number Placeholder 14">
            <a:extLst>
              <a:ext uri="{FF2B5EF4-FFF2-40B4-BE49-F238E27FC236}">
                <a16:creationId xmlns:a16="http://schemas.microsoft.com/office/drawing/2014/main" id="{D828E9FF-DDEC-56F5-384C-BF1B84CF574A}"/>
              </a:ext>
            </a:extLst>
          </p:cNvPr>
          <p:cNvSpPr>
            <a:spLocks noGrp="1"/>
          </p:cNvSpPr>
          <p:nvPr>
            <p:ph type="sldNum" sz="quarter" idx="12"/>
          </p:nvPr>
        </p:nvSpPr>
        <p:spPr/>
        <p:txBody>
          <a:bodyPr/>
          <a:lstStyle/>
          <a:p>
            <a:fld id="{FDED41F8-FC0F-4085-8150-313B6CF05213}" type="slidenum">
              <a:rPr lang="en-US" smtClean="0"/>
              <a:t>3</a:t>
            </a:fld>
            <a:endParaRPr lang="en-US"/>
          </a:p>
        </p:txBody>
      </p:sp>
    </p:spTree>
    <p:extLst>
      <p:ext uri="{BB962C8B-B14F-4D97-AF65-F5344CB8AC3E}">
        <p14:creationId xmlns:p14="http://schemas.microsoft.com/office/powerpoint/2010/main" val="39784211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838950"/>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7553" y="0"/>
            <a:ext cx="9533101" cy="1066710"/>
          </a:xfrm>
          <a:prstGeom prst="rect">
            <a:avLst/>
          </a:prstGeom>
        </p:spPr>
      </p:pic>
      <p:sp>
        <p:nvSpPr>
          <p:cNvPr id="7" name="TextBox 6"/>
          <p:cNvSpPr txBox="1"/>
          <p:nvPr/>
        </p:nvSpPr>
        <p:spPr>
          <a:xfrm>
            <a:off x="4537695" y="341679"/>
            <a:ext cx="20649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p>
        </p:txBody>
      </p:sp>
      <p:sp>
        <p:nvSpPr>
          <p:cNvPr id="8" name="TextBox 7"/>
          <p:cNvSpPr txBox="1"/>
          <p:nvPr/>
        </p:nvSpPr>
        <p:spPr>
          <a:xfrm>
            <a:off x="400424" y="-16868"/>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a:extLst>
              <a:ext uri="{FF2B5EF4-FFF2-40B4-BE49-F238E27FC236}">
                <a16:creationId xmlns:a16="http://schemas.microsoft.com/office/drawing/2014/main" id="{6CDF9E6D-B71D-F39B-7E93-3EF8826D5105}"/>
              </a:ext>
            </a:extLst>
          </p:cNvPr>
          <p:cNvPicPr>
            <a:picLocks noChangeAspect="1"/>
          </p:cNvPicPr>
          <p:nvPr/>
        </p:nvPicPr>
        <p:blipFill>
          <a:blip r:embed="rId5"/>
          <a:stretch>
            <a:fillRect/>
          </a:stretch>
        </p:blipFill>
        <p:spPr>
          <a:xfrm>
            <a:off x="619076" y="6713450"/>
            <a:ext cx="9902229" cy="204838"/>
          </a:xfrm>
          <a:prstGeom prst="rect">
            <a:avLst/>
          </a:prstGeom>
        </p:spPr>
      </p:pic>
      <p:sp>
        <p:nvSpPr>
          <p:cNvPr id="11" name="TextBox 10">
            <a:extLst>
              <a:ext uri="{FF2B5EF4-FFF2-40B4-BE49-F238E27FC236}">
                <a16:creationId xmlns:a16="http://schemas.microsoft.com/office/drawing/2014/main" id="{3F0A5D98-8AA5-5E26-1FED-7BA05E4A9C98}"/>
              </a:ext>
            </a:extLst>
          </p:cNvPr>
          <p:cNvSpPr txBox="1"/>
          <p:nvPr/>
        </p:nvSpPr>
        <p:spPr>
          <a:xfrm>
            <a:off x="35280" y="1103848"/>
            <a:ext cx="11779349" cy="5262979"/>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The chapters in this section have the following learning objectives:</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1"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800100" marR="0" lvl="1" indent="-3429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Develop the scope management plan as part of the scope planning process.</a:t>
            </a:r>
          </a:p>
          <a:p>
            <a:pPr marL="800100" marR="0" lvl="1" indent="-3429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Develop the scope statement as part of the scope definition process</a:t>
            </a:r>
          </a:p>
          <a:p>
            <a:pPr marL="800100" marR="0" lvl="1" indent="-3429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Identify, analyze, refine, and document project requirements, assumptions, and constraints to produce a technical project and product scope definition.</a:t>
            </a:r>
          </a:p>
          <a:p>
            <a:pPr marL="800100" marR="0" lvl="1" indent="-3429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Development of a deliverables-oriented WBS created from the initial project charter, scope statement, and other project specification documents. From this definition, step technical work units are defined and will be used to facilitate detailed project planning, which is then used in the executing, monitoring and controlling, and closing processes.</a:t>
            </a:r>
          </a:p>
          <a:p>
            <a:pPr marL="800100" marR="0" lvl="1" indent="-3429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Estimating tools and techniques are described to show how development of project work unit specifications leads to a total project budget.</a:t>
            </a:r>
          </a:p>
          <a:p>
            <a:pPr marL="800100" marR="0" lvl="1" indent="-3429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Introduce the relationship of scope, time, cost, and resources into the overall management equation.</a:t>
            </a:r>
            <a:endParaRPr lang="en-US" sz="2800" dirty="0"/>
          </a:p>
        </p:txBody>
      </p:sp>
      <p:sp>
        <p:nvSpPr>
          <p:cNvPr id="12" name="Slide Number Placeholder 11">
            <a:extLst>
              <a:ext uri="{FF2B5EF4-FFF2-40B4-BE49-F238E27FC236}">
                <a16:creationId xmlns:a16="http://schemas.microsoft.com/office/drawing/2014/main" id="{4ACB5CCB-AC21-CFB9-7D6A-A3361F3940EA}"/>
              </a:ext>
            </a:extLst>
          </p:cNvPr>
          <p:cNvSpPr>
            <a:spLocks noGrp="1"/>
          </p:cNvSpPr>
          <p:nvPr>
            <p:ph type="sldNum" sz="quarter" idx="12"/>
          </p:nvPr>
        </p:nvSpPr>
        <p:spPr/>
        <p:txBody>
          <a:bodyPr/>
          <a:lstStyle/>
          <a:p>
            <a:fld id="{FDED41F8-FC0F-4085-8150-313B6CF05213}" type="slidenum">
              <a:rPr lang="en-US" smtClean="0"/>
              <a:t>4</a:t>
            </a:fld>
            <a:endParaRPr lang="en-US"/>
          </a:p>
        </p:txBody>
      </p:sp>
    </p:spTree>
    <p:extLst>
      <p:ext uri="{BB962C8B-B14F-4D97-AF65-F5344CB8AC3E}">
        <p14:creationId xmlns:p14="http://schemas.microsoft.com/office/powerpoint/2010/main" val="41710786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69575" y="5838950"/>
            <a:ext cx="1222425" cy="109620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7553" y="0"/>
            <a:ext cx="9533101" cy="1421092"/>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415257" y="2115425"/>
            <a:ext cx="10938266" cy="2677656"/>
          </a:xfrm>
          <a:prstGeom prst="rect">
            <a:avLst/>
          </a:prstGeom>
          <a:noFill/>
        </p:spPr>
        <p:txBody>
          <a:bodyPr wrap="square">
            <a:spAutoFit/>
          </a:bodyPr>
          <a:lstStyle/>
          <a:p>
            <a:pPr marL="342900" indent="-342900" algn="just">
              <a:buFont typeface="Wingdings" panose="05000000000000000000" pitchFamily="2" charset="2"/>
              <a:buChar char="q"/>
            </a:pPr>
            <a:r>
              <a:rPr lang="en-US" sz="2800" dirty="0">
                <a:solidFill>
                  <a:srgbClr val="0A1F61"/>
                </a:solidFill>
                <a:cs typeface="Tajawal ExtraBold" panose="00000800000000000000"/>
              </a:rPr>
              <a:t>Scope definition is considered as the key initiation step for a project and one that is necessary for future success. </a:t>
            </a:r>
          </a:p>
          <a:p>
            <a:pPr marL="342900" indent="-342900" algn="just">
              <a:buFont typeface="Wingdings" panose="05000000000000000000" pitchFamily="2" charset="2"/>
              <a:buChar char="q"/>
            </a:pPr>
            <a:endParaRPr lang="en-US" sz="2800" dirty="0">
              <a:solidFill>
                <a:srgbClr val="0A1F61"/>
              </a:solidFill>
              <a:cs typeface="Tajawal ExtraBold" panose="00000800000000000000"/>
            </a:endParaRPr>
          </a:p>
          <a:p>
            <a:pPr marL="342900" indent="-342900" algn="just">
              <a:buFont typeface="Wingdings" panose="05000000000000000000" pitchFamily="2" charset="2"/>
              <a:buChar char="q"/>
            </a:pPr>
            <a:r>
              <a:rPr lang="en-US" sz="2800" dirty="0">
                <a:solidFill>
                  <a:srgbClr val="0A1F61"/>
                </a:solidFill>
                <a:cs typeface="Tajawal ExtraBold" panose="00000800000000000000"/>
              </a:rPr>
              <a:t>Scope is considered to be the prerequisite event because it is difficult to execute a project if there is no clear definition of its goals and work requirement. </a:t>
            </a:r>
          </a:p>
        </p:txBody>
      </p:sp>
      <p:pic>
        <p:nvPicPr>
          <p:cNvPr id="9" name="Picture 8">
            <a:extLst>
              <a:ext uri="{FF2B5EF4-FFF2-40B4-BE49-F238E27FC236}">
                <a16:creationId xmlns:a16="http://schemas.microsoft.com/office/drawing/2014/main" id="{6CDF9E6D-B71D-F39B-7E93-3EF8826D5105}"/>
              </a:ext>
            </a:extLst>
          </p:cNvPr>
          <p:cNvPicPr>
            <a:picLocks noChangeAspect="1"/>
          </p:cNvPicPr>
          <p:nvPr/>
        </p:nvPicPr>
        <p:blipFill>
          <a:blip r:embed="rId6"/>
          <a:stretch>
            <a:fillRect/>
          </a:stretch>
        </p:blipFill>
        <p:spPr>
          <a:xfrm>
            <a:off x="619076" y="6713450"/>
            <a:ext cx="9902229" cy="204838"/>
          </a:xfrm>
          <a:prstGeom prst="rect">
            <a:avLst/>
          </a:prstGeom>
        </p:spPr>
      </p:pic>
      <p:sp>
        <p:nvSpPr>
          <p:cNvPr id="11" name="TextBox 10">
            <a:extLst>
              <a:ext uri="{FF2B5EF4-FFF2-40B4-BE49-F238E27FC236}">
                <a16:creationId xmlns:a16="http://schemas.microsoft.com/office/drawing/2014/main" id="{19D07216-5ED3-8C2F-DB72-D9B5DC94574B}"/>
              </a:ext>
            </a:extLst>
          </p:cNvPr>
          <p:cNvSpPr txBox="1"/>
          <p:nvPr/>
        </p:nvSpPr>
        <p:spPr>
          <a:xfrm>
            <a:off x="4363524" y="448936"/>
            <a:ext cx="20649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p>
        </p:txBody>
      </p:sp>
      <p:sp>
        <p:nvSpPr>
          <p:cNvPr id="12" name="Slide Number Placeholder 11">
            <a:extLst>
              <a:ext uri="{FF2B5EF4-FFF2-40B4-BE49-F238E27FC236}">
                <a16:creationId xmlns:a16="http://schemas.microsoft.com/office/drawing/2014/main" id="{858F66DB-02AA-0C92-F11A-5032F62CE8FF}"/>
              </a:ext>
            </a:extLst>
          </p:cNvPr>
          <p:cNvSpPr>
            <a:spLocks noGrp="1"/>
          </p:cNvSpPr>
          <p:nvPr>
            <p:ph type="sldNum" sz="quarter" idx="12"/>
          </p:nvPr>
        </p:nvSpPr>
        <p:spPr/>
        <p:txBody>
          <a:bodyPr/>
          <a:lstStyle/>
          <a:p>
            <a:fld id="{FDED41F8-FC0F-4085-8150-313B6CF05213}" type="slidenum">
              <a:rPr lang="en-US" smtClean="0"/>
              <a:t>5</a:t>
            </a:fld>
            <a:endParaRPr lang="en-US"/>
          </a:p>
        </p:txBody>
      </p:sp>
    </p:spTree>
    <p:extLst>
      <p:ext uri="{BB962C8B-B14F-4D97-AF65-F5344CB8AC3E}">
        <p14:creationId xmlns:p14="http://schemas.microsoft.com/office/powerpoint/2010/main" val="13314258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69575" y="5838950"/>
            <a:ext cx="1222425" cy="109620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7553" y="0"/>
            <a:ext cx="9533101" cy="1421092"/>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4969" y="1610200"/>
            <a:ext cx="11947705" cy="3108543"/>
          </a:xfrm>
          <a:prstGeom prst="rect">
            <a:avLst/>
          </a:prstGeom>
          <a:noFill/>
        </p:spPr>
        <p:txBody>
          <a:bodyPr wrap="square">
            <a:spAutoFit/>
          </a:bodyPr>
          <a:lstStyle/>
          <a:p>
            <a:pPr marL="342900" indent="-342900" algn="just">
              <a:buFont typeface="Wingdings" panose="05000000000000000000" pitchFamily="2" charset="2"/>
              <a:buChar char="q"/>
            </a:pPr>
            <a:r>
              <a:rPr lang="en-US" sz="2800" dirty="0">
                <a:solidFill>
                  <a:srgbClr val="0A1F61"/>
                </a:solidFill>
                <a:cs typeface="Tajawal ExtraBold" panose="00000800000000000000"/>
              </a:rPr>
              <a:t>Many projects fail because this step is not done well. </a:t>
            </a:r>
          </a:p>
          <a:p>
            <a:pPr marL="342900" indent="-342900" algn="just">
              <a:buFont typeface="Wingdings" panose="05000000000000000000" pitchFamily="2" charset="2"/>
              <a:buChar char="q"/>
            </a:pPr>
            <a:r>
              <a:rPr lang="en-US" sz="2800" dirty="0">
                <a:solidFill>
                  <a:srgbClr val="0A1F61"/>
                </a:solidFill>
                <a:cs typeface="Tajawal ExtraBold" panose="00000800000000000000"/>
              </a:rPr>
              <a:t>The creation of the scope management plan and scope statement establishes the foundation for the WBS development. </a:t>
            </a:r>
          </a:p>
          <a:p>
            <a:pPr marL="342900" indent="-342900" algn="just">
              <a:buFont typeface="Wingdings" panose="05000000000000000000" pitchFamily="2" charset="2"/>
              <a:buChar char="q"/>
            </a:pPr>
            <a:r>
              <a:rPr lang="en-US" sz="2800" dirty="0">
                <a:solidFill>
                  <a:srgbClr val="0A1F61"/>
                </a:solidFill>
                <a:cs typeface="Tajawal ExtraBold" panose="00000800000000000000"/>
              </a:rPr>
              <a:t>The main artifact to support this goal is the WBS which is considered to be one of the most important project artifacts. </a:t>
            </a:r>
          </a:p>
          <a:p>
            <a:pPr marL="342900" indent="-342900" algn="just">
              <a:buFont typeface="Wingdings" panose="05000000000000000000" pitchFamily="2" charset="2"/>
              <a:buChar char="q"/>
            </a:pPr>
            <a:r>
              <a:rPr lang="en-US" sz="2800" dirty="0">
                <a:solidFill>
                  <a:srgbClr val="0A1F61"/>
                </a:solidFill>
                <a:cs typeface="Tajawal ExtraBold" panose="00000800000000000000"/>
              </a:rPr>
              <a:t>Figure III.1 illustrates the process linkage between the three initial holy trilogy knowledge areas.</a:t>
            </a:r>
          </a:p>
        </p:txBody>
      </p:sp>
      <p:pic>
        <p:nvPicPr>
          <p:cNvPr id="9" name="Picture 8">
            <a:extLst>
              <a:ext uri="{FF2B5EF4-FFF2-40B4-BE49-F238E27FC236}">
                <a16:creationId xmlns:a16="http://schemas.microsoft.com/office/drawing/2014/main" id="{6CDF9E6D-B71D-F39B-7E93-3EF8826D5105}"/>
              </a:ext>
            </a:extLst>
          </p:cNvPr>
          <p:cNvPicPr>
            <a:picLocks noChangeAspect="1"/>
          </p:cNvPicPr>
          <p:nvPr/>
        </p:nvPicPr>
        <p:blipFill>
          <a:blip r:embed="rId6"/>
          <a:stretch>
            <a:fillRect/>
          </a:stretch>
        </p:blipFill>
        <p:spPr>
          <a:xfrm>
            <a:off x="619076" y="6713450"/>
            <a:ext cx="9902229" cy="204838"/>
          </a:xfrm>
          <a:prstGeom prst="rect">
            <a:avLst/>
          </a:prstGeom>
        </p:spPr>
      </p:pic>
      <p:pic>
        <p:nvPicPr>
          <p:cNvPr id="15" name="Picture 14">
            <a:extLst>
              <a:ext uri="{FF2B5EF4-FFF2-40B4-BE49-F238E27FC236}">
                <a16:creationId xmlns:a16="http://schemas.microsoft.com/office/drawing/2014/main" id="{DBAFC9B6-C911-AFDA-38D6-117E36C0598D}"/>
              </a:ext>
            </a:extLst>
          </p:cNvPr>
          <p:cNvPicPr>
            <a:picLocks noChangeAspect="1"/>
          </p:cNvPicPr>
          <p:nvPr/>
        </p:nvPicPr>
        <p:blipFill>
          <a:blip r:embed="rId7"/>
          <a:stretch>
            <a:fillRect/>
          </a:stretch>
        </p:blipFill>
        <p:spPr>
          <a:xfrm>
            <a:off x="1149641" y="4718744"/>
            <a:ext cx="9371664" cy="1823100"/>
          </a:xfrm>
          <a:prstGeom prst="rect">
            <a:avLst/>
          </a:prstGeom>
        </p:spPr>
      </p:pic>
      <p:sp>
        <p:nvSpPr>
          <p:cNvPr id="3" name="TextBox 2">
            <a:extLst>
              <a:ext uri="{FF2B5EF4-FFF2-40B4-BE49-F238E27FC236}">
                <a16:creationId xmlns:a16="http://schemas.microsoft.com/office/drawing/2014/main" id="{65C5EF93-F28A-43D5-6DF9-6DB3BCEAE7FB}"/>
              </a:ext>
            </a:extLst>
          </p:cNvPr>
          <p:cNvSpPr txBox="1"/>
          <p:nvPr/>
        </p:nvSpPr>
        <p:spPr>
          <a:xfrm>
            <a:off x="4334495" y="489993"/>
            <a:ext cx="20649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p>
        </p:txBody>
      </p:sp>
      <p:sp>
        <p:nvSpPr>
          <p:cNvPr id="11" name="Slide Number Placeholder 10">
            <a:extLst>
              <a:ext uri="{FF2B5EF4-FFF2-40B4-BE49-F238E27FC236}">
                <a16:creationId xmlns:a16="http://schemas.microsoft.com/office/drawing/2014/main" id="{A68E4D3E-BA1C-1592-A4CE-9A2D299DDD33}"/>
              </a:ext>
            </a:extLst>
          </p:cNvPr>
          <p:cNvSpPr>
            <a:spLocks noGrp="1"/>
          </p:cNvSpPr>
          <p:nvPr>
            <p:ph type="sldNum" sz="quarter" idx="12"/>
          </p:nvPr>
        </p:nvSpPr>
        <p:spPr/>
        <p:txBody>
          <a:bodyPr/>
          <a:lstStyle/>
          <a:p>
            <a:fld id="{FDED41F8-FC0F-4085-8150-313B6CF05213}" type="slidenum">
              <a:rPr lang="en-US" smtClean="0"/>
              <a:t>6</a:t>
            </a:fld>
            <a:endParaRPr lang="en-US"/>
          </a:p>
        </p:txBody>
      </p:sp>
    </p:spTree>
    <p:extLst>
      <p:ext uri="{BB962C8B-B14F-4D97-AF65-F5344CB8AC3E}">
        <p14:creationId xmlns:p14="http://schemas.microsoft.com/office/powerpoint/2010/main" val="38381387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838950"/>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7553"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a:extLst>
              <a:ext uri="{FF2B5EF4-FFF2-40B4-BE49-F238E27FC236}">
                <a16:creationId xmlns:a16="http://schemas.microsoft.com/office/drawing/2014/main" id="{6CDF9E6D-B71D-F39B-7E93-3EF8826D5105}"/>
              </a:ext>
            </a:extLst>
          </p:cNvPr>
          <p:cNvPicPr>
            <a:picLocks noChangeAspect="1"/>
          </p:cNvPicPr>
          <p:nvPr/>
        </p:nvPicPr>
        <p:blipFill>
          <a:blip r:embed="rId5"/>
          <a:stretch>
            <a:fillRect/>
          </a:stretch>
        </p:blipFill>
        <p:spPr>
          <a:xfrm>
            <a:off x="619076" y="6713450"/>
            <a:ext cx="9902229" cy="204838"/>
          </a:xfrm>
          <a:prstGeom prst="rect">
            <a:avLst/>
          </a:prstGeom>
        </p:spPr>
      </p:pic>
      <p:sp>
        <p:nvSpPr>
          <p:cNvPr id="3" name="TextBox 2">
            <a:extLst>
              <a:ext uri="{FF2B5EF4-FFF2-40B4-BE49-F238E27FC236}">
                <a16:creationId xmlns:a16="http://schemas.microsoft.com/office/drawing/2014/main" id="{92613427-B825-BD10-C07D-FD79F1642A1E}"/>
              </a:ext>
            </a:extLst>
          </p:cNvPr>
          <p:cNvSpPr txBox="1"/>
          <p:nvPr/>
        </p:nvSpPr>
        <p:spPr>
          <a:xfrm>
            <a:off x="4319980" y="563338"/>
            <a:ext cx="20649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p>
        </p:txBody>
      </p:sp>
      <p:sp>
        <p:nvSpPr>
          <p:cNvPr id="12" name="TextBox 11">
            <a:extLst>
              <a:ext uri="{FF2B5EF4-FFF2-40B4-BE49-F238E27FC236}">
                <a16:creationId xmlns:a16="http://schemas.microsoft.com/office/drawing/2014/main" id="{44AA0689-D44A-34B4-5D8C-18AA1D305FBA}"/>
              </a:ext>
            </a:extLst>
          </p:cNvPr>
          <p:cNvSpPr txBox="1"/>
          <p:nvPr/>
        </p:nvSpPr>
        <p:spPr>
          <a:xfrm>
            <a:off x="619076" y="1856763"/>
            <a:ext cx="10841783" cy="2677656"/>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a:rPr>
              <a:t>The sequential flow illustrated in Figure III.1 and is important in that a formal scope definition provides the foundation for schedule development and the resulting schedule then becomes the base artifact for project cost and budget definition. </a:t>
            </a:r>
          </a:p>
          <a:p>
            <a:pPr marL="342900" indent="-342900" algn="just">
              <a:buFont typeface="Wingdings" panose="05000000000000000000" pitchFamily="2" charset="2"/>
              <a:buChar char="q"/>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a:rPr>
              <a:t>Many projects start off with these assumptions reversed. Schedule and cost can in fact be hard constraints, but the sequence defined here is that the flow of plan development should start with scope and let that dictate cost and schedule. </a:t>
            </a:r>
          </a:p>
        </p:txBody>
      </p:sp>
      <p:pic>
        <p:nvPicPr>
          <p:cNvPr id="13" name="Picture 12">
            <a:extLst>
              <a:ext uri="{FF2B5EF4-FFF2-40B4-BE49-F238E27FC236}">
                <a16:creationId xmlns:a16="http://schemas.microsoft.com/office/drawing/2014/main" id="{6578E2F2-8976-3812-1BE6-28534E261930}"/>
              </a:ext>
            </a:extLst>
          </p:cNvPr>
          <p:cNvPicPr>
            <a:picLocks noChangeAspect="1"/>
          </p:cNvPicPr>
          <p:nvPr/>
        </p:nvPicPr>
        <p:blipFill>
          <a:blip r:embed="rId6"/>
          <a:stretch>
            <a:fillRect/>
          </a:stretch>
        </p:blipFill>
        <p:spPr>
          <a:xfrm>
            <a:off x="1265675" y="4644025"/>
            <a:ext cx="9370364" cy="1822862"/>
          </a:xfrm>
          <a:prstGeom prst="rect">
            <a:avLst/>
          </a:prstGeom>
        </p:spPr>
      </p:pic>
      <p:sp>
        <p:nvSpPr>
          <p:cNvPr id="15" name="Slide Number Placeholder 14">
            <a:extLst>
              <a:ext uri="{FF2B5EF4-FFF2-40B4-BE49-F238E27FC236}">
                <a16:creationId xmlns:a16="http://schemas.microsoft.com/office/drawing/2014/main" id="{0CB7A461-6EB6-B270-6DF5-DACFE150D232}"/>
              </a:ext>
            </a:extLst>
          </p:cNvPr>
          <p:cNvSpPr>
            <a:spLocks noGrp="1"/>
          </p:cNvSpPr>
          <p:nvPr>
            <p:ph type="sldNum" sz="quarter" idx="12"/>
          </p:nvPr>
        </p:nvSpPr>
        <p:spPr/>
        <p:txBody>
          <a:bodyPr/>
          <a:lstStyle/>
          <a:p>
            <a:fld id="{FDED41F8-FC0F-4085-8150-313B6CF05213}" type="slidenum">
              <a:rPr lang="en-US" smtClean="0"/>
              <a:t>7</a:t>
            </a:fld>
            <a:endParaRPr lang="en-US"/>
          </a:p>
        </p:txBody>
      </p:sp>
    </p:spTree>
    <p:extLst>
      <p:ext uri="{BB962C8B-B14F-4D97-AF65-F5344CB8AC3E}">
        <p14:creationId xmlns:p14="http://schemas.microsoft.com/office/powerpoint/2010/main" val="11240832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838950"/>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7553"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619076" y="1763831"/>
            <a:ext cx="10938266" cy="3108543"/>
          </a:xfrm>
          <a:prstGeom prst="rect">
            <a:avLst/>
          </a:prstGeom>
          <a:noFill/>
        </p:spPr>
        <p:txBody>
          <a:bodyPr wrap="square">
            <a:spAutoFit/>
          </a:bodyPr>
          <a:lstStyle/>
          <a:p>
            <a:pPr marL="342900" indent="-342900" algn="just">
              <a:buFont typeface="Wingdings" panose="05000000000000000000" pitchFamily="2" charset="2"/>
              <a:buChar char="q"/>
            </a:pPr>
            <a:r>
              <a:rPr lang="en-US" sz="2800" dirty="0">
                <a:solidFill>
                  <a:srgbClr val="0A1F61"/>
                </a:solidFill>
                <a:cs typeface="Tajawal ExtraBold" panose="00000800000000000000"/>
              </a:rPr>
              <a:t>This process defines the deliverables, work processes, and other information relevant to that result. </a:t>
            </a:r>
          </a:p>
          <a:p>
            <a:pPr marL="342900" indent="-342900" algn="just">
              <a:buFont typeface="Wingdings" panose="05000000000000000000" pitchFamily="2" charset="2"/>
              <a:buChar char="q"/>
            </a:pPr>
            <a:endParaRPr lang="en-US" sz="2800" dirty="0">
              <a:solidFill>
                <a:srgbClr val="0A1F61"/>
              </a:solidFill>
              <a:cs typeface="Tajawal ExtraBold" panose="00000800000000000000"/>
            </a:endParaRPr>
          </a:p>
          <a:p>
            <a:pPr marL="342900" indent="-342900" algn="just">
              <a:buFont typeface="Wingdings" panose="05000000000000000000" pitchFamily="2" charset="2"/>
              <a:buChar char="q"/>
            </a:pPr>
            <a:r>
              <a:rPr lang="en-US" sz="2800" dirty="0">
                <a:solidFill>
                  <a:srgbClr val="0A1F61"/>
                </a:solidFill>
                <a:cs typeface="Tajawal ExtraBold" panose="00000800000000000000"/>
              </a:rPr>
              <a:t>From the scope specification, project time and cost are derived. </a:t>
            </a:r>
          </a:p>
          <a:p>
            <a:pPr marL="342900" indent="-342900" algn="just">
              <a:buFont typeface="Wingdings" panose="05000000000000000000" pitchFamily="2" charset="2"/>
              <a:buChar char="q"/>
            </a:pPr>
            <a:endParaRPr lang="en-US" sz="2800" dirty="0">
              <a:solidFill>
                <a:srgbClr val="0A1F61"/>
              </a:solidFill>
              <a:cs typeface="Tajawal ExtraBold" panose="00000800000000000000"/>
            </a:endParaRPr>
          </a:p>
          <a:p>
            <a:pPr marL="342900" indent="-342900" algn="just">
              <a:buFont typeface="Wingdings" panose="05000000000000000000" pitchFamily="2" charset="2"/>
              <a:buChar char="q"/>
            </a:pPr>
            <a:r>
              <a:rPr lang="en-US" sz="2800" dirty="0">
                <a:solidFill>
                  <a:srgbClr val="0A1F61"/>
                </a:solidFill>
                <a:cs typeface="Tajawal ExtraBold" panose="00000800000000000000"/>
              </a:rPr>
              <a:t>Even though there is a lot more to project planning than these base elements, they are the most visible plan output parameters.</a:t>
            </a:r>
          </a:p>
        </p:txBody>
      </p:sp>
      <p:pic>
        <p:nvPicPr>
          <p:cNvPr id="9" name="Picture 8">
            <a:extLst>
              <a:ext uri="{FF2B5EF4-FFF2-40B4-BE49-F238E27FC236}">
                <a16:creationId xmlns:a16="http://schemas.microsoft.com/office/drawing/2014/main" id="{6CDF9E6D-B71D-F39B-7E93-3EF8826D5105}"/>
              </a:ext>
            </a:extLst>
          </p:cNvPr>
          <p:cNvPicPr>
            <a:picLocks noChangeAspect="1"/>
          </p:cNvPicPr>
          <p:nvPr/>
        </p:nvPicPr>
        <p:blipFill>
          <a:blip r:embed="rId5"/>
          <a:stretch>
            <a:fillRect/>
          </a:stretch>
        </p:blipFill>
        <p:spPr>
          <a:xfrm>
            <a:off x="619076" y="6713450"/>
            <a:ext cx="9902229" cy="204838"/>
          </a:xfrm>
          <a:prstGeom prst="rect">
            <a:avLst/>
          </a:prstGeom>
        </p:spPr>
      </p:pic>
      <p:sp>
        <p:nvSpPr>
          <p:cNvPr id="3" name="TextBox 2">
            <a:extLst>
              <a:ext uri="{FF2B5EF4-FFF2-40B4-BE49-F238E27FC236}">
                <a16:creationId xmlns:a16="http://schemas.microsoft.com/office/drawing/2014/main" id="{92613427-B825-BD10-C07D-FD79F1642A1E}"/>
              </a:ext>
            </a:extLst>
          </p:cNvPr>
          <p:cNvSpPr txBox="1"/>
          <p:nvPr/>
        </p:nvSpPr>
        <p:spPr>
          <a:xfrm>
            <a:off x="4319980" y="563338"/>
            <a:ext cx="20649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p>
        </p:txBody>
      </p:sp>
      <p:sp>
        <p:nvSpPr>
          <p:cNvPr id="7" name="Slide Number Placeholder 6">
            <a:extLst>
              <a:ext uri="{FF2B5EF4-FFF2-40B4-BE49-F238E27FC236}">
                <a16:creationId xmlns:a16="http://schemas.microsoft.com/office/drawing/2014/main" id="{0ADE45EF-A238-1A43-B128-B4195D73DA39}"/>
              </a:ext>
            </a:extLst>
          </p:cNvPr>
          <p:cNvSpPr>
            <a:spLocks noGrp="1"/>
          </p:cNvSpPr>
          <p:nvPr>
            <p:ph type="sldNum" sz="quarter" idx="12"/>
          </p:nvPr>
        </p:nvSpPr>
        <p:spPr/>
        <p:txBody>
          <a:bodyPr/>
          <a:lstStyle/>
          <a:p>
            <a:fld id="{FDED41F8-FC0F-4085-8150-313B6CF05213}" type="slidenum">
              <a:rPr lang="en-US" smtClean="0"/>
              <a:t>8</a:t>
            </a:fld>
            <a:endParaRPr lang="en-US"/>
          </a:p>
        </p:txBody>
      </p:sp>
    </p:spTree>
    <p:extLst>
      <p:ext uri="{BB962C8B-B14F-4D97-AF65-F5344CB8AC3E}">
        <p14:creationId xmlns:p14="http://schemas.microsoft.com/office/powerpoint/2010/main" val="8920200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63086" y="6102154"/>
            <a:ext cx="928914" cy="833001"/>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7553" y="0"/>
            <a:ext cx="9533101" cy="1610200"/>
          </a:xfrm>
          <a:prstGeom prst="rect">
            <a:avLst/>
          </a:prstGeom>
        </p:spPr>
      </p:pic>
      <p:sp>
        <p:nvSpPr>
          <p:cNvPr id="7" name="TextBox 6"/>
          <p:cNvSpPr txBox="1"/>
          <p:nvPr/>
        </p:nvSpPr>
        <p:spPr>
          <a:xfrm>
            <a:off x="4348548" y="543490"/>
            <a:ext cx="20649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89949" y="1846924"/>
            <a:ext cx="11733201" cy="3970318"/>
          </a:xfrm>
          <a:prstGeom prst="rect">
            <a:avLst/>
          </a:prstGeom>
          <a:noFill/>
        </p:spPr>
        <p:txBody>
          <a:bodyPr wrap="square">
            <a:spAutoFit/>
          </a:bodyPr>
          <a:lstStyle/>
          <a:p>
            <a:pPr marL="342900" indent="-342900" algn="just">
              <a:buFont typeface="Wingdings" panose="05000000000000000000" pitchFamily="2" charset="2"/>
              <a:buChar char="q"/>
            </a:pPr>
            <a:r>
              <a:rPr lang="en-US" sz="2800" dirty="0">
                <a:solidFill>
                  <a:srgbClr val="0A1F61"/>
                </a:solidFill>
                <a:cs typeface="Tajawal ExtraBold" panose="00000800000000000000"/>
              </a:rPr>
              <a:t>In some cases, project failure is not one of poor planning, but getting the organizational participants to follow the plan. </a:t>
            </a:r>
          </a:p>
          <a:p>
            <a:pPr marL="342900" indent="-342900" algn="just">
              <a:buFont typeface="Wingdings" panose="05000000000000000000" pitchFamily="2" charset="2"/>
              <a:buChar char="q"/>
            </a:pPr>
            <a:endParaRPr lang="en-US" sz="2800" dirty="0">
              <a:solidFill>
                <a:srgbClr val="0A1F61"/>
              </a:solidFill>
              <a:cs typeface="Tajawal ExtraBold" panose="00000800000000000000"/>
            </a:endParaRPr>
          </a:p>
          <a:p>
            <a:pPr marL="342900" indent="-342900" algn="just">
              <a:buFont typeface="Wingdings" panose="05000000000000000000" pitchFamily="2" charset="2"/>
              <a:buChar char="q"/>
            </a:pPr>
            <a:r>
              <a:rPr lang="en-US" sz="2800" dirty="0">
                <a:solidFill>
                  <a:srgbClr val="0A1F61"/>
                </a:solidFill>
                <a:cs typeface="Tajawal ExtraBold" panose="00000800000000000000"/>
              </a:rPr>
              <a:t>Just recognize that a good plan is not the only condition for success. </a:t>
            </a:r>
          </a:p>
          <a:p>
            <a:pPr marL="342900" indent="-342900" algn="just">
              <a:buFont typeface="Wingdings" panose="05000000000000000000" pitchFamily="2" charset="2"/>
              <a:buChar char="q"/>
            </a:pPr>
            <a:endParaRPr lang="en-US" sz="2800" dirty="0">
              <a:solidFill>
                <a:srgbClr val="0A1F61"/>
              </a:solidFill>
              <a:cs typeface="Tajawal ExtraBold" panose="00000800000000000000"/>
            </a:endParaRPr>
          </a:p>
          <a:p>
            <a:pPr marL="342900" indent="-342900" algn="just">
              <a:buFont typeface="Wingdings" panose="05000000000000000000" pitchFamily="2" charset="2"/>
              <a:buChar char="q"/>
            </a:pPr>
            <a:r>
              <a:rPr lang="en-US" sz="2800" dirty="0">
                <a:solidFill>
                  <a:srgbClr val="0A1F61"/>
                </a:solidFill>
                <a:cs typeface="Tajawal ExtraBold" panose="00000800000000000000"/>
              </a:rPr>
              <a:t>It is a road map, but there is always unexpected environmental roadblocks found along the way. </a:t>
            </a:r>
          </a:p>
          <a:p>
            <a:pPr marL="342900" indent="-342900" algn="just">
              <a:buFont typeface="Wingdings" panose="05000000000000000000" pitchFamily="2" charset="2"/>
              <a:buChar char="q"/>
            </a:pPr>
            <a:endParaRPr lang="en-US" sz="2800" dirty="0">
              <a:solidFill>
                <a:srgbClr val="0A1F61"/>
              </a:solidFill>
              <a:cs typeface="Tajawal ExtraBold" panose="00000800000000000000"/>
            </a:endParaRPr>
          </a:p>
          <a:p>
            <a:pPr marL="342900" indent="-342900" algn="just">
              <a:buFont typeface="Wingdings" panose="05000000000000000000" pitchFamily="2" charset="2"/>
              <a:buChar char="q"/>
            </a:pPr>
            <a:r>
              <a:rPr lang="en-US" sz="2800" dirty="0">
                <a:solidFill>
                  <a:srgbClr val="0A1F61"/>
                </a:solidFill>
                <a:cs typeface="Tajawal ExtraBold" panose="00000800000000000000"/>
              </a:rPr>
              <a:t>Think of the planning process as a pathway to get from point A to point B. </a:t>
            </a:r>
          </a:p>
        </p:txBody>
      </p:sp>
      <p:pic>
        <p:nvPicPr>
          <p:cNvPr id="9" name="Picture 8">
            <a:extLst>
              <a:ext uri="{FF2B5EF4-FFF2-40B4-BE49-F238E27FC236}">
                <a16:creationId xmlns:a16="http://schemas.microsoft.com/office/drawing/2014/main" id="{6CDF9E6D-B71D-F39B-7E93-3EF8826D5105}"/>
              </a:ext>
            </a:extLst>
          </p:cNvPr>
          <p:cNvPicPr>
            <a:picLocks noChangeAspect="1"/>
          </p:cNvPicPr>
          <p:nvPr/>
        </p:nvPicPr>
        <p:blipFill>
          <a:blip r:embed="rId5"/>
          <a:stretch>
            <a:fillRect/>
          </a:stretch>
        </p:blipFill>
        <p:spPr>
          <a:xfrm>
            <a:off x="619076" y="6713450"/>
            <a:ext cx="9902229" cy="204838"/>
          </a:xfrm>
          <a:prstGeom prst="rect">
            <a:avLst/>
          </a:prstGeom>
        </p:spPr>
      </p:pic>
      <p:sp>
        <p:nvSpPr>
          <p:cNvPr id="3" name="Slide Number Placeholder 2">
            <a:extLst>
              <a:ext uri="{FF2B5EF4-FFF2-40B4-BE49-F238E27FC236}">
                <a16:creationId xmlns:a16="http://schemas.microsoft.com/office/drawing/2014/main" id="{0ED9CE37-70A6-0375-0735-6DCF50E2442E}"/>
              </a:ext>
            </a:extLst>
          </p:cNvPr>
          <p:cNvSpPr>
            <a:spLocks noGrp="1"/>
          </p:cNvSpPr>
          <p:nvPr>
            <p:ph type="sldNum" sz="quarter" idx="12"/>
          </p:nvPr>
        </p:nvSpPr>
        <p:spPr/>
        <p:txBody>
          <a:bodyPr/>
          <a:lstStyle/>
          <a:p>
            <a:fld id="{FDED41F8-FC0F-4085-8150-313B6CF05213}" type="slidenum">
              <a:rPr lang="en-US" smtClean="0"/>
              <a:t>9</a:t>
            </a:fld>
            <a:endParaRPr lang="en-US"/>
          </a:p>
        </p:txBody>
      </p:sp>
    </p:spTree>
    <p:extLst>
      <p:ext uri="{BB962C8B-B14F-4D97-AF65-F5344CB8AC3E}">
        <p14:creationId xmlns:p14="http://schemas.microsoft.com/office/powerpoint/2010/main" val="21657864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63086" y="6102154"/>
            <a:ext cx="928914" cy="833001"/>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7553" y="0"/>
            <a:ext cx="9533101" cy="1610200"/>
          </a:xfrm>
          <a:prstGeom prst="rect">
            <a:avLst/>
          </a:prstGeom>
        </p:spPr>
      </p:pic>
      <p:sp>
        <p:nvSpPr>
          <p:cNvPr id="7" name="TextBox 6"/>
          <p:cNvSpPr txBox="1"/>
          <p:nvPr/>
        </p:nvSpPr>
        <p:spPr>
          <a:xfrm>
            <a:off x="4348548" y="543490"/>
            <a:ext cx="20649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229399" y="2153690"/>
            <a:ext cx="11733201" cy="2246769"/>
          </a:xfrm>
          <a:prstGeom prst="rect">
            <a:avLst/>
          </a:prstGeom>
          <a:noFill/>
        </p:spPr>
        <p:txBody>
          <a:bodyPr wrap="square">
            <a:spAutoFit/>
          </a:bodyPr>
          <a:lstStyle/>
          <a:p>
            <a:pPr marL="342900" indent="-342900" algn="just">
              <a:buFont typeface="Wingdings" panose="05000000000000000000" pitchFamily="2" charset="2"/>
              <a:buChar char="q"/>
            </a:pPr>
            <a:r>
              <a:rPr lang="en-US" sz="2800" dirty="0">
                <a:solidFill>
                  <a:srgbClr val="0A1F61"/>
                </a:solidFill>
                <a:cs typeface="Tajawal ExtraBold" panose="00000800000000000000"/>
              </a:rPr>
              <a:t>Each road increment is a work unit that consumes time and resources that when added together constitutes the total trip. </a:t>
            </a:r>
          </a:p>
          <a:p>
            <a:pPr marL="342900" indent="-342900" algn="just">
              <a:buFont typeface="Wingdings" panose="05000000000000000000" pitchFamily="2" charset="2"/>
              <a:buChar char="q"/>
            </a:pPr>
            <a:endParaRPr lang="en-US" sz="2800" dirty="0">
              <a:solidFill>
                <a:srgbClr val="0A1F61"/>
              </a:solidFill>
              <a:cs typeface="Tajawal ExtraBold" panose="00000800000000000000"/>
            </a:endParaRPr>
          </a:p>
          <a:p>
            <a:pPr marL="342900" indent="-342900" algn="just">
              <a:buFont typeface="Wingdings" panose="05000000000000000000" pitchFamily="2" charset="2"/>
              <a:buChar char="q"/>
            </a:pPr>
            <a:r>
              <a:rPr lang="en-US" sz="2800" dirty="0">
                <a:solidFill>
                  <a:srgbClr val="0A1F61"/>
                </a:solidFill>
                <a:cs typeface="Tajawal ExtraBold" panose="00000800000000000000"/>
              </a:rPr>
              <a:t>Any change in this pathway has the potential to extend the estimates.</a:t>
            </a:r>
          </a:p>
          <a:p>
            <a:pPr marL="342900" indent="-342900" algn="just">
              <a:buFont typeface="Wingdings" panose="05000000000000000000" pitchFamily="2" charset="2"/>
              <a:buChar char="q"/>
            </a:pPr>
            <a:endParaRPr lang="en-US" sz="2800" dirty="0">
              <a:solidFill>
                <a:srgbClr val="0A1F61"/>
              </a:solidFill>
              <a:cs typeface="Tajawal ExtraBold" panose="00000800000000000000"/>
            </a:endParaRPr>
          </a:p>
        </p:txBody>
      </p:sp>
      <p:pic>
        <p:nvPicPr>
          <p:cNvPr id="9" name="Picture 8">
            <a:extLst>
              <a:ext uri="{FF2B5EF4-FFF2-40B4-BE49-F238E27FC236}">
                <a16:creationId xmlns:a16="http://schemas.microsoft.com/office/drawing/2014/main" id="{6CDF9E6D-B71D-F39B-7E93-3EF8826D5105}"/>
              </a:ext>
            </a:extLst>
          </p:cNvPr>
          <p:cNvPicPr>
            <a:picLocks noChangeAspect="1"/>
          </p:cNvPicPr>
          <p:nvPr/>
        </p:nvPicPr>
        <p:blipFill>
          <a:blip r:embed="rId5"/>
          <a:stretch>
            <a:fillRect/>
          </a:stretch>
        </p:blipFill>
        <p:spPr>
          <a:xfrm>
            <a:off x="619076" y="6713450"/>
            <a:ext cx="9902229" cy="204838"/>
          </a:xfrm>
          <a:prstGeom prst="rect">
            <a:avLst/>
          </a:prstGeom>
        </p:spPr>
      </p:pic>
      <p:sp>
        <p:nvSpPr>
          <p:cNvPr id="3" name="Slide Number Placeholder 2">
            <a:extLst>
              <a:ext uri="{FF2B5EF4-FFF2-40B4-BE49-F238E27FC236}">
                <a16:creationId xmlns:a16="http://schemas.microsoft.com/office/drawing/2014/main" id="{ED9C2C1D-5ECD-2CAC-D7CE-2925A7E0A59F}"/>
              </a:ext>
            </a:extLst>
          </p:cNvPr>
          <p:cNvSpPr>
            <a:spLocks noGrp="1"/>
          </p:cNvSpPr>
          <p:nvPr>
            <p:ph type="sldNum" sz="quarter" idx="12"/>
          </p:nvPr>
        </p:nvSpPr>
        <p:spPr/>
        <p:txBody>
          <a:bodyPr/>
          <a:lstStyle/>
          <a:p>
            <a:fld id="{FDED41F8-FC0F-4085-8150-313B6CF05213}" type="slidenum">
              <a:rPr lang="en-US" smtClean="0"/>
              <a:t>10</a:t>
            </a:fld>
            <a:endParaRPr lang="en-US"/>
          </a:p>
        </p:txBody>
      </p:sp>
    </p:spTree>
    <p:extLst>
      <p:ext uri="{BB962C8B-B14F-4D97-AF65-F5344CB8AC3E}">
        <p14:creationId xmlns:p14="http://schemas.microsoft.com/office/powerpoint/2010/main" val="36196284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838950"/>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7553" y="0"/>
            <a:ext cx="9533101" cy="1610200"/>
          </a:xfrm>
          <a:prstGeom prst="rect">
            <a:avLst/>
          </a:prstGeom>
        </p:spPr>
      </p:pic>
      <p:sp>
        <p:nvSpPr>
          <p:cNvPr id="7" name="TextBox 6"/>
          <p:cNvSpPr txBox="1"/>
          <p:nvPr/>
        </p:nvSpPr>
        <p:spPr>
          <a:xfrm>
            <a:off x="3898605" y="543490"/>
            <a:ext cx="298511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Defining a project</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673697" y="1734321"/>
            <a:ext cx="10844605" cy="3785652"/>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cs typeface="Tajawal ExtraBold" panose="00000800000000000000"/>
              </a:rPr>
              <a:t>The basic roles for a charter were also discussed which consisted of formally giving delegation of authority to the PM and formally displaying management approval for the project.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The objective of this chapter is to address the next step in the launch process which is to develop the scope planning.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This that yields a scope management plan, and the scope definition results in an updated scope management plan, scope statement and requested changes to the project scope (PMI 2008).</a:t>
            </a:r>
          </a:p>
        </p:txBody>
      </p:sp>
      <p:pic>
        <p:nvPicPr>
          <p:cNvPr id="9" name="Picture 8">
            <a:extLst>
              <a:ext uri="{FF2B5EF4-FFF2-40B4-BE49-F238E27FC236}">
                <a16:creationId xmlns:a16="http://schemas.microsoft.com/office/drawing/2014/main" id="{6CDF9E6D-B71D-F39B-7E93-3EF8826D5105}"/>
              </a:ext>
            </a:extLst>
          </p:cNvPr>
          <p:cNvPicPr>
            <a:picLocks noChangeAspect="1"/>
          </p:cNvPicPr>
          <p:nvPr/>
        </p:nvPicPr>
        <p:blipFill>
          <a:blip r:embed="rId5"/>
          <a:stretch>
            <a:fillRect/>
          </a:stretch>
        </p:blipFill>
        <p:spPr>
          <a:xfrm>
            <a:off x="619076" y="6713450"/>
            <a:ext cx="9902229" cy="204838"/>
          </a:xfrm>
          <a:prstGeom prst="rect">
            <a:avLst/>
          </a:prstGeom>
        </p:spPr>
      </p:pic>
      <p:sp>
        <p:nvSpPr>
          <p:cNvPr id="3" name="Slide Number Placeholder 2">
            <a:extLst>
              <a:ext uri="{FF2B5EF4-FFF2-40B4-BE49-F238E27FC236}">
                <a16:creationId xmlns:a16="http://schemas.microsoft.com/office/drawing/2014/main" id="{7DF1858B-9EE9-A948-BCD2-BC5E4DBE5CC8}"/>
              </a:ext>
            </a:extLst>
          </p:cNvPr>
          <p:cNvSpPr>
            <a:spLocks noGrp="1"/>
          </p:cNvSpPr>
          <p:nvPr>
            <p:ph type="sldNum" sz="quarter" idx="12"/>
          </p:nvPr>
        </p:nvSpPr>
        <p:spPr/>
        <p:txBody>
          <a:bodyPr/>
          <a:lstStyle/>
          <a:p>
            <a:fld id="{FDED41F8-FC0F-4085-8150-313B6CF05213}" type="slidenum">
              <a:rPr lang="en-US" smtClean="0"/>
              <a:t>11</a:t>
            </a:fld>
            <a:endParaRPr lang="en-US"/>
          </a:p>
        </p:txBody>
      </p:sp>
    </p:spTree>
    <p:extLst>
      <p:ext uri="{BB962C8B-B14F-4D97-AF65-F5344CB8AC3E}">
        <p14:creationId xmlns:p14="http://schemas.microsoft.com/office/powerpoint/2010/main" val="30479341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838950"/>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7553" y="0"/>
            <a:ext cx="9533101" cy="1610200"/>
          </a:xfrm>
          <a:prstGeom prst="rect">
            <a:avLst/>
          </a:prstGeom>
        </p:spPr>
      </p:pic>
      <p:sp>
        <p:nvSpPr>
          <p:cNvPr id="7" name="TextBox 6"/>
          <p:cNvSpPr txBox="1"/>
          <p:nvPr/>
        </p:nvSpPr>
        <p:spPr>
          <a:xfrm>
            <a:off x="3898605" y="543490"/>
            <a:ext cx="298511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Defining a project</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736182" y="1991304"/>
            <a:ext cx="10844605" cy="3539430"/>
          </a:xfrm>
          <a:prstGeom prst="rect">
            <a:avLst/>
          </a:prstGeom>
          <a:noFill/>
        </p:spPr>
        <p:txBody>
          <a:bodyPr wrap="square">
            <a:spAutoFit/>
          </a:bodyPr>
          <a:lstStyle/>
          <a:p>
            <a:pPr marL="285750" indent="-285750" algn="just">
              <a:buFont typeface="Wingdings" panose="05000000000000000000" pitchFamily="2" charset="2"/>
              <a:buChar char="q"/>
            </a:pPr>
            <a:r>
              <a:rPr lang="en-US" sz="2800" dirty="0">
                <a:solidFill>
                  <a:srgbClr val="0A1F61"/>
                </a:solidFill>
                <a:cs typeface="Tajawal ExtraBold" panose="00000800000000000000"/>
              </a:rPr>
              <a:t>PMI (2008) describes a scope management plan as how the project scope will be defined, developed, and verified. </a:t>
            </a:r>
          </a:p>
          <a:p>
            <a:pPr marL="285750" indent="-285750" algn="just">
              <a:buFont typeface="Wingdings" panose="05000000000000000000" pitchFamily="2" charset="2"/>
              <a:buChar char="q"/>
            </a:pPr>
            <a:endParaRPr lang="en-US" sz="2800" dirty="0">
              <a:solidFill>
                <a:srgbClr val="0A1F61"/>
              </a:solidFill>
              <a:cs typeface="Tajawal ExtraBold" panose="00000800000000000000"/>
            </a:endParaRPr>
          </a:p>
          <a:p>
            <a:pPr marL="285750" indent="-285750" algn="just">
              <a:buFont typeface="Wingdings" panose="05000000000000000000" pitchFamily="2" charset="2"/>
              <a:buChar char="q"/>
            </a:pPr>
            <a:r>
              <a:rPr lang="en-US" sz="2800" dirty="0">
                <a:solidFill>
                  <a:srgbClr val="0A1F61"/>
                </a:solidFill>
                <a:cs typeface="Tajawal ExtraBold" panose="00000800000000000000"/>
              </a:rPr>
              <a:t>It will also describe how the WBS will be created and defined. </a:t>
            </a:r>
          </a:p>
          <a:p>
            <a:pPr marL="285750" indent="-285750" algn="just">
              <a:buFont typeface="Wingdings" panose="05000000000000000000" pitchFamily="2" charset="2"/>
              <a:buChar char="q"/>
            </a:pPr>
            <a:endParaRPr lang="en-US" sz="2800" dirty="0">
              <a:solidFill>
                <a:srgbClr val="0A1F61"/>
              </a:solidFill>
              <a:cs typeface="Tajawal ExtraBold" panose="00000800000000000000"/>
            </a:endParaRPr>
          </a:p>
          <a:p>
            <a:pPr marL="285750" indent="-285750" algn="just">
              <a:buFont typeface="Wingdings" panose="05000000000000000000" pitchFamily="2" charset="2"/>
              <a:buChar char="q"/>
            </a:pPr>
            <a:r>
              <a:rPr lang="en-US" sz="2800" dirty="0">
                <a:solidFill>
                  <a:srgbClr val="0A1F61"/>
                </a:solidFill>
                <a:cs typeface="Tajawal ExtraBold" panose="00000800000000000000"/>
              </a:rPr>
              <a:t>Therefore, the scope management plan provides guidance on how the project scope will be managed and controlled by the PM and the team. </a:t>
            </a:r>
          </a:p>
          <a:p>
            <a:pPr algn="just"/>
            <a:endParaRPr lang="en-US" sz="2800" dirty="0">
              <a:solidFill>
                <a:srgbClr val="0A1F61"/>
              </a:solidFill>
              <a:cs typeface="Tajawal ExtraBold" panose="00000800000000000000"/>
            </a:endParaRPr>
          </a:p>
        </p:txBody>
      </p:sp>
      <p:pic>
        <p:nvPicPr>
          <p:cNvPr id="9" name="Picture 8">
            <a:extLst>
              <a:ext uri="{FF2B5EF4-FFF2-40B4-BE49-F238E27FC236}">
                <a16:creationId xmlns:a16="http://schemas.microsoft.com/office/drawing/2014/main" id="{6CDF9E6D-B71D-F39B-7E93-3EF8826D5105}"/>
              </a:ext>
            </a:extLst>
          </p:cNvPr>
          <p:cNvPicPr>
            <a:picLocks noChangeAspect="1"/>
          </p:cNvPicPr>
          <p:nvPr/>
        </p:nvPicPr>
        <p:blipFill>
          <a:blip r:embed="rId5"/>
          <a:stretch>
            <a:fillRect/>
          </a:stretch>
        </p:blipFill>
        <p:spPr>
          <a:xfrm>
            <a:off x="619076" y="6713450"/>
            <a:ext cx="9902229" cy="204838"/>
          </a:xfrm>
          <a:prstGeom prst="rect">
            <a:avLst/>
          </a:prstGeom>
        </p:spPr>
      </p:pic>
      <p:sp>
        <p:nvSpPr>
          <p:cNvPr id="3" name="Slide Number Placeholder 2">
            <a:extLst>
              <a:ext uri="{FF2B5EF4-FFF2-40B4-BE49-F238E27FC236}">
                <a16:creationId xmlns:a16="http://schemas.microsoft.com/office/drawing/2014/main" id="{C09932FB-DDFE-0DAA-A1A1-8FBAB20CD7DE}"/>
              </a:ext>
            </a:extLst>
          </p:cNvPr>
          <p:cNvSpPr>
            <a:spLocks noGrp="1"/>
          </p:cNvSpPr>
          <p:nvPr>
            <p:ph type="sldNum" sz="quarter" idx="12"/>
          </p:nvPr>
        </p:nvSpPr>
        <p:spPr/>
        <p:txBody>
          <a:bodyPr/>
          <a:lstStyle/>
          <a:p>
            <a:fld id="{FDED41F8-FC0F-4085-8150-313B6CF05213}" type="slidenum">
              <a:rPr lang="en-US" smtClean="0"/>
              <a:t>12</a:t>
            </a:fld>
            <a:endParaRPr lang="en-US"/>
          </a:p>
        </p:txBody>
      </p:sp>
    </p:spTree>
    <p:extLst>
      <p:ext uri="{BB962C8B-B14F-4D97-AF65-F5344CB8AC3E}">
        <p14:creationId xmlns:p14="http://schemas.microsoft.com/office/powerpoint/2010/main" val="12294116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838950"/>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7553" y="0"/>
            <a:ext cx="9533101" cy="1610200"/>
          </a:xfrm>
          <a:prstGeom prst="rect">
            <a:avLst/>
          </a:prstGeom>
        </p:spPr>
      </p:pic>
      <p:sp>
        <p:nvSpPr>
          <p:cNvPr id="7" name="TextBox 6"/>
          <p:cNvSpPr txBox="1"/>
          <p:nvPr/>
        </p:nvSpPr>
        <p:spPr>
          <a:xfrm>
            <a:off x="3637349" y="543490"/>
            <a:ext cx="298511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Defining a project</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619076" y="1734321"/>
            <a:ext cx="10844606" cy="3785652"/>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cs typeface="Tajawal ExtraBold" panose="00000800000000000000"/>
              </a:rPr>
              <a:t>A project scope statement contains a description of the project scope which consists of information such as the deliverables, assumptions, constraints, and a description of the work that is to be accomplished by the project.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The scope statement for the project is documented, so it will be the basis for making future project decisions and for confirming or developing a common understanding of project scope among the stakeholders.</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The creation of the scope management plan and scope statement establishes the foundation for the WBS development. </a:t>
            </a:r>
          </a:p>
        </p:txBody>
      </p:sp>
      <p:pic>
        <p:nvPicPr>
          <p:cNvPr id="9" name="Picture 8">
            <a:extLst>
              <a:ext uri="{FF2B5EF4-FFF2-40B4-BE49-F238E27FC236}">
                <a16:creationId xmlns:a16="http://schemas.microsoft.com/office/drawing/2014/main" id="{6CDF9E6D-B71D-F39B-7E93-3EF8826D5105}"/>
              </a:ext>
            </a:extLst>
          </p:cNvPr>
          <p:cNvPicPr>
            <a:picLocks noChangeAspect="1"/>
          </p:cNvPicPr>
          <p:nvPr/>
        </p:nvPicPr>
        <p:blipFill>
          <a:blip r:embed="rId5"/>
          <a:stretch>
            <a:fillRect/>
          </a:stretch>
        </p:blipFill>
        <p:spPr>
          <a:xfrm>
            <a:off x="619076" y="6713450"/>
            <a:ext cx="9902229" cy="204838"/>
          </a:xfrm>
          <a:prstGeom prst="rect">
            <a:avLst/>
          </a:prstGeom>
        </p:spPr>
      </p:pic>
      <p:sp>
        <p:nvSpPr>
          <p:cNvPr id="3" name="Slide Number Placeholder 2">
            <a:extLst>
              <a:ext uri="{FF2B5EF4-FFF2-40B4-BE49-F238E27FC236}">
                <a16:creationId xmlns:a16="http://schemas.microsoft.com/office/drawing/2014/main" id="{EB7BE94A-62F0-3138-7234-0D1F973A1007}"/>
              </a:ext>
            </a:extLst>
          </p:cNvPr>
          <p:cNvSpPr>
            <a:spLocks noGrp="1"/>
          </p:cNvSpPr>
          <p:nvPr>
            <p:ph type="sldNum" sz="quarter" idx="12"/>
          </p:nvPr>
        </p:nvSpPr>
        <p:spPr/>
        <p:txBody>
          <a:bodyPr/>
          <a:lstStyle/>
          <a:p>
            <a:fld id="{FDED41F8-FC0F-4085-8150-313B6CF05213}" type="slidenum">
              <a:rPr lang="en-US" smtClean="0"/>
              <a:t>13</a:t>
            </a:fld>
            <a:endParaRPr lang="en-US"/>
          </a:p>
        </p:txBody>
      </p:sp>
    </p:spTree>
    <p:extLst>
      <p:ext uri="{BB962C8B-B14F-4D97-AF65-F5344CB8AC3E}">
        <p14:creationId xmlns:p14="http://schemas.microsoft.com/office/powerpoint/2010/main" val="24760235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838950"/>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7553" y="0"/>
            <a:ext cx="9533101" cy="1610200"/>
          </a:xfrm>
          <a:prstGeom prst="rect">
            <a:avLst/>
          </a:prstGeom>
        </p:spPr>
      </p:pic>
      <p:sp>
        <p:nvSpPr>
          <p:cNvPr id="7" name="TextBox 6"/>
          <p:cNvSpPr txBox="1"/>
          <p:nvPr/>
        </p:nvSpPr>
        <p:spPr>
          <a:xfrm>
            <a:off x="3637349" y="543490"/>
            <a:ext cx="298511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Defining a project</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619076" y="1927260"/>
            <a:ext cx="11022002" cy="3416320"/>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cs typeface="Tajawal ExtraBold" panose="00000800000000000000"/>
              </a:rPr>
              <a:t>Successful projects are just as much about managing relationships as they are about managing change, so the PM must be vigilant in controlling the project outcome (</a:t>
            </a:r>
            <a:r>
              <a:rPr lang="en-US" sz="2400" dirty="0" err="1">
                <a:solidFill>
                  <a:srgbClr val="0A1F61"/>
                </a:solidFill>
                <a:cs typeface="Tajawal ExtraBold" panose="00000800000000000000"/>
              </a:rPr>
              <a:t>Bourne</a:t>
            </a:r>
            <a:r>
              <a:rPr lang="en-US" sz="2400" dirty="0">
                <a:solidFill>
                  <a:srgbClr val="0A1F61"/>
                </a:solidFill>
                <a:cs typeface="Tajawal ExtraBold" panose="00000800000000000000"/>
              </a:rPr>
              <a:t> and Walker 2005).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There is a management concept that says you cannot control what has not been defined, and scope definition is the important beginning step for project definition.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Our primary goal now is to begin our journey through planning and defining project scope.</a:t>
            </a:r>
          </a:p>
        </p:txBody>
      </p:sp>
      <p:pic>
        <p:nvPicPr>
          <p:cNvPr id="9" name="Picture 8">
            <a:extLst>
              <a:ext uri="{FF2B5EF4-FFF2-40B4-BE49-F238E27FC236}">
                <a16:creationId xmlns:a16="http://schemas.microsoft.com/office/drawing/2014/main" id="{6CDF9E6D-B71D-F39B-7E93-3EF8826D5105}"/>
              </a:ext>
            </a:extLst>
          </p:cNvPr>
          <p:cNvPicPr>
            <a:picLocks noChangeAspect="1"/>
          </p:cNvPicPr>
          <p:nvPr/>
        </p:nvPicPr>
        <p:blipFill>
          <a:blip r:embed="rId5"/>
          <a:stretch>
            <a:fillRect/>
          </a:stretch>
        </p:blipFill>
        <p:spPr>
          <a:xfrm>
            <a:off x="619076" y="6713450"/>
            <a:ext cx="9902229" cy="204838"/>
          </a:xfrm>
          <a:prstGeom prst="rect">
            <a:avLst/>
          </a:prstGeom>
        </p:spPr>
      </p:pic>
      <p:sp>
        <p:nvSpPr>
          <p:cNvPr id="3" name="Slide Number Placeholder 2">
            <a:extLst>
              <a:ext uri="{FF2B5EF4-FFF2-40B4-BE49-F238E27FC236}">
                <a16:creationId xmlns:a16="http://schemas.microsoft.com/office/drawing/2014/main" id="{B9C69B71-BC0E-665F-FFC9-7AF61D876FD7}"/>
              </a:ext>
            </a:extLst>
          </p:cNvPr>
          <p:cNvSpPr>
            <a:spLocks noGrp="1"/>
          </p:cNvSpPr>
          <p:nvPr>
            <p:ph type="sldNum" sz="quarter" idx="12"/>
          </p:nvPr>
        </p:nvSpPr>
        <p:spPr/>
        <p:txBody>
          <a:bodyPr/>
          <a:lstStyle/>
          <a:p>
            <a:fld id="{FDED41F8-FC0F-4085-8150-313B6CF05213}" type="slidenum">
              <a:rPr lang="en-US" smtClean="0"/>
              <a:t>14</a:t>
            </a:fld>
            <a:endParaRPr lang="en-US"/>
          </a:p>
        </p:txBody>
      </p:sp>
    </p:spTree>
    <p:extLst>
      <p:ext uri="{BB962C8B-B14F-4D97-AF65-F5344CB8AC3E}">
        <p14:creationId xmlns:p14="http://schemas.microsoft.com/office/powerpoint/2010/main" val="30923353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009767" y="5815962"/>
            <a:ext cx="1222425" cy="1096206"/>
          </a:xfrm>
          <a:prstGeom prst="rect">
            <a:avLst/>
          </a:prstGeom>
        </p:spPr>
      </p:pic>
      <p:pic>
        <p:nvPicPr>
          <p:cNvPr id="3" name="Picture 2"/>
          <p:cNvPicPr>
            <a:picLocks noChangeAspect="1"/>
          </p:cNvPicPr>
          <p:nvPr/>
        </p:nvPicPr>
        <p:blipFill>
          <a:blip r:embed="rId3"/>
          <a:stretch>
            <a:fillRect/>
          </a:stretch>
        </p:blipFill>
        <p:spPr>
          <a:xfrm>
            <a:off x="598980" y="665316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7553" y="0"/>
            <a:ext cx="9533101" cy="1610200"/>
          </a:xfrm>
          <a:prstGeom prst="rect">
            <a:avLst/>
          </a:prstGeom>
        </p:spPr>
      </p:pic>
      <p:sp>
        <p:nvSpPr>
          <p:cNvPr id="7" name="TextBox 6"/>
          <p:cNvSpPr txBox="1"/>
          <p:nvPr/>
        </p:nvSpPr>
        <p:spPr>
          <a:xfrm>
            <a:off x="2650377" y="543490"/>
            <a:ext cx="490711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Scope planning and definition</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598980" y="1968316"/>
            <a:ext cx="10879154" cy="3785652"/>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scope planning process yields a scope management plan</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And the scope definition results in an updated scope management plan, scope statement and requested changes to the project scope (PMI 2008).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input into scope planning is organizational factors such as: an organizational culture, project charter, preliminary scope statement, project management plan, and organizational process assets defined by PMI (2008) as information, policies, or procedures external to a project.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p:txBody>
      </p:sp>
      <p:sp>
        <p:nvSpPr>
          <p:cNvPr id="9" name="Slide Number Placeholder 8">
            <a:extLst>
              <a:ext uri="{FF2B5EF4-FFF2-40B4-BE49-F238E27FC236}">
                <a16:creationId xmlns:a16="http://schemas.microsoft.com/office/drawing/2014/main" id="{A656897F-F508-7D4C-CCC5-41B8E4A81477}"/>
              </a:ext>
            </a:extLst>
          </p:cNvPr>
          <p:cNvSpPr>
            <a:spLocks noGrp="1"/>
          </p:cNvSpPr>
          <p:nvPr>
            <p:ph type="sldNum" sz="quarter" idx="12"/>
          </p:nvPr>
        </p:nvSpPr>
        <p:spPr/>
        <p:txBody>
          <a:bodyPr/>
          <a:lstStyle/>
          <a:p>
            <a:fld id="{FDED41F8-FC0F-4085-8150-313B6CF05213}" type="slidenum">
              <a:rPr lang="en-US" smtClean="0"/>
              <a:t>15</a:t>
            </a:fld>
            <a:endParaRPr lang="en-US"/>
          </a:p>
        </p:txBody>
      </p:sp>
    </p:spTree>
    <p:extLst>
      <p:ext uri="{BB962C8B-B14F-4D97-AF65-F5344CB8AC3E}">
        <p14:creationId xmlns:p14="http://schemas.microsoft.com/office/powerpoint/2010/main" val="10447624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009767" y="5815962"/>
            <a:ext cx="1222425" cy="1096206"/>
          </a:xfrm>
          <a:prstGeom prst="rect">
            <a:avLst/>
          </a:prstGeom>
        </p:spPr>
      </p:pic>
      <p:pic>
        <p:nvPicPr>
          <p:cNvPr id="3" name="Picture 2"/>
          <p:cNvPicPr>
            <a:picLocks noChangeAspect="1"/>
          </p:cNvPicPr>
          <p:nvPr/>
        </p:nvPicPr>
        <p:blipFill>
          <a:blip r:embed="rId3"/>
          <a:stretch>
            <a:fillRect/>
          </a:stretch>
        </p:blipFill>
        <p:spPr>
          <a:xfrm>
            <a:off x="598980" y="665316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7553" y="0"/>
            <a:ext cx="9533101" cy="1610200"/>
          </a:xfrm>
          <a:prstGeom prst="rect">
            <a:avLst/>
          </a:prstGeom>
        </p:spPr>
      </p:pic>
      <p:sp>
        <p:nvSpPr>
          <p:cNvPr id="7" name="TextBox 6"/>
          <p:cNvSpPr txBox="1"/>
          <p:nvPr/>
        </p:nvSpPr>
        <p:spPr>
          <a:xfrm>
            <a:off x="2650377" y="543490"/>
            <a:ext cx="490711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Scope planning and definition</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741825" y="1865374"/>
            <a:ext cx="10879154" cy="2677656"/>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process in scope planning used by organizations to produce the output, scope management plan, is templates and expert judgment.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scope definition input is similar to the scope planning input as it not only has organizational process assets, project charter, preliminary scope statement, but also has the project scope management plan and approved project scope change requests. </a:t>
            </a:r>
          </a:p>
        </p:txBody>
      </p:sp>
      <p:sp>
        <p:nvSpPr>
          <p:cNvPr id="9" name="Slide Number Placeholder 8">
            <a:extLst>
              <a:ext uri="{FF2B5EF4-FFF2-40B4-BE49-F238E27FC236}">
                <a16:creationId xmlns:a16="http://schemas.microsoft.com/office/drawing/2014/main" id="{B1A3CCDB-28EB-6E8E-952E-EA421BE542D5}"/>
              </a:ext>
            </a:extLst>
          </p:cNvPr>
          <p:cNvSpPr>
            <a:spLocks noGrp="1"/>
          </p:cNvSpPr>
          <p:nvPr>
            <p:ph type="sldNum" sz="quarter" idx="12"/>
          </p:nvPr>
        </p:nvSpPr>
        <p:spPr/>
        <p:txBody>
          <a:bodyPr/>
          <a:lstStyle/>
          <a:p>
            <a:fld id="{FDED41F8-FC0F-4085-8150-313B6CF05213}" type="slidenum">
              <a:rPr lang="en-US" smtClean="0"/>
              <a:t>16</a:t>
            </a:fld>
            <a:endParaRPr lang="en-US"/>
          </a:p>
        </p:txBody>
      </p:sp>
    </p:spTree>
    <p:extLst>
      <p:ext uri="{BB962C8B-B14F-4D97-AF65-F5344CB8AC3E}">
        <p14:creationId xmlns:p14="http://schemas.microsoft.com/office/powerpoint/2010/main" val="24773489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009767" y="5815962"/>
            <a:ext cx="1222425" cy="1096206"/>
          </a:xfrm>
          <a:prstGeom prst="rect">
            <a:avLst/>
          </a:prstGeom>
        </p:spPr>
      </p:pic>
      <p:pic>
        <p:nvPicPr>
          <p:cNvPr id="3" name="Picture 2"/>
          <p:cNvPicPr>
            <a:picLocks noChangeAspect="1"/>
          </p:cNvPicPr>
          <p:nvPr/>
        </p:nvPicPr>
        <p:blipFill>
          <a:blip r:embed="rId3"/>
          <a:stretch>
            <a:fillRect/>
          </a:stretch>
        </p:blipFill>
        <p:spPr>
          <a:xfrm>
            <a:off x="598980" y="665316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7553" y="0"/>
            <a:ext cx="9533101" cy="1610200"/>
          </a:xfrm>
          <a:prstGeom prst="rect">
            <a:avLst/>
          </a:prstGeom>
        </p:spPr>
      </p:pic>
      <p:sp>
        <p:nvSpPr>
          <p:cNvPr id="7" name="TextBox 6"/>
          <p:cNvSpPr txBox="1"/>
          <p:nvPr/>
        </p:nvSpPr>
        <p:spPr>
          <a:xfrm>
            <a:off x="2650377" y="543490"/>
            <a:ext cx="490711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Scope planning and definition</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30613" y="1609314"/>
            <a:ext cx="11942062" cy="4893647"/>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process used to produce the outputs of the project scope statement, requested changes, and updated scope management plan consists of the methods and techniques used to translate project objectives into project deliverables, expert judgment, and management of stakeholder’s needs, wants, and expectations.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 scope statement typically is a text document used to develop and confirm a common understanding of the project scope.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It should include project justification, brief description of the project’s deliverables, and summary of all project deliverables and a statement of what determines project success.</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scope statement is a first translation of the vague charter language into more specific technical language. </a:t>
            </a:r>
          </a:p>
        </p:txBody>
      </p:sp>
      <p:sp>
        <p:nvSpPr>
          <p:cNvPr id="9" name="Slide Number Placeholder 8">
            <a:extLst>
              <a:ext uri="{FF2B5EF4-FFF2-40B4-BE49-F238E27FC236}">
                <a16:creationId xmlns:a16="http://schemas.microsoft.com/office/drawing/2014/main" id="{259E4D2C-EA2C-50C7-2CB0-0BDA5E04412D}"/>
              </a:ext>
            </a:extLst>
          </p:cNvPr>
          <p:cNvSpPr>
            <a:spLocks noGrp="1"/>
          </p:cNvSpPr>
          <p:nvPr>
            <p:ph type="sldNum" sz="quarter" idx="12"/>
          </p:nvPr>
        </p:nvSpPr>
        <p:spPr/>
        <p:txBody>
          <a:bodyPr/>
          <a:lstStyle/>
          <a:p>
            <a:fld id="{FDED41F8-FC0F-4085-8150-313B6CF05213}" type="slidenum">
              <a:rPr lang="en-US" smtClean="0"/>
              <a:t>17</a:t>
            </a:fld>
            <a:endParaRPr lang="en-US"/>
          </a:p>
        </p:txBody>
      </p:sp>
    </p:spTree>
    <p:extLst>
      <p:ext uri="{BB962C8B-B14F-4D97-AF65-F5344CB8AC3E}">
        <p14:creationId xmlns:p14="http://schemas.microsoft.com/office/powerpoint/2010/main" val="10949471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009767" y="5815962"/>
            <a:ext cx="1222425" cy="1096206"/>
          </a:xfrm>
          <a:prstGeom prst="rect">
            <a:avLst/>
          </a:prstGeom>
        </p:spPr>
      </p:pic>
      <p:pic>
        <p:nvPicPr>
          <p:cNvPr id="3" name="Picture 2"/>
          <p:cNvPicPr>
            <a:picLocks noChangeAspect="1"/>
          </p:cNvPicPr>
          <p:nvPr/>
        </p:nvPicPr>
        <p:blipFill>
          <a:blip r:embed="rId3"/>
          <a:stretch>
            <a:fillRect/>
          </a:stretch>
        </p:blipFill>
        <p:spPr>
          <a:xfrm>
            <a:off x="598980" y="665316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7553" y="0"/>
            <a:ext cx="9533101" cy="1610200"/>
          </a:xfrm>
          <a:prstGeom prst="rect">
            <a:avLst/>
          </a:prstGeom>
        </p:spPr>
      </p:pic>
      <p:sp>
        <p:nvSpPr>
          <p:cNvPr id="7" name="TextBox 6"/>
          <p:cNvSpPr txBox="1"/>
          <p:nvPr/>
        </p:nvSpPr>
        <p:spPr>
          <a:xfrm>
            <a:off x="2650377" y="543490"/>
            <a:ext cx="490711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Scope planning and definition</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a:extLst>
              <a:ext uri="{FF2B5EF4-FFF2-40B4-BE49-F238E27FC236}">
                <a16:creationId xmlns:a16="http://schemas.microsoft.com/office/drawing/2014/main" id="{235330AC-FE74-7124-55CF-513445D5F7DA}"/>
              </a:ext>
            </a:extLst>
          </p:cNvPr>
          <p:cNvPicPr>
            <a:picLocks noChangeAspect="1"/>
          </p:cNvPicPr>
          <p:nvPr/>
        </p:nvPicPr>
        <p:blipFill>
          <a:blip r:embed="rId6"/>
          <a:stretch>
            <a:fillRect/>
          </a:stretch>
        </p:blipFill>
        <p:spPr>
          <a:xfrm>
            <a:off x="1929037" y="1409404"/>
            <a:ext cx="7242113" cy="5243758"/>
          </a:xfrm>
          <a:prstGeom prst="rect">
            <a:avLst/>
          </a:prstGeom>
        </p:spPr>
      </p:pic>
      <p:sp>
        <p:nvSpPr>
          <p:cNvPr id="10" name="Slide Number Placeholder 9">
            <a:extLst>
              <a:ext uri="{FF2B5EF4-FFF2-40B4-BE49-F238E27FC236}">
                <a16:creationId xmlns:a16="http://schemas.microsoft.com/office/drawing/2014/main" id="{56C49D52-62A6-A97A-ABF2-878A58B279FB}"/>
              </a:ext>
            </a:extLst>
          </p:cNvPr>
          <p:cNvSpPr>
            <a:spLocks noGrp="1"/>
          </p:cNvSpPr>
          <p:nvPr>
            <p:ph type="sldNum" sz="quarter" idx="12"/>
          </p:nvPr>
        </p:nvSpPr>
        <p:spPr/>
        <p:txBody>
          <a:bodyPr/>
          <a:lstStyle/>
          <a:p>
            <a:fld id="{FDED41F8-FC0F-4085-8150-313B6CF05213}" type="slidenum">
              <a:rPr lang="en-US" smtClean="0"/>
              <a:t>18</a:t>
            </a:fld>
            <a:endParaRPr lang="en-US"/>
          </a:p>
        </p:txBody>
      </p:sp>
    </p:spTree>
    <p:extLst>
      <p:ext uri="{BB962C8B-B14F-4D97-AF65-F5344CB8AC3E}">
        <p14:creationId xmlns:p14="http://schemas.microsoft.com/office/powerpoint/2010/main" val="294249151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3"/>
          <a:stretch>
            <a:fillRect/>
          </a:stretch>
        </p:blipFill>
        <p:spPr>
          <a:xfrm>
            <a:off x="804147" y="66212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7553" y="0"/>
            <a:ext cx="9533101" cy="1610200"/>
          </a:xfrm>
          <a:prstGeom prst="rect">
            <a:avLst/>
          </a:prstGeom>
        </p:spPr>
      </p:pic>
      <p:sp>
        <p:nvSpPr>
          <p:cNvPr id="7" name="TextBox 6"/>
          <p:cNvSpPr txBox="1"/>
          <p:nvPr/>
        </p:nvSpPr>
        <p:spPr>
          <a:xfrm>
            <a:off x="2650377" y="543490"/>
            <a:ext cx="519719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Staffing and team management</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281632" y="1677592"/>
            <a:ext cx="11394846" cy="4524315"/>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Identification of the team members is an important part of the launch process as the team will then assist the PM in creation of the scope statement as teamwork is a vital ingredient for success for the project team.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Assembling the project team requires the right mix of individuals and composition of skills that will successfully be able to accomplish the project goals.</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Unclear objectives, unrealistic deadlines, and unclear management roles and lines of authority are weaknesses in project management.</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Clearly defined goals are the first step prior to assigning individuals to different tasks that lead to each of the defined goals.</a:t>
            </a:r>
          </a:p>
        </p:txBody>
      </p:sp>
      <p:sp>
        <p:nvSpPr>
          <p:cNvPr id="9" name="Slide Number Placeholder 8">
            <a:extLst>
              <a:ext uri="{FF2B5EF4-FFF2-40B4-BE49-F238E27FC236}">
                <a16:creationId xmlns:a16="http://schemas.microsoft.com/office/drawing/2014/main" id="{C9825C31-AD3E-7DCF-7CFC-F3B401C1B4B7}"/>
              </a:ext>
            </a:extLst>
          </p:cNvPr>
          <p:cNvSpPr>
            <a:spLocks noGrp="1"/>
          </p:cNvSpPr>
          <p:nvPr>
            <p:ph type="sldNum" sz="quarter" idx="12"/>
          </p:nvPr>
        </p:nvSpPr>
        <p:spPr/>
        <p:txBody>
          <a:bodyPr/>
          <a:lstStyle/>
          <a:p>
            <a:fld id="{FDED41F8-FC0F-4085-8150-313B6CF05213}" type="slidenum">
              <a:rPr lang="en-US" smtClean="0"/>
              <a:t>19</a:t>
            </a:fld>
            <a:endParaRPr lang="en-US"/>
          </a:p>
        </p:txBody>
      </p:sp>
    </p:spTree>
    <p:extLst>
      <p:ext uri="{BB962C8B-B14F-4D97-AF65-F5344CB8AC3E}">
        <p14:creationId xmlns:p14="http://schemas.microsoft.com/office/powerpoint/2010/main" val="2693682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3"/>
          <a:stretch>
            <a:fillRect/>
          </a:stretch>
        </p:blipFill>
        <p:spPr>
          <a:xfrm>
            <a:off x="804147" y="66212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7553" y="0"/>
            <a:ext cx="9533101" cy="1610200"/>
          </a:xfrm>
          <a:prstGeom prst="rect">
            <a:avLst/>
          </a:prstGeom>
        </p:spPr>
      </p:pic>
      <p:sp>
        <p:nvSpPr>
          <p:cNvPr id="7" name="TextBox 6"/>
          <p:cNvSpPr txBox="1"/>
          <p:nvPr/>
        </p:nvSpPr>
        <p:spPr>
          <a:xfrm>
            <a:off x="2650377" y="543490"/>
            <a:ext cx="288252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Scope statement</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30613" y="1703733"/>
            <a:ext cx="6778187" cy="3785652"/>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scope statement can be highly detailed or broad depending on the organization and the needs of the project (PMI 2008).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team guided by the PM’s leadership establishes the project’s objectives, deliverables, requirements, and/or specifications as well as criteria for success in terms of realistic, clear, and measurable objectives. Also, many of these steps can occur in parallel.</a:t>
            </a:r>
          </a:p>
        </p:txBody>
      </p:sp>
      <p:pic>
        <p:nvPicPr>
          <p:cNvPr id="9" name="Picture 8">
            <a:extLst>
              <a:ext uri="{FF2B5EF4-FFF2-40B4-BE49-F238E27FC236}">
                <a16:creationId xmlns:a16="http://schemas.microsoft.com/office/drawing/2014/main" id="{FAC0379E-EF3F-2785-ADFF-8D6C64D9FFA3}"/>
              </a:ext>
            </a:extLst>
          </p:cNvPr>
          <p:cNvPicPr>
            <a:picLocks noChangeAspect="1"/>
          </p:cNvPicPr>
          <p:nvPr/>
        </p:nvPicPr>
        <p:blipFill>
          <a:blip r:embed="rId6"/>
          <a:stretch>
            <a:fillRect/>
          </a:stretch>
        </p:blipFill>
        <p:spPr>
          <a:xfrm>
            <a:off x="7082971" y="1726429"/>
            <a:ext cx="4844853" cy="4100533"/>
          </a:xfrm>
          <a:prstGeom prst="rect">
            <a:avLst/>
          </a:prstGeom>
        </p:spPr>
      </p:pic>
      <p:sp>
        <p:nvSpPr>
          <p:cNvPr id="10" name="Slide Number Placeholder 9">
            <a:extLst>
              <a:ext uri="{FF2B5EF4-FFF2-40B4-BE49-F238E27FC236}">
                <a16:creationId xmlns:a16="http://schemas.microsoft.com/office/drawing/2014/main" id="{7517005E-C31F-CC9A-B9E3-AD0E6D1438B8}"/>
              </a:ext>
            </a:extLst>
          </p:cNvPr>
          <p:cNvSpPr>
            <a:spLocks noGrp="1"/>
          </p:cNvSpPr>
          <p:nvPr>
            <p:ph type="sldNum" sz="quarter" idx="12"/>
          </p:nvPr>
        </p:nvSpPr>
        <p:spPr/>
        <p:txBody>
          <a:bodyPr/>
          <a:lstStyle/>
          <a:p>
            <a:fld id="{FDED41F8-FC0F-4085-8150-313B6CF05213}" type="slidenum">
              <a:rPr lang="en-US" smtClean="0"/>
              <a:t>20</a:t>
            </a:fld>
            <a:endParaRPr lang="en-US"/>
          </a:p>
        </p:txBody>
      </p:sp>
    </p:spTree>
    <p:extLst>
      <p:ext uri="{BB962C8B-B14F-4D97-AF65-F5344CB8AC3E}">
        <p14:creationId xmlns:p14="http://schemas.microsoft.com/office/powerpoint/2010/main" val="27562878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3"/>
          <a:stretch>
            <a:fillRect/>
          </a:stretch>
        </p:blipFill>
        <p:spPr>
          <a:xfrm>
            <a:off x="804147" y="66212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7553" y="0"/>
            <a:ext cx="9533101" cy="1610200"/>
          </a:xfrm>
          <a:prstGeom prst="rect">
            <a:avLst/>
          </a:prstGeom>
        </p:spPr>
      </p:pic>
      <p:sp>
        <p:nvSpPr>
          <p:cNvPr id="7" name="TextBox 6"/>
          <p:cNvSpPr txBox="1"/>
          <p:nvPr/>
        </p:nvSpPr>
        <p:spPr>
          <a:xfrm>
            <a:off x="2650377" y="543490"/>
            <a:ext cx="288252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Scope statement</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30614" y="1985145"/>
            <a:ext cx="7445844" cy="2677656"/>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It is important to limit the scope to include only the project-related (versus adding nonprojected scope) specific objectives, deliverables, requirements, specifications as well as criteria for success because including additional requests without going through the change control process will spiral the project out of control and the result unmanageable. </a:t>
            </a:r>
          </a:p>
        </p:txBody>
      </p:sp>
      <p:pic>
        <p:nvPicPr>
          <p:cNvPr id="9" name="Picture 8">
            <a:extLst>
              <a:ext uri="{FF2B5EF4-FFF2-40B4-BE49-F238E27FC236}">
                <a16:creationId xmlns:a16="http://schemas.microsoft.com/office/drawing/2014/main" id="{FAC0379E-EF3F-2785-ADFF-8D6C64D9FFA3}"/>
              </a:ext>
            </a:extLst>
          </p:cNvPr>
          <p:cNvPicPr>
            <a:picLocks noChangeAspect="1"/>
          </p:cNvPicPr>
          <p:nvPr/>
        </p:nvPicPr>
        <p:blipFill>
          <a:blip r:embed="rId6"/>
          <a:stretch>
            <a:fillRect/>
          </a:stretch>
        </p:blipFill>
        <p:spPr>
          <a:xfrm>
            <a:off x="7707086" y="1726429"/>
            <a:ext cx="4220738" cy="4100533"/>
          </a:xfrm>
          <a:prstGeom prst="rect">
            <a:avLst/>
          </a:prstGeom>
        </p:spPr>
      </p:pic>
      <p:sp>
        <p:nvSpPr>
          <p:cNvPr id="10" name="Slide Number Placeholder 9">
            <a:extLst>
              <a:ext uri="{FF2B5EF4-FFF2-40B4-BE49-F238E27FC236}">
                <a16:creationId xmlns:a16="http://schemas.microsoft.com/office/drawing/2014/main" id="{E446DF4F-F199-A41C-A66A-FC308D6FE538}"/>
              </a:ext>
            </a:extLst>
          </p:cNvPr>
          <p:cNvSpPr>
            <a:spLocks noGrp="1"/>
          </p:cNvSpPr>
          <p:nvPr>
            <p:ph type="sldNum" sz="quarter" idx="12"/>
          </p:nvPr>
        </p:nvSpPr>
        <p:spPr/>
        <p:txBody>
          <a:bodyPr/>
          <a:lstStyle/>
          <a:p>
            <a:fld id="{FDED41F8-FC0F-4085-8150-313B6CF05213}" type="slidenum">
              <a:rPr lang="en-US" smtClean="0"/>
              <a:t>21</a:t>
            </a:fld>
            <a:endParaRPr lang="en-US"/>
          </a:p>
        </p:txBody>
      </p:sp>
    </p:spTree>
    <p:extLst>
      <p:ext uri="{BB962C8B-B14F-4D97-AF65-F5344CB8AC3E}">
        <p14:creationId xmlns:p14="http://schemas.microsoft.com/office/powerpoint/2010/main" val="13871239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3"/>
          <a:stretch>
            <a:fillRect/>
          </a:stretch>
        </p:blipFill>
        <p:spPr>
          <a:xfrm>
            <a:off x="804147" y="66212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7553" y="0"/>
            <a:ext cx="9533101" cy="1610200"/>
          </a:xfrm>
          <a:prstGeom prst="rect">
            <a:avLst/>
          </a:prstGeom>
        </p:spPr>
      </p:pic>
      <p:sp>
        <p:nvSpPr>
          <p:cNvPr id="7" name="TextBox 6"/>
          <p:cNvSpPr txBox="1"/>
          <p:nvPr/>
        </p:nvSpPr>
        <p:spPr>
          <a:xfrm>
            <a:off x="2650377" y="543490"/>
            <a:ext cx="288252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Scope statement</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30614" y="1703733"/>
            <a:ext cx="6502416" cy="4524315"/>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 scope statement created by the team can assist in making the team cohesive in developing a shared blueprint for how the team operates (Peled 2000).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Developing this with input from stakeholders also facilitates buy-in from that segment about the project’s need for existence and ultimate purpose.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 sample template for the scope statement is displayed in Table 6.1.</a:t>
            </a:r>
          </a:p>
        </p:txBody>
      </p:sp>
      <p:pic>
        <p:nvPicPr>
          <p:cNvPr id="9" name="Picture 8">
            <a:extLst>
              <a:ext uri="{FF2B5EF4-FFF2-40B4-BE49-F238E27FC236}">
                <a16:creationId xmlns:a16="http://schemas.microsoft.com/office/drawing/2014/main" id="{FAC0379E-EF3F-2785-ADFF-8D6C64D9FFA3}"/>
              </a:ext>
            </a:extLst>
          </p:cNvPr>
          <p:cNvPicPr>
            <a:picLocks noChangeAspect="1"/>
          </p:cNvPicPr>
          <p:nvPr/>
        </p:nvPicPr>
        <p:blipFill>
          <a:blip r:embed="rId6"/>
          <a:stretch>
            <a:fillRect/>
          </a:stretch>
        </p:blipFill>
        <p:spPr>
          <a:xfrm>
            <a:off x="6871680" y="1308779"/>
            <a:ext cx="5164167" cy="4501619"/>
          </a:xfrm>
          <a:prstGeom prst="rect">
            <a:avLst/>
          </a:prstGeom>
        </p:spPr>
      </p:pic>
      <p:sp>
        <p:nvSpPr>
          <p:cNvPr id="10" name="Slide Number Placeholder 9">
            <a:extLst>
              <a:ext uri="{FF2B5EF4-FFF2-40B4-BE49-F238E27FC236}">
                <a16:creationId xmlns:a16="http://schemas.microsoft.com/office/drawing/2014/main" id="{EB1856B7-F17E-FC55-86FE-B264D42A57C6}"/>
              </a:ext>
            </a:extLst>
          </p:cNvPr>
          <p:cNvSpPr>
            <a:spLocks noGrp="1"/>
          </p:cNvSpPr>
          <p:nvPr>
            <p:ph type="sldNum" sz="quarter" idx="12"/>
          </p:nvPr>
        </p:nvSpPr>
        <p:spPr/>
        <p:txBody>
          <a:bodyPr/>
          <a:lstStyle/>
          <a:p>
            <a:fld id="{FDED41F8-FC0F-4085-8150-313B6CF05213}" type="slidenum">
              <a:rPr lang="en-US" smtClean="0"/>
              <a:t>22</a:t>
            </a:fld>
            <a:endParaRPr lang="en-US"/>
          </a:p>
        </p:txBody>
      </p:sp>
    </p:spTree>
    <p:extLst>
      <p:ext uri="{BB962C8B-B14F-4D97-AF65-F5344CB8AC3E}">
        <p14:creationId xmlns:p14="http://schemas.microsoft.com/office/powerpoint/2010/main" val="24989020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3"/>
          <a:stretch>
            <a:fillRect/>
          </a:stretch>
        </p:blipFill>
        <p:spPr>
          <a:xfrm>
            <a:off x="804147" y="66212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7553" y="0"/>
            <a:ext cx="9533101" cy="1610200"/>
          </a:xfrm>
          <a:prstGeom prst="rect">
            <a:avLst/>
          </a:prstGeom>
        </p:spPr>
      </p:pic>
      <p:sp>
        <p:nvSpPr>
          <p:cNvPr id="7" name="TextBox 6"/>
          <p:cNvSpPr txBox="1"/>
          <p:nvPr/>
        </p:nvSpPr>
        <p:spPr>
          <a:xfrm>
            <a:off x="2650377" y="543490"/>
            <a:ext cx="519719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and product objectives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691026" y="1846924"/>
            <a:ext cx="10581407" cy="3785652"/>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Objectives are defined as something that is to be accomplished by the project which can be in the form of a tangible product or possibly less tangible project items such as status reports, quality control documents, and other items related to running the project.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 project objective would be items such as delivering the defined outputs on-time, on-budget, and within scope.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 product objective would be to make sure the software is user-friendly, technical specifications met, and so on. </a:t>
            </a:r>
          </a:p>
        </p:txBody>
      </p:sp>
      <p:sp>
        <p:nvSpPr>
          <p:cNvPr id="9" name="Slide Number Placeholder 8">
            <a:extLst>
              <a:ext uri="{FF2B5EF4-FFF2-40B4-BE49-F238E27FC236}">
                <a16:creationId xmlns:a16="http://schemas.microsoft.com/office/drawing/2014/main" id="{C053587B-4E38-A922-0562-9046D4B3910B}"/>
              </a:ext>
            </a:extLst>
          </p:cNvPr>
          <p:cNvSpPr>
            <a:spLocks noGrp="1"/>
          </p:cNvSpPr>
          <p:nvPr>
            <p:ph type="sldNum" sz="quarter" idx="12"/>
          </p:nvPr>
        </p:nvSpPr>
        <p:spPr/>
        <p:txBody>
          <a:bodyPr/>
          <a:lstStyle/>
          <a:p>
            <a:fld id="{FDED41F8-FC0F-4085-8150-313B6CF05213}" type="slidenum">
              <a:rPr lang="en-US" smtClean="0"/>
              <a:t>23</a:t>
            </a:fld>
            <a:endParaRPr lang="en-US"/>
          </a:p>
        </p:txBody>
      </p:sp>
    </p:spTree>
    <p:extLst>
      <p:ext uri="{BB962C8B-B14F-4D97-AF65-F5344CB8AC3E}">
        <p14:creationId xmlns:p14="http://schemas.microsoft.com/office/powerpoint/2010/main" val="32321881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3"/>
          <a:stretch>
            <a:fillRect/>
          </a:stretch>
        </p:blipFill>
        <p:spPr>
          <a:xfrm>
            <a:off x="804147" y="66212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7553" y="0"/>
            <a:ext cx="9533101" cy="1610200"/>
          </a:xfrm>
          <a:prstGeom prst="rect">
            <a:avLst/>
          </a:prstGeom>
        </p:spPr>
      </p:pic>
      <p:sp>
        <p:nvSpPr>
          <p:cNvPr id="7" name="TextBox 6"/>
          <p:cNvSpPr txBox="1"/>
          <p:nvPr/>
        </p:nvSpPr>
        <p:spPr>
          <a:xfrm>
            <a:off x="2650377" y="543490"/>
            <a:ext cx="519719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and product objectives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923471" y="2204822"/>
            <a:ext cx="9663579" cy="2677656"/>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 clear statement of objectives is important since this drives the subsequent WBS and control process.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There will obviously be changes requested during the project life cycle.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It is important to manage this process as undue volume of these will doom a project. </a:t>
            </a:r>
          </a:p>
        </p:txBody>
      </p:sp>
      <p:sp>
        <p:nvSpPr>
          <p:cNvPr id="9" name="Slide Number Placeholder 8">
            <a:extLst>
              <a:ext uri="{FF2B5EF4-FFF2-40B4-BE49-F238E27FC236}">
                <a16:creationId xmlns:a16="http://schemas.microsoft.com/office/drawing/2014/main" id="{752B7914-4C88-7D8F-B070-908185A2A243}"/>
              </a:ext>
            </a:extLst>
          </p:cNvPr>
          <p:cNvSpPr>
            <a:spLocks noGrp="1"/>
          </p:cNvSpPr>
          <p:nvPr>
            <p:ph type="sldNum" sz="quarter" idx="12"/>
          </p:nvPr>
        </p:nvSpPr>
        <p:spPr/>
        <p:txBody>
          <a:bodyPr/>
          <a:lstStyle/>
          <a:p>
            <a:fld id="{FDED41F8-FC0F-4085-8150-313B6CF05213}" type="slidenum">
              <a:rPr lang="en-US" smtClean="0"/>
              <a:t>24</a:t>
            </a:fld>
            <a:endParaRPr lang="en-US"/>
          </a:p>
        </p:txBody>
      </p:sp>
    </p:spTree>
    <p:extLst>
      <p:ext uri="{BB962C8B-B14F-4D97-AF65-F5344CB8AC3E}">
        <p14:creationId xmlns:p14="http://schemas.microsoft.com/office/powerpoint/2010/main" val="35140467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3"/>
          <a:stretch>
            <a:fillRect/>
          </a:stretch>
        </p:blipFill>
        <p:spPr>
          <a:xfrm>
            <a:off x="804147" y="66212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7554" y="0"/>
            <a:ext cx="11024313" cy="1610200"/>
          </a:xfrm>
          <a:prstGeom prst="rect">
            <a:avLst/>
          </a:prstGeom>
        </p:spPr>
      </p:pic>
      <p:sp>
        <p:nvSpPr>
          <p:cNvPr id="7" name="TextBox 6"/>
          <p:cNvSpPr txBox="1"/>
          <p:nvPr/>
        </p:nvSpPr>
        <p:spPr>
          <a:xfrm>
            <a:off x="2650377" y="543490"/>
            <a:ext cx="838242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or service requirements and characteristics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30613" y="1703733"/>
            <a:ext cx="11727557" cy="4524315"/>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After describing stakeholders’ needs, wants, and expectations, the team must translate that into the work requirements necessary to produce that output.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Requirements need to be listed in priority order as typically there will not be enough resources or time to deliver every item.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Once the requirements have been identified in terms of very concise statements that no two individuals would interpret differently, the requirements should then be communicated back to the stakeholders to be certain that their needs, wants, and expectations have been properly collected and documented.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It is also important that the stakeholders agree with the prioritized listing identified. </a:t>
            </a:r>
          </a:p>
        </p:txBody>
      </p:sp>
      <p:sp>
        <p:nvSpPr>
          <p:cNvPr id="9" name="Slide Number Placeholder 8">
            <a:extLst>
              <a:ext uri="{FF2B5EF4-FFF2-40B4-BE49-F238E27FC236}">
                <a16:creationId xmlns:a16="http://schemas.microsoft.com/office/drawing/2014/main" id="{6BD2CEE8-B9E0-C86B-1AB2-AB542C41DFC0}"/>
              </a:ext>
            </a:extLst>
          </p:cNvPr>
          <p:cNvSpPr>
            <a:spLocks noGrp="1"/>
          </p:cNvSpPr>
          <p:nvPr>
            <p:ph type="sldNum" sz="quarter" idx="12"/>
          </p:nvPr>
        </p:nvSpPr>
        <p:spPr/>
        <p:txBody>
          <a:bodyPr/>
          <a:lstStyle/>
          <a:p>
            <a:fld id="{FDED41F8-FC0F-4085-8150-313B6CF05213}" type="slidenum">
              <a:rPr lang="en-US" smtClean="0"/>
              <a:t>25</a:t>
            </a:fld>
            <a:endParaRPr lang="en-US"/>
          </a:p>
        </p:txBody>
      </p:sp>
    </p:spTree>
    <p:extLst>
      <p:ext uri="{BB962C8B-B14F-4D97-AF65-F5344CB8AC3E}">
        <p14:creationId xmlns:p14="http://schemas.microsoft.com/office/powerpoint/2010/main" val="71792688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3"/>
          <a:stretch>
            <a:fillRect/>
          </a:stretch>
        </p:blipFill>
        <p:spPr>
          <a:xfrm>
            <a:off x="804147" y="66212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7554" y="0"/>
            <a:ext cx="11024313" cy="1610200"/>
          </a:xfrm>
          <a:prstGeom prst="rect">
            <a:avLst/>
          </a:prstGeom>
        </p:spPr>
      </p:pic>
      <p:sp>
        <p:nvSpPr>
          <p:cNvPr id="7" name="TextBox 6"/>
          <p:cNvSpPr txBox="1"/>
          <p:nvPr/>
        </p:nvSpPr>
        <p:spPr>
          <a:xfrm>
            <a:off x="2650377" y="543490"/>
            <a:ext cx="838242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or service requirements and characteristics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281632" y="1734321"/>
            <a:ext cx="11306643" cy="4154984"/>
          </a:xfrm>
          <a:prstGeom prst="rect">
            <a:avLst/>
          </a:prstGeom>
          <a:noFill/>
        </p:spPr>
        <p:txBody>
          <a:bodyPr wrap="square">
            <a:spAutoFit/>
          </a:bodyPr>
          <a:lstStyle/>
          <a:p>
            <a:pPr marL="342900" indent="-342900" algn="just">
              <a:buFont typeface="Wingdings" panose="05000000000000000000" pitchFamily="2" charset="2"/>
              <a:buChar char="q"/>
            </a:pPr>
            <a:r>
              <a:rPr lang="en-US" sz="2400" b="1" dirty="0">
                <a:solidFill>
                  <a:srgbClr val="00B0F0"/>
                </a:solidFill>
                <a:cs typeface="Tajawal ExtraBold" panose="00000800000000000000" pitchFamily="2" charset="-78"/>
              </a:rPr>
              <a:t>Examples</a:t>
            </a:r>
            <a:r>
              <a:rPr lang="en-US" sz="2400" dirty="0">
                <a:solidFill>
                  <a:srgbClr val="0A1F61"/>
                </a:solidFill>
                <a:cs typeface="Tajawal ExtraBold" panose="00000800000000000000" pitchFamily="2" charset="-78"/>
              </a:rPr>
              <a:t> of </a:t>
            </a:r>
            <a:r>
              <a:rPr lang="en-US" sz="2400" u="sng" dirty="0">
                <a:solidFill>
                  <a:srgbClr val="0A1F61"/>
                </a:solidFill>
                <a:cs typeface="Tajawal ExtraBold" panose="00000800000000000000" pitchFamily="2" charset="-78"/>
              </a:rPr>
              <a:t>requirement statements for a product </a:t>
            </a:r>
            <a:r>
              <a:rPr lang="en-US" sz="2400" dirty="0">
                <a:solidFill>
                  <a:srgbClr val="0A1F61"/>
                </a:solidFill>
                <a:cs typeface="Tajawal ExtraBold" panose="00000800000000000000" pitchFamily="2" charset="-78"/>
              </a:rPr>
              <a:t>could be stating that a cabinet be specific dimensions or that a portable game system has the ability to connect to other user’s same portable game system through Wi-Fi.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00B0F0"/>
                </a:solidFill>
                <a:cs typeface="Tajawal ExtraBold" panose="00000800000000000000" pitchFamily="2" charset="-78"/>
              </a:rPr>
              <a:t>An example </a:t>
            </a:r>
            <a:r>
              <a:rPr lang="en-US" sz="2400" dirty="0">
                <a:solidFill>
                  <a:srgbClr val="0A1F61"/>
                </a:solidFill>
                <a:cs typeface="Tajawal ExtraBold" panose="00000800000000000000" pitchFamily="2" charset="-78"/>
              </a:rPr>
              <a:t>of a </a:t>
            </a:r>
            <a:r>
              <a:rPr lang="en-US" sz="2400" u="sng" dirty="0">
                <a:solidFill>
                  <a:srgbClr val="0A1F61"/>
                </a:solidFill>
                <a:cs typeface="Tajawal ExtraBold" panose="00000800000000000000" pitchFamily="2" charset="-78"/>
              </a:rPr>
              <a:t>service requirement </a:t>
            </a:r>
            <a:r>
              <a:rPr lang="en-US" sz="2400" dirty="0">
                <a:solidFill>
                  <a:srgbClr val="0A1F61"/>
                </a:solidFill>
                <a:cs typeface="Tajawal ExtraBold" panose="00000800000000000000" pitchFamily="2" charset="-78"/>
              </a:rPr>
              <a:t>is that user’s emailed feedback comments will be responded to within 72 hours. Or a caller to the help center will be sent an email after the caller’s issue has been resolved to survey the satisfaction the user had by the technical or customer service received.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These examples demonstrate that requirements go beyond just describing what the physical product will do.</a:t>
            </a:r>
          </a:p>
        </p:txBody>
      </p:sp>
      <p:sp>
        <p:nvSpPr>
          <p:cNvPr id="9" name="Slide Number Placeholder 8">
            <a:extLst>
              <a:ext uri="{FF2B5EF4-FFF2-40B4-BE49-F238E27FC236}">
                <a16:creationId xmlns:a16="http://schemas.microsoft.com/office/drawing/2014/main" id="{85A2BE6F-ADED-995D-3A64-563DDE682318}"/>
              </a:ext>
            </a:extLst>
          </p:cNvPr>
          <p:cNvSpPr>
            <a:spLocks noGrp="1"/>
          </p:cNvSpPr>
          <p:nvPr>
            <p:ph type="sldNum" sz="quarter" idx="12"/>
          </p:nvPr>
        </p:nvSpPr>
        <p:spPr/>
        <p:txBody>
          <a:bodyPr/>
          <a:lstStyle/>
          <a:p>
            <a:fld id="{FDED41F8-FC0F-4085-8150-313B6CF05213}" type="slidenum">
              <a:rPr lang="en-US" smtClean="0"/>
              <a:t>26</a:t>
            </a:fld>
            <a:endParaRPr lang="en-US"/>
          </a:p>
        </p:txBody>
      </p:sp>
    </p:spTree>
    <p:extLst>
      <p:ext uri="{BB962C8B-B14F-4D97-AF65-F5344CB8AC3E}">
        <p14:creationId xmlns:p14="http://schemas.microsoft.com/office/powerpoint/2010/main" val="40659758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9533101"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4"/>
          <a:stretch>
            <a:fillRect/>
          </a:stretch>
        </p:blipFill>
        <p:spPr>
          <a:xfrm>
            <a:off x="804147"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454323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acceptance criteria</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551528" y="1905905"/>
            <a:ext cx="10682530" cy="2677656"/>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project scope statement outlines the criteria for which the project will be approved and therefore is a definitional guide to measuring success.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One example of acceptance criteria would be the requirement of submission of all project close-out documentation and all program code to the customer.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Another common example is schedule or cost criteria. </a:t>
            </a:r>
          </a:p>
        </p:txBody>
      </p:sp>
      <p:sp>
        <p:nvSpPr>
          <p:cNvPr id="6" name="Slide Number Placeholder 5">
            <a:extLst>
              <a:ext uri="{FF2B5EF4-FFF2-40B4-BE49-F238E27FC236}">
                <a16:creationId xmlns:a16="http://schemas.microsoft.com/office/drawing/2014/main" id="{41ECEB77-19DC-AE2D-AE79-1B4A306B153E}"/>
              </a:ext>
            </a:extLst>
          </p:cNvPr>
          <p:cNvSpPr>
            <a:spLocks noGrp="1"/>
          </p:cNvSpPr>
          <p:nvPr>
            <p:ph type="sldNum" sz="quarter" idx="12"/>
          </p:nvPr>
        </p:nvSpPr>
        <p:spPr/>
        <p:txBody>
          <a:bodyPr/>
          <a:lstStyle/>
          <a:p>
            <a:fld id="{FDED41F8-FC0F-4085-8150-313B6CF05213}" type="slidenum">
              <a:rPr lang="en-US" smtClean="0"/>
              <a:t>27</a:t>
            </a:fld>
            <a:endParaRPr lang="en-US"/>
          </a:p>
        </p:txBody>
      </p:sp>
    </p:spTree>
    <p:extLst>
      <p:ext uri="{BB962C8B-B14F-4D97-AF65-F5344CB8AC3E}">
        <p14:creationId xmlns:p14="http://schemas.microsoft.com/office/powerpoint/2010/main" val="353420295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9533101"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4"/>
          <a:stretch>
            <a:fillRect/>
          </a:stretch>
        </p:blipFill>
        <p:spPr>
          <a:xfrm>
            <a:off x="804147"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454323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acceptance criteria</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507984" y="1846924"/>
            <a:ext cx="10886147" cy="3416320"/>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In an information technology projects, examples of these could be goals related to performance and quality.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For instance, system response times or transaction rates would be performance criteria, where the number of known defects that were not corrected by the completion of the project would be quality criteria (McBride et al. 2007).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All acceptance criteria should be written in very concise statements so that no two individuals would interpret the requirement differently.</a:t>
            </a:r>
          </a:p>
        </p:txBody>
      </p:sp>
      <p:sp>
        <p:nvSpPr>
          <p:cNvPr id="6" name="Slide Number Placeholder 5">
            <a:extLst>
              <a:ext uri="{FF2B5EF4-FFF2-40B4-BE49-F238E27FC236}">
                <a16:creationId xmlns:a16="http://schemas.microsoft.com/office/drawing/2014/main" id="{B17B18D8-9048-FB00-7C59-D89C8AE2BC42}"/>
              </a:ext>
            </a:extLst>
          </p:cNvPr>
          <p:cNvSpPr>
            <a:spLocks noGrp="1"/>
          </p:cNvSpPr>
          <p:nvPr>
            <p:ph type="sldNum" sz="quarter" idx="12"/>
          </p:nvPr>
        </p:nvSpPr>
        <p:spPr/>
        <p:txBody>
          <a:bodyPr/>
          <a:lstStyle/>
          <a:p>
            <a:fld id="{FDED41F8-FC0F-4085-8150-313B6CF05213}" type="slidenum">
              <a:rPr lang="en-US" smtClean="0"/>
              <a:t>28</a:t>
            </a:fld>
            <a:endParaRPr lang="en-US"/>
          </a:p>
        </p:txBody>
      </p:sp>
    </p:spTree>
    <p:extLst>
      <p:ext uri="{BB962C8B-B14F-4D97-AF65-F5344CB8AC3E}">
        <p14:creationId xmlns:p14="http://schemas.microsoft.com/office/powerpoint/2010/main" val="376721726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9533101"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4"/>
          <a:stretch>
            <a:fillRect/>
          </a:stretch>
        </p:blipFill>
        <p:spPr>
          <a:xfrm>
            <a:off x="804147"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318548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boundaries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392791" y="1954339"/>
            <a:ext cx="10886146" cy="3416320"/>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Project boundaries need to be set so that the PM does not find himself/herself being placed in a position where the amount of funds provided is firm, yet the scope of the project work keeps growing.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Boundaries need to be identified in the scope statement so that there will be no confusion as to what exactly will or will not be accomplished during the course of the project.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It is important to point out what is in scope and what is out of scope. </a:t>
            </a:r>
          </a:p>
        </p:txBody>
      </p:sp>
      <p:sp>
        <p:nvSpPr>
          <p:cNvPr id="6" name="Slide Number Placeholder 5">
            <a:extLst>
              <a:ext uri="{FF2B5EF4-FFF2-40B4-BE49-F238E27FC236}">
                <a16:creationId xmlns:a16="http://schemas.microsoft.com/office/drawing/2014/main" id="{738E05C3-2218-9A56-DD83-B73B9F74F33F}"/>
              </a:ext>
            </a:extLst>
          </p:cNvPr>
          <p:cNvSpPr>
            <a:spLocks noGrp="1"/>
          </p:cNvSpPr>
          <p:nvPr>
            <p:ph type="sldNum" sz="quarter" idx="12"/>
          </p:nvPr>
        </p:nvSpPr>
        <p:spPr/>
        <p:txBody>
          <a:bodyPr/>
          <a:lstStyle/>
          <a:p>
            <a:fld id="{FDED41F8-FC0F-4085-8150-313B6CF05213}" type="slidenum">
              <a:rPr lang="en-US" smtClean="0"/>
              <a:t>29</a:t>
            </a:fld>
            <a:endParaRPr lang="en-US"/>
          </a:p>
        </p:txBody>
      </p:sp>
    </p:spTree>
    <p:extLst>
      <p:ext uri="{BB962C8B-B14F-4D97-AF65-F5344CB8AC3E}">
        <p14:creationId xmlns:p14="http://schemas.microsoft.com/office/powerpoint/2010/main" val="207116007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9533101"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4"/>
          <a:stretch>
            <a:fillRect/>
          </a:stretch>
        </p:blipFill>
        <p:spPr>
          <a:xfrm>
            <a:off x="804147"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318548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boundaries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440998" y="1734321"/>
            <a:ext cx="10886146" cy="4154984"/>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This will be important later as conflicts emerge on what is within scope of the project, and it protects the project team in these situations.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Physical documentation is very important for this purpose, as well as obtaining signatures from key stakeholders so that there is understanding of the scope.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This process is an important one to help deal with scope definition and scope creep issues that may occur later in the life cycle.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Creeping requirements can be avoided through having a project boundaries section (</a:t>
            </a:r>
            <a:r>
              <a:rPr lang="en-US" sz="2400" dirty="0" err="1">
                <a:solidFill>
                  <a:srgbClr val="0A1F61"/>
                </a:solidFill>
                <a:cs typeface="Tajawal ExtraBold" panose="00000800000000000000" pitchFamily="2" charset="-78"/>
              </a:rPr>
              <a:t>Cervone</a:t>
            </a:r>
            <a:r>
              <a:rPr lang="en-US" sz="2400" dirty="0">
                <a:solidFill>
                  <a:srgbClr val="0A1F61"/>
                </a:solidFill>
                <a:cs typeface="Tajawal ExtraBold" panose="00000800000000000000" pitchFamily="2" charset="-78"/>
              </a:rPr>
              <a:t> 2006).</a:t>
            </a:r>
          </a:p>
        </p:txBody>
      </p:sp>
      <p:sp>
        <p:nvSpPr>
          <p:cNvPr id="6" name="Slide Number Placeholder 5">
            <a:extLst>
              <a:ext uri="{FF2B5EF4-FFF2-40B4-BE49-F238E27FC236}">
                <a16:creationId xmlns:a16="http://schemas.microsoft.com/office/drawing/2014/main" id="{BFAB8859-279B-5A8B-1CF6-0E1F1FB22155}"/>
              </a:ext>
            </a:extLst>
          </p:cNvPr>
          <p:cNvSpPr>
            <a:spLocks noGrp="1"/>
          </p:cNvSpPr>
          <p:nvPr>
            <p:ph type="sldNum" sz="quarter" idx="12"/>
          </p:nvPr>
        </p:nvSpPr>
        <p:spPr/>
        <p:txBody>
          <a:bodyPr/>
          <a:lstStyle/>
          <a:p>
            <a:fld id="{FDED41F8-FC0F-4085-8150-313B6CF05213}" type="slidenum">
              <a:rPr lang="en-US" smtClean="0"/>
              <a:t>30</a:t>
            </a:fld>
            <a:endParaRPr lang="en-US"/>
          </a:p>
        </p:txBody>
      </p:sp>
    </p:spTree>
    <p:extLst>
      <p:ext uri="{BB962C8B-B14F-4D97-AF65-F5344CB8AC3E}">
        <p14:creationId xmlns:p14="http://schemas.microsoft.com/office/powerpoint/2010/main" val="317737689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9533101"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4"/>
          <a:stretch>
            <a:fillRect/>
          </a:stretch>
        </p:blipFill>
        <p:spPr>
          <a:xfrm>
            <a:off x="804147"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622638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requirements and deliverables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329351" y="1846924"/>
            <a:ext cx="10886146" cy="3785652"/>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 project requirement can be defined as anything that needs to be accomplished as part of the project.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PMI (2008) further defines a requirement as a system, product, service, result, standard, or anything else that is desired by a stakeholder.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Just as discussed above in the product requirements section, it is important to communicate with the stakeholders to collect and confirm their needs, wants, and expectations. </a:t>
            </a:r>
          </a:p>
          <a:p>
            <a:pPr algn="just"/>
            <a:endParaRPr lang="en-US" sz="2400" dirty="0">
              <a:solidFill>
                <a:srgbClr val="0A1F61"/>
              </a:solidFill>
              <a:cs typeface="Tajawal ExtraBold" panose="00000800000000000000" pitchFamily="2" charset="-78"/>
            </a:endParaRPr>
          </a:p>
        </p:txBody>
      </p:sp>
      <p:sp>
        <p:nvSpPr>
          <p:cNvPr id="6" name="Slide Number Placeholder 5">
            <a:extLst>
              <a:ext uri="{FF2B5EF4-FFF2-40B4-BE49-F238E27FC236}">
                <a16:creationId xmlns:a16="http://schemas.microsoft.com/office/drawing/2014/main" id="{33591661-C41A-905A-8D6B-36027A6BCFA5}"/>
              </a:ext>
            </a:extLst>
          </p:cNvPr>
          <p:cNvSpPr>
            <a:spLocks noGrp="1"/>
          </p:cNvSpPr>
          <p:nvPr>
            <p:ph type="sldNum" sz="quarter" idx="12"/>
          </p:nvPr>
        </p:nvSpPr>
        <p:spPr/>
        <p:txBody>
          <a:bodyPr/>
          <a:lstStyle/>
          <a:p>
            <a:fld id="{FDED41F8-FC0F-4085-8150-313B6CF05213}" type="slidenum">
              <a:rPr lang="en-US" smtClean="0"/>
              <a:t>31</a:t>
            </a:fld>
            <a:endParaRPr lang="en-US"/>
          </a:p>
        </p:txBody>
      </p:sp>
    </p:spTree>
    <p:extLst>
      <p:ext uri="{BB962C8B-B14F-4D97-AF65-F5344CB8AC3E}">
        <p14:creationId xmlns:p14="http://schemas.microsoft.com/office/powerpoint/2010/main" val="79378782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9533101"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4"/>
          <a:stretch>
            <a:fillRect/>
          </a:stretch>
        </p:blipFill>
        <p:spPr>
          <a:xfrm>
            <a:off x="804147"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622638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requirements and deliverables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440998" y="1640658"/>
            <a:ext cx="11257441" cy="4524315"/>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needs to produce requirement statements that are very concise statements that no two individuals would interpret differently.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Then, the requirement statements should be taken back to the stakeholders to be certain that their needs, wants, and expectations are linked to specific requirements so that the team gets feedback that the stakeholders’ needs, wants, and expectations were correctly interpreted.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deliverables definition should identify the specific items that are to be produced.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These can be systems, websites, products, program codes, password documents, new processes, or technical manuals.</a:t>
            </a:r>
          </a:p>
        </p:txBody>
      </p:sp>
      <p:sp>
        <p:nvSpPr>
          <p:cNvPr id="6" name="Slide Number Placeholder 5">
            <a:extLst>
              <a:ext uri="{FF2B5EF4-FFF2-40B4-BE49-F238E27FC236}">
                <a16:creationId xmlns:a16="http://schemas.microsoft.com/office/drawing/2014/main" id="{118FD6A5-4714-1CC6-E74A-468EF4F5C934}"/>
              </a:ext>
            </a:extLst>
          </p:cNvPr>
          <p:cNvSpPr>
            <a:spLocks noGrp="1"/>
          </p:cNvSpPr>
          <p:nvPr>
            <p:ph type="sldNum" sz="quarter" idx="12"/>
          </p:nvPr>
        </p:nvSpPr>
        <p:spPr/>
        <p:txBody>
          <a:bodyPr/>
          <a:lstStyle/>
          <a:p>
            <a:fld id="{FDED41F8-FC0F-4085-8150-313B6CF05213}" type="slidenum">
              <a:rPr lang="en-US" smtClean="0"/>
              <a:t>32</a:t>
            </a:fld>
            <a:endParaRPr lang="en-US"/>
          </a:p>
        </p:txBody>
      </p:sp>
    </p:spTree>
    <p:extLst>
      <p:ext uri="{BB962C8B-B14F-4D97-AF65-F5344CB8AC3E}">
        <p14:creationId xmlns:p14="http://schemas.microsoft.com/office/powerpoint/2010/main" val="16608341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9533101"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4"/>
          <a:stretch>
            <a:fillRect/>
          </a:stretch>
        </p:blipFill>
        <p:spPr>
          <a:xfrm>
            <a:off x="804147"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314220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constraints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312188" y="1846924"/>
            <a:ext cx="11487926" cy="3416320"/>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Most projects have constraints which limit their degrees of freedom.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Many times, these are not recognized and therefore not obeyed.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This section provides a means for formally communicating to the key stakeholders what these constraints are for the project and its environment.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Politically, it may not be recommended to identify all constraints but, when possible, it provides clear communication internal and external to the project team. </a:t>
            </a:r>
          </a:p>
        </p:txBody>
      </p:sp>
      <p:sp>
        <p:nvSpPr>
          <p:cNvPr id="6" name="Slide Number Placeholder 5">
            <a:extLst>
              <a:ext uri="{FF2B5EF4-FFF2-40B4-BE49-F238E27FC236}">
                <a16:creationId xmlns:a16="http://schemas.microsoft.com/office/drawing/2014/main" id="{0C737350-6D0C-3BDF-DBE2-C14F0D7017E0}"/>
              </a:ext>
            </a:extLst>
          </p:cNvPr>
          <p:cNvSpPr>
            <a:spLocks noGrp="1"/>
          </p:cNvSpPr>
          <p:nvPr>
            <p:ph type="sldNum" sz="quarter" idx="12"/>
          </p:nvPr>
        </p:nvSpPr>
        <p:spPr/>
        <p:txBody>
          <a:bodyPr/>
          <a:lstStyle/>
          <a:p>
            <a:fld id="{FDED41F8-FC0F-4085-8150-313B6CF05213}" type="slidenum">
              <a:rPr lang="en-US" smtClean="0"/>
              <a:t>33</a:t>
            </a:fld>
            <a:endParaRPr lang="en-US"/>
          </a:p>
        </p:txBody>
      </p:sp>
    </p:spTree>
    <p:extLst>
      <p:ext uri="{BB962C8B-B14F-4D97-AF65-F5344CB8AC3E}">
        <p14:creationId xmlns:p14="http://schemas.microsoft.com/office/powerpoint/2010/main" val="68017345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9533101"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4"/>
          <a:stretch>
            <a:fillRect/>
          </a:stretch>
        </p:blipFill>
        <p:spPr>
          <a:xfrm>
            <a:off x="804147"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314220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constraints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537014" y="1979316"/>
            <a:ext cx="10886146" cy="2677656"/>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Constraints are merely restrictions that exist such as funds, timelines, contracts in place requiring that purchases be made from certain suppliers, system interfaces produced to be compatible with existing organization’s systems, or even space availability.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PM as part of his/her role is responsible for realistically identifying tasks and timelines based around these constraints.</a:t>
            </a:r>
          </a:p>
        </p:txBody>
      </p:sp>
      <p:sp>
        <p:nvSpPr>
          <p:cNvPr id="6" name="Slide Number Placeholder 5">
            <a:extLst>
              <a:ext uri="{FF2B5EF4-FFF2-40B4-BE49-F238E27FC236}">
                <a16:creationId xmlns:a16="http://schemas.microsoft.com/office/drawing/2014/main" id="{CBE08A36-15F3-E03C-FF4F-ADF3225F6F89}"/>
              </a:ext>
            </a:extLst>
          </p:cNvPr>
          <p:cNvSpPr>
            <a:spLocks noGrp="1"/>
          </p:cNvSpPr>
          <p:nvPr>
            <p:ph type="sldNum" sz="quarter" idx="12"/>
          </p:nvPr>
        </p:nvSpPr>
        <p:spPr/>
        <p:txBody>
          <a:bodyPr/>
          <a:lstStyle/>
          <a:p>
            <a:fld id="{FDED41F8-FC0F-4085-8150-313B6CF05213}" type="slidenum">
              <a:rPr lang="en-US" smtClean="0"/>
              <a:t>34</a:t>
            </a:fld>
            <a:endParaRPr lang="en-US"/>
          </a:p>
        </p:txBody>
      </p:sp>
    </p:spTree>
    <p:extLst>
      <p:ext uri="{BB962C8B-B14F-4D97-AF65-F5344CB8AC3E}">
        <p14:creationId xmlns:p14="http://schemas.microsoft.com/office/powerpoint/2010/main" val="236353468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9533101" cy="1335314"/>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494816" y="6255656"/>
            <a:ext cx="744369" cy="667511"/>
          </a:xfrm>
          <a:prstGeom prst="rect">
            <a:avLst/>
          </a:prstGeom>
        </p:spPr>
      </p:pic>
      <p:pic>
        <p:nvPicPr>
          <p:cNvPr id="3" name="Picture 2"/>
          <p:cNvPicPr>
            <a:picLocks noChangeAspect="1"/>
          </p:cNvPicPr>
          <p:nvPr/>
        </p:nvPicPr>
        <p:blipFill>
          <a:blip r:embed="rId4"/>
          <a:stretch>
            <a:fillRect/>
          </a:stretch>
        </p:blipFill>
        <p:spPr>
          <a:xfrm>
            <a:off x="804147"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853577" y="452167"/>
            <a:ext cx="342273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assumptions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17226" y="1335314"/>
            <a:ext cx="11955449" cy="5632311"/>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Assumptions are statements that the PM believes to be true such as access to some defined level of organizational resources such as all team members are provided adequate computer workstations, office supplies, equipment, and so on.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These can even be opportunities for the project.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It may also state that some external organizational group will provide support to the team.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This section is again just a way to communicate to all parties' different constraints related to the project.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This section will also contain a statement regarding the impact to the project if the assumptions are incorrect such as a project falling behind schedule if promised resources are not provided.</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p:txBody>
      </p:sp>
      <p:sp>
        <p:nvSpPr>
          <p:cNvPr id="6" name="Slide Number Placeholder 5">
            <a:extLst>
              <a:ext uri="{FF2B5EF4-FFF2-40B4-BE49-F238E27FC236}">
                <a16:creationId xmlns:a16="http://schemas.microsoft.com/office/drawing/2014/main" id="{D01CE0E5-6716-6B3E-3E32-C9F9CF5E5DCF}"/>
              </a:ext>
            </a:extLst>
          </p:cNvPr>
          <p:cNvSpPr>
            <a:spLocks noGrp="1"/>
          </p:cNvSpPr>
          <p:nvPr>
            <p:ph type="sldNum" sz="quarter" idx="12"/>
          </p:nvPr>
        </p:nvSpPr>
        <p:spPr/>
        <p:txBody>
          <a:bodyPr/>
          <a:lstStyle/>
          <a:p>
            <a:fld id="{FDED41F8-FC0F-4085-8150-313B6CF05213}" type="slidenum">
              <a:rPr lang="en-US" smtClean="0"/>
              <a:t>35</a:t>
            </a:fld>
            <a:endParaRPr lang="en-US"/>
          </a:p>
        </p:txBody>
      </p:sp>
    </p:spTree>
    <p:extLst>
      <p:ext uri="{BB962C8B-B14F-4D97-AF65-F5344CB8AC3E}">
        <p14:creationId xmlns:p14="http://schemas.microsoft.com/office/powerpoint/2010/main" val="355177149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9533101"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4"/>
          <a:stretch>
            <a:fillRect/>
          </a:stretch>
        </p:blipFill>
        <p:spPr>
          <a:xfrm>
            <a:off x="804147"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342273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assumptions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440998" y="1734321"/>
            <a:ext cx="10886146" cy="4154984"/>
          </a:xfrm>
          <a:prstGeom prst="rect">
            <a:avLst/>
          </a:prstGeom>
          <a:noFill/>
        </p:spPr>
        <p:txBody>
          <a:bodyPr wrap="square">
            <a:spAutoFit/>
          </a:bodyPr>
          <a:lstStyle/>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Likely, one of the most important assumptions to document and make clear to the management approval group is that of resource availability.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 perfect plan that is not supported with resources is worthless.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supplying organizations need to be made explicitly aware that failure to support the plan will result in undesirable outcomes.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Throughout the life cycle, it is a good idea to review assumptions and verify that they are still valid.</a:t>
            </a:r>
          </a:p>
        </p:txBody>
      </p:sp>
      <p:sp>
        <p:nvSpPr>
          <p:cNvPr id="6" name="Slide Number Placeholder 5">
            <a:extLst>
              <a:ext uri="{FF2B5EF4-FFF2-40B4-BE49-F238E27FC236}">
                <a16:creationId xmlns:a16="http://schemas.microsoft.com/office/drawing/2014/main" id="{4EDD05EB-5113-7D2E-9D71-8714849806B5}"/>
              </a:ext>
            </a:extLst>
          </p:cNvPr>
          <p:cNvSpPr>
            <a:spLocks noGrp="1"/>
          </p:cNvSpPr>
          <p:nvPr>
            <p:ph type="sldNum" sz="quarter" idx="12"/>
          </p:nvPr>
        </p:nvSpPr>
        <p:spPr/>
        <p:txBody>
          <a:bodyPr/>
          <a:lstStyle/>
          <a:p>
            <a:fld id="{FDED41F8-FC0F-4085-8150-313B6CF05213}" type="slidenum">
              <a:rPr lang="en-US" smtClean="0"/>
              <a:t>36</a:t>
            </a:fld>
            <a:endParaRPr lang="en-US"/>
          </a:p>
        </p:txBody>
      </p:sp>
    </p:spTree>
    <p:extLst>
      <p:ext uri="{BB962C8B-B14F-4D97-AF65-F5344CB8AC3E}">
        <p14:creationId xmlns:p14="http://schemas.microsoft.com/office/powerpoint/2010/main" val="374377939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9533101"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4"/>
          <a:stretch>
            <a:fillRect/>
          </a:stretch>
        </p:blipFill>
        <p:spPr>
          <a:xfrm>
            <a:off x="804147"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62824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organization/team assessment</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493471" y="1749715"/>
            <a:ext cx="10886146" cy="4154984"/>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team membership section of the project scope statement will likely have very little information at this stage since the project is not completely defined yet.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However, in a few cases the scope statement may have additional details if this information has already been defined.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information in this section is more likely to not exist at this stage but instead in the final scope subsidiary plan.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Project organization and team assessment information include each team member’s name, contact information, and position. </a:t>
            </a:r>
          </a:p>
        </p:txBody>
      </p:sp>
      <p:sp>
        <p:nvSpPr>
          <p:cNvPr id="6" name="Slide Number Placeholder 5">
            <a:extLst>
              <a:ext uri="{FF2B5EF4-FFF2-40B4-BE49-F238E27FC236}">
                <a16:creationId xmlns:a16="http://schemas.microsoft.com/office/drawing/2014/main" id="{46938626-59F0-AB99-E8AE-F5D333AD1A62}"/>
              </a:ext>
            </a:extLst>
          </p:cNvPr>
          <p:cNvSpPr>
            <a:spLocks noGrp="1"/>
          </p:cNvSpPr>
          <p:nvPr>
            <p:ph type="sldNum" sz="quarter" idx="12"/>
          </p:nvPr>
        </p:nvSpPr>
        <p:spPr/>
        <p:txBody>
          <a:bodyPr/>
          <a:lstStyle/>
          <a:p>
            <a:fld id="{FDED41F8-FC0F-4085-8150-313B6CF05213}" type="slidenum">
              <a:rPr lang="en-US" smtClean="0"/>
              <a:t>37</a:t>
            </a:fld>
            <a:endParaRPr lang="en-US"/>
          </a:p>
        </p:txBody>
      </p:sp>
    </p:spTree>
    <p:extLst>
      <p:ext uri="{BB962C8B-B14F-4D97-AF65-F5344CB8AC3E}">
        <p14:creationId xmlns:p14="http://schemas.microsoft.com/office/powerpoint/2010/main" val="86344174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9533101"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4"/>
          <a:stretch>
            <a:fillRect/>
          </a:stretch>
        </p:blipFill>
        <p:spPr>
          <a:xfrm>
            <a:off x="804147"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62824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organization/team assessment</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440998" y="1677592"/>
            <a:ext cx="10886146" cy="4524315"/>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This section will further contain the authority that was granted to the PM in the project charter discussed in the last chapter. In addition, it will contain the details on the responsibilities of each team member.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scope statement may list the specialty area held by various team members such as computer programmer, architecture, engineer, and so on.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It will identify the degree of involvement each team member has in terms of full-time team member, part-time team member, advisory board member, and so on.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It is often difficult to interpret the degree of authority that different team members have, so this information may be integrated into the scope statement. </a:t>
            </a:r>
          </a:p>
        </p:txBody>
      </p:sp>
      <p:sp>
        <p:nvSpPr>
          <p:cNvPr id="6" name="Slide Number Placeholder 5">
            <a:extLst>
              <a:ext uri="{FF2B5EF4-FFF2-40B4-BE49-F238E27FC236}">
                <a16:creationId xmlns:a16="http://schemas.microsoft.com/office/drawing/2014/main" id="{7400D016-45AA-CC78-0F58-C6563556CE40}"/>
              </a:ext>
            </a:extLst>
          </p:cNvPr>
          <p:cNvSpPr>
            <a:spLocks noGrp="1"/>
          </p:cNvSpPr>
          <p:nvPr>
            <p:ph type="sldNum" sz="quarter" idx="12"/>
          </p:nvPr>
        </p:nvSpPr>
        <p:spPr/>
        <p:txBody>
          <a:bodyPr/>
          <a:lstStyle/>
          <a:p>
            <a:fld id="{FDED41F8-FC0F-4085-8150-313B6CF05213}" type="slidenum">
              <a:rPr lang="en-US" smtClean="0"/>
              <a:t>38</a:t>
            </a:fld>
            <a:endParaRPr lang="en-US"/>
          </a:p>
        </p:txBody>
      </p:sp>
    </p:spTree>
    <p:extLst>
      <p:ext uri="{BB962C8B-B14F-4D97-AF65-F5344CB8AC3E}">
        <p14:creationId xmlns:p14="http://schemas.microsoft.com/office/powerpoint/2010/main" val="188302830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9533101"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4"/>
          <a:stretch>
            <a:fillRect/>
          </a:stretch>
        </p:blipFill>
        <p:spPr>
          <a:xfrm>
            <a:off x="804147"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62824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organization/team assessment</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440998" y="1734321"/>
            <a:ext cx="10886146" cy="4524315"/>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It could be as simple as to list an alternative PM signifying that a team member has the signing power in the absence of the PM.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However, this information needs to be clearly documented, so there is no room to misinterpret the degree of authority held by team members.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Generally, the team member section will identify certain team members as leads over different areas of the project which is an easy and clear way of identifying the different degrees of authority on the project charter.</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There may also be a section of the scope statement that identifies the means of assessment of team members.</a:t>
            </a:r>
          </a:p>
        </p:txBody>
      </p:sp>
      <p:sp>
        <p:nvSpPr>
          <p:cNvPr id="6" name="Slide Number Placeholder 5">
            <a:extLst>
              <a:ext uri="{FF2B5EF4-FFF2-40B4-BE49-F238E27FC236}">
                <a16:creationId xmlns:a16="http://schemas.microsoft.com/office/drawing/2014/main" id="{42317D0B-B882-7D04-ECA8-161EDD6F17A3}"/>
              </a:ext>
            </a:extLst>
          </p:cNvPr>
          <p:cNvSpPr>
            <a:spLocks noGrp="1"/>
          </p:cNvSpPr>
          <p:nvPr>
            <p:ph type="sldNum" sz="quarter" idx="12"/>
          </p:nvPr>
        </p:nvSpPr>
        <p:spPr/>
        <p:txBody>
          <a:bodyPr/>
          <a:lstStyle/>
          <a:p>
            <a:fld id="{FDED41F8-FC0F-4085-8150-313B6CF05213}" type="slidenum">
              <a:rPr lang="en-US" smtClean="0"/>
              <a:t>39</a:t>
            </a:fld>
            <a:endParaRPr lang="en-US"/>
          </a:p>
        </p:txBody>
      </p:sp>
    </p:spTree>
    <p:extLst>
      <p:ext uri="{BB962C8B-B14F-4D97-AF65-F5344CB8AC3E}">
        <p14:creationId xmlns:p14="http://schemas.microsoft.com/office/powerpoint/2010/main" val="256666322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9533101"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4"/>
          <a:stretch>
            <a:fillRect/>
          </a:stretch>
        </p:blipFill>
        <p:spPr>
          <a:xfrm>
            <a:off x="804147"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62824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organization/team assessment</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440998" y="1751283"/>
            <a:ext cx="10886146" cy="4154984"/>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It may be a statement of biannual performance review assessments that are conducted.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It may even list out key areas of assessment for team members.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These assessment areas may revolve around the same performance assessments that the PM is held to such as meeting the project schedule or quality of deliverables.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assessments can even be in terms of how well a team member works as part of the team to collectively meet the project goals and objectives. </a:t>
            </a:r>
          </a:p>
        </p:txBody>
      </p:sp>
      <p:sp>
        <p:nvSpPr>
          <p:cNvPr id="6" name="Slide Number Placeholder 5">
            <a:extLst>
              <a:ext uri="{FF2B5EF4-FFF2-40B4-BE49-F238E27FC236}">
                <a16:creationId xmlns:a16="http://schemas.microsoft.com/office/drawing/2014/main" id="{AA36FA11-7F2E-7897-51F8-EE3121213E49}"/>
              </a:ext>
            </a:extLst>
          </p:cNvPr>
          <p:cNvSpPr>
            <a:spLocks noGrp="1"/>
          </p:cNvSpPr>
          <p:nvPr>
            <p:ph type="sldNum" sz="quarter" idx="12"/>
          </p:nvPr>
        </p:nvSpPr>
        <p:spPr/>
        <p:txBody>
          <a:bodyPr/>
          <a:lstStyle/>
          <a:p>
            <a:fld id="{FDED41F8-FC0F-4085-8150-313B6CF05213}" type="slidenum">
              <a:rPr lang="en-US" smtClean="0"/>
              <a:t>40</a:t>
            </a:fld>
            <a:endParaRPr lang="en-US"/>
          </a:p>
        </p:txBody>
      </p:sp>
    </p:spTree>
    <p:extLst>
      <p:ext uri="{BB962C8B-B14F-4D97-AF65-F5344CB8AC3E}">
        <p14:creationId xmlns:p14="http://schemas.microsoft.com/office/powerpoint/2010/main" val="34456453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9533101"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4"/>
          <a:stretch>
            <a:fillRect/>
          </a:stretch>
        </p:blipFill>
        <p:spPr>
          <a:xfrm>
            <a:off x="804147"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226376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Defined risks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312188" y="1979316"/>
            <a:ext cx="10886146" cy="3416320"/>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risk management process at this stage is of high level.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This process provides a way to reduce project outcome uncertainty through providing awareness, assessment, and handling of risks, thereby minimizing future threats, seizing opportunities, and achieving improved results.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It also identifies the degree to which a risk may occur and the outcome it could have in terms of impacting project success.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p:txBody>
      </p:sp>
      <p:sp>
        <p:nvSpPr>
          <p:cNvPr id="6" name="Slide Number Placeholder 5">
            <a:extLst>
              <a:ext uri="{FF2B5EF4-FFF2-40B4-BE49-F238E27FC236}">
                <a16:creationId xmlns:a16="http://schemas.microsoft.com/office/drawing/2014/main" id="{CB42C7A9-A69A-AE28-4860-BD424270ED99}"/>
              </a:ext>
            </a:extLst>
          </p:cNvPr>
          <p:cNvSpPr>
            <a:spLocks noGrp="1"/>
          </p:cNvSpPr>
          <p:nvPr>
            <p:ph type="sldNum" sz="quarter" idx="12"/>
          </p:nvPr>
        </p:nvSpPr>
        <p:spPr/>
        <p:txBody>
          <a:bodyPr/>
          <a:lstStyle/>
          <a:p>
            <a:fld id="{FDED41F8-FC0F-4085-8150-313B6CF05213}" type="slidenum">
              <a:rPr lang="en-US" smtClean="0"/>
              <a:t>41</a:t>
            </a:fld>
            <a:endParaRPr lang="en-US"/>
          </a:p>
        </p:txBody>
      </p:sp>
    </p:spTree>
    <p:extLst>
      <p:ext uri="{BB962C8B-B14F-4D97-AF65-F5344CB8AC3E}">
        <p14:creationId xmlns:p14="http://schemas.microsoft.com/office/powerpoint/2010/main" val="261250416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9533101"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4"/>
          <a:stretch>
            <a:fillRect/>
          </a:stretch>
        </p:blipFill>
        <p:spPr>
          <a:xfrm>
            <a:off x="804147"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226376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Defined risks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507985" y="1846924"/>
            <a:ext cx="10886146" cy="3785652"/>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Time spent in risk management up front allows those involved to not be in a crisis mode later when identifying the best way to manage the unplanned event.</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Project risk management involves the identification of potential risks affiliated with a project.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Potential risk events can be identified by reviewing previous project data and other company historical records to see which risk factors have previously occurred. In addition to this, brainstorming sessions are a potential process to further identify items that may have never occurred before but still pose a threat to the project. </a:t>
            </a:r>
          </a:p>
        </p:txBody>
      </p:sp>
      <p:sp>
        <p:nvSpPr>
          <p:cNvPr id="6" name="Slide Number Placeholder 5">
            <a:extLst>
              <a:ext uri="{FF2B5EF4-FFF2-40B4-BE49-F238E27FC236}">
                <a16:creationId xmlns:a16="http://schemas.microsoft.com/office/drawing/2014/main" id="{AB7C2334-C39E-A8D3-1604-5CFF24B0998F}"/>
              </a:ext>
            </a:extLst>
          </p:cNvPr>
          <p:cNvSpPr>
            <a:spLocks noGrp="1"/>
          </p:cNvSpPr>
          <p:nvPr>
            <p:ph type="sldNum" sz="quarter" idx="12"/>
          </p:nvPr>
        </p:nvSpPr>
        <p:spPr/>
        <p:txBody>
          <a:bodyPr/>
          <a:lstStyle/>
          <a:p>
            <a:fld id="{FDED41F8-FC0F-4085-8150-313B6CF05213}" type="slidenum">
              <a:rPr lang="en-US" smtClean="0"/>
              <a:t>42</a:t>
            </a:fld>
            <a:endParaRPr lang="en-US"/>
          </a:p>
        </p:txBody>
      </p:sp>
    </p:spTree>
    <p:extLst>
      <p:ext uri="{BB962C8B-B14F-4D97-AF65-F5344CB8AC3E}">
        <p14:creationId xmlns:p14="http://schemas.microsoft.com/office/powerpoint/2010/main" val="125321043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9533101"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4"/>
          <a:stretch>
            <a:fillRect/>
          </a:stretch>
        </p:blipFill>
        <p:spPr>
          <a:xfrm>
            <a:off x="804147"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226376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Defined risks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440998" y="1595021"/>
            <a:ext cx="11600571" cy="5262979"/>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Vargas-</a:t>
            </a:r>
            <a:r>
              <a:rPr lang="en-US" sz="2400" dirty="0" err="1">
                <a:solidFill>
                  <a:srgbClr val="0A1F61"/>
                </a:solidFill>
                <a:cs typeface="Tajawal ExtraBold" panose="00000800000000000000" pitchFamily="2" charset="-78"/>
              </a:rPr>
              <a:t>Hernadez</a:t>
            </a:r>
            <a:r>
              <a:rPr lang="en-US" sz="2400" dirty="0">
                <a:solidFill>
                  <a:srgbClr val="0A1F61"/>
                </a:solidFill>
                <a:cs typeface="Tajawal ExtraBold" panose="00000800000000000000" pitchFamily="2" charset="-78"/>
              </a:rPr>
              <a:t> (2011) suggests categorizing risks using major category headings such as environment, technical, resources, integration, management, marketing, and strategy.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For instance, the project may have a risk under the category of environment—that is, bad weather during some time frame.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At this stage in the project, the risk assessment is of very high level.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more detailed assessment and quantification process will come later in the planning process which will be discussed later in the book.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At this early stage, the goal is to give the decision-makers a high-level view of this aspect of the project.</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p:txBody>
      </p:sp>
      <p:sp>
        <p:nvSpPr>
          <p:cNvPr id="6" name="Slide Number Placeholder 5">
            <a:extLst>
              <a:ext uri="{FF2B5EF4-FFF2-40B4-BE49-F238E27FC236}">
                <a16:creationId xmlns:a16="http://schemas.microsoft.com/office/drawing/2014/main" id="{48766F5E-F483-3DDA-8979-006CDAFB33B1}"/>
              </a:ext>
            </a:extLst>
          </p:cNvPr>
          <p:cNvSpPr>
            <a:spLocks noGrp="1"/>
          </p:cNvSpPr>
          <p:nvPr>
            <p:ph type="sldNum" sz="quarter" idx="12"/>
          </p:nvPr>
        </p:nvSpPr>
        <p:spPr/>
        <p:txBody>
          <a:bodyPr/>
          <a:lstStyle/>
          <a:p>
            <a:fld id="{FDED41F8-FC0F-4085-8150-313B6CF05213}" type="slidenum">
              <a:rPr lang="en-US" smtClean="0"/>
              <a:t>43</a:t>
            </a:fld>
            <a:endParaRPr lang="en-US"/>
          </a:p>
        </p:txBody>
      </p:sp>
    </p:spTree>
    <p:extLst>
      <p:ext uri="{BB962C8B-B14F-4D97-AF65-F5344CB8AC3E}">
        <p14:creationId xmlns:p14="http://schemas.microsoft.com/office/powerpoint/2010/main" val="369851418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9533101"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4"/>
          <a:stretch>
            <a:fillRect/>
          </a:stretch>
        </p:blipFill>
        <p:spPr>
          <a:xfrm>
            <a:off x="804147"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19046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Milestones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435414" y="1846924"/>
            <a:ext cx="10886146" cy="3785652"/>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Milestones are any significant events, deliverables or achievements within a project or schedule (PMI 2008).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 significant event could signify that Phase I has been completed and Phase II is beginning.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Another example is that all system testing is completed or that a system implementation is complete at a specific location.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Completion at each location may be defined as a project milestone event. </a:t>
            </a:r>
          </a:p>
        </p:txBody>
      </p:sp>
      <p:sp>
        <p:nvSpPr>
          <p:cNvPr id="6" name="Slide Number Placeholder 5">
            <a:extLst>
              <a:ext uri="{FF2B5EF4-FFF2-40B4-BE49-F238E27FC236}">
                <a16:creationId xmlns:a16="http://schemas.microsoft.com/office/drawing/2014/main" id="{ED6231A8-BA98-1010-7BEF-20FED919CAF0}"/>
              </a:ext>
            </a:extLst>
          </p:cNvPr>
          <p:cNvSpPr>
            <a:spLocks noGrp="1"/>
          </p:cNvSpPr>
          <p:nvPr>
            <p:ph type="sldNum" sz="quarter" idx="12"/>
          </p:nvPr>
        </p:nvSpPr>
        <p:spPr/>
        <p:txBody>
          <a:bodyPr/>
          <a:lstStyle/>
          <a:p>
            <a:fld id="{FDED41F8-FC0F-4085-8150-313B6CF05213}" type="slidenum">
              <a:rPr lang="en-US" smtClean="0"/>
              <a:t>44</a:t>
            </a:fld>
            <a:endParaRPr lang="en-US"/>
          </a:p>
        </p:txBody>
      </p:sp>
    </p:spTree>
    <p:extLst>
      <p:ext uri="{BB962C8B-B14F-4D97-AF65-F5344CB8AC3E}">
        <p14:creationId xmlns:p14="http://schemas.microsoft.com/office/powerpoint/2010/main" val="335741947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9533101"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4"/>
          <a:stretch>
            <a:fillRect/>
          </a:stretch>
        </p:blipFill>
        <p:spPr>
          <a:xfrm>
            <a:off x="804147"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19046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Milestones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652927" y="2103437"/>
            <a:ext cx="10886146" cy="2308324"/>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Furthermore, it is common to signify a milestone at the end of a project to indicate that it has officially been completed which could even be to have a formal close-out celebration event if appropriate.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At this point, timeline estimates may be included indicating target milestones.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p:txBody>
      </p:sp>
      <p:sp>
        <p:nvSpPr>
          <p:cNvPr id="6" name="Slide Number Placeholder 5">
            <a:extLst>
              <a:ext uri="{FF2B5EF4-FFF2-40B4-BE49-F238E27FC236}">
                <a16:creationId xmlns:a16="http://schemas.microsoft.com/office/drawing/2014/main" id="{582B1126-0CCC-8FB6-38E6-A1F926E11E4A}"/>
              </a:ext>
            </a:extLst>
          </p:cNvPr>
          <p:cNvSpPr>
            <a:spLocks noGrp="1"/>
          </p:cNvSpPr>
          <p:nvPr>
            <p:ph type="sldNum" sz="quarter" idx="12"/>
          </p:nvPr>
        </p:nvSpPr>
        <p:spPr/>
        <p:txBody>
          <a:bodyPr/>
          <a:lstStyle/>
          <a:p>
            <a:fld id="{FDED41F8-FC0F-4085-8150-313B6CF05213}" type="slidenum">
              <a:rPr lang="en-US" smtClean="0"/>
              <a:t>45</a:t>
            </a:fld>
            <a:endParaRPr lang="en-US"/>
          </a:p>
        </p:txBody>
      </p:sp>
    </p:spTree>
    <p:extLst>
      <p:ext uri="{BB962C8B-B14F-4D97-AF65-F5344CB8AC3E}">
        <p14:creationId xmlns:p14="http://schemas.microsoft.com/office/powerpoint/2010/main" val="322234153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9533101"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4"/>
          <a:stretch>
            <a:fillRect/>
          </a:stretch>
        </p:blipFill>
        <p:spPr>
          <a:xfrm>
            <a:off x="804147"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238238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Cost estimate</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652927" y="1846924"/>
            <a:ext cx="10886146" cy="3785652"/>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This section will describe the budget based on the requirements at this point which produces a high-level estimate.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As with the time and initial WBS, cost estimates will often be quite broad regarding the amount of the budget for different aspects of the project such as equipment, labor, facilities, technology, and so on.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It will also address where the funds are from in terms of funding from a specific program or department or combination of different organizational departments if this information is known. </a:t>
            </a:r>
          </a:p>
        </p:txBody>
      </p:sp>
      <p:sp>
        <p:nvSpPr>
          <p:cNvPr id="6" name="Slide Number Placeholder 5">
            <a:extLst>
              <a:ext uri="{FF2B5EF4-FFF2-40B4-BE49-F238E27FC236}">
                <a16:creationId xmlns:a16="http://schemas.microsoft.com/office/drawing/2014/main" id="{9E6256DE-8F00-E369-E4C7-830FC4EB8C4D}"/>
              </a:ext>
            </a:extLst>
          </p:cNvPr>
          <p:cNvSpPr>
            <a:spLocks noGrp="1"/>
          </p:cNvSpPr>
          <p:nvPr>
            <p:ph type="sldNum" sz="quarter" idx="12"/>
          </p:nvPr>
        </p:nvSpPr>
        <p:spPr/>
        <p:txBody>
          <a:bodyPr/>
          <a:lstStyle/>
          <a:p>
            <a:fld id="{FDED41F8-FC0F-4085-8150-313B6CF05213}" type="slidenum">
              <a:rPr lang="en-US" smtClean="0"/>
              <a:t>46</a:t>
            </a:fld>
            <a:endParaRPr lang="en-US"/>
          </a:p>
        </p:txBody>
      </p:sp>
    </p:spTree>
    <p:extLst>
      <p:ext uri="{BB962C8B-B14F-4D97-AF65-F5344CB8AC3E}">
        <p14:creationId xmlns:p14="http://schemas.microsoft.com/office/powerpoint/2010/main" val="233834877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9533101"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4"/>
          <a:stretch>
            <a:fillRect/>
          </a:stretch>
        </p:blipFill>
        <p:spPr>
          <a:xfrm>
            <a:off x="804147"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238238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Cost estimate</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464443" y="1851429"/>
            <a:ext cx="10886146" cy="3416320"/>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Finally, within MS Project 2010, the project’s budget resource feature can be used to define the budget for different categories of items.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In some projects, it may state how some of the project income is generated from sales such as a project responsible for hosting one or more events where tickets are sold.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event may be able to pay for entertainment, food, and so on based on the income that comes in from ticket sales.</a:t>
            </a:r>
          </a:p>
        </p:txBody>
      </p:sp>
      <p:sp>
        <p:nvSpPr>
          <p:cNvPr id="6" name="Slide Number Placeholder 5">
            <a:extLst>
              <a:ext uri="{FF2B5EF4-FFF2-40B4-BE49-F238E27FC236}">
                <a16:creationId xmlns:a16="http://schemas.microsoft.com/office/drawing/2014/main" id="{2C9D632C-3202-E207-D870-CAD7629107BD}"/>
              </a:ext>
            </a:extLst>
          </p:cNvPr>
          <p:cNvSpPr>
            <a:spLocks noGrp="1"/>
          </p:cNvSpPr>
          <p:nvPr>
            <p:ph type="sldNum" sz="quarter" idx="12"/>
          </p:nvPr>
        </p:nvSpPr>
        <p:spPr/>
        <p:txBody>
          <a:bodyPr/>
          <a:lstStyle/>
          <a:p>
            <a:fld id="{FDED41F8-FC0F-4085-8150-313B6CF05213}" type="slidenum">
              <a:rPr lang="en-US" smtClean="0"/>
              <a:t>47</a:t>
            </a:fld>
            <a:endParaRPr lang="en-US"/>
          </a:p>
        </p:txBody>
      </p:sp>
    </p:spTree>
    <p:extLst>
      <p:ext uri="{BB962C8B-B14F-4D97-AF65-F5344CB8AC3E}">
        <p14:creationId xmlns:p14="http://schemas.microsoft.com/office/powerpoint/2010/main" val="92145608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10638709"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4"/>
          <a:stretch>
            <a:fillRect/>
          </a:stretch>
        </p:blipFill>
        <p:spPr>
          <a:xfrm>
            <a:off x="804147"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786625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configuration management requirements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312188" y="1734321"/>
            <a:ext cx="10886146" cy="4154984"/>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Configuration management is how the entire project is managed from procedures to set-up project documentation to tracking of the project milestones to team interactions.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At this point within the project, this section may be incomplete.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Each team will have different rules of engagement so to speak which are internal team processes.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These rules may be on conducting meetings, keeping sensitive information confidential, communicating within the team, tracking product quality, and so on. </a:t>
            </a:r>
          </a:p>
        </p:txBody>
      </p:sp>
      <p:sp>
        <p:nvSpPr>
          <p:cNvPr id="6" name="Slide Number Placeholder 5">
            <a:extLst>
              <a:ext uri="{FF2B5EF4-FFF2-40B4-BE49-F238E27FC236}">
                <a16:creationId xmlns:a16="http://schemas.microsoft.com/office/drawing/2014/main" id="{5BC9EDC9-9E05-F129-A88B-E62EEE6AE680}"/>
              </a:ext>
            </a:extLst>
          </p:cNvPr>
          <p:cNvSpPr>
            <a:spLocks noGrp="1"/>
          </p:cNvSpPr>
          <p:nvPr>
            <p:ph type="sldNum" sz="quarter" idx="12"/>
          </p:nvPr>
        </p:nvSpPr>
        <p:spPr/>
        <p:txBody>
          <a:bodyPr/>
          <a:lstStyle/>
          <a:p>
            <a:fld id="{FDED41F8-FC0F-4085-8150-313B6CF05213}" type="slidenum">
              <a:rPr lang="en-US" smtClean="0"/>
              <a:t>48</a:t>
            </a:fld>
            <a:endParaRPr lang="en-US"/>
          </a:p>
        </p:txBody>
      </p:sp>
    </p:spTree>
    <p:extLst>
      <p:ext uri="{BB962C8B-B14F-4D97-AF65-F5344CB8AC3E}">
        <p14:creationId xmlns:p14="http://schemas.microsoft.com/office/powerpoint/2010/main" val="352244592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10638709"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4"/>
          <a:stretch>
            <a:fillRect/>
          </a:stretch>
        </p:blipFill>
        <p:spPr>
          <a:xfrm>
            <a:off x="804147"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786625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configuration management requirements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420900" y="1979316"/>
            <a:ext cx="10886146" cy="2677656"/>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scope statement may have a section devoted to team guidelines.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PM will likely not publish all of the rules of engagement but there may be rules that make sense to formally display on the project scope statement.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Inaccurate configuration control is a risk that is particularly present in information technology projects (</a:t>
            </a:r>
            <a:r>
              <a:rPr lang="en-US" sz="2400" dirty="0" err="1">
                <a:solidFill>
                  <a:srgbClr val="0A1F61"/>
                </a:solidFill>
                <a:cs typeface="Tajawal ExtraBold" panose="00000800000000000000" pitchFamily="2" charset="-78"/>
              </a:rPr>
              <a:t>Cervone</a:t>
            </a:r>
            <a:r>
              <a:rPr lang="en-US" sz="2400" dirty="0">
                <a:solidFill>
                  <a:srgbClr val="0A1F61"/>
                </a:solidFill>
                <a:cs typeface="Tajawal ExtraBold" panose="00000800000000000000" pitchFamily="2" charset="-78"/>
              </a:rPr>
              <a:t> 2006). </a:t>
            </a:r>
          </a:p>
        </p:txBody>
      </p:sp>
      <p:sp>
        <p:nvSpPr>
          <p:cNvPr id="6" name="Slide Number Placeholder 5">
            <a:extLst>
              <a:ext uri="{FF2B5EF4-FFF2-40B4-BE49-F238E27FC236}">
                <a16:creationId xmlns:a16="http://schemas.microsoft.com/office/drawing/2014/main" id="{1E131D5E-05D5-E3A9-B8F9-CA1C2BF7FDEE}"/>
              </a:ext>
            </a:extLst>
          </p:cNvPr>
          <p:cNvSpPr>
            <a:spLocks noGrp="1"/>
          </p:cNvSpPr>
          <p:nvPr>
            <p:ph type="sldNum" sz="quarter" idx="12"/>
          </p:nvPr>
        </p:nvSpPr>
        <p:spPr/>
        <p:txBody>
          <a:bodyPr/>
          <a:lstStyle/>
          <a:p>
            <a:fld id="{FDED41F8-FC0F-4085-8150-313B6CF05213}" type="slidenum">
              <a:rPr lang="en-US" smtClean="0"/>
              <a:t>49</a:t>
            </a:fld>
            <a:endParaRPr lang="en-US"/>
          </a:p>
        </p:txBody>
      </p:sp>
    </p:spTree>
    <p:extLst>
      <p:ext uri="{BB962C8B-B14F-4D97-AF65-F5344CB8AC3E}">
        <p14:creationId xmlns:p14="http://schemas.microsoft.com/office/powerpoint/2010/main" val="59204281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10638709"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4"/>
          <a:stretch>
            <a:fillRect/>
          </a:stretch>
        </p:blipFill>
        <p:spPr>
          <a:xfrm>
            <a:off x="804147"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786625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configuration management requirements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537014" y="1734321"/>
            <a:ext cx="10886146" cy="3785652"/>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As part of the configuration management requirements, a system could be set-up to centralize all data and information pertaining to the project (Perkins-Munn and Chen 2004).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This would increase the speed of information being delivered to team members. Statistics of which information has been read or not read by team members could also be tracked.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Team members could be given read access and other stakeholders given access only to specific folders of information. </a:t>
            </a:r>
          </a:p>
        </p:txBody>
      </p:sp>
      <p:sp>
        <p:nvSpPr>
          <p:cNvPr id="6" name="Slide Number Placeholder 5">
            <a:extLst>
              <a:ext uri="{FF2B5EF4-FFF2-40B4-BE49-F238E27FC236}">
                <a16:creationId xmlns:a16="http://schemas.microsoft.com/office/drawing/2014/main" id="{66E327F2-8D11-2E1E-4B6E-385FA65556C0}"/>
              </a:ext>
            </a:extLst>
          </p:cNvPr>
          <p:cNvSpPr>
            <a:spLocks noGrp="1"/>
          </p:cNvSpPr>
          <p:nvPr>
            <p:ph type="sldNum" sz="quarter" idx="12"/>
          </p:nvPr>
        </p:nvSpPr>
        <p:spPr/>
        <p:txBody>
          <a:bodyPr/>
          <a:lstStyle/>
          <a:p>
            <a:fld id="{FDED41F8-FC0F-4085-8150-313B6CF05213}" type="slidenum">
              <a:rPr lang="en-US" smtClean="0"/>
              <a:t>50</a:t>
            </a:fld>
            <a:endParaRPr lang="en-US"/>
          </a:p>
        </p:txBody>
      </p:sp>
    </p:spTree>
    <p:extLst>
      <p:ext uri="{BB962C8B-B14F-4D97-AF65-F5344CB8AC3E}">
        <p14:creationId xmlns:p14="http://schemas.microsoft.com/office/powerpoint/2010/main" val="379003989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10638709"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4"/>
          <a:stretch>
            <a:fillRect/>
          </a:stretch>
        </p:blipFill>
        <p:spPr>
          <a:xfrm>
            <a:off x="804147"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786625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configuration management requirements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652927" y="1720840"/>
            <a:ext cx="10886146" cy="3416320"/>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PM then could be the only one with write access or would control which members have write access.</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This would be a way of making sure every team member is using the most up-to-date team information.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One aspect of configuration management is having a procedure in place for how to handle any additions, deletions, and modifications made to the project documentation. </a:t>
            </a:r>
          </a:p>
        </p:txBody>
      </p:sp>
      <p:sp>
        <p:nvSpPr>
          <p:cNvPr id="6" name="Slide Number Placeholder 5">
            <a:extLst>
              <a:ext uri="{FF2B5EF4-FFF2-40B4-BE49-F238E27FC236}">
                <a16:creationId xmlns:a16="http://schemas.microsoft.com/office/drawing/2014/main" id="{39A4325E-537C-7918-3905-0229036997C2}"/>
              </a:ext>
            </a:extLst>
          </p:cNvPr>
          <p:cNvSpPr>
            <a:spLocks noGrp="1"/>
          </p:cNvSpPr>
          <p:nvPr>
            <p:ph type="sldNum" sz="quarter" idx="12"/>
          </p:nvPr>
        </p:nvSpPr>
        <p:spPr/>
        <p:txBody>
          <a:bodyPr/>
          <a:lstStyle/>
          <a:p>
            <a:fld id="{FDED41F8-FC0F-4085-8150-313B6CF05213}" type="slidenum">
              <a:rPr lang="en-US" smtClean="0"/>
              <a:t>51</a:t>
            </a:fld>
            <a:endParaRPr lang="en-US"/>
          </a:p>
        </p:txBody>
      </p:sp>
    </p:spTree>
    <p:extLst>
      <p:ext uri="{BB962C8B-B14F-4D97-AF65-F5344CB8AC3E}">
        <p14:creationId xmlns:p14="http://schemas.microsoft.com/office/powerpoint/2010/main" val="232957824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10638709"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4"/>
          <a:stretch>
            <a:fillRect/>
          </a:stretch>
        </p:blipFill>
        <p:spPr>
          <a:xfrm>
            <a:off x="804147"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380585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Approval requirements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507985" y="1979316"/>
            <a:ext cx="10886146" cy="2677656"/>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Approval requirements is for the protection of the PM and the project sponsor for signatures to be obtained so that everyone agrees to the requirements contained within the project scope statement.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Just like the analogy used in the last chapter regarding the charter, the same press release analogy applies for this chapter too as the scope statement should be sent to the project team and anyone that is affected by the project.</a:t>
            </a:r>
          </a:p>
        </p:txBody>
      </p:sp>
      <p:sp>
        <p:nvSpPr>
          <p:cNvPr id="6" name="Slide Number Placeholder 5">
            <a:extLst>
              <a:ext uri="{FF2B5EF4-FFF2-40B4-BE49-F238E27FC236}">
                <a16:creationId xmlns:a16="http://schemas.microsoft.com/office/drawing/2014/main" id="{55F1F2AC-0546-2A49-D6A3-2B65641875A3}"/>
              </a:ext>
            </a:extLst>
          </p:cNvPr>
          <p:cNvSpPr>
            <a:spLocks noGrp="1"/>
          </p:cNvSpPr>
          <p:nvPr>
            <p:ph type="sldNum" sz="quarter" idx="12"/>
          </p:nvPr>
        </p:nvSpPr>
        <p:spPr/>
        <p:txBody>
          <a:bodyPr/>
          <a:lstStyle/>
          <a:p>
            <a:fld id="{FDED41F8-FC0F-4085-8150-313B6CF05213}" type="slidenum">
              <a:rPr lang="en-US" smtClean="0"/>
              <a:t>52</a:t>
            </a:fld>
            <a:endParaRPr lang="en-US"/>
          </a:p>
        </p:txBody>
      </p:sp>
    </p:spTree>
    <p:extLst>
      <p:ext uri="{BB962C8B-B14F-4D97-AF65-F5344CB8AC3E}">
        <p14:creationId xmlns:p14="http://schemas.microsoft.com/office/powerpoint/2010/main" val="107493668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3"/>
          <a:stretch>
            <a:fillRect/>
          </a:stretch>
        </p:blipFill>
        <p:spPr>
          <a:xfrm>
            <a:off x="-7553" y="0"/>
            <a:ext cx="10638709" cy="1610200"/>
          </a:xfrm>
          <a:prstGeom prst="rect">
            <a:avLst/>
          </a:prstGeom>
        </p:spPr>
      </p:pic>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387853" y="6159738"/>
            <a:ext cx="851332" cy="763429"/>
          </a:xfrm>
          <a:prstGeom prst="rect">
            <a:avLst/>
          </a:prstGeom>
        </p:spPr>
      </p:pic>
      <p:pic>
        <p:nvPicPr>
          <p:cNvPr id="3" name="Picture 2"/>
          <p:cNvPicPr>
            <a:picLocks noChangeAspect="1"/>
          </p:cNvPicPr>
          <p:nvPr/>
        </p:nvPicPr>
        <p:blipFill>
          <a:blip r:embed="rId5"/>
          <a:stretch>
            <a:fillRect/>
          </a:stretch>
        </p:blipFill>
        <p:spPr>
          <a:xfrm>
            <a:off x="804147" y="6621276"/>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sp>
        <p:nvSpPr>
          <p:cNvPr id="7" name="TextBox 6"/>
          <p:cNvSpPr txBox="1"/>
          <p:nvPr/>
        </p:nvSpPr>
        <p:spPr>
          <a:xfrm>
            <a:off x="2650377" y="543490"/>
            <a:ext cx="172354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Summary</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30613" y="1623349"/>
            <a:ext cx="11829157" cy="4524315"/>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 determination is made to identify the skills needed to carry out the project to include identification of, some of the team members and the project sponsor(s).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PM will lead the establishing of the project’s scope and criteria for success in terms of clear and measurable objectives.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After completing scope planning and definition, the next step is to further define the work by breaking it into manageable pieces which is accomplished in the following chapter.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If the scope planning and definition processes are successful, then it will help one to improve the accuracy of time, cost, and resource estimates which span over many of the book chapters. </a:t>
            </a:r>
          </a:p>
        </p:txBody>
      </p:sp>
      <p:sp>
        <p:nvSpPr>
          <p:cNvPr id="6" name="Slide Number Placeholder 5">
            <a:extLst>
              <a:ext uri="{FF2B5EF4-FFF2-40B4-BE49-F238E27FC236}">
                <a16:creationId xmlns:a16="http://schemas.microsoft.com/office/drawing/2014/main" id="{0DF8E1EA-3431-26CF-AAC4-E47D61F847BF}"/>
              </a:ext>
            </a:extLst>
          </p:cNvPr>
          <p:cNvSpPr>
            <a:spLocks noGrp="1"/>
          </p:cNvSpPr>
          <p:nvPr>
            <p:ph type="sldNum" sz="quarter" idx="12"/>
          </p:nvPr>
        </p:nvSpPr>
        <p:spPr/>
        <p:txBody>
          <a:bodyPr/>
          <a:lstStyle/>
          <a:p>
            <a:fld id="{FDED41F8-FC0F-4085-8150-313B6CF05213}" type="slidenum">
              <a:rPr lang="en-US" smtClean="0"/>
              <a:t>53</a:t>
            </a:fld>
            <a:endParaRPr lang="en-US"/>
          </a:p>
        </p:txBody>
      </p:sp>
    </p:spTree>
    <p:extLst>
      <p:ext uri="{BB962C8B-B14F-4D97-AF65-F5344CB8AC3E}">
        <p14:creationId xmlns:p14="http://schemas.microsoft.com/office/powerpoint/2010/main" val="313375579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4080" y="4974503"/>
            <a:ext cx="1991834" cy="1786171"/>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434717" y="572245"/>
            <a:ext cx="184731" cy="523220"/>
          </a:xfrm>
          <a:prstGeom prst="rect">
            <a:avLst/>
          </a:prstGeom>
          <a:noFill/>
        </p:spPr>
        <p:txBody>
          <a:bodyPr wrap="non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Tajawal Medium"/>
            </a:endParaRPr>
          </a:p>
        </p:txBody>
      </p:sp>
      <p:pic>
        <p:nvPicPr>
          <p:cNvPr id="9" name="Picture 8">
            <a:extLst>
              <a:ext uri="{FF2B5EF4-FFF2-40B4-BE49-F238E27FC236}">
                <a16:creationId xmlns:a16="http://schemas.microsoft.com/office/drawing/2014/main" id="{15062572-FCFD-3E0E-207A-E74FD7DBBB3C}"/>
              </a:ext>
            </a:extLst>
          </p:cNvPr>
          <p:cNvPicPr>
            <a:picLocks noChangeAspect="1"/>
          </p:cNvPicPr>
          <p:nvPr/>
        </p:nvPicPr>
        <p:blipFill>
          <a:blip r:embed="rId5"/>
          <a:stretch>
            <a:fillRect/>
          </a:stretch>
        </p:blipFill>
        <p:spPr>
          <a:xfrm>
            <a:off x="-108036" y="0"/>
            <a:ext cx="9533101" cy="1610200"/>
          </a:xfrm>
          <a:prstGeom prst="rect">
            <a:avLst/>
          </a:prstGeom>
        </p:spPr>
      </p:pic>
      <p:sp>
        <p:nvSpPr>
          <p:cNvPr id="11" name="TextBox 10">
            <a:extLst>
              <a:ext uri="{FF2B5EF4-FFF2-40B4-BE49-F238E27FC236}">
                <a16:creationId xmlns:a16="http://schemas.microsoft.com/office/drawing/2014/main" id="{A07E01C4-6EA5-F47C-812A-B6D3B88FFFF6}"/>
              </a:ext>
            </a:extLst>
          </p:cNvPr>
          <p:cNvSpPr txBox="1"/>
          <p:nvPr/>
        </p:nvSpPr>
        <p:spPr>
          <a:xfrm>
            <a:off x="2325914" y="543490"/>
            <a:ext cx="18844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Thank You</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1026" name="Picture 2" descr="Thank You Phrase Animation. Stock Video - Video of symbol, note: 119793339">
            <a:extLst>
              <a:ext uri="{FF2B5EF4-FFF2-40B4-BE49-F238E27FC236}">
                <a16:creationId xmlns:a16="http://schemas.microsoft.com/office/drawing/2014/main" id="{6558B400-8C58-86E3-096C-217D28803ED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91333" y="1610201"/>
            <a:ext cx="6974634" cy="4020764"/>
          </a:xfrm>
          <a:prstGeom prst="rect">
            <a:avLst/>
          </a:prstGeom>
          <a:noFill/>
          <a:extLst>
            <a:ext uri="{909E8E84-426E-40DD-AFC4-6F175D3DCCD1}">
              <a14:hiddenFill xmlns:a14="http://schemas.microsoft.com/office/drawing/2010/main">
                <a:solidFill>
                  <a:srgbClr val="FFFFFF"/>
                </a:solidFill>
              </a14:hiddenFill>
            </a:ext>
          </a:extLst>
        </p:spPr>
      </p:pic>
      <p:sp>
        <p:nvSpPr>
          <p:cNvPr id="6" name="Slide Number Placeholder 5">
            <a:extLst>
              <a:ext uri="{FF2B5EF4-FFF2-40B4-BE49-F238E27FC236}">
                <a16:creationId xmlns:a16="http://schemas.microsoft.com/office/drawing/2014/main" id="{A55147EB-A465-237C-8122-34C0A8A48CB9}"/>
              </a:ext>
            </a:extLst>
          </p:cNvPr>
          <p:cNvSpPr>
            <a:spLocks noGrp="1"/>
          </p:cNvSpPr>
          <p:nvPr>
            <p:ph type="sldNum" sz="quarter" idx="12"/>
          </p:nvPr>
        </p:nvSpPr>
        <p:spPr/>
        <p:txBody>
          <a:bodyPr/>
          <a:lstStyle/>
          <a:p>
            <a:fld id="{FDED41F8-FC0F-4085-8150-313B6CF05213}" type="slidenum">
              <a:rPr lang="en-US" smtClean="0"/>
              <a:t>54</a:t>
            </a:fld>
            <a:endParaRPr lang="en-US"/>
          </a:p>
        </p:txBody>
      </p:sp>
    </p:spTree>
    <p:extLst>
      <p:ext uri="{BB962C8B-B14F-4D97-AF65-F5344CB8AC3E}">
        <p14:creationId xmlns:p14="http://schemas.microsoft.com/office/powerpoint/2010/main" val="245872345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15428</TotalTime>
  <Words>4429</Words>
  <Application>Microsoft Office PowerPoint</Application>
  <PresentationFormat>Widescreen</PresentationFormat>
  <Paragraphs>499</Paragraphs>
  <Slides>54</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54</vt:i4>
      </vt:variant>
    </vt:vector>
  </HeadingPairs>
  <TitlesOfParts>
    <vt:vector size="60" baseType="lpstr">
      <vt:lpstr>Arial</vt:lpstr>
      <vt:lpstr>Calibri</vt:lpstr>
      <vt:lpstr>Calibri Light</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monaalshry</cp:lastModifiedBy>
  <cp:revision>69</cp:revision>
  <dcterms:created xsi:type="dcterms:W3CDTF">2021-08-03T13:03:26Z</dcterms:created>
  <dcterms:modified xsi:type="dcterms:W3CDTF">2023-02-28T21:00:34Z</dcterms:modified>
</cp:coreProperties>
</file>