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342" r:id="rId4"/>
    <p:sldId id="259" r:id="rId5"/>
    <p:sldId id="269" r:id="rId6"/>
    <p:sldId id="303" r:id="rId7"/>
    <p:sldId id="291" r:id="rId8"/>
    <p:sldId id="331" r:id="rId9"/>
    <p:sldId id="262" r:id="rId10"/>
    <p:sldId id="340" r:id="rId11"/>
    <p:sldId id="270" r:id="rId12"/>
    <p:sldId id="265" r:id="rId13"/>
    <p:sldId id="292" r:id="rId14"/>
    <p:sldId id="264" r:id="rId15"/>
    <p:sldId id="273" r:id="rId16"/>
    <p:sldId id="307" r:id="rId17"/>
    <p:sldId id="310" r:id="rId18"/>
    <p:sldId id="323" r:id="rId19"/>
    <p:sldId id="324" r:id="rId20"/>
    <p:sldId id="312" r:id="rId21"/>
    <p:sldId id="313" r:id="rId22"/>
    <p:sldId id="314" r:id="rId23"/>
    <p:sldId id="332" r:id="rId24"/>
    <p:sldId id="343" r:id="rId25"/>
    <p:sldId id="344" r:id="rId26"/>
    <p:sldId id="345" r:id="rId27"/>
    <p:sldId id="356" r:id="rId28"/>
    <p:sldId id="353" r:id="rId29"/>
    <p:sldId id="354" r:id="rId30"/>
    <p:sldId id="355" r:id="rId31"/>
    <p:sldId id="346" r:id="rId32"/>
    <p:sldId id="347" r:id="rId33"/>
    <p:sldId id="348" r:id="rId34"/>
    <p:sldId id="349" r:id="rId35"/>
    <p:sldId id="350" r:id="rId36"/>
    <p:sldId id="351" r:id="rId37"/>
    <p:sldId id="352" r:id="rId38"/>
    <p:sldId id="32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41" autoAdjust="0"/>
    <p:restoredTop sz="94660"/>
  </p:normalViewPr>
  <p:slideViewPr>
    <p:cSldViewPr snapToGrid="0">
      <p:cViewPr varScale="1">
        <p:scale>
          <a:sx n="82" d="100"/>
          <a:sy n="82" d="100"/>
        </p:scale>
        <p:origin x="701"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5745018" y="3192751"/>
            <a:ext cx="6922138" cy="1034667"/>
          </a:xfrm>
          <a:prstGeom prst="rect">
            <a:avLst/>
          </a:prstGeom>
        </p:spPr>
      </p:pic>
      <p:sp>
        <p:nvSpPr>
          <p:cNvPr id="14" name="TextBox 13"/>
          <p:cNvSpPr txBox="1"/>
          <p:nvPr/>
        </p:nvSpPr>
        <p:spPr>
          <a:xfrm>
            <a:off x="30790" y="715791"/>
            <a:ext cx="64139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Mathematics </a:t>
            </a:r>
          </a:p>
          <a:p>
            <a:r>
              <a:rPr lang="en-US" sz="2800" dirty="0">
                <a:solidFill>
                  <a:srgbClr val="24A9E1"/>
                </a:solidFill>
                <a:latin typeface="Tajawal Medium" panose="00000600000000000000" pitchFamily="2" charset="-78"/>
                <a:cs typeface="Tajawal Medium" panose="00000600000000000000" pitchFamily="2" charset="-78"/>
              </a:rPr>
              <a:t>Prepared by Dr. Israa Lewaa  </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096000" y="3247933"/>
            <a:ext cx="664075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MAT 112</a:t>
            </a:r>
          </a:p>
          <a:p>
            <a:r>
              <a:rPr lang="en-US" sz="2800" dirty="0">
                <a:solidFill>
                  <a:schemeClr val="bg1"/>
                </a:solidFill>
                <a:latin typeface="Tajawal Medium" panose="00000600000000000000" pitchFamily="2" charset="-78"/>
                <a:cs typeface="Tajawal Medium" panose="00000600000000000000" pitchFamily="2" charset="-78"/>
              </a:rPr>
              <a:t>Math by Python</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99216"/>
    </mc:Choice>
    <mc:Fallback xmlns="">
      <p:transition spd="slow" advTm="99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7441" y="63106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316304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Rectangle 7"/>
          <p:cNvSpPr/>
          <p:nvPr/>
        </p:nvSpPr>
        <p:spPr>
          <a:xfrm>
            <a:off x="-9238" y="249383"/>
            <a:ext cx="2133602" cy="954107"/>
          </a:xfrm>
          <a:prstGeom prst="rect">
            <a:avLst/>
          </a:prstGeom>
        </p:spPr>
        <p:txBody>
          <a:bodyPr wrap="square">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4" y="1628673"/>
            <a:ext cx="9514271" cy="624786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Study how to download python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Learn how to run different codes with Python for factorization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Learn how to run different codes with Python for graphing functions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Learn how to run different codes with Python for solving limits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Learn how to run different codes with Python for differential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Learn how to run different codes with Python for Integration </a:t>
            </a:r>
          </a:p>
          <a:p>
            <a:r>
              <a:rPr lang="en-US" sz="2400" dirty="0">
                <a:latin typeface="Times New Roman" panose="02020603050405020304" pitchFamily="18"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6895925"/>
      </p:ext>
    </p:extLst>
  </p:cSld>
  <p:clrMapOvr>
    <a:masterClrMapping/>
  </p:clrMapOvr>
  <mc:AlternateContent xmlns:mc="http://schemas.openxmlformats.org/markup-compatibility/2006" xmlns:p14="http://schemas.microsoft.com/office/powerpoint/2010/main">
    <mc:Choice Requires="p14">
      <p:transition spd="slow" p14:dur="2000" advTm="164559"/>
    </mc:Choice>
    <mc:Fallback xmlns="">
      <p:transition spd="slow" advTm="16455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87441" y="63106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316304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Rectangle 7"/>
          <p:cNvSpPr/>
          <p:nvPr/>
        </p:nvSpPr>
        <p:spPr>
          <a:xfrm>
            <a:off x="-9238" y="249383"/>
            <a:ext cx="2133602" cy="954107"/>
          </a:xfrm>
          <a:prstGeom prst="rect">
            <a:avLst/>
          </a:prstGeom>
        </p:spPr>
        <p:txBody>
          <a:bodyPr wrap="square">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47369" y="1628673"/>
            <a:ext cx="8081819" cy="4708981"/>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1- Download Python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2- Python for factorization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Python for graphing functions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4- Python for solving limits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5- Python for differential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6- Python for Integration </a:t>
            </a:r>
          </a:p>
          <a:p>
            <a:endParaRPr lang="en-US" dirty="0"/>
          </a:p>
          <a:p>
            <a:endParaRPr lang="en-US" dirty="0"/>
          </a:p>
        </p:txBody>
      </p:sp>
    </p:spTree>
    <p:extLst>
      <p:ext uri="{BB962C8B-B14F-4D97-AF65-F5344CB8AC3E}">
        <p14:creationId xmlns:p14="http://schemas.microsoft.com/office/powerpoint/2010/main" val="3588720801"/>
      </p:ext>
    </p:extLst>
  </p:cSld>
  <p:clrMapOvr>
    <a:masterClrMapping/>
  </p:clrMapOvr>
  <mc:AlternateContent xmlns:mc="http://schemas.openxmlformats.org/markup-compatibility/2006" xmlns:p14="http://schemas.microsoft.com/office/powerpoint/2010/main">
    <mc:Choice Requires="p14">
      <p:transition spd="slow" p14:dur="2000" advTm="117159"/>
    </mc:Choice>
    <mc:Fallback xmlns="">
      <p:transition spd="slow" advTm="1171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5339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Steps to Download Python</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D33E2451-A087-CB68-5F7F-AD79BEFB0065}"/>
              </a:ext>
            </a:extLst>
          </p:cNvPr>
          <p:cNvSpPr txBox="1"/>
          <p:nvPr/>
        </p:nvSpPr>
        <p:spPr>
          <a:xfrm>
            <a:off x="1874163" y="1735494"/>
            <a:ext cx="8775363" cy="2246769"/>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we will show how to install Python on your system. The Python is free of cost</a:t>
            </a: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a:solidFill>
                  <a:srgbClr val="0070C0"/>
                </a:solidFill>
                <a:latin typeface="Times New Roman" panose="02020603050405020304" pitchFamily="18" charset="0"/>
                <a:cs typeface="Times New Roman" panose="02020603050405020304" pitchFamily="18" charset="0"/>
              </a:rPr>
              <a:t> (https://www.anaconda.com/distribution/)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56924"/>
    </mc:Choice>
    <mc:Fallback xmlns="">
      <p:transition spd="slow" advTm="5692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480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2650377" y="543490"/>
            <a:ext cx="829073"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2216727" y="1399133"/>
            <a:ext cx="8460509" cy="1785104"/>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Step 1:</a:t>
            </a:r>
          </a:p>
          <a:p>
            <a:pPr algn="just"/>
            <a:endParaRPr lang="en-US" sz="2800"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 Open your browser and go to Anaconda website</a:t>
            </a:r>
          </a:p>
          <a:p>
            <a:pPr algn="just"/>
            <a:r>
              <a:rPr lang="en-US" dirty="0">
                <a:solidFill>
                  <a:srgbClr val="0070C0"/>
                </a:solidFill>
                <a:latin typeface="Times New Roman" panose="02020603050405020304" pitchFamily="18" charset="0"/>
                <a:cs typeface="Times New Roman" panose="02020603050405020304" pitchFamily="18" charset="0"/>
              </a:rPr>
              <a:t> (https://www.anaconda.com/distribution/) </a:t>
            </a:r>
            <a:r>
              <a:rPr lang="en-US" dirty="0">
                <a:latin typeface="Times New Roman" panose="02020603050405020304" pitchFamily="18" charset="0"/>
                <a:cs typeface="Times New Roman" panose="02020603050405020304" pitchFamily="18" charset="0"/>
              </a:rPr>
              <a:t>to download and install Anaconda. You will see a page like this. Click on download.</a:t>
            </a:r>
          </a:p>
        </p:txBody>
      </p:sp>
      <p:pic>
        <p:nvPicPr>
          <p:cNvPr id="10" name="Picture 9"/>
          <p:cNvPicPr>
            <a:picLocks noChangeAspect="1"/>
          </p:cNvPicPr>
          <p:nvPr/>
        </p:nvPicPr>
        <p:blipFill>
          <a:blip r:embed="rId6"/>
          <a:stretch>
            <a:fillRect/>
          </a:stretch>
        </p:blipFill>
        <p:spPr>
          <a:xfrm>
            <a:off x="3269604" y="3184237"/>
            <a:ext cx="5912769" cy="2956385"/>
          </a:xfrm>
          <a:prstGeom prst="rect">
            <a:avLst/>
          </a:prstGeom>
        </p:spPr>
      </p:pic>
      <p:sp>
        <p:nvSpPr>
          <p:cNvPr id="12" name="TextBox 11"/>
          <p:cNvSpPr txBox="1"/>
          <p:nvPr/>
        </p:nvSpPr>
        <p:spPr>
          <a:xfrm>
            <a:off x="3085624" y="543490"/>
            <a:ext cx="6280727" cy="584775"/>
          </a:xfrm>
          <a:prstGeom prst="rect">
            <a:avLst/>
          </a:prstGeom>
          <a:noFill/>
        </p:spPr>
        <p:txBody>
          <a:bodyPr wrap="square" rtlCol="0">
            <a:spAutoFit/>
          </a:bodyPr>
          <a:lstStyle/>
          <a:p>
            <a:r>
              <a:rPr lang="en-US" sz="3200" dirty="0">
                <a:solidFill>
                  <a:schemeClr val="bg1"/>
                </a:solidFill>
                <a:latin typeface="Times New Roman" panose="02020603050405020304" pitchFamily="18" charset="0"/>
                <a:cs typeface="Times New Roman" panose="02020603050405020304" pitchFamily="18" charset="0"/>
              </a:rPr>
              <a:t>Step 1 – Download Python </a:t>
            </a:r>
          </a:p>
        </p:txBody>
      </p:sp>
    </p:spTree>
    <p:extLst>
      <p:ext uri="{BB962C8B-B14F-4D97-AF65-F5344CB8AC3E}">
        <p14:creationId xmlns:p14="http://schemas.microsoft.com/office/powerpoint/2010/main" val="2707480695"/>
      </p:ext>
    </p:extLst>
  </p:cSld>
  <p:clrMapOvr>
    <a:masterClrMapping/>
  </p:clrMapOvr>
  <mc:AlternateContent xmlns:mc="http://schemas.openxmlformats.org/markup-compatibility/2006" xmlns:p14="http://schemas.microsoft.com/office/powerpoint/2010/main">
    <mc:Choice Requires="p14">
      <p:transition spd="slow" p14:dur="2000" advTm="63266"/>
    </mc:Choice>
    <mc:Fallback xmlns="">
      <p:transition spd="slow" advTm="632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7731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46182"/>
            <a:ext cx="11210145" cy="1613725"/>
          </a:xfrm>
          <a:prstGeom prst="rect">
            <a:avLst/>
          </a:prstGeom>
        </p:spPr>
      </p:pic>
      <p:sp>
        <p:nvSpPr>
          <p:cNvPr id="7" name="TextBox 6"/>
          <p:cNvSpPr txBox="1"/>
          <p:nvPr/>
        </p:nvSpPr>
        <p:spPr>
          <a:xfrm>
            <a:off x="3177309" y="543490"/>
            <a:ext cx="6096000"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2 – Download Python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994238" y="1424273"/>
            <a:ext cx="8866909" cy="2185214"/>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Step 2: </a:t>
            </a:r>
          </a:p>
          <a:p>
            <a:pPr algn="just"/>
            <a:r>
              <a:rPr lang="en-US" dirty="0">
                <a:latin typeface="Times New Roman" panose="02020603050405020304" pitchFamily="18" charset="0"/>
                <a:cs typeface="Times New Roman" panose="02020603050405020304" pitchFamily="18" charset="0"/>
              </a:rPr>
              <a:t>You will see that following page appears. By default, Anaconda shows you the download link for Mac operating system. If you have Mac, then you can click “64-Bit Graphical Installer” under Python 3.7 version to start downloading the file. In this computer, Windows is the operating system, so we will select Windows as shown below. If you have Linux as operating system, then you can select Linux option and download file in similar manner as Mac. Mac and Linux users can skip Step 3 &amp; 4</a:t>
            </a:r>
          </a:p>
        </p:txBody>
      </p:sp>
      <p:pic>
        <p:nvPicPr>
          <p:cNvPr id="11" name="Picture 10"/>
          <p:cNvPicPr>
            <a:picLocks noChangeAspect="1"/>
          </p:cNvPicPr>
          <p:nvPr/>
        </p:nvPicPr>
        <p:blipFill>
          <a:blip r:embed="rId6"/>
          <a:stretch>
            <a:fillRect/>
          </a:stretch>
        </p:blipFill>
        <p:spPr>
          <a:xfrm>
            <a:off x="3085693" y="3713741"/>
            <a:ext cx="6187616" cy="2910576"/>
          </a:xfrm>
          <a:prstGeom prst="rect">
            <a:avLst/>
          </a:prstGeom>
        </p:spPr>
      </p:pic>
    </p:spTree>
    <p:extLst>
      <p:ext uri="{BB962C8B-B14F-4D97-AF65-F5344CB8AC3E}">
        <p14:creationId xmlns:p14="http://schemas.microsoft.com/office/powerpoint/2010/main" val="2920312081"/>
      </p:ext>
    </p:extLst>
  </p:cSld>
  <p:clrMapOvr>
    <a:masterClrMapping/>
  </p:clrMapOvr>
  <mc:AlternateContent xmlns:mc="http://schemas.openxmlformats.org/markup-compatibility/2006" xmlns:p14="http://schemas.microsoft.com/office/powerpoint/2010/main">
    <mc:Choice Requires="p14">
      <p:transition spd="slow" p14:dur="2000" advTm="61085"/>
    </mc:Choice>
    <mc:Fallback xmlns="">
      <p:transition spd="slow" advTm="610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2650377" y="543490"/>
            <a:ext cx="57759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imes New Roman" panose="02020603050405020304" pitchFamily="18" charset="0"/>
                <a:cs typeface="Times New Roman" panose="02020603050405020304" pitchFamily="18" charset="0"/>
              </a:rPr>
              <a:t>Step 2 </a:t>
            </a:r>
            <a:r>
              <a:rPr lang="en-US" sz="2800" dirty="0" err="1">
                <a:solidFill>
                  <a:schemeClr val="bg1"/>
                </a:solidFill>
                <a:latin typeface="Times New Roman" panose="02020603050405020304" pitchFamily="18" charset="0"/>
                <a:cs typeface="Times New Roman" panose="02020603050405020304" pitchFamily="18" charset="0"/>
              </a:rPr>
              <a:t>Con’d</a:t>
            </a:r>
            <a:r>
              <a:rPr lang="en-US" sz="2800" dirty="0">
                <a:solidFill>
                  <a:schemeClr val="bg1"/>
                </a:solidFill>
                <a:latin typeface="Times New Roman" panose="02020603050405020304" pitchFamily="18" charset="0"/>
                <a:cs typeface="Times New Roman" panose="02020603050405020304" pitchFamily="18" charset="0"/>
              </a:rPr>
              <a:t> – Download Python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2381777" y="1565873"/>
            <a:ext cx="78151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After clicking on Windows button, the following page will appear. </a:t>
            </a:r>
          </a:p>
        </p:txBody>
      </p:sp>
      <p:pic>
        <p:nvPicPr>
          <p:cNvPr id="11" name="Picture 10"/>
          <p:cNvPicPr>
            <a:picLocks noChangeAspect="1"/>
          </p:cNvPicPr>
          <p:nvPr/>
        </p:nvPicPr>
        <p:blipFill>
          <a:blip r:embed="rId6"/>
          <a:stretch>
            <a:fillRect/>
          </a:stretch>
        </p:blipFill>
        <p:spPr>
          <a:xfrm>
            <a:off x="2262909" y="2072417"/>
            <a:ext cx="7816128" cy="3464625"/>
          </a:xfrm>
          <a:prstGeom prst="rect">
            <a:avLst/>
          </a:prstGeom>
        </p:spPr>
      </p:pic>
    </p:spTree>
    <p:extLst>
      <p:ext uri="{BB962C8B-B14F-4D97-AF65-F5344CB8AC3E}">
        <p14:creationId xmlns:p14="http://schemas.microsoft.com/office/powerpoint/2010/main" val="1417791386"/>
      </p:ext>
    </p:extLst>
  </p:cSld>
  <p:clrMapOvr>
    <a:masterClrMapping/>
  </p:clrMapOvr>
  <mc:AlternateContent xmlns:mc="http://schemas.openxmlformats.org/markup-compatibility/2006" xmlns:p14="http://schemas.microsoft.com/office/powerpoint/2010/main">
    <mc:Choice Requires="p14">
      <p:transition spd="slow" p14:dur="2000" advTm="16545"/>
    </mc:Choice>
    <mc:Fallback xmlns="">
      <p:transition spd="slow" advTm="1654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02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2650377" y="543490"/>
            <a:ext cx="478849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imes New Roman" panose="02020603050405020304" pitchFamily="18" charset="0"/>
                <a:cs typeface="Times New Roman" panose="02020603050405020304" pitchFamily="18" charset="0"/>
              </a:rPr>
              <a:t>Step 3 – Download Python </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a16="http://schemas.microsoft.com/office/drawing/2014/main" id="{6612AAA4-2E9E-638E-4EDB-50104A754818}"/>
              </a:ext>
            </a:extLst>
          </p:cNvPr>
          <p:cNvSpPr/>
          <p:nvPr/>
        </p:nvSpPr>
        <p:spPr>
          <a:xfrm>
            <a:off x="3545633" y="1624808"/>
            <a:ext cx="177281" cy="2972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096654" y="1466158"/>
            <a:ext cx="8478981" cy="1969770"/>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Step 3: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You can see that there are two options for Windows: 64-Bit and 32-Bit. You need to find out whether your system is 64-Bit or 32-Bit and accordingly you need to select the file for your system. To do so, go to your desktop home screen, right click on ‘Computer’ icon, then select Properties.</a:t>
            </a:r>
          </a:p>
        </p:txBody>
      </p:sp>
      <p:pic>
        <p:nvPicPr>
          <p:cNvPr id="10" name="Picture 9"/>
          <p:cNvPicPr>
            <a:picLocks noChangeAspect="1"/>
          </p:cNvPicPr>
          <p:nvPr/>
        </p:nvPicPr>
        <p:blipFill>
          <a:blip r:embed="rId6"/>
          <a:stretch>
            <a:fillRect/>
          </a:stretch>
        </p:blipFill>
        <p:spPr>
          <a:xfrm>
            <a:off x="6156506" y="3168073"/>
            <a:ext cx="2553385" cy="3288550"/>
          </a:xfrm>
          <a:prstGeom prst="rect">
            <a:avLst/>
          </a:prstGeom>
        </p:spPr>
      </p:pic>
    </p:spTree>
    <p:extLst>
      <p:ext uri="{BB962C8B-B14F-4D97-AF65-F5344CB8AC3E}">
        <p14:creationId xmlns:p14="http://schemas.microsoft.com/office/powerpoint/2010/main" val="359785684"/>
      </p:ext>
    </p:extLst>
  </p:cSld>
  <p:clrMapOvr>
    <a:masterClrMapping/>
  </p:clrMapOvr>
  <mc:AlternateContent xmlns:mc="http://schemas.openxmlformats.org/markup-compatibility/2006" xmlns:p14="http://schemas.microsoft.com/office/powerpoint/2010/main">
    <mc:Choice Requires="p14">
      <p:transition spd="slow" p14:dur="2000" advTm="32948"/>
    </mc:Choice>
    <mc:Fallback xmlns="">
      <p:transition spd="slow" advTm="329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011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50417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3 </a:t>
            </a:r>
            <a:r>
              <a:rPr lang="en-US" sz="2800" dirty="0" err="1">
                <a:solidFill>
                  <a:schemeClr val="bg1"/>
                </a:solidFill>
                <a:latin typeface="Times New Roman" panose="02020603050405020304" pitchFamily="18" charset="0"/>
                <a:cs typeface="Times New Roman" panose="02020603050405020304" pitchFamily="18" charset="0"/>
              </a:rPr>
              <a:t>Con’d</a:t>
            </a:r>
            <a:r>
              <a:rPr lang="en-US" sz="2800" dirty="0">
                <a:solidFill>
                  <a:schemeClr val="bg1"/>
                </a:solidFill>
                <a:latin typeface="Times New Roman" panose="02020603050405020304" pitchFamily="18" charset="0"/>
                <a:cs typeface="Times New Roman" panose="02020603050405020304" pitchFamily="18" charset="0"/>
              </a:rPr>
              <a:t>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858506" y="1771267"/>
            <a:ext cx="7802729" cy="1015663"/>
          </a:xfrm>
          <a:prstGeom prst="rect">
            <a:avLst/>
          </a:prstGeom>
        </p:spPr>
        <p:txBody>
          <a:bodyPr wrap="square">
            <a:spAutoFit/>
          </a:bodyPr>
          <a:lstStyle/>
          <a:p>
            <a:pPr algn="just"/>
            <a:r>
              <a:rPr lang="en-US" sz="2000" dirty="0">
                <a:latin typeface="Times New Roman" panose="02020603050405020304" pitchFamily="18" charset="0"/>
                <a:cs typeface="Times New Roman" panose="02020603050405020304" pitchFamily="18" charset="0"/>
              </a:rPr>
              <a:t>This will show you basic information about your system. Look for “System Type” as shown below and check whether it is 64-bit or 32-bit. For this computer, we see that Windows system type is 64 -bit.</a:t>
            </a:r>
          </a:p>
        </p:txBody>
      </p:sp>
      <p:pic>
        <p:nvPicPr>
          <p:cNvPr id="10" name="Picture 9"/>
          <p:cNvPicPr>
            <a:picLocks noChangeAspect="1"/>
          </p:cNvPicPr>
          <p:nvPr/>
        </p:nvPicPr>
        <p:blipFill>
          <a:blip r:embed="rId6"/>
          <a:stretch>
            <a:fillRect/>
          </a:stretch>
        </p:blipFill>
        <p:spPr>
          <a:xfrm>
            <a:off x="2650378" y="2899960"/>
            <a:ext cx="6262714" cy="3079893"/>
          </a:xfrm>
          <a:prstGeom prst="rect">
            <a:avLst/>
          </a:prstGeom>
        </p:spPr>
      </p:pic>
    </p:spTree>
    <p:extLst>
      <p:ext uri="{BB962C8B-B14F-4D97-AF65-F5344CB8AC3E}">
        <p14:creationId xmlns:p14="http://schemas.microsoft.com/office/powerpoint/2010/main" val="3748033326"/>
      </p:ext>
    </p:extLst>
  </p:cSld>
  <p:clrMapOvr>
    <a:masterClrMapping/>
  </p:clrMapOvr>
  <mc:AlternateContent xmlns:mc="http://schemas.openxmlformats.org/markup-compatibility/2006" xmlns:p14="http://schemas.microsoft.com/office/powerpoint/2010/main">
    <mc:Choice Requires="p14">
      <p:transition spd="slow" p14:dur="2000" advTm="27892"/>
    </mc:Choice>
    <mc:Fallback xmlns="">
      <p:transition spd="slow" advTm="2789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11204" y="6548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650377" y="543490"/>
            <a:ext cx="405431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4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56915" y="1512875"/>
            <a:ext cx="9666288" cy="400110"/>
          </a:xfrm>
          <a:prstGeom prst="rect">
            <a:avLst/>
          </a:prstGeom>
          <a:noFill/>
        </p:spPr>
        <p:txBody>
          <a:bodyPr wrap="square" rtlCol="0">
            <a:spAutoFit/>
          </a:bodyPr>
          <a:lstStyle/>
          <a:p>
            <a:endParaRPr lang="en-US" sz="1000" dirty="0"/>
          </a:p>
          <a:p>
            <a:endParaRPr lang="en-US" sz="1000" dirty="0"/>
          </a:p>
        </p:txBody>
      </p:sp>
      <p:sp>
        <p:nvSpPr>
          <p:cNvPr id="10" name="Oval 9"/>
          <p:cNvSpPr/>
          <p:nvPr/>
        </p:nvSpPr>
        <p:spPr>
          <a:xfrm>
            <a:off x="4110182" y="3094182"/>
            <a:ext cx="1551709" cy="75738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935619" y="1527308"/>
            <a:ext cx="8398178" cy="1354217"/>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Step 4: </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Now, go back to your browser and then click “64-Bit Graphical Installer (662 MB)” as this computer is 64 bit (as identified in Step 3)</a:t>
            </a:r>
          </a:p>
        </p:txBody>
      </p:sp>
      <p:pic>
        <p:nvPicPr>
          <p:cNvPr id="13" name="Picture 12"/>
          <p:cNvPicPr>
            <a:picLocks noChangeAspect="1"/>
          </p:cNvPicPr>
          <p:nvPr/>
        </p:nvPicPr>
        <p:blipFill>
          <a:blip r:embed="rId6"/>
          <a:stretch>
            <a:fillRect/>
          </a:stretch>
        </p:blipFill>
        <p:spPr>
          <a:xfrm>
            <a:off x="2327564" y="3015609"/>
            <a:ext cx="7793759" cy="3436489"/>
          </a:xfrm>
          <a:prstGeom prst="rect">
            <a:avLst/>
          </a:prstGeom>
        </p:spPr>
      </p:pic>
    </p:spTree>
    <p:extLst>
      <p:ext uri="{BB962C8B-B14F-4D97-AF65-F5344CB8AC3E}">
        <p14:creationId xmlns:p14="http://schemas.microsoft.com/office/powerpoint/2010/main" val="2926192569"/>
      </p:ext>
    </p:extLst>
  </p:cSld>
  <p:clrMapOvr>
    <a:masterClrMapping/>
  </p:clrMapOvr>
  <mc:AlternateContent xmlns:mc="http://schemas.openxmlformats.org/markup-compatibility/2006" xmlns:p14="http://schemas.microsoft.com/office/powerpoint/2010/main">
    <mc:Choice Requires="p14">
      <p:transition spd="slow" p14:dur="2000" advTm="9098"/>
    </mc:Choice>
    <mc:Fallback xmlns="">
      <p:transition spd="slow" advTm="909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927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650377" y="543490"/>
            <a:ext cx="540083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Step 4 </a:t>
            </a:r>
            <a:r>
              <a:rPr lang="en-US" sz="2800" dirty="0" err="1">
                <a:solidFill>
                  <a:schemeClr val="bg1"/>
                </a:solidFill>
                <a:latin typeface="Times New Roman" panose="02020603050405020304" pitchFamily="18" charset="0"/>
                <a:cs typeface="Times New Roman" panose="02020603050405020304" pitchFamily="18" charset="0"/>
              </a:rPr>
              <a:t>Con’d</a:t>
            </a:r>
            <a:r>
              <a:rPr lang="en-US" sz="2800" dirty="0">
                <a:solidFill>
                  <a:schemeClr val="bg1"/>
                </a:solidFill>
                <a:latin typeface="Times New Roman" panose="02020603050405020304" pitchFamily="18" charset="0"/>
                <a:cs typeface="Times New Roman" panose="02020603050405020304" pitchFamily="18" charset="0"/>
              </a:rPr>
              <a:t>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2216726" y="1743157"/>
            <a:ext cx="8497455" cy="1015663"/>
          </a:xfrm>
          <a:prstGeom prst="rect">
            <a:avLst/>
          </a:prstGeom>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installer will start downloading the file (this may take a while) and will appear in bottom left of your browser (if you are using google chrome) as shown below. </a:t>
            </a:r>
          </a:p>
        </p:txBody>
      </p:sp>
      <p:pic>
        <p:nvPicPr>
          <p:cNvPr id="11" name="Picture 10"/>
          <p:cNvPicPr>
            <a:picLocks noChangeAspect="1"/>
          </p:cNvPicPr>
          <p:nvPr/>
        </p:nvPicPr>
        <p:blipFill>
          <a:blip r:embed="rId6"/>
          <a:stretch>
            <a:fillRect/>
          </a:stretch>
        </p:blipFill>
        <p:spPr>
          <a:xfrm>
            <a:off x="2983346" y="2636578"/>
            <a:ext cx="6696363" cy="3662437"/>
          </a:xfrm>
          <a:prstGeom prst="rect">
            <a:avLst/>
          </a:prstGeom>
        </p:spPr>
      </p:pic>
    </p:spTree>
    <p:extLst>
      <p:ext uri="{BB962C8B-B14F-4D97-AF65-F5344CB8AC3E}">
        <p14:creationId xmlns:p14="http://schemas.microsoft.com/office/powerpoint/2010/main" val="634240208"/>
      </p:ext>
    </p:extLst>
  </p:cSld>
  <p:clrMapOvr>
    <a:masterClrMapping/>
  </p:clrMapOvr>
  <mc:AlternateContent xmlns:mc="http://schemas.openxmlformats.org/markup-compatibility/2006" xmlns:p14="http://schemas.microsoft.com/office/powerpoint/2010/main">
    <mc:Choice Requires="p14">
      <p:transition spd="slow" p14:dur="2000" advTm="36553"/>
    </mc:Choice>
    <mc:Fallback xmlns="">
      <p:transition spd="slow" advTm="3655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3180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36946"/>
            <a:ext cx="9533101" cy="1610200"/>
          </a:xfrm>
          <a:prstGeom prst="rect">
            <a:avLst/>
          </a:prstGeom>
        </p:spPr>
      </p:pic>
      <p:sp>
        <p:nvSpPr>
          <p:cNvPr id="7" name="TextBox 6"/>
          <p:cNvSpPr txBox="1"/>
          <p:nvPr/>
        </p:nvSpPr>
        <p:spPr>
          <a:xfrm>
            <a:off x="2659613" y="543490"/>
            <a:ext cx="405431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5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903717" y="1496936"/>
            <a:ext cx="8395855" cy="1415772"/>
          </a:xfrm>
          <a:prstGeom prst="rect">
            <a:avLst/>
          </a:prstGeom>
        </p:spPr>
        <p:txBody>
          <a:bodyPr wrap="square">
            <a:spAutoFit/>
          </a:bodyPr>
          <a:lstStyle/>
          <a:p>
            <a:r>
              <a:rPr lang="en-US" sz="3200" b="1" dirty="0">
                <a:latin typeface="Times New Roman" panose="02020603050405020304" pitchFamily="18" charset="0"/>
                <a:cs typeface="Times New Roman" panose="02020603050405020304" pitchFamily="18" charset="0"/>
              </a:rPr>
              <a:t>Step 5: </a:t>
            </a:r>
          </a:p>
          <a:p>
            <a:endParaRPr lang="en-US" dirty="0"/>
          </a:p>
          <a:p>
            <a:r>
              <a:rPr lang="en-US" dirty="0">
                <a:latin typeface="Times New Roman" panose="02020603050405020304" pitchFamily="18" charset="0"/>
                <a:cs typeface="Times New Roman" panose="02020603050405020304" pitchFamily="18" charset="0"/>
              </a:rPr>
              <a:t>When the file is completely downloaded, click on the file. You will see that following window appears. Click on ‘Run’, and then click ‘Next’ button.</a:t>
            </a:r>
          </a:p>
        </p:txBody>
      </p:sp>
      <p:pic>
        <p:nvPicPr>
          <p:cNvPr id="10" name="Picture 9"/>
          <p:cNvPicPr>
            <a:picLocks noChangeAspect="1"/>
          </p:cNvPicPr>
          <p:nvPr/>
        </p:nvPicPr>
        <p:blipFill>
          <a:blip r:embed="rId6"/>
          <a:stretch>
            <a:fillRect/>
          </a:stretch>
        </p:blipFill>
        <p:spPr>
          <a:xfrm>
            <a:off x="1981632" y="2933094"/>
            <a:ext cx="9115425" cy="3343275"/>
          </a:xfrm>
          <a:prstGeom prst="rect">
            <a:avLst/>
          </a:prstGeom>
        </p:spPr>
      </p:pic>
    </p:spTree>
    <p:extLst>
      <p:ext uri="{BB962C8B-B14F-4D97-AF65-F5344CB8AC3E}">
        <p14:creationId xmlns:p14="http://schemas.microsoft.com/office/powerpoint/2010/main" val="486706398"/>
      </p:ext>
    </p:extLst>
  </p:cSld>
  <p:clrMapOvr>
    <a:masterClrMapping/>
  </p:clrMapOvr>
  <mc:AlternateContent xmlns:mc="http://schemas.openxmlformats.org/markup-compatibility/2006" xmlns:p14="http://schemas.microsoft.com/office/powerpoint/2010/main">
    <mc:Choice Requires="p14">
      <p:transition spd="slow" p14:dur="2000" advTm="50289"/>
    </mc:Choice>
    <mc:Fallback xmlns="">
      <p:transition spd="slow" advTm="5028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387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36946"/>
            <a:ext cx="9533101" cy="1610200"/>
          </a:xfrm>
          <a:prstGeom prst="rect">
            <a:avLst/>
          </a:prstGeom>
        </p:spPr>
      </p:pic>
      <p:sp>
        <p:nvSpPr>
          <p:cNvPr id="7" name="TextBox 6"/>
          <p:cNvSpPr txBox="1"/>
          <p:nvPr/>
        </p:nvSpPr>
        <p:spPr>
          <a:xfrm>
            <a:off x="2659613" y="543490"/>
            <a:ext cx="496161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5 </a:t>
            </a:r>
            <a:r>
              <a:rPr lang="en-US" sz="2800" dirty="0" err="1">
                <a:solidFill>
                  <a:schemeClr val="bg1"/>
                </a:solidFill>
                <a:latin typeface="Times New Roman" panose="02020603050405020304" pitchFamily="18" charset="0"/>
                <a:cs typeface="Times New Roman" panose="02020603050405020304" pitchFamily="18" charset="0"/>
              </a:rPr>
              <a:t>con’d</a:t>
            </a:r>
            <a:r>
              <a:rPr lang="en-US" sz="2800" dirty="0">
                <a:solidFill>
                  <a:schemeClr val="bg1"/>
                </a:solidFill>
                <a:latin typeface="Times New Roman" panose="02020603050405020304" pitchFamily="18" charset="0"/>
                <a:cs typeface="Times New Roman" panose="02020603050405020304" pitchFamily="18" charset="0"/>
              </a:rPr>
              <a:t>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ounded Rectangle 8"/>
          <p:cNvSpPr/>
          <p:nvPr/>
        </p:nvSpPr>
        <p:spPr>
          <a:xfrm>
            <a:off x="3278909" y="3103418"/>
            <a:ext cx="775855" cy="74814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2052525" y="1616478"/>
            <a:ext cx="10020150" cy="369332"/>
          </a:xfrm>
          <a:prstGeom prst="rect">
            <a:avLst/>
          </a:prstGeom>
        </p:spPr>
        <p:txBody>
          <a:bodyPr wrap="square">
            <a:spAutoFit/>
          </a:bodyPr>
          <a:lstStyle/>
          <a:p>
            <a:r>
              <a:rPr lang="en-US" dirty="0"/>
              <a:t>A new window will appear asking you to accept the terms of agreement, select “I Agree”</a:t>
            </a:r>
          </a:p>
        </p:txBody>
      </p:sp>
      <p:pic>
        <p:nvPicPr>
          <p:cNvPr id="11" name="Picture 10"/>
          <p:cNvPicPr>
            <a:picLocks noChangeAspect="1"/>
          </p:cNvPicPr>
          <p:nvPr/>
        </p:nvPicPr>
        <p:blipFill>
          <a:blip r:embed="rId6"/>
          <a:stretch>
            <a:fillRect/>
          </a:stretch>
        </p:blipFill>
        <p:spPr>
          <a:xfrm>
            <a:off x="2659613" y="2020527"/>
            <a:ext cx="5488912" cy="4250198"/>
          </a:xfrm>
          <a:prstGeom prst="rect">
            <a:avLst/>
          </a:prstGeom>
        </p:spPr>
      </p:pic>
    </p:spTree>
    <p:extLst>
      <p:ext uri="{BB962C8B-B14F-4D97-AF65-F5344CB8AC3E}">
        <p14:creationId xmlns:p14="http://schemas.microsoft.com/office/powerpoint/2010/main" val="2081052589"/>
      </p:ext>
    </p:extLst>
  </p:cSld>
  <p:clrMapOvr>
    <a:masterClrMapping/>
  </p:clrMapOvr>
  <mc:AlternateContent xmlns:mc="http://schemas.openxmlformats.org/markup-compatibility/2006" xmlns:p14="http://schemas.microsoft.com/office/powerpoint/2010/main">
    <mc:Choice Requires="p14">
      <p:transition spd="slow" p14:dur="2000" advTm="9377"/>
    </mc:Choice>
    <mc:Fallback xmlns="">
      <p:transition spd="slow" advTm="937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11204" y="6548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650377" y="543490"/>
            <a:ext cx="496161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5 </a:t>
            </a:r>
            <a:r>
              <a:rPr lang="en-US" sz="2800" dirty="0" err="1">
                <a:solidFill>
                  <a:schemeClr val="bg1"/>
                </a:solidFill>
                <a:latin typeface="Times New Roman" panose="02020603050405020304" pitchFamily="18" charset="0"/>
                <a:cs typeface="Times New Roman" panose="02020603050405020304" pitchFamily="18" charset="0"/>
              </a:rPr>
              <a:t>con’d</a:t>
            </a:r>
            <a:r>
              <a:rPr lang="en-US" sz="2800" dirty="0">
                <a:solidFill>
                  <a:schemeClr val="bg1"/>
                </a:solidFill>
                <a:latin typeface="Times New Roman" panose="02020603050405020304" pitchFamily="18" charset="0"/>
                <a:cs typeface="Times New Roman" panose="02020603050405020304" pitchFamily="18" charset="0"/>
              </a:rPr>
              <a:t>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Oval 9"/>
          <p:cNvSpPr/>
          <p:nvPr/>
        </p:nvSpPr>
        <p:spPr>
          <a:xfrm>
            <a:off x="4110182" y="3094182"/>
            <a:ext cx="1551709" cy="75738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195355" y="1532358"/>
            <a:ext cx="7564507" cy="461665"/>
          </a:xfrm>
          <a:prstGeom prst="rect">
            <a:avLst/>
          </a:prstGeom>
        </p:spPr>
        <p:txBody>
          <a:bodyPr wrap="none">
            <a:spAutoFit/>
          </a:bodyPr>
          <a:lstStyle/>
          <a:p>
            <a:r>
              <a:rPr lang="en-US" sz="2400" dirty="0">
                <a:latin typeface="Times New Roman" panose="02020603050405020304" pitchFamily="18" charset="0"/>
                <a:cs typeface="Times New Roman" panose="02020603050405020304" pitchFamily="18" charset="0"/>
              </a:rPr>
              <a:t>Select ‘Just Me’ which is recommended and then click Next</a:t>
            </a:r>
          </a:p>
        </p:txBody>
      </p:sp>
      <p:pic>
        <p:nvPicPr>
          <p:cNvPr id="11" name="Picture 10"/>
          <p:cNvPicPr>
            <a:picLocks noChangeAspect="1"/>
          </p:cNvPicPr>
          <p:nvPr/>
        </p:nvPicPr>
        <p:blipFill>
          <a:blip r:embed="rId6"/>
          <a:stretch>
            <a:fillRect/>
          </a:stretch>
        </p:blipFill>
        <p:spPr>
          <a:xfrm>
            <a:off x="2458914" y="2075848"/>
            <a:ext cx="5590720" cy="4329834"/>
          </a:xfrm>
          <a:prstGeom prst="rect">
            <a:avLst/>
          </a:prstGeom>
        </p:spPr>
      </p:pic>
    </p:spTree>
    <p:extLst>
      <p:ext uri="{BB962C8B-B14F-4D97-AF65-F5344CB8AC3E}">
        <p14:creationId xmlns:p14="http://schemas.microsoft.com/office/powerpoint/2010/main" val="4287952532"/>
      </p:ext>
    </p:extLst>
  </p:cSld>
  <p:clrMapOvr>
    <a:masterClrMapping/>
  </p:clrMapOvr>
  <mc:AlternateContent xmlns:mc="http://schemas.openxmlformats.org/markup-compatibility/2006" xmlns:p14="http://schemas.microsoft.com/office/powerpoint/2010/main">
    <mc:Choice Requires="p14">
      <p:transition spd="slow" p14:dur="2000" advTm="6593"/>
    </mc:Choice>
    <mc:Fallback xmlns="">
      <p:transition spd="slow" advTm="659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992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18473"/>
            <a:ext cx="9533101" cy="1610200"/>
          </a:xfrm>
          <a:prstGeom prst="rect">
            <a:avLst/>
          </a:prstGeom>
        </p:spPr>
      </p:pic>
      <p:sp>
        <p:nvSpPr>
          <p:cNvPr id="7" name="TextBox 6"/>
          <p:cNvSpPr txBox="1"/>
          <p:nvPr/>
        </p:nvSpPr>
        <p:spPr>
          <a:xfrm>
            <a:off x="2650377" y="543490"/>
            <a:ext cx="405431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6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2041235" y="1400631"/>
            <a:ext cx="8737601" cy="1754326"/>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Step 6:</a:t>
            </a:r>
          </a:p>
          <a:p>
            <a:pPr algn="just"/>
            <a:r>
              <a:rPr lang="en-US" sz="2000" dirty="0">
                <a:latin typeface="Times New Roman" panose="02020603050405020304" pitchFamily="18" charset="0"/>
                <a:cs typeface="Times New Roman" panose="02020603050405020304" pitchFamily="18" charset="0"/>
              </a:rPr>
              <a:t> </a:t>
            </a:r>
          </a:p>
          <a:p>
            <a:pPr algn="just"/>
            <a:r>
              <a:rPr lang="en-US" sz="2000" dirty="0">
                <a:latin typeface="Times New Roman" panose="02020603050405020304" pitchFamily="18" charset="0"/>
                <a:cs typeface="Times New Roman" panose="02020603050405020304" pitchFamily="18" charset="0"/>
              </a:rPr>
              <a:t>Make sure you have the required free space for software installation. which you can check as shown below. Then click Next. (If you don’t have required space, then you need to delete some of your items to free the space) </a:t>
            </a:r>
          </a:p>
        </p:txBody>
      </p:sp>
      <p:pic>
        <p:nvPicPr>
          <p:cNvPr id="11" name="Picture 10"/>
          <p:cNvPicPr>
            <a:picLocks noChangeAspect="1"/>
          </p:cNvPicPr>
          <p:nvPr/>
        </p:nvPicPr>
        <p:blipFill>
          <a:blip r:embed="rId6"/>
          <a:stretch>
            <a:fillRect/>
          </a:stretch>
        </p:blipFill>
        <p:spPr>
          <a:xfrm>
            <a:off x="3435928" y="3154957"/>
            <a:ext cx="4256232" cy="3364391"/>
          </a:xfrm>
          <a:prstGeom prst="rect">
            <a:avLst/>
          </a:prstGeom>
        </p:spPr>
      </p:pic>
    </p:spTree>
    <p:extLst>
      <p:ext uri="{BB962C8B-B14F-4D97-AF65-F5344CB8AC3E}">
        <p14:creationId xmlns:p14="http://schemas.microsoft.com/office/powerpoint/2010/main" val="2403998614"/>
      </p:ext>
    </p:extLst>
  </p:cSld>
  <p:clrMapOvr>
    <a:masterClrMapping/>
  </p:clrMapOvr>
  <mc:AlternateContent xmlns:mc="http://schemas.openxmlformats.org/markup-compatibility/2006" xmlns:p14="http://schemas.microsoft.com/office/powerpoint/2010/main">
    <mc:Choice Requires="p14">
      <p:transition spd="slow" p14:dur="2000" advTm="10570"/>
    </mc:Choice>
    <mc:Fallback xmlns="">
      <p:transition spd="slow" advTm="105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344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5" y="-36946"/>
            <a:ext cx="11441055" cy="1610200"/>
          </a:xfrm>
          <a:prstGeom prst="rect">
            <a:avLst/>
          </a:prstGeom>
        </p:spPr>
      </p:pic>
      <p:sp>
        <p:nvSpPr>
          <p:cNvPr id="7" name="TextBox 6"/>
          <p:cNvSpPr txBox="1"/>
          <p:nvPr/>
        </p:nvSpPr>
        <p:spPr>
          <a:xfrm>
            <a:off x="2650377" y="543490"/>
            <a:ext cx="4913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imes New Roman" panose="02020603050405020304" pitchFamily="18" charset="0"/>
                <a:cs typeface="Times New Roman" panose="02020603050405020304" pitchFamily="18" charset="0"/>
              </a:rPr>
              <a:t>Step 7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2378521" y="1409755"/>
            <a:ext cx="7802339" cy="1015663"/>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Step 7: </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You will see that following window appears. Click on Install.</a:t>
            </a:r>
          </a:p>
        </p:txBody>
      </p:sp>
      <p:pic>
        <p:nvPicPr>
          <p:cNvPr id="10" name="Picture 9"/>
          <p:cNvPicPr>
            <a:picLocks noChangeAspect="1"/>
          </p:cNvPicPr>
          <p:nvPr/>
        </p:nvPicPr>
        <p:blipFill>
          <a:blip r:embed="rId6"/>
          <a:stretch>
            <a:fillRect/>
          </a:stretch>
        </p:blipFill>
        <p:spPr>
          <a:xfrm>
            <a:off x="2978700" y="2425418"/>
            <a:ext cx="5140063" cy="4063027"/>
          </a:xfrm>
          <a:prstGeom prst="rect">
            <a:avLst/>
          </a:prstGeom>
        </p:spPr>
      </p:pic>
    </p:spTree>
    <p:extLst>
      <p:ext uri="{BB962C8B-B14F-4D97-AF65-F5344CB8AC3E}">
        <p14:creationId xmlns:p14="http://schemas.microsoft.com/office/powerpoint/2010/main" val="3284489185"/>
      </p:ext>
    </p:extLst>
  </p:cSld>
  <p:clrMapOvr>
    <a:masterClrMapping/>
  </p:clrMapOvr>
  <mc:AlternateContent xmlns:mc="http://schemas.openxmlformats.org/markup-compatibility/2006" xmlns:p14="http://schemas.microsoft.com/office/powerpoint/2010/main">
    <mc:Choice Requires="p14">
      <p:transition spd="slow" p14:dur="2000" advTm="23052"/>
    </mc:Choice>
    <mc:Fallback xmlns="">
      <p:transition spd="slow" advTm="2305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496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11072731" cy="1610200"/>
          </a:xfrm>
          <a:prstGeom prst="rect">
            <a:avLst/>
          </a:prstGeom>
        </p:spPr>
      </p:pic>
      <p:sp>
        <p:nvSpPr>
          <p:cNvPr id="7" name="TextBox 6"/>
          <p:cNvSpPr txBox="1"/>
          <p:nvPr/>
        </p:nvSpPr>
        <p:spPr>
          <a:xfrm>
            <a:off x="2650377" y="543490"/>
            <a:ext cx="5391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imes New Roman" panose="02020603050405020304" pitchFamily="18" charset="0"/>
                <a:cs typeface="Times New Roman" panose="02020603050405020304" pitchFamily="18" charset="0"/>
              </a:rPr>
              <a:t>Step 7 </a:t>
            </a:r>
            <a:r>
              <a:rPr lang="en-US" sz="2800" dirty="0" err="1">
                <a:solidFill>
                  <a:schemeClr val="bg1"/>
                </a:solidFill>
                <a:latin typeface="Times New Roman" panose="02020603050405020304" pitchFamily="18" charset="0"/>
                <a:cs typeface="Times New Roman" panose="02020603050405020304" pitchFamily="18" charset="0"/>
              </a:rPr>
              <a:t>con’d</a:t>
            </a:r>
            <a:r>
              <a:rPr lang="en-US" sz="2800" dirty="0">
                <a:solidFill>
                  <a:schemeClr val="bg1"/>
                </a:solidFill>
                <a:latin typeface="Times New Roman" panose="02020603050405020304" pitchFamily="18" charset="0"/>
                <a:cs typeface="Times New Roman" panose="02020603050405020304" pitchFamily="18" charset="0"/>
              </a:rPr>
              <a:t>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2225964" y="1573254"/>
            <a:ext cx="8589818" cy="646331"/>
          </a:xfrm>
          <a:prstGeom prst="rect">
            <a:avLst/>
          </a:prstGeom>
        </p:spPr>
        <p:txBody>
          <a:bodyPr wrap="square">
            <a:spAutoFit/>
          </a:bodyPr>
          <a:lstStyle/>
          <a:p>
            <a:r>
              <a:rPr lang="en-US" dirty="0"/>
              <a:t>This will lead you to installation page showing the progress of installation. It will take some time for the software to get installed. </a:t>
            </a:r>
          </a:p>
        </p:txBody>
      </p:sp>
      <p:pic>
        <p:nvPicPr>
          <p:cNvPr id="10" name="Picture 9"/>
          <p:cNvPicPr>
            <a:picLocks noChangeAspect="1"/>
          </p:cNvPicPr>
          <p:nvPr/>
        </p:nvPicPr>
        <p:blipFill>
          <a:blip r:embed="rId6"/>
          <a:stretch>
            <a:fillRect/>
          </a:stretch>
        </p:blipFill>
        <p:spPr>
          <a:xfrm>
            <a:off x="3233952" y="2204822"/>
            <a:ext cx="5286160" cy="4192732"/>
          </a:xfrm>
          <a:prstGeom prst="rect">
            <a:avLst/>
          </a:prstGeom>
        </p:spPr>
      </p:pic>
    </p:spTree>
    <p:extLst>
      <p:ext uri="{BB962C8B-B14F-4D97-AF65-F5344CB8AC3E}">
        <p14:creationId xmlns:p14="http://schemas.microsoft.com/office/powerpoint/2010/main" val="620070920"/>
      </p:ext>
    </p:extLst>
  </p:cSld>
  <p:clrMapOvr>
    <a:masterClrMapping/>
  </p:clrMapOvr>
  <mc:AlternateContent xmlns:mc="http://schemas.openxmlformats.org/markup-compatibility/2006" xmlns:p14="http://schemas.microsoft.com/office/powerpoint/2010/main">
    <mc:Choice Requires="p14">
      <p:transition spd="slow" p14:dur="2000" advTm="24959"/>
    </mc:Choice>
    <mc:Fallback xmlns="">
      <p:transition spd="slow" advTm="2495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53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650377" y="543490"/>
            <a:ext cx="496161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7 </a:t>
            </a:r>
            <a:r>
              <a:rPr lang="en-US" sz="2800" dirty="0" err="1">
                <a:solidFill>
                  <a:schemeClr val="bg1"/>
                </a:solidFill>
                <a:latin typeface="Times New Roman" panose="02020603050405020304" pitchFamily="18" charset="0"/>
                <a:cs typeface="Times New Roman" panose="02020603050405020304" pitchFamily="18" charset="0"/>
              </a:rPr>
              <a:t>con’d</a:t>
            </a:r>
            <a:r>
              <a:rPr lang="en-US" sz="2800" dirty="0">
                <a:solidFill>
                  <a:schemeClr val="bg1"/>
                </a:solidFill>
                <a:latin typeface="Times New Roman" panose="02020603050405020304" pitchFamily="18" charset="0"/>
                <a:cs typeface="Times New Roman" panose="02020603050405020304" pitchFamily="18" charset="0"/>
              </a:rPr>
              <a:t>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939637" y="1830524"/>
            <a:ext cx="8654472" cy="369332"/>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After all the files are extracted, the “Next” button will get enabled. Click on Next button</a:t>
            </a:r>
          </a:p>
        </p:txBody>
      </p:sp>
      <p:pic>
        <p:nvPicPr>
          <p:cNvPr id="10" name="Picture 9"/>
          <p:cNvPicPr>
            <a:picLocks noChangeAspect="1"/>
          </p:cNvPicPr>
          <p:nvPr/>
        </p:nvPicPr>
        <p:blipFill>
          <a:blip r:embed="rId6"/>
          <a:stretch>
            <a:fillRect/>
          </a:stretch>
        </p:blipFill>
        <p:spPr>
          <a:xfrm>
            <a:off x="3273055" y="2199856"/>
            <a:ext cx="5175475" cy="3969411"/>
          </a:xfrm>
          <a:prstGeom prst="rect">
            <a:avLst/>
          </a:prstGeom>
        </p:spPr>
      </p:pic>
    </p:spTree>
    <p:extLst>
      <p:ext uri="{BB962C8B-B14F-4D97-AF65-F5344CB8AC3E}">
        <p14:creationId xmlns:p14="http://schemas.microsoft.com/office/powerpoint/2010/main" val="3668897028"/>
      </p:ext>
    </p:extLst>
  </p:cSld>
  <p:clrMapOvr>
    <a:masterClrMapping/>
  </p:clrMapOvr>
  <mc:AlternateContent xmlns:mc="http://schemas.openxmlformats.org/markup-compatibility/2006" xmlns:p14="http://schemas.microsoft.com/office/powerpoint/2010/main">
    <mc:Choice Requires="p14">
      <p:transition spd="slow" p14:dur="2000" advTm="28668"/>
    </mc:Choice>
    <mc:Fallback xmlns="">
      <p:transition spd="slow" advTm="286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227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652133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7 </a:t>
            </a:r>
            <a:r>
              <a:rPr lang="en-US" sz="2800" dirty="0" err="1">
                <a:solidFill>
                  <a:schemeClr val="bg1"/>
                </a:solidFill>
                <a:latin typeface="Times New Roman" panose="02020603050405020304" pitchFamily="18" charset="0"/>
                <a:cs typeface="Times New Roman" panose="02020603050405020304" pitchFamily="18" charset="0"/>
              </a:rPr>
              <a:t>con’d</a:t>
            </a:r>
            <a:r>
              <a:rPr lang="en-US" sz="2800" dirty="0">
                <a:solidFill>
                  <a:schemeClr val="bg1"/>
                </a:solidFill>
                <a:latin typeface="Times New Roman" panose="02020603050405020304" pitchFamily="18" charset="0"/>
                <a:cs typeface="Times New Roman" panose="02020603050405020304" pitchFamily="18" charset="0"/>
              </a:rPr>
              <a:t>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967344" y="1524095"/>
            <a:ext cx="8044873" cy="646331"/>
          </a:xfrm>
          <a:prstGeom prst="rect">
            <a:avLst/>
          </a:prstGeom>
        </p:spPr>
        <p:txBody>
          <a:bodyPr wrap="square">
            <a:spAutoFit/>
          </a:bodyPr>
          <a:lstStyle/>
          <a:p>
            <a:pPr algn="just"/>
            <a:r>
              <a:rPr lang="en-US" dirty="0"/>
              <a:t>Then following window will appear. Click on Finish button to complete the installation. Now Anaconda has been installed on your computer.</a:t>
            </a:r>
          </a:p>
        </p:txBody>
      </p:sp>
      <p:pic>
        <p:nvPicPr>
          <p:cNvPr id="10" name="Picture 9"/>
          <p:cNvPicPr>
            <a:picLocks noChangeAspect="1"/>
          </p:cNvPicPr>
          <p:nvPr/>
        </p:nvPicPr>
        <p:blipFill>
          <a:blip r:embed="rId6"/>
          <a:stretch>
            <a:fillRect/>
          </a:stretch>
        </p:blipFill>
        <p:spPr>
          <a:xfrm>
            <a:off x="2558473" y="2143422"/>
            <a:ext cx="5357812" cy="4151649"/>
          </a:xfrm>
          <a:prstGeom prst="rect">
            <a:avLst/>
          </a:prstGeom>
        </p:spPr>
      </p:pic>
    </p:spTree>
    <p:extLst>
      <p:ext uri="{BB962C8B-B14F-4D97-AF65-F5344CB8AC3E}">
        <p14:creationId xmlns:p14="http://schemas.microsoft.com/office/powerpoint/2010/main" val="1112505331"/>
      </p:ext>
    </p:extLst>
  </p:cSld>
  <p:clrMapOvr>
    <a:masterClrMapping/>
  </p:clrMapOvr>
  <mc:AlternateContent xmlns:mc="http://schemas.openxmlformats.org/markup-compatibility/2006" xmlns:p14="http://schemas.microsoft.com/office/powerpoint/2010/main">
    <mc:Choice Requires="p14">
      <p:transition spd="slow" p14:dur="2000" advTm="46362"/>
    </mc:Choice>
    <mc:Fallback xmlns="">
      <p:transition spd="slow" advTm="4636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534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405431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8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2022763" y="1472583"/>
            <a:ext cx="8248073" cy="1015663"/>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Step 8: </a:t>
            </a:r>
          </a:p>
          <a:p>
            <a:endParaRPr lang="en-US" sz="2000" b="1"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Type ‘anaconda navigator’ in search box and click on the icon indicated below</a:t>
            </a:r>
          </a:p>
        </p:txBody>
      </p:sp>
      <p:pic>
        <p:nvPicPr>
          <p:cNvPr id="10" name="Picture 9"/>
          <p:cNvPicPr>
            <a:picLocks noChangeAspect="1"/>
          </p:cNvPicPr>
          <p:nvPr/>
        </p:nvPicPr>
        <p:blipFill>
          <a:blip r:embed="rId6"/>
          <a:stretch>
            <a:fillRect/>
          </a:stretch>
        </p:blipFill>
        <p:spPr>
          <a:xfrm>
            <a:off x="3085500" y="2448763"/>
            <a:ext cx="3608362" cy="3928670"/>
          </a:xfrm>
          <a:prstGeom prst="rect">
            <a:avLst/>
          </a:prstGeom>
        </p:spPr>
      </p:pic>
    </p:spTree>
    <p:extLst>
      <p:ext uri="{BB962C8B-B14F-4D97-AF65-F5344CB8AC3E}">
        <p14:creationId xmlns:p14="http://schemas.microsoft.com/office/powerpoint/2010/main" val="1040918543"/>
      </p:ext>
    </p:extLst>
  </p:cSld>
  <p:clrMapOvr>
    <a:masterClrMapping/>
  </p:clrMapOvr>
  <mc:AlternateContent xmlns:mc="http://schemas.openxmlformats.org/markup-compatibility/2006" xmlns:p14="http://schemas.microsoft.com/office/powerpoint/2010/main">
    <mc:Choice Requires="p14">
      <p:transition spd="slow" p14:dur="2000" advTm="92543"/>
    </mc:Choice>
    <mc:Fallback xmlns="">
      <p:transition spd="slow" advTm="925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491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46183"/>
            <a:ext cx="9533101" cy="1610200"/>
          </a:xfrm>
          <a:prstGeom prst="rect">
            <a:avLst/>
          </a:prstGeom>
        </p:spPr>
      </p:pic>
      <p:sp>
        <p:nvSpPr>
          <p:cNvPr id="7" name="TextBox 6"/>
          <p:cNvSpPr txBox="1"/>
          <p:nvPr/>
        </p:nvSpPr>
        <p:spPr>
          <a:xfrm>
            <a:off x="2650377" y="543490"/>
            <a:ext cx="405431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Step 9 – Download Python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12"/>
          <p:cNvSpPr/>
          <p:nvPr/>
        </p:nvSpPr>
        <p:spPr>
          <a:xfrm>
            <a:off x="1570182" y="4082473"/>
            <a:ext cx="4996873" cy="14265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874165" y="1676033"/>
            <a:ext cx="637309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Step 9: </a:t>
            </a:r>
          </a:p>
        </p:txBody>
      </p:sp>
      <p:pic>
        <p:nvPicPr>
          <p:cNvPr id="12" name="Picture 11"/>
          <p:cNvPicPr>
            <a:picLocks noChangeAspect="1"/>
          </p:cNvPicPr>
          <p:nvPr/>
        </p:nvPicPr>
        <p:blipFill>
          <a:blip r:embed="rId6"/>
          <a:stretch>
            <a:fillRect/>
          </a:stretch>
        </p:blipFill>
        <p:spPr>
          <a:xfrm>
            <a:off x="1858507" y="2329716"/>
            <a:ext cx="8715375" cy="3228975"/>
          </a:xfrm>
          <a:prstGeom prst="rect">
            <a:avLst/>
          </a:prstGeom>
        </p:spPr>
      </p:pic>
    </p:spTree>
    <p:extLst>
      <p:ext uri="{BB962C8B-B14F-4D97-AF65-F5344CB8AC3E}">
        <p14:creationId xmlns:p14="http://schemas.microsoft.com/office/powerpoint/2010/main" val="2922161885"/>
      </p:ext>
    </p:extLst>
  </p:cSld>
  <p:clrMapOvr>
    <a:masterClrMapping/>
  </p:clrMapOvr>
  <mc:AlternateContent xmlns:mc="http://schemas.openxmlformats.org/markup-compatibility/2006" xmlns:p14="http://schemas.microsoft.com/office/powerpoint/2010/main">
    <mc:Choice Requires="p14">
      <p:transition spd="slow" p14:dur="2000" advTm="77158"/>
    </mc:Choice>
    <mc:Fallback xmlns="">
      <p:transition spd="slow" advTm="7715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388" y="5545924"/>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2036" y="-36946"/>
            <a:ext cx="9533101" cy="1422401"/>
          </a:xfrm>
          <a:prstGeom prst="rect">
            <a:avLst/>
          </a:prstGeom>
        </p:spPr>
      </p:pic>
      <p:sp>
        <p:nvSpPr>
          <p:cNvPr id="7" name="TextBox 6"/>
          <p:cNvSpPr txBox="1"/>
          <p:nvPr/>
        </p:nvSpPr>
        <p:spPr>
          <a:xfrm>
            <a:off x="2650377" y="543490"/>
            <a:ext cx="15840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2070041" y="1293091"/>
            <a:ext cx="10040831" cy="5564909"/>
          </a:xfrm>
          <a:prstGeom prst="rect">
            <a:avLst/>
          </a:prstGeom>
        </p:spPr>
      </p:pic>
      <p:sp>
        <p:nvSpPr>
          <p:cNvPr id="10" name="Rectangle 9"/>
          <p:cNvSpPr/>
          <p:nvPr/>
        </p:nvSpPr>
        <p:spPr>
          <a:xfrm>
            <a:off x="8580582" y="2050473"/>
            <a:ext cx="1422400" cy="16071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7932400"/>
      </p:ext>
    </p:extLst>
  </p:cSld>
  <p:clrMapOvr>
    <a:masterClrMapping/>
  </p:clrMapOvr>
  <mc:AlternateContent xmlns:mc="http://schemas.openxmlformats.org/markup-compatibility/2006" xmlns:p14="http://schemas.microsoft.com/office/powerpoint/2010/main">
    <mc:Choice Requires="p14">
      <p:transition spd="slow" p14:dur="2000" advTm="327265"/>
    </mc:Choice>
    <mc:Fallback xmlns="">
      <p:transition spd="slow" advTm="32726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863284"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Jupyter</a:t>
            </a:r>
            <a:r>
              <a:rPr lang="en-US" sz="2800" dirty="0">
                <a:solidFill>
                  <a:schemeClr val="bg1"/>
                </a:solidFill>
                <a:latin typeface="Tajawal Medium" panose="00000600000000000000" pitchFamily="2" charset="-78"/>
                <a:cs typeface="Tajawal Medium" panose="00000600000000000000" pitchFamily="2" charset="-78"/>
              </a:rPr>
              <a:t> Interface</a:t>
            </a:r>
          </a:p>
        </p:txBody>
      </p:sp>
      <p:sp>
        <p:nvSpPr>
          <p:cNvPr id="8" name="TextBox 7"/>
          <p:cNvSpPr txBox="1"/>
          <p:nvPr/>
        </p:nvSpPr>
        <p:spPr>
          <a:xfrm>
            <a:off x="170224" y="236724"/>
            <a:ext cx="1688283"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p>
        </p:txBody>
      </p:sp>
      <p:pic>
        <p:nvPicPr>
          <p:cNvPr id="10" name="Picture 9">
            <a:extLst>
              <a:ext uri="{FF2B5EF4-FFF2-40B4-BE49-F238E27FC236}">
                <a16:creationId xmlns:a16="http://schemas.microsoft.com/office/drawing/2014/main" id="{6FB6BD48-FE10-3981-75E7-9E1918FA34D8}"/>
              </a:ext>
            </a:extLst>
          </p:cNvPr>
          <p:cNvPicPr>
            <a:picLocks noChangeAspect="1"/>
          </p:cNvPicPr>
          <p:nvPr/>
        </p:nvPicPr>
        <p:blipFill>
          <a:blip r:embed="rId6"/>
          <a:stretch>
            <a:fillRect/>
          </a:stretch>
        </p:blipFill>
        <p:spPr>
          <a:xfrm>
            <a:off x="1828473" y="1771268"/>
            <a:ext cx="9533101" cy="3639114"/>
          </a:xfrm>
          <a:prstGeom prst="rect">
            <a:avLst/>
          </a:prstGeom>
        </p:spPr>
      </p:pic>
    </p:spTree>
    <p:extLst>
      <p:ext uri="{BB962C8B-B14F-4D97-AF65-F5344CB8AC3E}">
        <p14:creationId xmlns:p14="http://schemas.microsoft.com/office/powerpoint/2010/main" val="3413524764"/>
      </p:ext>
    </p:extLst>
  </p:cSld>
  <p:clrMapOvr>
    <a:masterClrMapping/>
  </p:clrMapOvr>
  <mc:AlternateContent xmlns:mc="http://schemas.openxmlformats.org/markup-compatibility/2006" xmlns:p14="http://schemas.microsoft.com/office/powerpoint/2010/main">
    <mc:Choice Requires="p14">
      <p:transition spd="slow" p14:dur="2000" advTm="87525"/>
    </mc:Choice>
    <mc:Fallback xmlns="">
      <p:transition spd="slow" advTm="8752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Open new file in </a:t>
            </a:r>
            <a:r>
              <a:rPr lang="en-US" sz="2800" dirty="0" err="1">
                <a:solidFill>
                  <a:schemeClr val="bg1"/>
                </a:solidFill>
                <a:latin typeface="Tajawal Medium" panose="00000600000000000000" pitchFamily="2" charset="-78"/>
                <a:cs typeface="Tajawal Medium" panose="00000600000000000000" pitchFamily="2" charset="-78"/>
              </a:rPr>
              <a:t>Jupyter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54CFBE7-9B67-373A-209D-3EF5AC95F19B}"/>
              </a:ext>
            </a:extLst>
          </p:cNvPr>
          <p:cNvPicPr>
            <a:picLocks noChangeAspect="1"/>
          </p:cNvPicPr>
          <p:nvPr/>
        </p:nvPicPr>
        <p:blipFill>
          <a:blip r:embed="rId6"/>
          <a:stretch>
            <a:fillRect/>
          </a:stretch>
        </p:blipFill>
        <p:spPr>
          <a:xfrm>
            <a:off x="1642535" y="1758427"/>
            <a:ext cx="10020730" cy="3565379"/>
          </a:xfrm>
          <a:prstGeom prst="rect">
            <a:avLst/>
          </a:prstGeom>
        </p:spPr>
      </p:pic>
    </p:spTree>
    <p:extLst>
      <p:ext uri="{BB962C8B-B14F-4D97-AF65-F5344CB8AC3E}">
        <p14:creationId xmlns:p14="http://schemas.microsoft.com/office/powerpoint/2010/main" val="2132930327"/>
      </p:ext>
    </p:extLst>
  </p:cSld>
  <p:clrMapOvr>
    <a:masterClrMapping/>
  </p:clrMapOvr>
  <mc:AlternateContent xmlns:mc="http://schemas.openxmlformats.org/markup-compatibility/2006" xmlns:p14="http://schemas.microsoft.com/office/powerpoint/2010/main">
    <mc:Choice Requires="p14">
      <p:transition spd="slow" p14:dur="2000" advTm="18697"/>
    </mc:Choice>
    <mc:Fallback xmlns="">
      <p:transition spd="slow" advTm="1869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Open new file in </a:t>
            </a:r>
            <a:r>
              <a:rPr lang="en-US" sz="2800" dirty="0" err="1">
                <a:solidFill>
                  <a:schemeClr val="bg1"/>
                </a:solidFill>
                <a:latin typeface="Tajawal Medium" panose="00000600000000000000" pitchFamily="2" charset="-78"/>
                <a:cs typeface="Tajawal Medium" panose="00000600000000000000" pitchFamily="2" charset="-78"/>
              </a:rPr>
              <a:t>Jupyter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1CB01AFC-DF4C-3C73-635C-EDBF64360906}"/>
              </a:ext>
            </a:extLst>
          </p:cNvPr>
          <p:cNvPicPr>
            <a:picLocks noChangeAspect="1"/>
          </p:cNvPicPr>
          <p:nvPr/>
        </p:nvPicPr>
        <p:blipFill>
          <a:blip r:embed="rId6"/>
          <a:stretch>
            <a:fillRect/>
          </a:stretch>
        </p:blipFill>
        <p:spPr>
          <a:xfrm>
            <a:off x="599302" y="1783912"/>
            <a:ext cx="10993396" cy="3551353"/>
          </a:xfrm>
          <a:prstGeom prst="rect">
            <a:avLst/>
          </a:prstGeom>
        </p:spPr>
      </p:pic>
      <p:sp>
        <p:nvSpPr>
          <p:cNvPr id="14" name="Rectangle 13">
            <a:extLst>
              <a:ext uri="{FF2B5EF4-FFF2-40B4-BE49-F238E27FC236}">
                <a16:creationId xmlns:a16="http://schemas.microsoft.com/office/drawing/2014/main" id="{53E70D09-0036-A654-2347-F5A20C90DDCD}"/>
              </a:ext>
            </a:extLst>
          </p:cNvPr>
          <p:cNvSpPr/>
          <p:nvPr/>
        </p:nvSpPr>
        <p:spPr>
          <a:xfrm>
            <a:off x="9414588" y="2369976"/>
            <a:ext cx="643812" cy="382555"/>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5" name="Rectangle 14">
            <a:extLst>
              <a:ext uri="{FF2B5EF4-FFF2-40B4-BE49-F238E27FC236}">
                <a16:creationId xmlns:a16="http://schemas.microsoft.com/office/drawing/2014/main" id="{F5C87DBB-8197-5606-E810-3794444333B7}"/>
              </a:ext>
            </a:extLst>
          </p:cNvPr>
          <p:cNvSpPr/>
          <p:nvPr/>
        </p:nvSpPr>
        <p:spPr>
          <a:xfrm>
            <a:off x="8642860" y="2785023"/>
            <a:ext cx="1298808" cy="382555"/>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Tree>
    <p:extLst>
      <p:ext uri="{BB962C8B-B14F-4D97-AF65-F5344CB8AC3E}">
        <p14:creationId xmlns:p14="http://schemas.microsoft.com/office/powerpoint/2010/main" val="1073333106"/>
      </p:ext>
    </p:extLst>
  </p:cSld>
  <p:clrMapOvr>
    <a:masterClrMapping/>
  </p:clrMapOvr>
  <mc:AlternateContent xmlns:mc="http://schemas.openxmlformats.org/markup-compatibility/2006" xmlns:p14="http://schemas.microsoft.com/office/powerpoint/2010/main">
    <mc:Choice Requires="p14">
      <p:transition spd="slow" p14:dur="2000" advTm="95446"/>
    </mc:Choice>
    <mc:Fallback xmlns="">
      <p:transition spd="slow" advTm="954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5442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Notebook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B78CAD40-2C76-9461-BE7D-1A3855B25418}"/>
              </a:ext>
            </a:extLst>
          </p:cNvPr>
          <p:cNvPicPr>
            <a:picLocks noChangeAspect="1"/>
          </p:cNvPicPr>
          <p:nvPr/>
        </p:nvPicPr>
        <p:blipFill>
          <a:blip r:embed="rId6"/>
          <a:stretch>
            <a:fillRect/>
          </a:stretch>
        </p:blipFill>
        <p:spPr>
          <a:xfrm>
            <a:off x="843741" y="2068809"/>
            <a:ext cx="10167969" cy="2153538"/>
          </a:xfrm>
          <a:prstGeom prst="rect">
            <a:avLst/>
          </a:prstGeom>
        </p:spPr>
      </p:pic>
    </p:spTree>
    <p:extLst>
      <p:ext uri="{BB962C8B-B14F-4D97-AF65-F5344CB8AC3E}">
        <p14:creationId xmlns:p14="http://schemas.microsoft.com/office/powerpoint/2010/main" val="241354878"/>
      </p:ext>
    </p:extLst>
  </p:cSld>
  <p:clrMapOvr>
    <a:masterClrMapping/>
  </p:clrMapOvr>
  <mc:AlternateContent xmlns:mc="http://schemas.openxmlformats.org/markup-compatibility/2006" xmlns:p14="http://schemas.microsoft.com/office/powerpoint/2010/main">
    <mc:Choice Requires="p14">
      <p:transition spd="slow" p14:dur="2000" advTm="95987"/>
    </mc:Choice>
    <mc:Fallback xmlns="">
      <p:transition spd="slow" advTm="959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5442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Notebook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B78CAD40-2C76-9461-BE7D-1A3855B25418}"/>
              </a:ext>
            </a:extLst>
          </p:cNvPr>
          <p:cNvPicPr>
            <a:picLocks noChangeAspect="1"/>
          </p:cNvPicPr>
          <p:nvPr/>
        </p:nvPicPr>
        <p:blipFill>
          <a:blip r:embed="rId6"/>
          <a:stretch>
            <a:fillRect/>
          </a:stretch>
        </p:blipFill>
        <p:spPr>
          <a:xfrm>
            <a:off x="843741" y="2068809"/>
            <a:ext cx="10167969" cy="2153538"/>
          </a:xfrm>
          <a:prstGeom prst="rect">
            <a:avLst/>
          </a:prstGeom>
        </p:spPr>
      </p:pic>
    </p:spTree>
    <p:extLst>
      <p:ext uri="{BB962C8B-B14F-4D97-AF65-F5344CB8AC3E}">
        <p14:creationId xmlns:p14="http://schemas.microsoft.com/office/powerpoint/2010/main" val="2741127497"/>
      </p:ext>
    </p:extLst>
  </p:cSld>
  <p:clrMapOvr>
    <a:masterClrMapping/>
  </p:clrMapOvr>
  <mc:AlternateContent xmlns:mc="http://schemas.openxmlformats.org/markup-compatibility/2006" xmlns:p14="http://schemas.microsoft.com/office/powerpoint/2010/main">
    <mc:Choice Requires="p14">
      <p:transition spd="slow" p14:dur="2000" advTm="144944"/>
    </mc:Choice>
    <mc:Fallback xmlns="">
      <p:transition spd="slow" advTm="14494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88091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Sympy</a:t>
            </a:r>
            <a:r>
              <a:rPr lang="en-US" sz="2800" dirty="0">
                <a:solidFill>
                  <a:schemeClr val="bg1"/>
                </a:solidFill>
                <a:latin typeface="Tajawal Medium" panose="00000600000000000000" pitchFamily="2" charset="-78"/>
                <a:cs typeface="Tajawal Medium" panose="00000600000000000000" pitchFamily="2" charset="-78"/>
              </a:rPr>
              <a:t> Package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DE4472E-40E2-7BD2-8163-4F27E3DDD2E8}"/>
              </a:ext>
            </a:extLst>
          </p:cNvPr>
          <p:cNvPicPr>
            <a:picLocks noChangeAspect="1"/>
          </p:cNvPicPr>
          <p:nvPr/>
        </p:nvPicPr>
        <p:blipFill>
          <a:blip r:embed="rId6"/>
          <a:stretch>
            <a:fillRect/>
          </a:stretch>
        </p:blipFill>
        <p:spPr>
          <a:xfrm>
            <a:off x="651740" y="1821873"/>
            <a:ext cx="11382734" cy="3541988"/>
          </a:xfrm>
          <a:prstGeom prst="rect">
            <a:avLst/>
          </a:prstGeom>
        </p:spPr>
      </p:pic>
    </p:spTree>
    <p:extLst>
      <p:ext uri="{BB962C8B-B14F-4D97-AF65-F5344CB8AC3E}">
        <p14:creationId xmlns:p14="http://schemas.microsoft.com/office/powerpoint/2010/main" val="1901544747"/>
      </p:ext>
    </p:extLst>
  </p:cSld>
  <p:clrMapOvr>
    <a:masterClrMapping/>
  </p:clrMapOvr>
  <mc:AlternateContent xmlns:mc="http://schemas.openxmlformats.org/markup-compatibility/2006" xmlns:p14="http://schemas.microsoft.com/office/powerpoint/2010/main">
    <mc:Choice Requires="p14">
      <p:transition spd="slow" p14:dur="2000" advTm="135202"/>
    </mc:Choice>
    <mc:Fallback xmlns="">
      <p:transition spd="slow" advTm="13520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88091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Sympy</a:t>
            </a:r>
            <a:r>
              <a:rPr lang="en-US" sz="2800" dirty="0">
                <a:solidFill>
                  <a:schemeClr val="bg1"/>
                </a:solidFill>
                <a:latin typeface="Tajawal Medium" panose="00000600000000000000" pitchFamily="2" charset="-78"/>
                <a:cs typeface="Tajawal Medium" panose="00000600000000000000" pitchFamily="2" charset="-78"/>
              </a:rPr>
              <a:t> Package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542C558-DD90-85C9-4B61-284D57E71C14}"/>
              </a:ext>
            </a:extLst>
          </p:cNvPr>
          <p:cNvPicPr>
            <a:picLocks noChangeAspect="1"/>
          </p:cNvPicPr>
          <p:nvPr/>
        </p:nvPicPr>
        <p:blipFill>
          <a:blip r:embed="rId6"/>
          <a:stretch>
            <a:fillRect/>
          </a:stretch>
        </p:blipFill>
        <p:spPr>
          <a:xfrm>
            <a:off x="1262952" y="1811870"/>
            <a:ext cx="9902229" cy="3430973"/>
          </a:xfrm>
          <a:prstGeom prst="rect">
            <a:avLst/>
          </a:prstGeom>
        </p:spPr>
      </p:pic>
    </p:spTree>
    <p:extLst>
      <p:ext uri="{BB962C8B-B14F-4D97-AF65-F5344CB8AC3E}">
        <p14:creationId xmlns:p14="http://schemas.microsoft.com/office/powerpoint/2010/main" val="3260715855"/>
      </p:ext>
    </p:extLst>
  </p:cSld>
  <p:clrMapOvr>
    <a:masterClrMapping/>
  </p:clrMapOvr>
  <mc:AlternateContent xmlns:mc="http://schemas.openxmlformats.org/markup-compatibility/2006" xmlns:p14="http://schemas.microsoft.com/office/powerpoint/2010/main">
    <mc:Choice Requires="p14">
      <p:transition spd="slow" p14:dur="2000" advTm="132511"/>
    </mc:Choice>
    <mc:Fallback xmlns="">
      <p:transition spd="slow" advTm="13251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9835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Solving Equation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A14C55C9-083C-56C6-732F-85B8254A4A86}"/>
              </a:ext>
            </a:extLst>
          </p:cNvPr>
          <p:cNvPicPr>
            <a:picLocks noChangeAspect="1"/>
          </p:cNvPicPr>
          <p:nvPr/>
        </p:nvPicPr>
        <p:blipFill>
          <a:blip r:embed="rId6"/>
          <a:stretch>
            <a:fillRect/>
          </a:stretch>
        </p:blipFill>
        <p:spPr>
          <a:xfrm>
            <a:off x="1200150" y="1914525"/>
            <a:ext cx="9791700" cy="3028950"/>
          </a:xfrm>
          <a:prstGeom prst="rect">
            <a:avLst/>
          </a:prstGeom>
        </p:spPr>
      </p:pic>
    </p:spTree>
    <p:extLst>
      <p:ext uri="{BB962C8B-B14F-4D97-AF65-F5344CB8AC3E}">
        <p14:creationId xmlns:p14="http://schemas.microsoft.com/office/powerpoint/2010/main" val="3528578510"/>
      </p:ext>
    </p:extLst>
  </p:cSld>
  <p:clrMapOvr>
    <a:masterClrMapping/>
  </p:clrMapOvr>
  <mc:AlternateContent xmlns:mc="http://schemas.openxmlformats.org/markup-compatibility/2006" xmlns:p14="http://schemas.microsoft.com/office/powerpoint/2010/main">
    <mc:Choice Requires="p14">
      <p:transition spd="slow" p14:dur="2000" advTm="287021"/>
    </mc:Choice>
    <mc:Fallback xmlns="">
      <p:transition spd="slow" advTm="28702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98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11278005" cy="1610200"/>
          </a:xfrm>
          <a:prstGeom prst="rect">
            <a:avLst/>
          </a:prstGeom>
        </p:spPr>
      </p:pic>
      <p:sp>
        <p:nvSpPr>
          <p:cNvPr id="7" name="TextBox 6"/>
          <p:cNvSpPr txBox="1"/>
          <p:nvPr/>
        </p:nvSpPr>
        <p:spPr>
          <a:xfrm>
            <a:off x="3107578" y="531170"/>
            <a:ext cx="4041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Factorization by Python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224E577-8CCC-310B-A5F5-1F6D1DF06BA4}"/>
              </a:ext>
            </a:extLst>
          </p:cNvPr>
          <p:cNvPicPr>
            <a:picLocks noChangeAspect="1"/>
          </p:cNvPicPr>
          <p:nvPr/>
        </p:nvPicPr>
        <p:blipFill>
          <a:blip r:embed="rId6"/>
          <a:stretch>
            <a:fillRect/>
          </a:stretch>
        </p:blipFill>
        <p:spPr>
          <a:xfrm>
            <a:off x="1858507" y="2165042"/>
            <a:ext cx="8372475" cy="1971675"/>
          </a:xfrm>
          <a:prstGeom prst="rect">
            <a:avLst/>
          </a:prstGeom>
        </p:spPr>
      </p:pic>
    </p:spTree>
    <p:extLst>
      <p:ext uri="{BB962C8B-B14F-4D97-AF65-F5344CB8AC3E}">
        <p14:creationId xmlns:p14="http://schemas.microsoft.com/office/powerpoint/2010/main" val="2224782969"/>
      </p:ext>
    </p:extLst>
  </p:cSld>
  <p:clrMapOvr>
    <a:masterClrMapping/>
  </p:clrMapOvr>
  <mc:AlternateContent xmlns:mc="http://schemas.openxmlformats.org/markup-compatibility/2006" xmlns:p14="http://schemas.microsoft.com/office/powerpoint/2010/main">
    <mc:Choice Requires="p14">
      <p:transition spd="slow" p14:dur="2000" advTm="111547"/>
    </mc:Choice>
    <mc:Fallback xmlns="">
      <p:transition spd="slow" advTm="11154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643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Graph function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98A656A-E90F-4E8C-8E6B-B435C2EF9BFA}"/>
              </a:ext>
            </a:extLst>
          </p:cNvPr>
          <p:cNvPicPr>
            <a:picLocks noChangeAspect="1"/>
          </p:cNvPicPr>
          <p:nvPr/>
        </p:nvPicPr>
        <p:blipFill>
          <a:blip r:embed="rId6"/>
          <a:stretch>
            <a:fillRect/>
          </a:stretch>
        </p:blipFill>
        <p:spPr>
          <a:xfrm>
            <a:off x="2248678" y="1244683"/>
            <a:ext cx="6976284" cy="4806980"/>
          </a:xfrm>
          <a:prstGeom prst="rect">
            <a:avLst/>
          </a:prstGeom>
        </p:spPr>
      </p:pic>
    </p:spTree>
    <p:extLst>
      <p:ext uri="{BB962C8B-B14F-4D97-AF65-F5344CB8AC3E}">
        <p14:creationId xmlns:p14="http://schemas.microsoft.com/office/powerpoint/2010/main" val="52700108"/>
      </p:ext>
    </p:extLst>
  </p:cSld>
  <p:clrMapOvr>
    <a:masterClrMapping/>
  </p:clrMapOvr>
  <mc:AlternateContent xmlns:mc="http://schemas.openxmlformats.org/markup-compatibility/2006" xmlns:p14="http://schemas.microsoft.com/office/powerpoint/2010/main">
    <mc:Choice Requires="p14">
      <p:transition spd="slow" p14:dur="2000" advTm="258863"/>
    </mc:Choice>
    <mc:Fallback xmlns="">
      <p:transition spd="slow" advTm="25886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011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2556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Writing Root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F3543E-BE16-5C29-D025-6FBADD9A5868}"/>
              </a:ext>
            </a:extLst>
          </p:cNvPr>
          <p:cNvPicPr>
            <a:picLocks noChangeAspect="1"/>
          </p:cNvPicPr>
          <p:nvPr/>
        </p:nvPicPr>
        <p:blipFill>
          <a:blip r:embed="rId6"/>
          <a:stretch>
            <a:fillRect/>
          </a:stretch>
        </p:blipFill>
        <p:spPr>
          <a:xfrm>
            <a:off x="1701573" y="2204822"/>
            <a:ext cx="7743825" cy="2133600"/>
          </a:xfrm>
          <a:prstGeom prst="rect">
            <a:avLst/>
          </a:prstGeom>
        </p:spPr>
      </p:pic>
    </p:spTree>
    <p:extLst>
      <p:ext uri="{BB962C8B-B14F-4D97-AF65-F5344CB8AC3E}">
        <p14:creationId xmlns:p14="http://schemas.microsoft.com/office/powerpoint/2010/main" val="1009761432"/>
      </p:ext>
    </p:extLst>
  </p:cSld>
  <p:clrMapOvr>
    <a:masterClrMapping/>
  </p:clrMapOvr>
  <mc:AlternateContent xmlns:mc="http://schemas.openxmlformats.org/markup-compatibility/2006" xmlns:p14="http://schemas.microsoft.com/office/powerpoint/2010/main">
    <mc:Choice Requires="p14">
      <p:transition spd="slow" p14:dur="2000" advTm="207131"/>
    </mc:Choice>
    <mc:Fallback xmlns="">
      <p:transition spd="slow" advTm="2071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983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9209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Limits by Python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B3711A4D-B9F9-CC0B-A099-AFFD146D6ACF}"/>
              </a:ext>
            </a:extLst>
          </p:cNvPr>
          <p:cNvPicPr>
            <a:picLocks noChangeAspect="1"/>
          </p:cNvPicPr>
          <p:nvPr/>
        </p:nvPicPr>
        <p:blipFill>
          <a:blip r:embed="rId6"/>
          <a:stretch>
            <a:fillRect/>
          </a:stretch>
        </p:blipFill>
        <p:spPr>
          <a:xfrm>
            <a:off x="2052637" y="1719262"/>
            <a:ext cx="8086725" cy="3419475"/>
          </a:xfrm>
          <a:prstGeom prst="rect">
            <a:avLst/>
          </a:prstGeom>
        </p:spPr>
      </p:pic>
    </p:spTree>
    <p:extLst>
      <p:ext uri="{BB962C8B-B14F-4D97-AF65-F5344CB8AC3E}">
        <p14:creationId xmlns:p14="http://schemas.microsoft.com/office/powerpoint/2010/main" val="3496447346"/>
      </p:ext>
    </p:extLst>
  </p:cSld>
  <p:clrMapOvr>
    <a:masterClrMapping/>
  </p:clrMapOvr>
  <mc:AlternateContent xmlns:mc="http://schemas.openxmlformats.org/markup-compatibility/2006" xmlns:p14="http://schemas.microsoft.com/office/powerpoint/2010/main">
    <mc:Choice Requires="p14">
      <p:transition spd="slow" p14:dur="2000" advTm="320074"/>
    </mc:Choice>
    <mc:Fallback xmlns="">
      <p:transition spd="slow" advTm="32007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904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714350" cy="954107"/>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Python for differential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02EC9BAD-CD76-5990-B6FB-406187B7E07E}"/>
              </a:ext>
            </a:extLst>
          </p:cNvPr>
          <p:cNvPicPr>
            <a:picLocks noChangeAspect="1"/>
          </p:cNvPicPr>
          <p:nvPr/>
        </p:nvPicPr>
        <p:blipFill>
          <a:blip r:embed="rId6"/>
          <a:stretch>
            <a:fillRect/>
          </a:stretch>
        </p:blipFill>
        <p:spPr>
          <a:xfrm>
            <a:off x="1746380" y="2316324"/>
            <a:ext cx="7467600" cy="2057400"/>
          </a:xfrm>
          <a:prstGeom prst="rect">
            <a:avLst/>
          </a:prstGeom>
        </p:spPr>
      </p:pic>
    </p:spTree>
    <p:extLst>
      <p:ext uri="{BB962C8B-B14F-4D97-AF65-F5344CB8AC3E}">
        <p14:creationId xmlns:p14="http://schemas.microsoft.com/office/powerpoint/2010/main" val="2513059987"/>
      </p:ext>
    </p:extLst>
  </p:cSld>
  <p:clrMapOvr>
    <a:masterClrMapping/>
  </p:clrMapOvr>
  <mc:AlternateContent xmlns:mc="http://schemas.openxmlformats.org/markup-compatibility/2006" xmlns:p14="http://schemas.microsoft.com/office/powerpoint/2010/main">
    <mc:Choice Requires="p14">
      <p:transition spd="slow" p14:dur="2000" advTm="245200"/>
    </mc:Choice>
    <mc:Fallback xmlns="">
      <p:transition spd="slow" advTm="2452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904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6824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Integration by Python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EF1638F4-3C0F-07A2-EA09-74254519C9C3}"/>
              </a:ext>
            </a:extLst>
          </p:cNvPr>
          <p:cNvPicPr>
            <a:picLocks noChangeAspect="1"/>
          </p:cNvPicPr>
          <p:nvPr/>
        </p:nvPicPr>
        <p:blipFill>
          <a:blip r:embed="rId6"/>
          <a:stretch>
            <a:fillRect/>
          </a:stretch>
        </p:blipFill>
        <p:spPr>
          <a:xfrm>
            <a:off x="1692048" y="2044421"/>
            <a:ext cx="6848475" cy="2209800"/>
          </a:xfrm>
          <a:prstGeom prst="rect">
            <a:avLst/>
          </a:prstGeom>
        </p:spPr>
      </p:pic>
    </p:spTree>
    <p:extLst>
      <p:ext uri="{BB962C8B-B14F-4D97-AF65-F5344CB8AC3E}">
        <p14:creationId xmlns:p14="http://schemas.microsoft.com/office/powerpoint/2010/main" val="75426407"/>
      </p:ext>
    </p:extLst>
  </p:cSld>
  <p:clrMapOvr>
    <a:masterClrMapping/>
  </p:clrMapOvr>
  <mc:AlternateContent xmlns:mc="http://schemas.openxmlformats.org/markup-compatibility/2006" xmlns:p14="http://schemas.microsoft.com/office/powerpoint/2010/main">
    <mc:Choice Requires="p14">
      <p:transition spd="slow" p14:dur="2000" advTm="164983"/>
    </mc:Choice>
    <mc:Fallback xmlns="">
      <p:transition spd="slow" advTm="164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7"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6824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Integration by Python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D3C035A-FE22-51CD-25E7-A8B2332DCE10}"/>
              </a:ext>
            </a:extLst>
          </p:cNvPr>
          <p:cNvPicPr>
            <a:picLocks noChangeAspect="1"/>
          </p:cNvPicPr>
          <p:nvPr/>
        </p:nvPicPr>
        <p:blipFill>
          <a:blip r:embed="rId6"/>
          <a:stretch>
            <a:fillRect/>
          </a:stretch>
        </p:blipFill>
        <p:spPr>
          <a:xfrm>
            <a:off x="1463886" y="2247764"/>
            <a:ext cx="6629400" cy="1781175"/>
          </a:xfrm>
          <a:prstGeom prst="rect">
            <a:avLst/>
          </a:prstGeom>
        </p:spPr>
      </p:pic>
    </p:spTree>
    <p:extLst>
      <p:ext uri="{BB962C8B-B14F-4D97-AF65-F5344CB8AC3E}">
        <p14:creationId xmlns:p14="http://schemas.microsoft.com/office/powerpoint/2010/main" val="148303421"/>
      </p:ext>
    </p:extLst>
  </p:cSld>
  <p:clrMapOvr>
    <a:masterClrMapping/>
  </p:clrMapOvr>
  <mc:AlternateContent xmlns:mc="http://schemas.openxmlformats.org/markup-compatibility/2006" xmlns:p14="http://schemas.microsoft.com/office/powerpoint/2010/main">
    <mc:Choice Requires="p14">
      <p:transition spd="slow" p14:dur="2000" advTm="132620"/>
    </mc:Choice>
    <mc:Fallback xmlns="">
      <p:transition spd="slow" advTm="13262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840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Summary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881D96B-790F-C6EC-8845-951155357537}"/>
              </a:ext>
            </a:extLst>
          </p:cNvPr>
          <p:cNvSpPr txBox="1"/>
          <p:nvPr/>
        </p:nvSpPr>
        <p:spPr>
          <a:xfrm>
            <a:off x="2059709" y="1813545"/>
            <a:ext cx="9348410" cy="4401205"/>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1- Download Python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2- Python for factorization                                             </a:t>
            </a:r>
            <a:r>
              <a:rPr lang="en-US" sz="2800" b="1" dirty="0">
                <a:solidFill>
                  <a:srgbClr val="FF0000"/>
                </a:solidFill>
                <a:latin typeface="Times New Roman" panose="02020603050405020304" pitchFamily="18" charset="0"/>
                <a:cs typeface="Times New Roman" panose="02020603050405020304" pitchFamily="18" charset="0"/>
              </a:rPr>
              <a:t>  factor(f)</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3- Python for graphing functions                                    </a:t>
            </a:r>
            <a:r>
              <a:rPr lang="en-US" sz="2800" b="1" dirty="0">
                <a:solidFill>
                  <a:srgbClr val="FF0000"/>
                </a:solidFill>
                <a:latin typeface="Times New Roman" panose="02020603050405020304" pitchFamily="18" charset="0"/>
                <a:cs typeface="Times New Roman" panose="02020603050405020304" pitchFamily="18" charset="0"/>
              </a:rPr>
              <a:t> plot(f)</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4- Python for solving limits                                             </a:t>
            </a:r>
            <a:r>
              <a:rPr lang="en-US" sz="2800" b="1" dirty="0">
                <a:solidFill>
                  <a:srgbClr val="FF0000"/>
                </a:solidFill>
                <a:latin typeface="Times New Roman" panose="02020603050405020304" pitchFamily="18" charset="0"/>
                <a:cs typeface="Times New Roman" panose="02020603050405020304" pitchFamily="18" charset="0"/>
              </a:rPr>
              <a:t>limit(f,x,3)</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5- Python for differential                                                </a:t>
            </a:r>
            <a:r>
              <a:rPr lang="en-US" sz="2800" b="1" dirty="0">
                <a:solidFill>
                  <a:srgbClr val="FF0000"/>
                </a:solidFill>
                <a:latin typeface="Times New Roman" panose="02020603050405020304" pitchFamily="18" charset="0"/>
                <a:cs typeface="Times New Roman" panose="02020603050405020304" pitchFamily="18" charset="0"/>
              </a:rPr>
              <a:t> diff(f)</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6- Python for Integration                                               </a:t>
            </a:r>
            <a:r>
              <a:rPr lang="en-US" sz="2800" b="1" dirty="0">
                <a:solidFill>
                  <a:srgbClr val="FF0000"/>
                </a:solidFill>
                <a:latin typeface="Times New Roman" panose="02020603050405020304" pitchFamily="18" charset="0"/>
                <a:cs typeface="Times New Roman" panose="02020603050405020304" pitchFamily="18" charset="0"/>
              </a:rPr>
              <a:t>  integrate(f)</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054068"/>
      </p:ext>
    </p:extLst>
  </p:cSld>
  <p:clrMapOvr>
    <a:masterClrMapping/>
  </p:clrMapOvr>
  <mc:AlternateContent xmlns:mc="http://schemas.openxmlformats.org/markup-compatibility/2006" xmlns:p14="http://schemas.microsoft.com/office/powerpoint/2010/main">
    <mc:Choice Requires="p14">
      <p:transition spd="slow" p14:dur="2000" advTm="261256"/>
    </mc:Choice>
    <mc:Fallback xmlns="">
      <p:transition spd="slow" advTm="261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2210</TotalTime>
  <Words>957</Words>
  <Application>Microsoft Office PowerPoint</Application>
  <PresentationFormat>Widescreen</PresentationFormat>
  <Paragraphs>192</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Israa Lewaa</cp:lastModifiedBy>
  <cp:revision>144</cp:revision>
  <dcterms:created xsi:type="dcterms:W3CDTF">2021-08-03T13:03:26Z</dcterms:created>
  <dcterms:modified xsi:type="dcterms:W3CDTF">2022-12-04T14:05:27Z</dcterms:modified>
</cp:coreProperties>
</file>