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303" r:id="rId5"/>
    <p:sldId id="313" r:id="rId6"/>
    <p:sldId id="276" r:id="rId7"/>
    <p:sldId id="499" r:id="rId8"/>
    <p:sldId id="500" r:id="rId9"/>
    <p:sldId id="501" r:id="rId10"/>
    <p:sldId id="502" r:id="rId11"/>
    <p:sldId id="498" r:id="rId12"/>
    <p:sldId id="503" r:id="rId13"/>
    <p:sldId id="504"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99"/>
            <p14:sldId id="500"/>
            <p14:sldId id="501"/>
            <p14:sldId id="502"/>
            <p14:sldId id="498"/>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4"/>
  </p:normalViewPr>
  <p:slideViewPr>
    <p:cSldViewPr snapToGrid="0">
      <p:cViewPr varScale="1">
        <p:scale>
          <a:sx n="120" d="100"/>
          <a:sy n="120" d="100"/>
        </p:scale>
        <p:origin x="25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4/29/26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4463513" y="3574629"/>
            <a:ext cx="7299164" cy="112446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tx1"/>
                </a:solidFill>
                <a:latin typeface="Alexandria" charset="0"/>
                <a:cs typeface="Alexandria" charset="0"/>
              </a:rPr>
              <a:t>دور المحتوى الرقمي الحكومي في الترويج للتراث السعودي ضمن رؤية ٢٠٣٠</a:t>
            </a:r>
            <a:endParaRPr lang="en-US" sz="2800" b="1" dirty="0">
              <a:solidFill>
                <a:schemeClr val="tx1"/>
              </a:solidFill>
              <a:latin typeface="Alexandria" charset="0"/>
              <a:cs typeface="Alexandria" charset="0"/>
            </a:endParaRPr>
          </a:p>
        </p:txBody>
      </p:sp>
      <p:sp>
        <p:nvSpPr>
          <p:cNvPr id="13" name="TextBox 12"/>
          <p:cNvSpPr txBox="1"/>
          <p:nvPr/>
        </p:nvSpPr>
        <p:spPr>
          <a:xfrm>
            <a:off x="459185" y="5830966"/>
            <a:ext cx="4886463" cy="830997"/>
          </a:xfrm>
          <a:prstGeom prst="rect">
            <a:avLst/>
          </a:prstGeom>
          <a:noFill/>
        </p:spPr>
        <p:txBody>
          <a:bodyPr wrap="square" rtlCol="0">
            <a:spAutoFit/>
          </a:bodyPr>
          <a:lstStyle/>
          <a:p>
            <a:r>
              <a:rPr lang="ar-SA" sz="2400" dirty="0">
                <a:solidFill>
                  <a:srgbClr val="00B0F0"/>
                </a:solidFill>
                <a:latin typeface="Alexandria" charset="0"/>
                <a:cs typeface="Alexandria" charset="0"/>
              </a:rPr>
              <a:t>إعداد:</a:t>
            </a:r>
          </a:p>
          <a:p>
            <a:r>
              <a:rPr lang="ar-SA" sz="2400" dirty="0">
                <a:solidFill>
                  <a:srgbClr val="00B0F0"/>
                </a:solidFill>
                <a:latin typeface="Alexandria" charset="0"/>
                <a:cs typeface="Alexandria" charset="0"/>
              </a:rPr>
              <a:t>نوره حسن</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9">
            <a:extLst>
              <a:ext uri="{FF2B5EF4-FFF2-40B4-BE49-F238E27FC236}">
                <a16:creationId xmlns:a16="http://schemas.microsoft.com/office/drawing/2014/main" id="{9C641015-7A10-F844-A1AA-4D406F0C4955}"/>
              </a:ext>
            </a:extLst>
          </p:cNvPr>
          <p:cNvSpPr/>
          <p:nvPr/>
        </p:nvSpPr>
        <p:spPr>
          <a:xfrm>
            <a:off x="3580108" y="4718568"/>
            <a:ext cx="5394595" cy="10543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000" b="1" dirty="0">
                <a:solidFill>
                  <a:schemeClr val="tx1"/>
                </a:solidFill>
                <a:latin typeface="Alexandria" charset="0"/>
                <a:cs typeface="Alexandria" charset="0"/>
              </a:rPr>
              <a:t>دراسة تحليلية مقدمة للحصول على درجة الماجستير</a:t>
            </a:r>
          </a:p>
          <a:p>
            <a:pPr marL="0" algn="ctr" defTabSz="914400" rtl="1" eaLnBrk="1" latinLnBrk="0" hangingPunct="1"/>
            <a:r>
              <a:rPr lang="ar-SA" sz="2000" b="1" dirty="0">
                <a:solidFill>
                  <a:schemeClr val="tx1"/>
                </a:solidFill>
                <a:latin typeface="Alexandria" charset="0"/>
                <a:cs typeface="Alexandria" charset="0"/>
              </a:rPr>
              <a:t>في تخصص التسويق الرقمي </a:t>
            </a:r>
            <a:endParaRPr lang="en-US" sz="20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المقدمة:</a:t>
            </a:r>
            <a:endParaRPr lang="en-US" sz="4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1" name="TextBox 30"/>
          <p:cNvSpPr txBox="1"/>
          <p:nvPr/>
        </p:nvSpPr>
        <p:spPr>
          <a:xfrm>
            <a:off x="3598250" y="2495028"/>
            <a:ext cx="8417320" cy="1631216"/>
          </a:xfrm>
          <a:prstGeom prst="rect">
            <a:avLst/>
          </a:prstGeom>
          <a:noFill/>
        </p:spPr>
        <p:txBody>
          <a:bodyPr wrap="square" rtlCol="0">
            <a:spAutoFit/>
          </a:bodyPr>
          <a:lstStyle/>
          <a:p>
            <a:pPr marL="0" algn="r" defTabSz="914400" rtl="1" eaLnBrk="1" latinLnBrk="0" hangingPunct="1"/>
            <a:r>
              <a:rPr lang="ar-SA" sz="2000" b="1" dirty="0">
                <a:solidFill>
                  <a:srgbClr val="0D0D0D"/>
                </a:solidFill>
                <a:effectLst/>
                <a:ea typeface="Calibri" panose="020F0502020204030204" pitchFamily="34" charset="0"/>
                <a:cs typeface="Sakkal Majalla" panose="02000000000000000000" pitchFamily="2" charset="-78"/>
              </a:rPr>
              <a:t>يُمثّل المحتوى الرقمي أحد أبرز أدوات الاتصال المعاصر التي أعادت تشكيل العلاقة بين المؤسسات وجمهورها، إذ لم يعد مجرد وسيلة لنقل المعلومات بل أصبح منظومة متكاملة تجمع بين النص والصورة والفيديو والرسوم التفاعلية بهدف إنتاج قيمة معرفية وبناء علاقة مستدامة مع المتلقّي. وقد أكّدت الأدبيات أن المحتوى الرقمي يقوم على إنشاء مضامين ذات صلة وجاذبية وقيمة مضافة تتيح مشاركة المستخدمين وتفاعلهم، مما يجعله ركيزةً استراتيجيةً للمؤسسات الحكومية وغير الحكومية على حدٍّ سواء </a:t>
            </a:r>
            <a:r>
              <a:rPr lang="en-US" sz="2000" b="1" dirty="0">
                <a:solidFill>
                  <a:srgbClr val="0D0D0D"/>
                </a:solidFill>
                <a:effectLst/>
                <a:ea typeface="Calibri" panose="020F0502020204030204" pitchFamily="34" charset="0"/>
                <a:cs typeface="Sakkal Majalla" panose="02000000000000000000" pitchFamily="2" charset="-78"/>
              </a:rPr>
              <a:t>.</a:t>
            </a:r>
            <a:endParaRPr lang="ar-SA" sz="2000" b="1" kern="0" dirty="0">
              <a:solidFill>
                <a:srgbClr val="0D0D0D"/>
              </a:solidFill>
              <a:highlight>
                <a:srgbClr val="FFFF00"/>
              </a:highlight>
              <a:latin typeface="Sakkal Majalla" panose="020000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rgbClr val="0D0D0D"/>
                </a:solidFill>
                <a:effectLst/>
                <a:latin typeface="+mj-lt"/>
                <a:ea typeface="Calibri" panose="020F0502020204030204" pitchFamily="34" charset="0"/>
                <a:cs typeface="Sakkal Majalla" panose="02000000000000000000" pitchFamily="2" charset="-78"/>
              </a:rPr>
              <a:t>توجد </a:t>
            </a:r>
            <a:r>
              <a:rPr lang="ar-SA" sz="2000" b="1" dirty="0">
                <a:solidFill>
                  <a:srgbClr val="0D0D0D"/>
                </a:solidFill>
                <a:effectLst/>
                <a:latin typeface="Sakkal Majalla" panose="02000000000000000000" pitchFamily="2" charset="-78"/>
                <a:ea typeface="Calibri" panose="020F0502020204030204" pitchFamily="34" charset="0"/>
                <a:cs typeface="Sakkal Majalla" panose="02000000000000000000" pitchFamily="2" charset="-78"/>
              </a:rPr>
              <a:t>فجوة بحثية واضحة المعالم؛ فمعظم الدراسات التي تناولت الترويج للتراث عبر المنصات الرقمية ركّزت إمّا على دور وسائل التواصل الاجتماعي في السياحة عمومًا أو على تقنيات محددة كالواقع الافتراضي</a:t>
            </a:r>
            <a:r>
              <a:rPr lang="en-US" sz="2000" b="1" dirty="0">
                <a:solidFill>
                  <a:srgbClr val="0D0D0D"/>
                </a:solidFill>
                <a:effectLst/>
                <a:latin typeface="Sakkal Majalla" panose="02000000000000000000" pitchFamily="2" charset="-78"/>
                <a:ea typeface="Calibri" panose="020F0502020204030204" pitchFamily="34" charset="0"/>
                <a:cs typeface="Sakkal Majalla" panose="02000000000000000000" pitchFamily="2" charset="-78"/>
              </a:rPr>
              <a:t> </a:t>
            </a:r>
            <a:r>
              <a:rPr lang="ar-SA" sz="2000" b="1" dirty="0">
                <a:solidFill>
                  <a:srgbClr val="0D0D0D"/>
                </a:solidFill>
                <a:effectLst/>
                <a:latin typeface="Sakkal Majalla" panose="02000000000000000000" pitchFamily="2" charset="-78"/>
                <a:ea typeface="Calibri" panose="020F0502020204030204" pitchFamily="34" charset="0"/>
                <a:cs typeface="Sakkal Majalla" panose="02000000000000000000" pitchFamily="2" charset="-78"/>
              </a:rPr>
              <a:t>والسرد الرقمي أو على المحتوى الرقمي بمعزل عن السياق التراثي كدراسات صناعة المحتوى الرقمي</a:t>
            </a:r>
            <a:r>
              <a:rPr lang="en-US" sz="2000" b="1" dirty="0">
                <a:effectLst/>
                <a:latin typeface="Sakkal Majalla" panose="02000000000000000000" pitchFamily="2" charset="-78"/>
                <a:cs typeface="Sakkal Majalla" panose="02000000000000000000" pitchFamily="2" charset="-78"/>
              </a:rPr>
              <a:t> </a:t>
            </a:r>
            <a:endParaRPr lang="en-US" sz="2000" b="1" dirty="0">
              <a:latin typeface="Sakkal Majalla" panose="02000000000000000000" pitchFamily="2" charset="-78"/>
              <a:cs typeface="Sakkal Majalla" panose="02000000000000000000" pitchFamily="2" charset="-78"/>
            </a:endParaRPr>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مشكلة الدراسة: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800"/>
              </a:spcAft>
              <a:buSzPts val="1000"/>
              <a:tabLst>
                <a:tab pos="268605" algn="l"/>
              </a:tabLst>
            </a:pPr>
            <a:r>
              <a:rPr lang="ar-SA" sz="2000" b="1" kern="0" dirty="0">
                <a:solidFill>
                  <a:srgbClr val="0D0D0D"/>
                </a:solidFill>
                <a:latin typeface="Sakkal Majalla" panose="02000000000000000000" pitchFamily="2" charset="-78"/>
                <a:ea typeface="Times New Roman" panose="02020603050405020304" pitchFamily="18" charset="0"/>
                <a:cs typeface="Sakkal Majalla" panose="02000000000000000000" pitchFamily="2" charset="-78"/>
              </a:rPr>
              <a:t>تُ</a:t>
            </a:r>
            <a:r>
              <a:rPr lang="ar-SA" sz="2000" b="1" kern="0" dirty="0">
                <a:solidFill>
                  <a:srgbClr val="0D0D0D"/>
                </a:solidFill>
                <a:effectLst/>
                <a:latin typeface="Sakkal Majalla" panose="02000000000000000000" pitchFamily="2" charset="-78"/>
                <a:ea typeface="Times New Roman" panose="02020603050405020304" pitchFamily="18" charset="0"/>
                <a:cs typeface="Sakkal Majalla" panose="02000000000000000000" pitchFamily="2" charset="-78"/>
              </a:rPr>
              <a:t>عد هذه الدراسة من الدراسات الرائدة التي تتناول بالتحليل المنهجي المعمّق المحتوى الرقمي الحكومي السعودي في مجال الترويج للتراث الثقافي عبر منصات التواصل الاجتماعي، مما يمنحها قيمة علمية استكشافية تُؤسّس لحقل بحثي ناشئ يقع عند تقاطع دراسات الاتصال الرقمي الحكومي ودراسات الترويج الثقافي والتراثي ودراسات السياسات الثقافية.</a:t>
            </a:r>
            <a:endParaRPr lang="ar-SA" sz="2000" b="1" dirty="0">
              <a:effectLst/>
              <a:latin typeface="Sakkal Majalla" panose="02000000000000000000" pitchFamily="2" charset="-78"/>
              <a:cs typeface="Sakkal Majalla" panose="02000000000000000000" pitchFamily="2" charset="-78"/>
            </a:endParaRPr>
          </a:p>
          <a:p>
            <a:pPr lvl="0" algn="just" rtl="1">
              <a:lnSpc>
                <a:spcPct val="150000"/>
              </a:lnSpc>
              <a:spcAft>
                <a:spcPts val="800"/>
              </a:spcAft>
              <a:buSzPts val="1000"/>
              <a:tabLst>
                <a:tab pos="268605" algn="l"/>
              </a:tabLst>
            </a:pPr>
            <a:r>
              <a:rPr lang="ar-SA" sz="2000" b="1" kern="0" dirty="0">
                <a:solidFill>
                  <a:srgbClr val="0D0D0D"/>
                </a:solidFill>
                <a:effectLst/>
                <a:latin typeface="Sakkal Majalla" panose="02000000000000000000" pitchFamily="2" charset="-78"/>
                <a:ea typeface="Times New Roman" panose="02020603050405020304" pitchFamily="18" charset="0"/>
                <a:cs typeface="Sakkal Majalla" panose="02000000000000000000" pitchFamily="2" charset="-78"/>
              </a:rPr>
              <a:t>تُسهم الدراسة في بناء إطار نظري يربط بين عدة حقول معرفية تشمل نظريات تحليل المحتوى الإعلامي ونظريات الاتصال الحكومي الرقمي ونظريات التسويق والترويج الثقافي ومقاربات إدارة التراث في العصر الرقمي</a:t>
            </a:r>
            <a:r>
              <a:rPr lang="en-US" sz="2000" b="1" dirty="0">
                <a:effectLst/>
                <a:latin typeface="Sakkal Majalla" panose="02000000000000000000" pitchFamily="2" charset="-78"/>
                <a:cs typeface="Sakkal Majalla" panose="02000000000000000000" pitchFamily="2" charset="-78"/>
              </a:rPr>
              <a:t> </a:t>
            </a:r>
            <a:r>
              <a:rPr lang="ar-SA" sz="2000" b="1" dirty="0">
                <a:effectLst/>
                <a:latin typeface="Sakkal Majalla" panose="02000000000000000000" pitchFamily="2" charset="-78"/>
                <a:cs typeface="Sakkal Majalla" panose="02000000000000000000" pitchFamily="2" charset="-78"/>
              </a:rPr>
              <a:t>.</a:t>
            </a:r>
            <a:endParaRPr lang="en-US" sz="2000" b="1" kern="100" dirty="0">
              <a:effectLst/>
              <a:latin typeface="Sakkal Majalla" panose="02000000000000000000" pitchFamily="2" charset="-78"/>
              <a:ea typeface="Calibri" panose="020F0502020204030204" pitchFamily="34" charset="0"/>
              <a:cs typeface="Sakkal Majalla" panose="02000000000000000000" pitchFamily="2" charset="-78"/>
            </a:endParaRPr>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أهمية الدراسة: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5757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000" b="1" kern="0" dirty="0">
                <a:solidFill>
                  <a:srgbClr val="0D0D0D"/>
                </a:solidFill>
                <a:effectLst/>
                <a:latin typeface="Sakkal Majalla" panose="02000000000000000000" pitchFamily="2" charset="-78"/>
                <a:ea typeface="Times New Roman" panose="02020603050405020304" pitchFamily="18" charset="0"/>
                <a:cs typeface="Sakkal Majalla" panose="02000000000000000000" pitchFamily="2" charset="-78"/>
              </a:rPr>
              <a:t>تحليل المحتوى الرقمي الحكومي المنشور عبر الحساب الرسمي لوزارة الثقافة السعودية على منصة</a:t>
            </a:r>
            <a:r>
              <a:rPr lang="en-US" sz="2000" b="1" kern="0" dirty="0">
                <a:solidFill>
                  <a:srgbClr val="0D0D0D"/>
                </a:solidFill>
                <a:effectLst/>
                <a:latin typeface="Sakkal Majalla" panose="02000000000000000000" pitchFamily="2" charset="-78"/>
                <a:ea typeface="Times New Roman" panose="02020603050405020304" pitchFamily="18" charset="0"/>
                <a:cs typeface="Sakkal Majalla" panose="02000000000000000000" pitchFamily="2" charset="-78"/>
              </a:rPr>
              <a:t> X</a:t>
            </a:r>
            <a:r>
              <a:rPr lang="ar-SA" sz="2000" b="1" kern="0" dirty="0">
                <a:solidFill>
                  <a:srgbClr val="0D0D0D"/>
                </a:solidFill>
                <a:effectLst/>
                <a:latin typeface="Sakkal Majalla" panose="02000000000000000000" pitchFamily="2" charset="-78"/>
                <a:ea typeface="Times New Roman" panose="02020603050405020304" pitchFamily="18" charset="0"/>
                <a:cs typeface="Sakkal Majalla" panose="02000000000000000000" pitchFamily="2" charset="-78"/>
              </a:rPr>
              <a:t>، والكشف عن دوره في الترويج للتراث السعودي ضمن رؤية 2030، من خلال التحليل المنهجي الشامل لثلاث حملات ثقافية وطنية </a:t>
            </a:r>
            <a:endParaRPr lang="en-US" sz="2000" b="1" dirty="0">
              <a:latin typeface="Sakkal Majalla" panose="02000000000000000000" pitchFamily="2" charset="-78"/>
              <a:cs typeface="Sakkal Majalla" panose="02000000000000000000" pitchFamily="2" charset="-78"/>
            </a:endParaRPr>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أهداف الدراسة: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8392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kern="0" dirty="0">
                <a:solidFill>
                  <a:srgbClr val="0D0D0D"/>
                </a:solidFill>
                <a:effectLst/>
                <a:latin typeface="Calibri" panose="020F0502020204030204" pitchFamily="34" charset="0"/>
                <a:ea typeface="Times New Roman" panose="02020603050405020304" pitchFamily="18" charset="0"/>
                <a:cs typeface="Sakkal Majalla" panose="02000000000000000000" pitchFamily="2" charset="-78"/>
              </a:rPr>
              <a:t>كيف وظّفت وزارة الثقافة السعودية المحتوى الرقمي المنشور عبر حسابها الرسمي على منصة</a:t>
            </a:r>
            <a:r>
              <a:rPr lang="en-US" sz="2000" b="1" kern="0" dirty="0">
                <a:solidFill>
                  <a:srgbClr val="0D0D0D"/>
                </a:solidFill>
                <a:effectLst/>
                <a:latin typeface="Sakkal Majalla" panose="02000000000000000000" pitchFamily="2" charset="-78"/>
                <a:ea typeface="Times New Roman" panose="02020603050405020304" pitchFamily="18" charset="0"/>
                <a:cs typeface="Arial" panose="020B0604020202020204" pitchFamily="34" charset="0"/>
              </a:rPr>
              <a:t> X </a:t>
            </a:r>
            <a:r>
              <a:rPr lang="ar-SA" sz="2000" b="1" kern="0" dirty="0">
                <a:solidFill>
                  <a:srgbClr val="0D0D0D"/>
                </a:solidFill>
                <a:effectLst/>
                <a:latin typeface="Calibri" panose="020F0502020204030204" pitchFamily="34" charset="0"/>
                <a:ea typeface="Times New Roman" panose="02020603050405020304" pitchFamily="18" charset="0"/>
                <a:cs typeface="Sakkal Majalla" panose="02000000000000000000" pitchFamily="2" charset="-78"/>
              </a:rPr>
              <a:t>في الترويج للتراث السعودي ضمن رؤية 2030 من خلال حملات أعوام الثقافة الثلاث (عام الخط العربي 2020-2021، عام القهوة السعودية 2022، عام الشعر العربي 2023)؟</a:t>
            </a:r>
          </a:p>
          <a:p>
            <a:pPr marL="0" algn="ctr" defTabSz="914400" rtl="1" eaLnBrk="1" latinLnBrk="0" hangingPunct="1"/>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تساؤلات الدراسة: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410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000" b="1" kern="0" dirty="0">
                <a:solidFill>
                  <a:srgbClr val="0D0D0D"/>
                </a:solidFill>
                <a:effectLst/>
                <a:ea typeface="Times New Roman" panose="02020603050405020304" pitchFamily="18" charset="0"/>
                <a:cs typeface="Sakkal Majalla" panose="02000000000000000000" pitchFamily="2" charset="-78"/>
              </a:rPr>
              <a:t>ركّزت الدراسات السابقة في معظمها إما على المحتوى الرقمي في سياقات تجارية وتسويقية وتعليمية، أو على الترويج السياحي بمعزل عن البُعد الثقافي التراثي الحكومي، بينما ظلّ المحتوى الرقمي الحكومي الموجّه للترويج للتراث حقلاً بحثياً شبه خالٍ يحتاج إلى إثراء أكاديمي منهجي</a:t>
            </a:r>
            <a:endParaRPr lang="en-US" sz="2000" b="1"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الفجوة البحثية: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5498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منهجية الدراسة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170099"/>
          </a:xfrm>
          <a:prstGeom prst="rect">
            <a:avLst/>
          </a:prstGeom>
          <a:noFill/>
        </p:spPr>
        <p:txBody>
          <a:bodyPr wrap="square" rtlCol="0">
            <a:spAutoFit/>
          </a:bodyPr>
          <a:lstStyle/>
          <a:p>
            <a:pPr algn="r"/>
            <a:r>
              <a:rPr lang="ar-SA" sz="2000" b="1" kern="0" dirty="0">
                <a:solidFill>
                  <a:srgbClr val="0D0D0D"/>
                </a:solidFill>
                <a:effectLst/>
                <a:ea typeface="Times New Roman" panose="02020603050405020304" pitchFamily="18" charset="0"/>
                <a:cs typeface="Sakkal Majalla" panose="02000000000000000000" pitchFamily="2" charset="-78"/>
              </a:rPr>
              <a:t>تم استخدام المسح بأسلوب تحليل المحتوى ، ن</a:t>
            </a:r>
            <a:r>
              <a:rPr lang="ar-SA" sz="2000" b="1" dirty="0">
                <a:solidFill>
                  <a:srgbClr val="0D0D0D"/>
                </a:solidFill>
                <a:effectLst/>
                <a:ea typeface="Calibri" panose="020F0502020204030204" pitchFamily="34" charset="0"/>
                <a:cs typeface="Sakkal Majalla" panose="02000000000000000000" pitchFamily="2" charset="-78"/>
              </a:rPr>
              <a:t>ظرًا لاتساع فترة النشر وتعدد الصيغ الاتصالية المستخدمة وتكرار بعض الرسائل عبر أكثر من مرحلة زمنية؛ وهو الأمر الذي جعل من غير العملي تحليل جميع المنشورات بشكل شامل داخل حدود الدراسة</a:t>
            </a:r>
          </a:p>
          <a:p>
            <a:pPr algn="r"/>
            <a:r>
              <a:rPr lang="ar-SA" sz="2000" b="1" dirty="0">
                <a:solidFill>
                  <a:srgbClr val="0D0D0D"/>
                </a:solidFill>
                <a:effectLst/>
                <a:ea typeface="Calibri" panose="020F0502020204030204" pitchFamily="34" charset="0"/>
                <a:cs typeface="Sakkal Majalla" panose="02000000000000000000" pitchFamily="2" charset="-78"/>
              </a:rPr>
              <a:t>ركز التحليل على أبرز المنشورات وأكثرها تفاعلاً وانتشارًا داخل كل حملة، بالإضافة إلى المنشورات التي تعكس بوضوح التحولات المرحلية في الخطاب </a:t>
            </a:r>
            <a:r>
              <a:rPr lang="ar-SA" sz="2000" b="1" dirty="0" err="1">
                <a:solidFill>
                  <a:srgbClr val="0D0D0D"/>
                </a:solidFill>
                <a:effectLst/>
                <a:ea typeface="Calibri" panose="020F0502020204030204" pitchFamily="34" charset="0"/>
                <a:cs typeface="Sakkal Majalla" panose="02000000000000000000" pitchFamily="2" charset="-78"/>
              </a:rPr>
              <a:t>الاتصالي</a:t>
            </a:r>
            <a:endParaRPr lang="ar-SA" sz="2000" b="1" dirty="0">
              <a:solidFill>
                <a:srgbClr val="0D0D0D"/>
              </a:solidFill>
              <a:effectLst/>
              <a:ea typeface="Calibri" panose="020F0502020204030204" pitchFamily="34" charset="0"/>
              <a:cs typeface="Sakkal Majalla" panose="02000000000000000000" pitchFamily="2" charset="-78"/>
            </a:endParaRPr>
          </a:p>
          <a:p>
            <a:pPr algn="r"/>
            <a:r>
              <a:rPr lang="ar-SA" sz="2000" b="1" dirty="0">
                <a:solidFill>
                  <a:srgbClr val="0D0D0D"/>
                </a:solidFill>
                <a:effectLst/>
                <a:ea typeface="Calibri" panose="020F0502020204030204" pitchFamily="34" charset="0"/>
                <a:cs typeface="Sakkal Majalla" panose="02000000000000000000" pitchFamily="2" charset="-78"/>
              </a:rPr>
              <a:t> (تمهيد – تنفيذ – ما بعد)</a:t>
            </a:r>
            <a:endParaRPr lang="ar-SA" sz="2000" b="1" dirty="0">
              <a:solidFill>
                <a:srgbClr val="0D0D0D"/>
              </a:solidFill>
              <a:ea typeface="Calibri" panose="020F0502020204030204" pitchFamily="34" charset="0"/>
              <a:cs typeface="Sakkal Majalla" panose="02000000000000000000" pitchFamily="2" charset="-78"/>
            </a:endParaRPr>
          </a:p>
          <a:p>
            <a:pPr algn="r"/>
            <a:r>
              <a:rPr lang="ar-SA" sz="2000" b="1" dirty="0">
                <a:solidFill>
                  <a:srgbClr val="0D0D0D"/>
                </a:solidFill>
                <a:effectLst/>
                <a:ea typeface="Calibri" panose="020F0502020204030204" pitchFamily="34" charset="0"/>
                <a:cs typeface="Sakkal Majalla" panose="02000000000000000000" pitchFamily="2" charset="-78"/>
              </a:rPr>
              <a:t>بناءً على مجموعة من المعايير المنهجية الدقيقة، من أهمها: </a:t>
            </a:r>
          </a:p>
          <a:p>
            <a:pPr marL="285750" indent="-285750" algn="r" rtl="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مستوى التفاعل الرقمي</a:t>
            </a:r>
          </a:p>
          <a:p>
            <a:pPr marL="285750" indent="-285750" algn="r" rtl="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 مدى تمثيل المنشور لرسالة الحملة</a:t>
            </a:r>
          </a:p>
          <a:p>
            <a:pPr marL="285750" indent="-285750" algn="r" rtl="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 تنوع القوالب الاتصالية</a:t>
            </a:r>
          </a:p>
          <a:p>
            <a:pPr marL="285750" indent="-285750" algn="r" rtl="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وضوح الارتباط بالتراث الثقافي</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8604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النتائج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3170099"/>
          </a:xfrm>
          <a:prstGeom prst="rect">
            <a:avLst/>
          </a:prstGeom>
          <a:noFill/>
        </p:spPr>
        <p:txBody>
          <a:bodyPr wrap="square" rtlCol="0">
            <a:spAutoFit/>
          </a:bodyPr>
          <a:lstStyle/>
          <a:p>
            <a:pPr marL="285750" indent="-285750" algn="r" rtl="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تكشف نتائج التحليل المقارن لمنشورات الحملات الثقافية الثلاث عن وجود نمط اتصالي استراتيجي متكامل تتبناه وزارة الثقافة السعودية في إدارة المحتوى الرقمي</a:t>
            </a:r>
            <a:r>
              <a:rPr lang="en-US" sz="2000" b="1" dirty="0">
                <a:effectLst/>
              </a:rPr>
              <a:t> </a:t>
            </a:r>
            <a:r>
              <a:rPr lang="ar-SA" sz="2000" b="1" kern="100" dirty="0">
                <a:solidFill>
                  <a:srgbClr val="0D0D0D"/>
                </a:solidFill>
                <a:effectLst/>
                <a:latin typeface="Calibri" panose="020F0502020204030204" pitchFamily="34" charset="0"/>
                <a:ea typeface="Calibri" panose="020F0502020204030204" pitchFamily="34" charset="0"/>
                <a:cs typeface="Sakkal Majalla" panose="02000000000000000000" pitchFamily="2" charset="-78"/>
              </a:rPr>
              <a:t>بما يعكس تخطيطًا </a:t>
            </a:r>
            <a:r>
              <a:rPr lang="ar-SA" sz="2000" b="1" kern="100" dirty="0" err="1">
                <a:solidFill>
                  <a:srgbClr val="0D0D0D"/>
                </a:solidFill>
                <a:effectLst/>
                <a:latin typeface="Calibri" panose="020F0502020204030204" pitchFamily="34" charset="0"/>
                <a:ea typeface="Calibri" panose="020F0502020204030204" pitchFamily="34" charset="0"/>
                <a:cs typeface="Sakkal Majalla" panose="02000000000000000000" pitchFamily="2" charset="-78"/>
              </a:rPr>
              <a:t>اتصاليًا</a:t>
            </a:r>
            <a:r>
              <a:rPr lang="ar-SA" sz="2000" b="1" kern="100" dirty="0">
                <a:solidFill>
                  <a:srgbClr val="0D0D0D"/>
                </a:solidFill>
                <a:effectLst/>
                <a:latin typeface="Calibri" panose="020F0502020204030204" pitchFamily="34" charset="0"/>
                <a:ea typeface="Calibri" panose="020F0502020204030204" pitchFamily="34" charset="0"/>
                <a:cs typeface="Sakkal Majalla" panose="02000000000000000000" pitchFamily="2" charset="-78"/>
              </a:rPr>
              <a:t> واعيًا يراعي تطور تفاعل الجمهور مع المحتوى بمرور الوقت</a:t>
            </a:r>
            <a:r>
              <a:rPr lang="en-US" sz="2000" b="1" kern="100" dirty="0">
                <a:solidFill>
                  <a:srgbClr val="0D0D0D"/>
                </a:solidFill>
                <a:effectLst/>
                <a:latin typeface="Sakkal Majalla" panose="02000000000000000000" pitchFamily="2" charset="-78"/>
                <a:ea typeface="Calibri" panose="020F0502020204030204" pitchFamily="34" charset="0"/>
                <a:cs typeface="Arial" panose="020B0604020202020204" pitchFamily="34" charset="0"/>
              </a:rPr>
              <a:t>.</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r" defTabSz="914400" rtl="1" eaLnBrk="1" latinLnBrk="0" hangingPunct="1">
              <a:buFont typeface="Arial" panose="020B0604020202020204" pitchFamily="34" charset="0"/>
              <a:buChar char="•"/>
            </a:pPr>
            <a:r>
              <a:rPr lang="ar-SA" sz="2000" b="1" dirty="0">
                <a:solidFill>
                  <a:srgbClr val="0D0D0D"/>
                </a:solidFill>
                <a:ea typeface="Calibri" panose="020F0502020204030204" pitchFamily="34" charset="0"/>
                <a:cs typeface="Sakkal Majalla" panose="02000000000000000000" pitchFamily="2" charset="-78"/>
              </a:rPr>
              <a:t>أدت الاستراتيجية التمهيدية في كل الحملات الثلاث</a:t>
            </a:r>
            <a:r>
              <a:rPr lang="ar-SA" sz="2000" b="1" dirty="0">
                <a:solidFill>
                  <a:srgbClr val="0D0D0D"/>
                </a:solidFill>
                <a:effectLst/>
                <a:ea typeface="Calibri" panose="020F0502020204030204" pitchFamily="34" charset="0"/>
                <a:cs typeface="Sakkal Majalla" panose="02000000000000000000" pitchFamily="2" charset="-78"/>
              </a:rPr>
              <a:t> دورًا تأسيسيًا مهمًا في تشكيل الإدراك الثقافي وتعريف الجمهور بمضامين الحملات، ما يؤكد أهميتها  كمدخل تمهيدي لأي نشاط اتصالي رقمي</a:t>
            </a:r>
            <a:r>
              <a:rPr lang="en-US" sz="2000" b="1" dirty="0">
                <a:solidFill>
                  <a:srgbClr val="0D0D0D"/>
                </a:solidFill>
                <a:effectLst/>
                <a:latin typeface="Sakkal Majalla" panose="02000000000000000000" pitchFamily="2" charset="-78"/>
                <a:ea typeface="Calibri" panose="020F0502020204030204" pitchFamily="34" charset="0"/>
              </a:rPr>
              <a:t>.</a:t>
            </a:r>
            <a:r>
              <a:rPr lang="en-US" sz="2000" b="1" dirty="0">
                <a:effectLst/>
              </a:rPr>
              <a:t> </a:t>
            </a:r>
            <a:endParaRPr lang="ar-SA" sz="2000" b="1" dirty="0">
              <a:effectLst/>
            </a:endParaRPr>
          </a:p>
          <a:p>
            <a:pPr marL="285750" indent="-285750" algn="r" defTabSz="914400" rtl="1" eaLnBrk="1" latinLnBrk="0" hangingPunct="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في مرحلة التنفيذ، فقد ظهر تنوع أكبر في القوالب والأساليب</a:t>
            </a:r>
            <a:r>
              <a:rPr lang="en-US" sz="2000" b="1" dirty="0">
                <a:effectLst/>
              </a:rPr>
              <a:t> </a:t>
            </a:r>
            <a:r>
              <a:rPr lang="ar-SA" sz="2000" b="1" dirty="0"/>
              <a:t>.</a:t>
            </a:r>
          </a:p>
          <a:p>
            <a:pPr marL="285750" indent="-285750" algn="r" rtl="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في مرحلة ما بعد الحملة</a:t>
            </a:r>
            <a:r>
              <a:rPr lang="en-US" sz="2000" b="1" dirty="0">
                <a:effectLst/>
              </a:rPr>
              <a:t> </a:t>
            </a:r>
            <a:r>
              <a:rPr lang="ar-SA" sz="2000" b="1" dirty="0">
                <a:effectLst/>
              </a:rPr>
              <a:t>، </a:t>
            </a:r>
            <a:r>
              <a:rPr lang="ar-SA" sz="2000" b="1" kern="100" dirty="0">
                <a:solidFill>
                  <a:srgbClr val="0D0D0D"/>
                </a:solidFill>
                <a:effectLst/>
                <a:latin typeface="Calibri" panose="020F0502020204030204" pitchFamily="34" charset="0"/>
                <a:ea typeface="Calibri" panose="020F0502020204030204" pitchFamily="34" charset="0"/>
                <a:cs typeface="Sakkal Majalla" panose="02000000000000000000" pitchFamily="2" charset="-78"/>
              </a:rPr>
              <a:t>المحتوى الذي يستند إلى مشاعر الفخر والانتماء يمتلك قدرة تأثير أعلى مقارنة بالمحتوى الإخباري أو التعريفي، ويؤدي دورًا محوريًا في ترسيخ الأثر الثقافي للحملة في الذاكرة الجمعية للجمهور</a:t>
            </a:r>
            <a:r>
              <a:rPr lang="en-US" sz="2000" b="1" kern="100" dirty="0">
                <a:solidFill>
                  <a:srgbClr val="0D0D0D"/>
                </a:solidFill>
                <a:effectLst/>
                <a:latin typeface="Sakkal Majalla" panose="02000000000000000000" pitchFamily="2" charset="-78"/>
                <a:ea typeface="Calibri" panose="020F0502020204030204" pitchFamily="34" charset="0"/>
                <a:cs typeface="Arial" panose="020B0604020202020204" pitchFamily="34" charset="0"/>
              </a:rPr>
              <a:t>.</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r" defTabSz="914400" rtl="1" eaLnBrk="1" latinLnBrk="0" hangingPunct="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أظهرت النتائج توازن بين الطابع الرسمي المؤسسي والأسلوب الإبداعي</a:t>
            </a:r>
          </a:p>
          <a:p>
            <a:pPr marL="285750" indent="-285750" algn="r" defTabSz="914400" rtl="1" eaLnBrk="1" latinLnBrk="0" hangingPunct="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أظهرت النتائج أن التراث غير المادي (كالخط العربي، والقهوة السعودية، والشعر العربي) شكل المحور الأساسي للمحتوى، مع حضور محدود للتراث المادي أو البعد الدولي، وهو ما يعكس توجهًا استراتيجيًا نحو تعزيز الهوية الثقافية الرمزية</a:t>
            </a:r>
            <a:r>
              <a:rPr lang="en-US" sz="2000" b="1" dirty="0">
                <a:effectLst/>
              </a:rPr>
              <a:t> </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7836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التوصيات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1938992"/>
          </a:xfrm>
          <a:prstGeom prst="rect">
            <a:avLst/>
          </a:prstGeom>
          <a:noFill/>
        </p:spPr>
        <p:txBody>
          <a:bodyPr wrap="square" rtlCol="0">
            <a:spAutoFit/>
          </a:bodyPr>
          <a:lstStyle/>
          <a:p>
            <a:pPr marL="285750" indent="-285750" algn="r" defTabSz="914400" rtl="1" eaLnBrk="1" latinLnBrk="0" hangingPunct="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إعادة صياغة المحتوى الإخباري والتعريفي ليكون أكثر جاذبية، من خلال دمج عناصر سردية أو بصرية أو تفاعلية، بدل الاعتماد على النمط التقريري المباشر</a:t>
            </a:r>
            <a:r>
              <a:rPr lang="en-US" sz="2000" b="1" dirty="0">
                <a:effectLst/>
              </a:rPr>
              <a:t> </a:t>
            </a:r>
            <a:endParaRPr lang="ar-SA" sz="2000" b="1" kern="0" dirty="0">
              <a:solidFill>
                <a:srgbClr val="0D0D0D"/>
              </a:solidFill>
              <a:highlight>
                <a:srgbClr val="FFFF00"/>
              </a:highlight>
              <a:cs typeface="Sakkal Majalla" panose="02000000000000000000" pitchFamily="2" charset="-78"/>
            </a:endParaRPr>
          </a:p>
          <a:p>
            <a:pPr marL="285750" indent="-285750" algn="r" defTabSz="914400" rtl="1" eaLnBrk="1" latinLnBrk="0" hangingPunct="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زيادة استخدام الفيديو والوسائط المتعددة والتصميمات التفاعلية داخل المنشورات</a:t>
            </a:r>
            <a:r>
              <a:rPr lang="en-US" sz="2000" b="1" dirty="0">
                <a:effectLst/>
              </a:rPr>
              <a:t> </a:t>
            </a:r>
            <a:r>
              <a:rPr lang="ar-SA" sz="2000" b="1" dirty="0">
                <a:solidFill>
                  <a:srgbClr val="0D0D0D"/>
                </a:solidFill>
                <a:effectLst/>
                <a:ea typeface="Calibri" panose="020F0502020204030204" pitchFamily="34" charset="0"/>
                <a:cs typeface="Sakkal Majalla" panose="02000000000000000000" pitchFamily="2" charset="-78"/>
              </a:rPr>
              <a:t>مقارنة بالمحتوى النصي التقليدي، بما يسهم في جذب شرائح أوسع من الجمهور</a:t>
            </a:r>
            <a:r>
              <a:rPr lang="en-US" sz="2000" b="1" dirty="0">
                <a:effectLst/>
              </a:rPr>
              <a:t> </a:t>
            </a:r>
            <a:endParaRPr lang="ar-SA" sz="2000" b="1" kern="0" dirty="0">
              <a:solidFill>
                <a:srgbClr val="0D0D0D"/>
              </a:solidFill>
              <a:effectLst/>
              <a:highlight>
                <a:srgbClr val="FFFF00"/>
              </a:highlight>
              <a:cs typeface="Sakkal Majalla" panose="02000000000000000000" pitchFamily="2" charset="-78"/>
            </a:endParaRPr>
          </a:p>
          <a:p>
            <a:pPr marL="285750" indent="-285750" algn="r" defTabSz="914400" rtl="1" eaLnBrk="1" latinLnBrk="0" hangingPunct="1">
              <a:buFont typeface="Arial" panose="020B0604020202020204" pitchFamily="34" charset="0"/>
              <a:buChar char="•"/>
            </a:pPr>
            <a:r>
              <a:rPr lang="ar-SA" sz="2000" b="1" dirty="0">
                <a:solidFill>
                  <a:srgbClr val="0D0D0D"/>
                </a:solidFill>
                <a:effectLst/>
                <a:ea typeface="Calibri" panose="020F0502020204030204" pitchFamily="34" charset="0"/>
                <a:cs typeface="Sakkal Majalla" panose="02000000000000000000" pitchFamily="2" charset="-78"/>
              </a:rPr>
              <a:t>الاعتماد بشكل أكبر على المنصات التفاعلية، والروابط الذكية، والتجارب الرقمية </a:t>
            </a:r>
          </a:p>
          <a:p>
            <a:pPr marL="285750" indent="-285750" algn="r" defTabSz="914400" rtl="1" eaLnBrk="1" latinLnBrk="0" hangingPunct="1">
              <a:buFont typeface="Arial" panose="020B0604020202020204" pitchFamily="34" charset="0"/>
              <a:buChar char="•"/>
            </a:pPr>
            <a:r>
              <a:rPr lang="ar-SA" sz="2000" b="1" dirty="0">
                <a:solidFill>
                  <a:srgbClr val="0D0D0D"/>
                </a:solidFill>
                <a:ea typeface="Calibri" panose="020F0502020204030204" pitchFamily="34" charset="0"/>
                <a:cs typeface="Sakkal Majalla" panose="02000000000000000000" pitchFamily="2" charset="-78"/>
              </a:rPr>
              <a:t>ت</a:t>
            </a:r>
            <a:r>
              <a:rPr lang="ar-SA" sz="2000" b="1" dirty="0">
                <a:solidFill>
                  <a:srgbClr val="0D0D0D"/>
                </a:solidFill>
                <a:effectLst/>
                <a:ea typeface="Calibri" panose="020F0502020204030204" pitchFamily="34" charset="0"/>
                <a:cs typeface="Sakkal Majalla" panose="02000000000000000000" pitchFamily="2" charset="-78"/>
              </a:rPr>
              <a:t>عزيز المزج بين الأسلوب</a:t>
            </a:r>
            <a:r>
              <a:rPr lang="en-US" sz="2000" b="1" dirty="0">
                <a:effectLst/>
              </a:rPr>
              <a:t> </a:t>
            </a:r>
            <a:r>
              <a:rPr lang="ar-SA" sz="2000" b="1" dirty="0">
                <a:solidFill>
                  <a:srgbClr val="0D0D0D"/>
                </a:solidFill>
                <a:cs typeface="Sakkal Majalla" panose="02000000000000000000" pitchFamily="2" charset="-78"/>
              </a:rPr>
              <a:t> الإبداعي والرسمي </a:t>
            </a:r>
            <a:r>
              <a:rPr lang="ar-SA" sz="2000" b="1" dirty="0">
                <a:solidFill>
                  <a:srgbClr val="0D0D0D"/>
                </a:solidFill>
                <a:effectLst/>
                <a:ea typeface="Calibri" panose="020F0502020204030204" pitchFamily="34" charset="0"/>
                <a:cs typeface="Sakkal Majalla" panose="02000000000000000000" pitchFamily="2" charset="-78"/>
              </a:rPr>
              <a:t>بما يحافظ على الهوية الرسمية دون الإخلال بجاذبية المحتوى</a:t>
            </a:r>
            <a:r>
              <a:rPr lang="en-US" sz="2000" b="1" dirty="0">
                <a:solidFill>
                  <a:srgbClr val="0D0D0D"/>
                </a:solidFill>
                <a:effectLst/>
                <a:latin typeface="Sakkal Majalla" panose="02000000000000000000" pitchFamily="2" charset="-78"/>
                <a:ea typeface="Calibri" panose="020F0502020204030204" pitchFamily="34" charset="0"/>
              </a:rPr>
              <a:t>.</a:t>
            </a:r>
            <a:r>
              <a:rPr lang="en-US" sz="2000" b="1" dirty="0">
                <a:effectLst/>
              </a:rPr>
              <a:t> </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2168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SA" sz="4800" b="1" dirty="0">
                <a:solidFill>
                  <a:schemeClr val="bg1"/>
                </a:solidFill>
                <a:latin typeface="Alexandria" charset="0"/>
                <a:cs typeface="Alexandria" charset="0"/>
              </a:rPr>
              <a:t>انتهى..</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712</Words>
  <Application>Microsoft Macintosh PowerPoint</Application>
  <PresentationFormat>شاشة عريضة</PresentationFormat>
  <Paragraphs>42</Paragraphs>
  <Slides>11</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11</vt:i4>
      </vt:variant>
    </vt:vector>
  </HeadingPairs>
  <TitlesOfParts>
    <vt:vector size="17" baseType="lpstr">
      <vt:lpstr>Alexandria</vt:lpstr>
      <vt:lpstr>Arial</vt:lpstr>
      <vt:lpstr>Calibri</vt:lpstr>
      <vt:lpstr>Calibri Light</vt:lpstr>
      <vt:lpstr>Sakkal Majalla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Norah ..</cp:lastModifiedBy>
  <cp:revision>6</cp:revision>
  <dcterms:created xsi:type="dcterms:W3CDTF">2023-04-29T09:08:00Z</dcterms:created>
  <dcterms:modified xsi:type="dcterms:W3CDTF">2026-04-29T18:53:46Z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