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diagrams/data2.xml" ContentType="application/vnd.openxmlformats-officedocument.drawingml.diagramData+xml"/>
  <Override PartName="/ppt/diagrams/data3.xml" ContentType="application/vnd.openxmlformats-officedocument.drawingml.diagramData+xml"/>
  <Override PartName="/ppt/diagrams/data1.xml" ContentType="application/vnd.openxmlformats-officedocument.drawingml.diagramData+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2.xml" ContentType="application/vnd.openxmlformats-officedocument.theme+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ink/inkAction1.xml" ContentType="application/vnd.ms-office.inkAction+xml"/>
  <Override PartName="/ppt/ink/inkAction2.xml" ContentType="application/vnd.ms-office.inkAction+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6"/>
  </p:notesMasterIdLst>
  <p:sldIdLst>
    <p:sldId id="583" r:id="rId3"/>
    <p:sldId id="511" r:id="rId4"/>
    <p:sldId id="619" r:id="rId5"/>
    <p:sldId id="620" r:id="rId6"/>
    <p:sldId id="621" r:id="rId7"/>
    <p:sldId id="622" r:id="rId8"/>
    <p:sldId id="623" r:id="rId9"/>
    <p:sldId id="624" r:id="rId10"/>
    <p:sldId id="625" r:id="rId11"/>
    <p:sldId id="626" r:id="rId12"/>
    <p:sldId id="627" r:id="rId13"/>
    <p:sldId id="628" r:id="rId14"/>
    <p:sldId id="629" r:id="rId15"/>
    <p:sldId id="630" r:id="rId16"/>
    <p:sldId id="631" r:id="rId17"/>
    <p:sldId id="632" r:id="rId18"/>
    <p:sldId id="633" r:id="rId19"/>
    <p:sldId id="634" r:id="rId20"/>
    <p:sldId id="635" r:id="rId21"/>
    <p:sldId id="636" r:id="rId22"/>
    <p:sldId id="637" r:id="rId23"/>
    <p:sldId id="638" r:id="rId24"/>
    <p:sldId id="639" r:id="rId25"/>
    <p:sldId id="640" r:id="rId26"/>
    <p:sldId id="641" r:id="rId27"/>
    <p:sldId id="642" r:id="rId28"/>
    <p:sldId id="643" r:id="rId29"/>
    <p:sldId id="644" r:id="rId30"/>
    <p:sldId id="645" r:id="rId31"/>
    <p:sldId id="646" r:id="rId32"/>
    <p:sldId id="647" r:id="rId33"/>
    <p:sldId id="648" r:id="rId34"/>
    <p:sldId id="649" r:id="rId35"/>
    <p:sldId id="650" r:id="rId36"/>
    <p:sldId id="651" r:id="rId37"/>
    <p:sldId id="652" r:id="rId38"/>
    <p:sldId id="653" r:id="rId39"/>
    <p:sldId id="654" r:id="rId40"/>
    <p:sldId id="655" r:id="rId41"/>
    <p:sldId id="656" r:id="rId42"/>
    <p:sldId id="657" r:id="rId43"/>
    <p:sldId id="658" r:id="rId44"/>
    <p:sldId id="5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3"/>
            <p14:sldId id="511"/>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5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3.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customXml" Target="../customXml/item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2" loCatId="hierarchy" qsTypeId="urn:microsoft.com/office/officeart/2005/8/quickstyle/3d4" qsCatId="3D" csTypeId="urn:microsoft.com/office/officeart/2005/8/colors/accent1_1" csCatId="accent1" phldr="1"/>
      <dgm:spPr/>
      <dgm:t>
        <a:bodyPr/>
        <a:lstStyle/>
        <a:p>
          <a:endParaRPr lang="en-US"/>
        </a:p>
      </dgm:t>
    </dgm:pt>
    <dgm:pt modelId="{8C37F099-419E-4CA9-88B3-3137776E1D0B}">
      <dgm:prSet phldrT="[Text]" custT="1"/>
      <dgm:spPr/>
      <dgm:t>
        <a:bodyPr/>
        <a:lstStyle/>
        <a:p>
          <a:r>
            <a:rPr lang="en-US" sz="3200" b="1" u="none" dirty="0"/>
            <a:t>Elasticity</a:t>
          </a:r>
          <a:r>
            <a:rPr lang="ar-EG" sz="3200" b="1" u="none" dirty="0"/>
            <a:t> المرونة </a:t>
          </a:r>
          <a:endParaRPr lang="en-US" sz="3200" u="none" dirty="0"/>
        </a:p>
      </dgm:t>
    </dgm:pt>
    <dgm:pt modelId="{71D3CD04-7E10-4821-BF3E-A292F3A4C8F5}" type="parTrans" cxnId="{B39E731B-3FE9-4A6E-A947-8EF781C45EB0}">
      <dgm:prSet/>
      <dgm:spPr/>
      <dgm:t>
        <a:bodyPr/>
        <a:lstStyle/>
        <a:p>
          <a:endParaRPr lang="en-US" sz="3200">
            <a:solidFill>
              <a:srgbClr val="002060"/>
            </a:solidFill>
          </a:endParaRPr>
        </a:p>
      </dgm:t>
    </dgm:pt>
    <dgm:pt modelId="{95D7A808-A6FD-46E7-8441-F719CE8825AC}" type="sibTrans" cxnId="{B39E731B-3FE9-4A6E-A947-8EF781C45EB0}">
      <dgm:prSet/>
      <dgm:spPr/>
      <dgm:t>
        <a:bodyPr/>
        <a:lstStyle/>
        <a:p>
          <a:endParaRPr lang="en-US" sz="3200">
            <a:solidFill>
              <a:srgbClr val="002060"/>
            </a:solidFill>
          </a:endParaRPr>
        </a:p>
      </dgm:t>
    </dgm:pt>
    <dgm:pt modelId="{EB6DBA91-AB13-4391-9522-D507BC3863D7}">
      <dgm:prSet phldrT="[Text]" custT="1"/>
      <dgm:spPr/>
      <dgm:t>
        <a:bodyPr/>
        <a:lstStyle/>
        <a:p>
          <a:r>
            <a:rPr lang="en-US" sz="3200" b="1" dirty="0"/>
            <a:t>Elasticity OF Demand</a:t>
          </a:r>
          <a:r>
            <a:rPr lang="ar-EG" sz="3200" b="1" dirty="0"/>
            <a:t> مرونة الطلب </a:t>
          </a:r>
          <a:r>
            <a:rPr lang="en-US" sz="3200" b="1" dirty="0"/>
            <a:t> </a:t>
          </a:r>
        </a:p>
      </dgm:t>
    </dgm:pt>
    <dgm:pt modelId="{ADDD8985-2968-4824-BE42-16D1B21B71C9}" type="parTrans" cxnId="{BF38A89D-A248-4A1A-A8A2-4D49861AAE87}">
      <dgm:prSet custT="1"/>
      <dgm:spPr/>
      <dgm:t>
        <a:bodyPr/>
        <a:lstStyle/>
        <a:p>
          <a:endParaRPr lang="en-US" sz="3200">
            <a:solidFill>
              <a:srgbClr val="002060"/>
            </a:solidFill>
          </a:endParaRPr>
        </a:p>
      </dgm:t>
    </dgm:pt>
    <dgm:pt modelId="{72EEE9D6-5AC5-4C73-A818-E87124F6B222}" type="sibTrans" cxnId="{BF38A89D-A248-4A1A-A8A2-4D49861AAE87}">
      <dgm:prSet/>
      <dgm:spPr/>
      <dgm:t>
        <a:bodyPr/>
        <a:lstStyle/>
        <a:p>
          <a:endParaRPr lang="en-US" sz="3200">
            <a:solidFill>
              <a:srgbClr val="002060"/>
            </a:solidFill>
          </a:endParaRPr>
        </a:p>
      </dgm:t>
    </dgm:pt>
    <dgm:pt modelId="{238D064E-9831-47DC-8E91-604DFCF6616D}">
      <dgm:prSet phldrT="[Text]" custT="1"/>
      <dgm:spPr/>
      <dgm:t>
        <a:bodyPr/>
        <a:lstStyle/>
        <a:p>
          <a:pPr algn="ctr"/>
          <a:r>
            <a:rPr lang="en-US" sz="3200" b="1" dirty="0"/>
            <a:t>Elasticity OF Supply </a:t>
          </a:r>
          <a:r>
            <a:rPr lang="ar-EG" sz="3200" b="1" dirty="0"/>
            <a:t>مرونة العرض </a:t>
          </a:r>
          <a:endParaRPr lang="en-US" sz="3200" dirty="0"/>
        </a:p>
      </dgm:t>
    </dgm:pt>
    <dgm:pt modelId="{B39A5048-8FE0-41D9-9CF3-7866A0BAFBA9}" type="parTrans" cxnId="{ED057AE7-050C-4116-9D65-37090A496A2C}">
      <dgm:prSet custT="1"/>
      <dgm:spPr/>
      <dgm:t>
        <a:bodyPr/>
        <a:lstStyle/>
        <a:p>
          <a:endParaRPr lang="en-US" sz="3200">
            <a:solidFill>
              <a:srgbClr val="002060"/>
            </a:solidFill>
          </a:endParaRPr>
        </a:p>
      </dgm:t>
    </dgm:pt>
    <dgm:pt modelId="{BB58FF96-5A5B-4312-B707-BE43C18A2C6F}" type="sibTrans" cxnId="{ED057AE7-050C-4116-9D65-37090A496A2C}">
      <dgm:prSet/>
      <dgm:spPr/>
      <dgm:t>
        <a:bodyPr/>
        <a:lstStyle/>
        <a:p>
          <a:endParaRPr lang="en-US" sz="3200">
            <a:solidFill>
              <a:srgbClr val="002060"/>
            </a:solidFill>
          </a:endParaRPr>
        </a:p>
      </dgm:t>
    </dgm:pt>
    <dgm:pt modelId="{C2FB8DBD-658C-48DE-BDF5-D18018A054B0}" type="pres">
      <dgm:prSet presAssocID="{93E950A7-E976-40AC-88D4-FAD7467629FD}" presName="diagram" presStyleCnt="0">
        <dgm:presLayoutVars>
          <dgm:chPref val="1"/>
          <dgm:dir/>
          <dgm:animOne val="branch"/>
          <dgm:animLvl val="lvl"/>
          <dgm:resizeHandles val="exact"/>
        </dgm:presLayoutVars>
      </dgm:prSet>
      <dgm:spPr/>
    </dgm:pt>
    <dgm:pt modelId="{9AE1BB10-1519-4FF0-8992-2B0DD6B68736}" type="pres">
      <dgm:prSet presAssocID="{8C37F099-419E-4CA9-88B3-3137776E1D0B}" presName="root1" presStyleCnt="0"/>
      <dgm:spPr/>
    </dgm:pt>
    <dgm:pt modelId="{A0303DAC-0463-4A57-96ED-DC622FDA6796}" type="pres">
      <dgm:prSet presAssocID="{8C37F099-419E-4CA9-88B3-3137776E1D0B}" presName="LevelOneTextNode" presStyleLbl="node0" presStyleIdx="0" presStyleCnt="1">
        <dgm:presLayoutVars>
          <dgm:chPref val="3"/>
        </dgm:presLayoutVars>
      </dgm:prSet>
      <dgm:spPr/>
    </dgm:pt>
    <dgm:pt modelId="{4D1E61FB-423D-4E38-BEBD-492C62310C02}" type="pres">
      <dgm:prSet presAssocID="{8C37F099-419E-4CA9-88B3-3137776E1D0B}" presName="level2hierChild" presStyleCnt="0"/>
      <dgm:spPr/>
    </dgm:pt>
    <dgm:pt modelId="{23B42755-3D88-4207-8147-A0D2B01165F1}" type="pres">
      <dgm:prSet presAssocID="{ADDD8985-2968-4824-BE42-16D1B21B71C9}" presName="conn2-1" presStyleLbl="parChTrans1D2" presStyleIdx="0" presStyleCnt="2"/>
      <dgm:spPr/>
    </dgm:pt>
    <dgm:pt modelId="{B8417B30-83C8-4217-AB97-B27DE5C529A3}" type="pres">
      <dgm:prSet presAssocID="{ADDD8985-2968-4824-BE42-16D1B21B71C9}" presName="connTx" presStyleLbl="parChTrans1D2" presStyleIdx="0" presStyleCnt="2"/>
      <dgm:spPr/>
    </dgm:pt>
    <dgm:pt modelId="{857A47EF-2CAC-4783-AF89-A39440AD0A66}" type="pres">
      <dgm:prSet presAssocID="{EB6DBA91-AB13-4391-9522-D507BC3863D7}" presName="root2" presStyleCnt="0"/>
      <dgm:spPr/>
    </dgm:pt>
    <dgm:pt modelId="{9CB37297-5449-4030-9D29-F37C40758063}" type="pres">
      <dgm:prSet presAssocID="{EB6DBA91-AB13-4391-9522-D507BC3863D7}" presName="LevelTwoTextNode" presStyleLbl="node2" presStyleIdx="0" presStyleCnt="2">
        <dgm:presLayoutVars>
          <dgm:chPref val="3"/>
        </dgm:presLayoutVars>
      </dgm:prSet>
      <dgm:spPr/>
    </dgm:pt>
    <dgm:pt modelId="{E38124BD-7228-4017-B24E-149018057447}" type="pres">
      <dgm:prSet presAssocID="{EB6DBA91-AB13-4391-9522-D507BC3863D7}" presName="level3hierChild" presStyleCnt="0"/>
      <dgm:spPr/>
    </dgm:pt>
    <dgm:pt modelId="{0EEBF074-AF75-4A0C-ACED-B7ACD5D9F227}" type="pres">
      <dgm:prSet presAssocID="{B39A5048-8FE0-41D9-9CF3-7866A0BAFBA9}" presName="conn2-1" presStyleLbl="parChTrans1D2" presStyleIdx="1" presStyleCnt="2"/>
      <dgm:spPr/>
    </dgm:pt>
    <dgm:pt modelId="{A0444C55-AE85-4D93-8C77-574F07F7E037}" type="pres">
      <dgm:prSet presAssocID="{B39A5048-8FE0-41D9-9CF3-7866A0BAFBA9}" presName="connTx" presStyleLbl="parChTrans1D2" presStyleIdx="1" presStyleCnt="2"/>
      <dgm:spPr/>
    </dgm:pt>
    <dgm:pt modelId="{13204CC5-C7B9-4015-A1BD-D4A8CC8E6C81}" type="pres">
      <dgm:prSet presAssocID="{238D064E-9831-47DC-8E91-604DFCF6616D}" presName="root2" presStyleCnt="0"/>
      <dgm:spPr/>
    </dgm:pt>
    <dgm:pt modelId="{606AF125-D575-459B-AF9A-C3BCDADEC5C5}" type="pres">
      <dgm:prSet presAssocID="{238D064E-9831-47DC-8E91-604DFCF6616D}" presName="LevelTwoTextNode" presStyleLbl="node2" presStyleIdx="1" presStyleCnt="2">
        <dgm:presLayoutVars>
          <dgm:chPref val="3"/>
        </dgm:presLayoutVars>
      </dgm:prSet>
      <dgm:spPr/>
    </dgm:pt>
    <dgm:pt modelId="{AF39EDE6-ED3F-4508-8C09-ACC552E1240E}" type="pres">
      <dgm:prSet presAssocID="{238D064E-9831-47DC-8E91-604DFCF6616D}" presName="level3hierChild" presStyleCnt="0"/>
      <dgm:spPr/>
    </dgm:pt>
  </dgm:ptLst>
  <dgm:cxnLst>
    <dgm:cxn modelId="{F1B2B310-44E6-42A4-8F45-B644FABB6AA5}" type="presOf" srcId="{B39A5048-8FE0-41D9-9CF3-7866A0BAFBA9}" destId="{0EEBF074-AF75-4A0C-ACED-B7ACD5D9F227}" srcOrd="0" destOrd="0" presId="urn:microsoft.com/office/officeart/2005/8/layout/hierarchy2"/>
    <dgm:cxn modelId="{B39E731B-3FE9-4A6E-A947-8EF781C45EB0}" srcId="{93E950A7-E976-40AC-88D4-FAD7467629FD}" destId="{8C37F099-419E-4CA9-88B3-3137776E1D0B}" srcOrd="0" destOrd="0" parTransId="{71D3CD04-7E10-4821-BF3E-A292F3A4C8F5}" sibTransId="{95D7A808-A6FD-46E7-8441-F719CE8825AC}"/>
    <dgm:cxn modelId="{8224053B-B0F8-4FD0-B8C3-FE5237E0800D}" type="presOf" srcId="{93E950A7-E976-40AC-88D4-FAD7467629FD}" destId="{C2FB8DBD-658C-48DE-BDF5-D18018A054B0}" srcOrd="0" destOrd="0" presId="urn:microsoft.com/office/officeart/2005/8/layout/hierarchy2"/>
    <dgm:cxn modelId="{F7926B57-8DD8-4C62-8867-1085539E8B3B}" type="presOf" srcId="{238D064E-9831-47DC-8E91-604DFCF6616D}" destId="{606AF125-D575-459B-AF9A-C3BCDADEC5C5}" srcOrd="0" destOrd="0" presId="urn:microsoft.com/office/officeart/2005/8/layout/hierarchy2"/>
    <dgm:cxn modelId="{BF38A89D-A248-4A1A-A8A2-4D49861AAE87}" srcId="{8C37F099-419E-4CA9-88B3-3137776E1D0B}" destId="{EB6DBA91-AB13-4391-9522-D507BC3863D7}" srcOrd="0" destOrd="0" parTransId="{ADDD8985-2968-4824-BE42-16D1B21B71C9}" sibTransId="{72EEE9D6-5AC5-4C73-A818-E87124F6B222}"/>
    <dgm:cxn modelId="{AEECBBD6-107E-42F7-B55E-E3BEEE6E57A1}" type="presOf" srcId="{B39A5048-8FE0-41D9-9CF3-7866A0BAFBA9}" destId="{A0444C55-AE85-4D93-8C77-574F07F7E037}" srcOrd="1" destOrd="0" presId="urn:microsoft.com/office/officeart/2005/8/layout/hierarchy2"/>
    <dgm:cxn modelId="{591A96D9-2967-4735-B393-57B2F1B7D872}" type="presOf" srcId="{ADDD8985-2968-4824-BE42-16D1B21B71C9}" destId="{23B42755-3D88-4207-8147-A0D2B01165F1}" srcOrd="0" destOrd="0" presId="urn:microsoft.com/office/officeart/2005/8/layout/hierarchy2"/>
    <dgm:cxn modelId="{1665DDDA-5BB2-41AB-843E-BAF452572FA9}" type="presOf" srcId="{ADDD8985-2968-4824-BE42-16D1B21B71C9}" destId="{B8417B30-83C8-4217-AB97-B27DE5C529A3}" srcOrd="1" destOrd="0" presId="urn:microsoft.com/office/officeart/2005/8/layout/hierarchy2"/>
    <dgm:cxn modelId="{ED057AE7-050C-4116-9D65-37090A496A2C}" srcId="{8C37F099-419E-4CA9-88B3-3137776E1D0B}" destId="{238D064E-9831-47DC-8E91-604DFCF6616D}" srcOrd="1" destOrd="0" parTransId="{B39A5048-8FE0-41D9-9CF3-7866A0BAFBA9}" sibTransId="{BB58FF96-5A5B-4312-B707-BE43C18A2C6F}"/>
    <dgm:cxn modelId="{871CBBE7-0A07-4863-97D9-F9FD43A2E08E}" type="presOf" srcId="{EB6DBA91-AB13-4391-9522-D507BC3863D7}" destId="{9CB37297-5449-4030-9D29-F37C40758063}" srcOrd="0" destOrd="0" presId="urn:microsoft.com/office/officeart/2005/8/layout/hierarchy2"/>
    <dgm:cxn modelId="{4B298BF4-5057-4B9D-A77A-0F8595C11183}" type="presOf" srcId="{8C37F099-419E-4CA9-88B3-3137776E1D0B}" destId="{A0303DAC-0463-4A57-96ED-DC622FDA6796}" srcOrd="0" destOrd="0" presId="urn:microsoft.com/office/officeart/2005/8/layout/hierarchy2"/>
    <dgm:cxn modelId="{F8BB7639-4783-428C-B24F-6684DFA272AA}" type="presParOf" srcId="{C2FB8DBD-658C-48DE-BDF5-D18018A054B0}" destId="{9AE1BB10-1519-4FF0-8992-2B0DD6B68736}" srcOrd="0" destOrd="0" presId="urn:microsoft.com/office/officeart/2005/8/layout/hierarchy2"/>
    <dgm:cxn modelId="{7C0C64DE-A6D8-4379-9B3B-0BB16A55276C}" type="presParOf" srcId="{9AE1BB10-1519-4FF0-8992-2B0DD6B68736}" destId="{A0303DAC-0463-4A57-96ED-DC622FDA6796}" srcOrd="0" destOrd="0" presId="urn:microsoft.com/office/officeart/2005/8/layout/hierarchy2"/>
    <dgm:cxn modelId="{F73E1579-3A43-416F-A892-7790468E4220}" type="presParOf" srcId="{9AE1BB10-1519-4FF0-8992-2B0DD6B68736}" destId="{4D1E61FB-423D-4E38-BEBD-492C62310C02}" srcOrd="1" destOrd="0" presId="urn:microsoft.com/office/officeart/2005/8/layout/hierarchy2"/>
    <dgm:cxn modelId="{D762D490-1DA3-4B45-8802-EA9301D0A202}" type="presParOf" srcId="{4D1E61FB-423D-4E38-BEBD-492C62310C02}" destId="{23B42755-3D88-4207-8147-A0D2B01165F1}" srcOrd="0" destOrd="0" presId="urn:microsoft.com/office/officeart/2005/8/layout/hierarchy2"/>
    <dgm:cxn modelId="{CFC76DD3-B5B6-4843-B0B2-E56ADD78574E}" type="presParOf" srcId="{23B42755-3D88-4207-8147-A0D2B01165F1}" destId="{B8417B30-83C8-4217-AB97-B27DE5C529A3}" srcOrd="0" destOrd="0" presId="urn:microsoft.com/office/officeart/2005/8/layout/hierarchy2"/>
    <dgm:cxn modelId="{067431C4-22B4-4A73-BABD-18FF8A710458}" type="presParOf" srcId="{4D1E61FB-423D-4E38-BEBD-492C62310C02}" destId="{857A47EF-2CAC-4783-AF89-A39440AD0A66}" srcOrd="1" destOrd="0" presId="urn:microsoft.com/office/officeart/2005/8/layout/hierarchy2"/>
    <dgm:cxn modelId="{DF39DD5F-3FC1-47DF-AD60-C3728ABF711D}" type="presParOf" srcId="{857A47EF-2CAC-4783-AF89-A39440AD0A66}" destId="{9CB37297-5449-4030-9D29-F37C40758063}" srcOrd="0" destOrd="0" presId="urn:microsoft.com/office/officeart/2005/8/layout/hierarchy2"/>
    <dgm:cxn modelId="{042B4427-1153-4C4A-AD35-F31904BA3DF0}" type="presParOf" srcId="{857A47EF-2CAC-4783-AF89-A39440AD0A66}" destId="{E38124BD-7228-4017-B24E-149018057447}" srcOrd="1" destOrd="0" presId="urn:microsoft.com/office/officeart/2005/8/layout/hierarchy2"/>
    <dgm:cxn modelId="{90FD5D9F-77D9-4D3C-AD01-6A2012D34E73}" type="presParOf" srcId="{4D1E61FB-423D-4E38-BEBD-492C62310C02}" destId="{0EEBF074-AF75-4A0C-ACED-B7ACD5D9F227}" srcOrd="2" destOrd="0" presId="urn:microsoft.com/office/officeart/2005/8/layout/hierarchy2"/>
    <dgm:cxn modelId="{9ED4244B-162A-4448-A140-02844E39AC3D}" type="presParOf" srcId="{0EEBF074-AF75-4A0C-ACED-B7ACD5D9F227}" destId="{A0444C55-AE85-4D93-8C77-574F07F7E037}" srcOrd="0" destOrd="0" presId="urn:microsoft.com/office/officeart/2005/8/layout/hierarchy2"/>
    <dgm:cxn modelId="{5C11CF35-9F51-45FE-A708-D61701962E42}" type="presParOf" srcId="{4D1E61FB-423D-4E38-BEBD-492C62310C02}" destId="{13204CC5-C7B9-4015-A1BD-D4A8CC8E6C81}" srcOrd="3" destOrd="0" presId="urn:microsoft.com/office/officeart/2005/8/layout/hierarchy2"/>
    <dgm:cxn modelId="{1181567C-AA14-4A9A-8AC5-FC7B60E0B694}" type="presParOf" srcId="{13204CC5-C7B9-4015-A1BD-D4A8CC8E6C81}" destId="{606AF125-D575-459B-AF9A-C3BCDADEC5C5}" srcOrd="0" destOrd="0" presId="urn:microsoft.com/office/officeart/2005/8/layout/hierarchy2"/>
    <dgm:cxn modelId="{05F3120B-CC3A-47A0-8224-0B458D2EE0C6}" type="presParOf" srcId="{13204CC5-C7B9-4015-A1BD-D4A8CC8E6C81}" destId="{AF39EDE6-ED3F-4508-8C09-ACC552E1240E}" srcOrd="1" destOrd="0" presId="urn:microsoft.com/office/officeart/2005/8/layout/hierarchy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5" loCatId="hierarchy" qsTypeId="urn:microsoft.com/office/officeart/2005/8/quickstyle/simple5" qsCatId="simple" csTypeId="urn:microsoft.com/office/officeart/2005/8/colors/accent0_1" csCatId="mainScheme" phldr="1"/>
      <dgm:spPr/>
      <dgm:t>
        <a:bodyPr/>
        <a:lstStyle/>
        <a:p>
          <a:endParaRPr lang="en-US"/>
        </a:p>
      </dgm:t>
    </dgm:pt>
    <dgm:pt modelId="{8C37F099-419E-4CA9-88B3-3137776E1D0B}">
      <dgm:prSet phldrT="[Text]" custT="1"/>
      <dgm:spPr/>
      <dgm:t>
        <a:bodyPr/>
        <a:lstStyle/>
        <a:p>
          <a:r>
            <a:rPr lang="en-US" sz="1400" b="1" u="none" dirty="0"/>
            <a:t>Elasticity of Demand</a:t>
          </a:r>
          <a:r>
            <a:rPr lang="ar-EG" sz="1400" b="1" u="none" dirty="0"/>
            <a:t> مرونة الطلب </a:t>
          </a:r>
          <a:endParaRPr lang="en-US" sz="1400" u="none" dirty="0"/>
        </a:p>
      </dgm:t>
    </dgm:pt>
    <dgm:pt modelId="{71D3CD04-7E10-4821-BF3E-A292F3A4C8F5}" type="parTrans" cxnId="{B39E731B-3FE9-4A6E-A947-8EF781C45EB0}">
      <dgm:prSet/>
      <dgm:spPr/>
      <dgm:t>
        <a:bodyPr/>
        <a:lstStyle/>
        <a:p>
          <a:endParaRPr lang="en-US"/>
        </a:p>
      </dgm:t>
    </dgm:pt>
    <dgm:pt modelId="{95D7A808-A6FD-46E7-8441-F719CE8825AC}" type="sibTrans" cxnId="{B39E731B-3FE9-4A6E-A947-8EF781C45EB0}">
      <dgm:prSet/>
      <dgm:spPr/>
      <dgm:t>
        <a:bodyPr/>
        <a:lstStyle/>
        <a:p>
          <a:endParaRPr lang="en-US"/>
        </a:p>
      </dgm:t>
    </dgm:pt>
    <dgm:pt modelId="{EB6DBA91-AB13-4391-9522-D507BC3863D7}">
      <dgm:prSet phldrT="[Text]" custT="1"/>
      <dgm:spPr/>
      <dgm:t>
        <a:bodyPr/>
        <a:lstStyle/>
        <a:p>
          <a:r>
            <a:rPr lang="en-US" sz="1400" b="1" dirty="0"/>
            <a:t>Price elasticity </a:t>
          </a:r>
          <a:r>
            <a:rPr lang="ar-EG" sz="1400" b="1" dirty="0"/>
            <a:t>مرونة الطلب السعرية</a:t>
          </a:r>
          <a:endParaRPr lang="en-US" sz="1400" b="1" dirty="0"/>
        </a:p>
      </dgm:t>
    </dgm:pt>
    <dgm:pt modelId="{ADDD8985-2968-4824-BE42-16D1B21B71C9}" type="parTrans" cxnId="{BF38A89D-A248-4A1A-A8A2-4D49861AAE87}">
      <dgm:prSet/>
      <dgm:spPr/>
      <dgm:t>
        <a:bodyPr/>
        <a:lstStyle/>
        <a:p>
          <a:endParaRPr lang="en-US"/>
        </a:p>
      </dgm:t>
    </dgm:pt>
    <dgm:pt modelId="{72EEE9D6-5AC5-4C73-A818-E87124F6B222}" type="sibTrans" cxnId="{BF38A89D-A248-4A1A-A8A2-4D49861AAE87}">
      <dgm:prSet/>
      <dgm:spPr/>
      <dgm:t>
        <a:bodyPr/>
        <a:lstStyle/>
        <a:p>
          <a:endParaRPr lang="en-US"/>
        </a:p>
      </dgm:t>
    </dgm:pt>
    <dgm:pt modelId="{80F180C6-25BC-4C5A-A20D-2A7904B86B47}">
      <dgm:prSet phldrT="[Text]" custT="1"/>
      <dgm:spPr/>
      <dgm:t>
        <a:bodyPr/>
        <a:lstStyle/>
        <a:p>
          <a:r>
            <a:rPr lang="en-US" sz="1400" b="1" dirty="0"/>
            <a:t>Cross elasticity </a:t>
          </a:r>
          <a:r>
            <a:rPr lang="ar-EG" sz="1400" b="1" dirty="0"/>
            <a:t>مرونة الطلب التقاطعية</a:t>
          </a:r>
          <a:endParaRPr lang="en-US" sz="1400" b="1" dirty="0"/>
        </a:p>
      </dgm:t>
    </dgm:pt>
    <dgm:pt modelId="{3A91A0BF-9890-4A6B-9083-F0EBC1146CE0}" type="parTrans" cxnId="{EC088F81-5781-4EDE-BBF4-6CE6CF36F352}">
      <dgm:prSet/>
      <dgm:spPr/>
      <dgm:t>
        <a:bodyPr/>
        <a:lstStyle/>
        <a:p>
          <a:endParaRPr lang="en-US"/>
        </a:p>
      </dgm:t>
    </dgm:pt>
    <dgm:pt modelId="{B605024E-147C-4F64-BB5C-B47B3B7D8DA5}" type="sibTrans" cxnId="{EC088F81-5781-4EDE-BBF4-6CE6CF36F352}">
      <dgm:prSet/>
      <dgm:spPr/>
      <dgm:t>
        <a:bodyPr/>
        <a:lstStyle/>
        <a:p>
          <a:endParaRPr lang="en-US"/>
        </a:p>
      </dgm:t>
    </dgm:pt>
    <dgm:pt modelId="{ABFDA128-DAEE-4FA1-B575-569823360642}">
      <dgm:prSet phldrT="[Text]" custT="1"/>
      <dgm:spPr/>
      <dgm:t>
        <a:bodyPr/>
        <a:lstStyle/>
        <a:p>
          <a:r>
            <a:rPr lang="en-US" sz="1400" dirty="0"/>
            <a:t>Normal goods</a:t>
          </a:r>
          <a:r>
            <a:rPr lang="ar-EG" sz="1400" dirty="0"/>
            <a:t> سلع عادية</a:t>
          </a:r>
          <a:endParaRPr lang="en-US" sz="1400" dirty="0"/>
        </a:p>
        <a:p>
          <a:r>
            <a:rPr lang="en-US" sz="1400" dirty="0"/>
            <a:t>Inferior goods</a:t>
          </a:r>
          <a:r>
            <a:rPr lang="ar-EG" sz="1400" dirty="0"/>
            <a:t> سلع دنيا / رديئة </a:t>
          </a:r>
          <a:endParaRPr lang="en-US" sz="1300" dirty="0"/>
        </a:p>
      </dgm:t>
    </dgm:pt>
    <dgm:pt modelId="{2B320D2C-5518-4524-A670-6C7C5CA33CD3}" type="parTrans" cxnId="{79E02C21-CDDD-49D5-9D04-50DE0E10BDFD}">
      <dgm:prSet/>
      <dgm:spPr/>
      <dgm:t>
        <a:bodyPr/>
        <a:lstStyle/>
        <a:p>
          <a:endParaRPr lang="en-US"/>
        </a:p>
      </dgm:t>
    </dgm:pt>
    <dgm:pt modelId="{7116C036-45D2-4565-9F6E-B6C51ED9AECC}" type="sibTrans" cxnId="{79E02C21-CDDD-49D5-9D04-50DE0E10BDFD}">
      <dgm:prSet/>
      <dgm:spPr/>
      <dgm:t>
        <a:bodyPr/>
        <a:lstStyle/>
        <a:p>
          <a:endParaRPr lang="en-US"/>
        </a:p>
      </dgm:t>
    </dgm:pt>
    <dgm:pt modelId="{28526EBA-10A9-4050-A488-B3D1970D7DB3}">
      <dgm:prSet phldrT="[Text]" custT="1"/>
      <dgm:spPr/>
      <dgm:t>
        <a:bodyPr/>
        <a:lstStyle/>
        <a:p>
          <a:r>
            <a:rPr lang="en-US" sz="1400" b="1" dirty="0"/>
            <a:t>Income elasticity </a:t>
          </a:r>
          <a:r>
            <a:rPr lang="ar-EG" sz="1400" b="1" dirty="0"/>
            <a:t>مرونة الطلب </a:t>
          </a:r>
          <a:r>
            <a:rPr lang="ar-EG" sz="1400" b="1" dirty="0" err="1"/>
            <a:t>الدخلية</a:t>
          </a:r>
          <a:endParaRPr lang="en-US" sz="1400" b="1" dirty="0"/>
        </a:p>
      </dgm:t>
    </dgm:pt>
    <dgm:pt modelId="{0A8BE7FA-0DC3-4F6A-BFCF-BDA6765E2F3C}" type="parTrans" cxnId="{2FA1A0E3-3A0E-4E63-9CAE-A3109A5070EA}">
      <dgm:prSet/>
      <dgm:spPr/>
      <dgm:t>
        <a:bodyPr/>
        <a:lstStyle/>
        <a:p>
          <a:endParaRPr lang="en-US"/>
        </a:p>
      </dgm:t>
    </dgm:pt>
    <dgm:pt modelId="{516B3DAA-95A5-4ECA-88EA-74AD464CC0B1}" type="sibTrans" cxnId="{2FA1A0E3-3A0E-4E63-9CAE-A3109A5070EA}">
      <dgm:prSet/>
      <dgm:spPr/>
      <dgm:t>
        <a:bodyPr/>
        <a:lstStyle/>
        <a:p>
          <a:endParaRPr lang="en-US"/>
        </a:p>
      </dgm:t>
    </dgm:pt>
    <dgm:pt modelId="{238D064E-9831-47DC-8E91-604DFCF6616D}">
      <dgm:prSet phldrT="[Text]" custT="1"/>
      <dgm:spPr/>
      <dgm:t>
        <a:bodyPr/>
        <a:lstStyle/>
        <a:p>
          <a:pPr algn="l"/>
          <a:r>
            <a:rPr lang="en-US" sz="1400" dirty="0"/>
            <a:t>- Elastic</a:t>
          </a:r>
          <a:r>
            <a:rPr lang="ar-EG" sz="1400" dirty="0"/>
            <a:t> مرن </a:t>
          </a:r>
          <a:endParaRPr lang="en-US" sz="1400" dirty="0"/>
        </a:p>
        <a:p>
          <a:pPr algn="l"/>
          <a:r>
            <a:rPr lang="en-US" sz="1400" dirty="0"/>
            <a:t>-Inelastic</a:t>
          </a:r>
          <a:r>
            <a:rPr lang="ar-EG" sz="1400" dirty="0"/>
            <a:t> غير مرن </a:t>
          </a:r>
          <a:endParaRPr lang="en-US" sz="1400" dirty="0"/>
        </a:p>
        <a:p>
          <a:pPr algn="l"/>
          <a:r>
            <a:rPr lang="en-US" sz="1400" dirty="0"/>
            <a:t>-Unit elastic </a:t>
          </a:r>
          <a:r>
            <a:rPr lang="ar-EG" sz="1400" dirty="0" err="1"/>
            <a:t>متكافؤ</a:t>
          </a:r>
          <a:r>
            <a:rPr lang="ar-EG" sz="1400" dirty="0"/>
            <a:t> المرونة </a:t>
          </a:r>
          <a:endParaRPr lang="en-US" sz="1400" dirty="0"/>
        </a:p>
        <a:p>
          <a:pPr algn="l"/>
          <a:r>
            <a:rPr lang="en-US" sz="1400" dirty="0"/>
            <a:t>- Perfectly elastic</a:t>
          </a:r>
          <a:r>
            <a:rPr lang="ar-EG" sz="1400" dirty="0"/>
            <a:t> لانهائي المرونة </a:t>
          </a:r>
          <a:endParaRPr lang="en-US" sz="1400" dirty="0"/>
        </a:p>
        <a:p>
          <a:pPr algn="l"/>
          <a:r>
            <a:rPr lang="en-US" sz="1400" dirty="0"/>
            <a:t>-perfectly inelastic</a:t>
          </a:r>
          <a:r>
            <a:rPr lang="ar-EG" sz="1400" dirty="0"/>
            <a:t> عديم المرونة</a:t>
          </a:r>
          <a:endParaRPr lang="en-US" sz="1400" dirty="0"/>
        </a:p>
      </dgm:t>
    </dgm:pt>
    <dgm:pt modelId="{B39A5048-8FE0-41D9-9CF3-7866A0BAFBA9}" type="parTrans" cxnId="{ED057AE7-050C-4116-9D65-37090A496A2C}">
      <dgm:prSet/>
      <dgm:spPr/>
      <dgm:t>
        <a:bodyPr/>
        <a:lstStyle/>
        <a:p>
          <a:endParaRPr lang="en-US"/>
        </a:p>
      </dgm:t>
    </dgm:pt>
    <dgm:pt modelId="{BB58FF96-5A5B-4312-B707-BE43C18A2C6F}" type="sibTrans" cxnId="{ED057AE7-050C-4116-9D65-37090A496A2C}">
      <dgm:prSet/>
      <dgm:spPr/>
      <dgm:t>
        <a:bodyPr/>
        <a:lstStyle/>
        <a:p>
          <a:endParaRPr lang="en-US"/>
        </a:p>
      </dgm:t>
    </dgm:pt>
    <dgm:pt modelId="{F3EA39C0-0E27-409A-B80F-2B0F740E1E91}">
      <dgm:prSet phldrT="[Text]" custT="1"/>
      <dgm:spPr/>
      <dgm:t>
        <a:bodyPr/>
        <a:lstStyle/>
        <a:p>
          <a:pPr algn="l">
            <a:buClr>
              <a:srgbClr val="CC0066"/>
            </a:buClr>
            <a:buSzPct val="120000"/>
            <a:buFont typeface="Wingdings" panose="05000000000000000000" pitchFamily="2" charset="2"/>
            <a:buChar char="§"/>
          </a:pPr>
          <a:r>
            <a:rPr lang="en-US" altLang="en-US" sz="1400" dirty="0"/>
            <a:t>a </a:t>
          </a:r>
          <a:r>
            <a:rPr lang="en-US" altLang="en-US" sz="1400" i="1" dirty="0"/>
            <a:t>substitute</a:t>
          </a:r>
          <a:r>
            <a:rPr lang="en-US" altLang="en-US" sz="1400" dirty="0"/>
            <a:t> </a:t>
          </a:r>
          <a:r>
            <a:rPr lang="ar-EG" altLang="en-US" sz="1400" dirty="0"/>
            <a:t>بدائل</a:t>
          </a:r>
          <a:endParaRPr lang="en-US" altLang="en-US" sz="1400" dirty="0"/>
        </a:p>
        <a:p>
          <a:pPr algn="l">
            <a:buClr>
              <a:srgbClr val="CC0066"/>
            </a:buClr>
            <a:buSzPct val="120000"/>
            <a:buFont typeface="Wingdings" panose="05000000000000000000" pitchFamily="2" charset="2"/>
            <a:buChar char="§"/>
          </a:pPr>
          <a:r>
            <a:rPr lang="en-US" altLang="en-US" sz="1400" dirty="0"/>
            <a:t>a </a:t>
          </a:r>
          <a:r>
            <a:rPr lang="en-US" altLang="en-US" sz="1400" i="1" dirty="0"/>
            <a:t>complement</a:t>
          </a:r>
          <a:r>
            <a:rPr lang="en-US" altLang="en-US" sz="1400" dirty="0"/>
            <a:t>.</a:t>
          </a:r>
          <a:r>
            <a:rPr lang="ar-EG" altLang="en-US" sz="1400" dirty="0"/>
            <a:t>مكملات </a:t>
          </a:r>
          <a:endParaRPr lang="en-US" sz="1400" dirty="0"/>
        </a:p>
      </dgm:t>
    </dgm:pt>
    <dgm:pt modelId="{DB50AF38-55AA-482A-868B-E4483FED7ACD}" type="parTrans" cxnId="{F647AD16-EA55-49CA-B7E6-42A2D5D44AB6}">
      <dgm:prSet/>
      <dgm:spPr/>
      <dgm:t>
        <a:bodyPr/>
        <a:lstStyle/>
        <a:p>
          <a:endParaRPr lang="en-US"/>
        </a:p>
      </dgm:t>
    </dgm:pt>
    <dgm:pt modelId="{FA634724-ACC1-40AE-B573-1569DE66F3C1}" type="sibTrans" cxnId="{F647AD16-EA55-49CA-B7E6-42A2D5D44AB6}">
      <dgm:prSet/>
      <dgm:spPr/>
      <dgm:t>
        <a:bodyPr/>
        <a:lstStyle/>
        <a:p>
          <a:endParaRPr lang="en-US"/>
        </a:p>
      </dgm:t>
    </dgm:pt>
    <dgm:pt modelId="{F121DF37-018B-478F-8514-85DBD05F2C80}" type="pres">
      <dgm:prSet presAssocID="{93E950A7-E976-40AC-88D4-FAD7467629FD}" presName="mainComposite" presStyleCnt="0">
        <dgm:presLayoutVars>
          <dgm:chPref val="1"/>
          <dgm:dir/>
          <dgm:animOne val="branch"/>
          <dgm:animLvl val="lvl"/>
          <dgm:resizeHandles val="exact"/>
        </dgm:presLayoutVars>
      </dgm:prSet>
      <dgm:spPr/>
    </dgm:pt>
    <dgm:pt modelId="{540BA604-5007-4B4E-8720-D4B60568B80E}" type="pres">
      <dgm:prSet presAssocID="{93E950A7-E976-40AC-88D4-FAD7467629FD}" presName="hierFlow" presStyleCnt="0"/>
      <dgm:spPr/>
    </dgm:pt>
    <dgm:pt modelId="{EE7DDD15-91B7-46C3-9C16-B5D6AE41C10A}" type="pres">
      <dgm:prSet presAssocID="{93E950A7-E976-40AC-88D4-FAD7467629FD}" presName="hierChild1" presStyleCnt="0">
        <dgm:presLayoutVars>
          <dgm:chPref val="1"/>
          <dgm:animOne val="branch"/>
          <dgm:animLvl val="lvl"/>
        </dgm:presLayoutVars>
      </dgm:prSet>
      <dgm:spPr/>
    </dgm:pt>
    <dgm:pt modelId="{A3C14053-4E9C-45C4-BB65-EDE656B96662}" type="pres">
      <dgm:prSet presAssocID="{8C37F099-419E-4CA9-88B3-3137776E1D0B}" presName="Name17" presStyleCnt="0"/>
      <dgm:spPr/>
    </dgm:pt>
    <dgm:pt modelId="{DD920132-C98C-44A0-AC4A-D232465E1568}" type="pres">
      <dgm:prSet presAssocID="{8C37F099-419E-4CA9-88B3-3137776E1D0B}" presName="level1Shape" presStyleLbl="node0" presStyleIdx="0" presStyleCnt="1">
        <dgm:presLayoutVars>
          <dgm:chPref val="3"/>
        </dgm:presLayoutVars>
      </dgm:prSet>
      <dgm:spPr/>
    </dgm:pt>
    <dgm:pt modelId="{CE0EF556-94F1-4DFA-BC98-BEC603EDD0EB}" type="pres">
      <dgm:prSet presAssocID="{8C37F099-419E-4CA9-88B3-3137776E1D0B}" presName="hierChild2" presStyleCnt="0"/>
      <dgm:spPr/>
    </dgm:pt>
    <dgm:pt modelId="{92519DA1-7827-4B41-ADA2-283B2A9E7028}" type="pres">
      <dgm:prSet presAssocID="{ADDD8985-2968-4824-BE42-16D1B21B71C9}" presName="Name25" presStyleLbl="parChTrans1D2" presStyleIdx="0" presStyleCnt="3"/>
      <dgm:spPr/>
    </dgm:pt>
    <dgm:pt modelId="{DC91AFF2-8461-40AF-8DFE-1BE7D62F2979}" type="pres">
      <dgm:prSet presAssocID="{ADDD8985-2968-4824-BE42-16D1B21B71C9}" presName="connTx" presStyleLbl="parChTrans1D2" presStyleIdx="0" presStyleCnt="3"/>
      <dgm:spPr/>
    </dgm:pt>
    <dgm:pt modelId="{9FB0707F-CC0A-4350-A504-2D4FD9297AC5}" type="pres">
      <dgm:prSet presAssocID="{EB6DBA91-AB13-4391-9522-D507BC3863D7}" presName="Name30" presStyleCnt="0"/>
      <dgm:spPr/>
    </dgm:pt>
    <dgm:pt modelId="{0B59BA01-34E1-4E1A-9711-606800886CFA}" type="pres">
      <dgm:prSet presAssocID="{EB6DBA91-AB13-4391-9522-D507BC3863D7}" presName="level2Shape" presStyleLbl="node2" presStyleIdx="0" presStyleCnt="3"/>
      <dgm:spPr/>
    </dgm:pt>
    <dgm:pt modelId="{E64DCECB-FA15-4EDE-8AA4-688A24DD5DF3}" type="pres">
      <dgm:prSet presAssocID="{EB6DBA91-AB13-4391-9522-D507BC3863D7}" presName="hierChild3" presStyleCnt="0"/>
      <dgm:spPr/>
    </dgm:pt>
    <dgm:pt modelId="{35F306F0-F99E-42DD-BBBA-8E6D89579CFD}" type="pres">
      <dgm:prSet presAssocID="{B39A5048-8FE0-41D9-9CF3-7866A0BAFBA9}" presName="Name25" presStyleLbl="parChTrans1D3" presStyleIdx="0" presStyleCnt="3"/>
      <dgm:spPr/>
    </dgm:pt>
    <dgm:pt modelId="{37D62160-6A68-4FCF-817D-89C53999A888}" type="pres">
      <dgm:prSet presAssocID="{B39A5048-8FE0-41D9-9CF3-7866A0BAFBA9}" presName="connTx" presStyleLbl="parChTrans1D3" presStyleIdx="0" presStyleCnt="3"/>
      <dgm:spPr/>
    </dgm:pt>
    <dgm:pt modelId="{5DCA76BC-3590-427E-9FC5-F8037FCCE768}" type="pres">
      <dgm:prSet presAssocID="{238D064E-9831-47DC-8E91-604DFCF6616D}" presName="Name30" presStyleCnt="0"/>
      <dgm:spPr/>
    </dgm:pt>
    <dgm:pt modelId="{580825ED-6474-41E3-82F5-02E88AACA0A3}" type="pres">
      <dgm:prSet presAssocID="{238D064E-9831-47DC-8E91-604DFCF6616D}" presName="level2Shape" presStyleLbl="node3" presStyleIdx="0" presStyleCnt="3" custScaleY="139891"/>
      <dgm:spPr/>
    </dgm:pt>
    <dgm:pt modelId="{B0551528-0D75-4266-9286-F2D07545FBAF}" type="pres">
      <dgm:prSet presAssocID="{238D064E-9831-47DC-8E91-604DFCF6616D}" presName="hierChild3" presStyleCnt="0"/>
      <dgm:spPr/>
    </dgm:pt>
    <dgm:pt modelId="{62E010D4-C7A2-4CE9-951A-9735812DA34F}" type="pres">
      <dgm:prSet presAssocID="{3A91A0BF-9890-4A6B-9083-F0EBC1146CE0}" presName="Name25" presStyleLbl="parChTrans1D2" presStyleIdx="1" presStyleCnt="3"/>
      <dgm:spPr/>
    </dgm:pt>
    <dgm:pt modelId="{14FB0B52-B3F4-4078-B45E-467EEB76F357}" type="pres">
      <dgm:prSet presAssocID="{3A91A0BF-9890-4A6B-9083-F0EBC1146CE0}" presName="connTx" presStyleLbl="parChTrans1D2" presStyleIdx="1" presStyleCnt="3"/>
      <dgm:spPr/>
    </dgm:pt>
    <dgm:pt modelId="{07595209-C14E-438E-A1F0-382782564A82}" type="pres">
      <dgm:prSet presAssocID="{80F180C6-25BC-4C5A-A20D-2A7904B86B47}" presName="Name30" presStyleCnt="0"/>
      <dgm:spPr/>
    </dgm:pt>
    <dgm:pt modelId="{86020388-F7BF-44D2-8B85-FB0B393C6FAD}" type="pres">
      <dgm:prSet presAssocID="{80F180C6-25BC-4C5A-A20D-2A7904B86B47}" presName="level2Shape" presStyleLbl="node2" presStyleIdx="1" presStyleCnt="3"/>
      <dgm:spPr/>
    </dgm:pt>
    <dgm:pt modelId="{EE6C52DD-1C04-40CC-835B-420EF6C5E583}" type="pres">
      <dgm:prSet presAssocID="{80F180C6-25BC-4C5A-A20D-2A7904B86B47}" presName="hierChild3" presStyleCnt="0"/>
      <dgm:spPr/>
    </dgm:pt>
    <dgm:pt modelId="{24BDB138-5B84-4F9E-8A48-5BA52F46D6C2}" type="pres">
      <dgm:prSet presAssocID="{DB50AF38-55AA-482A-868B-E4483FED7ACD}" presName="Name25" presStyleLbl="parChTrans1D3" presStyleIdx="1" presStyleCnt="3"/>
      <dgm:spPr/>
    </dgm:pt>
    <dgm:pt modelId="{E690A264-B26B-4ACB-8FC0-E6AD02F4C259}" type="pres">
      <dgm:prSet presAssocID="{DB50AF38-55AA-482A-868B-E4483FED7ACD}" presName="connTx" presStyleLbl="parChTrans1D3" presStyleIdx="1" presStyleCnt="3"/>
      <dgm:spPr/>
    </dgm:pt>
    <dgm:pt modelId="{2CA2E023-BB09-4E0F-BDCF-C47EC4D730AF}" type="pres">
      <dgm:prSet presAssocID="{F3EA39C0-0E27-409A-B80F-2B0F740E1E91}" presName="Name30" presStyleCnt="0"/>
      <dgm:spPr/>
    </dgm:pt>
    <dgm:pt modelId="{9B7E13A1-FB06-438B-A6C9-1083C18E30A7}" type="pres">
      <dgm:prSet presAssocID="{F3EA39C0-0E27-409A-B80F-2B0F740E1E91}" presName="level2Shape" presStyleLbl="node3" presStyleIdx="1" presStyleCnt="3"/>
      <dgm:spPr/>
    </dgm:pt>
    <dgm:pt modelId="{68336D7F-B020-4DB0-98A5-08059888E11B}" type="pres">
      <dgm:prSet presAssocID="{F3EA39C0-0E27-409A-B80F-2B0F740E1E91}" presName="hierChild3" presStyleCnt="0"/>
      <dgm:spPr/>
    </dgm:pt>
    <dgm:pt modelId="{1BFFBFF1-F550-40DB-9DF9-E08DAA4A5809}" type="pres">
      <dgm:prSet presAssocID="{0A8BE7FA-0DC3-4F6A-BFCF-BDA6765E2F3C}" presName="Name25" presStyleLbl="parChTrans1D2" presStyleIdx="2" presStyleCnt="3"/>
      <dgm:spPr/>
    </dgm:pt>
    <dgm:pt modelId="{038CADA4-C004-42B6-A877-7E100D584907}" type="pres">
      <dgm:prSet presAssocID="{0A8BE7FA-0DC3-4F6A-BFCF-BDA6765E2F3C}" presName="connTx" presStyleLbl="parChTrans1D2" presStyleIdx="2" presStyleCnt="3"/>
      <dgm:spPr/>
    </dgm:pt>
    <dgm:pt modelId="{C609B758-1792-4349-8EE7-0ECA7C3D9C6F}" type="pres">
      <dgm:prSet presAssocID="{28526EBA-10A9-4050-A488-B3D1970D7DB3}" presName="Name30" presStyleCnt="0"/>
      <dgm:spPr/>
    </dgm:pt>
    <dgm:pt modelId="{3D70DB42-6D02-40EE-A81E-A3A0BF623701}" type="pres">
      <dgm:prSet presAssocID="{28526EBA-10A9-4050-A488-B3D1970D7DB3}" presName="level2Shape" presStyleLbl="node2" presStyleIdx="2" presStyleCnt="3"/>
      <dgm:spPr/>
    </dgm:pt>
    <dgm:pt modelId="{0D6FD101-DE73-4BD7-B735-20F167DE0C50}" type="pres">
      <dgm:prSet presAssocID="{28526EBA-10A9-4050-A488-B3D1970D7DB3}" presName="hierChild3" presStyleCnt="0"/>
      <dgm:spPr/>
    </dgm:pt>
    <dgm:pt modelId="{A514D952-12DD-4391-A88B-5B410D9D8E81}" type="pres">
      <dgm:prSet presAssocID="{2B320D2C-5518-4524-A670-6C7C5CA33CD3}" presName="Name25" presStyleLbl="parChTrans1D3" presStyleIdx="2" presStyleCnt="3"/>
      <dgm:spPr/>
    </dgm:pt>
    <dgm:pt modelId="{C52FAFD5-4F86-4891-BB17-273618177247}" type="pres">
      <dgm:prSet presAssocID="{2B320D2C-5518-4524-A670-6C7C5CA33CD3}" presName="connTx" presStyleLbl="parChTrans1D3" presStyleIdx="2" presStyleCnt="3"/>
      <dgm:spPr/>
    </dgm:pt>
    <dgm:pt modelId="{ED3D8CEC-D420-4089-9D2D-51B06D83333A}" type="pres">
      <dgm:prSet presAssocID="{ABFDA128-DAEE-4FA1-B575-569823360642}" presName="Name30" presStyleCnt="0"/>
      <dgm:spPr/>
    </dgm:pt>
    <dgm:pt modelId="{1537DB6A-3A57-4DD0-A5C0-6BD2156ABD93}" type="pres">
      <dgm:prSet presAssocID="{ABFDA128-DAEE-4FA1-B575-569823360642}" presName="level2Shape" presStyleLbl="node3" presStyleIdx="2" presStyleCnt="3"/>
      <dgm:spPr/>
    </dgm:pt>
    <dgm:pt modelId="{0854A755-6E5D-4E65-959F-201954DFEC4E}" type="pres">
      <dgm:prSet presAssocID="{ABFDA128-DAEE-4FA1-B575-569823360642}" presName="hierChild3" presStyleCnt="0"/>
      <dgm:spPr/>
    </dgm:pt>
    <dgm:pt modelId="{2DC00AA8-81AE-48D1-8891-A8425B5CE7B0}" type="pres">
      <dgm:prSet presAssocID="{93E950A7-E976-40AC-88D4-FAD7467629FD}" presName="bgShapesFlow" presStyleCnt="0"/>
      <dgm:spPr/>
    </dgm:pt>
  </dgm:ptLst>
  <dgm:cxnLst>
    <dgm:cxn modelId="{19375B05-B277-4399-B8C5-B3CE27E927FA}" type="presOf" srcId="{F3EA39C0-0E27-409A-B80F-2B0F740E1E91}" destId="{9B7E13A1-FB06-438B-A6C9-1083C18E30A7}" srcOrd="0" destOrd="0" presId="urn:microsoft.com/office/officeart/2005/8/layout/hierarchy5"/>
    <dgm:cxn modelId="{363C9E09-499F-47FA-A5C9-CA0B1311C877}" type="presOf" srcId="{B39A5048-8FE0-41D9-9CF3-7866A0BAFBA9}" destId="{35F306F0-F99E-42DD-BBBA-8E6D89579CFD}" srcOrd="0" destOrd="0" presId="urn:microsoft.com/office/officeart/2005/8/layout/hierarchy5"/>
    <dgm:cxn modelId="{F647AD16-EA55-49CA-B7E6-42A2D5D44AB6}" srcId="{80F180C6-25BC-4C5A-A20D-2A7904B86B47}" destId="{F3EA39C0-0E27-409A-B80F-2B0F740E1E91}" srcOrd="0" destOrd="0" parTransId="{DB50AF38-55AA-482A-868B-E4483FED7ACD}" sibTransId="{FA634724-ACC1-40AE-B573-1569DE66F3C1}"/>
    <dgm:cxn modelId="{B39E731B-3FE9-4A6E-A947-8EF781C45EB0}" srcId="{93E950A7-E976-40AC-88D4-FAD7467629FD}" destId="{8C37F099-419E-4CA9-88B3-3137776E1D0B}" srcOrd="0" destOrd="0" parTransId="{71D3CD04-7E10-4821-BF3E-A292F3A4C8F5}" sibTransId="{95D7A808-A6FD-46E7-8441-F719CE8825AC}"/>
    <dgm:cxn modelId="{0A2F0820-C9CF-4D9C-8CC5-2A9C7F4384B5}" type="presOf" srcId="{80F180C6-25BC-4C5A-A20D-2A7904B86B47}" destId="{86020388-F7BF-44D2-8B85-FB0B393C6FAD}" srcOrd="0" destOrd="0" presId="urn:microsoft.com/office/officeart/2005/8/layout/hierarchy5"/>
    <dgm:cxn modelId="{79E02C21-CDDD-49D5-9D04-50DE0E10BDFD}" srcId="{28526EBA-10A9-4050-A488-B3D1970D7DB3}" destId="{ABFDA128-DAEE-4FA1-B575-569823360642}" srcOrd="0" destOrd="0" parTransId="{2B320D2C-5518-4524-A670-6C7C5CA33CD3}" sibTransId="{7116C036-45D2-4565-9F6E-B6C51ED9AECC}"/>
    <dgm:cxn modelId="{A6DE812C-01F0-4DA9-A203-A0E4EC2F3BF5}" type="presOf" srcId="{3A91A0BF-9890-4A6B-9083-F0EBC1146CE0}" destId="{62E010D4-C7A2-4CE9-951A-9735812DA34F}" srcOrd="0" destOrd="0" presId="urn:microsoft.com/office/officeart/2005/8/layout/hierarchy5"/>
    <dgm:cxn modelId="{4E145335-B7C2-441F-A117-EE7CB5632A84}" type="presOf" srcId="{28526EBA-10A9-4050-A488-B3D1970D7DB3}" destId="{3D70DB42-6D02-40EE-A81E-A3A0BF623701}" srcOrd="0" destOrd="0" presId="urn:microsoft.com/office/officeart/2005/8/layout/hierarchy5"/>
    <dgm:cxn modelId="{57ACF036-F489-4C2A-9BA4-B827E9A541B2}" type="presOf" srcId="{3A91A0BF-9890-4A6B-9083-F0EBC1146CE0}" destId="{14FB0B52-B3F4-4078-B45E-467EEB76F357}" srcOrd="1" destOrd="0" presId="urn:microsoft.com/office/officeart/2005/8/layout/hierarchy5"/>
    <dgm:cxn modelId="{085ADD38-813C-4FC5-9579-351F07853648}" type="presOf" srcId="{DB50AF38-55AA-482A-868B-E4483FED7ACD}" destId="{E690A264-B26B-4ACB-8FC0-E6AD02F4C259}" srcOrd="1" destOrd="0" presId="urn:microsoft.com/office/officeart/2005/8/layout/hierarchy5"/>
    <dgm:cxn modelId="{D81BEA6B-54FA-4133-9618-5B1A802BB473}" type="presOf" srcId="{EB6DBA91-AB13-4391-9522-D507BC3863D7}" destId="{0B59BA01-34E1-4E1A-9711-606800886CFA}" srcOrd="0" destOrd="0" presId="urn:microsoft.com/office/officeart/2005/8/layout/hierarchy5"/>
    <dgm:cxn modelId="{7F0BC672-1326-4A51-A7D2-A07198B28CFF}" type="presOf" srcId="{B39A5048-8FE0-41D9-9CF3-7866A0BAFBA9}" destId="{37D62160-6A68-4FCF-817D-89C53999A888}" srcOrd="1" destOrd="0" presId="urn:microsoft.com/office/officeart/2005/8/layout/hierarchy5"/>
    <dgm:cxn modelId="{5924C277-584D-4154-B1F1-E50030C36349}" type="presOf" srcId="{DB50AF38-55AA-482A-868B-E4483FED7ACD}" destId="{24BDB138-5B84-4F9E-8A48-5BA52F46D6C2}" srcOrd="0" destOrd="0" presId="urn:microsoft.com/office/officeart/2005/8/layout/hierarchy5"/>
    <dgm:cxn modelId="{9F89DB7A-274D-4F92-BD72-3EFD63855549}" type="presOf" srcId="{238D064E-9831-47DC-8E91-604DFCF6616D}" destId="{580825ED-6474-41E3-82F5-02E88AACA0A3}" srcOrd="0" destOrd="0" presId="urn:microsoft.com/office/officeart/2005/8/layout/hierarchy5"/>
    <dgm:cxn modelId="{B829AA7D-38FD-41A9-9AB1-89185D2CBB93}" type="presOf" srcId="{ADDD8985-2968-4824-BE42-16D1B21B71C9}" destId="{92519DA1-7827-4B41-ADA2-283B2A9E7028}" srcOrd="0" destOrd="0" presId="urn:microsoft.com/office/officeart/2005/8/layout/hierarchy5"/>
    <dgm:cxn modelId="{80BBD380-0EBE-4DD5-84DE-D43C9778A2A4}" type="presOf" srcId="{ABFDA128-DAEE-4FA1-B575-569823360642}" destId="{1537DB6A-3A57-4DD0-A5C0-6BD2156ABD93}" srcOrd="0" destOrd="0" presId="urn:microsoft.com/office/officeart/2005/8/layout/hierarchy5"/>
    <dgm:cxn modelId="{EC088F81-5781-4EDE-BBF4-6CE6CF36F352}" srcId="{8C37F099-419E-4CA9-88B3-3137776E1D0B}" destId="{80F180C6-25BC-4C5A-A20D-2A7904B86B47}" srcOrd="1" destOrd="0" parTransId="{3A91A0BF-9890-4A6B-9083-F0EBC1146CE0}" sibTransId="{B605024E-147C-4F64-BB5C-B47B3B7D8DA5}"/>
    <dgm:cxn modelId="{BF38A89D-A248-4A1A-A8A2-4D49861AAE87}" srcId="{8C37F099-419E-4CA9-88B3-3137776E1D0B}" destId="{EB6DBA91-AB13-4391-9522-D507BC3863D7}" srcOrd="0" destOrd="0" parTransId="{ADDD8985-2968-4824-BE42-16D1B21B71C9}" sibTransId="{72EEE9D6-5AC5-4C73-A818-E87124F6B222}"/>
    <dgm:cxn modelId="{1ED7A0AF-7727-4534-8108-39470B7E6691}" type="presOf" srcId="{2B320D2C-5518-4524-A670-6C7C5CA33CD3}" destId="{C52FAFD5-4F86-4891-BB17-273618177247}" srcOrd="1" destOrd="0" presId="urn:microsoft.com/office/officeart/2005/8/layout/hierarchy5"/>
    <dgm:cxn modelId="{AE6FC5B2-F509-4F87-84FB-2AD7A4A7149E}" type="presOf" srcId="{8C37F099-419E-4CA9-88B3-3137776E1D0B}" destId="{DD920132-C98C-44A0-AC4A-D232465E1568}" srcOrd="0" destOrd="0" presId="urn:microsoft.com/office/officeart/2005/8/layout/hierarchy5"/>
    <dgm:cxn modelId="{86DB9ABB-72D4-44E2-B2F3-FF8E383C265B}" type="presOf" srcId="{0A8BE7FA-0DC3-4F6A-BFCF-BDA6765E2F3C}" destId="{1BFFBFF1-F550-40DB-9DF9-E08DAA4A5809}" srcOrd="0" destOrd="0" presId="urn:microsoft.com/office/officeart/2005/8/layout/hierarchy5"/>
    <dgm:cxn modelId="{D337F2BC-EC71-40E3-998B-B42FACDBCE47}" type="presOf" srcId="{93E950A7-E976-40AC-88D4-FAD7467629FD}" destId="{F121DF37-018B-478F-8514-85DBD05F2C80}" srcOrd="0" destOrd="0" presId="urn:microsoft.com/office/officeart/2005/8/layout/hierarchy5"/>
    <dgm:cxn modelId="{DFAC58C6-275F-4682-9637-2F6F2374004D}" type="presOf" srcId="{2B320D2C-5518-4524-A670-6C7C5CA33CD3}" destId="{A514D952-12DD-4391-A88B-5B410D9D8E81}" srcOrd="0" destOrd="0" presId="urn:microsoft.com/office/officeart/2005/8/layout/hierarchy5"/>
    <dgm:cxn modelId="{2FA1A0E3-3A0E-4E63-9CAE-A3109A5070EA}" srcId="{8C37F099-419E-4CA9-88B3-3137776E1D0B}" destId="{28526EBA-10A9-4050-A488-B3D1970D7DB3}" srcOrd="2" destOrd="0" parTransId="{0A8BE7FA-0DC3-4F6A-BFCF-BDA6765E2F3C}" sibTransId="{516B3DAA-95A5-4ECA-88EA-74AD464CC0B1}"/>
    <dgm:cxn modelId="{4CDCFCE4-1BF4-4303-93C8-E1CD581BF90D}" type="presOf" srcId="{ADDD8985-2968-4824-BE42-16D1B21B71C9}" destId="{DC91AFF2-8461-40AF-8DFE-1BE7D62F2979}" srcOrd="1" destOrd="0" presId="urn:microsoft.com/office/officeart/2005/8/layout/hierarchy5"/>
    <dgm:cxn modelId="{ED057AE7-050C-4116-9D65-37090A496A2C}" srcId="{EB6DBA91-AB13-4391-9522-D507BC3863D7}" destId="{238D064E-9831-47DC-8E91-604DFCF6616D}" srcOrd="0" destOrd="0" parTransId="{B39A5048-8FE0-41D9-9CF3-7866A0BAFBA9}" sibTransId="{BB58FF96-5A5B-4312-B707-BE43C18A2C6F}"/>
    <dgm:cxn modelId="{06EA9FFF-FCEF-4A8D-A52B-399F6B701C52}" type="presOf" srcId="{0A8BE7FA-0DC3-4F6A-BFCF-BDA6765E2F3C}" destId="{038CADA4-C004-42B6-A877-7E100D584907}" srcOrd="1" destOrd="0" presId="urn:microsoft.com/office/officeart/2005/8/layout/hierarchy5"/>
    <dgm:cxn modelId="{84086DA2-5272-427A-BA47-50E5954F437C}" type="presParOf" srcId="{F121DF37-018B-478F-8514-85DBD05F2C80}" destId="{540BA604-5007-4B4E-8720-D4B60568B80E}" srcOrd="0" destOrd="0" presId="urn:microsoft.com/office/officeart/2005/8/layout/hierarchy5"/>
    <dgm:cxn modelId="{5B1C40A3-EF4E-4610-AE36-478F56D035EE}" type="presParOf" srcId="{540BA604-5007-4B4E-8720-D4B60568B80E}" destId="{EE7DDD15-91B7-46C3-9C16-B5D6AE41C10A}" srcOrd="0" destOrd="0" presId="urn:microsoft.com/office/officeart/2005/8/layout/hierarchy5"/>
    <dgm:cxn modelId="{DE0891FB-5146-4EE6-8B44-122066D2E33E}" type="presParOf" srcId="{EE7DDD15-91B7-46C3-9C16-B5D6AE41C10A}" destId="{A3C14053-4E9C-45C4-BB65-EDE656B96662}" srcOrd="0" destOrd="0" presId="urn:microsoft.com/office/officeart/2005/8/layout/hierarchy5"/>
    <dgm:cxn modelId="{442F809D-4CC1-4787-BCAB-81C6AED16CBB}" type="presParOf" srcId="{A3C14053-4E9C-45C4-BB65-EDE656B96662}" destId="{DD920132-C98C-44A0-AC4A-D232465E1568}" srcOrd="0" destOrd="0" presId="urn:microsoft.com/office/officeart/2005/8/layout/hierarchy5"/>
    <dgm:cxn modelId="{BB630D09-F0F3-4181-B474-23A77C9BDD46}" type="presParOf" srcId="{A3C14053-4E9C-45C4-BB65-EDE656B96662}" destId="{CE0EF556-94F1-4DFA-BC98-BEC603EDD0EB}" srcOrd="1" destOrd="0" presId="urn:microsoft.com/office/officeart/2005/8/layout/hierarchy5"/>
    <dgm:cxn modelId="{AD098580-F26C-4442-B69D-21AAD10E6193}" type="presParOf" srcId="{CE0EF556-94F1-4DFA-BC98-BEC603EDD0EB}" destId="{92519DA1-7827-4B41-ADA2-283B2A9E7028}" srcOrd="0" destOrd="0" presId="urn:microsoft.com/office/officeart/2005/8/layout/hierarchy5"/>
    <dgm:cxn modelId="{377EC10E-A008-4C31-ABCF-7F4A3030B023}" type="presParOf" srcId="{92519DA1-7827-4B41-ADA2-283B2A9E7028}" destId="{DC91AFF2-8461-40AF-8DFE-1BE7D62F2979}" srcOrd="0" destOrd="0" presId="urn:microsoft.com/office/officeart/2005/8/layout/hierarchy5"/>
    <dgm:cxn modelId="{C2DDB023-7781-4731-B764-CEACD456CF14}" type="presParOf" srcId="{CE0EF556-94F1-4DFA-BC98-BEC603EDD0EB}" destId="{9FB0707F-CC0A-4350-A504-2D4FD9297AC5}" srcOrd="1" destOrd="0" presId="urn:microsoft.com/office/officeart/2005/8/layout/hierarchy5"/>
    <dgm:cxn modelId="{9E306A31-C0DA-498D-9BCD-8C8105524004}" type="presParOf" srcId="{9FB0707F-CC0A-4350-A504-2D4FD9297AC5}" destId="{0B59BA01-34E1-4E1A-9711-606800886CFA}" srcOrd="0" destOrd="0" presId="urn:microsoft.com/office/officeart/2005/8/layout/hierarchy5"/>
    <dgm:cxn modelId="{600F3468-E01D-4022-8B5E-EC802C37734A}" type="presParOf" srcId="{9FB0707F-CC0A-4350-A504-2D4FD9297AC5}" destId="{E64DCECB-FA15-4EDE-8AA4-688A24DD5DF3}" srcOrd="1" destOrd="0" presId="urn:microsoft.com/office/officeart/2005/8/layout/hierarchy5"/>
    <dgm:cxn modelId="{725E80CD-7DB4-4D08-A582-76A3F4ABD906}" type="presParOf" srcId="{E64DCECB-FA15-4EDE-8AA4-688A24DD5DF3}" destId="{35F306F0-F99E-42DD-BBBA-8E6D89579CFD}" srcOrd="0" destOrd="0" presId="urn:microsoft.com/office/officeart/2005/8/layout/hierarchy5"/>
    <dgm:cxn modelId="{A47B1486-1CA2-47D3-9EA2-BC9EE4939780}" type="presParOf" srcId="{35F306F0-F99E-42DD-BBBA-8E6D89579CFD}" destId="{37D62160-6A68-4FCF-817D-89C53999A888}" srcOrd="0" destOrd="0" presId="urn:microsoft.com/office/officeart/2005/8/layout/hierarchy5"/>
    <dgm:cxn modelId="{73649824-BDFF-4088-98B7-C2D2A4804594}" type="presParOf" srcId="{E64DCECB-FA15-4EDE-8AA4-688A24DD5DF3}" destId="{5DCA76BC-3590-427E-9FC5-F8037FCCE768}" srcOrd="1" destOrd="0" presId="urn:microsoft.com/office/officeart/2005/8/layout/hierarchy5"/>
    <dgm:cxn modelId="{3E66D9F9-D6EF-4505-9021-52E629CFA451}" type="presParOf" srcId="{5DCA76BC-3590-427E-9FC5-F8037FCCE768}" destId="{580825ED-6474-41E3-82F5-02E88AACA0A3}" srcOrd="0" destOrd="0" presId="urn:microsoft.com/office/officeart/2005/8/layout/hierarchy5"/>
    <dgm:cxn modelId="{1412994C-2FE0-4BEF-BC09-06B59A21323B}" type="presParOf" srcId="{5DCA76BC-3590-427E-9FC5-F8037FCCE768}" destId="{B0551528-0D75-4266-9286-F2D07545FBAF}" srcOrd="1" destOrd="0" presId="urn:microsoft.com/office/officeart/2005/8/layout/hierarchy5"/>
    <dgm:cxn modelId="{FB89ADA3-BA67-4C82-A80B-52DD914F18BD}" type="presParOf" srcId="{CE0EF556-94F1-4DFA-BC98-BEC603EDD0EB}" destId="{62E010D4-C7A2-4CE9-951A-9735812DA34F}" srcOrd="2" destOrd="0" presId="urn:microsoft.com/office/officeart/2005/8/layout/hierarchy5"/>
    <dgm:cxn modelId="{CBAC4DAF-661E-470B-B020-0ECE3A8DA63F}" type="presParOf" srcId="{62E010D4-C7A2-4CE9-951A-9735812DA34F}" destId="{14FB0B52-B3F4-4078-B45E-467EEB76F357}" srcOrd="0" destOrd="0" presId="urn:microsoft.com/office/officeart/2005/8/layout/hierarchy5"/>
    <dgm:cxn modelId="{F1E0A60E-997D-42C0-B42D-F6F03734C7F9}" type="presParOf" srcId="{CE0EF556-94F1-4DFA-BC98-BEC603EDD0EB}" destId="{07595209-C14E-438E-A1F0-382782564A82}" srcOrd="3" destOrd="0" presId="urn:microsoft.com/office/officeart/2005/8/layout/hierarchy5"/>
    <dgm:cxn modelId="{5661FFAA-16EF-4F31-A897-249C4AE5B1AB}" type="presParOf" srcId="{07595209-C14E-438E-A1F0-382782564A82}" destId="{86020388-F7BF-44D2-8B85-FB0B393C6FAD}" srcOrd="0" destOrd="0" presId="urn:microsoft.com/office/officeart/2005/8/layout/hierarchy5"/>
    <dgm:cxn modelId="{53425F73-D82D-4EC1-A9FB-93631998EDBA}" type="presParOf" srcId="{07595209-C14E-438E-A1F0-382782564A82}" destId="{EE6C52DD-1C04-40CC-835B-420EF6C5E583}" srcOrd="1" destOrd="0" presId="urn:microsoft.com/office/officeart/2005/8/layout/hierarchy5"/>
    <dgm:cxn modelId="{E98065A0-AF58-40AE-978F-F825BD957966}" type="presParOf" srcId="{EE6C52DD-1C04-40CC-835B-420EF6C5E583}" destId="{24BDB138-5B84-4F9E-8A48-5BA52F46D6C2}" srcOrd="0" destOrd="0" presId="urn:microsoft.com/office/officeart/2005/8/layout/hierarchy5"/>
    <dgm:cxn modelId="{E7099171-7558-4E00-B3A7-75F87E493B57}" type="presParOf" srcId="{24BDB138-5B84-4F9E-8A48-5BA52F46D6C2}" destId="{E690A264-B26B-4ACB-8FC0-E6AD02F4C259}" srcOrd="0" destOrd="0" presId="urn:microsoft.com/office/officeart/2005/8/layout/hierarchy5"/>
    <dgm:cxn modelId="{ACF4353C-39EA-4DF0-814F-1D8CC31E9DBB}" type="presParOf" srcId="{EE6C52DD-1C04-40CC-835B-420EF6C5E583}" destId="{2CA2E023-BB09-4E0F-BDCF-C47EC4D730AF}" srcOrd="1" destOrd="0" presId="urn:microsoft.com/office/officeart/2005/8/layout/hierarchy5"/>
    <dgm:cxn modelId="{B092EB67-FE3D-4446-ACDE-040D05191D4D}" type="presParOf" srcId="{2CA2E023-BB09-4E0F-BDCF-C47EC4D730AF}" destId="{9B7E13A1-FB06-438B-A6C9-1083C18E30A7}" srcOrd="0" destOrd="0" presId="urn:microsoft.com/office/officeart/2005/8/layout/hierarchy5"/>
    <dgm:cxn modelId="{2F78BB68-B369-4608-9726-5113D2769E1B}" type="presParOf" srcId="{2CA2E023-BB09-4E0F-BDCF-C47EC4D730AF}" destId="{68336D7F-B020-4DB0-98A5-08059888E11B}" srcOrd="1" destOrd="0" presId="urn:microsoft.com/office/officeart/2005/8/layout/hierarchy5"/>
    <dgm:cxn modelId="{98AB1574-99DE-43B5-8F3C-DC21533C0855}" type="presParOf" srcId="{CE0EF556-94F1-4DFA-BC98-BEC603EDD0EB}" destId="{1BFFBFF1-F550-40DB-9DF9-E08DAA4A5809}" srcOrd="4" destOrd="0" presId="urn:microsoft.com/office/officeart/2005/8/layout/hierarchy5"/>
    <dgm:cxn modelId="{CEDA4DAD-7184-4F3D-AF3D-8042C454A930}" type="presParOf" srcId="{1BFFBFF1-F550-40DB-9DF9-E08DAA4A5809}" destId="{038CADA4-C004-42B6-A877-7E100D584907}" srcOrd="0" destOrd="0" presId="urn:microsoft.com/office/officeart/2005/8/layout/hierarchy5"/>
    <dgm:cxn modelId="{61F5F390-2A24-4543-90BF-D7B5A4295B55}" type="presParOf" srcId="{CE0EF556-94F1-4DFA-BC98-BEC603EDD0EB}" destId="{C609B758-1792-4349-8EE7-0ECA7C3D9C6F}" srcOrd="5" destOrd="0" presId="urn:microsoft.com/office/officeart/2005/8/layout/hierarchy5"/>
    <dgm:cxn modelId="{2F804276-B967-4366-85F1-EB611EC6BC2C}" type="presParOf" srcId="{C609B758-1792-4349-8EE7-0ECA7C3D9C6F}" destId="{3D70DB42-6D02-40EE-A81E-A3A0BF623701}" srcOrd="0" destOrd="0" presId="urn:microsoft.com/office/officeart/2005/8/layout/hierarchy5"/>
    <dgm:cxn modelId="{83AC6F87-96B8-4B2A-962C-334A9E3C4BA3}" type="presParOf" srcId="{C609B758-1792-4349-8EE7-0ECA7C3D9C6F}" destId="{0D6FD101-DE73-4BD7-B735-20F167DE0C50}" srcOrd="1" destOrd="0" presId="urn:microsoft.com/office/officeart/2005/8/layout/hierarchy5"/>
    <dgm:cxn modelId="{EC5E83BD-71ED-4285-A7DC-F3010117C8D1}" type="presParOf" srcId="{0D6FD101-DE73-4BD7-B735-20F167DE0C50}" destId="{A514D952-12DD-4391-A88B-5B410D9D8E81}" srcOrd="0" destOrd="0" presId="urn:microsoft.com/office/officeart/2005/8/layout/hierarchy5"/>
    <dgm:cxn modelId="{C627CD12-2CD8-49F1-97D1-83A68FD2BE40}" type="presParOf" srcId="{A514D952-12DD-4391-A88B-5B410D9D8E81}" destId="{C52FAFD5-4F86-4891-BB17-273618177247}" srcOrd="0" destOrd="0" presId="urn:microsoft.com/office/officeart/2005/8/layout/hierarchy5"/>
    <dgm:cxn modelId="{C4CD4DAA-DAB1-482B-AFC7-91ED11F2A18D}" type="presParOf" srcId="{0D6FD101-DE73-4BD7-B735-20F167DE0C50}" destId="{ED3D8CEC-D420-4089-9D2D-51B06D83333A}" srcOrd="1" destOrd="0" presId="urn:microsoft.com/office/officeart/2005/8/layout/hierarchy5"/>
    <dgm:cxn modelId="{26AAAFAC-34DF-4D5D-8612-F6E101BFFAF8}" type="presParOf" srcId="{ED3D8CEC-D420-4089-9D2D-51B06D83333A}" destId="{1537DB6A-3A57-4DD0-A5C0-6BD2156ABD93}" srcOrd="0" destOrd="0" presId="urn:microsoft.com/office/officeart/2005/8/layout/hierarchy5"/>
    <dgm:cxn modelId="{27E12010-2C8A-4C27-8BA0-6BE678EF1DF6}" type="presParOf" srcId="{ED3D8CEC-D420-4089-9D2D-51B06D83333A}" destId="{0854A755-6E5D-4E65-959F-201954DFEC4E}" srcOrd="1" destOrd="0" presId="urn:microsoft.com/office/officeart/2005/8/layout/hierarchy5"/>
    <dgm:cxn modelId="{AEA47341-1582-4738-B81C-64AD2E89593A}" type="presParOf" srcId="{F121DF37-018B-478F-8514-85DBD05F2C80}" destId="{2DC00AA8-81AE-48D1-8891-A8425B5CE7B0}" srcOrd="1" destOrd="0" presId="urn:microsoft.com/office/officeart/2005/8/layout/hierarchy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3E950A7-E976-40AC-88D4-FAD7467629FD}" type="doc">
      <dgm:prSet loTypeId="urn:microsoft.com/office/officeart/2005/8/layout/hierarchy5" loCatId="hierarchy" qsTypeId="urn:microsoft.com/office/officeart/2005/8/quickstyle/simple5" qsCatId="simple" csTypeId="urn:microsoft.com/office/officeart/2005/8/colors/accent0_1" csCatId="mainScheme" phldr="1"/>
      <dgm:spPr/>
      <dgm:t>
        <a:bodyPr/>
        <a:lstStyle/>
        <a:p>
          <a:endParaRPr lang="en-US"/>
        </a:p>
      </dgm:t>
    </dgm:pt>
    <dgm:pt modelId="{8C37F099-419E-4CA9-88B3-3137776E1D0B}">
      <dgm:prSet phldrT="[Text]" custT="1"/>
      <dgm:spPr/>
      <dgm:t>
        <a:bodyPr/>
        <a:lstStyle/>
        <a:p>
          <a:r>
            <a:rPr lang="en-US" sz="1400" b="1" u="none" dirty="0"/>
            <a:t>Elasticity of Demand</a:t>
          </a:r>
          <a:r>
            <a:rPr lang="ar-EG" sz="1400" b="1" u="none" dirty="0"/>
            <a:t> مرونة الطلب </a:t>
          </a:r>
          <a:endParaRPr lang="en-US" sz="1400" u="none" dirty="0"/>
        </a:p>
      </dgm:t>
    </dgm:pt>
    <dgm:pt modelId="{71D3CD04-7E10-4821-BF3E-A292F3A4C8F5}" type="parTrans" cxnId="{B39E731B-3FE9-4A6E-A947-8EF781C45EB0}">
      <dgm:prSet/>
      <dgm:spPr/>
      <dgm:t>
        <a:bodyPr/>
        <a:lstStyle/>
        <a:p>
          <a:endParaRPr lang="en-US"/>
        </a:p>
      </dgm:t>
    </dgm:pt>
    <dgm:pt modelId="{95D7A808-A6FD-46E7-8441-F719CE8825AC}" type="sibTrans" cxnId="{B39E731B-3FE9-4A6E-A947-8EF781C45EB0}">
      <dgm:prSet/>
      <dgm:spPr/>
      <dgm:t>
        <a:bodyPr/>
        <a:lstStyle/>
        <a:p>
          <a:endParaRPr lang="en-US"/>
        </a:p>
      </dgm:t>
    </dgm:pt>
    <dgm:pt modelId="{EB6DBA91-AB13-4391-9522-D507BC3863D7}">
      <dgm:prSet phldrT="[Text]" custT="1"/>
      <dgm:spPr/>
      <dgm:t>
        <a:bodyPr/>
        <a:lstStyle/>
        <a:p>
          <a:r>
            <a:rPr lang="en-US" sz="1400" b="1" dirty="0"/>
            <a:t>Price elasticity </a:t>
          </a:r>
          <a:r>
            <a:rPr lang="ar-EG" sz="1400" b="1" dirty="0"/>
            <a:t>مرونة الطلب السعرية</a:t>
          </a:r>
          <a:endParaRPr lang="en-US" sz="1400" b="1" dirty="0"/>
        </a:p>
      </dgm:t>
    </dgm:pt>
    <dgm:pt modelId="{ADDD8985-2968-4824-BE42-16D1B21B71C9}" type="parTrans" cxnId="{BF38A89D-A248-4A1A-A8A2-4D49861AAE87}">
      <dgm:prSet/>
      <dgm:spPr/>
      <dgm:t>
        <a:bodyPr/>
        <a:lstStyle/>
        <a:p>
          <a:endParaRPr lang="en-US"/>
        </a:p>
      </dgm:t>
    </dgm:pt>
    <dgm:pt modelId="{72EEE9D6-5AC5-4C73-A818-E87124F6B222}" type="sibTrans" cxnId="{BF38A89D-A248-4A1A-A8A2-4D49861AAE87}">
      <dgm:prSet/>
      <dgm:spPr/>
      <dgm:t>
        <a:bodyPr/>
        <a:lstStyle/>
        <a:p>
          <a:endParaRPr lang="en-US"/>
        </a:p>
      </dgm:t>
    </dgm:pt>
    <dgm:pt modelId="{80F180C6-25BC-4C5A-A20D-2A7904B86B47}">
      <dgm:prSet phldrT="[Text]" custT="1"/>
      <dgm:spPr/>
      <dgm:t>
        <a:bodyPr/>
        <a:lstStyle/>
        <a:p>
          <a:r>
            <a:rPr lang="en-US" sz="1400" b="1" dirty="0"/>
            <a:t>Cross elasticity </a:t>
          </a:r>
          <a:r>
            <a:rPr lang="ar-EG" sz="1400" b="1" dirty="0"/>
            <a:t>مرونة الطلب التقاطعية</a:t>
          </a:r>
          <a:endParaRPr lang="en-US" sz="1400" b="1" dirty="0"/>
        </a:p>
      </dgm:t>
    </dgm:pt>
    <dgm:pt modelId="{3A91A0BF-9890-4A6B-9083-F0EBC1146CE0}" type="parTrans" cxnId="{EC088F81-5781-4EDE-BBF4-6CE6CF36F352}">
      <dgm:prSet/>
      <dgm:spPr/>
      <dgm:t>
        <a:bodyPr/>
        <a:lstStyle/>
        <a:p>
          <a:endParaRPr lang="en-US"/>
        </a:p>
      </dgm:t>
    </dgm:pt>
    <dgm:pt modelId="{B605024E-147C-4F64-BB5C-B47B3B7D8DA5}" type="sibTrans" cxnId="{EC088F81-5781-4EDE-BBF4-6CE6CF36F352}">
      <dgm:prSet/>
      <dgm:spPr/>
      <dgm:t>
        <a:bodyPr/>
        <a:lstStyle/>
        <a:p>
          <a:endParaRPr lang="en-US"/>
        </a:p>
      </dgm:t>
    </dgm:pt>
    <dgm:pt modelId="{ABFDA128-DAEE-4FA1-B575-569823360642}">
      <dgm:prSet phldrT="[Text]" custT="1"/>
      <dgm:spPr/>
      <dgm:t>
        <a:bodyPr/>
        <a:lstStyle/>
        <a:p>
          <a:r>
            <a:rPr lang="en-US" sz="1400" dirty="0"/>
            <a:t>Normal goods</a:t>
          </a:r>
          <a:r>
            <a:rPr lang="ar-EG" sz="1400" dirty="0"/>
            <a:t> سلع عادية</a:t>
          </a:r>
          <a:endParaRPr lang="en-US" sz="1400" dirty="0"/>
        </a:p>
        <a:p>
          <a:r>
            <a:rPr lang="en-US" sz="1400" dirty="0"/>
            <a:t>Inferior goods</a:t>
          </a:r>
          <a:r>
            <a:rPr lang="ar-EG" sz="1400" dirty="0"/>
            <a:t> سلع دنيا / رديئة </a:t>
          </a:r>
          <a:endParaRPr lang="en-US" sz="1300" dirty="0"/>
        </a:p>
      </dgm:t>
    </dgm:pt>
    <dgm:pt modelId="{2B320D2C-5518-4524-A670-6C7C5CA33CD3}" type="parTrans" cxnId="{79E02C21-CDDD-49D5-9D04-50DE0E10BDFD}">
      <dgm:prSet/>
      <dgm:spPr/>
      <dgm:t>
        <a:bodyPr/>
        <a:lstStyle/>
        <a:p>
          <a:endParaRPr lang="en-US"/>
        </a:p>
      </dgm:t>
    </dgm:pt>
    <dgm:pt modelId="{7116C036-45D2-4565-9F6E-B6C51ED9AECC}" type="sibTrans" cxnId="{79E02C21-CDDD-49D5-9D04-50DE0E10BDFD}">
      <dgm:prSet/>
      <dgm:spPr/>
      <dgm:t>
        <a:bodyPr/>
        <a:lstStyle/>
        <a:p>
          <a:endParaRPr lang="en-US"/>
        </a:p>
      </dgm:t>
    </dgm:pt>
    <dgm:pt modelId="{28526EBA-10A9-4050-A488-B3D1970D7DB3}">
      <dgm:prSet phldrT="[Text]" custT="1"/>
      <dgm:spPr/>
      <dgm:t>
        <a:bodyPr/>
        <a:lstStyle/>
        <a:p>
          <a:r>
            <a:rPr lang="en-US" sz="1400" b="1" dirty="0"/>
            <a:t>Income elasticity </a:t>
          </a:r>
          <a:r>
            <a:rPr lang="ar-EG" sz="1400" b="1" dirty="0"/>
            <a:t>مرونة الطلب </a:t>
          </a:r>
          <a:r>
            <a:rPr lang="ar-EG" sz="1400" b="1" dirty="0" err="1"/>
            <a:t>الدخلية</a:t>
          </a:r>
          <a:endParaRPr lang="en-US" sz="1400" b="1" dirty="0"/>
        </a:p>
      </dgm:t>
    </dgm:pt>
    <dgm:pt modelId="{0A8BE7FA-0DC3-4F6A-BFCF-BDA6765E2F3C}" type="parTrans" cxnId="{2FA1A0E3-3A0E-4E63-9CAE-A3109A5070EA}">
      <dgm:prSet/>
      <dgm:spPr/>
      <dgm:t>
        <a:bodyPr/>
        <a:lstStyle/>
        <a:p>
          <a:endParaRPr lang="en-US"/>
        </a:p>
      </dgm:t>
    </dgm:pt>
    <dgm:pt modelId="{516B3DAA-95A5-4ECA-88EA-74AD464CC0B1}" type="sibTrans" cxnId="{2FA1A0E3-3A0E-4E63-9CAE-A3109A5070EA}">
      <dgm:prSet/>
      <dgm:spPr/>
      <dgm:t>
        <a:bodyPr/>
        <a:lstStyle/>
        <a:p>
          <a:endParaRPr lang="en-US"/>
        </a:p>
      </dgm:t>
    </dgm:pt>
    <dgm:pt modelId="{238D064E-9831-47DC-8E91-604DFCF6616D}">
      <dgm:prSet phldrT="[Text]" custT="1"/>
      <dgm:spPr/>
      <dgm:t>
        <a:bodyPr/>
        <a:lstStyle/>
        <a:p>
          <a:pPr algn="l"/>
          <a:r>
            <a:rPr lang="en-US" sz="1400" dirty="0"/>
            <a:t>- Elastic</a:t>
          </a:r>
          <a:r>
            <a:rPr lang="ar-EG" sz="1400" dirty="0"/>
            <a:t> مرن </a:t>
          </a:r>
          <a:endParaRPr lang="en-US" sz="1400" dirty="0"/>
        </a:p>
        <a:p>
          <a:pPr algn="l"/>
          <a:r>
            <a:rPr lang="en-US" sz="1400" dirty="0"/>
            <a:t>-Inelastic</a:t>
          </a:r>
          <a:r>
            <a:rPr lang="ar-EG" sz="1400" dirty="0"/>
            <a:t> غير مرن </a:t>
          </a:r>
          <a:endParaRPr lang="en-US" sz="1400" dirty="0"/>
        </a:p>
        <a:p>
          <a:pPr algn="l"/>
          <a:r>
            <a:rPr lang="en-US" sz="1400" dirty="0"/>
            <a:t>-Unit elastic </a:t>
          </a:r>
          <a:r>
            <a:rPr lang="ar-EG" sz="1400" dirty="0" err="1"/>
            <a:t>متكافؤ</a:t>
          </a:r>
          <a:r>
            <a:rPr lang="ar-EG" sz="1400" dirty="0"/>
            <a:t> المرونة </a:t>
          </a:r>
          <a:endParaRPr lang="en-US" sz="1400" dirty="0"/>
        </a:p>
        <a:p>
          <a:pPr algn="l"/>
          <a:r>
            <a:rPr lang="en-US" sz="1400" dirty="0"/>
            <a:t>- Perfectly elastic</a:t>
          </a:r>
          <a:r>
            <a:rPr lang="ar-EG" sz="1400" dirty="0"/>
            <a:t> لانهائي المرونة </a:t>
          </a:r>
          <a:endParaRPr lang="en-US" sz="1400" dirty="0"/>
        </a:p>
        <a:p>
          <a:pPr algn="l"/>
          <a:r>
            <a:rPr lang="en-US" sz="1400" dirty="0"/>
            <a:t>-perfectly inelastic</a:t>
          </a:r>
          <a:r>
            <a:rPr lang="ar-EG" sz="1400" dirty="0"/>
            <a:t> عديم المرونة</a:t>
          </a:r>
          <a:endParaRPr lang="en-US" sz="1400" dirty="0"/>
        </a:p>
      </dgm:t>
    </dgm:pt>
    <dgm:pt modelId="{B39A5048-8FE0-41D9-9CF3-7866A0BAFBA9}" type="parTrans" cxnId="{ED057AE7-050C-4116-9D65-37090A496A2C}">
      <dgm:prSet/>
      <dgm:spPr/>
      <dgm:t>
        <a:bodyPr/>
        <a:lstStyle/>
        <a:p>
          <a:endParaRPr lang="en-US"/>
        </a:p>
      </dgm:t>
    </dgm:pt>
    <dgm:pt modelId="{BB58FF96-5A5B-4312-B707-BE43C18A2C6F}" type="sibTrans" cxnId="{ED057AE7-050C-4116-9D65-37090A496A2C}">
      <dgm:prSet/>
      <dgm:spPr/>
      <dgm:t>
        <a:bodyPr/>
        <a:lstStyle/>
        <a:p>
          <a:endParaRPr lang="en-US"/>
        </a:p>
      </dgm:t>
    </dgm:pt>
    <dgm:pt modelId="{F3EA39C0-0E27-409A-B80F-2B0F740E1E91}">
      <dgm:prSet phldrT="[Text]" custT="1"/>
      <dgm:spPr/>
      <dgm:t>
        <a:bodyPr/>
        <a:lstStyle/>
        <a:p>
          <a:pPr algn="l">
            <a:buClr>
              <a:srgbClr val="CC0066"/>
            </a:buClr>
            <a:buSzPct val="120000"/>
            <a:buFont typeface="Wingdings" panose="05000000000000000000" pitchFamily="2" charset="2"/>
            <a:buChar char="§"/>
          </a:pPr>
          <a:r>
            <a:rPr lang="en-US" altLang="en-US" sz="1400" dirty="0"/>
            <a:t>a </a:t>
          </a:r>
          <a:r>
            <a:rPr lang="en-US" altLang="en-US" sz="1400" i="1" dirty="0"/>
            <a:t>substitute</a:t>
          </a:r>
          <a:r>
            <a:rPr lang="en-US" altLang="en-US" sz="1400" dirty="0"/>
            <a:t> </a:t>
          </a:r>
          <a:r>
            <a:rPr lang="ar-EG" altLang="en-US" sz="1400" dirty="0"/>
            <a:t>بدائل</a:t>
          </a:r>
          <a:endParaRPr lang="en-US" altLang="en-US" sz="1400" dirty="0"/>
        </a:p>
        <a:p>
          <a:pPr algn="l">
            <a:buClr>
              <a:srgbClr val="CC0066"/>
            </a:buClr>
            <a:buSzPct val="120000"/>
            <a:buFont typeface="Wingdings" panose="05000000000000000000" pitchFamily="2" charset="2"/>
            <a:buChar char="§"/>
          </a:pPr>
          <a:r>
            <a:rPr lang="en-US" altLang="en-US" sz="1400" dirty="0"/>
            <a:t>a </a:t>
          </a:r>
          <a:r>
            <a:rPr lang="en-US" altLang="en-US" sz="1400" i="1" dirty="0"/>
            <a:t>complement</a:t>
          </a:r>
          <a:r>
            <a:rPr lang="en-US" altLang="en-US" sz="1400" dirty="0"/>
            <a:t>.</a:t>
          </a:r>
          <a:r>
            <a:rPr lang="ar-EG" altLang="en-US" sz="1400" dirty="0"/>
            <a:t>مكملات </a:t>
          </a:r>
          <a:endParaRPr lang="en-US" sz="1400" dirty="0"/>
        </a:p>
      </dgm:t>
    </dgm:pt>
    <dgm:pt modelId="{DB50AF38-55AA-482A-868B-E4483FED7ACD}" type="parTrans" cxnId="{F647AD16-EA55-49CA-B7E6-42A2D5D44AB6}">
      <dgm:prSet/>
      <dgm:spPr/>
      <dgm:t>
        <a:bodyPr/>
        <a:lstStyle/>
        <a:p>
          <a:endParaRPr lang="en-US"/>
        </a:p>
      </dgm:t>
    </dgm:pt>
    <dgm:pt modelId="{FA634724-ACC1-40AE-B573-1569DE66F3C1}" type="sibTrans" cxnId="{F647AD16-EA55-49CA-B7E6-42A2D5D44AB6}">
      <dgm:prSet/>
      <dgm:spPr/>
      <dgm:t>
        <a:bodyPr/>
        <a:lstStyle/>
        <a:p>
          <a:endParaRPr lang="en-US"/>
        </a:p>
      </dgm:t>
    </dgm:pt>
    <dgm:pt modelId="{F121DF37-018B-478F-8514-85DBD05F2C80}" type="pres">
      <dgm:prSet presAssocID="{93E950A7-E976-40AC-88D4-FAD7467629FD}" presName="mainComposite" presStyleCnt="0">
        <dgm:presLayoutVars>
          <dgm:chPref val="1"/>
          <dgm:dir/>
          <dgm:animOne val="branch"/>
          <dgm:animLvl val="lvl"/>
          <dgm:resizeHandles val="exact"/>
        </dgm:presLayoutVars>
      </dgm:prSet>
      <dgm:spPr/>
    </dgm:pt>
    <dgm:pt modelId="{540BA604-5007-4B4E-8720-D4B60568B80E}" type="pres">
      <dgm:prSet presAssocID="{93E950A7-E976-40AC-88D4-FAD7467629FD}" presName="hierFlow" presStyleCnt="0"/>
      <dgm:spPr/>
    </dgm:pt>
    <dgm:pt modelId="{EE7DDD15-91B7-46C3-9C16-B5D6AE41C10A}" type="pres">
      <dgm:prSet presAssocID="{93E950A7-E976-40AC-88D4-FAD7467629FD}" presName="hierChild1" presStyleCnt="0">
        <dgm:presLayoutVars>
          <dgm:chPref val="1"/>
          <dgm:animOne val="branch"/>
          <dgm:animLvl val="lvl"/>
        </dgm:presLayoutVars>
      </dgm:prSet>
      <dgm:spPr/>
    </dgm:pt>
    <dgm:pt modelId="{A3C14053-4E9C-45C4-BB65-EDE656B96662}" type="pres">
      <dgm:prSet presAssocID="{8C37F099-419E-4CA9-88B3-3137776E1D0B}" presName="Name17" presStyleCnt="0"/>
      <dgm:spPr/>
    </dgm:pt>
    <dgm:pt modelId="{DD920132-C98C-44A0-AC4A-D232465E1568}" type="pres">
      <dgm:prSet presAssocID="{8C37F099-419E-4CA9-88B3-3137776E1D0B}" presName="level1Shape" presStyleLbl="node0" presStyleIdx="0" presStyleCnt="1">
        <dgm:presLayoutVars>
          <dgm:chPref val="3"/>
        </dgm:presLayoutVars>
      </dgm:prSet>
      <dgm:spPr/>
    </dgm:pt>
    <dgm:pt modelId="{CE0EF556-94F1-4DFA-BC98-BEC603EDD0EB}" type="pres">
      <dgm:prSet presAssocID="{8C37F099-419E-4CA9-88B3-3137776E1D0B}" presName="hierChild2" presStyleCnt="0"/>
      <dgm:spPr/>
    </dgm:pt>
    <dgm:pt modelId="{92519DA1-7827-4B41-ADA2-283B2A9E7028}" type="pres">
      <dgm:prSet presAssocID="{ADDD8985-2968-4824-BE42-16D1B21B71C9}" presName="Name25" presStyleLbl="parChTrans1D2" presStyleIdx="0" presStyleCnt="3"/>
      <dgm:spPr/>
    </dgm:pt>
    <dgm:pt modelId="{DC91AFF2-8461-40AF-8DFE-1BE7D62F2979}" type="pres">
      <dgm:prSet presAssocID="{ADDD8985-2968-4824-BE42-16D1B21B71C9}" presName="connTx" presStyleLbl="parChTrans1D2" presStyleIdx="0" presStyleCnt="3"/>
      <dgm:spPr/>
    </dgm:pt>
    <dgm:pt modelId="{9FB0707F-CC0A-4350-A504-2D4FD9297AC5}" type="pres">
      <dgm:prSet presAssocID="{EB6DBA91-AB13-4391-9522-D507BC3863D7}" presName="Name30" presStyleCnt="0"/>
      <dgm:spPr/>
    </dgm:pt>
    <dgm:pt modelId="{0B59BA01-34E1-4E1A-9711-606800886CFA}" type="pres">
      <dgm:prSet presAssocID="{EB6DBA91-AB13-4391-9522-D507BC3863D7}" presName="level2Shape" presStyleLbl="node2" presStyleIdx="0" presStyleCnt="3"/>
      <dgm:spPr/>
    </dgm:pt>
    <dgm:pt modelId="{E64DCECB-FA15-4EDE-8AA4-688A24DD5DF3}" type="pres">
      <dgm:prSet presAssocID="{EB6DBA91-AB13-4391-9522-D507BC3863D7}" presName="hierChild3" presStyleCnt="0"/>
      <dgm:spPr/>
    </dgm:pt>
    <dgm:pt modelId="{35F306F0-F99E-42DD-BBBA-8E6D89579CFD}" type="pres">
      <dgm:prSet presAssocID="{B39A5048-8FE0-41D9-9CF3-7866A0BAFBA9}" presName="Name25" presStyleLbl="parChTrans1D3" presStyleIdx="0" presStyleCnt="3"/>
      <dgm:spPr/>
    </dgm:pt>
    <dgm:pt modelId="{37D62160-6A68-4FCF-817D-89C53999A888}" type="pres">
      <dgm:prSet presAssocID="{B39A5048-8FE0-41D9-9CF3-7866A0BAFBA9}" presName="connTx" presStyleLbl="parChTrans1D3" presStyleIdx="0" presStyleCnt="3"/>
      <dgm:spPr/>
    </dgm:pt>
    <dgm:pt modelId="{5DCA76BC-3590-427E-9FC5-F8037FCCE768}" type="pres">
      <dgm:prSet presAssocID="{238D064E-9831-47DC-8E91-604DFCF6616D}" presName="Name30" presStyleCnt="0"/>
      <dgm:spPr/>
    </dgm:pt>
    <dgm:pt modelId="{580825ED-6474-41E3-82F5-02E88AACA0A3}" type="pres">
      <dgm:prSet presAssocID="{238D064E-9831-47DC-8E91-604DFCF6616D}" presName="level2Shape" presStyleLbl="node3" presStyleIdx="0" presStyleCnt="3" custScaleY="139891"/>
      <dgm:spPr/>
    </dgm:pt>
    <dgm:pt modelId="{B0551528-0D75-4266-9286-F2D07545FBAF}" type="pres">
      <dgm:prSet presAssocID="{238D064E-9831-47DC-8E91-604DFCF6616D}" presName="hierChild3" presStyleCnt="0"/>
      <dgm:spPr/>
    </dgm:pt>
    <dgm:pt modelId="{62E010D4-C7A2-4CE9-951A-9735812DA34F}" type="pres">
      <dgm:prSet presAssocID="{3A91A0BF-9890-4A6B-9083-F0EBC1146CE0}" presName="Name25" presStyleLbl="parChTrans1D2" presStyleIdx="1" presStyleCnt="3"/>
      <dgm:spPr/>
    </dgm:pt>
    <dgm:pt modelId="{14FB0B52-B3F4-4078-B45E-467EEB76F357}" type="pres">
      <dgm:prSet presAssocID="{3A91A0BF-9890-4A6B-9083-F0EBC1146CE0}" presName="connTx" presStyleLbl="parChTrans1D2" presStyleIdx="1" presStyleCnt="3"/>
      <dgm:spPr/>
    </dgm:pt>
    <dgm:pt modelId="{07595209-C14E-438E-A1F0-382782564A82}" type="pres">
      <dgm:prSet presAssocID="{80F180C6-25BC-4C5A-A20D-2A7904B86B47}" presName="Name30" presStyleCnt="0"/>
      <dgm:spPr/>
    </dgm:pt>
    <dgm:pt modelId="{86020388-F7BF-44D2-8B85-FB0B393C6FAD}" type="pres">
      <dgm:prSet presAssocID="{80F180C6-25BC-4C5A-A20D-2A7904B86B47}" presName="level2Shape" presStyleLbl="node2" presStyleIdx="1" presStyleCnt="3"/>
      <dgm:spPr/>
    </dgm:pt>
    <dgm:pt modelId="{EE6C52DD-1C04-40CC-835B-420EF6C5E583}" type="pres">
      <dgm:prSet presAssocID="{80F180C6-25BC-4C5A-A20D-2A7904B86B47}" presName="hierChild3" presStyleCnt="0"/>
      <dgm:spPr/>
    </dgm:pt>
    <dgm:pt modelId="{24BDB138-5B84-4F9E-8A48-5BA52F46D6C2}" type="pres">
      <dgm:prSet presAssocID="{DB50AF38-55AA-482A-868B-E4483FED7ACD}" presName="Name25" presStyleLbl="parChTrans1D3" presStyleIdx="1" presStyleCnt="3"/>
      <dgm:spPr/>
    </dgm:pt>
    <dgm:pt modelId="{E690A264-B26B-4ACB-8FC0-E6AD02F4C259}" type="pres">
      <dgm:prSet presAssocID="{DB50AF38-55AA-482A-868B-E4483FED7ACD}" presName="connTx" presStyleLbl="parChTrans1D3" presStyleIdx="1" presStyleCnt="3"/>
      <dgm:spPr/>
    </dgm:pt>
    <dgm:pt modelId="{2CA2E023-BB09-4E0F-BDCF-C47EC4D730AF}" type="pres">
      <dgm:prSet presAssocID="{F3EA39C0-0E27-409A-B80F-2B0F740E1E91}" presName="Name30" presStyleCnt="0"/>
      <dgm:spPr/>
    </dgm:pt>
    <dgm:pt modelId="{9B7E13A1-FB06-438B-A6C9-1083C18E30A7}" type="pres">
      <dgm:prSet presAssocID="{F3EA39C0-0E27-409A-B80F-2B0F740E1E91}" presName="level2Shape" presStyleLbl="node3" presStyleIdx="1" presStyleCnt="3"/>
      <dgm:spPr/>
    </dgm:pt>
    <dgm:pt modelId="{68336D7F-B020-4DB0-98A5-08059888E11B}" type="pres">
      <dgm:prSet presAssocID="{F3EA39C0-0E27-409A-B80F-2B0F740E1E91}" presName="hierChild3" presStyleCnt="0"/>
      <dgm:spPr/>
    </dgm:pt>
    <dgm:pt modelId="{1BFFBFF1-F550-40DB-9DF9-E08DAA4A5809}" type="pres">
      <dgm:prSet presAssocID="{0A8BE7FA-0DC3-4F6A-BFCF-BDA6765E2F3C}" presName="Name25" presStyleLbl="parChTrans1D2" presStyleIdx="2" presStyleCnt="3"/>
      <dgm:spPr/>
    </dgm:pt>
    <dgm:pt modelId="{038CADA4-C004-42B6-A877-7E100D584907}" type="pres">
      <dgm:prSet presAssocID="{0A8BE7FA-0DC3-4F6A-BFCF-BDA6765E2F3C}" presName="connTx" presStyleLbl="parChTrans1D2" presStyleIdx="2" presStyleCnt="3"/>
      <dgm:spPr/>
    </dgm:pt>
    <dgm:pt modelId="{C609B758-1792-4349-8EE7-0ECA7C3D9C6F}" type="pres">
      <dgm:prSet presAssocID="{28526EBA-10A9-4050-A488-B3D1970D7DB3}" presName="Name30" presStyleCnt="0"/>
      <dgm:spPr/>
    </dgm:pt>
    <dgm:pt modelId="{3D70DB42-6D02-40EE-A81E-A3A0BF623701}" type="pres">
      <dgm:prSet presAssocID="{28526EBA-10A9-4050-A488-B3D1970D7DB3}" presName="level2Shape" presStyleLbl="node2" presStyleIdx="2" presStyleCnt="3"/>
      <dgm:spPr/>
    </dgm:pt>
    <dgm:pt modelId="{0D6FD101-DE73-4BD7-B735-20F167DE0C50}" type="pres">
      <dgm:prSet presAssocID="{28526EBA-10A9-4050-A488-B3D1970D7DB3}" presName="hierChild3" presStyleCnt="0"/>
      <dgm:spPr/>
    </dgm:pt>
    <dgm:pt modelId="{A514D952-12DD-4391-A88B-5B410D9D8E81}" type="pres">
      <dgm:prSet presAssocID="{2B320D2C-5518-4524-A670-6C7C5CA33CD3}" presName="Name25" presStyleLbl="parChTrans1D3" presStyleIdx="2" presStyleCnt="3"/>
      <dgm:spPr/>
    </dgm:pt>
    <dgm:pt modelId="{C52FAFD5-4F86-4891-BB17-273618177247}" type="pres">
      <dgm:prSet presAssocID="{2B320D2C-5518-4524-A670-6C7C5CA33CD3}" presName="connTx" presStyleLbl="parChTrans1D3" presStyleIdx="2" presStyleCnt="3"/>
      <dgm:spPr/>
    </dgm:pt>
    <dgm:pt modelId="{ED3D8CEC-D420-4089-9D2D-51B06D83333A}" type="pres">
      <dgm:prSet presAssocID="{ABFDA128-DAEE-4FA1-B575-569823360642}" presName="Name30" presStyleCnt="0"/>
      <dgm:spPr/>
    </dgm:pt>
    <dgm:pt modelId="{1537DB6A-3A57-4DD0-A5C0-6BD2156ABD93}" type="pres">
      <dgm:prSet presAssocID="{ABFDA128-DAEE-4FA1-B575-569823360642}" presName="level2Shape" presStyleLbl="node3" presStyleIdx="2" presStyleCnt="3"/>
      <dgm:spPr/>
    </dgm:pt>
    <dgm:pt modelId="{0854A755-6E5D-4E65-959F-201954DFEC4E}" type="pres">
      <dgm:prSet presAssocID="{ABFDA128-DAEE-4FA1-B575-569823360642}" presName="hierChild3" presStyleCnt="0"/>
      <dgm:spPr/>
    </dgm:pt>
    <dgm:pt modelId="{2DC00AA8-81AE-48D1-8891-A8425B5CE7B0}" type="pres">
      <dgm:prSet presAssocID="{93E950A7-E976-40AC-88D4-FAD7467629FD}" presName="bgShapesFlow" presStyleCnt="0"/>
      <dgm:spPr/>
    </dgm:pt>
  </dgm:ptLst>
  <dgm:cxnLst>
    <dgm:cxn modelId="{19375B05-B277-4399-B8C5-B3CE27E927FA}" type="presOf" srcId="{F3EA39C0-0E27-409A-B80F-2B0F740E1E91}" destId="{9B7E13A1-FB06-438B-A6C9-1083C18E30A7}" srcOrd="0" destOrd="0" presId="urn:microsoft.com/office/officeart/2005/8/layout/hierarchy5"/>
    <dgm:cxn modelId="{363C9E09-499F-47FA-A5C9-CA0B1311C877}" type="presOf" srcId="{B39A5048-8FE0-41D9-9CF3-7866A0BAFBA9}" destId="{35F306F0-F99E-42DD-BBBA-8E6D89579CFD}" srcOrd="0" destOrd="0" presId="urn:microsoft.com/office/officeart/2005/8/layout/hierarchy5"/>
    <dgm:cxn modelId="{F647AD16-EA55-49CA-B7E6-42A2D5D44AB6}" srcId="{80F180C6-25BC-4C5A-A20D-2A7904B86B47}" destId="{F3EA39C0-0E27-409A-B80F-2B0F740E1E91}" srcOrd="0" destOrd="0" parTransId="{DB50AF38-55AA-482A-868B-E4483FED7ACD}" sibTransId="{FA634724-ACC1-40AE-B573-1569DE66F3C1}"/>
    <dgm:cxn modelId="{B39E731B-3FE9-4A6E-A947-8EF781C45EB0}" srcId="{93E950A7-E976-40AC-88D4-FAD7467629FD}" destId="{8C37F099-419E-4CA9-88B3-3137776E1D0B}" srcOrd="0" destOrd="0" parTransId="{71D3CD04-7E10-4821-BF3E-A292F3A4C8F5}" sibTransId="{95D7A808-A6FD-46E7-8441-F719CE8825AC}"/>
    <dgm:cxn modelId="{0A2F0820-C9CF-4D9C-8CC5-2A9C7F4384B5}" type="presOf" srcId="{80F180C6-25BC-4C5A-A20D-2A7904B86B47}" destId="{86020388-F7BF-44D2-8B85-FB0B393C6FAD}" srcOrd="0" destOrd="0" presId="urn:microsoft.com/office/officeart/2005/8/layout/hierarchy5"/>
    <dgm:cxn modelId="{79E02C21-CDDD-49D5-9D04-50DE0E10BDFD}" srcId="{28526EBA-10A9-4050-A488-B3D1970D7DB3}" destId="{ABFDA128-DAEE-4FA1-B575-569823360642}" srcOrd="0" destOrd="0" parTransId="{2B320D2C-5518-4524-A670-6C7C5CA33CD3}" sibTransId="{7116C036-45D2-4565-9F6E-B6C51ED9AECC}"/>
    <dgm:cxn modelId="{A6DE812C-01F0-4DA9-A203-A0E4EC2F3BF5}" type="presOf" srcId="{3A91A0BF-9890-4A6B-9083-F0EBC1146CE0}" destId="{62E010D4-C7A2-4CE9-951A-9735812DA34F}" srcOrd="0" destOrd="0" presId="urn:microsoft.com/office/officeart/2005/8/layout/hierarchy5"/>
    <dgm:cxn modelId="{4E145335-B7C2-441F-A117-EE7CB5632A84}" type="presOf" srcId="{28526EBA-10A9-4050-A488-B3D1970D7DB3}" destId="{3D70DB42-6D02-40EE-A81E-A3A0BF623701}" srcOrd="0" destOrd="0" presId="urn:microsoft.com/office/officeart/2005/8/layout/hierarchy5"/>
    <dgm:cxn modelId="{57ACF036-F489-4C2A-9BA4-B827E9A541B2}" type="presOf" srcId="{3A91A0BF-9890-4A6B-9083-F0EBC1146CE0}" destId="{14FB0B52-B3F4-4078-B45E-467EEB76F357}" srcOrd="1" destOrd="0" presId="urn:microsoft.com/office/officeart/2005/8/layout/hierarchy5"/>
    <dgm:cxn modelId="{085ADD38-813C-4FC5-9579-351F07853648}" type="presOf" srcId="{DB50AF38-55AA-482A-868B-E4483FED7ACD}" destId="{E690A264-B26B-4ACB-8FC0-E6AD02F4C259}" srcOrd="1" destOrd="0" presId="urn:microsoft.com/office/officeart/2005/8/layout/hierarchy5"/>
    <dgm:cxn modelId="{D81BEA6B-54FA-4133-9618-5B1A802BB473}" type="presOf" srcId="{EB6DBA91-AB13-4391-9522-D507BC3863D7}" destId="{0B59BA01-34E1-4E1A-9711-606800886CFA}" srcOrd="0" destOrd="0" presId="urn:microsoft.com/office/officeart/2005/8/layout/hierarchy5"/>
    <dgm:cxn modelId="{7F0BC672-1326-4A51-A7D2-A07198B28CFF}" type="presOf" srcId="{B39A5048-8FE0-41D9-9CF3-7866A0BAFBA9}" destId="{37D62160-6A68-4FCF-817D-89C53999A888}" srcOrd="1" destOrd="0" presId="urn:microsoft.com/office/officeart/2005/8/layout/hierarchy5"/>
    <dgm:cxn modelId="{5924C277-584D-4154-B1F1-E50030C36349}" type="presOf" srcId="{DB50AF38-55AA-482A-868B-E4483FED7ACD}" destId="{24BDB138-5B84-4F9E-8A48-5BA52F46D6C2}" srcOrd="0" destOrd="0" presId="urn:microsoft.com/office/officeart/2005/8/layout/hierarchy5"/>
    <dgm:cxn modelId="{9F89DB7A-274D-4F92-BD72-3EFD63855549}" type="presOf" srcId="{238D064E-9831-47DC-8E91-604DFCF6616D}" destId="{580825ED-6474-41E3-82F5-02E88AACA0A3}" srcOrd="0" destOrd="0" presId="urn:microsoft.com/office/officeart/2005/8/layout/hierarchy5"/>
    <dgm:cxn modelId="{B829AA7D-38FD-41A9-9AB1-89185D2CBB93}" type="presOf" srcId="{ADDD8985-2968-4824-BE42-16D1B21B71C9}" destId="{92519DA1-7827-4B41-ADA2-283B2A9E7028}" srcOrd="0" destOrd="0" presId="urn:microsoft.com/office/officeart/2005/8/layout/hierarchy5"/>
    <dgm:cxn modelId="{80BBD380-0EBE-4DD5-84DE-D43C9778A2A4}" type="presOf" srcId="{ABFDA128-DAEE-4FA1-B575-569823360642}" destId="{1537DB6A-3A57-4DD0-A5C0-6BD2156ABD93}" srcOrd="0" destOrd="0" presId="urn:microsoft.com/office/officeart/2005/8/layout/hierarchy5"/>
    <dgm:cxn modelId="{EC088F81-5781-4EDE-BBF4-6CE6CF36F352}" srcId="{8C37F099-419E-4CA9-88B3-3137776E1D0B}" destId="{80F180C6-25BC-4C5A-A20D-2A7904B86B47}" srcOrd="1" destOrd="0" parTransId="{3A91A0BF-9890-4A6B-9083-F0EBC1146CE0}" sibTransId="{B605024E-147C-4F64-BB5C-B47B3B7D8DA5}"/>
    <dgm:cxn modelId="{BF38A89D-A248-4A1A-A8A2-4D49861AAE87}" srcId="{8C37F099-419E-4CA9-88B3-3137776E1D0B}" destId="{EB6DBA91-AB13-4391-9522-D507BC3863D7}" srcOrd="0" destOrd="0" parTransId="{ADDD8985-2968-4824-BE42-16D1B21B71C9}" sibTransId="{72EEE9D6-5AC5-4C73-A818-E87124F6B222}"/>
    <dgm:cxn modelId="{1ED7A0AF-7727-4534-8108-39470B7E6691}" type="presOf" srcId="{2B320D2C-5518-4524-A670-6C7C5CA33CD3}" destId="{C52FAFD5-4F86-4891-BB17-273618177247}" srcOrd="1" destOrd="0" presId="urn:microsoft.com/office/officeart/2005/8/layout/hierarchy5"/>
    <dgm:cxn modelId="{AE6FC5B2-F509-4F87-84FB-2AD7A4A7149E}" type="presOf" srcId="{8C37F099-419E-4CA9-88B3-3137776E1D0B}" destId="{DD920132-C98C-44A0-AC4A-D232465E1568}" srcOrd="0" destOrd="0" presId="urn:microsoft.com/office/officeart/2005/8/layout/hierarchy5"/>
    <dgm:cxn modelId="{86DB9ABB-72D4-44E2-B2F3-FF8E383C265B}" type="presOf" srcId="{0A8BE7FA-0DC3-4F6A-BFCF-BDA6765E2F3C}" destId="{1BFFBFF1-F550-40DB-9DF9-E08DAA4A5809}" srcOrd="0" destOrd="0" presId="urn:microsoft.com/office/officeart/2005/8/layout/hierarchy5"/>
    <dgm:cxn modelId="{D337F2BC-EC71-40E3-998B-B42FACDBCE47}" type="presOf" srcId="{93E950A7-E976-40AC-88D4-FAD7467629FD}" destId="{F121DF37-018B-478F-8514-85DBD05F2C80}" srcOrd="0" destOrd="0" presId="urn:microsoft.com/office/officeart/2005/8/layout/hierarchy5"/>
    <dgm:cxn modelId="{DFAC58C6-275F-4682-9637-2F6F2374004D}" type="presOf" srcId="{2B320D2C-5518-4524-A670-6C7C5CA33CD3}" destId="{A514D952-12DD-4391-A88B-5B410D9D8E81}" srcOrd="0" destOrd="0" presId="urn:microsoft.com/office/officeart/2005/8/layout/hierarchy5"/>
    <dgm:cxn modelId="{2FA1A0E3-3A0E-4E63-9CAE-A3109A5070EA}" srcId="{8C37F099-419E-4CA9-88B3-3137776E1D0B}" destId="{28526EBA-10A9-4050-A488-B3D1970D7DB3}" srcOrd="2" destOrd="0" parTransId="{0A8BE7FA-0DC3-4F6A-BFCF-BDA6765E2F3C}" sibTransId="{516B3DAA-95A5-4ECA-88EA-74AD464CC0B1}"/>
    <dgm:cxn modelId="{4CDCFCE4-1BF4-4303-93C8-E1CD581BF90D}" type="presOf" srcId="{ADDD8985-2968-4824-BE42-16D1B21B71C9}" destId="{DC91AFF2-8461-40AF-8DFE-1BE7D62F2979}" srcOrd="1" destOrd="0" presId="urn:microsoft.com/office/officeart/2005/8/layout/hierarchy5"/>
    <dgm:cxn modelId="{ED057AE7-050C-4116-9D65-37090A496A2C}" srcId="{EB6DBA91-AB13-4391-9522-D507BC3863D7}" destId="{238D064E-9831-47DC-8E91-604DFCF6616D}" srcOrd="0" destOrd="0" parTransId="{B39A5048-8FE0-41D9-9CF3-7866A0BAFBA9}" sibTransId="{BB58FF96-5A5B-4312-B707-BE43C18A2C6F}"/>
    <dgm:cxn modelId="{06EA9FFF-FCEF-4A8D-A52B-399F6B701C52}" type="presOf" srcId="{0A8BE7FA-0DC3-4F6A-BFCF-BDA6765E2F3C}" destId="{038CADA4-C004-42B6-A877-7E100D584907}" srcOrd="1" destOrd="0" presId="urn:microsoft.com/office/officeart/2005/8/layout/hierarchy5"/>
    <dgm:cxn modelId="{84086DA2-5272-427A-BA47-50E5954F437C}" type="presParOf" srcId="{F121DF37-018B-478F-8514-85DBD05F2C80}" destId="{540BA604-5007-4B4E-8720-D4B60568B80E}" srcOrd="0" destOrd="0" presId="urn:microsoft.com/office/officeart/2005/8/layout/hierarchy5"/>
    <dgm:cxn modelId="{5B1C40A3-EF4E-4610-AE36-478F56D035EE}" type="presParOf" srcId="{540BA604-5007-4B4E-8720-D4B60568B80E}" destId="{EE7DDD15-91B7-46C3-9C16-B5D6AE41C10A}" srcOrd="0" destOrd="0" presId="urn:microsoft.com/office/officeart/2005/8/layout/hierarchy5"/>
    <dgm:cxn modelId="{DE0891FB-5146-4EE6-8B44-122066D2E33E}" type="presParOf" srcId="{EE7DDD15-91B7-46C3-9C16-B5D6AE41C10A}" destId="{A3C14053-4E9C-45C4-BB65-EDE656B96662}" srcOrd="0" destOrd="0" presId="urn:microsoft.com/office/officeart/2005/8/layout/hierarchy5"/>
    <dgm:cxn modelId="{442F809D-4CC1-4787-BCAB-81C6AED16CBB}" type="presParOf" srcId="{A3C14053-4E9C-45C4-BB65-EDE656B96662}" destId="{DD920132-C98C-44A0-AC4A-D232465E1568}" srcOrd="0" destOrd="0" presId="urn:microsoft.com/office/officeart/2005/8/layout/hierarchy5"/>
    <dgm:cxn modelId="{BB630D09-F0F3-4181-B474-23A77C9BDD46}" type="presParOf" srcId="{A3C14053-4E9C-45C4-BB65-EDE656B96662}" destId="{CE0EF556-94F1-4DFA-BC98-BEC603EDD0EB}" srcOrd="1" destOrd="0" presId="urn:microsoft.com/office/officeart/2005/8/layout/hierarchy5"/>
    <dgm:cxn modelId="{AD098580-F26C-4442-B69D-21AAD10E6193}" type="presParOf" srcId="{CE0EF556-94F1-4DFA-BC98-BEC603EDD0EB}" destId="{92519DA1-7827-4B41-ADA2-283B2A9E7028}" srcOrd="0" destOrd="0" presId="urn:microsoft.com/office/officeart/2005/8/layout/hierarchy5"/>
    <dgm:cxn modelId="{377EC10E-A008-4C31-ABCF-7F4A3030B023}" type="presParOf" srcId="{92519DA1-7827-4B41-ADA2-283B2A9E7028}" destId="{DC91AFF2-8461-40AF-8DFE-1BE7D62F2979}" srcOrd="0" destOrd="0" presId="urn:microsoft.com/office/officeart/2005/8/layout/hierarchy5"/>
    <dgm:cxn modelId="{C2DDB023-7781-4731-B764-CEACD456CF14}" type="presParOf" srcId="{CE0EF556-94F1-4DFA-BC98-BEC603EDD0EB}" destId="{9FB0707F-CC0A-4350-A504-2D4FD9297AC5}" srcOrd="1" destOrd="0" presId="urn:microsoft.com/office/officeart/2005/8/layout/hierarchy5"/>
    <dgm:cxn modelId="{9E306A31-C0DA-498D-9BCD-8C8105524004}" type="presParOf" srcId="{9FB0707F-CC0A-4350-A504-2D4FD9297AC5}" destId="{0B59BA01-34E1-4E1A-9711-606800886CFA}" srcOrd="0" destOrd="0" presId="urn:microsoft.com/office/officeart/2005/8/layout/hierarchy5"/>
    <dgm:cxn modelId="{600F3468-E01D-4022-8B5E-EC802C37734A}" type="presParOf" srcId="{9FB0707F-CC0A-4350-A504-2D4FD9297AC5}" destId="{E64DCECB-FA15-4EDE-8AA4-688A24DD5DF3}" srcOrd="1" destOrd="0" presId="urn:microsoft.com/office/officeart/2005/8/layout/hierarchy5"/>
    <dgm:cxn modelId="{725E80CD-7DB4-4D08-A582-76A3F4ABD906}" type="presParOf" srcId="{E64DCECB-FA15-4EDE-8AA4-688A24DD5DF3}" destId="{35F306F0-F99E-42DD-BBBA-8E6D89579CFD}" srcOrd="0" destOrd="0" presId="urn:microsoft.com/office/officeart/2005/8/layout/hierarchy5"/>
    <dgm:cxn modelId="{A47B1486-1CA2-47D3-9EA2-BC9EE4939780}" type="presParOf" srcId="{35F306F0-F99E-42DD-BBBA-8E6D89579CFD}" destId="{37D62160-6A68-4FCF-817D-89C53999A888}" srcOrd="0" destOrd="0" presId="urn:microsoft.com/office/officeart/2005/8/layout/hierarchy5"/>
    <dgm:cxn modelId="{73649824-BDFF-4088-98B7-C2D2A4804594}" type="presParOf" srcId="{E64DCECB-FA15-4EDE-8AA4-688A24DD5DF3}" destId="{5DCA76BC-3590-427E-9FC5-F8037FCCE768}" srcOrd="1" destOrd="0" presId="urn:microsoft.com/office/officeart/2005/8/layout/hierarchy5"/>
    <dgm:cxn modelId="{3E66D9F9-D6EF-4505-9021-52E629CFA451}" type="presParOf" srcId="{5DCA76BC-3590-427E-9FC5-F8037FCCE768}" destId="{580825ED-6474-41E3-82F5-02E88AACA0A3}" srcOrd="0" destOrd="0" presId="urn:microsoft.com/office/officeart/2005/8/layout/hierarchy5"/>
    <dgm:cxn modelId="{1412994C-2FE0-4BEF-BC09-06B59A21323B}" type="presParOf" srcId="{5DCA76BC-3590-427E-9FC5-F8037FCCE768}" destId="{B0551528-0D75-4266-9286-F2D07545FBAF}" srcOrd="1" destOrd="0" presId="urn:microsoft.com/office/officeart/2005/8/layout/hierarchy5"/>
    <dgm:cxn modelId="{FB89ADA3-BA67-4C82-A80B-52DD914F18BD}" type="presParOf" srcId="{CE0EF556-94F1-4DFA-BC98-BEC603EDD0EB}" destId="{62E010D4-C7A2-4CE9-951A-9735812DA34F}" srcOrd="2" destOrd="0" presId="urn:microsoft.com/office/officeart/2005/8/layout/hierarchy5"/>
    <dgm:cxn modelId="{CBAC4DAF-661E-470B-B020-0ECE3A8DA63F}" type="presParOf" srcId="{62E010D4-C7A2-4CE9-951A-9735812DA34F}" destId="{14FB0B52-B3F4-4078-B45E-467EEB76F357}" srcOrd="0" destOrd="0" presId="urn:microsoft.com/office/officeart/2005/8/layout/hierarchy5"/>
    <dgm:cxn modelId="{F1E0A60E-997D-42C0-B42D-F6F03734C7F9}" type="presParOf" srcId="{CE0EF556-94F1-4DFA-BC98-BEC603EDD0EB}" destId="{07595209-C14E-438E-A1F0-382782564A82}" srcOrd="3" destOrd="0" presId="urn:microsoft.com/office/officeart/2005/8/layout/hierarchy5"/>
    <dgm:cxn modelId="{5661FFAA-16EF-4F31-A897-249C4AE5B1AB}" type="presParOf" srcId="{07595209-C14E-438E-A1F0-382782564A82}" destId="{86020388-F7BF-44D2-8B85-FB0B393C6FAD}" srcOrd="0" destOrd="0" presId="urn:microsoft.com/office/officeart/2005/8/layout/hierarchy5"/>
    <dgm:cxn modelId="{53425F73-D82D-4EC1-A9FB-93631998EDBA}" type="presParOf" srcId="{07595209-C14E-438E-A1F0-382782564A82}" destId="{EE6C52DD-1C04-40CC-835B-420EF6C5E583}" srcOrd="1" destOrd="0" presId="urn:microsoft.com/office/officeart/2005/8/layout/hierarchy5"/>
    <dgm:cxn modelId="{E98065A0-AF58-40AE-978F-F825BD957966}" type="presParOf" srcId="{EE6C52DD-1C04-40CC-835B-420EF6C5E583}" destId="{24BDB138-5B84-4F9E-8A48-5BA52F46D6C2}" srcOrd="0" destOrd="0" presId="urn:microsoft.com/office/officeart/2005/8/layout/hierarchy5"/>
    <dgm:cxn modelId="{E7099171-7558-4E00-B3A7-75F87E493B57}" type="presParOf" srcId="{24BDB138-5B84-4F9E-8A48-5BA52F46D6C2}" destId="{E690A264-B26B-4ACB-8FC0-E6AD02F4C259}" srcOrd="0" destOrd="0" presId="urn:microsoft.com/office/officeart/2005/8/layout/hierarchy5"/>
    <dgm:cxn modelId="{ACF4353C-39EA-4DF0-814F-1D8CC31E9DBB}" type="presParOf" srcId="{EE6C52DD-1C04-40CC-835B-420EF6C5E583}" destId="{2CA2E023-BB09-4E0F-BDCF-C47EC4D730AF}" srcOrd="1" destOrd="0" presId="urn:microsoft.com/office/officeart/2005/8/layout/hierarchy5"/>
    <dgm:cxn modelId="{B092EB67-FE3D-4446-ACDE-040D05191D4D}" type="presParOf" srcId="{2CA2E023-BB09-4E0F-BDCF-C47EC4D730AF}" destId="{9B7E13A1-FB06-438B-A6C9-1083C18E30A7}" srcOrd="0" destOrd="0" presId="urn:microsoft.com/office/officeart/2005/8/layout/hierarchy5"/>
    <dgm:cxn modelId="{2F78BB68-B369-4608-9726-5113D2769E1B}" type="presParOf" srcId="{2CA2E023-BB09-4E0F-BDCF-C47EC4D730AF}" destId="{68336D7F-B020-4DB0-98A5-08059888E11B}" srcOrd="1" destOrd="0" presId="urn:microsoft.com/office/officeart/2005/8/layout/hierarchy5"/>
    <dgm:cxn modelId="{98AB1574-99DE-43B5-8F3C-DC21533C0855}" type="presParOf" srcId="{CE0EF556-94F1-4DFA-BC98-BEC603EDD0EB}" destId="{1BFFBFF1-F550-40DB-9DF9-E08DAA4A5809}" srcOrd="4" destOrd="0" presId="urn:microsoft.com/office/officeart/2005/8/layout/hierarchy5"/>
    <dgm:cxn modelId="{CEDA4DAD-7184-4F3D-AF3D-8042C454A930}" type="presParOf" srcId="{1BFFBFF1-F550-40DB-9DF9-E08DAA4A5809}" destId="{038CADA4-C004-42B6-A877-7E100D584907}" srcOrd="0" destOrd="0" presId="urn:microsoft.com/office/officeart/2005/8/layout/hierarchy5"/>
    <dgm:cxn modelId="{61F5F390-2A24-4543-90BF-D7B5A4295B55}" type="presParOf" srcId="{CE0EF556-94F1-4DFA-BC98-BEC603EDD0EB}" destId="{C609B758-1792-4349-8EE7-0ECA7C3D9C6F}" srcOrd="5" destOrd="0" presId="urn:microsoft.com/office/officeart/2005/8/layout/hierarchy5"/>
    <dgm:cxn modelId="{2F804276-B967-4366-85F1-EB611EC6BC2C}" type="presParOf" srcId="{C609B758-1792-4349-8EE7-0ECA7C3D9C6F}" destId="{3D70DB42-6D02-40EE-A81E-A3A0BF623701}" srcOrd="0" destOrd="0" presId="urn:microsoft.com/office/officeart/2005/8/layout/hierarchy5"/>
    <dgm:cxn modelId="{83AC6F87-96B8-4B2A-962C-334A9E3C4BA3}" type="presParOf" srcId="{C609B758-1792-4349-8EE7-0ECA7C3D9C6F}" destId="{0D6FD101-DE73-4BD7-B735-20F167DE0C50}" srcOrd="1" destOrd="0" presId="urn:microsoft.com/office/officeart/2005/8/layout/hierarchy5"/>
    <dgm:cxn modelId="{EC5E83BD-71ED-4285-A7DC-F3010117C8D1}" type="presParOf" srcId="{0D6FD101-DE73-4BD7-B735-20F167DE0C50}" destId="{A514D952-12DD-4391-A88B-5B410D9D8E81}" srcOrd="0" destOrd="0" presId="urn:microsoft.com/office/officeart/2005/8/layout/hierarchy5"/>
    <dgm:cxn modelId="{C627CD12-2CD8-49F1-97D1-83A68FD2BE40}" type="presParOf" srcId="{A514D952-12DD-4391-A88B-5B410D9D8E81}" destId="{C52FAFD5-4F86-4891-BB17-273618177247}" srcOrd="0" destOrd="0" presId="urn:microsoft.com/office/officeart/2005/8/layout/hierarchy5"/>
    <dgm:cxn modelId="{C4CD4DAA-DAB1-482B-AFC7-91ED11F2A18D}" type="presParOf" srcId="{0D6FD101-DE73-4BD7-B735-20F167DE0C50}" destId="{ED3D8CEC-D420-4089-9D2D-51B06D83333A}" srcOrd="1" destOrd="0" presId="urn:microsoft.com/office/officeart/2005/8/layout/hierarchy5"/>
    <dgm:cxn modelId="{26AAAFAC-34DF-4D5D-8612-F6E101BFFAF8}" type="presParOf" srcId="{ED3D8CEC-D420-4089-9D2D-51B06D83333A}" destId="{1537DB6A-3A57-4DD0-A5C0-6BD2156ABD93}" srcOrd="0" destOrd="0" presId="urn:microsoft.com/office/officeart/2005/8/layout/hierarchy5"/>
    <dgm:cxn modelId="{27E12010-2C8A-4C27-8BA0-6BE678EF1DF6}" type="presParOf" srcId="{ED3D8CEC-D420-4089-9D2D-51B06D83333A}" destId="{0854A755-6E5D-4E65-959F-201954DFEC4E}" srcOrd="1" destOrd="0" presId="urn:microsoft.com/office/officeart/2005/8/layout/hierarchy5"/>
    <dgm:cxn modelId="{AEA47341-1582-4738-B81C-64AD2E89593A}" type="presParOf" srcId="{F121DF37-018B-478F-8514-85DBD05F2C80}" destId="{2DC00AA8-81AE-48D1-8891-A8425B5CE7B0}" srcOrd="1" destOrd="0" presId="urn:microsoft.com/office/officeart/2005/8/layout/hierarchy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303DAC-0463-4A57-96ED-DC622FDA6796}">
      <dsp:nvSpPr>
        <dsp:cNvPr id="0" name=""/>
        <dsp:cNvSpPr/>
      </dsp:nvSpPr>
      <dsp:spPr>
        <a:xfrm>
          <a:off x="186562" y="1025842"/>
          <a:ext cx="3564239" cy="1782119"/>
        </a:xfrm>
        <a:prstGeom prst="roundRect">
          <a:avLst>
            <a:gd name="adj" fmla="val 10000"/>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u="none" kern="1200" dirty="0"/>
            <a:t>Elasticity</a:t>
          </a:r>
          <a:r>
            <a:rPr lang="ar-EG" sz="3200" b="1" u="none" kern="1200" dirty="0"/>
            <a:t> المرونة </a:t>
          </a:r>
          <a:endParaRPr lang="en-US" sz="3200" u="none" kern="1200" dirty="0"/>
        </a:p>
      </dsp:txBody>
      <dsp:txXfrm>
        <a:off x="238758" y="1078038"/>
        <a:ext cx="3459847" cy="1677727"/>
      </dsp:txXfrm>
    </dsp:sp>
    <dsp:sp modelId="{23B42755-3D88-4207-8147-A0D2B01165F1}">
      <dsp:nvSpPr>
        <dsp:cNvPr id="0" name=""/>
        <dsp:cNvSpPr/>
      </dsp:nvSpPr>
      <dsp:spPr>
        <a:xfrm rot="19457599">
          <a:off x="3585775" y="1362706"/>
          <a:ext cx="1755749" cy="83671"/>
        </a:xfrm>
        <a:custGeom>
          <a:avLst/>
          <a:gdLst/>
          <a:ahLst/>
          <a:cxnLst/>
          <a:rect l="0" t="0" r="0" b="0"/>
          <a:pathLst>
            <a:path>
              <a:moveTo>
                <a:pt x="0" y="41835"/>
              </a:moveTo>
              <a:lnTo>
                <a:pt x="1755749" y="4183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422400">
            <a:lnSpc>
              <a:spcPct val="90000"/>
            </a:lnSpc>
            <a:spcBef>
              <a:spcPct val="0"/>
            </a:spcBef>
            <a:spcAft>
              <a:spcPct val="35000"/>
            </a:spcAft>
            <a:buNone/>
          </a:pPr>
          <a:endParaRPr lang="en-US" sz="3200" kern="1200">
            <a:solidFill>
              <a:srgbClr val="002060"/>
            </a:solidFill>
          </a:endParaRPr>
        </a:p>
      </dsp:txBody>
      <dsp:txXfrm>
        <a:off x="4419756" y="1360648"/>
        <a:ext cx="87787" cy="87787"/>
      </dsp:txXfrm>
    </dsp:sp>
    <dsp:sp modelId="{9CB37297-5449-4030-9D29-F37C40758063}">
      <dsp:nvSpPr>
        <dsp:cNvPr id="0" name=""/>
        <dsp:cNvSpPr/>
      </dsp:nvSpPr>
      <dsp:spPr>
        <a:xfrm>
          <a:off x="5176498" y="1123"/>
          <a:ext cx="3564239" cy="1782119"/>
        </a:xfrm>
        <a:prstGeom prst="roundRect">
          <a:avLst>
            <a:gd name="adj" fmla="val 10000"/>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dirty="0"/>
            <a:t>Elasticity OF Demand</a:t>
          </a:r>
          <a:r>
            <a:rPr lang="ar-EG" sz="3200" b="1" kern="1200" dirty="0"/>
            <a:t> مرونة الطلب </a:t>
          </a:r>
          <a:r>
            <a:rPr lang="en-US" sz="3200" b="1" kern="1200" dirty="0"/>
            <a:t> </a:t>
          </a:r>
        </a:p>
      </dsp:txBody>
      <dsp:txXfrm>
        <a:off x="5228694" y="53319"/>
        <a:ext cx="3459847" cy="1677727"/>
      </dsp:txXfrm>
    </dsp:sp>
    <dsp:sp modelId="{0EEBF074-AF75-4A0C-ACED-B7ACD5D9F227}">
      <dsp:nvSpPr>
        <dsp:cNvPr id="0" name=""/>
        <dsp:cNvSpPr/>
      </dsp:nvSpPr>
      <dsp:spPr>
        <a:xfrm rot="2142401">
          <a:off x="3585775" y="2387425"/>
          <a:ext cx="1755749" cy="83671"/>
        </a:xfrm>
        <a:custGeom>
          <a:avLst/>
          <a:gdLst/>
          <a:ahLst/>
          <a:cxnLst/>
          <a:rect l="0" t="0" r="0" b="0"/>
          <a:pathLst>
            <a:path>
              <a:moveTo>
                <a:pt x="0" y="41835"/>
              </a:moveTo>
              <a:lnTo>
                <a:pt x="1755749" y="41835"/>
              </a:lnTo>
            </a:path>
          </a:pathLst>
        </a:custGeom>
        <a:noFill/>
        <a:ln w="12700" cap="flat" cmpd="sng" algn="ctr">
          <a:solidFill>
            <a:schemeClr val="accent1">
              <a:shade val="60000"/>
              <a:hueOff val="0"/>
              <a:satOff val="0"/>
              <a:lumOff val="0"/>
              <a:alphaOff val="0"/>
            </a:schemeClr>
          </a:solidFill>
          <a:prstDash val="solid"/>
          <a:miter lim="800000"/>
        </a:ln>
        <a:effectLst/>
        <a:sp3d z="-40000" prstMaterial="matte"/>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422400">
            <a:lnSpc>
              <a:spcPct val="90000"/>
            </a:lnSpc>
            <a:spcBef>
              <a:spcPct val="0"/>
            </a:spcBef>
            <a:spcAft>
              <a:spcPct val="35000"/>
            </a:spcAft>
            <a:buNone/>
          </a:pPr>
          <a:endParaRPr lang="en-US" sz="3200" kern="1200">
            <a:solidFill>
              <a:srgbClr val="002060"/>
            </a:solidFill>
          </a:endParaRPr>
        </a:p>
      </dsp:txBody>
      <dsp:txXfrm>
        <a:off x="4419756" y="2385367"/>
        <a:ext cx="87787" cy="87787"/>
      </dsp:txXfrm>
    </dsp:sp>
    <dsp:sp modelId="{606AF125-D575-459B-AF9A-C3BCDADEC5C5}">
      <dsp:nvSpPr>
        <dsp:cNvPr id="0" name=""/>
        <dsp:cNvSpPr/>
      </dsp:nvSpPr>
      <dsp:spPr>
        <a:xfrm>
          <a:off x="5176498" y="2050560"/>
          <a:ext cx="3564239" cy="1782119"/>
        </a:xfrm>
        <a:prstGeom prst="roundRect">
          <a:avLst>
            <a:gd name="adj" fmla="val 10000"/>
          </a:avLst>
        </a:prstGeom>
        <a:solidFill>
          <a:schemeClr val="lt1">
            <a:hueOff val="0"/>
            <a:satOff val="0"/>
            <a:lumOff val="0"/>
            <a:alphaOff val="0"/>
          </a:schemeClr>
        </a:solidFill>
        <a:ln>
          <a:noFill/>
        </a:ln>
        <a:effectLst/>
        <a:scene3d>
          <a:camera prst="orthographicFront"/>
          <a:lightRig rig="chilly" dir="t"/>
        </a:scene3d>
        <a:sp3d prstMaterial="translucentPowder">
          <a:bevelT w="127000" h="25400" prst="softRound"/>
        </a:sp3d>
      </dsp:spPr>
      <dsp:style>
        <a:lnRef idx="0">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marL="0" lvl="0" indent="0" algn="ctr" defTabSz="1422400">
            <a:lnSpc>
              <a:spcPct val="90000"/>
            </a:lnSpc>
            <a:spcBef>
              <a:spcPct val="0"/>
            </a:spcBef>
            <a:spcAft>
              <a:spcPct val="35000"/>
            </a:spcAft>
            <a:buNone/>
          </a:pPr>
          <a:r>
            <a:rPr lang="en-US" sz="3200" b="1" kern="1200" dirty="0"/>
            <a:t>Elasticity OF Supply </a:t>
          </a:r>
          <a:r>
            <a:rPr lang="ar-EG" sz="3200" b="1" kern="1200" dirty="0"/>
            <a:t>مرونة العرض </a:t>
          </a:r>
          <a:endParaRPr lang="en-US" sz="3200" kern="1200" dirty="0"/>
        </a:p>
      </dsp:txBody>
      <dsp:txXfrm>
        <a:off x="5228694" y="2102756"/>
        <a:ext cx="3459847" cy="167772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920132-C98C-44A0-AC4A-D232465E1568}">
      <dsp:nvSpPr>
        <dsp:cNvPr id="0" name=""/>
        <dsp:cNvSpPr/>
      </dsp:nvSpPr>
      <dsp:spPr>
        <a:xfrm>
          <a:off x="2186" y="1842065"/>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u="none" kern="1200" dirty="0"/>
            <a:t>Elasticity of Demand</a:t>
          </a:r>
          <a:r>
            <a:rPr lang="ar-EG" sz="1400" b="1" u="none" kern="1200" dirty="0"/>
            <a:t> مرونة الطلب </a:t>
          </a:r>
          <a:endParaRPr lang="en-US" sz="1400" u="none" kern="1200" dirty="0"/>
        </a:p>
      </dsp:txBody>
      <dsp:txXfrm>
        <a:off x="36573" y="1876452"/>
        <a:ext cx="2279364" cy="1105295"/>
      </dsp:txXfrm>
    </dsp:sp>
    <dsp:sp modelId="{92519DA1-7827-4B41-ADA2-283B2A9E7028}">
      <dsp:nvSpPr>
        <dsp:cNvPr id="0" name=""/>
        <dsp:cNvSpPr/>
      </dsp:nvSpPr>
      <dsp:spPr>
        <a:xfrm rot="18157495">
          <a:off x="1948880" y="1672615"/>
          <a:ext cx="1742145" cy="45703"/>
        </a:xfrm>
        <a:custGeom>
          <a:avLst/>
          <a:gdLst/>
          <a:ahLst/>
          <a:cxnLst/>
          <a:rect l="0" t="0" r="0" b="0"/>
          <a:pathLst>
            <a:path>
              <a:moveTo>
                <a:pt x="0" y="22851"/>
              </a:moveTo>
              <a:lnTo>
                <a:pt x="1742145" y="2285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2776399" y="1651913"/>
        <a:ext cx="87107" cy="87107"/>
      </dsp:txXfrm>
    </dsp:sp>
    <dsp:sp modelId="{0B59BA01-34E1-4E1A-9711-606800886CFA}">
      <dsp:nvSpPr>
        <dsp:cNvPr id="0" name=""/>
        <dsp:cNvSpPr/>
      </dsp:nvSpPr>
      <dsp:spPr>
        <a:xfrm>
          <a:off x="3289581" y="374799"/>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t>Price elasticity </a:t>
          </a:r>
          <a:r>
            <a:rPr lang="ar-EG" sz="1400" b="1" kern="1200" dirty="0"/>
            <a:t>مرونة الطلب السعرية</a:t>
          </a:r>
          <a:endParaRPr lang="en-US" sz="1400" b="1" kern="1200" dirty="0"/>
        </a:p>
      </dsp:txBody>
      <dsp:txXfrm>
        <a:off x="3323968" y="409186"/>
        <a:ext cx="2279364" cy="1105295"/>
      </dsp:txXfrm>
    </dsp:sp>
    <dsp:sp modelId="{35F306F0-F99E-42DD-BBBA-8E6D89579CFD}">
      <dsp:nvSpPr>
        <dsp:cNvPr id="0" name=""/>
        <dsp:cNvSpPr/>
      </dsp:nvSpPr>
      <dsp:spPr>
        <a:xfrm>
          <a:off x="5637719" y="938982"/>
          <a:ext cx="939255" cy="45703"/>
        </a:xfrm>
        <a:custGeom>
          <a:avLst/>
          <a:gdLst/>
          <a:ahLst/>
          <a:cxnLst/>
          <a:rect l="0" t="0" r="0" b="0"/>
          <a:pathLst>
            <a:path>
              <a:moveTo>
                <a:pt x="0" y="22851"/>
              </a:moveTo>
              <a:lnTo>
                <a:pt x="939255" y="2285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83866" y="938352"/>
        <a:ext cx="46962" cy="46962"/>
      </dsp:txXfrm>
    </dsp:sp>
    <dsp:sp modelId="{580825ED-6474-41E3-82F5-02E88AACA0A3}">
      <dsp:nvSpPr>
        <dsp:cNvPr id="0" name=""/>
        <dsp:cNvSpPr/>
      </dsp:nvSpPr>
      <dsp:spPr>
        <a:xfrm>
          <a:off x="6576975" y="140625"/>
          <a:ext cx="2348138" cy="164241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None/>
          </a:pPr>
          <a:r>
            <a:rPr lang="en-US" sz="1400" kern="1200" dirty="0"/>
            <a:t>- Elastic</a:t>
          </a:r>
          <a:r>
            <a:rPr lang="ar-EG" sz="1400" kern="1200" dirty="0"/>
            <a:t> مرن </a:t>
          </a:r>
          <a:endParaRPr lang="en-US" sz="1400" kern="1200" dirty="0"/>
        </a:p>
        <a:p>
          <a:pPr marL="0" lvl="0" indent="0" algn="l" defTabSz="622300">
            <a:lnSpc>
              <a:spcPct val="90000"/>
            </a:lnSpc>
            <a:spcBef>
              <a:spcPct val="0"/>
            </a:spcBef>
            <a:spcAft>
              <a:spcPct val="35000"/>
            </a:spcAft>
            <a:buNone/>
          </a:pPr>
          <a:r>
            <a:rPr lang="en-US" sz="1400" kern="1200" dirty="0"/>
            <a:t>-Inelastic</a:t>
          </a:r>
          <a:r>
            <a:rPr lang="ar-EG" sz="1400" kern="1200" dirty="0"/>
            <a:t> غير مرن </a:t>
          </a:r>
          <a:endParaRPr lang="en-US" sz="1400" kern="1200" dirty="0"/>
        </a:p>
        <a:p>
          <a:pPr marL="0" lvl="0" indent="0" algn="l" defTabSz="622300">
            <a:lnSpc>
              <a:spcPct val="90000"/>
            </a:lnSpc>
            <a:spcBef>
              <a:spcPct val="0"/>
            </a:spcBef>
            <a:spcAft>
              <a:spcPct val="35000"/>
            </a:spcAft>
            <a:buNone/>
          </a:pPr>
          <a:r>
            <a:rPr lang="en-US" sz="1400" kern="1200" dirty="0"/>
            <a:t>-Unit elastic </a:t>
          </a:r>
          <a:r>
            <a:rPr lang="ar-EG" sz="1400" kern="1200" dirty="0" err="1"/>
            <a:t>متكافؤ</a:t>
          </a:r>
          <a:r>
            <a:rPr lang="ar-EG" sz="1400" kern="1200" dirty="0"/>
            <a:t> المرونة </a:t>
          </a:r>
          <a:endParaRPr lang="en-US" sz="1400" kern="1200" dirty="0"/>
        </a:p>
        <a:p>
          <a:pPr marL="0" lvl="0" indent="0" algn="l" defTabSz="622300">
            <a:lnSpc>
              <a:spcPct val="90000"/>
            </a:lnSpc>
            <a:spcBef>
              <a:spcPct val="0"/>
            </a:spcBef>
            <a:spcAft>
              <a:spcPct val="35000"/>
            </a:spcAft>
            <a:buNone/>
          </a:pPr>
          <a:r>
            <a:rPr lang="en-US" sz="1400" kern="1200" dirty="0"/>
            <a:t>- Perfectly elastic</a:t>
          </a:r>
          <a:r>
            <a:rPr lang="ar-EG" sz="1400" kern="1200" dirty="0"/>
            <a:t> لانهائي المرونة </a:t>
          </a:r>
          <a:endParaRPr lang="en-US" sz="1400" kern="1200" dirty="0"/>
        </a:p>
        <a:p>
          <a:pPr marL="0" lvl="0" indent="0" algn="l" defTabSz="622300">
            <a:lnSpc>
              <a:spcPct val="90000"/>
            </a:lnSpc>
            <a:spcBef>
              <a:spcPct val="0"/>
            </a:spcBef>
            <a:spcAft>
              <a:spcPct val="35000"/>
            </a:spcAft>
            <a:buNone/>
          </a:pPr>
          <a:r>
            <a:rPr lang="en-US" sz="1400" kern="1200" dirty="0"/>
            <a:t>-perfectly inelastic</a:t>
          </a:r>
          <a:r>
            <a:rPr lang="ar-EG" sz="1400" kern="1200" dirty="0"/>
            <a:t> عديم المرونة</a:t>
          </a:r>
          <a:endParaRPr lang="en-US" sz="1400" kern="1200" dirty="0"/>
        </a:p>
      </dsp:txBody>
      <dsp:txXfrm>
        <a:off x="6625080" y="188730"/>
        <a:ext cx="2251928" cy="1546207"/>
      </dsp:txXfrm>
    </dsp:sp>
    <dsp:sp modelId="{62E010D4-C7A2-4CE9-951A-9735812DA34F}">
      <dsp:nvSpPr>
        <dsp:cNvPr id="0" name=""/>
        <dsp:cNvSpPr/>
      </dsp:nvSpPr>
      <dsp:spPr>
        <a:xfrm rot="426348">
          <a:off x="2346690" y="2464792"/>
          <a:ext cx="946525" cy="45703"/>
        </a:xfrm>
        <a:custGeom>
          <a:avLst/>
          <a:gdLst/>
          <a:ahLst/>
          <a:cxnLst/>
          <a:rect l="0" t="0" r="0" b="0"/>
          <a:pathLst>
            <a:path>
              <a:moveTo>
                <a:pt x="0" y="22851"/>
              </a:moveTo>
              <a:lnTo>
                <a:pt x="946525" y="2285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96290" y="2463980"/>
        <a:ext cx="47326" cy="47326"/>
      </dsp:txXfrm>
    </dsp:sp>
    <dsp:sp modelId="{86020388-F7BF-44D2-8B85-FB0B393C6FAD}">
      <dsp:nvSpPr>
        <dsp:cNvPr id="0" name=""/>
        <dsp:cNvSpPr/>
      </dsp:nvSpPr>
      <dsp:spPr>
        <a:xfrm>
          <a:off x="3289581" y="1959152"/>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t>Cross elasticity </a:t>
          </a:r>
          <a:r>
            <a:rPr lang="ar-EG" sz="1400" b="1" kern="1200" dirty="0"/>
            <a:t>مرونة الطلب التقاطعية</a:t>
          </a:r>
          <a:endParaRPr lang="en-US" sz="1400" b="1" kern="1200" dirty="0"/>
        </a:p>
      </dsp:txBody>
      <dsp:txXfrm>
        <a:off x="3323968" y="1993539"/>
        <a:ext cx="2279364" cy="1105295"/>
      </dsp:txXfrm>
    </dsp:sp>
    <dsp:sp modelId="{24BDB138-5B84-4F9E-8A48-5BA52F46D6C2}">
      <dsp:nvSpPr>
        <dsp:cNvPr id="0" name=""/>
        <dsp:cNvSpPr/>
      </dsp:nvSpPr>
      <dsp:spPr>
        <a:xfrm>
          <a:off x="5637719" y="2523335"/>
          <a:ext cx="939255" cy="45703"/>
        </a:xfrm>
        <a:custGeom>
          <a:avLst/>
          <a:gdLst/>
          <a:ahLst/>
          <a:cxnLst/>
          <a:rect l="0" t="0" r="0" b="0"/>
          <a:pathLst>
            <a:path>
              <a:moveTo>
                <a:pt x="0" y="22851"/>
              </a:moveTo>
              <a:lnTo>
                <a:pt x="939255" y="2285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83866" y="2522706"/>
        <a:ext cx="46962" cy="46962"/>
      </dsp:txXfrm>
    </dsp:sp>
    <dsp:sp modelId="{9B7E13A1-FB06-438B-A6C9-1083C18E30A7}">
      <dsp:nvSpPr>
        <dsp:cNvPr id="0" name=""/>
        <dsp:cNvSpPr/>
      </dsp:nvSpPr>
      <dsp:spPr>
        <a:xfrm>
          <a:off x="6576975" y="1959152"/>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dirty="0"/>
            <a:t>a </a:t>
          </a:r>
          <a:r>
            <a:rPr lang="en-US" altLang="en-US" sz="1400" i="1" kern="1200" dirty="0"/>
            <a:t>substitute</a:t>
          </a:r>
          <a:r>
            <a:rPr lang="en-US" altLang="en-US" sz="1400" kern="1200" dirty="0"/>
            <a:t> </a:t>
          </a:r>
          <a:r>
            <a:rPr lang="ar-EG" altLang="en-US" sz="1400" kern="1200" dirty="0"/>
            <a:t>بدائل</a:t>
          </a:r>
          <a:endParaRPr lang="en-US" altLang="en-US" sz="1400" kern="1200" dirty="0"/>
        </a:p>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dirty="0"/>
            <a:t>a </a:t>
          </a:r>
          <a:r>
            <a:rPr lang="en-US" altLang="en-US" sz="1400" i="1" kern="1200" dirty="0"/>
            <a:t>complement</a:t>
          </a:r>
          <a:r>
            <a:rPr lang="en-US" altLang="en-US" sz="1400" kern="1200" dirty="0"/>
            <a:t>.</a:t>
          </a:r>
          <a:r>
            <a:rPr lang="ar-EG" altLang="en-US" sz="1400" kern="1200" dirty="0"/>
            <a:t>مكملات </a:t>
          </a:r>
          <a:endParaRPr lang="en-US" sz="1400" kern="1200" dirty="0"/>
        </a:p>
      </dsp:txBody>
      <dsp:txXfrm>
        <a:off x="6611362" y="1993539"/>
        <a:ext cx="2279364" cy="1105295"/>
      </dsp:txXfrm>
    </dsp:sp>
    <dsp:sp modelId="{1BFFBFF1-F550-40DB-9DF9-E08DAA4A5809}">
      <dsp:nvSpPr>
        <dsp:cNvPr id="0" name=""/>
        <dsp:cNvSpPr/>
      </dsp:nvSpPr>
      <dsp:spPr>
        <a:xfrm rot="3442505">
          <a:off x="1948880" y="3139882"/>
          <a:ext cx="1742145" cy="45703"/>
        </a:xfrm>
        <a:custGeom>
          <a:avLst/>
          <a:gdLst/>
          <a:ahLst/>
          <a:cxnLst/>
          <a:rect l="0" t="0" r="0" b="0"/>
          <a:pathLst>
            <a:path>
              <a:moveTo>
                <a:pt x="0" y="22851"/>
              </a:moveTo>
              <a:lnTo>
                <a:pt x="1742145" y="2285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2776399" y="3119180"/>
        <a:ext cx="87107" cy="87107"/>
      </dsp:txXfrm>
    </dsp:sp>
    <dsp:sp modelId="{3D70DB42-6D02-40EE-A81E-A3A0BF623701}">
      <dsp:nvSpPr>
        <dsp:cNvPr id="0" name=""/>
        <dsp:cNvSpPr/>
      </dsp:nvSpPr>
      <dsp:spPr>
        <a:xfrm>
          <a:off x="3289581" y="3309332"/>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t>Income elasticity </a:t>
          </a:r>
          <a:r>
            <a:rPr lang="ar-EG" sz="1400" b="1" kern="1200" dirty="0"/>
            <a:t>مرونة الطلب </a:t>
          </a:r>
          <a:r>
            <a:rPr lang="ar-EG" sz="1400" b="1" kern="1200" dirty="0" err="1"/>
            <a:t>الدخلية</a:t>
          </a:r>
          <a:endParaRPr lang="en-US" sz="1400" b="1" kern="1200" dirty="0"/>
        </a:p>
      </dsp:txBody>
      <dsp:txXfrm>
        <a:off x="3323968" y="3343719"/>
        <a:ext cx="2279364" cy="1105295"/>
      </dsp:txXfrm>
    </dsp:sp>
    <dsp:sp modelId="{A514D952-12DD-4391-A88B-5B410D9D8E81}">
      <dsp:nvSpPr>
        <dsp:cNvPr id="0" name=""/>
        <dsp:cNvSpPr/>
      </dsp:nvSpPr>
      <dsp:spPr>
        <a:xfrm>
          <a:off x="5637719" y="3873515"/>
          <a:ext cx="939255" cy="45703"/>
        </a:xfrm>
        <a:custGeom>
          <a:avLst/>
          <a:gdLst/>
          <a:ahLst/>
          <a:cxnLst/>
          <a:rect l="0" t="0" r="0" b="0"/>
          <a:pathLst>
            <a:path>
              <a:moveTo>
                <a:pt x="0" y="22851"/>
              </a:moveTo>
              <a:lnTo>
                <a:pt x="939255" y="2285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83866" y="3872885"/>
        <a:ext cx="46962" cy="46962"/>
      </dsp:txXfrm>
    </dsp:sp>
    <dsp:sp modelId="{1537DB6A-3A57-4DD0-A5C0-6BD2156ABD93}">
      <dsp:nvSpPr>
        <dsp:cNvPr id="0" name=""/>
        <dsp:cNvSpPr/>
      </dsp:nvSpPr>
      <dsp:spPr>
        <a:xfrm>
          <a:off x="6576975" y="3309332"/>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Normal goods</a:t>
          </a:r>
          <a:r>
            <a:rPr lang="ar-EG" sz="1400" kern="1200" dirty="0"/>
            <a:t> سلع عادية</a:t>
          </a:r>
          <a:endParaRPr lang="en-US" sz="1400" kern="1200" dirty="0"/>
        </a:p>
        <a:p>
          <a:pPr marL="0" lvl="0" indent="0" algn="ctr" defTabSz="622300">
            <a:lnSpc>
              <a:spcPct val="90000"/>
            </a:lnSpc>
            <a:spcBef>
              <a:spcPct val="0"/>
            </a:spcBef>
            <a:spcAft>
              <a:spcPct val="35000"/>
            </a:spcAft>
            <a:buNone/>
          </a:pPr>
          <a:r>
            <a:rPr lang="en-US" sz="1400" kern="1200" dirty="0"/>
            <a:t>Inferior goods</a:t>
          </a:r>
          <a:r>
            <a:rPr lang="ar-EG" sz="1400" kern="1200" dirty="0"/>
            <a:t> سلع دنيا / رديئة </a:t>
          </a:r>
          <a:endParaRPr lang="en-US" sz="1300" kern="1200" dirty="0"/>
        </a:p>
      </dsp:txBody>
      <dsp:txXfrm>
        <a:off x="6611362" y="3343719"/>
        <a:ext cx="2279364" cy="11052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920132-C98C-44A0-AC4A-D232465E1568}">
      <dsp:nvSpPr>
        <dsp:cNvPr id="0" name=""/>
        <dsp:cNvSpPr/>
      </dsp:nvSpPr>
      <dsp:spPr>
        <a:xfrm>
          <a:off x="2186" y="1842065"/>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u="none" kern="1200" dirty="0"/>
            <a:t>Elasticity of Demand</a:t>
          </a:r>
          <a:r>
            <a:rPr lang="ar-EG" sz="1400" b="1" u="none" kern="1200" dirty="0"/>
            <a:t> مرونة الطلب </a:t>
          </a:r>
          <a:endParaRPr lang="en-US" sz="1400" u="none" kern="1200" dirty="0"/>
        </a:p>
      </dsp:txBody>
      <dsp:txXfrm>
        <a:off x="36573" y="1876452"/>
        <a:ext cx="2279364" cy="1105295"/>
      </dsp:txXfrm>
    </dsp:sp>
    <dsp:sp modelId="{92519DA1-7827-4B41-ADA2-283B2A9E7028}">
      <dsp:nvSpPr>
        <dsp:cNvPr id="0" name=""/>
        <dsp:cNvSpPr/>
      </dsp:nvSpPr>
      <dsp:spPr>
        <a:xfrm rot="18157495">
          <a:off x="1948880" y="1672615"/>
          <a:ext cx="1742145" cy="45703"/>
        </a:xfrm>
        <a:custGeom>
          <a:avLst/>
          <a:gdLst/>
          <a:ahLst/>
          <a:cxnLst/>
          <a:rect l="0" t="0" r="0" b="0"/>
          <a:pathLst>
            <a:path>
              <a:moveTo>
                <a:pt x="0" y="22851"/>
              </a:moveTo>
              <a:lnTo>
                <a:pt x="1742145" y="2285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2776399" y="1651913"/>
        <a:ext cx="87107" cy="87107"/>
      </dsp:txXfrm>
    </dsp:sp>
    <dsp:sp modelId="{0B59BA01-34E1-4E1A-9711-606800886CFA}">
      <dsp:nvSpPr>
        <dsp:cNvPr id="0" name=""/>
        <dsp:cNvSpPr/>
      </dsp:nvSpPr>
      <dsp:spPr>
        <a:xfrm>
          <a:off x="3289581" y="374799"/>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t>Price elasticity </a:t>
          </a:r>
          <a:r>
            <a:rPr lang="ar-EG" sz="1400" b="1" kern="1200" dirty="0"/>
            <a:t>مرونة الطلب السعرية</a:t>
          </a:r>
          <a:endParaRPr lang="en-US" sz="1400" b="1" kern="1200" dirty="0"/>
        </a:p>
      </dsp:txBody>
      <dsp:txXfrm>
        <a:off x="3323968" y="409186"/>
        <a:ext cx="2279364" cy="1105295"/>
      </dsp:txXfrm>
    </dsp:sp>
    <dsp:sp modelId="{35F306F0-F99E-42DD-BBBA-8E6D89579CFD}">
      <dsp:nvSpPr>
        <dsp:cNvPr id="0" name=""/>
        <dsp:cNvSpPr/>
      </dsp:nvSpPr>
      <dsp:spPr>
        <a:xfrm>
          <a:off x="5637719" y="938982"/>
          <a:ext cx="939255" cy="45703"/>
        </a:xfrm>
        <a:custGeom>
          <a:avLst/>
          <a:gdLst/>
          <a:ahLst/>
          <a:cxnLst/>
          <a:rect l="0" t="0" r="0" b="0"/>
          <a:pathLst>
            <a:path>
              <a:moveTo>
                <a:pt x="0" y="22851"/>
              </a:moveTo>
              <a:lnTo>
                <a:pt x="939255" y="2285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83866" y="938352"/>
        <a:ext cx="46962" cy="46962"/>
      </dsp:txXfrm>
    </dsp:sp>
    <dsp:sp modelId="{580825ED-6474-41E3-82F5-02E88AACA0A3}">
      <dsp:nvSpPr>
        <dsp:cNvPr id="0" name=""/>
        <dsp:cNvSpPr/>
      </dsp:nvSpPr>
      <dsp:spPr>
        <a:xfrm>
          <a:off x="6576975" y="140625"/>
          <a:ext cx="2348138" cy="1642417"/>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None/>
          </a:pPr>
          <a:r>
            <a:rPr lang="en-US" sz="1400" kern="1200" dirty="0"/>
            <a:t>- Elastic</a:t>
          </a:r>
          <a:r>
            <a:rPr lang="ar-EG" sz="1400" kern="1200" dirty="0"/>
            <a:t> مرن </a:t>
          </a:r>
          <a:endParaRPr lang="en-US" sz="1400" kern="1200" dirty="0"/>
        </a:p>
        <a:p>
          <a:pPr marL="0" lvl="0" indent="0" algn="l" defTabSz="622300">
            <a:lnSpc>
              <a:spcPct val="90000"/>
            </a:lnSpc>
            <a:spcBef>
              <a:spcPct val="0"/>
            </a:spcBef>
            <a:spcAft>
              <a:spcPct val="35000"/>
            </a:spcAft>
            <a:buNone/>
          </a:pPr>
          <a:r>
            <a:rPr lang="en-US" sz="1400" kern="1200" dirty="0"/>
            <a:t>-Inelastic</a:t>
          </a:r>
          <a:r>
            <a:rPr lang="ar-EG" sz="1400" kern="1200" dirty="0"/>
            <a:t> غير مرن </a:t>
          </a:r>
          <a:endParaRPr lang="en-US" sz="1400" kern="1200" dirty="0"/>
        </a:p>
        <a:p>
          <a:pPr marL="0" lvl="0" indent="0" algn="l" defTabSz="622300">
            <a:lnSpc>
              <a:spcPct val="90000"/>
            </a:lnSpc>
            <a:spcBef>
              <a:spcPct val="0"/>
            </a:spcBef>
            <a:spcAft>
              <a:spcPct val="35000"/>
            </a:spcAft>
            <a:buNone/>
          </a:pPr>
          <a:r>
            <a:rPr lang="en-US" sz="1400" kern="1200" dirty="0"/>
            <a:t>-Unit elastic </a:t>
          </a:r>
          <a:r>
            <a:rPr lang="ar-EG" sz="1400" kern="1200" dirty="0" err="1"/>
            <a:t>متكافؤ</a:t>
          </a:r>
          <a:r>
            <a:rPr lang="ar-EG" sz="1400" kern="1200" dirty="0"/>
            <a:t> المرونة </a:t>
          </a:r>
          <a:endParaRPr lang="en-US" sz="1400" kern="1200" dirty="0"/>
        </a:p>
        <a:p>
          <a:pPr marL="0" lvl="0" indent="0" algn="l" defTabSz="622300">
            <a:lnSpc>
              <a:spcPct val="90000"/>
            </a:lnSpc>
            <a:spcBef>
              <a:spcPct val="0"/>
            </a:spcBef>
            <a:spcAft>
              <a:spcPct val="35000"/>
            </a:spcAft>
            <a:buNone/>
          </a:pPr>
          <a:r>
            <a:rPr lang="en-US" sz="1400" kern="1200" dirty="0"/>
            <a:t>- Perfectly elastic</a:t>
          </a:r>
          <a:r>
            <a:rPr lang="ar-EG" sz="1400" kern="1200" dirty="0"/>
            <a:t> لانهائي المرونة </a:t>
          </a:r>
          <a:endParaRPr lang="en-US" sz="1400" kern="1200" dirty="0"/>
        </a:p>
        <a:p>
          <a:pPr marL="0" lvl="0" indent="0" algn="l" defTabSz="622300">
            <a:lnSpc>
              <a:spcPct val="90000"/>
            </a:lnSpc>
            <a:spcBef>
              <a:spcPct val="0"/>
            </a:spcBef>
            <a:spcAft>
              <a:spcPct val="35000"/>
            </a:spcAft>
            <a:buNone/>
          </a:pPr>
          <a:r>
            <a:rPr lang="en-US" sz="1400" kern="1200" dirty="0"/>
            <a:t>-perfectly inelastic</a:t>
          </a:r>
          <a:r>
            <a:rPr lang="ar-EG" sz="1400" kern="1200" dirty="0"/>
            <a:t> عديم المرونة</a:t>
          </a:r>
          <a:endParaRPr lang="en-US" sz="1400" kern="1200" dirty="0"/>
        </a:p>
      </dsp:txBody>
      <dsp:txXfrm>
        <a:off x="6625080" y="188730"/>
        <a:ext cx="2251928" cy="1546207"/>
      </dsp:txXfrm>
    </dsp:sp>
    <dsp:sp modelId="{62E010D4-C7A2-4CE9-951A-9735812DA34F}">
      <dsp:nvSpPr>
        <dsp:cNvPr id="0" name=""/>
        <dsp:cNvSpPr/>
      </dsp:nvSpPr>
      <dsp:spPr>
        <a:xfrm rot="426348">
          <a:off x="2346690" y="2464792"/>
          <a:ext cx="946525" cy="45703"/>
        </a:xfrm>
        <a:custGeom>
          <a:avLst/>
          <a:gdLst/>
          <a:ahLst/>
          <a:cxnLst/>
          <a:rect l="0" t="0" r="0" b="0"/>
          <a:pathLst>
            <a:path>
              <a:moveTo>
                <a:pt x="0" y="22851"/>
              </a:moveTo>
              <a:lnTo>
                <a:pt x="946525" y="2285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796290" y="2463980"/>
        <a:ext cx="47326" cy="47326"/>
      </dsp:txXfrm>
    </dsp:sp>
    <dsp:sp modelId="{86020388-F7BF-44D2-8B85-FB0B393C6FAD}">
      <dsp:nvSpPr>
        <dsp:cNvPr id="0" name=""/>
        <dsp:cNvSpPr/>
      </dsp:nvSpPr>
      <dsp:spPr>
        <a:xfrm>
          <a:off x="3289581" y="1959152"/>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t>Cross elasticity </a:t>
          </a:r>
          <a:r>
            <a:rPr lang="ar-EG" sz="1400" b="1" kern="1200" dirty="0"/>
            <a:t>مرونة الطلب التقاطعية</a:t>
          </a:r>
          <a:endParaRPr lang="en-US" sz="1400" b="1" kern="1200" dirty="0"/>
        </a:p>
      </dsp:txBody>
      <dsp:txXfrm>
        <a:off x="3323968" y="1993539"/>
        <a:ext cx="2279364" cy="1105295"/>
      </dsp:txXfrm>
    </dsp:sp>
    <dsp:sp modelId="{24BDB138-5B84-4F9E-8A48-5BA52F46D6C2}">
      <dsp:nvSpPr>
        <dsp:cNvPr id="0" name=""/>
        <dsp:cNvSpPr/>
      </dsp:nvSpPr>
      <dsp:spPr>
        <a:xfrm>
          <a:off x="5637719" y="2523335"/>
          <a:ext cx="939255" cy="45703"/>
        </a:xfrm>
        <a:custGeom>
          <a:avLst/>
          <a:gdLst/>
          <a:ahLst/>
          <a:cxnLst/>
          <a:rect l="0" t="0" r="0" b="0"/>
          <a:pathLst>
            <a:path>
              <a:moveTo>
                <a:pt x="0" y="22851"/>
              </a:moveTo>
              <a:lnTo>
                <a:pt x="939255" y="2285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83866" y="2522706"/>
        <a:ext cx="46962" cy="46962"/>
      </dsp:txXfrm>
    </dsp:sp>
    <dsp:sp modelId="{9B7E13A1-FB06-438B-A6C9-1083C18E30A7}">
      <dsp:nvSpPr>
        <dsp:cNvPr id="0" name=""/>
        <dsp:cNvSpPr/>
      </dsp:nvSpPr>
      <dsp:spPr>
        <a:xfrm>
          <a:off x="6576975" y="1959152"/>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dirty="0"/>
            <a:t>a </a:t>
          </a:r>
          <a:r>
            <a:rPr lang="en-US" altLang="en-US" sz="1400" i="1" kern="1200" dirty="0"/>
            <a:t>substitute</a:t>
          </a:r>
          <a:r>
            <a:rPr lang="en-US" altLang="en-US" sz="1400" kern="1200" dirty="0"/>
            <a:t> </a:t>
          </a:r>
          <a:r>
            <a:rPr lang="ar-EG" altLang="en-US" sz="1400" kern="1200" dirty="0"/>
            <a:t>بدائل</a:t>
          </a:r>
          <a:endParaRPr lang="en-US" altLang="en-US" sz="1400" kern="1200" dirty="0"/>
        </a:p>
        <a:p>
          <a:pPr marL="0" lvl="0" indent="0" algn="l" defTabSz="622300">
            <a:lnSpc>
              <a:spcPct val="90000"/>
            </a:lnSpc>
            <a:spcBef>
              <a:spcPct val="0"/>
            </a:spcBef>
            <a:spcAft>
              <a:spcPct val="35000"/>
            </a:spcAft>
            <a:buClr>
              <a:srgbClr val="CC0066"/>
            </a:buClr>
            <a:buSzPct val="120000"/>
            <a:buFont typeface="Wingdings" panose="05000000000000000000" pitchFamily="2" charset="2"/>
            <a:buNone/>
          </a:pPr>
          <a:r>
            <a:rPr lang="en-US" altLang="en-US" sz="1400" kern="1200" dirty="0"/>
            <a:t>a </a:t>
          </a:r>
          <a:r>
            <a:rPr lang="en-US" altLang="en-US" sz="1400" i="1" kern="1200" dirty="0"/>
            <a:t>complement</a:t>
          </a:r>
          <a:r>
            <a:rPr lang="en-US" altLang="en-US" sz="1400" kern="1200" dirty="0"/>
            <a:t>.</a:t>
          </a:r>
          <a:r>
            <a:rPr lang="ar-EG" altLang="en-US" sz="1400" kern="1200" dirty="0"/>
            <a:t>مكملات </a:t>
          </a:r>
          <a:endParaRPr lang="en-US" sz="1400" kern="1200" dirty="0"/>
        </a:p>
      </dsp:txBody>
      <dsp:txXfrm>
        <a:off x="6611362" y="1993539"/>
        <a:ext cx="2279364" cy="1105295"/>
      </dsp:txXfrm>
    </dsp:sp>
    <dsp:sp modelId="{1BFFBFF1-F550-40DB-9DF9-E08DAA4A5809}">
      <dsp:nvSpPr>
        <dsp:cNvPr id="0" name=""/>
        <dsp:cNvSpPr/>
      </dsp:nvSpPr>
      <dsp:spPr>
        <a:xfrm rot="3442505">
          <a:off x="1948880" y="3139882"/>
          <a:ext cx="1742145" cy="45703"/>
        </a:xfrm>
        <a:custGeom>
          <a:avLst/>
          <a:gdLst/>
          <a:ahLst/>
          <a:cxnLst/>
          <a:rect l="0" t="0" r="0" b="0"/>
          <a:pathLst>
            <a:path>
              <a:moveTo>
                <a:pt x="0" y="22851"/>
              </a:moveTo>
              <a:lnTo>
                <a:pt x="1742145" y="22851"/>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2776399" y="3119180"/>
        <a:ext cx="87107" cy="87107"/>
      </dsp:txXfrm>
    </dsp:sp>
    <dsp:sp modelId="{3D70DB42-6D02-40EE-A81E-A3A0BF623701}">
      <dsp:nvSpPr>
        <dsp:cNvPr id="0" name=""/>
        <dsp:cNvSpPr/>
      </dsp:nvSpPr>
      <dsp:spPr>
        <a:xfrm>
          <a:off x="3289581" y="3309332"/>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b="1" kern="1200" dirty="0"/>
            <a:t>Income elasticity </a:t>
          </a:r>
          <a:r>
            <a:rPr lang="ar-EG" sz="1400" b="1" kern="1200" dirty="0"/>
            <a:t>مرونة الطلب </a:t>
          </a:r>
          <a:r>
            <a:rPr lang="ar-EG" sz="1400" b="1" kern="1200" dirty="0" err="1"/>
            <a:t>الدخلية</a:t>
          </a:r>
          <a:endParaRPr lang="en-US" sz="1400" b="1" kern="1200" dirty="0"/>
        </a:p>
      </dsp:txBody>
      <dsp:txXfrm>
        <a:off x="3323968" y="3343719"/>
        <a:ext cx="2279364" cy="1105295"/>
      </dsp:txXfrm>
    </dsp:sp>
    <dsp:sp modelId="{A514D952-12DD-4391-A88B-5B410D9D8E81}">
      <dsp:nvSpPr>
        <dsp:cNvPr id="0" name=""/>
        <dsp:cNvSpPr/>
      </dsp:nvSpPr>
      <dsp:spPr>
        <a:xfrm>
          <a:off x="5637719" y="3873515"/>
          <a:ext cx="939255" cy="45703"/>
        </a:xfrm>
        <a:custGeom>
          <a:avLst/>
          <a:gdLst/>
          <a:ahLst/>
          <a:cxnLst/>
          <a:rect l="0" t="0" r="0" b="0"/>
          <a:pathLst>
            <a:path>
              <a:moveTo>
                <a:pt x="0" y="22851"/>
              </a:moveTo>
              <a:lnTo>
                <a:pt x="939255" y="2285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6083866" y="3872885"/>
        <a:ext cx="46962" cy="46962"/>
      </dsp:txXfrm>
    </dsp:sp>
    <dsp:sp modelId="{1537DB6A-3A57-4DD0-A5C0-6BD2156ABD93}">
      <dsp:nvSpPr>
        <dsp:cNvPr id="0" name=""/>
        <dsp:cNvSpPr/>
      </dsp:nvSpPr>
      <dsp:spPr>
        <a:xfrm>
          <a:off x="6576975" y="3309332"/>
          <a:ext cx="2348138" cy="1174069"/>
        </a:xfrm>
        <a:prstGeom prst="roundRect">
          <a:avLst>
            <a:gd name="adj" fmla="val 10000"/>
          </a:avLst>
        </a:prstGeom>
        <a:gradFill rotWithShape="0">
          <a:gsLst>
            <a:gs pos="0">
              <a:schemeClr val="lt1">
                <a:hueOff val="0"/>
                <a:satOff val="0"/>
                <a:lumOff val="0"/>
                <a:alphaOff val="0"/>
                <a:satMod val="103000"/>
                <a:lumMod val="102000"/>
                <a:tint val="94000"/>
              </a:schemeClr>
            </a:gs>
            <a:gs pos="50000">
              <a:schemeClr val="lt1">
                <a:hueOff val="0"/>
                <a:satOff val="0"/>
                <a:lumOff val="0"/>
                <a:alphaOff val="0"/>
                <a:satMod val="110000"/>
                <a:lumMod val="100000"/>
                <a:shade val="100000"/>
              </a:schemeClr>
            </a:gs>
            <a:gs pos="100000">
              <a:schemeClr val="l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en-US" sz="1400" kern="1200" dirty="0"/>
            <a:t>Normal goods</a:t>
          </a:r>
          <a:r>
            <a:rPr lang="ar-EG" sz="1400" kern="1200" dirty="0"/>
            <a:t> سلع عادية</a:t>
          </a:r>
          <a:endParaRPr lang="en-US" sz="1400" kern="1200" dirty="0"/>
        </a:p>
        <a:p>
          <a:pPr marL="0" lvl="0" indent="0" algn="ctr" defTabSz="622300">
            <a:lnSpc>
              <a:spcPct val="90000"/>
            </a:lnSpc>
            <a:spcBef>
              <a:spcPct val="0"/>
            </a:spcBef>
            <a:spcAft>
              <a:spcPct val="35000"/>
            </a:spcAft>
            <a:buNone/>
          </a:pPr>
          <a:r>
            <a:rPr lang="en-US" sz="1400" kern="1200" dirty="0"/>
            <a:t>Inferior goods</a:t>
          </a:r>
          <a:r>
            <a:rPr lang="ar-EG" sz="1400" kern="1200" dirty="0"/>
            <a:t> سلع دنيا / رديئة </a:t>
          </a:r>
          <a:endParaRPr lang="en-US" sz="1300" kern="1200" dirty="0"/>
        </a:p>
      </dsp:txBody>
      <dsp:txXfrm>
        <a:off x="6611362" y="3343719"/>
        <a:ext cx="2279364" cy="1105295"/>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ierarchy5">
  <dgm:title val=""/>
  <dgm:desc val=""/>
  <dgm:catLst>
    <dgm:cat type="hierarchy" pri="6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resOf/>
    <dgm:shape xmlns:r="http://schemas.openxmlformats.org/officeDocument/2006/relationships" r:blip="">
      <dgm:adjLst/>
    </dgm:shape>
    <dgm:choose name="Name0">
      <dgm:if name="Name1" axis="ch" ptType="node" func="cnt" op="gte" val="2">
        <dgm:choose name="Name2">
          <dgm:if name="Name3" func="var" arg="dir" op="equ" val="norm">
            <dgm:constrLst>
              <dgm:constr type="l" for="ch" forName="hierFlow"/>
              <dgm:constr type="t" for="ch" forName="hierFlow" refType="h" fact="0.3"/>
              <dgm:constr type="r" for="ch" forName="hierFlow" refType="w" fact="0.98"/>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if>
          <dgm:else name="Name4">
            <dgm:constrLst>
              <dgm:constr type="l" for="ch" forName="hierFlow" refType="w" fact="0.02"/>
              <dgm:constr type="t" for="ch" forName="hierFlow" refType="h" fact="0.3"/>
              <dgm:constr type="r" for="ch" forName="hierFlow" refType="w"/>
              <dgm:constr type="b" for="ch" forName="hierFlow" refType="h" fact="0.96"/>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h" for="des" forName="level1Shape" refType="h"/>
          <dgm:constr type="w" for="des" forName="level1Shape" refType="h" refFor="des" refForName="level1Shape" fact="2"/>
          <dgm:constr type="w" for="des" forName="level2Shape" refType="w" refFor="des" refForName="level1Shape" op="equ"/>
          <dgm:constr type="h" for="des" forName="level2Shape" refType="h" refFor="des" refForName="level1Shape" op="equ"/>
          <dgm:constr type="sp" for="des" refType="w" refFor="des" refForName="level1Shape" op="equ" fact="0.4"/>
          <dgm:constr type="sibSp" for="des" forName="hierChild1" refType="h" refFor="des" refForName="level1Shape" op="equ" fact="0.15"/>
          <dgm:constr type="sibSp" for="des" forName="hierChild2" refType="sibSp" refFor="des" refForName="hierChild1" op="equ"/>
          <dgm:constr type="sibSp" for="des" forName="hierChild3" refType="sibSp" refFor="des" refForName="hierChild1" op="equ"/>
          <dgm:constr type="userA" for="des" refType="w" refFor="des" refForName="level1Shape" op="equ"/>
          <dgm:constr type="userB" for="des" refType="sp" refFor="des" op="equ"/>
          <dgm:constr type="w" for="des" forName="firstBuf" refType="w" refFor="des" refForName="level1Shape" fact="0.1"/>
        </dgm:constrLst>
      </dgm:else>
    </dgm:choose>
    <dgm:ruleLst/>
    <dgm:layoutNode name="hierFlow">
      <dgm:choose name="Name6">
        <dgm:if name="Name7" func="var" arg="dir" op="equ" val="norm">
          <dgm:alg type="lin">
            <dgm:param type="linDir" val="fromL"/>
            <dgm:param type="nodeVertAlign" val="mid"/>
            <dgm:param type="vertAlign" val="mid"/>
            <dgm:param type="nodeHorzAlign" val="l"/>
            <dgm:param type="horzAlign" val="l"/>
            <dgm:param type="fallback" val="2D"/>
          </dgm:alg>
        </dgm:if>
        <dgm:else name="Name8">
          <dgm:alg type="lin">
            <dgm:param type="linDir" val="fromR"/>
            <dgm:param type="nodeVertAlign" val="mid"/>
            <dgm:param type="vertAlign" val="mid"/>
            <dgm:param type="nodeHorzAlign" val="r"/>
            <dgm:param type="horzAlign" val="r"/>
            <dgm:param type="fallback" val="2D"/>
          </dgm:alg>
        </dgm:else>
      </dgm:choose>
      <dgm:shape xmlns:r="http://schemas.openxmlformats.org/officeDocument/2006/relationships" r:blip="">
        <dgm:adjLst/>
      </dgm:shape>
      <dgm:presOf/>
      <dgm:constrLst>
        <dgm:constr type="primFontSz" for="des" ptType="node" op="equ" val="65"/>
        <dgm:constr type="primFontSz" for="des" forName="connTx" op="equ" val="55"/>
        <dgm:constr type="primFontSz" for="des" forName="connTx" refType="primFontSz" refFor="des" refPtType="node" op="lte" fact="0.8"/>
      </dgm:constrLst>
      <dgm:ruleLst/>
      <dgm:choose name="Name9">
        <dgm:if name="Name10" axis="ch" ptType="node" func="cnt" op="gte" val="2">
          <dgm:layoutNode name="firstBuf">
            <dgm:alg type="sp"/>
            <dgm:shape xmlns:r="http://schemas.openxmlformats.org/officeDocument/2006/relationships" r:blip="">
              <dgm:adjLst/>
            </dgm:shape>
            <dgm:presOf/>
            <dgm:constrLst/>
            <dgm:ruleLst/>
          </dgm:layoutNode>
        </dgm:if>
        <dgm:else name="Name11"/>
      </dgm:choose>
      <dgm:layoutNode name="hierChild1">
        <dgm:varLst>
          <dgm:chPref val="1"/>
          <dgm:animOne val="branch"/>
          <dgm:animLvl val="lvl"/>
        </dgm:varLst>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constrLst/>
        <dgm:ruleLst/>
        <dgm:forEach name="Name15" axis="ch" cnt="3">
          <dgm:forEach name="Name16" axis="self" ptType="node">
            <dgm:layoutNode name="Name17">
              <dgm:choose name="Name18">
                <dgm:if name="Name19" func="var" arg="dir" op="equ" val="norm">
                  <dgm:alg type="hierRoot">
                    <dgm:param type="hierAlign" val="lCtrCh"/>
                  </dgm:alg>
                </dgm:if>
                <dgm:else name="Name20">
                  <dgm:alg type="hierRoot">
                    <dgm:param type="hierAlign" val="rCtrCh"/>
                  </dgm:alg>
                </dgm:else>
              </dgm:choose>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2">
                <dgm:choose name="Name21">
                  <dgm:if name="Name22" func="var" arg="dir" op="equ" val="norm">
                    <dgm:alg type="hierChild">
                      <dgm:param type="linDir" val="fromT"/>
                      <dgm:param type="chAlign" val="l"/>
                    </dgm:alg>
                  </dgm:if>
                  <dgm:else name="Name23">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24" axis="self" ptType="parTrans" cnt="1">
                    <dgm:layoutNode name="Name25">
                      <dgm:choose name="Name26">
                        <dgm:if name="Name27" func="var" arg="dir" op="equ" val="norm">
                          <dgm:alg type="conn">
                            <dgm:param type="dim" val="1D"/>
                            <dgm:param type="begPts" val="midR"/>
                            <dgm:param type="endPts" val="midL"/>
                            <dgm:param type="endSty" val="noArr"/>
                          </dgm:alg>
                        </dgm:if>
                        <dgm:else name="Name28">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29" axis="self" ptType="node">
                    <dgm:layoutNode name="Name30">
                      <dgm:choose name="Name31">
                        <dgm:if name="Name32" func="var" arg="dir" op="equ" val="norm">
                          <dgm:alg type="hierRoot">
                            <dgm:param type="hierAlign" val="lCtrCh"/>
                          </dgm:alg>
                        </dgm:if>
                        <dgm:else name="Name33">
                          <dgm:alg type="hierRoot">
                            <dgm:param type="hierAlign" val="rCtrCh"/>
                          </dgm:alg>
                        </dgm:else>
                      </dgm:choose>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hierChild3">
                        <dgm:choose name="Name34">
                          <dgm:if name="Name35" func="var" arg="dir" op="equ" val="norm">
                            <dgm:alg type="hierChild">
                              <dgm:param type="linDir" val="fromT"/>
                              <dgm:param type="chAlign" val="l"/>
                            </dgm:alg>
                          </dgm:if>
                          <dgm:else name="Name36">
                            <dgm:alg type="hierChild">
                              <dgm:param type="linDir" val="fromT"/>
                              <dgm:param type="chAlign" val="r"/>
                            </dgm:alg>
                          </dgm:else>
                        </dgm:choose>
                        <dgm:shape xmlns:r="http://schemas.openxmlformats.org/officeDocument/2006/relationships" r:blip="">
                          <dgm:adjLst/>
                        </dgm:shape>
                        <dgm:presOf/>
                        <dgm:constrLst/>
                        <dgm:ruleLst/>
                        <dgm:forEach name="Name37" ref="repeat"/>
                      </dgm:layoutNode>
                    </dgm:layoutNode>
                  </dgm:forEach>
                </dgm:forEach>
              </dgm:layoutNode>
            </dgm:layoutNode>
          </dgm:forEach>
        </dgm:forEach>
      </dgm:layoutNode>
    </dgm:layoutNode>
    <dgm:layoutNode name="bgShapesFlow">
      <dgm:choose name="Name38">
        <dgm:if name="Name39" func="var" arg="dir" op="equ" val="norm">
          <dgm:alg type="lin">
            <dgm:param type="linDir" val="fromL"/>
            <dgm:param type="nodeVertAlign" val="mid"/>
            <dgm:param type="vertAlign" val="mid"/>
            <dgm:param type="nodeHorzAlign" val="l"/>
            <dgm:param type="horzAlign" val="l"/>
          </dgm:alg>
        </dgm:if>
        <dgm:else name="Name40">
          <dgm:alg type="lin">
            <dgm:param type="linDir" val="fromR"/>
            <dgm:param type="nodeVertAlign" val="mid"/>
            <dgm:param type="vertAlign" val="mid"/>
            <dgm:param type="nodeHorzAlign" val="r"/>
            <dgm:param type="horzAlign" val="r"/>
          </dgm:alg>
        </dgm:else>
      </dgm:choose>
      <dgm:shape xmlns:r="http://schemas.openxmlformats.org/officeDocument/2006/relationships" r:blip="">
        <dgm:adjLst/>
      </dgm:shape>
      <dgm:presOf/>
      <dgm:constrLst>
        <dgm:constr type="w" for="ch" forName="rectComp" refType="w"/>
        <dgm:constr type="h" for="ch" forName="rectComp" refType="h"/>
        <dgm:constr type="h" for="des" forName="bgRect" refType="h"/>
        <dgm:constr type="primFontSz" for="des" forName="bgRectTx" op="equ" val="65"/>
      </dgm:constrLst>
      <dgm:ruleLst/>
      <dgm:forEach name="Name41" axis="ch" ptType="node" st="2">
        <dgm:layoutNode name="rectComp">
          <dgm:alg type="composite"/>
          <dgm:shape xmlns:r="http://schemas.openxmlformats.org/officeDocument/2006/relationships" r:blip="">
            <dgm:adjLst/>
          </dgm:shape>
          <dgm:presOf/>
          <dgm:constrLst>
            <dgm:constr type="userA"/>
            <dgm:constr type="l" for="ch" forName="bgRect"/>
            <dgm:constr type="t" for="ch" forName="bgRect"/>
            <dgm:constr type="w" for="ch" forName="bgRect" refType="userA" fact="1.2"/>
            <dgm:constr type="l" for="ch" forName="bgRectTx"/>
            <dgm:constr type="t" for="ch" forName="bgRectTx"/>
            <dgm:constr type="h" for="ch" forName="bgRectTx" refType="h" refFor="ch" refForName="bgRect" fact="0.3"/>
            <dgm:constr type="w" for="ch" forName="bgRectTx" refType="w" refFor="ch" refForName="bgRect" op="equ"/>
          </dgm:constrLst>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shape xmlns:r="http://schemas.openxmlformats.org/officeDocument/2006/relationships" type="rect" r:blip="" zOrderOff="-999" hideGeom="1">
              <dgm:adjLst/>
            </dgm:shape>
            <dgm:presOf axis="desOrSelf" ptType="node"/>
            <dgm:constrLst/>
            <dgm:ruleLst>
              <dgm:rule type="primFontSz" val="5" fact="NaN" max="NaN"/>
            </dgm:ruleLst>
          </dgm:layoutNode>
        </dgm:layoutNode>
        <dgm:choose name="Name42">
          <dgm:if name="Name43" axis="self" ptType="node" func="revPos" op="gte" val="2">
            <dgm:layoutNode name="spComp">
              <dgm:alg type="composite"/>
              <dgm:shape xmlns:r="http://schemas.openxmlformats.org/officeDocument/2006/relationships" r:blip="">
                <dgm:adjLst/>
              </dgm:shape>
              <dgm:presOf/>
              <dgm:constrLst>
                <dgm:constr type="userA"/>
                <dgm:constr type="userB"/>
                <dgm:constr type="l" for="ch" forName="hSp"/>
                <dgm:constr type="t" for="ch" forName="hSp"/>
                <dgm:constr type="w" for="ch" forName="hSp" refType="userB"/>
                <dgm:constr type="wOff" for="ch" forName="hSp" refType="userA" fact="-0.2"/>
              </dgm:constrLst>
              <dgm:ruleLst/>
              <dgm:layoutNode name="hSp">
                <dgm:alg type="sp"/>
                <dgm:shape xmlns:r="http://schemas.openxmlformats.org/officeDocument/2006/relationships" r:blip="">
                  <dgm:adjLst/>
                </dgm:shape>
                <dgm:presOf/>
                <dgm:constrLst/>
                <dgm:ruleLst/>
              </dgm:layoutNode>
            </dgm:layoutNode>
          </dgm:if>
          <dgm:else name="Name44"/>
        </dgm:choos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4">
  <dgm:title val=""/>
  <dgm:desc val=""/>
  <dgm:catLst>
    <dgm:cat type="3D" pri="11400"/>
  </dgm:catLst>
  <dgm:scene3d>
    <a:camera prst="orthographicFront"/>
    <a:lightRig rig="threePt" dir="t"/>
  </dgm:scene3d>
  <dgm:styleLbl name="node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chilly" dir="t"/>
    </dgm:scene3d>
    <dgm:sp3d prstMaterial="translucentPowder">
      <a:bevelT w="127000" h="25400" prst="softRound"/>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chilly" dir="t"/>
    </dgm:scene3d>
    <dgm:sp3d z="12700" extrusionH="12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alignImgPlace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bgImgPlace1">
    <dgm:scene3d>
      <a:camera prst="orthographicFront"/>
      <a:lightRig rig="chilly" dir="t"/>
    </dgm:scene3d>
    <dgm:sp3d z="-257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chilly" dir="t"/>
    </dgm:scene3d>
    <dgm:sp3d z="-70000" extrusionH="1700" prstMaterial="translucentPowder">
      <a:bevelT w="25400" h="6350" prst="softRound"/>
      <a:bevelB w="0" h="0" prst="convex"/>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bgSibTrans2D1">
    <dgm:scene3d>
      <a:camera prst="orthographicFront"/>
      <a:lightRig rig="chilly" dir="t"/>
    </dgm:scene3d>
    <dgm:sp3d z="-25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sibTrans1D1">
    <dgm:scene3d>
      <a:camera prst="orthographicFront"/>
      <a:lightRig rig="chilly"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chilly"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chilly" dir="t"/>
    </dgm:scene3d>
    <dgm:sp3d prstMaterial="translucentPowder">
      <a:bevelT w="127000" h="25400" prst="softRound"/>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2">
    <dgm:scene3d>
      <a:camera prst="orthographicFront"/>
      <a:lightRig rig="chilly" dir="t"/>
    </dgm:scene3d>
    <dgm:sp3d z="1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3">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2D4">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parChTrans1D1">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chilly"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con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1">
    <dgm:scene3d>
      <a:camera prst="orthographicFront"/>
      <a:lightRig rig="chilly" dir="t"/>
    </dgm:scene3d>
    <dgm:sp3d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trAlignAcc1">
    <dgm:scene3d>
      <a:camera prst="orthographicFront"/>
      <a:lightRig rig="chilly" dir="t"/>
    </dgm:scene3d>
    <dgm:sp3d prstMaterial="dkEdge">
      <a:bevelT w="127000" h="25400"/>
    </dgm:sp3d>
    <dgm:txPr/>
    <dgm:style>
      <a:lnRef idx="1">
        <a:scrgbClr r="0" g="0" b="0"/>
      </a:lnRef>
      <a:fillRef idx="1">
        <a:scrgbClr r="0" g="0" b="0"/>
      </a:fillRef>
      <a:effectRef idx="0">
        <a:scrgbClr r="0" g="0" b="0"/>
      </a:effectRef>
      <a:fontRef idx="minor">
        <a:schemeClr val="lt1"/>
      </a:fontRef>
    </dgm:style>
  </dgm:styleLbl>
  <dgm:styleLbl name="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F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AlignAcc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solidBgAcc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chilly" dir="t"/>
    </dgm:scene3d>
    <dgm:sp3d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AccFollowNode1">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0">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2">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3">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fgAcc4">
    <dgm:scene3d>
      <a:camera prst="orthographicFront"/>
      <a:lightRig rig="chilly" dir="t"/>
    </dgm:scene3d>
    <dgm:sp3d z="12700" extrusionH="1700" prstMaterial="dkEdge">
      <a:bevelT w="25400" h="6350" prst="softRound"/>
      <a:bevelB w="0" h="0" prst="convex"/>
    </dgm:sp3d>
    <dgm:txPr/>
    <dgm:style>
      <a:lnRef idx="1">
        <a:scrgbClr r="0" g="0" b="0"/>
      </a:lnRef>
      <a:fillRef idx="1">
        <a:scrgbClr r="0" g="0" b="0"/>
      </a:fillRef>
      <a:effectRef idx="0">
        <a:scrgbClr r="0" g="0" b="0"/>
      </a:effectRef>
      <a:fontRef idx="minor"/>
    </dgm:style>
  </dgm:styleLbl>
  <dgm:styleLbl name="b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dkBgShp">
    <dgm:scene3d>
      <a:camera prst="orthographicFront"/>
      <a:lightRig rig="chilly" dir="t"/>
    </dgm:scene3d>
    <dgm:sp3d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trBgShp">
    <dgm:scene3d>
      <a:camera prst="orthographicFront"/>
      <a:lightRig rig="chilly"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chilly" dir="t"/>
    </dgm:scene3d>
    <dgm:sp3d z="12700" extrusionH="1700" prstMaterial="translucentPowder">
      <a:bevelT w="25400" h="6350" prst="softRound"/>
      <a:bevelB w="0" h="0" prst="convex"/>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Action1.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3-02-03T10:06:46.886"/>
    </inkml:context>
    <inkml:brush xml:id="br0">
      <inkml:brushProperty name="width" value="0.05292" units="cm"/>
      <inkml:brushProperty name="height" value="0.05292" units="cm"/>
      <inkml:brushProperty name="color" value="#FF0000"/>
    </inkml:brush>
    <inkml:brush xml:id="br1">
      <inkml:brushProperty name="width" value="0.05292" units="cm"/>
      <inkml:brushProperty name="height" value="0.05292" units="cm"/>
    </inkml:brush>
  </inkml:definitions>
  <iact:action type="add" startTime="92367">
    <iact:property name="dataType"/>
    <iact:actionData xml:id="d0">
      <inkml:trace xmlns:inkml="http://www.w3.org/2003/InkML" xml:id="stk0" contextRef="#ctx0" brushRef="#br0">18225 11624 0,'-215'467'168,"107"-288"-161,-35 72 6,35 0-1,1 36 2,-1-107-3,36 35 1,1-36 9,-37 72-16,36-35 17,-35 35-19,35-108 9,36 37 2,-36 35-2,0-108-1,37 37 6,-37 35-8,36-35 3,0 35 1,0-35 7,0-1-15,0-35 10,36-1-6,0-71 4,0 0 0,0 0-1,0 0 40,0-108 23</inkml:trace>
    </iact:actionData>
  </iact:action>
  <iact:action type="add" startTime="94061">
    <iact:property name="dataType"/>
    <iact:actionData xml:id="d1">
      <inkml:trace xmlns:inkml="http://www.w3.org/2003/InkML" xml:id="stk1" contextRef="#ctx0" brushRef="#br0">18261 11660 0,'36'36'48,"0"0"-17,36 36-21,-1-1 1,181 109 1,-1-1 1,0 36-3,-108-143 5,73 72-6,-73-37 5,72 37 11,-71-37-13,-37-35 1,1 36-1,-36-72 1,0 35-1,-1 1 1,1 0 0,-36 0 0,72 35-1,-37 1 0,73 35 1,35 37-1,-35-1 1,-1-35-1,-35 35 0,35-36 2,-35-35-2,0 0 1,-1-1-1,-35 1 1,0-36-1,0-36 0,-37 71 1,37-71 0,0 36-1,-36 0 1,36-1 0,-1 37-1,1 0 0,-36-37 1,0 37-1,36-72 0,-72 36 1,35-37 0,-35 1 0,36-36 13,-72 0 212,-107 0-223,-108 0-5,-108 0 3,-143-36-1,143 1 0,36-1 2,108 36 3,0 0-2,35 0-6,-35 0 6,71 0-9,1 0 10,-36 0-7,71 0 2,0 0 2,1 0-1,35 0 1,-36 0 0,-35 0 12,71 0-13,-36 0 1,1 0-1,-1 0 0,1 0 1,-1 0 1,0 0-2,1 0 0,-1 0 1,0 0-1,1 0 1,-1 0-1,1 0 0,-73 0 1,73 0 0,35 0 0,-36 0-1,72 0 1,0 0-1,-35 0 1,35 0-1,0 0 2,-36 0-1,36 0-2,0 0 2,-35 36-1,35-36 13,0 0-13,0 0 1,0 0-1,0 0 41</inkml:trace>
    </iact:actionData>
  </iact:action>
  <iact:action type="add" startTime="96656">
    <iact:property name="dataType"/>
    <iact:actionData xml:id="d2">
      <inkml:trace xmlns:inkml="http://www.w3.org/2003/InkML" xml:id="stk2" contextRef="#ctx0" brushRef="#br0">17113 14351 0,'36'0'74,"0"36"-62,36-36 14,-1 0-14,37 0 1,36 0-1,-1 0 0,36 0 1,108 0-1,72 0 2,-144 0-3,1 0 4,-37 0-4,36 0 2,-71 0 0,35 0-1,-35 0-1,35 0 1,-71 0 1,35 0-1,1 0 1,-37 0 3,1 0-6,0 0 2,-37 0 0,1 0 0,-36 0 1,36 0 0,-1 0 0,-35 0 2,72 0-5,-36 0 3,-1 0 1,1 0-4,0 0 4,36 0-2,-73 35 1,37-35-1,-36 0 3,0 0 8,0 0 13</inkml:trace>
    </iact:actionData>
  </iact:action>
  <iact:action type="add" startTime="97885">
    <iact:property name="dataType"/>
    <iact:actionData xml:id="d3">
      <inkml:trace xmlns:inkml="http://www.w3.org/2003/InkML" xml:id="stk3" contextRef="#ctx0" brushRef="#br0">18979 14422 0,'0'36'86,"0"36"-73,0 0 4,36 35-10,-1 37 5,-35-1 1,0 37-1,0-73 3,0-35-4,36 0 1,-36 0 1,0-36 2,0-1-6,0 1 4,36 36 0,-36-36-1,0 0 0,0 0 2,0 0-2,0-1 1,0 1-1,0 0 14,0 0-2,36 0-12,-36 0 26</inkml:trace>
    </iact:actionData>
  </iact:action>
  <iact:action type="add" startTime="99214">
    <iact:property name="dataType"/>
    <iact:actionData xml:id="d4">
      <inkml:trace xmlns:inkml="http://www.w3.org/2003/InkML" xml:id="stk4" contextRef="#ctx0" brushRef="#br0">17615 14781 0,'-35'0'73,"-1"0"-48,0 0-11,0 0-2,0 0 14,0 0-15,0 0 14,0 36 1,1 0 12,35 0-14,0 0-11,-36 35-1,36 1 0,0 36 16,0-36-18,0-37 3,0 1 0,0 0 11,0 0 1,36 0 13,-36 0-25,35-36-1,1 36 1,0-36-1,0 36 5,0-36-9,-36 35 6,36-35-2,0 0 0,0 0 13,-1 0-13,1 0 13,0 0 16,0 0 31</inkml:trace>
    </iact:actionData>
  </iact:action>
  <iact:action type="add" startTime="100430">
    <iact:property name="dataType"/>
    <iact:actionData xml:id="d5">
      <inkml:trace xmlns:inkml="http://www.w3.org/2003/InkML" xml:id="stk5" contextRef="#ctx0" brushRef="#br0">17257 15283 0,'36'0'131,"35"0"-125,1 0 7,0 0-1,-36 0 0,0 0 26,-1 0-10,1 0 59</inkml:trace>
    </iact:actionData>
  </iact:action>
  <iact:action type="add" startTime="101408">
    <iact:property name="dataType"/>
    <iact:actionData xml:id="d6">
      <inkml:trace xmlns:inkml="http://www.w3.org/2003/InkML" xml:id="stk6" contextRef="#ctx0" brushRef="#br0">18082 15248 0,'0'0'2,"36"0"44,-36 35-18,36 37-17,-1 0 1,1 36 0,-36-1 0,0-71 4,0 0-7,36 0 4,-36 0 25,0 0-13,0-1 51,0 1-39,0 0-12,0 0 1,-36-36-14,0 0 13,1 0-12,-1 0-1,0 0 13,36-36 1,-36 36-2,0-36 14,36 0-26,0 1 2,0-1 11,0 0-13,0 0 13,0 0-1,36 36 17,-36-36-18,36 36-11,0 0 26,0 0 12,-1 0-13</inkml:trace>
    </iact:actionData>
  </iact:action>
  <iact:action type="add" startTime="102988">
    <iact:property name="dataType"/>
    <iact:actionData xml:id="d7">
      <inkml:trace xmlns:inkml="http://www.w3.org/2003/InkML" xml:id="stk7" contextRef="#ctx0" brushRef="#br0">18369 12952 0,'0'71'99,"-36"-71"-86,36 36-1,-36 36 23,36-36-25,-36-36 2,0 72-2,36-37 10,-36 1-8,36 0 1,0 0-1,0 0 13,-35 0-12,35 0 13,0 0 24</inkml:trace>
    </iact:actionData>
  </iact:action>
  <iact:action type="add" startTime="103790">
    <iact:property name="dataType"/>
    <iact:actionData xml:id="d8">
      <inkml:trace xmlns:inkml="http://www.w3.org/2003/InkML" xml:id="stk8" contextRef="#ctx0" brushRef="#br0">18046 13131 0</inkml:trace>
    </iact:actionData>
  </iact:action>
  <iact:action type="add" startTime="104530">
    <iact:property name="dataType"/>
    <iact:actionData xml:id="d9">
      <inkml:trace xmlns:inkml="http://www.w3.org/2003/InkML" xml:id="stk9" contextRef="#ctx0" brushRef="#br0">18441 13454 0,'35'0'20</inkml:trace>
    </iact:actionData>
  </iact:action>
  <iact:action type="add" startTime="105922">
    <iact:property name="dataType"/>
    <iact:actionData xml:id="d10">
      <inkml:trace xmlns:inkml="http://www.w3.org/2003/InkML" xml:id="stk10" contextRef="#ctx0" brushRef="#br0">18943 13023 0,'0'36'36,"0"0"-21,-36 36-2,0 35-4,0 37 7,36-72-7,-36 35 7,0-35-7,36 0 3,0 0 27,0-108 61,36-180-87,36-178 0,0 71 1,-36 179-4,0 109 3,-36-1-1,0 0 15,35 36 47,1 0-49,0 0 0,-36 107-12,36 1-1,0 0 1,0-1-1,-36-71 0,36 72 0,-36-36 1,36-1 0,-36-35 2,0 0-5,35 0 2,-35 0 1,0 0-1,0 0 14,0-1 14,0 1-6,-35 0 18,-1-36-26,0 36-15,0-36 0,-36 36 2,36-36 3,0 0-6,1 0 2,-1 0 1,0 0 15,36 36-19,-36-36 3,0 0 16,0 0-2,0 0 34</inkml:trace>
    </iact:actionData>
  </iact:action>
  <iact:action type="add" startTime="108116">
    <iact:property name="dataType"/>
    <iact:actionData xml:id="d11">
      <inkml:trace xmlns:inkml="http://www.w3.org/2003/InkML" xml:id="stk11" contextRef="#ctx0" brushRef="#br0">19696 13239 0,'-36'0'21,"0"35"-18,36 1 10,0 0 11,0 0 27,0 36-27,0 0-10,0-1-3,0 37 1,0-72 1,0 0-1,0 0 1,0-1 0,0 1 3,36-36 8,-36 36-12,36-36 10,0 0 4,0 0-1,0 0-12,0 0-1,0 0 13,-1 0-13,1 0 17,0 0-19,-36-36 3,36 36-2,0-36 2,-36 1 3,36-1-7,0-36 19,-36 36-2,0 0-14,0 0-3,0 0 7,0 1 9,0-1-3,-36 0-9,36 0-1,-72 0 1,0 0 14,36 36-14,1-36-3,-1 36 2,36-36 1,-36 36-1,0 0 26,0 0-10,0 0-18,0 0 43</inkml:trace>
    </iact:actionData>
  </iact:action>
  <iact:action type="add" startTime="109546">
    <iact:property name="dataType"/>
    <iact:actionData xml:id="d12">
      <inkml:trace xmlns:inkml="http://www.w3.org/2003/InkML" xml:id="stk12" contextRef="#ctx0" brushRef="#br0">19947 13705 0,'0'36'22,"36"-36"-9,-36 36 38,0 0-39,36-36 0,-36 35 1,72 1-1,-36 0 1,0 36 0,-1-36-1,1 0 1,0-36 37</inkml:trace>
    </iact:actionData>
  </iact:action>
  <iact:action type="add" startTime="110624">
    <iact:property name="dataType"/>
    <iact:actionData xml:id="d13">
      <inkml:trace xmlns:inkml="http://www.w3.org/2003/InkML" xml:id="stk13" contextRef="#ctx0" brushRef="#br0">19768 15140 0,'0'72'25,"0"-1"-15,0-35 3,-36 36-1,0 0 0,36 0 5,-36-1-8,0-35 4,36 0-1,-35 0 0,35 0 3,0 0 8,0 0 3</inkml:trace>
    </iact:actionData>
  </iact:action>
  <iact:action type="add" startTime="111286">
    <iact:property name="dataType"/>
    <iact:actionData xml:id="d14">
      <inkml:trace xmlns:inkml="http://www.w3.org/2003/InkML" xml:id="stk14" contextRef="#ctx0" brushRef="#br0">19445 15499 0,'36'0'163</inkml:trace>
    </iact:actionData>
  </iact:action>
  <iact:action type="add" startTime="112115">
    <iact:property name="dataType"/>
    <iact:actionData xml:id="d15">
      <inkml:trace xmlns:inkml="http://www.w3.org/2003/InkML" xml:id="stk15" contextRef="#ctx0" brushRef="#br0">19947 15642 0</inkml:trace>
    </iact:actionData>
  </iact:action>
  <iact:action type="add" startTime="112767">
    <iact:property name="dataType"/>
    <iact:actionData xml:id="d16">
      <inkml:trace xmlns:inkml="http://www.w3.org/2003/InkML" xml:id="stk16" contextRef="#ctx0" brushRef="#br0">20234 15929 0,'36'-36'14,"-36"-35"8,0-1-9,36 0 0,-36-143 2,36 35-5,0-35 2,-36 108 1,36-73-1,-36 73 0,36 35 1,-36 36-1,35 0 17,1 36 43,0 36-59,36 72 0,36 71 6,-1 36-13,-35-71 10,0-37-8,-36 1 9,-1-72-1,1 0-9,-36 0 3,0-1 16,36 1-1,-36 0 50,-36 0-37,0-36-25,-35 36-2,-1-36 3,36 0 0,0 36-1,0-36-3,0 0 2,1 0 1,-1 0 12,0 0-13,0 0 14,0 0-14,0 0 13,0 0-1</inkml:trace>
    </iact:actionData>
  </iact:action>
  <iact:action type="add" startTime="114298">
    <iact:property name="dataType"/>
    <iact:actionData xml:id="d17">
      <inkml:trace xmlns:inkml="http://www.w3.org/2003/InkML" xml:id="stk17" contextRef="#ctx0" brushRef="#br0">21454 15965 0,'0'-36'61,"0"0"-30,0-71-19,-36 35-6,36-36 7,-36 1 2,0 71-5,36-36 3,0 36-1,0 0 0,0 0 1,-35 36 0,35-35-1,-36-1 4,36 0-7,0 0 41,36 36 90,-1 0-132,1 0-5,0 0 23,0 0-2,0 0-11,0 0 37,0 0 51,0 0-13,-36 36-64,35-36 2,-35 36 0,0 0-16,0-1 28,0 1 25,36-36-25,-36 36 38,0 0-14,-36-36-11,1 0-39,-1 0 12,0 0 1,36 36-12,-36-36 0,0 0-1,0 0 25,0 0 64</inkml:trace>
    </iact:actionData>
  </iact:action>
  <iact:action type="add" startTime="131498">
    <iact:property name="dataType"/>
    <iact:actionData xml:id="d18">
      <inkml:trace xmlns:inkml="http://www.w3.org/2003/InkML" xml:id="stk18" contextRef="#ctx0" brushRef="#br1">18154 14566 0,'35'0'133,"1"0"-115,0 0 6,0 0-12,-36 36 105,36-36-108,-36 36 4,0 0 0,0-1 12,36-35-13,-36 36 25,0 0 26,0 0-37,0 0 10,-36-36-22,0 36 24,0-36-26,0 0 12,36 36-12,-36-36 15,1 0 11,-1 36-27,0-36 78,36 35-38,-36-35-40,0 0 89,72 0 63,0 0-150,0 0 0,0 0 11,-1 0-12,37 0 27,-36 0-14,0 0 0,0 0-1,0 0-10,0 0 24,-1 0 0,1 0 73,0 0-36,0 0 26</inkml:trace>
    </iact:actionData>
  </iact:action>
  <iact:action type="add" startTime="136388">
    <iact:property name="dataType"/>
    <iact:actionData xml:id="d19">
      <inkml:trace xmlns:inkml="http://www.w3.org/2003/InkML" xml:id="stk19" contextRef="#ctx0" brushRef="#br1">19911 14387 0,'-35'0'74,"-1"0"-49,0 35-10,0 1 11,0 0-5,36 0-8,-36 0 0,0-36 2,36 36-6,-36-36 5,36 36-2,0 0 1,0-1-1,-35-35 13,35 36-10,0 36 7,0-36 4,0 0-14,0 0 1,0 0 2,0-1 7,0 1-9,0 0 25,35-36-25,-35 36-1,36-36 1,0 0-1,36 0 0,-72 36 0,36-36 2,0 0-2,0 0 0,-1 0 14,1 0 36,-36-36 89,0 0-126,0 0 3,0 0-18,0 1 3,-36-1 11,1 0-11,-1 0 11,-36 0 3,36 36-3,0-36 13,0 36-9,0 0 7,1 0-22,-1 0 54</inkml:trace>
    </iact:actionData>
  </iact:action>
  <iact:action type="add" startTime="148137">
    <iact:property name="dataType"/>
    <iact:actionData xml:id="d20">
      <inkml:trace xmlns:inkml="http://www.w3.org/2003/InkML" xml:id="stk20" contextRef="#ctx0" brushRef="#br1">22674 13310 0,'0'-36'13,"36"1"39,0 35-43,0 0 16,-1 0-11,1 0-3,0 0 1,0 0 0,0 35 0,0 73 1,0 0 0,-36-1 3,0 1-4,0-72-3,0 0 4,0 0-1,0-1 4,0 1 19,0 0-10,-36-36-12,72 0 100,0 0-100,35 0-2,-35 0 1,0 0 14,0 0-1</inkml:trace>
    </iact:actionData>
  </iact:action>
  <iact:action type="add" startTime="149173">
    <iact:property name="dataType"/>
    <iact:actionData xml:id="d21">
      <inkml:trace xmlns:inkml="http://www.w3.org/2003/InkML" xml:id="stk21" contextRef="#ctx0" brushRef="#br1">23965 13454 0,'-179'502'4,"358"-1004"-3,-394 1148 8,179-575 5,0 1 10,36-36 1,-35-36-12,-1 0 75,0-36-62</inkml:trace>
    </iact:actionData>
  </iact:action>
  <iact:action type="add" startTime="149716">
    <iact:property name="dataType"/>
    <iact:actionData xml:id="d22">
      <inkml:trace xmlns:inkml="http://www.w3.org/2003/InkML" xml:id="stk22" contextRef="#ctx0" brushRef="#br1">23571 13561 0,'0'0'3,"36"0"5,35 72 5,37-36-1,0 72 1,35-37-1,1 37 4,-73-36-7,1 0 4,0-37-1,-72 1 0,36-36 4,0 36-7</inkml:trace>
    </iact:actionData>
  </iact:action>
  <iact:action type="add" startTime="150430">
    <iact:property name="dataType"/>
    <iact:actionData xml:id="d23">
      <inkml:trace xmlns:inkml="http://www.w3.org/2003/InkML" xml:id="stk23" contextRef="#ctx0" brushRef="#br1">25759 12880 0,'-36'0'12,"-71"36"1,35 0-1,36 35 0,-36-35 2,72 36-3,-71-36 2,35 0-1,-36 71 0,72-35 1,-72 0-1,72 35 1,-36 37-1,36-108 1,0 36 0,0-37 12,0 1 0,0 0-1,36-36-10,0 0 1,108-36-5,-1-71 2,-35 71 1,-108-36-1,36 36 0,-1 0 3,-35 0 9,0 1 0,0-1-9,-71-36-5,-1 72 4,0-72-3,0 36 2,37 36 0,-37 0 0,36 0-1,0 0 0</inkml:trace>
    </iact:actionData>
  </iact:action>
  <iact:action type="add" startTime="151396">
    <iact:property name="dataType"/>
    <iact:actionData xml:id="d24">
      <inkml:trace xmlns:inkml="http://www.w3.org/2003/InkML" xml:id="stk24" contextRef="#ctx0" brushRef="#br1">25974 13203 0,'36'0'12,"0"0"12,0 0-10,36 0-2,0 0 0,35 0 3,-35 0-5,0 0 4,-36 0-4,-1 0 3,1 0-1,0 0 5</inkml:trace>
    </iact:actionData>
  </iact:action>
  <iact:action type="add" startTime="151884">
    <iact:property name="dataType"/>
    <iact:actionData xml:id="d25">
      <inkml:trace xmlns:inkml="http://www.w3.org/2003/InkML" xml:id="stk25" contextRef="#ctx0" brushRef="#br1">26297 13561 0,'36'0'63,"0"0"-50,0 0-2,0 0 16,0 0-16,0 0 14,-36 36-12,35-36 12</inkml:trace>
    </iact:actionData>
  </iact:action>
  <iact:action type="add" startTime="152674">
    <iact:property name="dataType"/>
    <iact:actionData xml:id="d26">
      <inkml:trace xmlns:inkml="http://www.w3.org/2003/InkML" xml:id="stk26" contextRef="#ctx0" brushRef="#br1">27445 13274 0,'36'36'25,"-36"108"-12,36 35 1,0 1-4,-36-1 5,0-107-5,0-1 2,0-35 1,36 0-1</inkml:trace>
    </iact:actionData>
  </iact:action>
  <iact:action type="add" startTime="153277">
    <iact:property name="dataType"/>
    <iact:actionData xml:id="d27">
      <inkml:trace xmlns:inkml="http://www.w3.org/2003/InkML" xml:id="stk27" contextRef="#ctx0" brushRef="#br1">28091 13310 0,'36'0'11,"36"0"15,-36 0-1,0 0-14,-1 0 3,1 0 12,0 0 10,-36 108-23,0 0-2,0-37 3,0 1-3,0 0 2,0-36 12,0 0-12,0-1-1,0 1 25,-36 0-24,0 0 0,1 72-1,-37-37 1,36 1 0,0-36-1,0 36 0,36-36 41,36-36 33,36 0-73,-36 0 2,35 0 6,-35 0 7,36 0-5,-36 0 2,0 0-12,0 0 11,0 0-12,-1 0 14,1 0 2</inkml:trace>
    </iact:actionData>
  </iact:action>
  <iact:action type="add" startTime="154611">
    <iact:property name="dataType"/>
    <iact:actionData xml:id="d28">
      <inkml:trace xmlns:inkml="http://www.w3.org/2003/InkML" xml:id="stk28" contextRef="#ctx0" brushRef="#br1">28593 12880 0,'0'0'5,"-35"-36"-4,-37 36 12,36 0-1,-36 0 2,0 0-4,-35 0 3,35-36-1,0 36 3,36 0-1,0 0-5,-35 0 3,35 0 14,0 0-14,0 0 1,0 0-1,0 0 4,0 36-7,1 0 6,-1 0-4,0 35 1,0 1 1,0 0-1,0 36 4,-36 71-3,37-107-5,-1 35 5,36 1-1,0-72 2,0 0-2,0 0 1,0-1-1,0 1 0,0 0 13,0 0-13,0 0 2,0 0-2,36 0 1,-36 0 2,35-1-5,1 37 2,-36-36 1,72 0-1,-72 36 0,72-36 3,0 35-1,-1 1-4,109 36 6,-73-37-8,109 37 5,-37 0 3,-35-1-7,71-35 3,-143-72 1,35 36 0,-35-36 0,0 36-1,-36-36 16,-1 0-18,1 0 14,-36-72 27,144-287-33,-37-179-11,1-36 5,-72 180 4,0 142-6,0 37 9,-36 72-6,0-1-3,0 37-3,0-1 8,0 72-5,0 0 3,0 0-1,0 0 5,0 1-8,-36-1 19,36 0-19,-36 36 4,36-36 11,-36 36-10,-36 0 11,36 0-12,1 0-1,-37 0 1,0 0-2,36 0 2,0 0 0,-35 36 13,-1 0-14,0 0 0,0-1 1,36 1 1,1 36-2,-1-72-1,0 0 4,36 36-4,-36-36 2,36 36-2,-36-36 2,36 36-1,0 0 1,-36-36-1,36 35 14,-36-35-13,0 0 11,36 36 14,-35-36 75</inkml:trace>
    </iact:actionData>
  </iact:action>
</iact:actions>
</file>

<file path=ppt/ink/inkAction2.xml><?xml version="1.0" encoding="utf-8"?>
<iact:actions xmlns:iact="http://schemas.microsoft.com/office/powerpoint/2014/inkAction" lengthUnit="cm" timeUnit="ms">
  <inkml:definitions xmlns:inkml="http://www.w3.org/2003/InkML">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58763" units="1/cm"/>
          <inkml:channelProperty channel="T" name="resolution" value="1" units="1/dev"/>
        </inkml:channelProperties>
      </inkml:inkSource>
      <inkml:timestamp xml:id="ts0" timeString="2023-02-03T10:06:46.886"/>
    </inkml:context>
    <inkml:brush xml:id="br0">
      <inkml:brushProperty name="width" value="0.05292" units="cm"/>
      <inkml:brushProperty name="height" value="0.05292" units="cm"/>
    </inkml:brush>
    <inkml:brush xml:id="br1">
      <inkml:brushProperty name="width" value="0.05292" units="cm"/>
      <inkml:brushProperty name="height" value="0.05292" units="cm"/>
      <inkml:brushProperty name="color" value="#C00000"/>
    </inkml:brush>
  </inkml:definitions>
  <iact:action type="add" startTime="470626">
    <iact:property name="dataType"/>
    <iact:actionData xml:id="d0">
      <inkml:trace xmlns:inkml="http://www.w3.org/2003/InkML" xml:id="stk0" contextRef="#ctx0" brushRef="#br0">27732 7104 0,'0'72'49,"-215"286"-37,0 145 1,-287 537 3,215-394-3,0-36-4,35-144 3,73-71 0,0 35 1,71-179-1,0 0 0,37-107 2,-1 71 2,0 0-7,36-107 3,0 0 0,36-72 4,0 35-6,0-35 16,36-251 75</inkml:trace>
    </iact:actionData>
  </iact:action>
  <iact:action type="add" startTime="471880">
    <iact:property name="dataType"/>
    <iact:actionData xml:id="d1">
      <inkml:trace xmlns:inkml="http://www.w3.org/2003/InkML" xml:id="stk1" contextRef="#ctx0" brushRef="#br0">27840 7068 0,'0'36'49,"36"0"-10,-36 0-27,72 71-1,143 108 2,251 359-1,144 252 0,-179-324 1,-1 36-1,144 0 0,-143-72 1,-144-143 1,107 108 1,-71-144-6,-108 36 4,-35-144 2,-73-71-5,-71-36 2,0-37 1,-36 1 2,36-36-2,-36 36 9,36-36-6,-36 36-4,-36-36 123,-143-72-121,-288-35-2,-35 71 0,-359 36 0,72 0 0,430 0 5,36 72-9,108-72 7,0 35-1,71-35-5,-35 0 4,-1 0-1,1 0 1,-36 36-1,35-36 0,37 0 4,-37 36-6,37-36 6,-108 36-7,0 0 6,-72 0-5,-72 0 2,72 0 1,72-1-1,36 1 2,71 0-2,73-36 0,-1 36 1,36-36-1,-36 36 5,36-36-9,1 0 4,-1 0 5,0 0-8,0 0 41,108-72 64</inkml:trace>
    </iact:actionData>
  </iact:action>
  <iact:action type="add" startTime="473747">
    <iact:property name="dataType"/>
    <iact:actionData xml:id="d2">
      <inkml:trace xmlns:inkml="http://www.w3.org/2003/InkML" xml:id="stk2" contextRef="#ctx0" brushRef="#br0">26297 10655 0,'72'0'87,"215"0"-75,36 36 1,107-36-1,144 0 1,-143 72-1,0-72 0,-1 0 1,-71 0-1,-144 0 1,-71 0 0,71 0 0,-108 0-1,1 0 0,0 0 1,-37 0-1,37 0 1,-36 0 1,-36 0-1,35 0-2,-35 0 4,0 0-3,0 0 13,0 0-3,-215 72 55,35-36-64</inkml:trace>
    </iact:actionData>
  </iact:action>
  <iact:action type="add" startTime="474964">
    <iact:property name="dataType"/>
    <iact:actionData xml:id="d3">
      <inkml:trace xmlns:inkml="http://www.w3.org/2003/InkML" xml:id="stk3" contextRef="#ctx0" brushRef="#br0">28199 10727 0,'36'0'23,"-36"36"17,0 36-30,0 35 3,0 37-1,0 179 0,0-36 1,-36-108-1,36-71 1,0-36-1,0-36 1,0 35 0,0 1-1,0 72 0,0 35 1,0-71 0,0-1 2,0-71-6,0 36 17,0-36 24</inkml:trace>
    </iact:actionData>
  </iact:action>
  <iact:action type="add" startTime="475978">
    <iact:property name="dataType"/>
    <iact:actionData xml:id="d4">
      <inkml:trace xmlns:inkml="http://www.w3.org/2003/InkML" xml:id="stk4" contextRef="#ctx0" brushRef="#br0">26620 11552 0,'0'0'1,"-36"0"9,0 0 15,1 0 0,-1 0 1,0 0-14,36 36 1,-36-36 0,0 72-1,0 36 3,36-37-3,-36 1-2,0-36 3,1 36-1,35-36 1,0 0 0,0-1-1,0 1 13,0 0 1,0 0-2,35 0 29,1-36-43,0 0 6,36 36-7,0-36 4,-36 0-1,-1 0 13,1 0-9,0 0 34</inkml:trace>
    </iact:actionData>
  </iact:action>
  <iact:action type="add" startTime="477132">
    <iact:property name="dataType"/>
    <iact:actionData xml:id="d5">
      <inkml:trace xmlns:inkml="http://www.w3.org/2003/InkML" xml:id="stk5" contextRef="#ctx0" brushRef="#br0">26261 11947 0,'36'0'38,"0"0"-15,36 0 2,-36 0-12,0 0-1,0 0 13,-1 0 1,1 0 60</inkml:trace>
    </iact:actionData>
  </iact:action>
  <iact:action type="add" startTime="477733">
    <iact:property name="dataType"/>
    <iact:actionData xml:id="d6">
      <inkml:trace xmlns:inkml="http://www.w3.org/2003/InkML" xml:id="stk6" contextRef="#ctx0" brushRef="#br0">27122 11983 0,'0'36'12,"0"0"27,0 0-13,0-1 58,0 1-33,72 0-26,-36 0-11,0 0-3,0 0 5,0-36-7,0 36 29,-36 0 42,0-1-59,-36 1 16,0-36-24,0 0-2,0 0 52</inkml:trace>
    </iact:actionData>
  </iact:action>
  <iact:action type="add" startTime="479264">
    <iact:property name="dataType"/>
    <iact:actionData xml:id="d7">
      <inkml:trace xmlns:inkml="http://www.w3.org/2003/InkML" xml:id="stk7" contextRef="#ctx0" brushRef="#br0">27804 9759 0,'0'0'4,"0"35"2,0 1 18,0 0 18,0 0-21,72 0-8,71-36-1,37 0 1,71 0 2,36-36-3,-108-36-1,-107 36 5,-36 1-4,36-1-3,-36 36 28,-36-36-21,35-36-6,-35 36 5,0-71-2,0 35-4,-35-36 4,-37 1 2,-108-1-2,1 36-4,36 0 3,35 37 2,36 35-2,-35 0 1,71 0-1,-72 0 1,72 0-1,-36 0 3,1 0-5,35 0 27,0 0-23,36 35-2,0 1 13,0 0-13,-36 36 3,36 0-4,0 35 4,0 1-5,0 0 2,0-37 1,0-35 12,0 0 13,0 0-13,0 0 75,36-36-87</inkml:trace>
    </iact:actionData>
  </iact:action>
  <iact:action type="add" startTime="480566">
    <iact:property name="dataType"/>
    <iact:actionData xml:id="d8">
      <inkml:trace xmlns:inkml="http://www.w3.org/2003/InkML" xml:id="stk8" contextRef="#ctx0" brushRef="#br0">28522 9723 0,'0'36'98,"36"-36"-85,-1 35 0,1 1 12,0 0-12,0-36-1,-36 36 13,36-36 2,-36 36-16,36-36 29</inkml:trace>
    </iact:actionData>
  </iact:action>
  <iact:action type="add" startTime="481256">
    <iact:property name="dataType"/>
    <iact:actionData xml:id="d9">
      <inkml:trace xmlns:inkml="http://www.w3.org/2003/InkML" xml:id="stk9" contextRef="#ctx0" brushRef="#br0">29634 9902 0,'36'36'175,"0"36"-162,-1 35-2,1-71 5,-36 36-8,36-36 5,-36 0-1,0 35 1,0 1 0,-36-72 2,0 72-5,1-72 2,-37 36 0,0 0 1,36-36 0,0 0-1,0 0 14,1 0-1</inkml:trace>
    </iact:actionData>
  </iact:action>
  <iact:action type="add" startTime="482711">
    <iact:property name="dataType"/>
    <iact:actionData xml:id="d10">
      <inkml:trace xmlns:inkml="http://www.w3.org/2003/InkML" xml:id="stk10" contextRef="#ctx0" brushRef="#br0">29777 9938 0,'0'0'4,"36"-36"15,36 36-6,-36 0 12,0 0 0,0 0 12,-36 36 64</inkml:trace>
    </iact:actionData>
  </iact:action>
  <iact:action type="add" startTime="483386">
    <iact:property name="dataType"/>
    <iact:actionData xml:id="d11">
      <inkml:trace xmlns:inkml="http://www.w3.org/2003/InkML" xml:id="stk11" contextRef="#ctx0" brushRef="#br0">29239 12378 0,'0'0'3,"-36"-144"5,0 1 6,1 35-2,-1 36 0,36 36 0,0 0 1,0 1 11,-36-37-11,-36-144-1,36 1 2,36 108-1,0-1 1,0 72-4,0 0 3,0 0-1,0 0 28,36 36 11,36 0-42,35 0 4,-35 36-1,36 0 1,-36-36 0,-1 36-1,-35 0 3,0-36-4,0 36 13,-36 0-8,36 35-7,-36-35 3,0 0 5,0 0-8,0 0 4,0 0 12,-36 0-1,-36 0-11,36-1 5,0 1-11,-35-36 6,35 36-1,0-36 0,0 0 14,0 0 24,0 0-13,0 0 14,1 0 39</inkml:trace>
    </iact:actionData>
  </iact:action>
  <iact:action type="add" startTime="487924">
    <iact:property name="dataType"/>
    <iact:actionData xml:id="d12">
      <inkml:trace xmlns:inkml="http://www.w3.org/2003/InkML" xml:id="stk12" contextRef="#ctx0" brushRef="#br1">30567 11768 0,'-36'0'36,"0"0"-11,0 0 0,0 36-10,36-1-6,-36 1 4,36 0 12,0 0-13,-36 0 1,36 36 28,0-36-19,0-1 3,0 1 1,36 0-1,0-36-1,-36 36-11,36-36 62,-36 36-50,-36-36 76,0 36-77,0-36-9,0 36-2,1-36-3,-1 0 18,0 0-18,0 0 55</inkml:trace>
    </iact:actionData>
  </iact:action>
  <iact:action type="add" startTime="490268">
    <iact:property name="dataType"/>
    <iact:actionData xml:id="d13">
      <inkml:trace xmlns:inkml="http://www.w3.org/2003/InkML" xml:id="stk13" contextRef="#ctx0" brushRef="#br1">27768 11050 0,'0'0'4,"-36"0"15,0 0 18,1 0-11,-1 0-14,0 0 13,36 36-12,-36 0 11,0 0 5,0 0-20,36-1 29,-36 1-26,36 0 38,0 0 28,0 0-40,36-36-16,0 0-9,0 36-1,0-36 0,0 0 2,0 0 13,-1 0 8,-35 36-23,0 0 54,0-1-31,0 1-9,0 0 23,-35-36 2,-1 0 11,0 0-11,36 36-36,-36-36 32</inkml:trace>
    </iact:actionData>
  </iact:action>
  <iact:action type="add" startTime="492197">
    <iact:property name="dataType"/>
    <iact:actionData xml:id="d14">
      <inkml:trace xmlns:inkml="http://www.w3.org/2003/InkML" xml:id="stk14" contextRef="#ctx0" brushRef="#br1">28235 8144 0,'0'0'1,"-36"108"11,0 35-1,-36-71 5,36 0-7,36 0 4,-36-37-1,0 1 3,36 0 7,0 0-9,-35 0 0,35 36 2,0-1-5,0 37 5,-36-36-2,36-36-4,0 35 7,0 73-4,0-72-2,0 35 3,36 1 2,-36-72-1,35 0-6,-35 35 4,36-35 1,0 0-1,0 0 14,72 36-14,-36-36 2,35 71-3,73-35 1,-73-36 1,37 0 0,71 0-1,180-36 14,-216 0-11,144 0-3,-72 0-2,-36-108 5,-35 36-5,-73 36 2,-71-35 2,36 71-2,-72-72 1,36 72 2,-36-72-6,36 0 4,-36 1-1,0-145 1,-72-142 0,-143-37 2,35 108-5,1 36 3,-108 36-1,0 71 0,-36 1 0,-72-1 1,1 108 0,107 0 2,107 1-5,37 35 3,35 0-1,72 0 0,0 0 1,0 0 0,1 0 15,-1 0 6,0 0 16</inkml:trace>
    </iact:actionData>
  </iact:action>
</iact:action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932058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203041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578795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963368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28/09/2024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25336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28/09/2024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97826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28/09/2024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6307332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702262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28/09/2024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7898034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131899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28/09/2024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040292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699173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76811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329063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607298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91642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4043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2.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28/09/2024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28/09/2024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168692"/>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5.png"/><Relationship Id="rId1" Type="http://schemas.openxmlformats.org/officeDocument/2006/relationships/slideLayout" Target="../slideLayouts/slideLayout2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5.png"/><Relationship Id="rId1" Type="http://schemas.openxmlformats.org/officeDocument/2006/relationships/slideLayout" Target="../slideLayouts/slideLayout2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9.xml.rels><?xml version="1.0" encoding="UTF-8" standalone="yes"?>
<Relationships xmlns="http://schemas.openxmlformats.org/package/2006/relationships"><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27.xml"/><Relationship Id="rId5" Type="http://schemas.openxmlformats.org/officeDocument/2006/relationships/image" Target="../media/image10.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 Id="rId5" Type="http://schemas.openxmlformats.org/officeDocument/2006/relationships/image" Target="../media/image110.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8" Type="http://schemas.openxmlformats.org/officeDocument/2006/relationships/image" Target="../media/image19.png"/><Relationship Id="rId2" Type="http://schemas.openxmlformats.org/officeDocument/2006/relationships/image" Target="../media/image5.png"/><Relationship Id="rId1" Type="http://schemas.openxmlformats.org/officeDocument/2006/relationships/slideLayout" Target="../slideLayouts/slideLayout27.xml"/><Relationship Id="rId6" Type="http://schemas.openxmlformats.org/officeDocument/2006/relationships/image" Target="../media/image16.png"/><Relationship Id="rId5" Type="http://schemas.openxmlformats.org/officeDocument/2006/relationships/image" Target="../media/image17.png"/></Relationships>
</file>

<file path=ppt/slides/_rels/slide18.xml.rels><?xml version="1.0" encoding="UTF-8" standalone="yes"?>
<Relationships xmlns="http://schemas.openxmlformats.org/package/2006/relationships"><Relationship Id="rId7" Type="http://schemas.openxmlformats.org/officeDocument/2006/relationships/image" Target="../media/image21.png"/><Relationship Id="rId2" Type="http://schemas.openxmlformats.org/officeDocument/2006/relationships/image" Target="../media/image5.png"/><Relationship Id="rId1" Type="http://schemas.openxmlformats.org/officeDocument/2006/relationships/slideLayout" Target="../slideLayouts/slideLayout27.xml"/><Relationship Id="rId5" Type="http://schemas.openxmlformats.org/officeDocument/2006/relationships/image" Target="../media/image20.png"/></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5.png"/><Relationship Id="rId1" Type="http://schemas.openxmlformats.org/officeDocument/2006/relationships/slideLayout" Target="../slideLayouts/slideLayout2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microsoft.com/office/2011/relationships/inkAction" Target="../ink/inkAction1.xml"/><Relationship Id="rId7" Type="http://schemas.openxmlformats.org/officeDocument/2006/relationships/image" Target="../media/image200.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7" Type="http://schemas.openxmlformats.org/officeDocument/2006/relationships/image" Target="../media/image25.png"/><Relationship Id="rId2" Type="http://schemas.openxmlformats.org/officeDocument/2006/relationships/image" Target="../media/image5.png"/><Relationship Id="rId1" Type="http://schemas.openxmlformats.org/officeDocument/2006/relationships/slideLayout" Target="../slideLayouts/slideLayout27.xml"/><Relationship Id="rId5" Type="http://schemas.openxmlformats.org/officeDocument/2006/relationships/image" Target="../media/image24.png"/></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 Id="rId5" Type="http://schemas.openxmlformats.org/officeDocument/2006/relationships/image" Target="../media/image240.png"/></Relationships>
</file>

<file path=ppt/slides/_rels/slide3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3" Type="http://schemas.microsoft.com/office/2011/relationships/inkAction" Target="../ink/inkAction2.xml"/><Relationship Id="rId7"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3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7.xml"/></Relationships>
</file>

<file path=ppt/slides/_rels/slide4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28.xml"/><Relationship Id="rId5" Type="http://schemas.openxmlformats.org/officeDocument/2006/relationships/image" Target="../media/image5.png"/><Relationship Id="rId4" Type="http://schemas.openxmlformats.org/officeDocument/2006/relationships/image" Target="../media/image2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9" y="2785710"/>
            <a:ext cx="4093402" cy="1446550"/>
          </a:xfrm>
          <a:prstGeom prst="rect">
            <a:avLst/>
          </a:prstGeom>
          <a:noFill/>
        </p:spPr>
        <p:txBody>
          <a:bodyPr wrap="square" rtlCol="0">
            <a:spAutoFit/>
          </a:bodyPr>
          <a:lstStyle/>
          <a:p>
            <a:r>
              <a:rPr lang="en-US" sz="4400" b="1" dirty="0">
                <a:solidFill>
                  <a:srgbClr val="00B0F0"/>
                </a:solidFill>
                <a:latin typeface="Alexandria" charset="0"/>
                <a:cs typeface="Alexandria" charset="0"/>
              </a:rPr>
              <a:t>Introduction to Economics</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5</a:t>
            </a:r>
          </a:p>
        </p:txBody>
      </p:sp>
      <p:sp>
        <p:nvSpPr>
          <p:cNvPr id="11" name="TextBox 10"/>
          <p:cNvSpPr txBox="1"/>
          <p:nvPr/>
        </p:nvSpPr>
        <p:spPr>
          <a:xfrm>
            <a:off x="6370224" y="4802552"/>
            <a:ext cx="1175322" cy="707886"/>
          </a:xfrm>
          <a:prstGeom prst="rect">
            <a:avLst/>
          </a:prstGeom>
          <a:noFill/>
        </p:spPr>
        <p:txBody>
          <a:bodyPr wrap="none" rtlCol="0">
            <a:spAutoFit/>
          </a:bodyPr>
          <a:lstStyle/>
          <a:p>
            <a:r>
              <a:rPr lang="en-US" sz="2000" dirty="0">
                <a:latin typeface="Alexandria" charset="0"/>
                <a:cs typeface="Alexandria" charset="0"/>
              </a:rPr>
              <a:t>MGM112</a:t>
            </a:r>
          </a:p>
          <a:p>
            <a:r>
              <a:rPr lang="en-US" sz="2000" dirty="0">
                <a:latin typeface="Times New Roman" panose="02020603050405020304" pitchFamily="18" charset="0"/>
                <a:cs typeface="Times New Roman" panose="02020603050405020304" pitchFamily="18" charset="0"/>
              </a:rPr>
              <a:t>Elasticity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Elasticity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المرونة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pic>
        <p:nvPicPr>
          <p:cNvPr id="9" name="Picture 8">
            <a:extLst>
              <a:ext uri="{FF2B5EF4-FFF2-40B4-BE49-F238E27FC236}">
                <a16:creationId xmlns:a16="http://schemas.microsoft.com/office/drawing/2014/main" id="{A6E812F0-91CC-790B-9293-08A5C71482F0}"/>
              </a:ext>
            </a:extLst>
          </p:cNvPr>
          <p:cNvPicPr>
            <a:picLocks noChangeAspect="1"/>
          </p:cNvPicPr>
          <p:nvPr/>
        </p:nvPicPr>
        <p:blipFill rotWithShape="1">
          <a:blip r:embed="rId3"/>
          <a:srcRect l="61087" t="31682" r="13913" b="56525"/>
          <a:stretch/>
        </p:blipFill>
        <p:spPr>
          <a:xfrm>
            <a:off x="912619" y="3080504"/>
            <a:ext cx="10222042" cy="2100489"/>
          </a:xfrm>
          <a:prstGeom prst="rect">
            <a:avLst/>
          </a:prstGeom>
        </p:spPr>
      </p:pic>
      <p:sp>
        <p:nvSpPr>
          <p:cNvPr id="2" name="TextBox 1">
            <a:extLst>
              <a:ext uri="{FF2B5EF4-FFF2-40B4-BE49-F238E27FC236}">
                <a16:creationId xmlns:a16="http://schemas.microsoft.com/office/drawing/2014/main" id="{0B2E76B2-B5E6-1662-C277-ECA2B5256AD9}"/>
              </a:ext>
            </a:extLst>
          </p:cNvPr>
          <p:cNvSpPr txBox="1"/>
          <p:nvPr/>
        </p:nvSpPr>
        <p:spPr>
          <a:xfrm>
            <a:off x="2035494" y="2647566"/>
            <a:ext cx="7527399" cy="584775"/>
          </a:xfrm>
          <a:prstGeom prst="rect">
            <a:avLst/>
          </a:prstGeom>
          <a:noFill/>
        </p:spPr>
        <p:txBody>
          <a:bodyPr wrap="square">
            <a:spAutoFit/>
          </a:bodyPr>
          <a:lstStyle/>
          <a:p>
            <a:pPr algn="ctr" rtl="1"/>
            <a:r>
              <a:rPr lang="en-US" sz="3200" dirty="0" err="1">
                <a:solidFill>
                  <a:srgbClr val="FF0000"/>
                </a:solidFill>
              </a:rPr>
              <a:t>المرونة</a:t>
            </a:r>
            <a:r>
              <a:rPr lang="en-US" sz="3200" dirty="0">
                <a:solidFill>
                  <a:srgbClr val="FF0000"/>
                </a:solidFill>
              </a:rPr>
              <a:t> </a:t>
            </a:r>
            <a:r>
              <a:rPr lang="en-US" sz="3200" dirty="0" err="1">
                <a:solidFill>
                  <a:srgbClr val="FF0000"/>
                </a:solidFill>
              </a:rPr>
              <a:t>هي</a:t>
            </a:r>
            <a:r>
              <a:rPr lang="en-US" sz="3200" dirty="0">
                <a:solidFill>
                  <a:srgbClr val="FF0000"/>
                </a:solidFill>
              </a:rPr>
              <a:t> </a:t>
            </a:r>
            <a:r>
              <a:rPr lang="en-US" sz="3200" dirty="0" err="1">
                <a:solidFill>
                  <a:srgbClr val="FF0000"/>
                </a:solidFill>
              </a:rPr>
              <a:t>مدى</a:t>
            </a:r>
            <a:r>
              <a:rPr lang="en-US" sz="3200" dirty="0">
                <a:solidFill>
                  <a:srgbClr val="FF0000"/>
                </a:solidFill>
              </a:rPr>
              <a:t> </a:t>
            </a:r>
            <a:r>
              <a:rPr lang="en-US" sz="3200" dirty="0" err="1">
                <a:solidFill>
                  <a:srgbClr val="FF0000"/>
                </a:solidFill>
              </a:rPr>
              <a:t>استجابة</a:t>
            </a:r>
            <a:r>
              <a:rPr lang="en-US" sz="3200" dirty="0">
                <a:solidFill>
                  <a:srgbClr val="FF0000"/>
                </a:solidFill>
              </a:rPr>
              <a:t> </a:t>
            </a:r>
            <a:r>
              <a:rPr lang="en-US" sz="3200" dirty="0" err="1">
                <a:solidFill>
                  <a:srgbClr val="FF0000"/>
                </a:solidFill>
              </a:rPr>
              <a:t>الكمية</a:t>
            </a:r>
            <a:r>
              <a:rPr lang="en-US" sz="3200" dirty="0">
                <a:solidFill>
                  <a:srgbClr val="FF0000"/>
                </a:solidFill>
              </a:rPr>
              <a:t> </a:t>
            </a:r>
            <a:r>
              <a:rPr lang="en-US" sz="3200" dirty="0" err="1">
                <a:solidFill>
                  <a:srgbClr val="FF0000"/>
                </a:solidFill>
              </a:rPr>
              <a:t>للتغير</a:t>
            </a:r>
            <a:r>
              <a:rPr lang="en-US" sz="3200" dirty="0">
                <a:solidFill>
                  <a:srgbClr val="FF0000"/>
                </a:solidFill>
              </a:rPr>
              <a:t> </a:t>
            </a:r>
            <a:r>
              <a:rPr lang="en-US" sz="3200" dirty="0" err="1">
                <a:solidFill>
                  <a:srgbClr val="FF0000"/>
                </a:solidFill>
              </a:rPr>
              <a:t>في</a:t>
            </a:r>
            <a:r>
              <a:rPr lang="en-US" sz="3200" dirty="0">
                <a:solidFill>
                  <a:srgbClr val="FF0000"/>
                </a:solidFill>
              </a:rPr>
              <a:t> </a:t>
            </a:r>
            <a:r>
              <a:rPr lang="en-US" sz="3200" dirty="0" err="1">
                <a:solidFill>
                  <a:srgbClr val="FF0000"/>
                </a:solidFill>
              </a:rPr>
              <a:t>متغير</a:t>
            </a:r>
            <a:r>
              <a:rPr lang="en-US" sz="3200" dirty="0">
                <a:solidFill>
                  <a:srgbClr val="FF0000"/>
                </a:solidFill>
              </a:rPr>
              <a:t> </a:t>
            </a:r>
            <a:r>
              <a:rPr lang="en-US" sz="3200" dirty="0" err="1">
                <a:solidFill>
                  <a:srgbClr val="FF0000"/>
                </a:solidFill>
              </a:rPr>
              <a:t>آخر</a:t>
            </a:r>
            <a:endParaRPr lang="en-US" sz="3200" dirty="0">
              <a:solidFill>
                <a:srgbClr val="FF0000"/>
              </a:solidFill>
            </a:endParaRP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extLst>
    <p:ext uri="{E180D4A7-C9FB-4DFB-919C-405C955672EB}">
      <p14:showEvtLst xmlns:p14="http://schemas.microsoft.com/office/powerpoint/2010/main">
        <p14:playEvt time="0" objId="2"/>
        <p14:pauseEvt time="0" objId="2"/>
      </p14:showEvtLst>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Types of Elasticity</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انواع</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المرونة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graphicFrame>
        <p:nvGraphicFramePr>
          <p:cNvPr id="2" name="Diagram 1">
            <a:extLst>
              <a:ext uri="{FF2B5EF4-FFF2-40B4-BE49-F238E27FC236}">
                <a16:creationId xmlns:a16="http://schemas.microsoft.com/office/drawing/2014/main" id="{008348B6-47FD-C4BF-4267-1A6172DA2065}"/>
              </a:ext>
            </a:extLst>
          </p:cNvPr>
          <p:cNvGraphicFramePr/>
          <p:nvPr>
            <p:extLst>
              <p:ext uri="{D42A27DB-BD31-4B8C-83A1-F6EECF244321}">
                <p14:modId xmlns:p14="http://schemas.microsoft.com/office/powerpoint/2010/main" val="2892912395"/>
              </p:ext>
            </p:extLst>
          </p:nvPr>
        </p:nvGraphicFramePr>
        <p:xfrm>
          <a:off x="1458276" y="1922709"/>
          <a:ext cx="8927301" cy="38338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94378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Types of Elasticity</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انواع</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المرونة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grpSp>
        <p:nvGrpSpPr>
          <p:cNvPr id="9" name="Group 8">
            <a:extLst>
              <a:ext uri="{FF2B5EF4-FFF2-40B4-BE49-F238E27FC236}">
                <a16:creationId xmlns:a16="http://schemas.microsoft.com/office/drawing/2014/main" id="{54387DCD-3383-3512-5584-81A92D44B2CC}"/>
              </a:ext>
            </a:extLst>
          </p:cNvPr>
          <p:cNvGrpSpPr/>
          <p:nvPr/>
        </p:nvGrpSpPr>
        <p:grpSpPr>
          <a:xfrm>
            <a:off x="2716435" y="2313252"/>
            <a:ext cx="6359080" cy="3179540"/>
            <a:chOff x="617207" y="0"/>
            <a:chExt cx="6359080" cy="3179540"/>
          </a:xfrm>
          <a:solidFill>
            <a:schemeClr val="accent5">
              <a:lumMod val="20000"/>
              <a:lumOff val="80000"/>
            </a:schemeClr>
          </a:solidFill>
          <a:scene3d>
            <a:camera prst="orthographicFront"/>
            <a:lightRig rig="chilly" dir="t"/>
          </a:scene3d>
        </p:grpSpPr>
        <p:sp>
          <p:nvSpPr>
            <p:cNvPr id="10" name="Rectangle: Rounded Corners 9">
              <a:extLst>
                <a:ext uri="{FF2B5EF4-FFF2-40B4-BE49-F238E27FC236}">
                  <a16:creationId xmlns:a16="http://schemas.microsoft.com/office/drawing/2014/main" id="{E6FC332F-0E6B-F69F-7824-B30BA7450462}"/>
                </a:ext>
              </a:extLst>
            </p:cNvPr>
            <p:cNvSpPr/>
            <p:nvPr/>
          </p:nvSpPr>
          <p:spPr>
            <a:xfrm>
              <a:off x="617207" y="0"/>
              <a:ext cx="6359080" cy="3179540"/>
            </a:xfrm>
            <a:prstGeom prst="roundRect">
              <a:avLst>
                <a:gd name="adj" fmla="val 10000"/>
              </a:avLst>
            </a:prstGeom>
            <a:grpFill/>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96E6B17A-CAF3-F91F-16D9-531D982B372B}"/>
                </a:ext>
              </a:extLst>
            </p:cNvPr>
            <p:cNvSpPr txBox="1"/>
            <p:nvPr/>
          </p:nvSpPr>
          <p:spPr>
            <a:xfrm>
              <a:off x="710333" y="93126"/>
              <a:ext cx="6172828" cy="2993288"/>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None/>
              </a:pPr>
              <a:r>
                <a:rPr lang="en-US" sz="4800" b="1" kern="1200" dirty="0">
                  <a:solidFill>
                    <a:srgbClr val="002060"/>
                  </a:solidFill>
                </a:rPr>
                <a:t>1) Elasticity OF Demand</a:t>
              </a:r>
              <a:r>
                <a:rPr lang="ar-EG" sz="4800" b="1" kern="1200" dirty="0">
                  <a:solidFill>
                    <a:srgbClr val="002060"/>
                  </a:solidFill>
                </a:rPr>
                <a:t>مرونة الطلب </a:t>
              </a:r>
              <a:r>
                <a:rPr lang="en-US" sz="4800" b="1" kern="1200" dirty="0">
                  <a:solidFill>
                    <a:srgbClr val="002060"/>
                  </a:solidFill>
                </a:rPr>
                <a:t> </a:t>
              </a:r>
            </a:p>
          </p:txBody>
        </p:sp>
      </p:grpSp>
    </p:spTree>
    <p:extLst>
      <p:ext uri="{BB962C8B-B14F-4D97-AF65-F5344CB8AC3E}">
        <p14:creationId xmlns:p14="http://schemas.microsoft.com/office/powerpoint/2010/main" val="1728812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Types of Elasticity</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انواع</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المرونة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graphicFrame>
        <p:nvGraphicFramePr>
          <p:cNvPr id="2" name="Diagram 1">
            <a:extLst>
              <a:ext uri="{FF2B5EF4-FFF2-40B4-BE49-F238E27FC236}">
                <a16:creationId xmlns:a16="http://schemas.microsoft.com/office/drawing/2014/main" id="{1C3FA53E-D8D0-F29F-1750-C7546816E5B6}"/>
              </a:ext>
            </a:extLst>
          </p:cNvPr>
          <p:cNvGraphicFramePr/>
          <p:nvPr>
            <p:extLst>
              <p:ext uri="{D42A27DB-BD31-4B8C-83A1-F6EECF244321}">
                <p14:modId xmlns:p14="http://schemas.microsoft.com/office/powerpoint/2010/main" val="679240020"/>
              </p:ext>
            </p:extLst>
          </p:nvPr>
        </p:nvGraphicFramePr>
        <p:xfrm>
          <a:off x="1216394" y="1526815"/>
          <a:ext cx="8927301" cy="46240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59404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الطلب السعرية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9" name="Rectangle 8">
            <a:extLst>
              <a:ext uri="{FF2B5EF4-FFF2-40B4-BE49-F238E27FC236}">
                <a16:creationId xmlns:a16="http://schemas.microsoft.com/office/drawing/2014/main" id="{27DEE24F-6909-E5A8-3A8F-085F943DEEC2}"/>
              </a:ext>
            </a:extLst>
          </p:cNvPr>
          <p:cNvSpPr>
            <a:spLocks noGrp="1" noChangeArrowheads="1"/>
          </p:cNvSpPr>
          <p:nvPr/>
        </p:nvSpPr>
        <p:spPr bwMode="auto">
          <a:xfrm>
            <a:off x="703465" y="2363836"/>
            <a:ext cx="3286599"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tabLst>
                <a:tab pos="342900" algn="l"/>
              </a:tabLst>
            </a:pPr>
            <a:r>
              <a:rPr lang="en-US" altLang="en-US" sz="2000" dirty="0">
                <a:latin typeface="Alexandria"/>
              </a:rPr>
              <a:t>In the Figure, an increase in supply brings </a:t>
            </a:r>
          </a:p>
          <a:p>
            <a:pPr lvl="1" indent="0" eaLnBrk="1" hangingPunct="1">
              <a:buClr>
                <a:schemeClr val="tx1"/>
              </a:buClr>
              <a:buSzPct val="120000"/>
              <a:buFont typeface="Wingdings" panose="05000000000000000000" pitchFamily="2" charset="2"/>
              <a:buChar char="§"/>
              <a:tabLst>
                <a:tab pos="342900" algn="l"/>
              </a:tabLst>
            </a:pPr>
            <a:r>
              <a:rPr lang="en-US" altLang="en-US" sz="2000" dirty="0">
                <a:latin typeface="Alexandria"/>
              </a:rPr>
              <a:t> A large fall in price</a:t>
            </a:r>
          </a:p>
          <a:p>
            <a:pPr lvl="1" indent="0" eaLnBrk="1" hangingPunct="1">
              <a:buClr>
                <a:schemeClr val="tx1"/>
              </a:buClr>
              <a:buSzPct val="120000"/>
              <a:buFont typeface="Wingdings" panose="05000000000000000000" pitchFamily="2" charset="2"/>
              <a:buChar char="§"/>
              <a:tabLst>
                <a:tab pos="342900" algn="l"/>
              </a:tabLst>
            </a:pPr>
            <a:r>
              <a:rPr lang="en-US" altLang="en-US" sz="2000" dirty="0">
                <a:latin typeface="Alexandria"/>
              </a:rPr>
              <a:t> A small increase in the quantity demanded</a:t>
            </a:r>
            <a:endParaRPr lang="ar-EG" altLang="en-US" sz="2000" dirty="0">
              <a:latin typeface="Alexandria"/>
            </a:endParaRPr>
          </a:p>
        </p:txBody>
      </p:sp>
      <p:pic>
        <p:nvPicPr>
          <p:cNvPr id="10" name="Picture 9" descr="fig0401ad">
            <a:extLst>
              <a:ext uri="{FF2B5EF4-FFF2-40B4-BE49-F238E27FC236}">
                <a16:creationId xmlns:a16="http://schemas.microsoft.com/office/drawing/2014/main" id="{B4EB00F5-6892-701D-D70B-EE5241D8342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2821" y="1859414"/>
            <a:ext cx="4114800" cy="385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403F691D-209A-BFCB-955D-BA28F403CC77}"/>
              </a:ext>
            </a:extLst>
          </p:cNvPr>
          <p:cNvSpPr>
            <a:spLocks noGrp="1" noChangeArrowheads="1"/>
          </p:cNvSpPr>
          <p:nvPr/>
        </p:nvSpPr>
        <p:spPr bwMode="auto">
          <a:xfrm>
            <a:off x="8097621" y="2550500"/>
            <a:ext cx="3056154" cy="175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lgn="r" rtl="1" eaLnBrk="1" hangingPunct="1">
              <a:buClr>
                <a:schemeClr val="tx1"/>
              </a:buClr>
              <a:buSzPct val="120000"/>
              <a:tabLst>
                <a:tab pos="342900" algn="l"/>
              </a:tabLst>
            </a:pPr>
            <a:r>
              <a:rPr lang="ar-EG" altLang="en-US" sz="2000" b="1" dirty="0">
                <a:solidFill>
                  <a:srgbClr val="0070C0"/>
                </a:solidFill>
                <a:latin typeface="Alexandria"/>
              </a:rPr>
              <a:t>في الشكل، يؤدي زيادة العرض إلى</a:t>
            </a:r>
          </a:p>
          <a:p>
            <a:pPr lvl="1" indent="0" algn="r" rtl="1" eaLnBrk="1" hangingPunct="1">
              <a:buClr>
                <a:schemeClr val="tx1"/>
              </a:buClr>
              <a:buSzPct val="120000"/>
              <a:buFont typeface="Wingdings" panose="05000000000000000000" pitchFamily="2" charset="2"/>
              <a:buChar char="§"/>
              <a:tabLst>
                <a:tab pos="342900" algn="l"/>
              </a:tabLst>
            </a:pPr>
            <a:r>
              <a:rPr lang="ar-EG" altLang="en-US" sz="2000" dirty="0">
                <a:latin typeface="Alexandria"/>
              </a:rPr>
              <a:t>انخفاض كبير في السعر</a:t>
            </a:r>
          </a:p>
          <a:p>
            <a:pPr lvl="1" indent="0" algn="r" rtl="1" eaLnBrk="1" hangingPunct="1">
              <a:buClr>
                <a:schemeClr val="tx1"/>
              </a:buClr>
              <a:buSzPct val="120000"/>
              <a:buFont typeface="Wingdings" panose="05000000000000000000" pitchFamily="2" charset="2"/>
              <a:buChar char="§"/>
              <a:tabLst>
                <a:tab pos="342900" algn="l"/>
              </a:tabLst>
            </a:pPr>
            <a:r>
              <a:rPr lang="ar-EG" altLang="en-US" sz="2000" dirty="0">
                <a:latin typeface="Alexandria"/>
              </a:rPr>
              <a:t>زيادة صغيرة في الكمية المطلوبة</a:t>
            </a:r>
            <a:endParaRPr lang="en-US" altLang="en-US" sz="2000" dirty="0">
              <a:latin typeface="Alexandria"/>
            </a:endParaRPr>
          </a:p>
          <a:p>
            <a:pPr lvl="1" indent="0" defTabSz="342900" eaLnBrk="1" hangingPunct="1">
              <a:tabLst>
                <a:tab pos="461963" algn="l"/>
              </a:tabLst>
            </a:pPr>
            <a:endParaRPr lang="en-US" altLang="en-US" sz="2000" dirty="0">
              <a:solidFill>
                <a:srgbClr val="0070C0"/>
              </a:solidFill>
              <a:latin typeface="Alexandria"/>
            </a:endParaRPr>
          </a:p>
        </p:txBody>
      </p:sp>
    </p:spTree>
    <p:extLst>
      <p:ext uri="{BB962C8B-B14F-4D97-AF65-F5344CB8AC3E}">
        <p14:creationId xmlns:p14="http://schemas.microsoft.com/office/powerpoint/2010/main" val="1129962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الطلب السعرية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2" name="Rectangle 1">
            <a:extLst>
              <a:ext uri="{FF2B5EF4-FFF2-40B4-BE49-F238E27FC236}">
                <a16:creationId xmlns:a16="http://schemas.microsoft.com/office/drawing/2014/main" id="{F8BA1099-E1BE-F084-68BF-3D3ACEA10522}"/>
              </a:ext>
            </a:extLst>
          </p:cNvPr>
          <p:cNvSpPr>
            <a:spLocks noGrp="1" noChangeArrowheads="1"/>
          </p:cNvSpPr>
          <p:nvPr/>
        </p:nvSpPr>
        <p:spPr bwMode="auto">
          <a:xfrm>
            <a:off x="617280" y="2678575"/>
            <a:ext cx="3868995"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eaLnBrk="1" hangingPunct="1">
              <a:tabLst>
                <a:tab pos="342900" algn="l"/>
              </a:tabLst>
              <a:defRPr/>
            </a:pPr>
            <a:r>
              <a:rPr lang="en-US" sz="2000" dirty="0">
                <a:latin typeface="Alexandria"/>
              </a:rPr>
              <a:t>In The Figure, an increase in supply brings</a:t>
            </a:r>
          </a:p>
          <a:p>
            <a:pPr marL="355600" lvl="1" indent="-241300" eaLnBrk="1" hangingPunct="1">
              <a:buClr>
                <a:schemeClr val="tx1"/>
              </a:buClr>
              <a:buSzPct val="120000"/>
              <a:buFont typeface="Wingdings" panose="05000000000000000000" pitchFamily="2" charset="2"/>
              <a:buChar char="§"/>
              <a:tabLst>
                <a:tab pos="342900" algn="l"/>
              </a:tabLst>
              <a:defRPr/>
            </a:pPr>
            <a:r>
              <a:rPr lang="en-US" sz="2000" dirty="0">
                <a:latin typeface="Alexandria"/>
              </a:rPr>
              <a:t>A small fall in price</a:t>
            </a:r>
          </a:p>
          <a:p>
            <a:pPr marL="355600" lvl="1" indent="-241300" eaLnBrk="1" hangingPunct="1">
              <a:buClr>
                <a:schemeClr val="tx1"/>
              </a:buClr>
              <a:buSzPct val="120000"/>
              <a:buFont typeface="Wingdings" panose="05000000000000000000" pitchFamily="2" charset="2"/>
              <a:buChar char="§"/>
              <a:tabLst>
                <a:tab pos="342900" algn="l"/>
              </a:tabLst>
              <a:defRPr/>
            </a:pPr>
            <a:r>
              <a:rPr lang="en-US" sz="2000" dirty="0">
                <a:latin typeface="Alexandria"/>
              </a:rPr>
              <a:t>A large increase in the quantity demanded</a:t>
            </a:r>
            <a:endParaRPr lang="ar-EG" sz="2000" dirty="0">
              <a:latin typeface="Alexandria"/>
            </a:endParaRPr>
          </a:p>
        </p:txBody>
      </p:sp>
      <p:pic>
        <p:nvPicPr>
          <p:cNvPr id="11" name="Picture 10" descr="fig0401bd">
            <a:extLst>
              <a:ext uri="{FF2B5EF4-FFF2-40B4-BE49-F238E27FC236}">
                <a16:creationId xmlns:a16="http://schemas.microsoft.com/office/drawing/2014/main" id="{69AB5585-A52B-B53A-7AA2-91C261767F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29151" y="1948116"/>
            <a:ext cx="3673382" cy="3921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C5D7E57C-D7C6-8296-09C8-66408C7DA671}"/>
              </a:ext>
            </a:extLst>
          </p:cNvPr>
          <p:cNvSpPr>
            <a:spLocks noGrp="1" noChangeArrowheads="1"/>
          </p:cNvSpPr>
          <p:nvPr/>
        </p:nvSpPr>
        <p:spPr bwMode="auto">
          <a:xfrm>
            <a:off x="7390977" y="2708574"/>
            <a:ext cx="3868995"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lgn="r" rtl="1" eaLnBrk="1" hangingPunct="1">
              <a:buClr>
                <a:schemeClr val="tx1"/>
              </a:buClr>
              <a:buSzPct val="120000"/>
              <a:tabLst>
                <a:tab pos="342900" algn="l"/>
              </a:tabLst>
            </a:pPr>
            <a:r>
              <a:rPr lang="ar-EG" altLang="en-US" sz="2000" b="1" dirty="0">
                <a:solidFill>
                  <a:srgbClr val="0070C0"/>
                </a:solidFill>
                <a:latin typeface="Alexandria"/>
              </a:rPr>
              <a:t>في الشكل، يؤدي زيادة العرض إلى</a:t>
            </a:r>
          </a:p>
          <a:p>
            <a:pPr lvl="1" indent="0" algn="r" rtl="1" eaLnBrk="1" hangingPunct="1">
              <a:buClr>
                <a:schemeClr val="tx1"/>
              </a:buClr>
              <a:buSzPct val="120000"/>
              <a:buFont typeface="Wingdings" panose="05000000000000000000" pitchFamily="2" charset="2"/>
              <a:buChar char="§"/>
              <a:tabLst>
                <a:tab pos="342900" algn="l"/>
              </a:tabLst>
            </a:pPr>
            <a:r>
              <a:rPr lang="ar-EG" altLang="en-US" sz="2000" dirty="0">
                <a:latin typeface="Alexandria"/>
              </a:rPr>
              <a:t>انخفاض صغير في السعر</a:t>
            </a:r>
          </a:p>
          <a:p>
            <a:pPr lvl="1" indent="0" algn="r" rtl="1" eaLnBrk="1" hangingPunct="1">
              <a:buClr>
                <a:schemeClr val="tx1"/>
              </a:buClr>
              <a:buSzPct val="120000"/>
              <a:buFont typeface="Wingdings" panose="05000000000000000000" pitchFamily="2" charset="2"/>
              <a:buChar char="§"/>
              <a:tabLst>
                <a:tab pos="342900" algn="l"/>
              </a:tabLst>
            </a:pPr>
            <a:r>
              <a:rPr lang="ar-EG" altLang="en-US" sz="2000" dirty="0">
                <a:latin typeface="Alexandria"/>
              </a:rPr>
              <a:t>زيادة كبيرة في الكمية المطلوبة</a:t>
            </a:r>
            <a:endParaRPr lang="en-US" altLang="en-US" sz="2000" dirty="0">
              <a:latin typeface="Alexandria"/>
            </a:endParaRPr>
          </a:p>
          <a:p>
            <a:pPr marL="355600" lvl="1" indent="-241300" eaLnBrk="1" hangingPunct="1">
              <a:buClr>
                <a:schemeClr val="tx1"/>
              </a:buClr>
              <a:buSzPct val="120000"/>
              <a:buFont typeface="Wingdings" panose="05000000000000000000" pitchFamily="2" charset="2"/>
              <a:buChar char="§"/>
              <a:tabLst>
                <a:tab pos="342900" algn="l"/>
              </a:tabLst>
              <a:defRPr/>
            </a:pPr>
            <a:endParaRPr lang="en-US" sz="2000" dirty="0">
              <a:latin typeface="Alexandria"/>
            </a:endParaRPr>
          </a:p>
          <a:p>
            <a:pPr lvl="1" indent="0" defTabSz="342900" eaLnBrk="1" hangingPunct="1">
              <a:tabLst>
                <a:tab pos="461963" algn="l"/>
              </a:tabLst>
            </a:pPr>
            <a:endParaRPr lang="en-US" altLang="en-US" sz="2000" dirty="0">
              <a:solidFill>
                <a:srgbClr val="0070C0"/>
              </a:solidFill>
              <a:latin typeface="Alexandria"/>
            </a:endParaRPr>
          </a:p>
        </p:txBody>
      </p:sp>
    </p:spTree>
    <p:extLst>
      <p:ext uri="{BB962C8B-B14F-4D97-AF65-F5344CB8AC3E}">
        <p14:creationId xmlns:p14="http://schemas.microsoft.com/office/powerpoint/2010/main" val="38003860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الطلب السعرية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9" name="Rectangle 8">
            <a:extLst>
              <a:ext uri="{FF2B5EF4-FFF2-40B4-BE49-F238E27FC236}">
                <a16:creationId xmlns:a16="http://schemas.microsoft.com/office/drawing/2014/main" id="{264744EE-7F8D-B65C-FA6F-67AB9028B6D0}"/>
              </a:ext>
            </a:extLst>
          </p:cNvPr>
          <p:cNvSpPr>
            <a:spLocks noGrp="1" noChangeArrowheads="1"/>
          </p:cNvSpPr>
          <p:nvPr/>
        </p:nvSpPr>
        <p:spPr bwMode="auto">
          <a:xfrm>
            <a:off x="965571" y="2134825"/>
            <a:ext cx="5242538" cy="4240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defTabSz="342900" eaLnBrk="1" hangingPunct="1">
              <a:tabLst>
                <a:tab pos="461963" algn="l"/>
              </a:tabLst>
            </a:pPr>
            <a:r>
              <a:rPr lang="en-US" altLang="en-US" sz="2000" dirty="0">
                <a:solidFill>
                  <a:srgbClr val="0070C0"/>
                </a:solidFill>
                <a:latin typeface="Alexandria"/>
              </a:rPr>
              <a:t>The contrast between the two outcomes highlights the need for:</a:t>
            </a:r>
          </a:p>
          <a:p>
            <a:pPr lvl="1" indent="0" defTabSz="342900" eaLnBrk="1" hangingPunct="1">
              <a:buClr>
                <a:srgbClr val="E6AF00"/>
              </a:buClr>
              <a:buSzPct val="75000"/>
              <a:tabLst>
                <a:tab pos="461963" algn="l"/>
              </a:tabLst>
            </a:pPr>
            <a:r>
              <a:rPr lang="en-US" altLang="en-US" sz="2000" b="1" dirty="0">
                <a:latin typeface="Alexandria"/>
              </a:rPr>
              <a:t>	A measure of the responsiveness of the quantity 	demanded to a price change.</a:t>
            </a:r>
          </a:p>
          <a:p>
            <a:pPr lvl="1" indent="0" defTabSz="342900" eaLnBrk="1" hangingPunct="1">
              <a:tabLst>
                <a:tab pos="461963" algn="l"/>
              </a:tabLst>
            </a:pPr>
            <a:r>
              <a:rPr lang="en-US" altLang="en-US" sz="2000" dirty="0">
                <a:latin typeface="Alexandria"/>
              </a:rPr>
              <a:t>The </a:t>
            </a:r>
            <a:r>
              <a:rPr lang="en-US" altLang="en-US" sz="2000" b="1" u="sng" dirty="0">
                <a:solidFill>
                  <a:srgbClr val="0070C0"/>
                </a:solidFill>
                <a:latin typeface="Alexandria"/>
              </a:rPr>
              <a:t>price elasticity of demand </a:t>
            </a:r>
            <a:r>
              <a:rPr lang="en-US" altLang="en-US" sz="2000" dirty="0">
                <a:latin typeface="Alexandria"/>
              </a:rPr>
              <a:t>is a measure of the responsiveness of </a:t>
            </a:r>
            <a:r>
              <a:rPr lang="en-US" altLang="en-US" sz="2000" u="sng" dirty="0">
                <a:latin typeface="Alexandria"/>
              </a:rPr>
              <a:t>the quantity demanded </a:t>
            </a:r>
            <a:r>
              <a:rPr lang="en-US" altLang="en-US" sz="2000" dirty="0">
                <a:latin typeface="Alexandria"/>
              </a:rPr>
              <a:t>of a good to </a:t>
            </a:r>
            <a:r>
              <a:rPr lang="en-US" altLang="en-US" sz="2000" u="sng" dirty="0">
                <a:latin typeface="Alexandria"/>
              </a:rPr>
              <a:t>a change in its price </a:t>
            </a:r>
            <a:r>
              <a:rPr lang="en-US" altLang="en-US" sz="2000" dirty="0">
                <a:latin typeface="Alexandria"/>
              </a:rPr>
              <a:t>when all other influences on buying plans remain the same.</a:t>
            </a:r>
            <a:endParaRPr lang="ar-EG" altLang="en-US" sz="2000" dirty="0">
              <a:latin typeface="Alexandria"/>
            </a:endParaRPr>
          </a:p>
        </p:txBody>
      </p:sp>
      <p:sp>
        <p:nvSpPr>
          <p:cNvPr id="4" name="Rectangle 3">
            <a:extLst>
              <a:ext uri="{FF2B5EF4-FFF2-40B4-BE49-F238E27FC236}">
                <a16:creationId xmlns:a16="http://schemas.microsoft.com/office/drawing/2014/main" id="{81F92428-5203-5287-6645-D6D52550A370}"/>
              </a:ext>
            </a:extLst>
          </p:cNvPr>
          <p:cNvSpPr>
            <a:spLocks noGrp="1" noChangeArrowheads="1"/>
          </p:cNvSpPr>
          <p:nvPr/>
        </p:nvSpPr>
        <p:spPr bwMode="auto">
          <a:xfrm>
            <a:off x="6111215" y="2177397"/>
            <a:ext cx="5242538" cy="4240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lgn="r" defTabSz="342900" rtl="1" eaLnBrk="1" hangingPunct="1">
              <a:tabLst>
                <a:tab pos="461963" algn="l"/>
              </a:tabLst>
            </a:pPr>
            <a:r>
              <a:rPr lang="ar-EG" altLang="en-US" sz="2000" b="1" dirty="0">
                <a:solidFill>
                  <a:srgbClr val="0070C0"/>
                </a:solidFill>
                <a:latin typeface="Alexandria"/>
              </a:rPr>
              <a:t>يسلط التباين بين النتيجتين الضوء على الحاجة إلى:</a:t>
            </a:r>
          </a:p>
          <a:p>
            <a:pPr marL="457200" lvl="1" indent="-342900" algn="r" defTabSz="342900" rtl="1" eaLnBrk="1" hangingPunct="1">
              <a:buFont typeface="Arial" panose="020B0604020202020204" pitchFamily="34" charset="0"/>
              <a:buChar char="•"/>
              <a:tabLst>
                <a:tab pos="461963" algn="l"/>
              </a:tabLst>
            </a:pPr>
            <a:r>
              <a:rPr lang="ar-EG" altLang="en-US" sz="2000" dirty="0">
                <a:latin typeface="Alexandria"/>
              </a:rPr>
              <a:t>قياس مدى استجابة الكمية المطلوبة لتغير السعر.</a:t>
            </a:r>
          </a:p>
          <a:p>
            <a:pPr marL="457200" lvl="1" indent="-342900" algn="r" defTabSz="342900" rtl="1" eaLnBrk="1" hangingPunct="1">
              <a:buFont typeface="Arial" panose="020B0604020202020204" pitchFamily="34" charset="0"/>
              <a:buChar char="•"/>
              <a:tabLst>
                <a:tab pos="461963" algn="l"/>
              </a:tabLst>
            </a:pPr>
            <a:r>
              <a:rPr lang="ar-EG" altLang="en-US" sz="2000" dirty="0">
                <a:latin typeface="Alexandria"/>
              </a:rPr>
              <a:t>إن مرونة الطلب السعرية هي مقياس لمدى استجابة الكمية المطلوبة من سلعة ما لتغير سعرها عندما تظل جميع التأثيرات والعوامل الأخرى على خطط الشراء كما هي.</a:t>
            </a:r>
            <a:endParaRPr lang="en-US" altLang="en-US" sz="2000" dirty="0">
              <a:latin typeface="Alexandria"/>
            </a:endParaRPr>
          </a:p>
          <a:p>
            <a:pPr lvl="1" indent="0" defTabSz="342900" eaLnBrk="1" hangingPunct="1">
              <a:tabLst>
                <a:tab pos="461963" algn="l"/>
              </a:tabLst>
            </a:pPr>
            <a:endParaRPr lang="en-US" altLang="en-US" sz="2000" dirty="0">
              <a:solidFill>
                <a:srgbClr val="0070C0"/>
              </a:solidFill>
              <a:latin typeface="Alexandria"/>
            </a:endParaRPr>
          </a:p>
        </p:txBody>
      </p:sp>
    </p:spTree>
    <p:extLst>
      <p:ext uri="{BB962C8B-B14F-4D97-AF65-F5344CB8AC3E}">
        <p14:creationId xmlns:p14="http://schemas.microsoft.com/office/powerpoint/2010/main" val="4294611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الطلب السعرية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mc:AlternateContent xmlns:mc="http://schemas.openxmlformats.org/markup-compatibility/2006" xmlns:a14="http://schemas.microsoft.com/office/drawing/2010/main">
        <mc:Choice Requires="a14">
          <p:sp>
            <p:nvSpPr>
              <p:cNvPr id="2" name="Rectangle 1">
                <a:extLst>
                  <a:ext uri="{FF2B5EF4-FFF2-40B4-BE49-F238E27FC236}">
                    <a16:creationId xmlns:a16="http://schemas.microsoft.com/office/drawing/2014/main" id="{15D5AB7E-B4A0-8D4D-7B5E-1CA27D543674}"/>
                  </a:ext>
                </a:extLst>
              </p:cNvPr>
              <p:cNvSpPr>
                <a:spLocks noGrp="1" noChangeArrowheads="1"/>
              </p:cNvSpPr>
              <p:nvPr/>
            </p:nvSpPr>
            <p:spPr bwMode="auto">
              <a:xfrm>
                <a:off x="727557" y="2432596"/>
                <a:ext cx="5173181" cy="2237214"/>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sz="2000" dirty="0">
                    <a:solidFill>
                      <a:srgbClr val="0070C0"/>
                    </a:solidFill>
                    <a:latin typeface="Alexandria"/>
                  </a:rPr>
                  <a:t>Calculating Price Elasticity of Demand</a:t>
                </a:r>
              </a:p>
              <a:p>
                <a:pPr lvl="1" indent="0" eaLnBrk="1" hangingPunct="1"/>
                <a:r>
                  <a:rPr lang="en-US" altLang="en-US" sz="2000" dirty="0">
                    <a:latin typeface="Alexandria"/>
                  </a:rPr>
                  <a:t>The price elasticity of demand is calculated by using the formula:</a:t>
                </a:r>
                <a:endParaRPr lang="ar-EG" altLang="en-US" sz="2000" dirty="0">
                  <a:latin typeface="Alexandria"/>
                </a:endParaRPr>
              </a:p>
              <a:p>
                <a:pPr lvl="1" indent="0" eaLnBrk="1" hangingPunct="1"/>
                <a14:m>
                  <m:oMathPara xmlns:m="http://schemas.openxmlformats.org/officeDocument/2006/math">
                    <m:oMathParaPr>
                      <m:jc m:val="centerGroup"/>
                    </m:oMathParaPr>
                    <m:oMath xmlns:m="http://schemas.openxmlformats.org/officeDocument/2006/math">
                      <m:r>
                        <m:rPr>
                          <m:nor/>
                        </m:rPr>
                        <a:rPr lang="en-US" sz="2000" b="1" i="0" smtClean="0">
                          <a:solidFill>
                            <a:srgbClr val="0070C0"/>
                          </a:solidFill>
                          <a:latin typeface="Alexandria"/>
                        </a:rPr>
                        <m:t>Ed</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altLang="en-US" sz="2000" b="1" dirty="0">
                              <a:solidFill>
                                <a:srgbClr val="0070C0"/>
                              </a:solidFill>
                              <a:latin typeface="Alexandria"/>
                            </a:rPr>
                            <m:t>Percentage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change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in</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quantity</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demanded</m:t>
                          </m:r>
                          <m:r>
                            <m:rPr>
                              <m:nor/>
                            </m:rPr>
                            <a:rPr lang="en-US" altLang="en-US" sz="2000" b="1" i="0" dirty="0" smtClean="0">
                              <a:solidFill>
                                <a:srgbClr val="0070C0"/>
                              </a:solidFill>
                              <a:latin typeface="Alexandria"/>
                            </a:rPr>
                            <m:t> (</m:t>
                          </m:r>
                          <m:r>
                            <m:rPr>
                              <m:nor/>
                            </m:rPr>
                            <a:rPr lang="en-US" sz="2000" b="1">
                              <a:solidFill>
                                <a:srgbClr val="0070C0"/>
                              </a:solidFill>
                              <a:latin typeface="Alexandria"/>
                            </a:rPr>
                            <m:t>%</m:t>
                          </m:r>
                          <m:r>
                            <m:rPr>
                              <m:nor/>
                            </m:rPr>
                            <a:rPr lang="en-US" sz="2000" b="1">
                              <a:solidFill>
                                <a:srgbClr val="0070C0"/>
                              </a:solidFill>
                              <a:latin typeface="Alexandria"/>
                            </a:rPr>
                            <m:t>∆</m:t>
                          </m:r>
                          <m:r>
                            <m:rPr>
                              <m:nor/>
                            </m:rPr>
                            <a:rPr lang="en-US" sz="2000" b="1">
                              <a:solidFill>
                                <a:srgbClr val="0070C0"/>
                              </a:solidFill>
                              <a:latin typeface="Alexandria"/>
                            </a:rPr>
                            <m:t>Qd</m:t>
                          </m:r>
                          <m:r>
                            <m:rPr>
                              <m:nor/>
                            </m:rPr>
                            <a:rPr lang="en-US" altLang="en-US" sz="2000" b="1" i="0" dirty="0" smtClean="0">
                              <a:solidFill>
                                <a:srgbClr val="0070C0"/>
                              </a:solidFill>
                              <a:latin typeface="Alexandria"/>
                            </a:rPr>
                            <m:t>)</m:t>
                          </m:r>
                          <m:r>
                            <m:rPr>
                              <m:nor/>
                            </m:rPr>
                            <a:rPr lang="en-US" altLang="en-US" sz="2000" b="1" dirty="0">
                              <a:solidFill>
                                <a:srgbClr val="0070C0"/>
                              </a:solidFill>
                              <a:latin typeface="Alexandria"/>
                            </a:rPr>
                            <m:t> </m:t>
                          </m:r>
                          <m:r>
                            <a:rPr lang="en-US" altLang="en-US" sz="2000" b="1" i="1" dirty="0" smtClean="0">
                              <a:solidFill>
                                <a:srgbClr val="0070C0"/>
                              </a:solidFill>
                              <a:latin typeface="Cambria Math" panose="02040503050406030204" pitchFamily="18" charset="0"/>
                            </a:rPr>
                            <m:t> </m:t>
                          </m:r>
                        </m:num>
                        <m:den>
                          <m:r>
                            <m:rPr>
                              <m:nor/>
                            </m:rPr>
                            <a:rPr lang="en-US" altLang="en-US" sz="2000" b="1" dirty="0">
                              <a:solidFill>
                                <a:srgbClr val="0070C0"/>
                              </a:solidFill>
                              <a:latin typeface="Alexandria"/>
                            </a:rPr>
                            <m:t>Percentage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change</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in</m:t>
                          </m:r>
                          <m:r>
                            <m:rPr>
                              <m:nor/>
                            </m:rPr>
                            <a:rPr lang="en-US" altLang="en-US" sz="2000" b="1" dirty="0">
                              <a:solidFill>
                                <a:srgbClr val="0070C0"/>
                              </a:solidFill>
                              <a:latin typeface="Alexandria"/>
                            </a:rPr>
                            <m:t> </m:t>
                          </m:r>
                          <m:r>
                            <m:rPr>
                              <m:nor/>
                            </m:rPr>
                            <a:rPr lang="en-US" altLang="en-US" sz="2000" b="1" dirty="0">
                              <a:solidFill>
                                <a:srgbClr val="0070C0"/>
                              </a:solidFill>
                              <a:latin typeface="Alexandria"/>
                            </a:rPr>
                            <m:t>price</m:t>
                          </m:r>
                          <m:r>
                            <m:rPr>
                              <m:nor/>
                            </m:rPr>
                            <a:rPr lang="en-US" altLang="en-US" sz="2000" b="1" dirty="0">
                              <a:solidFill>
                                <a:srgbClr val="0070C0"/>
                              </a:solidFill>
                              <a:latin typeface="Alexandria"/>
                            </a:rPr>
                            <m:t> </m:t>
                          </m:r>
                          <m:r>
                            <a:rPr lang="en-US" altLang="en-US" sz="2000" b="1" i="1" dirty="0" smtClean="0">
                              <a:solidFill>
                                <a:srgbClr val="0070C0"/>
                              </a:solidFill>
                              <a:latin typeface="Cambria Math" panose="02040503050406030204" pitchFamily="18" charset="0"/>
                            </a:rPr>
                            <m:t>(</m:t>
                          </m:r>
                          <m:r>
                            <m:rPr>
                              <m:nor/>
                            </m:rPr>
                            <a:rPr lang="en-US" sz="2000" b="1">
                              <a:solidFill>
                                <a:srgbClr val="0070C0"/>
                              </a:solidFill>
                              <a:latin typeface="Alexandria"/>
                            </a:rPr>
                            <m:t>%</m:t>
                          </m:r>
                          <m:r>
                            <m:rPr>
                              <m:nor/>
                            </m:rPr>
                            <a:rPr lang="en-US" sz="2000" b="1">
                              <a:solidFill>
                                <a:srgbClr val="0070C0"/>
                              </a:solidFill>
                              <a:latin typeface="Alexandria"/>
                            </a:rPr>
                            <m:t>∆</m:t>
                          </m:r>
                          <m:r>
                            <m:rPr>
                              <m:nor/>
                            </m:rPr>
                            <a:rPr lang="en-US" sz="2000" b="1">
                              <a:solidFill>
                                <a:srgbClr val="0070C0"/>
                              </a:solidFill>
                              <a:latin typeface="Alexandria"/>
                            </a:rPr>
                            <m:t>P</m:t>
                          </m:r>
                          <m:r>
                            <a:rPr lang="en-US" altLang="en-US" sz="2000" b="1" i="1" dirty="0" smtClean="0">
                              <a:solidFill>
                                <a:srgbClr val="0070C0"/>
                              </a:solidFill>
                              <a:latin typeface="Cambria Math" panose="02040503050406030204" pitchFamily="18" charset="0"/>
                            </a:rPr>
                            <m:t>)</m:t>
                          </m:r>
                        </m:den>
                      </m:f>
                    </m:oMath>
                  </m:oMathPara>
                </a14:m>
                <a:endParaRPr lang="en-US" altLang="en-US" sz="2000" dirty="0">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mc:Choice>
        <mc:Fallback xmlns="">
          <p:sp>
            <p:nvSpPr>
              <p:cNvPr id="2" name="Rectangle 1">
                <a:extLst>
                  <a:ext uri="{FF2B5EF4-FFF2-40B4-BE49-F238E27FC236}">
                    <a16:creationId xmlns:a16="http://schemas.microsoft.com/office/drawing/2014/main" id="{15D5AB7E-B4A0-8D4D-7B5E-1CA27D543674}"/>
                  </a:ext>
                </a:extLst>
              </p:cNvPr>
              <p:cNvSpPr>
                <a:spLocks noGrp="1" noRot="1" noChangeAspect="1" noMove="1" noResize="1" noEditPoints="1" noAdjustHandles="1" noChangeArrowheads="1" noChangeShapeType="1" noTextEdit="1"/>
              </p:cNvSpPr>
              <p:nvPr/>
            </p:nvSpPr>
            <p:spPr bwMode="auto">
              <a:xfrm>
                <a:off x="727557" y="2432596"/>
                <a:ext cx="5173181" cy="2237214"/>
              </a:xfrm>
              <a:prstGeom prst="rect">
                <a:avLst/>
              </a:prstGeom>
              <a:blipFill>
                <a:blip r:embed="rId5"/>
                <a:stretch>
                  <a:fillRect l="-1178" t="-1362" r="-13899" b="-817"/>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15D5AB7E-B4A0-8D4D-7B5E-1CA27D543674}"/>
                  </a:ext>
                </a:extLst>
              </p:cNvPr>
              <p:cNvSpPr>
                <a:spLocks noGrp="1" noChangeArrowheads="1"/>
              </p:cNvSpPr>
              <p:nvPr/>
            </p:nvSpPr>
            <p:spPr bwMode="auto">
              <a:xfrm>
                <a:off x="6533422" y="2432596"/>
                <a:ext cx="4843462" cy="2237214"/>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algn="r" rtl="1"/>
                <a:r>
                  <a:rPr lang="ar-EG" altLang="en-US" sz="2000" dirty="0">
                    <a:solidFill>
                      <a:srgbClr val="0070C0"/>
                    </a:solidFill>
                    <a:latin typeface="Alexandria"/>
                  </a:rPr>
                  <a:t>حساب مرونة الطلب السعرية </a:t>
                </a:r>
                <a:endParaRPr lang="en-US" altLang="en-US" sz="2000" dirty="0">
                  <a:solidFill>
                    <a:srgbClr val="0070C0"/>
                  </a:solidFill>
                  <a:latin typeface="Alexandria"/>
                </a:endParaRPr>
              </a:p>
              <a:p>
                <a:pPr lvl="1" indent="0" algn="r" rtl="1" eaLnBrk="1" hangingPunct="1"/>
                <a:r>
                  <a:rPr lang="ar-EG" altLang="en-US" sz="2000" dirty="0">
                    <a:latin typeface="Alexandria"/>
                  </a:rPr>
                  <a:t>يتم حساب مرونة الطلب السعرية باستخدام الصيغة:</a:t>
                </a:r>
              </a:p>
              <a:p>
                <a:pPr lvl="1" indent="0" algn="r" rtl="1" eaLnBrk="1" hangingPunct="1"/>
                <a:endParaRPr lang="en-US" altLang="en-US" sz="2000" dirty="0">
                  <a:latin typeface="Alexandria"/>
                </a:endParaRPr>
              </a:p>
              <a:p>
                <a:pPr lvl="1" indent="0" eaLnBrk="1" hangingPunct="1"/>
                <a14:m>
                  <m:oMathPara xmlns:m="http://schemas.openxmlformats.org/officeDocument/2006/math">
                    <m:oMathParaPr>
                      <m:jc m:val="centerGroup"/>
                    </m:oMathParaPr>
                    <m:oMath xmlns:m="http://schemas.openxmlformats.org/officeDocument/2006/math">
                      <m:f>
                        <m:fPr>
                          <m:ctrlPr>
                            <a:rPr lang="pt-BR" altLang="en-US" sz="2000" b="1" i="1" smtClean="0">
                              <a:solidFill>
                                <a:srgbClr val="0070C0"/>
                              </a:solidFill>
                              <a:latin typeface="Cambria Math" panose="02040503050406030204" pitchFamily="18" charset="0"/>
                            </a:rPr>
                          </m:ctrlPr>
                        </m:fPr>
                        <m:num>
                          <m:r>
                            <m:rPr>
                              <m:nor/>
                            </m:rPr>
                            <a:rPr lang="ar-EG" altLang="en-US" sz="2000" b="1" i="1" dirty="0" smtClean="0">
                              <a:solidFill>
                                <a:srgbClr val="0070C0"/>
                              </a:solidFill>
                              <a:latin typeface="Alexandria"/>
                            </a:rPr>
                            <m:t>النسبة المئوية للتغير في الكمية المطلوبة </m:t>
                          </m:r>
                          <m:r>
                            <m:rPr>
                              <m:nor/>
                            </m:rPr>
                            <a:rPr lang="en-US" altLang="en-US" sz="2000" b="1" i="0" dirty="0" smtClean="0">
                              <a:solidFill>
                                <a:srgbClr val="0070C0"/>
                              </a:solidFill>
                              <a:latin typeface="Alexandria"/>
                            </a:rPr>
                            <m:t>(</m:t>
                          </m:r>
                          <m:r>
                            <m:rPr>
                              <m:nor/>
                            </m:rPr>
                            <a:rPr lang="en-US" sz="2000" b="1">
                              <a:solidFill>
                                <a:srgbClr val="0070C0"/>
                              </a:solidFill>
                              <a:latin typeface="Alexandria"/>
                            </a:rPr>
                            <m:t>%</m:t>
                          </m:r>
                          <m:r>
                            <m:rPr>
                              <m:nor/>
                            </m:rPr>
                            <a:rPr lang="en-US" sz="2000" b="1">
                              <a:solidFill>
                                <a:srgbClr val="0070C0"/>
                              </a:solidFill>
                              <a:latin typeface="Alexandria"/>
                            </a:rPr>
                            <m:t>∆</m:t>
                          </m:r>
                          <m:r>
                            <m:rPr>
                              <m:nor/>
                            </m:rPr>
                            <a:rPr lang="en-US" sz="2000" b="1">
                              <a:solidFill>
                                <a:srgbClr val="0070C0"/>
                              </a:solidFill>
                              <a:latin typeface="Alexandria"/>
                            </a:rPr>
                            <m:t>Qd</m:t>
                          </m:r>
                          <m:r>
                            <m:rPr>
                              <m:nor/>
                            </m:rPr>
                            <a:rPr lang="en-US" altLang="en-US" sz="2000" b="1" i="0" dirty="0" smtClean="0">
                              <a:solidFill>
                                <a:srgbClr val="0070C0"/>
                              </a:solidFill>
                              <a:latin typeface="Alexandria"/>
                            </a:rPr>
                            <m:t>)</m:t>
                          </m:r>
                          <m:r>
                            <m:rPr>
                              <m:nor/>
                            </m:rPr>
                            <a:rPr lang="en-US" altLang="en-US" sz="2000" b="1" dirty="0">
                              <a:solidFill>
                                <a:srgbClr val="0070C0"/>
                              </a:solidFill>
                              <a:latin typeface="Alexandria"/>
                            </a:rPr>
                            <m:t> </m:t>
                          </m:r>
                          <m:r>
                            <a:rPr lang="en-US" altLang="en-US" sz="2000" b="1" i="1" dirty="0" smtClean="0">
                              <a:solidFill>
                                <a:srgbClr val="0070C0"/>
                              </a:solidFill>
                              <a:latin typeface="Cambria Math" panose="02040503050406030204" pitchFamily="18" charset="0"/>
                            </a:rPr>
                            <m:t> </m:t>
                          </m:r>
                        </m:num>
                        <m:den>
                          <m:r>
                            <m:rPr>
                              <m:nor/>
                            </m:rPr>
                            <a:rPr lang="ar-EG" altLang="en-US" sz="2000" b="1" i="0" dirty="0" smtClean="0">
                              <a:solidFill>
                                <a:srgbClr val="0070C0"/>
                              </a:solidFill>
                              <a:latin typeface="Alexandria"/>
                            </a:rPr>
                            <m:t>النسبة المئوية للتغير في السعر</m:t>
                          </m:r>
                          <m:r>
                            <a:rPr lang="en-US" altLang="en-US" sz="2000" b="1" i="1" dirty="0" smtClean="0">
                              <a:solidFill>
                                <a:srgbClr val="0070C0"/>
                              </a:solidFill>
                              <a:latin typeface="Cambria Math" panose="02040503050406030204" pitchFamily="18" charset="0"/>
                            </a:rPr>
                            <m:t>(</m:t>
                          </m:r>
                          <m:r>
                            <m:rPr>
                              <m:nor/>
                            </m:rPr>
                            <a:rPr lang="en-US" sz="2000" b="1">
                              <a:solidFill>
                                <a:srgbClr val="0070C0"/>
                              </a:solidFill>
                              <a:latin typeface="Alexandria"/>
                            </a:rPr>
                            <m:t>%</m:t>
                          </m:r>
                          <m:r>
                            <m:rPr>
                              <m:nor/>
                            </m:rPr>
                            <a:rPr lang="en-US" sz="2000" b="1">
                              <a:solidFill>
                                <a:srgbClr val="0070C0"/>
                              </a:solidFill>
                              <a:latin typeface="Alexandria"/>
                            </a:rPr>
                            <m:t>∆</m:t>
                          </m:r>
                          <m:r>
                            <m:rPr>
                              <m:nor/>
                            </m:rPr>
                            <a:rPr lang="en-US" sz="2000" b="1">
                              <a:solidFill>
                                <a:srgbClr val="0070C0"/>
                              </a:solidFill>
                              <a:latin typeface="Alexandria"/>
                            </a:rPr>
                            <m:t>P</m:t>
                          </m:r>
                          <m:r>
                            <a:rPr lang="en-US" altLang="en-US" sz="2000" b="1" i="1" dirty="0" smtClean="0">
                              <a:solidFill>
                                <a:srgbClr val="0070C0"/>
                              </a:solidFill>
                              <a:latin typeface="Cambria Math" panose="02040503050406030204" pitchFamily="18" charset="0"/>
                            </a:rPr>
                            <m:t>)</m:t>
                          </m:r>
                        </m:den>
                      </m:f>
                    </m:oMath>
                  </m:oMathPara>
                </a14:m>
                <a:endParaRPr lang="en-US" altLang="en-US" sz="2000" b="1" dirty="0">
                  <a:solidFill>
                    <a:srgbClr val="0070C0"/>
                  </a:solidFill>
                  <a:latin typeface="Alexandria"/>
                </a:endParaRPr>
              </a:p>
              <a:p>
                <a:pPr lvl="1" indent="0" eaLnBrk="1" hangingPunct="1"/>
                <a:endParaRPr lang="en-US" altLang="en-US" sz="2000" dirty="0">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mc:Choice>
        <mc:Fallback xmlns="">
          <p:sp>
            <p:nvSpPr>
              <p:cNvPr id="4" name="Rectangle 3">
                <a:extLst>
                  <a:ext uri="{FF2B5EF4-FFF2-40B4-BE49-F238E27FC236}">
                    <a16:creationId xmlns:a16="http://schemas.microsoft.com/office/drawing/2014/main" id="{15D5AB7E-B4A0-8D4D-7B5E-1CA27D543674}"/>
                  </a:ext>
                </a:extLst>
              </p:cNvPr>
              <p:cNvSpPr>
                <a:spLocks noGrp="1" noRot="1" noChangeAspect="1" noMove="1" noResize="1" noEditPoints="1" noAdjustHandles="1" noChangeArrowheads="1" noChangeShapeType="1" noTextEdit="1"/>
              </p:cNvSpPr>
              <p:nvPr/>
            </p:nvSpPr>
            <p:spPr bwMode="auto">
              <a:xfrm>
                <a:off x="6533422" y="2432596"/>
                <a:ext cx="4843462" cy="2237214"/>
              </a:xfrm>
              <a:prstGeom prst="rect">
                <a:avLst/>
              </a:prstGeom>
              <a:blipFill>
                <a:blip r:embed="rId7"/>
                <a:stretch>
                  <a:fillRect t="-1362" r="-1259" b="-2997"/>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2204092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الطلب السعرية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6FC1E31F-922A-A7CE-A0D3-B1C12202CF86}"/>
                  </a:ext>
                </a:extLst>
              </p:cNvPr>
              <p:cNvSpPr>
                <a:spLocks noGrp="1" noChangeArrowheads="1"/>
              </p:cNvSpPr>
              <p:nvPr/>
            </p:nvSpPr>
            <p:spPr bwMode="auto">
              <a:xfrm>
                <a:off x="2407795" y="1777915"/>
                <a:ext cx="9533101"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sz="2000" dirty="0">
                    <a:solidFill>
                      <a:srgbClr val="0070C0"/>
                    </a:solidFill>
                    <a:latin typeface="Alexandria"/>
                  </a:rPr>
                  <a:t>Calculating Price Elasticity of Demand</a:t>
                </a:r>
                <a:r>
                  <a:rPr lang="ar-EG" altLang="en-US" sz="2000" dirty="0">
                    <a:solidFill>
                      <a:srgbClr val="0070C0"/>
                    </a:solidFill>
                    <a:latin typeface="Alexandria"/>
                  </a:rPr>
                  <a:t> حساب مرونة الطلب السعرية </a:t>
                </a:r>
                <a:endParaRPr lang="en-US" altLang="en-US" sz="2000" dirty="0">
                  <a:solidFill>
                    <a:srgbClr val="0070C0"/>
                  </a:solidFill>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b="1" smtClean="0">
                          <a:solidFill>
                            <a:srgbClr val="0070C0"/>
                          </a:solidFill>
                          <a:latin typeface="Alexandria"/>
                        </a:rPr>
                        <m:t>%</m:t>
                      </m:r>
                      <m:r>
                        <m:rPr>
                          <m:nor/>
                        </m:rPr>
                        <a:rPr lang="en-US" sz="2000" b="1" smtClean="0">
                          <a:solidFill>
                            <a:srgbClr val="0070C0"/>
                          </a:solidFill>
                          <a:latin typeface="Alexandria"/>
                        </a:rPr>
                        <m:t>∆</m:t>
                      </m:r>
                      <m:r>
                        <m:rPr>
                          <m:nor/>
                        </m:rPr>
                        <a:rPr lang="en-US" sz="2000" b="1" smtClean="0">
                          <a:solidFill>
                            <a:srgbClr val="0070C0"/>
                          </a:solidFill>
                          <a:latin typeface="Alexandria"/>
                        </a:rPr>
                        <m:t>Qd</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sz="2000" b="1">
                              <a:solidFill>
                                <a:srgbClr val="0070C0"/>
                              </a:solidFill>
                              <a:latin typeface="Alexandria"/>
                            </a:rPr>
                            <m:t>∆</m:t>
                          </m:r>
                          <m:r>
                            <m:rPr>
                              <m:nor/>
                            </m:rPr>
                            <a:rPr lang="en-US" sz="2000" b="1">
                              <a:solidFill>
                                <a:srgbClr val="0070C0"/>
                              </a:solidFill>
                              <a:latin typeface="Alexandria"/>
                            </a:rPr>
                            <m:t>Qd</m:t>
                          </m:r>
                        </m:num>
                        <m:den>
                          <m:r>
                            <m:rPr>
                              <m:nor/>
                            </m:rPr>
                            <a:rPr lang="en-US" sz="2000" b="1">
                              <a:solidFill>
                                <a:srgbClr val="0070C0"/>
                              </a:solidFill>
                              <a:latin typeface="Alexandria"/>
                            </a:rPr>
                            <m:t>Qd</m:t>
                          </m:r>
                          <m:r>
                            <m:rPr>
                              <m:nor/>
                            </m:rPr>
                            <a:rPr lang="en-US" sz="2000" b="1">
                              <a:solidFill>
                                <a:srgbClr val="0070C0"/>
                              </a:solidFill>
                              <a:latin typeface="Alexandria"/>
                            </a:rPr>
                            <m:t>.</m:t>
                          </m:r>
                          <m:r>
                            <m:rPr>
                              <m:nor/>
                            </m:rPr>
                            <a:rPr lang="en-US" sz="2000" b="1">
                              <a:solidFill>
                                <a:srgbClr val="0070C0"/>
                              </a:solidFill>
                              <a:latin typeface="Alexandria"/>
                            </a:rPr>
                            <m:t>average</m:t>
                          </m:r>
                        </m:den>
                      </m:f>
                    </m:oMath>
                  </m:oMathPara>
                </a14:m>
                <a:endParaRPr lang="en-US" altLang="en-US" sz="2000" b="1" dirty="0">
                  <a:solidFill>
                    <a:srgbClr val="0070C0"/>
                  </a:solidFill>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b="1" smtClean="0">
                          <a:solidFill>
                            <a:srgbClr val="0070C0"/>
                          </a:solidFill>
                          <a:latin typeface="Alexandria"/>
                        </a:rPr>
                        <m:t>%</m:t>
                      </m:r>
                      <m:r>
                        <m:rPr>
                          <m:nor/>
                        </m:rPr>
                        <a:rPr lang="en-US" sz="2000" b="1" smtClean="0">
                          <a:solidFill>
                            <a:srgbClr val="0070C0"/>
                          </a:solidFill>
                          <a:latin typeface="Alexandria"/>
                        </a:rPr>
                        <m:t>∆</m:t>
                      </m:r>
                      <m:r>
                        <m:rPr>
                          <m:nor/>
                        </m:rPr>
                        <a:rPr lang="en-US" sz="2000" b="1" i="0" smtClean="0">
                          <a:solidFill>
                            <a:srgbClr val="0070C0"/>
                          </a:solidFill>
                          <a:latin typeface="Alexandria"/>
                        </a:rPr>
                        <m:t>P</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sz="2000" b="1">
                              <a:solidFill>
                                <a:srgbClr val="0070C0"/>
                              </a:solidFill>
                              <a:latin typeface="Alexandria"/>
                            </a:rPr>
                            <m:t>∆</m:t>
                          </m:r>
                          <m:r>
                            <m:rPr>
                              <m:nor/>
                            </m:rPr>
                            <a:rPr lang="en-US" sz="2000" b="1" i="0" smtClean="0">
                              <a:solidFill>
                                <a:srgbClr val="0070C0"/>
                              </a:solidFill>
                              <a:latin typeface="Alexandria"/>
                            </a:rPr>
                            <m:t>P</m:t>
                          </m:r>
                        </m:num>
                        <m:den>
                          <m:r>
                            <m:rPr>
                              <m:nor/>
                            </m:rPr>
                            <a:rPr lang="en-US" sz="2000" b="1" i="0" smtClean="0">
                              <a:solidFill>
                                <a:srgbClr val="0070C0"/>
                              </a:solidFill>
                              <a:latin typeface="Alexandria"/>
                            </a:rPr>
                            <m:t>P</m:t>
                          </m:r>
                          <m:r>
                            <m:rPr>
                              <m:nor/>
                            </m:rPr>
                            <a:rPr lang="en-US" sz="2000" b="1">
                              <a:solidFill>
                                <a:srgbClr val="0070C0"/>
                              </a:solidFill>
                              <a:latin typeface="Alexandria"/>
                            </a:rPr>
                            <m:t>.</m:t>
                          </m:r>
                          <m:r>
                            <m:rPr>
                              <m:nor/>
                            </m:rPr>
                            <a:rPr lang="en-US" sz="2000" b="1">
                              <a:solidFill>
                                <a:srgbClr val="0070C0"/>
                              </a:solidFill>
                              <a:latin typeface="Alexandria"/>
                            </a:rPr>
                            <m:t>average</m:t>
                          </m:r>
                        </m:den>
                      </m:f>
                    </m:oMath>
                  </m:oMathPara>
                </a14:m>
                <a:endParaRPr lang="en-US" altLang="en-US" sz="2000" b="1" dirty="0">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smtClean="0">
                          <a:solidFill>
                            <a:schemeClr val="tx1"/>
                          </a:solidFill>
                          <a:latin typeface="Alexandria"/>
                        </a:rPr>
                        <m:t>Qd</m:t>
                      </m:r>
                      <m:r>
                        <m:rPr>
                          <m:nor/>
                        </m:rPr>
                        <a:rPr lang="en-US" sz="2000" smtClean="0">
                          <a:solidFill>
                            <a:schemeClr val="tx1"/>
                          </a:solidFill>
                          <a:latin typeface="Alexandria"/>
                        </a:rPr>
                        <m:t>.</m:t>
                      </m:r>
                      <m:r>
                        <m:rPr>
                          <m:nor/>
                        </m:rPr>
                        <a:rPr lang="en-US" sz="2000" smtClean="0">
                          <a:solidFill>
                            <a:schemeClr val="tx1"/>
                          </a:solidFill>
                          <a:latin typeface="Alexandria"/>
                        </a:rPr>
                        <m:t>average</m:t>
                      </m:r>
                      <m:r>
                        <a:rPr lang="en-US" sz="2000" b="0" i="1" smtClean="0">
                          <a:solidFill>
                            <a:schemeClr val="tx1"/>
                          </a:solidFill>
                          <a:latin typeface="Cambria Math" panose="02040503050406030204" pitchFamily="18" charset="0"/>
                        </a:rPr>
                        <m:t>= </m:t>
                      </m:r>
                      <m:f>
                        <m:fPr>
                          <m:ctrlPr>
                            <a:rPr lang="pt-BR" altLang="en-US" sz="2000" i="1" smtClean="0">
                              <a:solidFill>
                                <a:schemeClr val="tx1"/>
                              </a:solidFill>
                              <a:latin typeface="Cambria Math" panose="02040503050406030204" pitchFamily="18" charset="0"/>
                            </a:rPr>
                          </m:ctrlPr>
                        </m:fPr>
                        <m:num>
                          <m:r>
                            <m:rPr>
                              <m:nor/>
                            </m:rPr>
                            <a:rPr lang="en-US" sz="2000" b="0" i="0" smtClean="0">
                              <a:solidFill>
                                <a:schemeClr val="tx1"/>
                              </a:solidFill>
                              <a:latin typeface="Alexandria"/>
                            </a:rPr>
                            <m:t>Sum</m:t>
                          </m:r>
                          <m:r>
                            <m:rPr>
                              <m:nor/>
                            </m:rPr>
                            <a:rPr lang="en-US" sz="2000" b="0" i="0" smtClean="0">
                              <a:solidFill>
                                <a:schemeClr val="tx1"/>
                              </a:solidFill>
                              <a:latin typeface="Alexandria"/>
                            </a:rPr>
                            <m:t> </m:t>
                          </m:r>
                          <m:r>
                            <m:rPr>
                              <m:nor/>
                            </m:rPr>
                            <a:rPr lang="en-US" sz="2000">
                              <a:solidFill>
                                <a:schemeClr val="tx1"/>
                              </a:solidFill>
                              <a:latin typeface="Alexandria"/>
                            </a:rPr>
                            <m:t>Qd</m:t>
                          </m:r>
                        </m:num>
                        <m:den>
                          <m:r>
                            <m:rPr>
                              <m:nor/>
                            </m:rPr>
                            <a:rPr lang="en-US" sz="2000" b="0" i="0" smtClean="0">
                              <a:solidFill>
                                <a:schemeClr val="tx1"/>
                              </a:solidFill>
                              <a:latin typeface="Alexandria"/>
                            </a:rPr>
                            <m:t>n</m:t>
                          </m:r>
                        </m:den>
                      </m:f>
                    </m:oMath>
                  </m:oMathPara>
                </a14:m>
                <a:endParaRPr lang="en-US" altLang="en-US" sz="2000" dirty="0">
                  <a:solidFill>
                    <a:schemeClr val="tx1"/>
                  </a:solidFill>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b="0" i="0" smtClean="0">
                          <a:solidFill>
                            <a:schemeClr val="tx1"/>
                          </a:solidFill>
                          <a:latin typeface="Alexandria"/>
                        </a:rPr>
                        <m:t>P</m:t>
                      </m:r>
                      <m:r>
                        <m:rPr>
                          <m:nor/>
                        </m:rPr>
                        <a:rPr lang="en-US" sz="2000" smtClean="0">
                          <a:solidFill>
                            <a:schemeClr val="tx1"/>
                          </a:solidFill>
                          <a:latin typeface="Alexandria"/>
                        </a:rPr>
                        <m:t>.</m:t>
                      </m:r>
                      <m:r>
                        <m:rPr>
                          <m:nor/>
                        </m:rPr>
                        <a:rPr lang="en-US" sz="2000" smtClean="0">
                          <a:solidFill>
                            <a:schemeClr val="tx1"/>
                          </a:solidFill>
                          <a:latin typeface="Alexandria"/>
                        </a:rPr>
                        <m:t>average</m:t>
                      </m:r>
                      <m:r>
                        <a:rPr lang="en-US" sz="2000" b="0" i="1" smtClean="0">
                          <a:solidFill>
                            <a:schemeClr val="tx1"/>
                          </a:solidFill>
                          <a:latin typeface="Cambria Math" panose="02040503050406030204" pitchFamily="18" charset="0"/>
                        </a:rPr>
                        <m:t>=</m:t>
                      </m:r>
                      <m:f>
                        <m:fPr>
                          <m:ctrlPr>
                            <a:rPr lang="pt-BR" altLang="en-US" sz="2000" i="1">
                              <a:latin typeface="Cambria Math" panose="02040503050406030204" pitchFamily="18" charset="0"/>
                            </a:rPr>
                          </m:ctrlPr>
                        </m:fPr>
                        <m:num>
                          <m:r>
                            <m:rPr>
                              <m:nor/>
                            </m:rPr>
                            <a:rPr lang="en-US" sz="2000">
                              <a:latin typeface="Alexandria"/>
                            </a:rPr>
                            <m:t>Sum</m:t>
                          </m:r>
                          <m:r>
                            <m:rPr>
                              <m:nor/>
                            </m:rPr>
                            <a:rPr lang="en-US" sz="2000">
                              <a:latin typeface="Alexandria"/>
                            </a:rPr>
                            <m:t> </m:t>
                          </m:r>
                          <m:r>
                            <m:rPr>
                              <m:nor/>
                            </m:rPr>
                            <a:rPr lang="en-US" sz="2000" b="0" i="0" smtClean="0">
                              <a:latin typeface="Alexandria"/>
                            </a:rPr>
                            <m:t>P</m:t>
                          </m:r>
                        </m:num>
                        <m:den>
                          <m:r>
                            <m:rPr>
                              <m:nor/>
                            </m:rPr>
                            <a:rPr lang="en-US" sz="2000">
                              <a:latin typeface="Alexandria"/>
                            </a:rPr>
                            <m:t>n</m:t>
                          </m:r>
                        </m:den>
                      </m:f>
                    </m:oMath>
                  </m:oMathPara>
                </a14:m>
                <a:endParaRPr lang="en-US" altLang="en-US" sz="2000" dirty="0">
                  <a:solidFill>
                    <a:schemeClr val="tx1"/>
                  </a:solidFill>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mc:Choice>
        <mc:Fallback xmlns="">
          <p:sp>
            <p:nvSpPr>
              <p:cNvPr id="9" name="Rectangle 8">
                <a:extLst>
                  <a:ext uri="{FF2B5EF4-FFF2-40B4-BE49-F238E27FC236}">
                    <a16:creationId xmlns:a16="http://schemas.microsoft.com/office/drawing/2014/main" id="{6FC1E31F-922A-A7CE-A0D3-B1C12202CF86}"/>
                  </a:ext>
                </a:extLst>
              </p:cNvPr>
              <p:cNvSpPr>
                <a:spLocks noGrp="1" noRot="1" noChangeAspect="1" noMove="1" noResize="1" noEditPoints="1" noAdjustHandles="1" noChangeArrowheads="1" noChangeShapeType="1" noTextEdit="1"/>
              </p:cNvSpPr>
              <p:nvPr/>
            </p:nvSpPr>
            <p:spPr bwMode="auto">
              <a:xfrm>
                <a:off x="2407795" y="1777915"/>
                <a:ext cx="9533101" cy="4339162"/>
              </a:xfrm>
              <a:prstGeom prst="rect">
                <a:avLst/>
              </a:prstGeom>
              <a:blipFill>
                <a:blip r:embed="rId5"/>
                <a:stretch>
                  <a:fillRect l="-703" t="-84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2459984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الطلب السعرية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2" name="Rectangle 1">
            <a:extLst>
              <a:ext uri="{FF2B5EF4-FFF2-40B4-BE49-F238E27FC236}">
                <a16:creationId xmlns:a16="http://schemas.microsoft.com/office/drawing/2014/main" id="{6C4F0CE1-1D18-12F8-6476-D575A3CE9BDD}"/>
              </a:ext>
            </a:extLst>
          </p:cNvPr>
          <p:cNvSpPr>
            <a:spLocks noGrp="1" noChangeArrowheads="1"/>
          </p:cNvSpPr>
          <p:nvPr/>
        </p:nvSpPr>
        <p:spPr bwMode="auto">
          <a:xfrm>
            <a:off x="942308" y="2683372"/>
            <a:ext cx="2695225" cy="1953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algn="ctr"/>
            <a:r>
              <a:rPr lang="en-US" altLang="en-US" sz="2000" dirty="0">
                <a:solidFill>
                  <a:srgbClr val="0070C0"/>
                </a:solidFill>
                <a:latin typeface="Alexandria"/>
              </a:rPr>
              <a:t>Numerical Example:</a:t>
            </a:r>
          </a:p>
          <a:p>
            <a:pPr lvl="1" indent="0" eaLnBrk="1" hangingPunct="1"/>
            <a:r>
              <a:rPr lang="en-US" sz="2000" dirty="0">
                <a:solidFill>
                  <a:srgbClr val="002060"/>
                </a:solidFill>
                <a:effectLst/>
                <a:latin typeface="Alexandria"/>
                <a:ea typeface="Times New Roman" panose="02020603050405020304" pitchFamily="18" charset="0"/>
              </a:rPr>
              <a:t>Using the following data Using the mid -point formula to get elasticities</a:t>
            </a:r>
            <a:endParaRPr lang="ar-EG" sz="2000" dirty="0">
              <a:solidFill>
                <a:srgbClr val="002060"/>
              </a:solidFill>
              <a:effectLst/>
              <a:latin typeface="Alexandria"/>
              <a:ea typeface="Times New Roman" panose="02020603050405020304" pitchFamily="18" charset="0"/>
            </a:endParaRPr>
          </a:p>
          <a:p>
            <a:pPr lvl="1" indent="0" eaLnBrk="1" hangingPunct="1"/>
            <a:r>
              <a:rPr lang="en-US" sz="2000" dirty="0">
                <a:solidFill>
                  <a:srgbClr val="FF0000"/>
                </a:solidFill>
                <a:effectLst/>
                <a:latin typeface="Alexandria"/>
                <a:ea typeface="Times New Roman" panose="02020603050405020304" pitchFamily="18" charset="0"/>
              </a:rPr>
              <a:t> </a:t>
            </a:r>
            <a:endParaRPr lang="en-US" sz="2000" dirty="0">
              <a:solidFill>
                <a:srgbClr val="0070C0"/>
              </a:solidFill>
              <a:latin typeface="Alexandria"/>
            </a:endParaRPr>
          </a:p>
          <a:p>
            <a:pPr lvl="1" indent="0" eaLnBrk="1" hangingPunct="1"/>
            <a:endParaRPr lang="en-US" sz="2000" dirty="0">
              <a:solidFill>
                <a:srgbClr val="0070C0"/>
              </a:solidFill>
              <a:latin typeface="Alexandria"/>
            </a:endParaRPr>
          </a:p>
          <a:p>
            <a:pPr lvl="1" indent="0" eaLnBrk="1" hangingPunct="1"/>
            <a:endParaRPr lang="en-US" sz="2000" dirty="0">
              <a:solidFill>
                <a:srgbClr val="0070C0"/>
              </a:solidFill>
              <a:latin typeface="Alexandria"/>
            </a:endParaRPr>
          </a:p>
          <a:p>
            <a:pPr lvl="1" indent="0" eaLnBrk="1" hangingPunct="1"/>
            <a:endParaRPr lang="en-US" sz="2000" dirty="0">
              <a:solidFill>
                <a:srgbClr val="0070C0"/>
              </a:solidFill>
              <a:latin typeface="Alexandria"/>
            </a:endParaRPr>
          </a:p>
          <a:p>
            <a:pPr lvl="1" indent="0" eaLnBrk="1" hangingPunct="1"/>
            <a:endParaRPr lang="en-US" altLang="en-US" sz="2000" dirty="0">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p:pic>
        <p:nvPicPr>
          <p:cNvPr id="10" name="Picture 9" descr="fig0402g">
            <a:extLst>
              <a:ext uri="{FF2B5EF4-FFF2-40B4-BE49-F238E27FC236}">
                <a16:creationId xmlns:a16="http://schemas.microsoft.com/office/drawing/2014/main" id="{FA875B25-9C70-91BB-B375-CDDEDC4C843D}"/>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43706" y="3086100"/>
            <a:ext cx="3959867" cy="2867425"/>
          </a:xfrm>
          <a:prstGeom prst="rect">
            <a:avLst/>
          </a:prstGeom>
          <a:noFill/>
          <a:ln>
            <a:noFill/>
          </a:ln>
        </p:spPr>
      </p:pic>
      <p:graphicFrame>
        <p:nvGraphicFramePr>
          <p:cNvPr id="11" name="Table 10">
            <a:extLst>
              <a:ext uri="{FF2B5EF4-FFF2-40B4-BE49-F238E27FC236}">
                <a16:creationId xmlns:a16="http://schemas.microsoft.com/office/drawing/2014/main" id="{C82F2311-3A22-EEE5-54FE-BE8FEB65B89B}"/>
              </a:ext>
            </a:extLst>
          </p:cNvPr>
          <p:cNvGraphicFramePr>
            <a:graphicFrameLocks noGrp="1"/>
          </p:cNvGraphicFramePr>
          <p:nvPr>
            <p:extLst>
              <p:ext uri="{D42A27DB-BD31-4B8C-83A1-F6EECF244321}">
                <p14:modId xmlns:p14="http://schemas.microsoft.com/office/powerpoint/2010/main" val="2480590168"/>
              </p:ext>
            </p:extLst>
          </p:nvPr>
        </p:nvGraphicFramePr>
        <p:xfrm>
          <a:off x="4916510" y="1948116"/>
          <a:ext cx="1803746" cy="991913"/>
        </p:xfrm>
        <a:graphic>
          <a:graphicData uri="http://schemas.openxmlformats.org/drawingml/2006/table">
            <a:tbl>
              <a:tblPr firstRow="1" firstCol="1" bandRow="1">
                <a:tableStyleId>{5940675A-B579-460E-94D1-54222C63F5DA}</a:tableStyleId>
              </a:tblPr>
              <a:tblGrid>
                <a:gridCol w="1011045">
                  <a:extLst>
                    <a:ext uri="{9D8B030D-6E8A-4147-A177-3AD203B41FA5}">
                      <a16:colId xmlns:a16="http://schemas.microsoft.com/office/drawing/2014/main" val="2099600278"/>
                    </a:ext>
                  </a:extLst>
                </a:gridCol>
                <a:gridCol w="792701">
                  <a:extLst>
                    <a:ext uri="{9D8B030D-6E8A-4147-A177-3AD203B41FA5}">
                      <a16:colId xmlns:a16="http://schemas.microsoft.com/office/drawing/2014/main" val="2837041028"/>
                    </a:ext>
                  </a:extLst>
                </a:gridCol>
              </a:tblGrid>
              <a:tr h="332385">
                <a:tc>
                  <a:txBody>
                    <a:bodyPr/>
                    <a:lstStyle/>
                    <a:p>
                      <a:pPr marL="0" marR="0" algn="ctr">
                        <a:spcBef>
                          <a:spcPts val="0"/>
                        </a:spcBef>
                        <a:spcAft>
                          <a:spcPts val="0"/>
                        </a:spcAft>
                      </a:pPr>
                      <a:r>
                        <a:rPr lang="en-US" sz="2000" b="1" dirty="0">
                          <a:solidFill>
                            <a:srgbClr val="002060"/>
                          </a:solidFill>
                          <a:effectLst/>
                        </a:rPr>
                        <a:t>Price</a:t>
                      </a:r>
                      <a:endParaRPr lang="en-US" sz="18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err="1">
                          <a:solidFill>
                            <a:srgbClr val="002060"/>
                          </a:solidFill>
                          <a:effectLst/>
                        </a:rPr>
                        <a:t>Qd</a:t>
                      </a:r>
                      <a:endParaRPr lang="en-US" sz="18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155119820"/>
                  </a:ext>
                </a:extLst>
              </a:tr>
              <a:tr h="329764">
                <a:tc>
                  <a:txBody>
                    <a:bodyPr/>
                    <a:lstStyle/>
                    <a:p>
                      <a:pPr marL="0" marR="0" algn="ctr">
                        <a:spcBef>
                          <a:spcPts val="0"/>
                        </a:spcBef>
                        <a:spcAft>
                          <a:spcPts val="0"/>
                        </a:spcAft>
                      </a:pPr>
                      <a:r>
                        <a:rPr lang="en-US" sz="2000" b="1">
                          <a:solidFill>
                            <a:srgbClr val="002060"/>
                          </a:solidFill>
                          <a:effectLst/>
                        </a:rPr>
                        <a:t>20.5</a:t>
                      </a:r>
                      <a:endParaRPr lang="en-US" sz="1800" b="1">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solidFill>
                            <a:srgbClr val="002060"/>
                          </a:solidFill>
                          <a:effectLst/>
                        </a:rPr>
                        <a:t>9</a:t>
                      </a:r>
                      <a:endParaRPr lang="en-US" sz="18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639085201"/>
                  </a:ext>
                </a:extLst>
              </a:tr>
              <a:tr h="329764">
                <a:tc>
                  <a:txBody>
                    <a:bodyPr/>
                    <a:lstStyle/>
                    <a:p>
                      <a:pPr marL="0" marR="0" algn="ctr">
                        <a:spcBef>
                          <a:spcPts val="0"/>
                        </a:spcBef>
                        <a:spcAft>
                          <a:spcPts val="0"/>
                        </a:spcAft>
                      </a:pPr>
                      <a:r>
                        <a:rPr lang="en-US" sz="2000" b="1" dirty="0">
                          <a:solidFill>
                            <a:srgbClr val="002060"/>
                          </a:solidFill>
                          <a:effectLst/>
                        </a:rPr>
                        <a:t>19.5</a:t>
                      </a:r>
                      <a:endParaRPr lang="en-US" sz="18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pPr>
                      <a:r>
                        <a:rPr lang="en-US" sz="2000" b="1" dirty="0">
                          <a:solidFill>
                            <a:srgbClr val="002060"/>
                          </a:solidFill>
                          <a:effectLst/>
                        </a:rPr>
                        <a:t>11</a:t>
                      </a:r>
                      <a:endParaRPr lang="en-US" sz="1800" b="1" dirty="0">
                        <a:solidFill>
                          <a:srgbClr val="002060"/>
                        </a:solidFill>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987971889"/>
                  </a:ext>
                </a:extLst>
              </a:tr>
            </a:tbl>
          </a:graphicData>
        </a:graphic>
      </p:graphicFrame>
      <p:sp>
        <p:nvSpPr>
          <p:cNvPr id="4" name="Rectangle 3">
            <a:extLst>
              <a:ext uri="{FF2B5EF4-FFF2-40B4-BE49-F238E27FC236}">
                <a16:creationId xmlns:a16="http://schemas.microsoft.com/office/drawing/2014/main" id="{6C4F0CE1-1D18-12F8-6476-D575A3CE9BDD}"/>
              </a:ext>
            </a:extLst>
          </p:cNvPr>
          <p:cNvSpPr>
            <a:spLocks noGrp="1" noChangeArrowheads="1"/>
          </p:cNvSpPr>
          <p:nvPr/>
        </p:nvSpPr>
        <p:spPr bwMode="auto">
          <a:xfrm>
            <a:off x="7745698" y="2683372"/>
            <a:ext cx="3500087" cy="869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algn="ctr"/>
            <a:r>
              <a:rPr lang="en-US" altLang="en-US" sz="2000" dirty="0">
                <a:solidFill>
                  <a:srgbClr val="0070C0"/>
                </a:solidFill>
                <a:latin typeface="Alexandria"/>
              </a:rPr>
              <a:t>:</a:t>
            </a:r>
            <a:r>
              <a:rPr lang="ar-EG" altLang="en-US" sz="2000" dirty="0">
                <a:solidFill>
                  <a:srgbClr val="0070C0"/>
                </a:solidFill>
                <a:latin typeface="Alexandria"/>
              </a:rPr>
              <a:t> مثال رقمي </a:t>
            </a:r>
            <a:endParaRPr lang="en-US" altLang="en-US" sz="2000" dirty="0">
              <a:solidFill>
                <a:srgbClr val="0070C0"/>
              </a:solidFill>
              <a:latin typeface="Alexandria"/>
            </a:endParaRPr>
          </a:p>
          <a:p>
            <a:pPr lvl="1" indent="0" algn="r" rtl="1" eaLnBrk="1" hangingPunct="1"/>
            <a:r>
              <a:rPr lang="ar-EG" sz="2000" dirty="0">
                <a:solidFill>
                  <a:srgbClr val="002060"/>
                </a:solidFill>
                <a:effectLst/>
                <a:latin typeface="Alexandria"/>
                <a:ea typeface="Times New Roman" panose="02020603050405020304" pitchFamily="18" charset="0"/>
              </a:rPr>
              <a:t>استخدام البيانات التالية باستخدام صيغة النقطة الوسطى للحصول على </a:t>
            </a:r>
            <a:r>
              <a:rPr lang="ar-EG" sz="2000" dirty="0" err="1">
                <a:solidFill>
                  <a:srgbClr val="002060"/>
                </a:solidFill>
                <a:effectLst/>
                <a:latin typeface="Alexandria"/>
                <a:ea typeface="Times New Roman" panose="02020603050405020304" pitchFamily="18" charset="0"/>
              </a:rPr>
              <a:t>المرونات</a:t>
            </a:r>
            <a:endParaRPr lang="en-US" sz="2000" dirty="0">
              <a:solidFill>
                <a:srgbClr val="002060"/>
              </a:solidFill>
              <a:effectLst/>
              <a:latin typeface="Alexandria"/>
              <a:ea typeface="Times New Roman" panose="02020603050405020304" pitchFamily="18" charset="0"/>
            </a:endParaRPr>
          </a:p>
          <a:p>
            <a:pPr lvl="1" indent="0" eaLnBrk="1" hangingPunct="1"/>
            <a:r>
              <a:rPr lang="en-US" sz="2000" dirty="0">
                <a:solidFill>
                  <a:srgbClr val="FF0000"/>
                </a:solidFill>
                <a:effectLst/>
                <a:latin typeface="Alexandria"/>
                <a:ea typeface="Times New Roman" panose="02020603050405020304" pitchFamily="18" charset="0"/>
              </a:rPr>
              <a:t> </a:t>
            </a:r>
            <a:endParaRPr lang="en-US" sz="2000" dirty="0">
              <a:solidFill>
                <a:srgbClr val="0070C0"/>
              </a:solidFill>
              <a:latin typeface="Alexandria"/>
            </a:endParaRPr>
          </a:p>
          <a:p>
            <a:pPr lvl="1" indent="0" eaLnBrk="1" hangingPunct="1"/>
            <a:endParaRPr lang="en-US" sz="2000" dirty="0">
              <a:solidFill>
                <a:srgbClr val="0070C0"/>
              </a:solidFill>
              <a:latin typeface="Alexandria"/>
            </a:endParaRPr>
          </a:p>
          <a:p>
            <a:pPr lvl="1" indent="0" eaLnBrk="1" hangingPunct="1"/>
            <a:endParaRPr lang="en-US" sz="2000" dirty="0">
              <a:solidFill>
                <a:srgbClr val="0070C0"/>
              </a:solidFill>
              <a:latin typeface="Alexandria"/>
            </a:endParaRPr>
          </a:p>
          <a:p>
            <a:pPr lvl="1" indent="0" eaLnBrk="1" hangingPunct="1"/>
            <a:endParaRPr lang="en-US" sz="2000" dirty="0">
              <a:solidFill>
                <a:srgbClr val="0070C0"/>
              </a:solidFill>
              <a:latin typeface="Alexandria"/>
            </a:endParaRPr>
          </a:p>
          <a:p>
            <a:pPr lvl="1" indent="0" eaLnBrk="1" hangingPunct="1"/>
            <a:endParaRPr lang="en-US" altLang="en-US" sz="2000" dirty="0">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p:spTree>
    <p:extLst>
      <p:ext uri="{BB962C8B-B14F-4D97-AF65-F5344CB8AC3E}">
        <p14:creationId xmlns:p14="http://schemas.microsoft.com/office/powerpoint/2010/main" val="14034265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Demand</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الطلب السعرية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10" name="TextBox 9">
            <a:extLst>
              <a:ext uri="{FF2B5EF4-FFF2-40B4-BE49-F238E27FC236}">
                <a16:creationId xmlns:a16="http://schemas.microsoft.com/office/drawing/2014/main" id="{5FF33E12-56D2-64B0-EF91-267F48D396BD}"/>
              </a:ext>
            </a:extLst>
          </p:cNvPr>
          <p:cNvSpPr txBox="1"/>
          <p:nvPr/>
        </p:nvSpPr>
        <p:spPr>
          <a:xfrm>
            <a:off x="2789635" y="1694531"/>
            <a:ext cx="6093618" cy="400110"/>
          </a:xfrm>
          <a:prstGeom prst="rect">
            <a:avLst/>
          </a:prstGeom>
          <a:noFill/>
        </p:spPr>
        <p:txBody>
          <a:bodyPr wrap="square">
            <a:spAutoFit/>
          </a:bodyPr>
          <a:lstStyle/>
          <a:p>
            <a:pPr algn="ctr"/>
            <a:r>
              <a:rPr lang="en-US" altLang="en-US" sz="2000" b="1" dirty="0">
                <a:solidFill>
                  <a:srgbClr val="0070C0"/>
                </a:solidFill>
                <a:latin typeface="Alexandria"/>
              </a:rPr>
              <a:t>Numerical Example:</a:t>
            </a:r>
          </a:p>
        </p:txBody>
      </p:sp>
      <p:pic>
        <p:nvPicPr>
          <p:cNvPr id="11" name="Picture 10">
            <a:extLst>
              <a:ext uri="{FF2B5EF4-FFF2-40B4-BE49-F238E27FC236}">
                <a16:creationId xmlns:a16="http://schemas.microsoft.com/office/drawing/2014/main" id="{5836C8EE-830A-9D4A-A9E0-F8BBFFF47702}"/>
              </a:ext>
            </a:extLst>
          </p:cNvPr>
          <p:cNvPicPr>
            <a:picLocks noChangeAspect="1"/>
          </p:cNvPicPr>
          <p:nvPr/>
        </p:nvPicPr>
        <p:blipFill rotWithShape="1">
          <a:blip r:embed="rId3"/>
          <a:srcRect l="28125" t="39817" r="14336" b="26238"/>
          <a:stretch/>
        </p:blipFill>
        <p:spPr>
          <a:xfrm>
            <a:off x="1153149" y="2441585"/>
            <a:ext cx="9806689" cy="3252801"/>
          </a:xfrm>
          <a:prstGeom prst="rect">
            <a:avLst/>
          </a:prstGeom>
        </p:spPr>
      </p:pic>
    </p:spTree>
    <p:extLst>
      <p:ext uri="{BB962C8B-B14F-4D97-AF65-F5344CB8AC3E}">
        <p14:creationId xmlns:p14="http://schemas.microsoft.com/office/powerpoint/2010/main" val="40381844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605444" y="2340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662988"/>
            <a:ext cx="73023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Types of Price Elasticity of Demand</a:t>
            </a:r>
            <a:r>
              <a:rPr kumimoji="0" lang="ar-EG"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أنواع مرونة الطلب السعرية </a:t>
            </a:r>
            <a:endPar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718713" y="478880"/>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879530" y="749209"/>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pic>
        <p:nvPicPr>
          <p:cNvPr id="10" name="Picture 9">
            <a:extLst>
              <a:ext uri="{FF2B5EF4-FFF2-40B4-BE49-F238E27FC236}">
                <a16:creationId xmlns:a16="http://schemas.microsoft.com/office/drawing/2014/main" id="{54F97124-EFBA-4299-4CFB-EB5D142CD8BD}"/>
              </a:ext>
            </a:extLst>
          </p:cNvPr>
          <p:cNvPicPr>
            <a:picLocks noChangeAspect="1"/>
          </p:cNvPicPr>
          <p:nvPr/>
        </p:nvPicPr>
        <p:blipFill rotWithShape="1">
          <a:blip r:embed="rId3"/>
          <a:srcRect l="40326" t="31410" r="14674" b="10245"/>
          <a:stretch/>
        </p:blipFill>
        <p:spPr>
          <a:xfrm>
            <a:off x="311175" y="1273015"/>
            <a:ext cx="9151644" cy="5350890"/>
          </a:xfrm>
          <a:prstGeom prst="rect">
            <a:avLst/>
          </a:prstGeom>
        </p:spPr>
      </p:pic>
      <p:sp>
        <p:nvSpPr>
          <p:cNvPr id="12" name="TextBox 11">
            <a:extLst>
              <a:ext uri="{FF2B5EF4-FFF2-40B4-BE49-F238E27FC236}">
                <a16:creationId xmlns:a16="http://schemas.microsoft.com/office/drawing/2014/main" id="{26DC4974-8E26-80E0-002E-AE2468DB9F55}"/>
              </a:ext>
            </a:extLst>
          </p:cNvPr>
          <p:cNvSpPr txBox="1"/>
          <p:nvPr/>
        </p:nvSpPr>
        <p:spPr>
          <a:xfrm>
            <a:off x="9747181" y="1704547"/>
            <a:ext cx="1381539" cy="461665"/>
          </a:xfrm>
          <a:prstGeom prst="rect">
            <a:avLst/>
          </a:prstGeom>
          <a:noFill/>
        </p:spPr>
        <p:txBody>
          <a:bodyPr wrap="square">
            <a:spAutoFit/>
          </a:bodyPr>
          <a:lstStyle/>
          <a:p>
            <a:pPr algn="ctr"/>
            <a:r>
              <a:rPr lang="en-US" sz="2400" b="1" u="sng" dirty="0">
                <a:effectLst/>
                <a:latin typeface="Times New Roman" panose="02020603050405020304" pitchFamily="18" charset="0"/>
                <a:ea typeface="Times New Roman" panose="02020603050405020304" pitchFamily="18" charset="0"/>
              </a:rPr>
              <a:t>5 Types</a:t>
            </a:r>
            <a:endParaRPr lang="en-US" sz="2400" dirty="0"/>
          </a:p>
        </p:txBody>
      </p:sp>
      <p:sp>
        <p:nvSpPr>
          <p:cNvPr id="13" name="TextBox 12">
            <a:extLst>
              <a:ext uri="{FF2B5EF4-FFF2-40B4-BE49-F238E27FC236}">
                <a16:creationId xmlns:a16="http://schemas.microsoft.com/office/drawing/2014/main" id="{7D06DD54-080B-3E0E-CB2E-36C048473722}"/>
              </a:ext>
            </a:extLst>
          </p:cNvPr>
          <p:cNvSpPr txBox="1"/>
          <p:nvPr/>
        </p:nvSpPr>
        <p:spPr>
          <a:xfrm>
            <a:off x="9608702" y="2205024"/>
            <a:ext cx="1520018" cy="3785652"/>
          </a:xfrm>
          <a:prstGeom prst="rect">
            <a:avLst/>
          </a:prstGeom>
          <a:noFill/>
        </p:spPr>
        <p:txBody>
          <a:bodyPr wrap="square">
            <a:spAutoFit/>
          </a:bodyPr>
          <a:lstStyle/>
          <a:p>
            <a:pPr marL="0" marR="0" algn="ctr">
              <a:spcBef>
                <a:spcPts val="0"/>
              </a:spcBef>
              <a:spcAft>
                <a:spcPts val="0"/>
              </a:spcAft>
            </a:pPr>
            <a:r>
              <a:rPr lang="en-US" dirty="0">
                <a:solidFill>
                  <a:srgbClr val="002060"/>
                </a:solidFill>
                <a:effectLst/>
                <a:latin typeface="Times New Roman" panose="02020603050405020304" pitchFamily="18" charset="0"/>
                <a:ea typeface="Times New Roman" panose="02020603050405020304" pitchFamily="18" charset="0"/>
                <a:cs typeface="Palatino Linotype" panose="02040502050505030304" pitchFamily="18" charset="0"/>
              </a:rPr>
              <a:t>Demand is price </a:t>
            </a:r>
            <a:r>
              <a:rPr lang="en-US" b="1" dirty="0">
                <a:solidFill>
                  <a:srgbClr val="002060"/>
                </a:solidFill>
                <a:effectLst/>
                <a:latin typeface="Times New Roman" panose="02020603050405020304" pitchFamily="18" charset="0"/>
                <a:ea typeface="Times New Roman" panose="02020603050405020304" pitchFamily="18" charset="0"/>
                <a:cs typeface="Palatino Linotype" panose="02040502050505030304" pitchFamily="18" charset="0"/>
              </a:rPr>
              <a:t>inelastic</a:t>
            </a:r>
            <a:r>
              <a:rPr lang="en-US" dirty="0">
                <a:solidFill>
                  <a:srgbClr val="002060"/>
                </a:solidFill>
                <a:effectLst/>
                <a:latin typeface="Times New Roman" panose="02020603050405020304" pitchFamily="18" charset="0"/>
                <a:ea typeface="Times New Roman" panose="02020603050405020304" pitchFamily="18" charset="0"/>
                <a:cs typeface="Palatino Linotype" panose="02040502050505030304" pitchFamily="18" charset="0"/>
              </a:rPr>
              <a:t> if a relatively large price increase leads to a relatively small decrease in the quantity demanded.</a:t>
            </a:r>
            <a:endParaRPr lang="ar-EG" dirty="0">
              <a:solidFill>
                <a:srgbClr val="002060"/>
              </a:solidFill>
              <a:effectLst/>
              <a:latin typeface="Times New Roman" panose="02020603050405020304" pitchFamily="18" charset="0"/>
              <a:ea typeface="Times New Roman" panose="02020603050405020304" pitchFamily="18" charset="0"/>
              <a:cs typeface="Palatino Linotype" panose="02040502050505030304" pitchFamily="18" charset="0"/>
            </a:endParaRPr>
          </a:p>
          <a:p>
            <a:pPr marL="0" marR="0" algn="ctr">
              <a:spcBef>
                <a:spcPts val="0"/>
              </a:spcBef>
              <a:spcAft>
                <a:spcPts val="0"/>
              </a:spcAft>
            </a:pPr>
            <a:r>
              <a:rPr lang="ar-EG" sz="1200" dirty="0">
                <a:solidFill>
                  <a:srgbClr val="002060"/>
                </a:solidFill>
                <a:effectLst/>
                <a:latin typeface="Palatino Linotype" panose="02040502050505030304" pitchFamily="18" charset="0"/>
                <a:ea typeface="Times New Roman" panose="02020603050405020304" pitchFamily="18" charset="0"/>
                <a:cs typeface="Palatino Linotype" panose="02040502050505030304" pitchFamily="18" charset="0"/>
              </a:rPr>
              <a:t>يكون الطلب غير مرن في السعر إذا أدت الزيادة الكبيرة نسبيًا في السعر إلى انخفاض صغير نسبيًا في الكمية المطلوبة.</a:t>
            </a:r>
            <a:endParaRPr lang="en-US" sz="1200" dirty="0">
              <a:solidFill>
                <a:srgbClr val="002060"/>
              </a:solidFill>
              <a:effectLst/>
              <a:latin typeface="Palatino Linotype" panose="02040502050505030304" pitchFamily="18" charset="0"/>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7480611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2" name="TextBox 1">
            <a:extLst>
              <a:ext uri="{FF2B5EF4-FFF2-40B4-BE49-F238E27FC236}">
                <a16:creationId xmlns:a16="http://schemas.microsoft.com/office/drawing/2014/main" id="{26DC4974-8E26-80E0-002E-AE2468DB9F55}"/>
              </a:ext>
            </a:extLst>
          </p:cNvPr>
          <p:cNvSpPr txBox="1"/>
          <p:nvPr/>
        </p:nvSpPr>
        <p:spPr>
          <a:xfrm>
            <a:off x="942308" y="3228945"/>
            <a:ext cx="1381539" cy="400110"/>
          </a:xfrm>
          <a:prstGeom prst="rect">
            <a:avLst/>
          </a:prstGeom>
          <a:noFill/>
        </p:spPr>
        <p:txBody>
          <a:bodyPr wrap="square">
            <a:spAutoFit/>
          </a:bodyPr>
          <a:lstStyle/>
          <a:p>
            <a:pPr algn="ctr"/>
            <a:r>
              <a:rPr lang="en-US" sz="2000" b="1" u="sng" dirty="0">
                <a:effectLst/>
                <a:latin typeface="+mj-lt"/>
                <a:ea typeface="Times New Roman" panose="02020603050405020304" pitchFamily="18" charset="0"/>
              </a:rPr>
              <a:t>5 Types</a:t>
            </a:r>
            <a:endParaRPr lang="en-US" sz="2000" dirty="0">
              <a:latin typeface="+mj-lt"/>
            </a:endParaRPr>
          </a:p>
        </p:txBody>
      </p:sp>
      <p:pic>
        <p:nvPicPr>
          <p:cNvPr id="10" name="Picture 9">
            <a:extLst>
              <a:ext uri="{FF2B5EF4-FFF2-40B4-BE49-F238E27FC236}">
                <a16:creationId xmlns:a16="http://schemas.microsoft.com/office/drawing/2014/main" id="{148EB618-5AC4-165F-6CAE-05A84FFB388F}"/>
              </a:ext>
            </a:extLst>
          </p:cNvPr>
          <p:cNvPicPr>
            <a:picLocks noChangeAspect="1"/>
          </p:cNvPicPr>
          <p:nvPr/>
        </p:nvPicPr>
        <p:blipFill rotWithShape="1">
          <a:blip r:embed="rId3"/>
          <a:srcRect l="44239" t="27367" r="21916" b="10245"/>
          <a:stretch/>
        </p:blipFill>
        <p:spPr>
          <a:xfrm>
            <a:off x="2740415" y="1299139"/>
            <a:ext cx="8298436" cy="5101627"/>
          </a:xfrm>
          <a:prstGeom prst="rect">
            <a:avLst/>
          </a:prstGeom>
        </p:spPr>
      </p:pic>
      <p:sp>
        <p:nvSpPr>
          <p:cNvPr id="11" name="TextBox 10">
            <a:extLst>
              <a:ext uri="{FF2B5EF4-FFF2-40B4-BE49-F238E27FC236}">
                <a16:creationId xmlns:a16="http://schemas.microsoft.com/office/drawing/2014/main" id="{EC61E8D9-E4C9-FCCE-5E1E-D38A6F99F2B4}"/>
              </a:ext>
            </a:extLst>
          </p:cNvPr>
          <p:cNvSpPr txBox="1"/>
          <p:nvPr/>
        </p:nvSpPr>
        <p:spPr>
          <a:xfrm>
            <a:off x="2444818" y="662988"/>
            <a:ext cx="73023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Types of Price Elasticity of Demand</a:t>
            </a:r>
            <a:r>
              <a:rPr kumimoji="0" lang="ar-EG"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أنواع مرونة الطلب السعرية </a:t>
            </a:r>
            <a:endPar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Tree>
    <p:extLst>
      <p:ext uri="{BB962C8B-B14F-4D97-AF65-F5344CB8AC3E}">
        <p14:creationId xmlns:p14="http://schemas.microsoft.com/office/powerpoint/2010/main" val="36266803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1040361" y="6531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extBox 5">
            <a:extLst>
              <a:ext uri="{FF2B5EF4-FFF2-40B4-BE49-F238E27FC236}">
                <a16:creationId xmlns:a16="http://schemas.microsoft.com/office/drawing/2014/main" id="{932BEBEE-8394-147A-E71E-5726CD6C1E0C}"/>
              </a:ext>
            </a:extLst>
          </p:cNvPr>
          <p:cNvSpPr txBox="1"/>
          <p:nvPr/>
        </p:nvSpPr>
        <p:spPr>
          <a:xfrm>
            <a:off x="1153630" y="897946"/>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314447" y="1168275"/>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2" name="Rectangle 1">
            <a:extLst>
              <a:ext uri="{FF2B5EF4-FFF2-40B4-BE49-F238E27FC236}">
                <a16:creationId xmlns:a16="http://schemas.microsoft.com/office/drawing/2014/main" id="{3A3E43A8-8FE4-2711-5FF6-F8570D88FB4F}"/>
              </a:ext>
            </a:extLst>
          </p:cNvPr>
          <p:cNvSpPr>
            <a:spLocks noGrp="1" noChangeArrowheads="1"/>
          </p:cNvSpPr>
          <p:nvPr/>
        </p:nvSpPr>
        <p:spPr bwMode="auto">
          <a:xfrm>
            <a:off x="671564" y="2043125"/>
            <a:ext cx="3797558" cy="270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0" lvl="1" indent="0" eaLnBrk="1" hangingPunct="1">
              <a:buClrTx/>
            </a:pPr>
            <a:r>
              <a:rPr lang="en-US" sz="2000" b="1" dirty="0">
                <a:solidFill>
                  <a:srgbClr val="002060"/>
                </a:solidFill>
                <a:latin typeface="Alexandria"/>
              </a:rPr>
              <a:t>Price elasticity varies along a linear demand curve </a:t>
            </a:r>
          </a:p>
          <a:p>
            <a:pPr marL="514350" marR="0" indent="-285750">
              <a:spcBef>
                <a:spcPts val="0"/>
              </a:spcBef>
              <a:spcAft>
                <a:spcPts val="0"/>
              </a:spcAft>
              <a:buFont typeface="Arial" panose="020B0604020202020204" pitchFamily="34" charset="0"/>
              <a:buChar char="•"/>
            </a:pPr>
            <a:r>
              <a:rPr lang="en-US" sz="2000" b="0" dirty="0">
                <a:solidFill>
                  <a:schemeClr val="tx1"/>
                </a:solidFill>
                <a:effectLst/>
                <a:latin typeface="Alexandria"/>
                <a:ea typeface="Times New Roman" panose="02020603050405020304" pitchFamily="18" charset="0"/>
              </a:rPr>
              <a:t>At prices </a:t>
            </a:r>
            <a:r>
              <a:rPr lang="en-US" sz="2000" u="sng" dirty="0">
                <a:solidFill>
                  <a:srgbClr val="0070C0"/>
                </a:solidFill>
                <a:effectLst/>
                <a:latin typeface="Alexandria"/>
                <a:ea typeface="Times New Roman" panose="02020603050405020304" pitchFamily="18" charset="0"/>
              </a:rPr>
              <a:t>above</a:t>
            </a:r>
            <a:r>
              <a:rPr lang="en-US" sz="2000" b="0" dirty="0">
                <a:solidFill>
                  <a:schemeClr val="tx1"/>
                </a:solidFill>
                <a:effectLst/>
                <a:latin typeface="Alexandria"/>
                <a:ea typeface="Times New Roman" panose="02020603050405020304" pitchFamily="18" charset="0"/>
              </a:rPr>
              <a:t> the mid-point of the demand curve, </a:t>
            </a:r>
            <a:r>
              <a:rPr lang="en-US" sz="2000" u="sng" dirty="0">
                <a:solidFill>
                  <a:srgbClr val="0070C0"/>
                </a:solidFill>
                <a:effectLst/>
                <a:latin typeface="Alexandria"/>
                <a:ea typeface="Times New Roman" panose="02020603050405020304" pitchFamily="18" charset="0"/>
              </a:rPr>
              <a:t>demand is elastic</a:t>
            </a:r>
            <a:r>
              <a:rPr lang="en-US" sz="2000" b="0" dirty="0">
                <a:solidFill>
                  <a:schemeClr val="tx1"/>
                </a:solidFill>
                <a:effectLst/>
                <a:latin typeface="Alexandria"/>
                <a:ea typeface="Times New Roman" panose="02020603050405020304" pitchFamily="18" charset="0"/>
              </a:rPr>
              <a:t>.</a:t>
            </a:r>
          </a:p>
          <a:p>
            <a:pPr marL="285750" marR="0" indent="-285750">
              <a:spcBef>
                <a:spcPts val="0"/>
              </a:spcBef>
              <a:spcAft>
                <a:spcPts val="0"/>
              </a:spcAft>
              <a:buFont typeface="Arial" panose="020B0604020202020204" pitchFamily="34" charset="0"/>
              <a:buChar char="•"/>
            </a:pPr>
            <a:r>
              <a:rPr lang="en-US" sz="2000" b="0" dirty="0">
                <a:solidFill>
                  <a:schemeClr val="tx1"/>
                </a:solidFill>
                <a:effectLst/>
                <a:latin typeface="Alexandria"/>
                <a:ea typeface="Times New Roman" panose="02020603050405020304" pitchFamily="18" charset="0"/>
              </a:rPr>
              <a:t> At </a:t>
            </a:r>
            <a:r>
              <a:rPr lang="en-US" sz="2000" u="sng" dirty="0">
                <a:solidFill>
                  <a:srgbClr val="0070C0"/>
                </a:solidFill>
                <a:latin typeface="Alexandria"/>
              </a:rPr>
              <a:t>the mid-point </a:t>
            </a:r>
            <a:r>
              <a:rPr lang="en-US" sz="2000" b="0" dirty="0">
                <a:solidFill>
                  <a:schemeClr val="tx1"/>
                </a:solidFill>
                <a:effectLst/>
                <a:latin typeface="Alexandria"/>
                <a:ea typeface="Times New Roman" panose="02020603050405020304" pitchFamily="18" charset="0"/>
              </a:rPr>
              <a:t>of the demand curve, </a:t>
            </a:r>
            <a:r>
              <a:rPr lang="en-US" sz="2000" u="sng" dirty="0">
                <a:solidFill>
                  <a:srgbClr val="0070C0"/>
                </a:solidFill>
                <a:latin typeface="Alexandria"/>
              </a:rPr>
              <a:t>demand is Unit elastic</a:t>
            </a:r>
            <a:r>
              <a:rPr lang="en-US" sz="2000" b="0" dirty="0">
                <a:solidFill>
                  <a:schemeClr val="tx1"/>
                </a:solidFill>
                <a:effectLst/>
                <a:latin typeface="Alexandria"/>
                <a:ea typeface="Times New Roman" panose="02020603050405020304" pitchFamily="18" charset="0"/>
              </a:rPr>
              <a:t>.</a:t>
            </a:r>
          </a:p>
          <a:p>
            <a:pPr marL="514350" marR="0" indent="-285750">
              <a:spcBef>
                <a:spcPts val="0"/>
              </a:spcBef>
              <a:spcAft>
                <a:spcPts val="0"/>
              </a:spcAft>
              <a:buFont typeface="Arial" panose="020B0604020202020204" pitchFamily="34" charset="0"/>
              <a:buChar char="•"/>
            </a:pPr>
            <a:r>
              <a:rPr lang="en-US" sz="2000" b="0" dirty="0">
                <a:solidFill>
                  <a:schemeClr val="tx1"/>
                </a:solidFill>
                <a:effectLst/>
                <a:latin typeface="Alexandria"/>
                <a:ea typeface="Times New Roman" panose="02020603050405020304" pitchFamily="18" charset="0"/>
              </a:rPr>
              <a:t>At prices </a:t>
            </a:r>
            <a:r>
              <a:rPr lang="en-US" sz="2000" u="sng" dirty="0">
                <a:solidFill>
                  <a:srgbClr val="0070C0"/>
                </a:solidFill>
                <a:latin typeface="Alexandria"/>
              </a:rPr>
              <a:t>below</a:t>
            </a:r>
            <a:r>
              <a:rPr lang="en-US" sz="2000" b="0" dirty="0">
                <a:solidFill>
                  <a:schemeClr val="tx1"/>
                </a:solidFill>
                <a:effectLst/>
                <a:latin typeface="Alexandria"/>
                <a:ea typeface="Times New Roman" panose="02020603050405020304" pitchFamily="18" charset="0"/>
              </a:rPr>
              <a:t> the mid-point of the demand curve, </a:t>
            </a:r>
            <a:r>
              <a:rPr lang="en-US" sz="2000" u="sng" dirty="0">
                <a:solidFill>
                  <a:srgbClr val="0070C0"/>
                </a:solidFill>
                <a:latin typeface="Alexandria"/>
              </a:rPr>
              <a:t>demand is inelastic</a:t>
            </a:r>
            <a:endParaRPr lang="ar-EG" sz="2000" u="sng" dirty="0">
              <a:solidFill>
                <a:srgbClr val="0070C0"/>
              </a:solidFill>
              <a:latin typeface="Alexandria"/>
            </a:endParaRPr>
          </a:p>
          <a:p>
            <a:pPr marL="228600" marR="0">
              <a:spcBef>
                <a:spcPts val="0"/>
              </a:spcBef>
              <a:spcAft>
                <a:spcPts val="0"/>
              </a:spcAft>
            </a:pPr>
            <a:endParaRPr lang="ar-EG" altLang="en-US" sz="2000" u="sng" dirty="0">
              <a:solidFill>
                <a:srgbClr val="0070C0"/>
              </a:solidFill>
              <a:latin typeface="Alexandria"/>
            </a:endParaRPr>
          </a:p>
        </p:txBody>
      </p:sp>
      <p:pic>
        <p:nvPicPr>
          <p:cNvPr id="10" name="Picture 9" descr="Chart, line chart&#10;&#10;Description automatically generated">
            <a:extLst>
              <a:ext uri="{FF2B5EF4-FFF2-40B4-BE49-F238E27FC236}">
                <a16:creationId xmlns:a16="http://schemas.microsoft.com/office/drawing/2014/main" id="{CC7E28A0-97AA-68B6-C282-0BD13EE4891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23406" y="1927309"/>
            <a:ext cx="3343021" cy="3736329"/>
          </a:xfrm>
          <a:prstGeom prst="rect">
            <a:avLst/>
          </a:prstGeom>
        </p:spPr>
      </p:pic>
      <p:sp>
        <p:nvSpPr>
          <p:cNvPr id="11" name="TextBox 10">
            <a:extLst>
              <a:ext uri="{FF2B5EF4-FFF2-40B4-BE49-F238E27FC236}">
                <a16:creationId xmlns:a16="http://schemas.microsoft.com/office/drawing/2014/main" id="{2D43B4E3-AC76-472C-1C0D-9ACA514EC8F0}"/>
              </a:ext>
            </a:extLst>
          </p:cNvPr>
          <p:cNvSpPr txBox="1"/>
          <p:nvPr/>
        </p:nvSpPr>
        <p:spPr>
          <a:xfrm>
            <a:off x="2444818" y="662988"/>
            <a:ext cx="730236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a) Types of Price Elasticity of Demand</a:t>
            </a:r>
            <a:r>
              <a:rPr kumimoji="0" lang="ar-EG"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أنواع مرونة الطلب السعرية </a:t>
            </a:r>
            <a:endParaRPr kumimoji="0" lang="en-US" sz="20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3" name="Rectangle 2">
            <a:extLst>
              <a:ext uri="{FF2B5EF4-FFF2-40B4-BE49-F238E27FC236}">
                <a16:creationId xmlns:a16="http://schemas.microsoft.com/office/drawing/2014/main" id="{DDAE3316-3457-842E-B5E9-284BAE942AC5}"/>
              </a:ext>
            </a:extLst>
          </p:cNvPr>
          <p:cNvSpPr>
            <a:spLocks noGrp="1" noChangeArrowheads="1"/>
          </p:cNvSpPr>
          <p:nvPr/>
        </p:nvSpPr>
        <p:spPr bwMode="auto">
          <a:xfrm>
            <a:off x="7812143" y="1852270"/>
            <a:ext cx="3485460" cy="2709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228600" marR="0">
              <a:spcBef>
                <a:spcPts val="0"/>
              </a:spcBef>
              <a:spcAft>
                <a:spcPts val="0"/>
              </a:spcAft>
            </a:pPr>
            <a:endParaRPr lang="ar-EG" altLang="en-US" sz="2000" u="sng" dirty="0">
              <a:solidFill>
                <a:srgbClr val="0070C0"/>
              </a:solidFill>
              <a:latin typeface="Alexandria"/>
            </a:endParaRPr>
          </a:p>
          <a:p>
            <a:pPr marL="228600" marR="0" algn="r" rtl="1">
              <a:spcBef>
                <a:spcPts val="0"/>
              </a:spcBef>
              <a:spcAft>
                <a:spcPts val="0"/>
              </a:spcAft>
            </a:pPr>
            <a:r>
              <a:rPr lang="ar-EG" altLang="en-US" sz="2000" dirty="0">
                <a:solidFill>
                  <a:srgbClr val="0070C0"/>
                </a:solidFill>
                <a:latin typeface="Alexandria"/>
              </a:rPr>
              <a:t>تختلف مرونة الطلب السعرية على طول منحنى الطلب الخطي:</a:t>
            </a:r>
          </a:p>
          <a:p>
            <a:pPr marL="514350" marR="0" indent="-285750" algn="r" rtl="1">
              <a:spcBef>
                <a:spcPts val="0"/>
              </a:spcBef>
              <a:spcAft>
                <a:spcPts val="0"/>
              </a:spcAft>
              <a:buFont typeface="Arial" panose="020B0604020202020204" pitchFamily="34" charset="0"/>
              <a:buChar char="•"/>
            </a:pPr>
            <a:r>
              <a:rPr lang="ar-EG" altLang="en-US" sz="2000" b="0" dirty="0">
                <a:solidFill>
                  <a:schemeClr val="tx1"/>
                </a:solidFill>
                <a:latin typeface="Alexandria"/>
              </a:rPr>
              <a:t>عند الأسعار أعلى من نقطة منتصف منحنى الطلب، يكون الطلب مرنًا.</a:t>
            </a:r>
          </a:p>
          <a:p>
            <a:pPr marL="514350" marR="0" indent="-285750" algn="r" rtl="1">
              <a:spcBef>
                <a:spcPts val="0"/>
              </a:spcBef>
              <a:spcAft>
                <a:spcPts val="0"/>
              </a:spcAft>
              <a:buFont typeface="Arial" panose="020B0604020202020204" pitchFamily="34" charset="0"/>
              <a:buChar char="•"/>
            </a:pPr>
            <a:r>
              <a:rPr lang="ar-EG" altLang="en-US" sz="2000" b="0" dirty="0">
                <a:solidFill>
                  <a:schemeClr val="tx1"/>
                </a:solidFill>
                <a:latin typeface="Alexandria"/>
              </a:rPr>
              <a:t>عند نقطة منتصف منحنى الطلب، يكون الطلب </a:t>
            </a:r>
            <a:r>
              <a:rPr lang="ar-EG" altLang="en-US" sz="2000" b="0" dirty="0" err="1">
                <a:solidFill>
                  <a:schemeClr val="tx1"/>
                </a:solidFill>
                <a:latin typeface="Alexandria"/>
              </a:rPr>
              <a:t>متكافؤ</a:t>
            </a:r>
            <a:r>
              <a:rPr lang="ar-EG" altLang="en-US" sz="2000" b="0" dirty="0">
                <a:solidFill>
                  <a:schemeClr val="tx1"/>
                </a:solidFill>
                <a:latin typeface="Alexandria"/>
              </a:rPr>
              <a:t> المرونة.</a:t>
            </a:r>
          </a:p>
          <a:p>
            <a:pPr marL="514350" marR="0" indent="-285750" algn="r" rtl="1">
              <a:spcBef>
                <a:spcPts val="0"/>
              </a:spcBef>
              <a:spcAft>
                <a:spcPts val="0"/>
              </a:spcAft>
              <a:buFont typeface="Arial" panose="020B0604020202020204" pitchFamily="34" charset="0"/>
              <a:buChar char="•"/>
            </a:pPr>
            <a:r>
              <a:rPr lang="ar-EG" altLang="en-US" sz="2000" b="0" dirty="0">
                <a:solidFill>
                  <a:schemeClr val="tx1"/>
                </a:solidFill>
                <a:latin typeface="Alexandria"/>
              </a:rPr>
              <a:t>عند الأسعار أقل من نقطة منتصف منحنى الطلب، يكون الطلب غير مرن</a:t>
            </a:r>
            <a:endParaRPr lang="en-US" altLang="en-US" sz="2000" b="0" dirty="0">
              <a:solidFill>
                <a:schemeClr val="tx1"/>
              </a:solidFill>
              <a:latin typeface="Alexandria"/>
            </a:endParaRPr>
          </a:p>
          <a:p>
            <a:pPr marL="457200" lvl="1" indent="-342900" algn="ctr" eaLnBrk="1" hangingPunct="1">
              <a:spcBef>
                <a:spcPct val="0"/>
              </a:spcBef>
              <a:spcAft>
                <a:spcPct val="0"/>
              </a:spcAft>
              <a:buFont typeface="Arial" panose="020B0604020202020204" pitchFamily="34" charset="0"/>
              <a:buChar char="•"/>
            </a:pPr>
            <a:endParaRPr lang="en-US" altLang="en-US" sz="2000" dirty="0">
              <a:latin typeface="Alexandria"/>
            </a:endParaRPr>
          </a:p>
          <a:p>
            <a:pPr lvl="1" indent="0" eaLnBrk="1" hangingPunct="1"/>
            <a:endParaRPr lang="en-US" altLang="en-US" sz="2000" dirty="0">
              <a:latin typeface="Alexandria"/>
            </a:endParaRPr>
          </a:p>
        </p:txBody>
      </p:sp>
    </p:spTree>
    <p:extLst>
      <p:ext uri="{BB962C8B-B14F-4D97-AF65-F5344CB8AC3E}">
        <p14:creationId xmlns:p14="http://schemas.microsoft.com/office/powerpoint/2010/main" val="2465840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5071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762000" y="5550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442652"/>
            <a:ext cx="7302363" cy="830997"/>
          </a:xfrm>
          <a:prstGeom prst="rect">
            <a:avLst/>
          </a:prstGeom>
          <a:noFill/>
        </p:spPr>
        <p:txBody>
          <a:bodyPr wrap="square" rtlCol="0">
            <a:spAutoFit/>
          </a:bodyPr>
          <a:lstStyle/>
          <a:p>
            <a:pPr marL="457200" marR="0" lvl="0" indent="-457200" algn="ctr" defTabSz="914400" rtl="0" eaLnBrk="1" fontAlgn="auto" latinLnBrk="0" hangingPunct="1">
              <a:lnSpc>
                <a:spcPct val="100000"/>
              </a:lnSpc>
              <a:spcBef>
                <a:spcPts val="0"/>
              </a:spcBef>
              <a:spcAft>
                <a:spcPts val="0"/>
              </a:spcAft>
              <a:buClrTx/>
              <a:buSzTx/>
              <a:buFontTx/>
              <a:buAutoNum type="alphaLcParenR"/>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Factors That Influence the Price Elasticity of Demand</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R="0" lvl="0" algn="ctr" defTabSz="914400" rtl="0" eaLnBrk="1" fontAlgn="auto" latinLnBrk="0" hangingPunct="1">
              <a:lnSpc>
                <a:spcPct val="100000"/>
              </a:lnSpc>
              <a:spcBef>
                <a:spcPts val="0"/>
              </a:spcBef>
              <a:spcAft>
                <a:spcPts val="0"/>
              </a:spcAft>
              <a:buClrTx/>
              <a:buSzTx/>
              <a:tabLst/>
              <a:defRPr/>
            </a:pP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العوامل التي تؤثر علي مرونة الطلب السعرية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875269" y="7998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036086" y="10702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sp>
        <p:nvSpPr>
          <p:cNvPr id="9" name="Rectangle 8">
            <a:extLst>
              <a:ext uri="{FF2B5EF4-FFF2-40B4-BE49-F238E27FC236}">
                <a16:creationId xmlns:a16="http://schemas.microsoft.com/office/drawing/2014/main" id="{E57396F7-332A-D5DC-D43B-E8AB765F6804}"/>
              </a:ext>
            </a:extLst>
          </p:cNvPr>
          <p:cNvSpPr>
            <a:spLocks noGrp="1" noChangeArrowheads="1"/>
          </p:cNvSpPr>
          <p:nvPr/>
        </p:nvSpPr>
        <p:spPr bwMode="auto">
          <a:xfrm>
            <a:off x="756206" y="1966581"/>
            <a:ext cx="5339794" cy="42341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R="0" lvl="0" rtl="0">
              <a:spcBef>
                <a:spcPts val="0"/>
              </a:spcBef>
              <a:spcAft>
                <a:spcPts val="0"/>
              </a:spcAft>
              <a:tabLst>
                <a:tab pos="1809115" algn="l"/>
              </a:tabLst>
            </a:pPr>
            <a:r>
              <a:rPr lang="en-US" sz="1600" b="1" i="1" u="sng" dirty="0">
                <a:solidFill>
                  <a:srgbClr val="00B0F0"/>
                </a:solidFill>
                <a:effectLst/>
                <a:latin typeface="Alexandria"/>
                <a:ea typeface="Times New Roman" panose="02020603050405020304" pitchFamily="18" charset="0"/>
              </a:rPr>
              <a:t>1) The closeness of substitutes (+VE)</a:t>
            </a:r>
            <a:r>
              <a:rPr lang="ar-EG" sz="1600" b="1" i="1" u="sng" dirty="0">
                <a:solidFill>
                  <a:srgbClr val="00B0F0"/>
                </a:solidFill>
                <a:effectLst/>
                <a:latin typeface="Alexandria"/>
                <a:ea typeface="Times New Roman" panose="02020603050405020304" pitchFamily="18" charset="0"/>
              </a:rPr>
              <a:t> </a:t>
            </a:r>
            <a:endParaRPr lang="en-US" sz="1600" dirty="0">
              <a:effectLst/>
              <a:latin typeface="Alexandria"/>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1600" dirty="0">
                <a:solidFill>
                  <a:srgbClr val="2D3956"/>
                </a:solidFill>
                <a:effectLst/>
                <a:latin typeface="Alexandria"/>
                <a:ea typeface="Times New Roman" panose="02020603050405020304" pitchFamily="18" charset="0"/>
              </a:rPr>
              <a:t>The closer / many the substitutes </a:t>
            </a:r>
            <a:r>
              <a:rPr lang="en-US" sz="1600" b="0" dirty="0">
                <a:solidFill>
                  <a:schemeClr val="tx1"/>
                </a:solidFill>
                <a:effectLst/>
                <a:latin typeface="Alexandria"/>
                <a:ea typeface="Times New Roman" panose="02020603050405020304" pitchFamily="18" charset="0"/>
              </a:rPr>
              <a:t>for a good or service → the more elastic are the demand for the good or service → </a:t>
            </a:r>
            <a:r>
              <a:rPr lang="en-US" sz="1600" dirty="0">
                <a:solidFill>
                  <a:srgbClr val="2D3956"/>
                </a:solidFill>
                <a:effectLst/>
                <a:latin typeface="Alexandria"/>
                <a:ea typeface="Times New Roman" panose="02020603050405020304" pitchFamily="18" charset="0"/>
              </a:rPr>
              <a:t>Luxuries</a:t>
            </a:r>
            <a:r>
              <a:rPr lang="en-US" sz="1600" b="0" dirty="0">
                <a:solidFill>
                  <a:schemeClr val="tx1"/>
                </a:solidFill>
                <a:effectLst/>
                <a:latin typeface="Alexandria"/>
                <a:ea typeface="Times New Roman" panose="02020603050405020304" pitchFamily="18" charset="0"/>
              </a:rPr>
              <a:t>, such as exotic vacations</a:t>
            </a:r>
            <a:endParaRPr lang="ar-EG" sz="1600" b="0" dirty="0">
              <a:solidFill>
                <a:schemeClr val="tx1"/>
              </a:solidFill>
              <a:effectLst/>
              <a:latin typeface="Alexandria"/>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1600" dirty="0">
                <a:solidFill>
                  <a:srgbClr val="2D3956"/>
                </a:solidFill>
                <a:effectLst/>
                <a:latin typeface="Alexandria"/>
                <a:ea typeface="Times New Roman" panose="02020603050405020304" pitchFamily="18" charset="0"/>
              </a:rPr>
              <a:t>The Fewer the substitutes </a:t>
            </a:r>
            <a:r>
              <a:rPr lang="en-US" sz="1600" b="0" dirty="0">
                <a:solidFill>
                  <a:schemeClr val="tx1"/>
                </a:solidFill>
                <a:effectLst/>
                <a:latin typeface="Alexandria"/>
                <a:ea typeface="Times New Roman" panose="02020603050405020304" pitchFamily="18" charset="0"/>
              </a:rPr>
              <a:t>for a good or service → Inelastic demand for the good or service → Luxuries, such as exotic vacations → </a:t>
            </a:r>
            <a:r>
              <a:rPr lang="en-US" sz="1600" dirty="0">
                <a:solidFill>
                  <a:srgbClr val="2D3956"/>
                </a:solidFill>
                <a:effectLst/>
                <a:latin typeface="Alexandria"/>
                <a:ea typeface="Times New Roman" panose="02020603050405020304" pitchFamily="18" charset="0"/>
              </a:rPr>
              <a:t>Necessities</a:t>
            </a:r>
            <a:r>
              <a:rPr lang="en-US" sz="1600" b="0" dirty="0">
                <a:solidFill>
                  <a:schemeClr val="tx1"/>
                </a:solidFill>
                <a:effectLst/>
                <a:latin typeface="Alexandria"/>
                <a:ea typeface="Times New Roman" panose="02020603050405020304" pitchFamily="18" charset="0"/>
              </a:rPr>
              <a:t>, such as food or housing</a:t>
            </a:r>
            <a:r>
              <a:rPr lang="en-US" sz="1600" dirty="0">
                <a:effectLst/>
                <a:latin typeface="Alexandria"/>
                <a:ea typeface="Times New Roman" panose="02020603050405020304" pitchFamily="18" charset="0"/>
              </a:rPr>
              <a:t> </a:t>
            </a:r>
          </a:p>
          <a:p>
            <a:pPr marR="0" lvl="0">
              <a:spcBef>
                <a:spcPts val="0"/>
              </a:spcBef>
              <a:spcAft>
                <a:spcPts val="0"/>
              </a:spcAft>
              <a:tabLst>
                <a:tab pos="1809115" algn="l"/>
              </a:tabLst>
            </a:pPr>
            <a:r>
              <a:rPr lang="en-US" sz="1600" b="1" i="1" u="sng" dirty="0">
                <a:solidFill>
                  <a:srgbClr val="00B0F0"/>
                </a:solidFill>
                <a:effectLst/>
                <a:latin typeface="Alexandria"/>
                <a:ea typeface="Times New Roman" panose="02020603050405020304" pitchFamily="18" charset="0"/>
              </a:rPr>
              <a:t>2) Proportion of Income Spent on the Good (+VE)</a:t>
            </a:r>
            <a:endParaRPr lang="en-US" sz="1600" dirty="0">
              <a:effectLst/>
              <a:latin typeface="Alexandria"/>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1600" dirty="0">
                <a:solidFill>
                  <a:schemeClr val="tx1"/>
                </a:solidFill>
                <a:effectLst/>
                <a:latin typeface="Alexandria"/>
                <a:ea typeface="Times New Roman" panose="02020603050405020304" pitchFamily="18" charset="0"/>
              </a:rPr>
              <a:t>The greater the proportion of income consumers spend on a good, the larger is the elasticity of demand for that good.</a:t>
            </a:r>
            <a:endParaRPr lang="ar-EG" sz="1600" dirty="0">
              <a:solidFill>
                <a:schemeClr val="tx1"/>
              </a:solidFill>
              <a:effectLst/>
              <a:latin typeface="Alexandria"/>
              <a:ea typeface="Times New Roman" panose="02020603050405020304" pitchFamily="18" charset="0"/>
            </a:endParaRPr>
          </a:p>
          <a:p>
            <a:pPr marL="0" marR="0">
              <a:spcBef>
                <a:spcPts val="0"/>
              </a:spcBef>
              <a:spcAft>
                <a:spcPts val="0"/>
              </a:spcAft>
              <a:tabLst>
                <a:tab pos="1809115" algn="l"/>
              </a:tabLst>
            </a:pPr>
            <a:r>
              <a:rPr lang="en-US" sz="1600" dirty="0">
                <a:effectLst/>
                <a:latin typeface="Alexandria"/>
                <a:ea typeface="Times New Roman" panose="02020603050405020304" pitchFamily="18" charset="0"/>
              </a:rPr>
              <a:t> </a:t>
            </a:r>
            <a:r>
              <a:rPr lang="en-US" sz="1600" b="1" i="1" u="sng" dirty="0">
                <a:solidFill>
                  <a:srgbClr val="00B0F0"/>
                </a:solidFill>
                <a:effectLst/>
                <a:latin typeface="Alexandria"/>
                <a:ea typeface="Times New Roman" panose="02020603050405020304" pitchFamily="18" charset="0"/>
              </a:rPr>
              <a:t>3) Time Elapsed Since Price Change (+VE)</a:t>
            </a:r>
            <a:endParaRPr lang="en-US" sz="1600" dirty="0">
              <a:effectLst/>
              <a:latin typeface="Alexandria"/>
              <a:ea typeface="Times New Roman" panose="02020603050405020304" pitchFamily="18" charset="0"/>
            </a:endParaRPr>
          </a:p>
          <a:p>
            <a:pPr marL="342900" marR="0" lvl="0" indent="-342900">
              <a:spcBef>
                <a:spcPts val="0"/>
              </a:spcBef>
              <a:spcAft>
                <a:spcPts val="0"/>
              </a:spcAft>
              <a:buFont typeface="Times New Roman" panose="02020603050405020304" pitchFamily="18" charset="0"/>
              <a:buChar char="-"/>
              <a:tabLst>
                <a:tab pos="1809115" algn="l"/>
              </a:tabLst>
            </a:pPr>
            <a:r>
              <a:rPr lang="en-US" sz="1600" dirty="0">
                <a:solidFill>
                  <a:schemeClr val="tx1"/>
                </a:solidFill>
                <a:effectLst/>
                <a:latin typeface="Alexandria"/>
                <a:ea typeface="Times New Roman" panose="02020603050405020304" pitchFamily="18" charset="0"/>
              </a:rPr>
              <a:t>The more time consumers have to adjust to a price change, or the longer that a good can be stored without losing its value, the more elastic is the demand for that good</a:t>
            </a:r>
            <a:endParaRPr lang="ar-EG" sz="1600" dirty="0">
              <a:solidFill>
                <a:schemeClr val="tx1"/>
              </a:solidFill>
              <a:effectLst/>
              <a:latin typeface="Alexandria"/>
              <a:ea typeface="Times New Roman" panose="02020603050405020304" pitchFamily="18" charset="0"/>
            </a:endParaRPr>
          </a:p>
          <a:p>
            <a:pPr marL="0" marR="0">
              <a:spcBef>
                <a:spcPts val="0"/>
              </a:spcBef>
              <a:spcAft>
                <a:spcPts val="0"/>
              </a:spcAft>
              <a:tabLst>
                <a:tab pos="1809115" algn="l"/>
              </a:tabLst>
            </a:pPr>
            <a:r>
              <a:rPr lang="en-US" sz="1600" dirty="0">
                <a:solidFill>
                  <a:schemeClr val="tx1"/>
                </a:solidFill>
                <a:effectLst/>
                <a:latin typeface="Alexandria"/>
                <a:ea typeface="Times New Roman" panose="02020603050405020304" pitchFamily="18" charset="0"/>
              </a:rPr>
              <a:t> </a:t>
            </a:r>
          </a:p>
          <a:p>
            <a:pPr lvl="1" indent="0" eaLnBrk="1" hangingPunct="1"/>
            <a:endParaRPr lang="en-US" altLang="en-US" sz="1600" dirty="0">
              <a:latin typeface="Alexandria"/>
            </a:endParaRPr>
          </a:p>
        </p:txBody>
      </p:sp>
      <p:sp>
        <p:nvSpPr>
          <p:cNvPr id="4" name="Rectangle 3">
            <a:extLst>
              <a:ext uri="{FF2B5EF4-FFF2-40B4-BE49-F238E27FC236}">
                <a16:creationId xmlns:a16="http://schemas.microsoft.com/office/drawing/2014/main" id="{E57396F7-332A-D5DC-D43B-E8AB765F6804}"/>
              </a:ext>
            </a:extLst>
          </p:cNvPr>
          <p:cNvSpPr>
            <a:spLocks noGrp="1" noChangeArrowheads="1"/>
          </p:cNvSpPr>
          <p:nvPr/>
        </p:nvSpPr>
        <p:spPr bwMode="auto">
          <a:xfrm>
            <a:off x="6729411" y="1973177"/>
            <a:ext cx="4415901" cy="4002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R="0" lvl="0" algn="r" rtl="1">
              <a:spcBef>
                <a:spcPts val="0"/>
              </a:spcBef>
              <a:spcAft>
                <a:spcPts val="0"/>
              </a:spcAft>
              <a:tabLst>
                <a:tab pos="1809115" algn="l"/>
              </a:tabLst>
            </a:pPr>
            <a:r>
              <a:rPr lang="en-US" sz="1800" b="1" i="1" u="sng" dirty="0">
                <a:solidFill>
                  <a:srgbClr val="00B0F0"/>
                </a:solidFill>
                <a:effectLst/>
                <a:latin typeface="Alexandria"/>
                <a:ea typeface="Times New Roman" panose="02020603050405020304" pitchFamily="18" charset="0"/>
              </a:rPr>
              <a:t>1) </a:t>
            </a:r>
            <a:r>
              <a:rPr lang="ar-EG" sz="1800" b="1" i="1" u="sng" dirty="0">
                <a:solidFill>
                  <a:srgbClr val="00B0F0"/>
                </a:solidFill>
                <a:effectLst/>
                <a:latin typeface="Alexandria"/>
                <a:ea typeface="Times New Roman" panose="02020603050405020304" pitchFamily="18" charset="0"/>
              </a:rPr>
              <a:t>قرب البدائل </a:t>
            </a:r>
            <a:endParaRPr lang="en-US" sz="1800" dirty="0">
              <a:effectLst/>
              <a:latin typeface="Alexandria"/>
              <a:ea typeface="Times New Roman" panose="02020603050405020304" pitchFamily="18" charset="0"/>
            </a:endParaRPr>
          </a:p>
          <a:p>
            <a:pPr marL="285750" marR="0" lvl="0" indent="-285750" algn="r" rtl="1">
              <a:spcBef>
                <a:spcPts val="0"/>
              </a:spcBef>
              <a:spcAft>
                <a:spcPts val="0"/>
              </a:spcAft>
              <a:buFont typeface="Arial" panose="020B0604020202020204" pitchFamily="34" charset="0"/>
              <a:buChar char="•"/>
              <a:tabLst>
                <a:tab pos="1809115" algn="l"/>
              </a:tabLst>
            </a:pPr>
            <a:r>
              <a:rPr lang="ar-EG" sz="1800" b="0" dirty="0">
                <a:solidFill>
                  <a:schemeClr val="tx1"/>
                </a:solidFill>
                <a:effectLst/>
                <a:latin typeface="Alexandria"/>
                <a:ea typeface="Times New Roman" panose="02020603050405020304" pitchFamily="18" charset="0"/>
              </a:rPr>
              <a:t>كلما اقتربت البدائل لسلعة أو خدمة ما، كلما زادت مرونة الطلب على السلعة أو الخدمة ، مثل الرفاهيات</a:t>
            </a:r>
          </a:p>
          <a:p>
            <a:pPr marL="285750" marR="0" lvl="0" indent="-285750" algn="r" rtl="1">
              <a:spcBef>
                <a:spcPts val="0"/>
              </a:spcBef>
              <a:spcAft>
                <a:spcPts val="0"/>
              </a:spcAft>
              <a:buFont typeface="Arial" panose="020B0604020202020204" pitchFamily="34" charset="0"/>
              <a:buChar char="•"/>
              <a:tabLst>
                <a:tab pos="1809115" algn="l"/>
              </a:tabLst>
            </a:pPr>
            <a:r>
              <a:rPr lang="ar-EG" sz="1800" b="0" dirty="0">
                <a:solidFill>
                  <a:schemeClr val="tx1"/>
                </a:solidFill>
                <a:latin typeface="Alexandria"/>
                <a:ea typeface="Times New Roman" panose="02020603050405020304" pitchFamily="18" charset="0"/>
              </a:rPr>
              <a:t>كلما </a:t>
            </a:r>
            <a:r>
              <a:rPr lang="ar-EG" sz="1800" b="0" dirty="0">
                <a:solidFill>
                  <a:schemeClr val="tx1"/>
                </a:solidFill>
                <a:effectLst/>
                <a:latin typeface="Alexandria"/>
                <a:ea typeface="Times New Roman" panose="02020603050405020304" pitchFamily="18" charset="0"/>
              </a:rPr>
              <a:t>قل عدد البدائل لسلعة أو خدمة ما ، طلب غير مرن على السلعة أو الخدمة مثل الضروريات، مثل الطعام أو السكن</a:t>
            </a:r>
            <a:r>
              <a:rPr lang="en-US" sz="1800" dirty="0">
                <a:solidFill>
                  <a:schemeClr val="tx1"/>
                </a:solidFill>
                <a:effectLst/>
                <a:latin typeface="Alexandria"/>
                <a:ea typeface="Times New Roman" panose="02020603050405020304" pitchFamily="18" charset="0"/>
              </a:rPr>
              <a:t> </a:t>
            </a:r>
            <a:r>
              <a:rPr lang="en-US" sz="1800" dirty="0">
                <a:effectLst/>
                <a:latin typeface="Alexandria"/>
                <a:ea typeface="Times New Roman" panose="02020603050405020304" pitchFamily="18" charset="0"/>
              </a:rPr>
              <a:t> </a:t>
            </a:r>
          </a:p>
          <a:p>
            <a:pPr marR="0" lvl="0" algn="r" rtl="1">
              <a:spcBef>
                <a:spcPts val="0"/>
              </a:spcBef>
              <a:spcAft>
                <a:spcPts val="0"/>
              </a:spcAft>
              <a:tabLst>
                <a:tab pos="1809115" algn="l"/>
              </a:tabLst>
            </a:pPr>
            <a:r>
              <a:rPr lang="en-US" sz="1800" b="1" i="1" u="sng" dirty="0">
                <a:solidFill>
                  <a:srgbClr val="00B0F0"/>
                </a:solidFill>
                <a:effectLst/>
                <a:latin typeface="Alexandria"/>
                <a:ea typeface="Times New Roman" panose="02020603050405020304" pitchFamily="18" charset="0"/>
              </a:rPr>
              <a:t>2</a:t>
            </a:r>
            <a:r>
              <a:rPr lang="ar-EG" sz="1800" b="1" i="1" u="sng" dirty="0">
                <a:solidFill>
                  <a:srgbClr val="00B0F0"/>
                </a:solidFill>
                <a:effectLst/>
                <a:latin typeface="Alexandria"/>
                <a:ea typeface="Times New Roman" panose="02020603050405020304" pitchFamily="18" charset="0"/>
              </a:rPr>
              <a:t> نسبة الدخل المنفق على السلعة </a:t>
            </a:r>
            <a:endParaRPr lang="en-US" sz="1800" dirty="0">
              <a:effectLst/>
              <a:latin typeface="Alexandria"/>
              <a:ea typeface="Times New Roman" panose="02020603050405020304" pitchFamily="18" charset="0"/>
            </a:endParaRPr>
          </a:p>
          <a:p>
            <a:pPr marL="342900" marR="0" lvl="0" indent="-342900" algn="r" rtl="1">
              <a:spcBef>
                <a:spcPts val="0"/>
              </a:spcBef>
              <a:spcAft>
                <a:spcPts val="0"/>
              </a:spcAft>
              <a:buFont typeface="Times New Roman" panose="02020603050405020304" pitchFamily="18" charset="0"/>
              <a:buChar char="-"/>
              <a:tabLst>
                <a:tab pos="1809115" algn="l"/>
              </a:tabLst>
            </a:pPr>
            <a:r>
              <a:rPr lang="ar-EG" sz="1800" b="0" dirty="0">
                <a:solidFill>
                  <a:schemeClr val="tx1"/>
                </a:solidFill>
                <a:effectLst/>
                <a:latin typeface="Alexandria"/>
                <a:ea typeface="Times New Roman" panose="02020603050405020304" pitchFamily="18" charset="0"/>
              </a:rPr>
              <a:t>كلما زادت نسبة الدخل الذي ينفقه المستهلكون على سلعة ما، زادت مرونة الطلب على تلك السلعة.</a:t>
            </a:r>
            <a:endParaRPr lang="en-US" sz="1800" b="0" dirty="0">
              <a:solidFill>
                <a:schemeClr val="tx1"/>
              </a:solidFill>
              <a:effectLst/>
              <a:latin typeface="Alexandria"/>
              <a:ea typeface="Times New Roman" panose="02020603050405020304" pitchFamily="18" charset="0"/>
            </a:endParaRPr>
          </a:p>
          <a:p>
            <a:pPr marL="0" marR="0" algn="r" rtl="1">
              <a:spcBef>
                <a:spcPts val="0"/>
              </a:spcBef>
              <a:spcAft>
                <a:spcPts val="0"/>
              </a:spcAft>
              <a:tabLst>
                <a:tab pos="1809115" algn="l"/>
              </a:tabLst>
            </a:pPr>
            <a:r>
              <a:rPr lang="en-US" sz="1800" dirty="0">
                <a:effectLst/>
                <a:latin typeface="Alexandria"/>
                <a:ea typeface="Times New Roman" panose="02020603050405020304" pitchFamily="18" charset="0"/>
              </a:rPr>
              <a:t> </a:t>
            </a:r>
            <a:r>
              <a:rPr lang="en-US" sz="1800" b="1" i="1" u="sng" dirty="0">
                <a:solidFill>
                  <a:srgbClr val="00B0F0"/>
                </a:solidFill>
                <a:effectLst/>
                <a:latin typeface="Alexandria"/>
                <a:ea typeface="Times New Roman" panose="02020603050405020304" pitchFamily="18" charset="0"/>
              </a:rPr>
              <a:t>3)</a:t>
            </a:r>
            <a:r>
              <a:rPr lang="ar-EG" sz="1800" b="1" i="1" u="sng" dirty="0">
                <a:solidFill>
                  <a:srgbClr val="00B0F0"/>
                </a:solidFill>
                <a:effectLst/>
                <a:latin typeface="Alexandria"/>
                <a:ea typeface="Times New Roman" panose="02020603050405020304" pitchFamily="18" charset="0"/>
              </a:rPr>
              <a:t> الوقت </a:t>
            </a:r>
            <a:r>
              <a:rPr lang="ar-EG" sz="1800" b="1" i="1" u="sng" dirty="0" err="1">
                <a:solidFill>
                  <a:srgbClr val="00B0F0"/>
                </a:solidFill>
                <a:effectLst/>
                <a:latin typeface="Alexandria"/>
                <a:ea typeface="Times New Roman" panose="02020603050405020304" pitchFamily="18" charset="0"/>
              </a:rPr>
              <a:t>المنقضي</a:t>
            </a:r>
            <a:r>
              <a:rPr lang="ar-EG" sz="1800" b="1" i="1" u="sng" dirty="0">
                <a:solidFill>
                  <a:srgbClr val="00B0F0"/>
                </a:solidFill>
                <a:effectLst/>
                <a:latin typeface="Alexandria"/>
                <a:ea typeface="Times New Roman" panose="02020603050405020304" pitchFamily="18" charset="0"/>
              </a:rPr>
              <a:t> منذ تغير السعر </a:t>
            </a:r>
            <a:endParaRPr lang="en-US" sz="1800" dirty="0">
              <a:effectLst/>
              <a:latin typeface="Alexandria"/>
              <a:ea typeface="Times New Roman" panose="02020603050405020304" pitchFamily="18" charset="0"/>
            </a:endParaRPr>
          </a:p>
          <a:p>
            <a:pPr marL="342900" marR="0" lvl="0" indent="-342900" algn="r" rtl="1">
              <a:spcBef>
                <a:spcPts val="0"/>
              </a:spcBef>
              <a:spcAft>
                <a:spcPts val="0"/>
              </a:spcAft>
              <a:buFont typeface="Times New Roman" panose="02020603050405020304" pitchFamily="18" charset="0"/>
              <a:buChar char="-"/>
              <a:tabLst>
                <a:tab pos="1809115" algn="l"/>
              </a:tabLst>
            </a:pPr>
            <a:r>
              <a:rPr lang="ar-EG" sz="1800" b="0" dirty="0">
                <a:solidFill>
                  <a:schemeClr val="tx1"/>
                </a:solidFill>
                <a:effectLst/>
                <a:latin typeface="Alexandria"/>
                <a:ea typeface="Times New Roman" panose="02020603050405020304" pitchFamily="18" charset="0"/>
              </a:rPr>
              <a:t>كلما زاد الوقت المتاح للمستهلكين للتكيف مع تغير السعر، أو كلما طالت مدة تخزين السلعة دون أن تفقد قيمتها، زادت مرونة الطلب على تلك السلعة</a:t>
            </a:r>
            <a:endParaRPr lang="en-US" sz="1800" b="0" dirty="0">
              <a:solidFill>
                <a:schemeClr val="tx1"/>
              </a:solidFill>
              <a:effectLst/>
              <a:latin typeface="Alexandria"/>
              <a:ea typeface="Times New Roman" panose="02020603050405020304" pitchFamily="18" charset="0"/>
            </a:endParaRPr>
          </a:p>
          <a:p>
            <a:pPr marL="0" marR="0" algn="r" rtl="1">
              <a:spcBef>
                <a:spcPts val="0"/>
              </a:spcBef>
              <a:spcAft>
                <a:spcPts val="0"/>
              </a:spcAft>
              <a:tabLst>
                <a:tab pos="1809115" algn="l"/>
              </a:tabLst>
            </a:pPr>
            <a:r>
              <a:rPr lang="en-US" sz="1800" dirty="0">
                <a:solidFill>
                  <a:schemeClr val="tx1"/>
                </a:solidFill>
                <a:effectLst/>
                <a:latin typeface="Alexandria"/>
                <a:ea typeface="Times New Roman" panose="02020603050405020304" pitchFamily="18" charset="0"/>
              </a:rPr>
              <a:t> </a:t>
            </a:r>
          </a:p>
          <a:p>
            <a:pPr lvl="1" indent="0" algn="r" rtl="1" eaLnBrk="1" hangingPunct="1"/>
            <a:endParaRPr lang="en-US" altLang="en-US" sz="1800" dirty="0">
              <a:latin typeface="Alexandria"/>
            </a:endParaRPr>
          </a:p>
        </p:txBody>
      </p:sp>
    </p:spTree>
    <p:extLst>
      <p:ext uri="{BB962C8B-B14F-4D97-AF65-F5344CB8AC3E}">
        <p14:creationId xmlns:p14="http://schemas.microsoft.com/office/powerpoint/2010/main" val="22861190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047874"/>
            <a:ext cx="10812720" cy="56577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465898"/>
            <a:ext cx="1404457" cy="1271515"/>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395040"/>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b) The Cross Elasticity of Demand</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الطلب التقاطعية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710684"/>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981013"/>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mc:AlternateContent xmlns:mc="http://schemas.openxmlformats.org/markup-compatibility/2006" xmlns:a14="http://schemas.microsoft.com/office/drawing/2010/main">
        <mc:Choice Requires="a14">
          <p:sp>
            <p:nvSpPr>
              <p:cNvPr id="9" name="Rectangle 8">
                <a:extLst>
                  <a:ext uri="{FF2B5EF4-FFF2-40B4-BE49-F238E27FC236}">
                    <a16:creationId xmlns:a16="http://schemas.microsoft.com/office/drawing/2014/main" id="{8181C310-F631-3D0A-D7BB-BD71D11469DC}"/>
                  </a:ext>
                </a:extLst>
              </p:cNvPr>
              <p:cNvSpPr>
                <a:spLocks noGrp="1" noChangeArrowheads="1"/>
              </p:cNvSpPr>
              <p:nvPr/>
            </p:nvSpPr>
            <p:spPr bwMode="auto">
              <a:xfrm>
                <a:off x="1625944" y="4599902"/>
                <a:ext cx="9499714" cy="1945667"/>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rtl="0">
                  <a:spcBef>
                    <a:spcPts val="0"/>
                  </a:spcBef>
                  <a:spcAft>
                    <a:spcPts val="0"/>
                  </a:spcAft>
                  <a:buFont typeface="Symbol" panose="05050102010706020507" pitchFamily="18" charset="2"/>
                  <a:buChar char=""/>
                  <a:tabLst>
                    <a:tab pos="2312670" algn="l"/>
                  </a:tabLst>
                </a:pPr>
                <a:r>
                  <a:rPr lang="en-US" sz="1800" b="1" u="sng" dirty="0">
                    <a:solidFill>
                      <a:srgbClr val="00B0F0"/>
                    </a:solidFill>
                    <a:effectLst/>
                    <a:latin typeface="Alexandria"/>
                    <a:ea typeface="Times New Roman" panose="02020603050405020304" pitchFamily="18" charset="0"/>
                  </a:rPr>
                  <a:t>The cross elasticity of demand:</a:t>
                </a:r>
                <a:endParaRPr lang="en-US" sz="1800" dirty="0">
                  <a:effectLst/>
                  <a:latin typeface="Alexandria"/>
                  <a:ea typeface="Times New Roman" panose="02020603050405020304" pitchFamily="18" charset="0"/>
                </a:endParaRPr>
              </a:p>
              <a:p>
                <a:pPr marL="0" marR="0">
                  <a:spcBef>
                    <a:spcPts val="0"/>
                  </a:spcBef>
                  <a:spcAft>
                    <a:spcPts val="0"/>
                  </a:spcAft>
                  <a:tabLst>
                    <a:tab pos="2312670" algn="l"/>
                  </a:tabLst>
                </a:pPr>
                <a:r>
                  <a:rPr lang="en-US" sz="1800" b="0" dirty="0">
                    <a:solidFill>
                      <a:schemeClr val="tx1"/>
                    </a:solidFill>
                    <a:effectLst/>
                    <a:latin typeface="Alexandria"/>
                    <a:ea typeface="Times New Roman" panose="02020603050405020304" pitchFamily="18" charset="0"/>
                  </a:rPr>
                  <a:t>It is a measure of the responsiveness of demand for a good to a change in the price of a substitute or a complement, other things remaining the same.</a:t>
                </a:r>
                <a:endParaRPr lang="ar-EG" sz="1800" b="0" dirty="0">
                  <a:solidFill>
                    <a:schemeClr val="tx1"/>
                  </a:solidFill>
                  <a:effectLst/>
                  <a:latin typeface="Alexandria"/>
                  <a:ea typeface="Times New Roman" panose="02020603050405020304" pitchFamily="18" charset="0"/>
                </a:endParaRPr>
              </a:p>
              <a:p>
                <a:pPr marL="0" marR="0">
                  <a:spcBef>
                    <a:spcPts val="0"/>
                  </a:spcBef>
                  <a:spcAft>
                    <a:spcPts val="0"/>
                  </a:spcAft>
                  <a:tabLst>
                    <a:tab pos="2312670" algn="l"/>
                  </a:tabLst>
                </a:pPr>
                <a:endParaRPr lang="en-US" altLang="en-US" sz="1800" b="0" dirty="0">
                  <a:solidFill>
                    <a:schemeClr val="tx1"/>
                  </a:solidFill>
                  <a:latin typeface="Alexandria"/>
                </a:endParaRPr>
              </a:p>
              <a:p>
                <a:pPr marL="0" marR="0">
                  <a:spcBef>
                    <a:spcPts val="0"/>
                  </a:spcBef>
                  <a:spcAft>
                    <a:spcPts val="0"/>
                  </a:spcAft>
                  <a:tabLst>
                    <a:tab pos="2312670" algn="l"/>
                  </a:tabLst>
                </a:pPr>
                <a:r>
                  <a:rPr lang="en-US" altLang="en-US" sz="1800" dirty="0">
                    <a:solidFill>
                      <a:srgbClr val="2D3956"/>
                    </a:solidFill>
                    <a:latin typeface="Alexandria"/>
                  </a:rPr>
                  <a:t>The cross elasticity of demand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sz="1800" b="1" i="0" smtClean="0">
                          <a:solidFill>
                            <a:srgbClr val="0070C0"/>
                          </a:solidFill>
                          <a:latin typeface="Alexandria"/>
                        </a:rPr>
                        <m:t>Ecd</m:t>
                      </m:r>
                      <m:r>
                        <a:rPr lang="en-US" sz="1800" b="1" i="1" smtClean="0">
                          <a:solidFill>
                            <a:srgbClr val="0070C0"/>
                          </a:solidFill>
                          <a:latin typeface="Cambria Math" panose="02040503050406030204" pitchFamily="18" charset="0"/>
                        </a:rPr>
                        <m:t>= </m:t>
                      </m:r>
                      <m:f>
                        <m:fPr>
                          <m:ctrlPr>
                            <a:rPr lang="pt-BR" altLang="en-US" sz="1800" b="1" i="1" smtClean="0">
                              <a:solidFill>
                                <a:srgbClr val="0070C0"/>
                              </a:solidFill>
                              <a:latin typeface="Cambria Math" panose="02040503050406030204" pitchFamily="18" charset="0"/>
                            </a:rPr>
                          </m:ctrlPr>
                        </m:fPr>
                        <m:num>
                          <m:r>
                            <m:rPr>
                              <m:nor/>
                            </m:rPr>
                            <a:rPr lang="en-US" altLang="en-US" sz="1800" b="1" dirty="0">
                              <a:solidFill>
                                <a:srgbClr val="0070C0"/>
                              </a:solidFill>
                              <a:latin typeface="Alexandria"/>
                            </a:rPr>
                            <m:t>Percentage</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change</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in</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quantity</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demanded</m:t>
                          </m:r>
                          <m:r>
                            <m:rPr>
                              <m:nor/>
                            </m:rPr>
                            <a:rPr lang="en-US" altLang="en-US" sz="1800" b="1" i="0" dirty="0" smtClean="0">
                              <a:solidFill>
                                <a:srgbClr val="0070C0"/>
                              </a:solidFill>
                              <a:latin typeface="Alexandria"/>
                            </a:rPr>
                            <m:t> (</m:t>
                          </m:r>
                          <m:r>
                            <m:rPr>
                              <m:nor/>
                            </m:rPr>
                            <a:rPr lang="en-US" sz="1800" b="1">
                              <a:solidFill>
                                <a:srgbClr val="0070C0"/>
                              </a:solidFill>
                              <a:latin typeface="Alexandria"/>
                            </a:rPr>
                            <m:t>%</m:t>
                          </m:r>
                          <m:r>
                            <m:rPr>
                              <m:nor/>
                            </m:rPr>
                            <a:rPr lang="en-US" sz="1800" b="1">
                              <a:solidFill>
                                <a:srgbClr val="0070C0"/>
                              </a:solidFill>
                              <a:latin typeface="Alexandria"/>
                            </a:rPr>
                            <m:t>∆</m:t>
                          </m:r>
                          <m:r>
                            <m:rPr>
                              <m:nor/>
                            </m:rPr>
                            <a:rPr lang="en-US" sz="1800" b="1">
                              <a:solidFill>
                                <a:srgbClr val="0070C0"/>
                              </a:solidFill>
                              <a:latin typeface="Alexandria"/>
                            </a:rPr>
                            <m:t>Qd</m:t>
                          </m:r>
                          <m:r>
                            <m:rPr>
                              <m:nor/>
                            </m:rPr>
                            <a:rPr lang="en-US" altLang="en-US" sz="1800" b="1" i="0" dirty="0" smtClean="0">
                              <a:solidFill>
                                <a:srgbClr val="0070C0"/>
                              </a:solidFill>
                              <a:latin typeface="Alexandria"/>
                            </a:rPr>
                            <m:t>)</m:t>
                          </m:r>
                          <m:r>
                            <m:rPr>
                              <m:nor/>
                            </m:rPr>
                            <a:rPr lang="en-US" altLang="en-US" sz="1800" b="1" dirty="0">
                              <a:solidFill>
                                <a:srgbClr val="0070C0"/>
                              </a:solidFill>
                              <a:latin typeface="Alexandria"/>
                            </a:rPr>
                            <m:t> </m:t>
                          </m:r>
                          <m:r>
                            <a:rPr lang="en-US" altLang="en-US" sz="1800" b="1" i="1" dirty="0" smtClean="0">
                              <a:solidFill>
                                <a:srgbClr val="0070C0"/>
                              </a:solidFill>
                              <a:latin typeface="Cambria Math" panose="02040503050406030204" pitchFamily="18" charset="0"/>
                            </a:rPr>
                            <m:t> </m:t>
                          </m:r>
                        </m:num>
                        <m:den>
                          <m:r>
                            <m:rPr>
                              <m:nor/>
                            </m:rPr>
                            <a:rPr lang="en-US" altLang="en-US" sz="1800" b="1" dirty="0">
                              <a:solidFill>
                                <a:srgbClr val="0070C0"/>
                              </a:solidFill>
                              <a:latin typeface="Alexandria"/>
                            </a:rPr>
                            <m:t>Percentage</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change</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in</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price</m:t>
                          </m:r>
                          <m:r>
                            <m:rPr>
                              <m:nor/>
                            </m:rPr>
                            <a:rPr lang="en-US" altLang="en-US" sz="1800" b="1" i="1" dirty="0">
                              <a:solidFill>
                                <a:srgbClr val="0070C0"/>
                              </a:solidFill>
                              <a:latin typeface="Alexandria"/>
                            </a:rPr>
                            <m:t>of</m:t>
                          </m:r>
                          <m:r>
                            <m:rPr>
                              <m:nor/>
                            </m:rPr>
                            <a:rPr lang="en-US" altLang="en-US" sz="1800" b="1" i="1" dirty="0">
                              <a:solidFill>
                                <a:srgbClr val="0070C0"/>
                              </a:solidFill>
                              <a:latin typeface="Alexandria"/>
                            </a:rPr>
                            <m:t> </m:t>
                          </m:r>
                          <m:r>
                            <m:rPr>
                              <m:nor/>
                            </m:rPr>
                            <a:rPr lang="en-US" altLang="en-US" sz="1800" b="1" dirty="0">
                              <a:solidFill>
                                <a:srgbClr val="0070C0"/>
                              </a:solidFill>
                              <a:latin typeface="Alexandria"/>
                            </a:rPr>
                            <m:t>substitute</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or</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complement</m:t>
                          </m:r>
                          <m:r>
                            <a:rPr lang="en-US" altLang="en-US" sz="1800" b="1" i="0" dirty="0" smtClean="0">
                              <a:solidFill>
                                <a:srgbClr val="0070C0"/>
                              </a:solidFill>
                              <a:latin typeface="Cambria Math" panose="02040503050406030204" pitchFamily="18" charset="0"/>
                            </a:rPr>
                            <m:t> </m:t>
                          </m:r>
                          <m:r>
                            <a:rPr lang="en-US" altLang="en-US" sz="1800" b="1" i="1" dirty="0" smtClean="0">
                              <a:solidFill>
                                <a:srgbClr val="0070C0"/>
                              </a:solidFill>
                              <a:latin typeface="Cambria Math" panose="02040503050406030204" pitchFamily="18" charset="0"/>
                            </a:rPr>
                            <m:t>(</m:t>
                          </m:r>
                          <m:r>
                            <m:rPr>
                              <m:nor/>
                            </m:rPr>
                            <a:rPr lang="en-US" sz="1800" b="1">
                              <a:solidFill>
                                <a:srgbClr val="0070C0"/>
                              </a:solidFill>
                              <a:latin typeface="Alexandria"/>
                            </a:rPr>
                            <m:t>%</m:t>
                          </m:r>
                          <m:r>
                            <m:rPr>
                              <m:nor/>
                            </m:rPr>
                            <a:rPr lang="en-US" sz="1800" b="1">
                              <a:solidFill>
                                <a:srgbClr val="0070C0"/>
                              </a:solidFill>
                              <a:latin typeface="Alexandria"/>
                            </a:rPr>
                            <m:t>∆</m:t>
                          </m:r>
                          <m:r>
                            <m:rPr>
                              <m:nor/>
                            </m:rPr>
                            <a:rPr lang="en-US" sz="1800" b="1">
                              <a:solidFill>
                                <a:srgbClr val="0070C0"/>
                              </a:solidFill>
                              <a:latin typeface="Alexandria"/>
                            </a:rPr>
                            <m:t>Ps</m:t>
                          </m:r>
                          <m:r>
                            <m:rPr>
                              <m:nor/>
                            </m:rPr>
                            <a:rPr lang="en-US" sz="1800" b="1" i="0" smtClean="0">
                              <a:solidFill>
                                <a:srgbClr val="0070C0"/>
                              </a:solidFill>
                              <a:latin typeface="Alexandria"/>
                            </a:rPr>
                            <m:t>/</m:t>
                          </m:r>
                          <m:r>
                            <m:rPr>
                              <m:nor/>
                            </m:rPr>
                            <a:rPr lang="en-US" sz="1800" b="1" i="0" smtClean="0">
                              <a:solidFill>
                                <a:srgbClr val="0070C0"/>
                              </a:solidFill>
                              <a:latin typeface="Alexandria"/>
                            </a:rPr>
                            <m:t>c</m:t>
                          </m:r>
                          <m:r>
                            <a:rPr lang="en-US" altLang="en-US" sz="1800" b="1" i="1" dirty="0" smtClean="0">
                              <a:solidFill>
                                <a:srgbClr val="0070C0"/>
                              </a:solidFill>
                              <a:latin typeface="Cambria Math" panose="02040503050406030204" pitchFamily="18" charset="0"/>
                            </a:rPr>
                            <m:t>)</m:t>
                          </m:r>
                        </m:den>
                      </m:f>
                    </m:oMath>
                  </m:oMathPara>
                </a14:m>
                <a:endParaRPr lang="ar-EG" altLang="en-US" sz="1800" b="1" dirty="0">
                  <a:latin typeface="Alexandria"/>
                </a:endParaRPr>
              </a:p>
            </p:txBody>
          </p:sp>
        </mc:Choice>
        <mc:Fallback xmlns="">
          <p:sp>
            <p:nvSpPr>
              <p:cNvPr id="9" name="Rectangle 8">
                <a:extLst>
                  <a:ext uri="{FF2B5EF4-FFF2-40B4-BE49-F238E27FC236}">
                    <a16:creationId xmlns:a16="http://schemas.microsoft.com/office/drawing/2014/main" id="{8181C310-F631-3D0A-D7BB-BD71D11469DC}"/>
                  </a:ext>
                </a:extLst>
              </p:cNvPr>
              <p:cNvSpPr>
                <a:spLocks noGrp="1" noRot="1" noChangeAspect="1" noMove="1" noResize="1" noEditPoints="1" noAdjustHandles="1" noChangeArrowheads="1" noChangeShapeType="1" noTextEdit="1"/>
              </p:cNvSpPr>
              <p:nvPr/>
            </p:nvSpPr>
            <p:spPr bwMode="auto">
              <a:xfrm>
                <a:off x="1625944" y="4599902"/>
                <a:ext cx="9499714" cy="1945667"/>
              </a:xfrm>
              <a:prstGeom prst="rect">
                <a:avLst/>
              </a:prstGeom>
              <a:blipFill>
                <a:blip r:embed="rId5"/>
                <a:stretch>
                  <a:fillRect l="-578" t="-2508" b="-2194"/>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pic>
        <p:nvPicPr>
          <p:cNvPr id="11" name="Picture 10" descr="fig0407c">
            <a:extLst>
              <a:ext uri="{FF2B5EF4-FFF2-40B4-BE49-F238E27FC236}">
                <a16:creationId xmlns:a16="http://schemas.microsoft.com/office/drawing/2014/main" id="{58AD7E70-CE3C-F485-8E4D-F0E08C8C4CB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64427" y="853992"/>
            <a:ext cx="2082754" cy="2105494"/>
          </a:xfrm>
          <a:prstGeom prst="rect">
            <a:avLst/>
          </a:prstGeom>
          <a:noFill/>
          <a:ln>
            <a:noFill/>
          </a:ln>
        </p:spPr>
      </p:pic>
      <p:graphicFrame>
        <p:nvGraphicFramePr>
          <p:cNvPr id="12" name="Table 11">
            <a:extLst>
              <a:ext uri="{FF2B5EF4-FFF2-40B4-BE49-F238E27FC236}">
                <a16:creationId xmlns:a16="http://schemas.microsoft.com/office/drawing/2014/main" id="{BA3CAE78-8A46-838A-694B-887E2F417D3A}"/>
              </a:ext>
            </a:extLst>
          </p:cNvPr>
          <p:cNvGraphicFramePr>
            <a:graphicFrameLocks noGrp="1"/>
          </p:cNvGraphicFramePr>
          <p:nvPr>
            <p:extLst>
              <p:ext uri="{D42A27DB-BD31-4B8C-83A1-F6EECF244321}">
                <p14:modId xmlns:p14="http://schemas.microsoft.com/office/powerpoint/2010/main" val="2975095283"/>
              </p:ext>
            </p:extLst>
          </p:nvPr>
        </p:nvGraphicFramePr>
        <p:xfrm>
          <a:off x="768456" y="1761101"/>
          <a:ext cx="6827640" cy="822960"/>
        </p:xfrm>
        <a:graphic>
          <a:graphicData uri="http://schemas.openxmlformats.org/drawingml/2006/table">
            <a:tbl>
              <a:tblPr firstRow="1" firstCol="1" bandRow="1">
                <a:tableStyleId>{5940675A-B579-460E-94D1-54222C63F5DA}</a:tableStyleId>
              </a:tblPr>
              <a:tblGrid>
                <a:gridCol w="3413820">
                  <a:extLst>
                    <a:ext uri="{9D8B030D-6E8A-4147-A177-3AD203B41FA5}">
                      <a16:colId xmlns:a16="http://schemas.microsoft.com/office/drawing/2014/main" val="133780324"/>
                    </a:ext>
                  </a:extLst>
                </a:gridCol>
                <a:gridCol w="3413820">
                  <a:extLst>
                    <a:ext uri="{9D8B030D-6E8A-4147-A177-3AD203B41FA5}">
                      <a16:colId xmlns:a16="http://schemas.microsoft.com/office/drawing/2014/main" val="3966794671"/>
                    </a:ext>
                  </a:extLst>
                </a:gridCol>
              </a:tblGrid>
              <a:tr h="0">
                <a:tc>
                  <a:txBody>
                    <a:bodyPr/>
                    <a:lstStyle/>
                    <a:p>
                      <a:pPr marL="0" marR="0" algn="ctr">
                        <a:spcBef>
                          <a:spcPts val="0"/>
                        </a:spcBef>
                        <a:spcAft>
                          <a:spcPts val="0"/>
                        </a:spcAft>
                        <a:tabLst>
                          <a:tab pos="2312670" algn="l"/>
                        </a:tabLst>
                      </a:pPr>
                      <a:r>
                        <a:rPr lang="en-US" sz="1800" b="1" dirty="0">
                          <a:effectLst/>
                          <a:latin typeface="Alexandria"/>
                        </a:rPr>
                        <a:t>a substitute good</a:t>
                      </a:r>
                      <a:r>
                        <a:rPr lang="ar-EG" sz="1800" b="1" dirty="0">
                          <a:effectLst/>
                          <a:latin typeface="Alexandria"/>
                        </a:rPr>
                        <a:t> سلعة بديلة </a:t>
                      </a:r>
                      <a:endParaRPr lang="en-US" sz="18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tabLst>
                          <a:tab pos="2312670" algn="l"/>
                        </a:tabLst>
                      </a:pPr>
                      <a:r>
                        <a:rPr lang="en-US" sz="1800" b="1" dirty="0">
                          <a:effectLst/>
                          <a:latin typeface="Alexandria"/>
                        </a:rPr>
                        <a:t>a complement good</a:t>
                      </a:r>
                      <a:r>
                        <a:rPr lang="ar-EG" sz="1800" b="1" dirty="0">
                          <a:effectLst/>
                          <a:latin typeface="Alexandria"/>
                        </a:rPr>
                        <a:t>سلعة مكملة </a:t>
                      </a:r>
                      <a:endParaRPr lang="en-US" sz="1800" b="1"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785206663"/>
                  </a:ext>
                </a:extLst>
              </a:tr>
              <a:tr h="488336">
                <a:tc>
                  <a:txBody>
                    <a:bodyPr/>
                    <a:lstStyle/>
                    <a:p>
                      <a:pPr marL="0" marR="0" algn="ctr">
                        <a:spcBef>
                          <a:spcPts val="0"/>
                        </a:spcBef>
                        <a:spcAft>
                          <a:spcPts val="0"/>
                        </a:spcAft>
                        <a:tabLst>
                          <a:tab pos="2312670" algn="l"/>
                        </a:tabLst>
                      </a:pPr>
                      <a:r>
                        <a:rPr lang="en-US" sz="1800" b="0" dirty="0">
                          <a:effectLst/>
                          <a:latin typeface="Alexandria"/>
                        </a:rPr>
                        <a:t>Price of a substitute good ↑</a:t>
                      </a:r>
                    </a:p>
                    <a:p>
                      <a:pPr marL="0" marR="0" algn="ctr">
                        <a:spcBef>
                          <a:spcPts val="0"/>
                        </a:spcBef>
                        <a:spcAft>
                          <a:spcPts val="0"/>
                        </a:spcAft>
                        <a:tabLst>
                          <a:tab pos="2312670" algn="l"/>
                        </a:tabLst>
                      </a:pPr>
                      <a:r>
                        <a:rPr lang="en-US" sz="1800" b="1" dirty="0" err="1">
                          <a:effectLst/>
                          <a:latin typeface="Alexandria"/>
                        </a:rPr>
                        <a:t>Ecd</a:t>
                      </a:r>
                      <a:r>
                        <a:rPr lang="en-US" sz="1800" b="1" dirty="0">
                          <a:effectLst/>
                          <a:latin typeface="Alexandria"/>
                        </a:rPr>
                        <a:t> &gt; 0 (positive) </a:t>
                      </a:r>
                      <a:endParaRPr lang="en-US" sz="18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tabLst>
                          <a:tab pos="2312670" algn="l"/>
                        </a:tabLst>
                      </a:pPr>
                      <a:r>
                        <a:rPr lang="en-US" sz="1800" b="0" dirty="0">
                          <a:effectLst/>
                          <a:latin typeface="Alexandria"/>
                        </a:rPr>
                        <a:t>Price of a complement ↑</a:t>
                      </a:r>
                    </a:p>
                    <a:p>
                      <a:pPr marL="0" marR="0" algn="ctr">
                        <a:spcBef>
                          <a:spcPts val="0"/>
                        </a:spcBef>
                        <a:spcAft>
                          <a:spcPts val="0"/>
                        </a:spcAft>
                        <a:tabLst>
                          <a:tab pos="2312670" algn="l"/>
                        </a:tabLst>
                      </a:pPr>
                      <a:r>
                        <a:rPr lang="en-US" sz="1800" b="1" dirty="0" err="1">
                          <a:effectLst/>
                          <a:latin typeface="Alexandria"/>
                        </a:rPr>
                        <a:t>Ecd</a:t>
                      </a:r>
                      <a:r>
                        <a:rPr lang="en-US" sz="1800" b="1" dirty="0">
                          <a:effectLst/>
                          <a:latin typeface="Alexandria"/>
                        </a:rPr>
                        <a:t> &lt; 0 (negative)</a:t>
                      </a:r>
                      <a:endParaRPr lang="en-US" sz="1800" b="1"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542862098"/>
                  </a:ext>
                </a:extLst>
              </a:tr>
            </a:tbl>
          </a:graphicData>
        </a:graphic>
      </p:graphicFrame>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8181C310-F631-3D0A-D7BB-BD71D11469DC}"/>
                  </a:ext>
                </a:extLst>
              </p:cNvPr>
              <p:cNvSpPr>
                <a:spLocks noGrp="1" noChangeArrowheads="1"/>
              </p:cNvSpPr>
              <p:nvPr/>
            </p:nvSpPr>
            <p:spPr bwMode="auto">
              <a:xfrm>
                <a:off x="426926" y="2988902"/>
                <a:ext cx="10002948" cy="1615639"/>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r" rtl="1">
                  <a:spcBef>
                    <a:spcPts val="0"/>
                  </a:spcBef>
                  <a:spcAft>
                    <a:spcPts val="0"/>
                  </a:spcAft>
                  <a:buFont typeface="Symbol" panose="05050102010706020507" pitchFamily="18" charset="2"/>
                  <a:buChar char=""/>
                  <a:tabLst>
                    <a:tab pos="2312670" algn="l"/>
                  </a:tabLst>
                </a:pPr>
                <a:r>
                  <a:rPr lang="ar-EG" sz="1800" b="1" u="sng" dirty="0">
                    <a:solidFill>
                      <a:srgbClr val="00B0F0"/>
                    </a:solidFill>
                    <a:effectLst/>
                    <a:latin typeface="Alexandria"/>
                    <a:ea typeface="Times New Roman" panose="02020603050405020304" pitchFamily="18" charset="0"/>
                  </a:rPr>
                  <a:t>مرونة الطلب التقاطعية </a:t>
                </a:r>
                <a:endParaRPr lang="en-US" sz="1800" dirty="0">
                  <a:effectLst/>
                  <a:latin typeface="Alexandria"/>
                  <a:ea typeface="Times New Roman" panose="02020603050405020304" pitchFamily="18" charset="0"/>
                </a:endParaRPr>
              </a:p>
              <a:p>
                <a:pPr marL="0" marR="0" algn="r" rtl="1">
                  <a:spcBef>
                    <a:spcPts val="0"/>
                  </a:spcBef>
                  <a:spcAft>
                    <a:spcPts val="0"/>
                  </a:spcAft>
                  <a:tabLst>
                    <a:tab pos="2312670" algn="l"/>
                  </a:tabLst>
                </a:pPr>
                <a:r>
                  <a:rPr lang="ar-EG" sz="1800" b="0" dirty="0">
                    <a:solidFill>
                      <a:schemeClr val="tx1"/>
                    </a:solidFill>
                    <a:latin typeface="Alexandria"/>
                    <a:ea typeface="Times New Roman" panose="02020603050405020304" pitchFamily="18" charset="0"/>
                  </a:rPr>
                  <a:t>هي مقياس لمدى استجابة الطلب على سلعة ما لتغير في سعر سلعة بديلة أو مكملة، مع بقاء بقية العناصر كما هي</a:t>
                </a:r>
                <a:endParaRPr lang="en-US" sz="1800" b="0" dirty="0">
                  <a:solidFill>
                    <a:schemeClr val="tx1"/>
                  </a:solidFill>
                  <a:latin typeface="Alexandria"/>
                  <a:ea typeface="Times New Roman" panose="02020603050405020304" pitchFamily="18" charset="0"/>
                </a:endParaRPr>
              </a:p>
              <a:p>
                <a:pPr marL="0" marR="0" algn="r" rtl="1">
                  <a:spcBef>
                    <a:spcPts val="0"/>
                  </a:spcBef>
                  <a:spcAft>
                    <a:spcPts val="0"/>
                  </a:spcAft>
                  <a:tabLst>
                    <a:tab pos="2312670" algn="l"/>
                  </a:tabLst>
                </a:pPr>
                <a:endParaRPr lang="en-US" altLang="en-US" sz="1800" b="0" dirty="0">
                  <a:solidFill>
                    <a:schemeClr val="tx1"/>
                  </a:solidFill>
                  <a:latin typeface="Alexandria"/>
                </a:endParaRPr>
              </a:p>
              <a:p>
                <a:pPr lvl="1" indent="0" algn="r" rtl="1" eaLnBrk="1" hangingPunct="1"/>
                <a14:m>
                  <m:oMathPara xmlns:m="http://schemas.openxmlformats.org/officeDocument/2006/math">
                    <m:oMathParaPr>
                      <m:jc m:val="centerGroup"/>
                    </m:oMathParaPr>
                    <m:oMath xmlns:m="http://schemas.openxmlformats.org/officeDocument/2006/math">
                      <m:r>
                        <a:rPr lang="en-US" sz="1800" b="1" i="1" smtClean="0">
                          <a:solidFill>
                            <a:srgbClr val="0070C0"/>
                          </a:solidFill>
                          <a:latin typeface="Cambria Math" panose="02040503050406030204" pitchFamily="18" charset="0"/>
                        </a:rPr>
                        <m:t>= </m:t>
                      </m:r>
                      <m:f>
                        <m:fPr>
                          <m:ctrlPr>
                            <a:rPr lang="pt-BR" altLang="en-US" sz="1800" b="1" i="1" smtClean="0">
                              <a:solidFill>
                                <a:srgbClr val="0070C0"/>
                              </a:solidFill>
                              <a:latin typeface="Cambria Math" panose="02040503050406030204" pitchFamily="18" charset="0"/>
                            </a:rPr>
                          </m:ctrlPr>
                        </m:fPr>
                        <m:num>
                          <m:r>
                            <m:rPr>
                              <m:nor/>
                            </m:rPr>
                            <a:rPr lang="ar-EG" altLang="en-US" sz="1800" b="1" i="1" dirty="0" smtClean="0">
                              <a:solidFill>
                                <a:srgbClr val="0070C0"/>
                              </a:solidFill>
                              <a:latin typeface="Alexandria"/>
                            </a:rPr>
                            <m:t>النسبة المئوية للتغير في الكمية المطلوبة</m:t>
                          </m:r>
                          <m:r>
                            <m:rPr>
                              <m:nor/>
                            </m:rPr>
                            <a:rPr lang="en-US" altLang="en-US" sz="1800" b="1" i="0" dirty="0" smtClean="0">
                              <a:solidFill>
                                <a:srgbClr val="0070C0"/>
                              </a:solidFill>
                              <a:latin typeface="Alexandria"/>
                            </a:rPr>
                            <m:t>(</m:t>
                          </m:r>
                          <m:r>
                            <m:rPr>
                              <m:nor/>
                            </m:rPr>
                            <a:rPr lang="en-US" sz="1800" b="1">
                              <a:solidFill>
                                <a:srgbClr val="0070C0"/>
                              </a:solidFill>
                              <a:latin typeface="Alexandria"/>
                            </a:rPr>
                            <m:t>%</m:t>
                          </m:r>
                          <m:r>
                            <m:rPr>
                              <m:nor/>
                            </m:rPr>
                            <a:rPr lang="en-US" sz="1800" b="1">
                              <a:solidFill>
                                <a:srgbClr val="0070C0"/>
                              </a:solidFill>
                              <a:latin typeface="Alexandria"/>
                            </a:rPr>
                            <m:t>∆</m:t>
                          </m:r>
                          <m:r>
                            <m:rPr>
                              <m:nor/>
                            </m:rPr>
                            <a:rPr lang="en-US" sz="1800" b="1">
                              <a:solidFill>
                                <a:srgbClr val="0070C0"/>
                              </a:solidFill>
                              <a:latin typeface="Alexandria"/>
                            </a:rPr>
                            <m:t>Qd</m:t>
                          </m:r>
                          <m:r>
                            <m:rPr>
                              <m:nor/>
                            </m:rPr>
                            <a:rPr lang="en-US" altLang="en-US" sz="1800" b="1" i="0" dirty="0" smtClean="0">
                              <a:solidFill>
                                <a:srgbClr val="0070C0"/>
                              </a:solidFill>
                              <a:latin typeface="Alexandria"/>
                            </a:rPr>
                            <m:t>)</m:t>
                          </m:r>
                          <m:r>
                            <m:rPr>
                              <m:nor/>
                            </m:rPr>
                            <a:rPr lang="en-US" altLang="en-US" sz="1800" b="1" dirty="0">
                              <a:solidFill>
                                <a:srgbClr val="0070C0"/>
                              </a:solidFill>
                              <a:latin typeface="Alexandria"/>
                            </a:rPr>
                            <m:t> </m:t>
                          </m:r>
                          <m:r>
                            <a:rPr lang="en-US" altLang="en-US" sz="1800" b="1" i="1" dirty="0" smtClean="0">
                              <a:solidFill>
                                <a:srgbClr val="0070C0"/>
                              </a:solidFill>
                              <a:latin typeface="Cambria Math" panose="02040503050406030204" pitchFamily="18" charset="0"/>
                            </a:rPr>
                            <m:t> </m:t>
                          </m:r>
                        </m:num>
                        <m:den>
                          <m:r>
                            <m:rPr>
                              <m:nor/>
                            </m:rPr>
                            <a:rPr lang="ar-EG" altLang="en-US" sz="1800" b="1" i="1" dirty="0">
                              <a:solidFill>
                                <a:srgbClr val="0070C0"/>
                              </a:solidFill>
                            </a:rPr>
                            <m:t>النسبة المئوية للتغير في </m:t>
                          </m:r>
                          <m:r>
                            <m:rPr>
                              <m:nor/>
                            </m:rPr>
                            <a:rPr lang="ar-EG" altLang="en-US" sz="1800" b="1" i="1" dirty="0" smtClean="0">
                              <a:solidFill>
                                <a:srgbClr val="0070C0"/>
                              </a:solidFill>
                            </a:rPr>
                            <m:t>سعر السلعةالمكملة البديلة </m:t>
                          </m:r>
                          <m:r>
                            <a:rPr lang="ar-EG" altLang="en-US" sz="1800" b="1" i="1" dirty="0" smtClean="0">
                              <a:solidFill>
                                <a:srgbClr val="0070C0"/>
                              </a:solidFill>
                              <a:latin typeface="Cambria Math" panose="02040503050406030204" pitchFamily="18" charset="0"/>
                            </a:rPr>
                            <m:t> </m:t>
                          </m:r>
                          <m:r>
                            <a:rPr lang="en-US" altLang="en-US" sz="1800" b="1" i="1" dirty="0" smtClean="0">
                              <a:solidFill>
                                <a:srgbClr val="0070C0"/>
                              </a:solidFill>
                              <a:latin typeface="Cambria Math" panose="02040503050406030204" pitchFamily="18" charset="0"/>
                            </a:rPr>
                            <m:t>(</m:t>
                          </m:r>
                          <m:r>
                            <m:rPr>
                              <m:nor/>
                            </m:rPr>
                            <a:rPr lang="en-US" sz="1800" b="1">
                              <a:solidFill>
                                <a:srgbClr val="0070C0"/>
                              </a:solidFill>
                              <a:latin typeface="Alexandria"/>
                            </a:rPr>
                            <m:t>%</m:t>
                          </m:r>
                          <m:r>
                            <m:rPr>
                              <m:nor/>
                            </m:rPr>
                            <a:rPr lang="en-US" sz="1800" b="1">
                              <a:solidFill>
                                <a:srgbClr val="0070C0"/>
                              </a:solidFill>
                              <a:latin typeface="Alexandria"/>
                            </a:rPr>
                            <m:t>∆</m:t>
                          </m:r>
                          <m:r>
                            <m:rPr>
                              <m:nor/>
                            </m:rPr>
                            <a:rPr lang="en-US" sz="1800" b="1">
                              <a:solidFill>
                                <a:srgbClr val="0070C0"/>
                              </a:solidFill>
                              <a:latin typeface="Alexandria"/>
                            </a:rPr>
                            <m:t>Ps</m:t>
                          </m:r>
                          <m:r>
                            <m:rPr>
                              <m:nor/>
                            </m:rPr>
                            <a:rPr lang="en-US" sz="1800" b="1" i="0" smtClean="0">
                              <a:solidFill>
                                <a:srgbClr val="0070C0"/>
                              </a:solidFill>
                              <a:latin typeface="Alexandria"/>
                            </a:rPr>
                            <m:t>/</m:t>
                          </m:r>
                          <m:r>
                            <m:rPr>
                              <m:nor/>
                            </m:rPr>
                            <a:rPr lang="en-US" sz="1800" b="1" i="0" smtClean="0">
                              <a:solidFill>
                                <a:srgbClr val="0070C0"/>
                              </a:solidFill>
                              <a:latin typeface="Alexandria"/>
                            </a:rPr>
                            <m:t>c</m:t>
                          </m:r>
                          <m:r>
                            <a:rPr lang="en-US" altLang="en-US" sz="1800" b="1" i="1" dirty="0" smtClean="0">
                              <a:solidFill>
                                <a:srgbClr val="0070C0"/>
                              </a:solidFill>
                              <a:latin typeface="Cambria Math" panose="02040503050406030204" pitchFamily="18" charset="0"/>
                            </a:rPr>
                            <m:t>)</m:t>
                          </m:r>
                        </m:den>
                      </m:f>
                    </m:oMath>
                  </m:oMathPara>
                </a14:m>
                <a:endParaRPr lang="en-US" altLang="en-US" sz="1800" b="1" dirty="0">
                  <a:latin typeface="Alexandria"/>
                </a:endParaRPr>
              </a:p>
            </p:txBody>
          </p:sp>
        </mc:Choice>
        <mc:Fallback xmlns="">
          <p:sp>
            <p:nvSpPr>
              <p:cNvPr id="4" name="Rectangle 3">
                <a:extLst>
                  <a:ext uri="{FF2B5EF4-FFF2-40B4-BE49-F238E27FC236}">
                    <a16:creationId xmlns:a16="http://schemas.microsoft.com/office/drawing/2014/main" id="{8181C310-F631-3D0A-D7BB-BD71D11469DC}"/>
                  </a:ext>
                </a:extLst>
              </p:cNvPr>
              <p:cNvSpPr>
                <a:spLocks noGrp="1" noRot="1" noChangeAspect="1" noMove="1" noResize="1" noEditPoints="1" noAdjustHandles="1" noChangeArrowheads="1" noChangeShapeType="1" noTextEdit="1"/>
              </p:cNvSpPr>
              <p:nvPr/>
            </p:nvSpPr>
            <p:spPr bwMode="auto">
              <a:xfrm>
                <a:off x="426926" y="2988902"/>
                <a:ext cx="10002948" cy="1615639"/>
              </a:xfrm>
              <a:prstGeom prst="rect">
                <a:avLst/>
              </a:prstGeom>
              <a:blipFill>
                <a:blip r:embed="rId8"/>
                <a:stretch>
                  <a:fillRect t="-2642" r="-609"/>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629148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5226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50294" y="6314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c) The Income  Elasticity of Demand</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مرونة الطلب </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الدخلية</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963563" y="876200"/>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24380" y="1146529"/>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mc:AlternateContent xmlns:mc="http://schemas.openxmlformats.org/markup-compatibility/2006" xmlns:a14="http://schemas.microsoft.com/office/drawing/2010/main">
        <mc:Choice Requires="a14">
          <p:sp>
            <p:nvSpPr>
              <p:cNvPr id="13" name="Rectangle 12">
                <a:extLst>
                  <a:ext uri="{FF2B5EF4-FFF2-40B4-BE49-F238E27FC236}">
                    <a16:creationId xmlns:a16="http://schemas.microsoft.com/office/drawing/2014/main" id="{10A824DA-B6CD-940E-ABD3-B40729A1C054}"/>
                  </a:ext>
                </a:extLst>
              </p:cNvPr>
              <p:cNvSpPr>
                <a:spLocks noGrp="1" noChangeArrowheads="1"/>
              </p:cNvSpPr>
              <p:nvPr/>
            </p:nvSpPr>
            <p:spPr bwMode="auto">
              <a:xfrm>
                <a:off x="762000" y="1784891"/>
                <a:ext cx="4652962"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rtl="0">
                  <a:spcBef>
                    <a:spcPts val="0"/>
                  </a:spcBef>
                  <a:spcAft>
                    <a:spcPts val="0"/>
                  </a:spcAft>
                  <a:buFont typeface="Symbol" panose="05050102010706020507" pitchFamily="18" charset="2"/>
                  <a:buChar char=""/>
                  <a:tabLst>
                    <a:tab pos="2312670" algn="l"/>
                  </a:tabLst>
                </a:pPr>
                <a:r>
                  <a:rPr lang="en-US" sz="1800" b="1" u="sng" dirty="0">
                    <a:solidFill>
                      <a:srgbClr val="00B0F0"/>
                    </a:solidFill>
                    <a:effectLst/>
                    <a:latin typeface="Alexandria"/>
                    <a:ea typeface="Times New Roman" panose="02020603050405020304" pitchFamily="18" charset="0"/>
                  </a:rPr>
                  <a:t>The Income  elasticity of demand:</a:t>
                </a:r>
                <a:endParaRPr lang="en-US" sz="1800" dirty="0">
                  <a:effectLst/>
                  <a:latin typeface="Alexandria"/>
                  <a:ea typeface="Times New Roman" panose="02020603050405020304" pitchFamily="18" charset="0"/>
                </a:endParaRPr>
              </a:p>
              <a:p>
                <a:pPr marL="0" marR="0">
                  <a:spcBef>
                    <a:spcPts val="0"/>
                  </a:spcBef>
                  <a:spcAft>
                    <a:spcPts val="0"/>
                  </a:spcAft>
                  <a:tabLst>
                    <a:tab pos="2312670" algn="l"/>
                  </a:tabLst>
                </a:pPr>
                <a:r>
                  <a:rPr lang="en-US" sz="1800" b="0" dirty="0">
                    <a:solidFill>
                      <a:schemeClr val="tx1"/>
                    </a:solidFill>
                    <a:effectLst/>
                    <a:latin typeface="Alexandria"/>
                    <a:ea typeface="Times New Roman" panose="02020603050405020304" pitchFamily="18" charset="0"/>
                  </a:rPr>
                  <a:t>the degree of responsiveness of a change in demand for a product due to the change in the income.</a:t>
                </a:r>
                <a:endParaRPr lang="ar-EG" sz="1800" b="0" dirty="0">
                  <a:solidFill>
                    <a:schemeClr val="tx1"/>
                  </a:solidFill>
                  <a:effectLst/>
                  <a:latin typeface="Alexandria"/>
                  <a:ea typeface="Times New Roman" panose="02020603050405020304" pitchFamily="18" charset="0"/>
                </a:endParaRPr>
              </a:p>
              <a:p>
                <a:pPr marL="0" marR="0">
                  <a:spcBef>
                    <a:spcPts val="0"/>
                  </a:spcBef>
                  <a:spcAft>
                    <a:spcPts val="0"/>
                  </a:spcAft>
                  <a:tabLst>
                    <a:tab pos="2312670" algn="l"/>
                  </a:tabLst>
                </a:pPr>
                <a:r>
                  <a:rPr lang="en-US" altLang="en-US" sz="1800" dirty="0">
                    <a:solidFill>
                      <a:srgbClr val="002060"/>
                    </a:solidFill>
                    <a:latin typeface="Alexandria"/>
                  </a:rPr>
                  <a:t>The income elasticity of demand is calculated by using the formula:</a:t>
                </a:r>
              </a:p>
              <a:p>
                <a:pPr lvl="1" indent="0" eaLnBrk="1" hangingPunct="1"/>
                <a14:m>
                  <m:oMathPara xmlns:m="http://schemas.openxmlformats.org/officeDocument/2006/math">
                    <m:oMathParaPr>
                      <m:jc m:val="centerGroup"/>
                    </m:oMathParaPr>
                    <m:oMath xmlns:m="http://schemas.openxmlformats.org/officeDocument/2006/math">
                      <m:r>
                        <m:rPr>
                          <m:nor/>
                        </m:rPr>
                        <a:rPr lang="en-US" sz="1600" b="1" i="0" smtClean="0">
                          <a:solidFill>
                            <a:srgbClr val="0070C0"/>
                          </a:solidFill>
                          <a:latin typeface="Alexandria"/>
                        </a:rPr>
                        <m:t>Eid</m:t>
                      </m:r>
                      <m:r>
                        <a:rPr lang="en-US" sz="1600" b="1" i="1" smtClean="0">
                          <a:solidFill>
                            <a:srgbClr val="0070C0"/>
                          </a:solidFill>
                          <a:latin typeface="Cambria Math" panose="02040503050406030204" pitchFamily="18" charset="0"/>
                        </a:rPr>
                        <m:t>= </m:t>
                      </m:r>
                      <m:f>
                        <m:fPr>
                          <m:ctrlPr>
                            <a:rPr lang="pt-BR" altLang="en-US" sz="1600" b="1" i="1" smtClean="0">
                              <a:solidFill>
                                <a:srgbClr val="0070C0"/>
                              </a:solidFill>
                              <a:latin typeface="Cambria Math" panose="02040503050406030204" pitchFamily="18" charset="0"/>
                            </a:rPr>
                          </m:ctrlPr>
                        </m:fPr>
                        <m:num>
                          <m:r>
                            <m:rPr>
                              <m:nor/>
                            </m:rPr>
                            <a:rPr lang="en-US" altLang="en-US" sz="1600" b="1" dirty="0">
                              <a:solidFill>
                                <a:srgbClr val="0070C0"/>
                              </a:solidFill>
                              <a:latin typeface="Alexandria"/>
                            </a:rPr>
                            <m:t>Percentage</m:t>
                          </m:r>
                          <m:r>
                            <m:rPr>
                              <m:nor/>
                            </m:rPr>
                            <a:rPr lang="en-US" altLang="en-US" sz="1600" b="1" dirty="0">
                              <a:solidFill>
                                <a:srgbClr val="0070C0"/>
                              </a:solidFill>
                              <a:latin typeface="Alexandria"/>
                            </a:rPr>
                            <m:t> </m:t>
                          </m:r>
                          <m:r>
                            <m:rPr>
                              <m:nor/>
                            </m:rPr>
                            <a:rPr lang="en-US" altLang="en-US" sz="1600" b="1" dirty="0">
                              <a:solidFill>
                                <a:srgbClr val="0070C0"/>
                              </a:solidFill>
                              <a:latin typeface="Alexandria"/>
                            </a:rPr>
                            <m:t>change</m:t>
                          </m:r>
                          <m:r>
                            <m:rPr>
                              <m:nor/>
                            </m:rPr>
                            <a:rPr lang="en-US" altLang="en-US" sz="1600" b="1" dirty="0">
                              <a:solidFill>
                                <a:srgbClr val="0070C0"/>
                              </a:solidFill>
                              <a:latin typeface="Alexandria"/>
                            </a:rPr>
                            <m:t> </m:t>
                          </m:r>
                          <m:r>
                            <m:rPr>
                              <m:nor/>
                            </m:rPr>
                            <a:rPr lang="en-US" altLang="en-US" sz="1600" b="1" dirty="0">
                              <a:solidFill>
                                <a:srgbClr val="0070C0"/>
                              </a:solidFill>
                              <a:latin typeface="Alexandria"/>
                            </a:rPr>
                            <m:t>in</m:t>
                          </m:r>
                          <m:r>
                            <m:rPr>
                              <m:nor/>
                            </m:rPr>
                            <a:rPr lang="en-US" altLang="en-US" sz="1600" b="1" dirty="0">
                              <a:solidFill>
                                <a:srgbClr val="0070C0"/>
                              </a:solidFill>
                              <a:latin typeface="Alexandria"/>
                            </a:rPr>
                            <m:t> </m:t>
                          </m:r>
                          <m:r>
                            <m:rPr>
                              <m:nor/>
                            </m:rPr>
                            <a:rPr lang="en-US" altLang="en-US" sz="1600" b="1" dirty="0">
                              <a:solidFill>
                                <a:srgbClr val="0070C0"/>
                              </a:solidFill>
                              <a:latin typeface="Alexandria"/>
                            </a:rPr>
                            <m:t>quantity</m:t>
                          </m:r>
                          <m:r>
                            <m:rPr>
                              <m:nor/>
                            </m:rPr>
                            <a:rPr lang="en-US" altLang="en-US" sz="1600" b="1" dirty="0">
                              <a:solidFill>
                                <a:srgbClr val="0070C0"/>
                              </a:solidFill>
                              <a:latin typeface="Alexandria"/>
                            </a:rPr>
                            <m:t> </m:t>
                          </m:r>
                          <m:r>
                            <m:rPr>
                              <m:nor/>
                            </m:rPr>
                            <a:rPr lang="en-US" altLang="en-US" sz="1600" b="1" dirty="0">
                              <a:solidFill>
                                <a:srgbClr val="0070C0"/>
                              </a:solidFill>
                              <a:latin typeface="Alexandria"/>
                            </a:rPr>
                            <m:t>demanded</m:t>
                          </m:r>
                          <m:r>
                            <m:rPr>
                              <m:nor/>
                            </m:rPr>
                            <a:rPr lang="en-US" altLang="en-US" sz="1600" b="1" dirty="0" smtClean="0">
                              <a:solidFill>
                                <a:srgbClr val="0070C0"/>
                              </a:solidFill>
                              <a:latin typeface="Alexandria"/>
                            </a:rPr>
                            <m:t> (</m:t>
                          </m:r>
                          <m:r>
                            <m:rPr>
                              <m:nor/>
                            </m:rPr>
                            <a:rPr lang="en-US" sz="1600" b="1">
                              <a:solidFill>
                                <a:srgbClr val="0070C0"/>
                              </a:solidFill>
                              <a:latin typeface="Alexandria"/>
                            </a:rPr>
                            <m:t>%</m:t>
                          </m:r>
                          <m:r>
                            <m:rPr>
                              <m:nor/>
                            </m:rPr>
                            <a:rPr lang="en-US" sz="1600" b="1">
                              <a:solidFill>
                                <a:srgbClr val="0070C0"/>
                              </a:solidFill>
                              <a:latin typeface="Alexandria"/>
                            </a:rPr>
                            <m:t>∆</m:t>
                          </m:r>
                          <m:r>
                            <m:rPr>
                              <m:nor/>
                            </m:rPr>
                            <a:rPr lang="en-US" sz="1600" b="1">
                              <a:solidFill>
                                <a:srgbClr val="0070C0"/>
                              </a:solidFill>
                              <a:latin typeface="Alexandria"/>
                            </a:rPr>
                            <m:t>Qd</m:t>
                          </m:r>
                          <m:r>
                            <m:rPr>
                              <m:nor/>
                            </m:rPr>
                            <a:rPr lang="en-US" altLang="en-US" sz="1600" b="1" dirty="0" smtClean="0">
                              <a:solidFill>
                                <a:srgbClr val="0070C0"/>
                              </a:solidFill>
                              <a:latin typeface="Alexandria"/>
                            </a:rPr>
                            <m:t>)</m:t>
                          </m:r>
                          <m:r>
                            <m:rPr>
                              <m:nor/>
                            </m:rPr>
                            <a:rPr lang="en-US" altLang="en-US" sz="1600" b="1" dirty="0">
                              <a:solidFill>
                                <a:srgbClr val="0070C0"/>
                              </a:solidFill>
                              <a:latin typeface="Alexandria"/>
                            </a:rPr>
                            <m:t> </m:t>
                          </m:r>
                          <m:r>
                            <a:rPr lang="en-US" altLang="en-US" sz="1600" b="1" i="0" dirty="0" smtClean="0">
                              <a:solidFill>
                                <a:srgbClr val="0070C0"/>
                              </a:solidFill>
                              <a:latin typeface="Cambria Math" panose="02040503050406030204" pitchFamily="18" charset="0"/>
                            </a:rPr>
                            <m:t> </m:t>
                          </m:r>
                        </m:num>
                        <m:den>
                          <m:r>
                            <m:rPr>
                              <m:nor/>
                            </m:rPr>
                            <a:rPr lang="en-US" altLang="en-US" sz="1600" b="1" dirty="0">
                              <a:solidFill>
                                <a:srgbClr val="0070C0"/>
                              </a:solidFill>
                              <a:latin typeface="Alexandria"/>
                            </a:rPr>
                            <m:t>Percentage</m:t>
                          </m:r>
                          <m:r>
                            <m:rPr>
                              <m:nor/>
                            </m:rPr>
                            <a:rPr lang="en-US" altLang="en-US" sz="1600" b="1" dirty="0">
                              <a:solidFill>
                                <a:srgbClr val="0070C0"/>
                              </a:solidFill>
                              <a:latin typeface="Alexandria"/>
                            </a:rPr>
                            <m:t> </m:t>
                          </m:r>
                          <m:r>
                            <m:rPr>
                              <m:nor/>
                            </m:rPr>
                            <a:rPr lang="en-US" altLang="en-US" sz="1600" b="1" dirty="0">
                              <a:solidFill>
                                <a:srgbClr val="0070C0"/>
                              </a:solidFill>
                              <a:latin typeface="Alexandria"/>
                            </a:rPr>
                            <m:t>change</m:t>
                          </m:r>
                          <m:r>
                            <m:rPr>
                              <m:nor/>
                            </m:rPr>
                            <a:rPr lang="en-US" altLang="en-US" sz="1600" b="1" dirty="0">
                              <a:solidFill>
                                <a:srgbClr val="0070C0"/>
                              </a:solidFill>
                              <a:latin typeface="Alexandria"/>
                            </a:rPr>
                            <m:t> </m:t>
                          </m:r>
                          <m:r>
                            <m:rPr>
                              <m:nor/>
                            </m:rPr>
                            <a:rPr lang="en-US" altLang="en-US" sz="1600" b="1" dirty="0">
                              <a:solidFill>
                                <a:srgbClr val="0070C0"/>
                              </a:solidFill>
                              <a:latin typeface="Alexandria"/>
                            </a:rPr>
                            <m:t>in</m:t>
                          </m:r>
                          <m:r>
                            <m:rPr>
                              <m:nor/>
                            </m:rPr>
                            <a:rPr lang="en-US" altLang="en-US" sz="1600" b="1" dirty="0">
                              <a:solidFill>
                                <a:srgbClr val="0070C0"/>
                              </a:solidFill>
                              <a:latin typeface="Alexandria"/>
                            </a:rPr>
                            <m:t> </m:t>
                          </m:r>
                          <m:r>
                            <a:rPr lang="en-US" altLang="en-US" sz="1600" b="1" i="0" dirty="0" smtClean="0">
                              <a:solidFill>
                                <a:srgbClr val="0070C0"/>
                              </a:solidFill>
                              <a:latin typeface="Cambria Math" panose="02040503050406030204" pitchFamily="18" charset="0"/>
                            </a:rPr>
                            <m:t>𝐢𝐧𝐜𝐨𝐦𝐞</m:t>
                          </m:r>
                          <m:r>
                            <a:rPr lang="en-US" altLang="en-US" sz="1600" b="1" i="0" dirty="0" smtClean="0">
                              <a:solidFill>
                                <a:srgbClr val="0070C0"/>
                              </a:solidFill>
                              <a:latin typeface="Cambria Math" panose="02040503050406030204" pitchFamily="18" charset="0"/>
                            </a:rPr>
                            <m:t>(</m:t>
                          </m:r>
                          <m:r>
                            <m:rPr>
                              <m:nor/>
                            </m:rPr>
                            <a:rPr lang="en-US" sz="1600" b="1">
                              <a:solidFill>
                                <a:srgbClr val="0070C0"/>
                              </a:solidFill>
                              <a:latin typeface="Alexandria"/>
                            </a:rPr>
                            <m:t>%</m:t>
                          </m:r>
                          <m:r>
                            <m:rPr>
                              <m:nor/>
                            </m:rPr>
                            <a:rPr lang="en-US" sz="1600" b="1">
                              <a:solidFill>
                                <a:srgbClr val="0070C0"/>
                              </a:solidFill>
                              <a:latin typeface="Alexandria"/>
                            </a:rPr>
                            <m:t>∆</m:t>
                          </m:r>
                          <m:r>
                            <m:rPr>
                              <m:nor/>
                            </m:rPr>
                            <a:rPr lang="en-US" sz="1600" b="1" smtClean="0">
                              <a:solidFill>
                                <a:srgbClr val="0070C0"/>
                              </a:solidFill>
                              <a:latin typeface="Alexandria"/>
                            </a:rPr>
                            <m:t>I</m:t>
                          </m:r>
                          <m:r>
                            <a:rPr lang="en-US" altLang="en-US" sz="1600" b="1" i="0" dirty="0" smtClean="0">
                              <a:solidFill>
                                <a:srgbClr val="0070C0"/>
                              </a:solidFill>
                              <a:latin typeface="Cambria Math" panose="02040503050406030204" pitchFamily="18" charset="0"/>
                            </a:rPr>
                            <m:t>)</m:t>
                          </m:r>
                        </m:den>
                      </m:f>
                    </m:oMath>
                  </m:oMathPara>
                </a14:m>
                <a:endParaRPr lang="en-US" altLang="en-US" sz="1600" b="1" i="1" dirty="0">
                  <a:solidFill>
                    <a:srgbClr val="0070C0"/>
                  </a:solidFill>
                  <a:latin typeface="Alexandria"/>
                </a:endParaRPr>
              </a:p>
            </p:txBody>
          </p:sp>
        </mc:Choice>
        <mc:Fallback xmlns="">
          <p:sp>
            <p:nvSpPr>
              <p:cNvPr id="13" name="Rectangle 12">
                <a:extLst>
                  <a:ext uri="{FF2B5EF4-FFF2-40B4-BE49-F238E27FC236}">
                    <a16:creationId xmlns:a16="http://schemas.microsoft.com/office/drawing/2014/main" id="{10A824DA-B6CD-940E-ABD3-B40729A1C054}"/>
                  </a:ext>
                </a:extLst>
              </p:cNvPr>
              <p:cNvSpPr>
                <a:spLocks noGrp="1" noRot="1" noChangeAspect="1" noMove="1" noResize="1" noEditPoints="1" noAdjustHandles="1" noChangeArrowheads="1" noChangeShapeType="1" noTextEdit="1"/>
              </p:cNvSpPr>
              <p:nvPr/>
            </p:nvSpPr>
            <p:spPr bwMode="auto">
              <a:xfrm>
                <a:off x="762000" y="1784891"/>
                <a:ext cx="4652962" cy="4339162"/>
              </a:xfrm>
              <a:prstGeom prst="rect">
                <a:avLst/>
              </a:prstGeom>
              <a:blipFill>
                <a:blip r:embed="rId5"/>
                <a:stretch>
                  <a:fillRect l="-1048" t="-1124" r="-2097"/>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graphicFrame>
        <p:nvGraphicFramePr>
          <p:cNvPr id="14" name="Table 13">
            <a:extLst>
              <a:ext uri="{FF2B5EF4-FFF2-40B4-BE49-F238E27FC236}">
                <a16:creationId xmlns:a16="http://schemas.microsoft.com/office/drawing/2014/main" id="{AE043C4D-2E3E-B99F-FA77-39CCC2D73863}"/>
              </a:ext>
            </a:extLst>
          </p:cNvPr>
          <p:cNvGraphicFramePr>
            <a:graphicFrameLocks noGrp="1"/>
          </p:cNvGraphicFramePr>
          <p:nvPr>
            <p:extLst>
              <p:ext uri="{D42A27DB-BD31-4B8C-83A1-F6EECF244321}">
                <p14:modId xmlns:p14="http://schemas.microsoft.com/office/powerpoint/2010/main" val="2132344963"/>
              </p:ext>
            </p:extLst>
          </p:nvPr>
        </p:nvGraphicFramePr>
        <p:xfrm>
          <a:off x="963563" y="4309486"/>
          <a:ext cx="9910763" cy="2279551"/>
        </p:xfrm>
        <a:graphic>
          <a:graphicData uri="http://schemas.openxmlformats.org/drawingml/2006/table">
            <a:tbl>
              <a:tblPr firstRow="1" firstCol="1" bandRow="1">
                <a:tableStyleId>{5940675A-B579-460E-94D1-54222C63F5DA}</a:tableStyleId>
              </a:tblPr>
              <a:tblGrid>
                <a:gridCol w="4882657">
                  <a:extLst>
                    <a:ext uri="{9D8B030D-6E8A-4147-A177-3AD203B41FA5}">
                      <a16:colId xmlns:a16="http://schemas.microsoft.com/office/drawing/2014/main" val="1527204520"/>
                    </a:ext>
                  </a:extLst>
                </a:gridCol>
                <a:gridCol w="5028106">
                  <a:extLst>
                    <a:ext uri="{9D8B030D-6E8A-4147-A177-3AD203B41FA5}">
                      <a16:colId xmlns:a16="http://schemas.microsoft.com/office/drawing/2014/main" val="3677225262"/>
                    </a:ext>
                  </a:extLst>
                </a:gridCol>
              </a:tblGrid>
              <a:tr h="250654">
                <a:tc>
                  <a:txBody>
                    <a:bodyPr/>
                    <a:lstStyle/>
                    <a:p>
                      <a:pPr marL="0" marR="0" algn="ctr">
                        <a:spcBef>
                          <a:spcPts val="0"/>
                        </a:spcBef>
                        <a:spcAft>
                          <a:spcPts val="0"/>
                        </a:spcAft>
                        <a:tabLst>
                          <a:tab pos="2312670" algn="l"/>
                        </a:tabLst>
                      </a:pPr>
                      <a:r>
                        <a:rPr lang="en-US" sz="1800" b="1" dirty="0">
                          <a:solidFill>
                            <a:srgbClr val="002060"/>
                          </a:solidFill>
                          <a:effectLst/>
                          <a:latin typeface="Alexandria"/>
                        </a:rPr>
                        <a:t>a normal good</a:t>
                      </a:r>
                      <a:r>
                        <a:rPr lang="ar-EG" sz="1800" b="1" dirty="0">
                          <a:solidFill>
                            <a:srgbClr val="002060"/>
                          </a:solidFill>
                          <a:effectLst/>
                          <a:latin typeface="Alexandria"/>
                        </a:rPr>
                        <a:t> سلع عادية </a:t>
                      </a:r>
                      <a:endParaRPr lang="en-US" sz="1800" b="1" dirty="0">
                        <a:solidFill>
                          <a:srgbClr val="002060"/>
                        </a:solidFill>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lgn="ctr">
                        <a:spcBef>
                          <a:spcPts val="0"/>
                        </a:spcBef>
                        <a:spcAft>
                          <a:spcPts val="0"/>
                        </a:spcAft>
                        <a:tabLst>
                          <a:tab pos="2312670" algn="l"/>
                        </a:tabLst>
                      </a:pPr>
                      <a:r>
                        <a:rPr lang="en-US" sz="1800" b="1" dirty="0">
                          <a:solidFill>
                            <a:srgbClr val="002060"/>
                          </a:solidFill>
                          <a:effectLst/>
                          <a:latin typeface="Alexandria"/>
                        </a:rPr>
                        <a:t>An inferior good</a:t>
                      </a:r>
                      <a:r>
                        <a:rPr lang="ar-EG" sz="1800" b="1" dirty="0">
                          <a:solidFill>
                            <a:srgbClr val="002060"/>
                          </a:solidFill>
                          <a:effectLst/>
                          <a:latin typeface="Alexandria"/>
                        </a:rPr>
                        <a:t> سلع دنيا / رديئة </a:t>
                      </a:r>
                      <a:endParaRPr lang="en-US" sz="1800" b="1" dirty="0">
                        <a:solidFill>
                          <a:srgbClr val="002060"/>
                        </a:solidFill>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495836318"/>
                  </a:ext>
                </a:extLst>
              </a:tr>
              <a:tr h="2005231">
                <a:tc>
                  <a:txBody>
                    <a:bodyPr/>
                    <a:lstStyle/>
                    <a:p>
                      <a:pPr marL="0" marR="0" algn="just">
                        <a:spcBef>
                          <a:spcPts val="0"/>
                        </a:spcBef>
                        <a:spcAft>
                          <a:spcPts val="0"/>
                        </a:spcAft>
                        <a:tabLst>
                          <a:tab pos="2312670" algn="l"/>
                        </a:tabLst>
                      </a:pPr>
                      <a:endParaRPr lang="en-US" sz="1800" dirty="0">
                        <a:effectLst/>
                        <a:latin typeface="Alexandria"/>
                      </a:endParaRPr>
                    </a:p>
                    <a:p>
                      <a:pPr marL="0" marR="0" lvl="0" indent="0" algn="just" defTabSz="914400" rtl="0" eaLnBrk="1" fontAlgn="auto" latinLnBrk="0" hangingPunct="1">
                        <a:lnSpc>
                          <a:spcPct val="100000"/>
                        </a:lnSpc>
                        <a:spcBef>
                          <a:spcPts val="0"/>
                        </a:spcBef>
                        <a:spcAft>
                          <a:spcPts val="0"/>
                        </a:spcAft>
                        <a:buClrTx/>
                        <a:buSzTx/>
                        <a:buFontTx/>
                        <a:buNone/>
                        <a:tabLst>
                          <a:tab pos="2312670" algn="l"/>
                        </a:tabLst>
                        <a:defRPr/>
                      </a:pPr>
                      <a:r>
                        <a:rPr lang="en-US" sz="1800" b="1" u="sng" dirty="0">
                          <a:effectLst/>
                          <a:latin typeface="Alexandria"/>
                        </a:rPr>
                        <a:t>Eid &gt; 1 </a:t>
                      </a:r>
                      <a:r>
                        <a:rPr lang="en-US" sz="1800" dirty="0">
                          <a:effectLst/>
                          <a:latin typeface="Alexandria"/>
                        </a:rPr>
                        <a:t>→ demand is</a:t>
                      </a:r>
                      <a:r>
                        <a:rPr lang="en-US" sz="1800" u="heavy" dirty="0">
                          <a:effectLst/>
                          <a:latin typeface="Alexandria"/>
                        </a:rPr>
                        <a:t> income</a:t>
                      </a:r>
                      <a:r>
                        <a:rPr lang="en-US" sz="1800" dirty="0">
                          <a:effectLst/>
                          <a:latin typeface="Alexandria"/>
                        </a:rPr>
                        <a:t> </a:t>
                      </a:r>
                      <a:r>
                        <a:rPr lang="en-US" sz="1800" u="heavy" dirty="0">
                          <a:effectLst/>
                          <a:latin typeface="Alexandria"/>
                        </a:rPr>
                        <a:t>elastic</a:t>
                      </a:r>
                      <a:r>
                        <a:rPr lang="en-US" sz="1800" dirty="0">
                          <a:effectLst/>
                          <a:latin typeface="Alexandria"/>
                        </a:rPr>
                        <a:t> and the good is a normal good.</a:t>
                      </a:r>
                      <a:r>
                        <a:rPr lang="ar-EG" sz="1800" dirty="0">
                          <a:effectLst/>
                          <a:latin typeface="+mn-lt"/>
                        </a:rPr>
                        <a:t> الطلب مرن للدخل والسلعة عادية </a:t>
                      </a:r>
                      <a:endParaRPr lang="en-US" sz="1800" dirty="0">
                        <a:effectLst/>
                        <a:latin typeface="Alexandria"/>
                      </a:endParaRPr>
                    </a:p>
                    <a:p>
                      <a:pPr marL="0" marR="0" algn="just">
                        <a:spcBef>
                          <a:spcPts val="0"/>
                        </a:spcBef>
                        <a:spcAft>
                          <a:spcPts val="0"/>
                        </a:spcAft>
                        <a:tabLst>
                          <a:tab pos="2312670" algn="l"/>
                        </a:tabLst>
                      </a:pPr>
                      <a:r>
                        <a:rPr lang="en-US" sz="1800" b="1" u="sng" dirty="0">
                          <a:effectLst/>
                          <a:latin typeface="Alexandria"/>
                        </a:rPr>
                        <a:t>0 &lt;Eid &lt; 1 </a:t>
                      </a:r>
                      <a:r>
                        <a:rPr lang="en-US" sz="1800" dirty="0">
                          <a:effectLst/>
                          <a:latin typeface="Alexandria"/>
                        </a:rPr>
                        <a:t>→ demand is </a:t>
                      </a:r>
                      <a:r>
                        <a:rPr lang="en-US" sz="1800" u="heavy" dirty="0">
                          <a:effectLst/>
                          <a:latin typeface="Alexandria"/>
                        </a:rPr>
                        <a:t>income inelastic</a:t>
                      </a:r>
                      <a:r>
                        <a:rPr lang="en-US" sz="1800" dirty="0">
                          <a:effectLst/>
                          <a:latin typeface="Alexandria"/>
                        </a:rPr>
                        <a:t> and the good is a normal good.</a:t>
                      </a:r>
                      <a:r>
                        <a:rPr lang="ar-EG" sz="1800" dirty="0">
                          <a:effectLst/>
                          <a:latin typeface="Alexandria"/>
                        </a:rPr>
                        <a:t> الطلب غير مرن للدخل والسلعة عادية</a:t>
                      </a:r>
                      <a:endParaRPr lang="en-US" sz="1800" dirty="0">
                        <a:effectLst/>
                        <a:latin typeface="Alexandria"/>
                      </a:endParaRPr>
                    </a:p>
                    <a:p>
                      <a:pPr marL="0" marR="0" algn="ctr">
                        <a:spcBef>
                          <a:spcPts val="0"/>
                        </a:spcBef>
                        <a:spcAft>
                          <a:spcPts val="0"/>
                        </a:spcAft>
                        <a:tabLst>
                          <a:tab pos="2312670" algn="l"/>
                        </a:tabLst>
                      </a:pPr>
                      <a:r>
                        <a:rPr lang="en-US" sz="1800" dirty="0">
                          <a:effectLst/>
                          <a:latin typeface="Alexandria"/>
                        </a:rPr>
                        <a:t> </a:t>
                      </a:r>
                      <a:r>
                        <a:rPr lang="en-US" sz="1800" b="1" dirty="0">
                          <a:effectLst/>
                          <a:latin typeface="Alexandria"/>
                        </a:rPr>
                        <a:t>+ Eid</a:t>
                      </a:r>
                      <a:endParaRPr lang="en-US" sz="1800" b="1" dirty="0">
                        <a:effectLst/>
                        <a:latin typeface="Alexandria"/>
                        <a:ea typeface="Times New Roman" panose="02020603050405020304" pitchFamily="18" charset="0"/>
                        <a:cs typeface="Arial" panose="020B0604020202020204" pitchFamily="34" charset="0"/>
                      </a:endParaRPr>
                    </a:p>
                  </a:txBody>
                  <a:tcPr marL="68580" marR="68580" marT="0" marB="0"/>
                </a:tc>
                <a:tc>
                  <a:txBody>
                    <a:bodyPr/>
                    <a:lstStyle/>
                    <a:p>
                      <a:pPr marL="0" marR="0">
                        <a:spcBef>
                          <a:spcPts val="0"/>
                        </a:spcBef>
                        <a:spcAft>
                          <a:spcPts val="0"/>
                        </a:spcAft>
                        <a:tabLst>
                          <a:tab pos="2312670" algn="l"/>
                        </a:tabLst>
                      </a:pPr>
                      <a:endParaRPr lang="en-US" sz="1800" dirty="0">
                        <a:effectLst/>
                        <a:latin typeface="Alexandria"/>
                      </a:endParaRPr>
                    </a:p>
                    <a:p>
                      <a:pPr marL="0" marR="0">
                        <a:spcBef>
                          <a:spcPts val="0"/>
                        </a:spcBef>
                        <a:spcAft>
                          <a:spcPts val="0"/>
                        </a:spcAft>
                        <a:tabLst>
                          <a:tab pos="2312670" algn="l"/>
                        </a:tabLst>
                      </a:pPr>
                      <a:r>
                        <a:rPr lang="en-US" sz="1800" b="1" u="sng" dirty="0">
                          <a:effectLst/>
                          <a:latin typeface="Alexandria"/>
                        </a:rPr>
                        <a:t>Eid &lt; 0 (negative) </a:t>
                      </a:r>
                      <a:r>
                        <a:rPr lang="en-US" sz="1800" dirty="0">
                          <a:effectLst/>
                          <a:latin typeface="Alexandria"/>
                        </a:rPr>
                        <a:t>→ the good is an inferior good.</a:t>
                      </a:r>
                      <a:r>
                        <a:rPr lang="ar-EG" sz="1800" dirty="0">
                          <a:effectLst/>
                          <a:latin typeface="Alexandria"/>
                        </a:rPr>
                        <a:t> السلعة دنيا / رديئة </a:t>
                      </a:r>
                      <a:endParaRPr lang="en-US" sz="1800" dirty="0">
                        <a:effectLst/>
                        <a:latin typeface="Alexandria"/>
                      </a:endParaRPr>
                    </a:p>
                    <a:p>
                      <a:pPr marL="0" marR="0" algn="ctr">
                        <a:spcBef>
                          <a:spcPts val="0"/>
                        </a:spcBef>
                        <a:spcAft>
                          <a:spcPts val="0"/>
                        </a:spcAft>
                        <a:tabLst>
                          <a:tab pos="2312670" algn="l"/>
                        </a:tabLst>
                      </a:pPr>
                      <a:r>
                        <a:rPr lang="en-US" sz="1800" b="1" dirty="0">
                          <a:effectLst/>
                          <a:latin typeface="Alexandria"/>
                        </a:rPr>
                        <a:t>-Eid</a:t>
                      </a:r>
                      <a:endParaRPr lang="en-US" sz="1800" b="1" dirty="0">
                        <a:effectLst/>
                        <a:latin typeface="Alexandria"/>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123750862"/>
                  </a:ext>
                </a:extLst>
              </a:tr>
            </a:tbl>
          </a:graphicData>
        </a:graphic>
      </p:graphicFrame>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10A824DA-B6CD-940E-ABD3-B40729A1C054}"/>
                  </a:ext>
                </a:extLst>
              </p:cNvPr>
              <p:cNvSpPr>
                <a:spLocks noGrp="1" noChangeArrowheads="1"/>
              </p:cNvSpPr>
              <p:nvPr/>
            </p:nvSpPr>
            <p:spPr bwMode="auto">
              <a:xfrm>
                <a:off x="5589948" y="1880479"/>
                <a:ext cx="5713156" cy="1548521"/>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r" rtl="1">
                  <a:spcBef>
                    <a:spcPts val="0"/>
                  </a:spcBef>
                  <a:spcAft>
                    <a:spcPts val="0"/>
                  </a:spcAft>
                  <a:buFont typeface="Symbol" panose="05050102010706020507" pitchFamily="18" charset="2"/>
                  <a:buChar char=""/>
                  <a:tabLst>
                    <a:tab pos="2312670" algn="l"/>
                  </a:tabLst>
                </a:pPr>
                <a:r>
                  <a:rPr lang="ar-EG" sz="2000" b="1" u="sng" dirty="0">
                    <a:solidFill>
                      <a:srgbClr val="00B0F0"/>
                    </a:solidFill>
                    <a:effectLst/>
                    <a:latin typeface="Alexandria"/>
                    <a:ea typeface="Times New Roman" panose="02020603050405020304" pitchFamily="18" charset="0"/>
                  </a:rPr>
                  <a:t>مرونة الطلب </a:t>
                </a:r>
                <a:r>
                  <a:rPr lang="ar-EG" sz="2000" b="1" u="sng" dirty="0" err="1">
                    <a:solidFill>
                      <a:srgbClr val="00B0F0"/>
                    </a:solidFill>
                    <a:effectLst/>
                    <a:latin typeface="Alexandria"/>
                    <a:ea typeface="Times New Roman" panose="02020603050405020304" pitchFamily="18" charset="0"/>
                  </a:rPr>
                  <a:t>الدخلية</a:t>
                </a:r>
                <a:r>
                  <a:rPr lang="ar-EG" sz="2000" b="1" u="sng" dirty="0">
                    <a:solidFill>
                      <a:srgbClr val="00B0F0"/>
                    </a:solidFill>
                    <a:effectLst/>
                    <a:latin typeface="Alexandria"/>
                    <a:ea typeface="Times New Roman" panose="02020603050405020304" pitchFamily="18" charset="0"/>
                  </a:rPr>
                  <a:t> </a:t>
                </a:r>
              </a:p>
              <a:p>
                <a:pPr marR="0" lvl="0" algn="r" rtl="1">
                  <a:spcBef>
                    <a:spcPts val="0"/>
                  </a:spcBef>
                  <a:spcAft>
                    <a:spcPts val="0"/>
                  </a:spcAft>
                  <a:tabLst>
                    <a:tab pos="2312670" algn="l"/>
                  </a:tabLst>
                </a:pPr>
                <a:endParaRPr lang="en-US" sz="2000" dirty="0">
                  <a:effectLst/>
                  <a:latin typeface="Alexandria"/>
                  <a:ea typeface="Times New Roman" panose="02020603050405020304" pitchFamily="18" charset="0"/>
                </a:endParaRPr>
              </a:p>
              <a:p>
                <a:pPr marL="0" marR="0" algn="r" rtl="1">
                  <a:spcBef>
                    <a:spcPts val="0"/>
                  </a:spcBef>
                  <a:spcAft>
                    <a:spcPts val="0"/>
                  </a:spcAft>
                  <a:tabLst>
                    <a:tab pos="2312670" algn="l"/>
                  </a:tabLst>
                </a:pPr>
                <a:r>
                  <a:rPr lang="ar-EG" sz="2000" b="0" dirty="0">
                    <a:solidFill>
                      <a:schemeClr val="tx1"/>
                    </a:solidFill>
                    <a:latin typeface="Alexandria"/>
                    <a:ea typeface="Times New Roman" panose="02020603050405020304" pitchFamily="18" charset="0"/>
                  </a:rPr>
                  <a:t>درجة استجابة التغير في الطلب على المنتج بسبب التغير في الدخل</a:t>
                </a:r>
              </a:p>
              <a:p>
                <a:pPr marL="0" marR="0" algn="r" rtl="1">
                  <a:spcBef>
                    <a:spcPts val="0"/>
                  </a:spcBef>
                  <a:spcAft>
                    <a:spcPts val="0"/>
                  </a:spcAft>
                  <a:tabLst>
                    <a:tab pos="2312670" algn="l"/>
                  </a:tabLst>
                </a:pPr>
                <a:endParaRPr lang="ar-EG" sz="2000" b="0" dirty="0">
                  <a:solidFill>
                    <a:schemeClr val="tx1"/>
                  </a:solidFill>
                  <a:latin typeface="Alexandria"/>
                  <a:ea typeface="Times New Roman" panose="02020603050405020304" pitchFamily="18" charset="0"/>
                </a:endParaRPr>
              </a:p>
              <a:p>
                <a:pPr marL="0" marR="0" algn="r" rtl="1">
                  <a:spcBef>
                    <a:spcPts val="0"/>
                  </a:spcBef>
                  <a:spcAft>
                    <a:spcPts val="0"/>
                  </a:spcAft>
                  <a:tabLst>
                    <a:tab pos="2312670" algn="l"/>
                  </a:tabLst>
                </a:pPr>
                <a:r>
                  <a:rPr lang="ar-EG" sz="2000" b="0" dirty="0">
                    <a:solidFill>
                      <a:schemeClr val="tx1"/>
                    </a:solidFill>
                    <a:latin typeface="Alexandria"/>
                    <a:ea typeface="Times New Roman" panose="02020603050405020304" pitchFamily="18" charset="0"/>
                  </a:rPr>
                  <a:t>.</a:t>
                </a:r>
                <a:endParaRPr lang="en-US" sz="2000" b="0" dirty="0">
                  <a:solidFill>
                    <a:schemeClr val="tx1"/>
                  </a:solidFill>
                  <a:latin typeface="Alexandria"/>
                  <a:ea typeface="Times New Roman" panose="02020603050405020304" pitchFamily="18" charset="0"/>
                </a:endParaRPr>
              </a:p>
              <a:p>
                <a:pPr lvl="1" indent="0" algn="r" rtl="1" eaLnBrk="1" hangingPunct="1"/>
                <a14:m>
                  <m:oMathPara xmlns:m="http://schemas.openxmlformats.org/officeDocument/2006/math">
                    <m:oMathParaPr>
                      <m:jc m:val="centerGroup"/>
                    </m:oMathParaPr>
                    <m:oMath xmlns:m="http://schemas.openxmlformats.org/officeDocument/2006/math">
                      <m:f>
                        <m:fPr>
                          <m:ctrlPr>
                            <a:rPr lang="pt-BR" altLang="en-US" sz="1800" b="1" i="1">
                              <a:solidFill>
                                <a:srgbClr val="0070C0"/>
                              </a:solidFill>
                              <a:latin typeface="Cambria Math" panose="02040503050406030204" pitchFamily="18" charset="0"/>
                            </a:rPr>
                          </m:ctrlPr>
                        </m:fPr>
                        <m:num>
                          <m:r>
                            <m:rPr>
                              <m:nor/>
                            </m:rPr>
                            <a:rPr lang="ar-EG" altLang="en-US" sz="1800" b="1" i="1" dirty="0">
                              <a:solidFill>
                                <a:srgbClr val="0070C0"/>
                              </a:solidFill>
                              <a:latin typeface="Alexandria"/>
                            </a:rPr>
                            <m:t>النسبة المئوية للتغير في الكمية المطلوبة</m:t>
                          </m:r>
                          <m:r>
                            <m:rPr>
                              <m:nor/>
                            </m:rPr>
                            <a:rPr lang="en-US" altLang="en-US" sz="1800" b="1" i="1" dirty="0">
                              <a:solidFill>
                                <a:srgbClr val="0070C0"/>
                              </a:solidFill>
                              <a:latin typeface="Alexandria"/>
                            </a:rPr>
                            <m:t>(</m:t>
                          </m:r>
                          <m:r>
                            <m:rPr>
                              <m:nor/>
                            </m:rPr>
                            <a:rPr lang="en-US" sz="1800" b="1" i="1">
                              <a:solidFill>
                                <a:srgbClr val="0070C0"/>
                              </a:solidFill>
                              <a:latin typeface="Alexandria"/>
                            </a:rPr>
                            <m:t>%</m:t>
                          </m:r>
                          <m:r>
                            <m:rPr>
                              <m:nor/>
                            </m:rPr>
                            <a:rPr lang="en-US" sz="1800" b="1" i="1">
                              <a:solidFill>
                                <a:srgbClr val="0070C0"/>
                              </a:solidFill>
                              <a:latin typeface="Alexandria"/>
                            </a:rPr>
                            <m:t>∆</m:t>
                          </m:r>
                          <m:r>
                            <m:rPr>
                              <m:nor/>
                            </m:rPr>
                            <a:rPr lang="en-US" sz="1800" b="1" i="1">
                              <a:solidFill>
                                <a:srgbClr val="0070C0"/>
                              </a:solidFill>
                              <a:latin typeface="Alexandria"/>
                            </a:rPr>
                            <m:t>Qd</m:t>
                          </m:r>
                          <m:r>
                            <m:rPr>
                              <m:nor/>
                            </m:rPr>
                            <a:rPr lang="en-US" altLang="en-US" sz="1800" b="1" i="1" dirty="0">
                              <a:solidFill>
                                <a:srgbClr val="0070C0"/>
                              </a:solidFill>
                              <a:latin typeface="Alexandria"/>
                            </a:rPr>
                            <m:t>) </m:t>
                          </m:r>
                          <m:r>
                            <a:rPr lang="en-US" altLang="en-US" sz="1800" b="1" i="1" dirty="0">
                              <a:solidFill>
                                <a:srgbClr val="0070C0"/>
                              </a:solidFill>
                              <a:latin typeface="Cambria Math" panose="02040503050406030204" pitchFamily="18" charset="0"/>
                            </a:rPr>
                            <m:t> </m:t>
                          </m:r>
                        </m:num>
                        <m:den>
                          <m:r>
                            <m:rPr>
                              <m:nor/>
                            </m:rPr>
                            <a:rPr lang="ar-EG" altLang="en-US" sz="1800" b="1" i="1" dirty="0">
                              <a:solidFill>
                                <a:srgbClr val="0070C0"/>
                              </a:solidFill>
                              <a:latin typeface="Alexandria"/>
                            </a:rPr>
                            <m:t>النسبة المئوية للتغير في </m:t>
                          </m:r>
                          <m:r>
                            <a:rPr lang="ar-EG" altLang="en-US" sz="1800" b="1" i="1" dirty="0">
                              <a:solidFill>
                                <a:srgbClr val="0070C0"/>
                              </a:solidFill>
                              <a:latin typeface="Cambria Math" panose="02040503050406030204" pitchFamily="18" charset="0"/>
                            </a:rPr>
                            <m:t>الدخل</m:t>
                          </m:r>
                        </m:den>
                      </m:f>
                    </m:oMath>
                  </m:oMathPara>
                </a14:m>
                <a:endParaRPr lang="en-US" altLang="en-US" sz="1800" b="1" i="1" dirty="0">
                  <a:solidFill>
                    <a:srgbClr val="0070C0"/>
                  </a:solidFill>
                  <a:latin typeface="Alexandria"/>
                </a:endParaRPr>
              </a:p>
            </p:txBody>
          </p:sp>
        </mc:Choice>
        <mc:Fallback xmlns="">
          <p:sp>
            <p:nvSpPr>
              <p:cNvPr id="4" name="Rectangle 3">
                <a:extLst>
                  <a:ext uri="{FF2B5EF4-FFF2-40B4-BE49-F238E27FC236}">
                    <a16:creationId xmlns:a16="http://schemas.microsoft.com/office/drawing/2014/main" id="{10A824DA-B6CD-940E-ABD3-B40729A1C054}"/>
                  </a:ext>
                </a:extLst>
              </p:cNvPr>
              <p:cNvSpPr>
                <a:spLocks noGrp="1" noRot="1" noChangeAspect="1" noMove="1" noResize="1" noEditPoints="1" noAdjustHandles="1" noChangeArrowheads="1" noChangeShapeType="1" noTextEdit="1"/>
              </p:cNvSpPr>
              <p:nvPr/>
            </p:nvSpPr>
            <p:spPr bwMode="auto">
              <a:xfrm>
                <a:off x="5589948" y="1880479"/>
                <a:ext cx="5713156" cy="1548521"/>
              </a:xfrm>
              <a:prstGeom prst="rect">
                <a:avLst/>
              </a:prstGeom>
              <a:blipFill>
                <a:blip r:embed="rId7"/>
                <a:stretch>
                  <a:fillRect t="-3137" r="-1281" b="-45490"/>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41604565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17372"/>
            <a:ext cx="10812720" cy="45385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50294" y="63141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60034" y="90447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Types of Elasticity of Demand</a:t>
            </a:r>
            <a:r>
              <a:rPr kumimoji="0" lang="ar-EG" sz="2400" b="1" i="0" u="none" strike="noStrike" kern="1200" cap="none" spc="0" normalizeH="0" baseline="0" noProof="0" dirty="0" err="1">
                <a:ln>
                  <a:noFill/>
                </a:ln>
                <a:solidFill>
                  <a:prstClr val="black"/>
                </a:solidFill>
                <a:effectLst/>
                <a:uLnTx/>
                <a:uFillTx/>
                <a:latin typeface="Alexandria"/>
                <a:ea typeface="+mn-ea"/>
                <a:cs typeface="Times New Roman" panose="02020603050405020304" pitchFamily="18" charset="0"/>
              </a:rPr>
              <a:t>انواع</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الطلب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963563" y="876200"/>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124380" y="1146529"/>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graphicFrame>
        <p:nvGraphicFramePr>
          <p:cNvPr id="11" name="Diagram 10">
            <a:extLst>
              <a:ext uri="{FF2B5EF4-FFF2-40B4-BE49-F238E27FC236}">
                <a16:creationId xmlns:a16="http://schemas.microsoft.com/office/drawing/2014/main" id="{E8EE9F66-E682-645D-FA99-F99E9DA3019B}"/>
              </a:ext>
            </a:extLst>
          </p:cNvPr>
          <p:cNvGraphicFramePr/>
          <p:nvPr>
            <p:extLst>
              <p:ext uri="{D42A27DB-BD31-4B8C-83A1-F6EECF244321}">
                <p14:modId xmlns:p14="http://schemas.microsoft.com/office/powerpoint/2010/main" val="2353963036"/>
              </p:ext>
            </p:extLst>
          </p:nvPr>
        </p:nvGraphicFramePr>
        <p:xfrm>
          <a:off x="1216394" y="1526815"/>
          <a:ext cx="8927301" cy="462402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78685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08009" y="1243012"/>
            <a:ext cx="11775982" cy="5462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76862" y="37119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672855"/>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23DDDB00-F093-367B-709D-C5F64901EC60}"/>
              </a:ext>
            </a:extLst>
          </p:cNvPr>
          <p:cNvSpPr txBox="1">
            <a:spLocks/>
          </p:cNvSpPr>
          <p:nvPr/>
        </p:nvSpPr>
        <p:spPr>
          <a:xfrm>
            <a:off x="347663" y="1718784"/>
            <a:ext cx="6172200" cy="4185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Suppose the price of burgers increases from $2 to $3 each. The degree to which quantity demanded responds to this price increase depends on the</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Alexandria"/>
                <a:ea typeface="Times New Roman" panose="02020603050405020304" pitchFamily="18" charset="0"/>
                <a:cs typeface="Palatino Linotype" panose="02040502050505030304" pitchFamily="18" charset="0"/>
              </a:rPr>
              <a:t>A) price elasticity of demand.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the price elasticity of supply.</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income elasticity of demand.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cross elasticity of demand.</a:t>
            </a:r>
          </a:p>
          <a:p>
            <a:pPr marL="0" marR="0" indent="0">
              <a:spcBef>
                <a:spcPts val="0"/>
              </a:spcBef>
              <a:spcAft>
                <a:spcPts val="0"/>
              </a:spcAft>
              <a:buNone/>
              <a:tabLst>
                <a:tab pos="3270885" algn="l"/>
              </a:tabLst>
            </a:pPr>
            <a:r>
              <a:rPr lang="en-US" sz="1800" dirty="0">
                <a:effectLst/>
                <a:latin typeface="Alexandria"/>
                <a:ea typeface="Times New Roman" panose="02020603050405020304" pitchFamily="18" charset="0"/>
              </a:rPr>
              <a:t> </a:t>
            </a:r>
            <a:endParaRPr lang="ar-EG" sz="1800" dirty="0">
              <a:effectLst/>
              <a:latin typeface="Alexandria"/>
              <a:ea typeface="Times New Roman" panose="02020603050405020304" pitchFamily="18" charset="0"/>
            </a:endParaRPr>
          </a:p>
          <a:p>
            <a:pPr marL="0" marR="0" indent="0">
              <a:spcBef>
                <a:spcPts val="0"/>
              </a:spcBef>
              <a:spcAft>
                <a:spcPts val="0"/>
              </a:spcAft>
              <a:buNone/>
              <a:tabLst>
                <a:tab pos="3270885" algn="l"/>
              </a:tabLst>
            </a:pP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price elasticity of demand is equal to the ________ in the ________ divided by the ________ in the ________.</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percentage change; price; percentage change; quantity demanded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change; price; change; quantity demanded</a:t>
            </a:r>
          </a:p>
          <a:p>
            <a:pPr marL="0" marR="0" indent="0">
              <a:spcBef>
                <a:spcPts val="0"/>
              </a:spcBef>
              <a:spcAft>
                <a:spcPts val="0"/>
              </a:spcAft>
              <a:buNone/>
            </a:pPr>
            <a:r>
              <a:rPr lang="en-US" sz="1800" b="1" u="heavy" dirty="0">
                <a:solidFill>
                  <a:srgbClr val="000000"/>
                </a:solidFill>
                <a:effectLst/>
                <a:latin typeface="Alexandria"/>
                <a:ea typeface="Times New Roman" panose="02020603050405020304" pitchFamily="18" charset="0"/>
                <a:cs typeface="Palatino Linotype" panose="02040502050505030304" pitchFamily="18" charset="0"/>
              </a:rPr>
              <a:t>C) percentage change; quantity demanded; percentage change; price</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change; quantity demanded; change; price</a:t>
            </a:r>
          </a:p>
          <a:p>
            <a:pPr marL="0" marR="0" indent="0" fontAlgn="base">
              <a:spcBef>
                <a:spcPts val="0"/>
              </a:spcBef>
              <a:spcAft>
                <a:spcPts val="0"/>
              </a:spcAft>
              <a:buNone/>
            </a:pPr>
            <a:r>
              <a:rPr lang="en-US" sz="1800" dirty="0">
                <a:effectLst/>
                <a:latin typeface="Alexandria"/>
                <a:ea typeface="Times New Roman" panose="02020603050405020304" pitchFamily="18" charset="0"/>
                <a:cs typeface="Times New Roman" panose="02020603050405020304" pitchFamily="18" charset="0"/>
              </a:rPr>
              <a:t> </a:t>
            </a:r>
            <a:endParaRPr lang="en-US" sz="1800" dirty="0">
              <a:effectLst/>
              <a:latin typeface="Alexandria"/>
              <a:ea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51AABEB6-351C-3D36-DDE9-901759C4E1BE}"/>
              </a:ext>
            </a:extLst>
          </p:cNvPr>
          <p:cNvSpPr txBox="1"/>
          <p:nvPr/>
        </p:nvSpPr>
        <p:spPr>
          <a:xfrm>
            <a:off x="6758537" y="1660830"/>
            <a:ext cx="5049791" cy="4524315"/>
          </a:xfrm>
          <a:prstGeom prst="rect">
            <a:avLst/>
          </a:prstGeom>
          <a:noFill/>
        </p:spPr>
        <p:txBody>
          <a:bodyPr wrap="square">
            <a:spAutoFit/>
          </a:bodyPr>
          <a:lstStyle/>
          <a:p>
            <a:pPr algn="just" rtl="1"/>
            <a:r>
              <a:rPr lang="en-US" b="1" dirty="0" err="1">
                <a:solidFill>
                  <a:srgbClr val="0070C0"/>
                </a:solidFill>
              </a:rPr>
              <a:t>افترض</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سعر</a:t>
            </a:r>
            <a:r>
              <a:rPr lang="en-US" b="1" dirty="0">
                <a:solidFill>
                  <a:srgbClr val="0070C0"/>
                </a:solidFill>
              </a:rPr>
              <a:t> </a:t>
            </a:r>
            <a:r>
              <a:rPr lang="en-US" b="1" dirty="0" err="1">
                <a:solidFill>
                  <a:srgbClr val="0070C0"/>
                </a:solidFill>
              </a:rPr>
              <a:t>البرجر</a:t>
            </a:r>
            <a:r>
              <a:rPr lang="en-US" b="1" dirty="0">
                <a:solidFill>
                  <a:srgbClr val="0070C0"/>
                </a:solidFill>
              </a:rPr>
              <a:t> </a:t>
            </a:r>
            <a:r>
              <a:rPr lang="en-US" b="1" dirty="0" err="1">
                <a:solidFill>
                  <a:srgbClr val="0070C0"/>
                </a:solidFill>
              </a:rPr>
              <a:t>ارتفع</a:t>
            </a:r>
            <a:r>
              <a:rPr lang="en-US" b="1" dirty="0">
                <a:solidFill>
                  <a:srgbClr val="0070C0"/>
                </a:solidFill>
              </a:rPr>
              <a:t> </a:t>
            </a:r>
            <a:r>
              <a:rPr lang="en-US" b="1" dirty="0" err="1">
                <a:solidFill>
                  <a:srgbClr val="0070C0"/>
                </a:solidFill>
              </a:rPr>
              <a:t>من</a:t>
            </a:r>
            <a:r>
              <a:rPr lang="en-US" b="1" dirty="0">
                <a:solidFill>
                  <a:srgbClr val="0070C0"/>
                </a:solidFill>
              </a:rPr>
              <a:t> 2 </a:t>
            </a:r>
            <a:r>
              <a:rPr lang="en-US" b="1" dirty="0" err="1">
                <a:solidFill>
                  <a:srgbClr val="0070C0"/>
                </a:solidFill>
              </a:rPr>
              <a:t>دولار</a:t>
            </a:r>
            <a:r>
              <a:rPr lang="en-US" b="1" dirty="0">
                <a:solidFill>
                  <a:srgbClr val="0070C0"/>
                </a:solidFill>
              </a:rPr>
              <a:t> </a:t>
            </a:r>
            <a:r>
              <a:rPr lang="en-US" b="1" dirty="0" err="1">
                <a:solidFill>
                  <a:srgbClr val="0070C0"/>
                </a:solidFill>
              </a:rPr>
              <a:t>إلى</a:t>
            </a:r>
            <a:r>
              <a:rPr lang="en-US" b="1" dirty="0">
                <a:solidFill>
                  <a:srgbClr val="0070C0"/>
                </a:solidFill>
              </a:rPr>
              <a:t> 3 </a:t>
            </a:r>
            <a:r>
              <a:rPr lang="en-US" b="1" dirty="0" err="1">
                <a:solidFill>
                  <a:srgbClr val="0070C0"/>
                </a:solidFill>
              </a:rPr>
              <a:t>دولارات</a:t>
            </a:r>
            <a:r>
              <a:rPr lang="en-US" b="1" dirty="0">
                <a:solidFill>
                  <a:srgbClr val="0070C0"/>
                </a:solidFill>
              </a:rPr>
              <a:t> </a:t>
            </a:r>
            <a:r>
              <a:rPr lang="en-US" b="1" dirty="0" err="1">
                <a:solidFill>
                  <a:srgbClr val="0070C0"/>
                </a:solidFill>
              </a:rPr>
              <a:t>لكل</a:t>
            </a:r>
            <a:r>
              <a:rPr lang="en-US" b="1" dirty="0">
                <a:solidFill>
                  <a:srgbClr val="0070C0"/>
                </a:solidFill>
              </a:rPr>
              <a:t> </a:t>
            </a:r>
            <a:r>
              <a:rPr lang="en-US" b="1" dirty="0" err="1">
                <a:solidFill>
                  <a:srgbClr val="0070C0"/>
                </a:solidFill>
              </a:rPr>
              <a:t>منهما</a:t>
            </a:r>
            <a:r>
              <a:rPr lang="en-US" b="1" dirty="0">
                <a:solidFill>
                  <a:srgbClr val="0070C0"/>
                </a:solidFill>
              </a:rPr>
              <a:t>. </a:t>
            </a:r>
            <a:r>
              <a:rPr lang="en-US" b="1" dirty="0" err="1">
                <a:solidFill>
                  <a:srgbClr val="0070C0"/>
                </a:solidFill>
              </a:rPr>
              <a:t>تعتمد</a:t>
            </a:r>
            <a:r>
              <a:rPr lang="en-US" b="1" dirty="0">
                <a:solidFill>
                  <a:srgbClr val="0070C0"/>
                </a:solidFill>
              </a:rPr>
              <a:t> </a:t>
            </a:r>
            <a:r>
              <a:rPr lang="en-US" b="1" dirty="0" err="1">
                <a:solidFill>
                  <a:srgbClr val="0070C0"/>
                </a:solidFill>
              </a:rPr>
              <a:t>درجة</a:t>
            </a:r>
            <a:r>
              <a:rPr lang="en-US" b="1" dirty="0">
                <a:solidFill>
                  <a:srgbClr val="0070C0"/>
                </a:solidFill>
              </a:rPr>
              <a:t> </a:t>
            </a:r>
            <a:r>
              <a:rPr lang="en-US" b="1" dirty="0" err="1">
                <a:solidFill>
                  <a:srgbClr val="0070C0"/>
                </a:solidFill>
              </a:rPr>
              <a:t>استجابة</a:t>
            </a:r>
            <a:r>
              <a:rPr lang="en-US" b="1" dirty="0">
                <a:solidFill>
                  <a:srgbClr val="0070C0"/>
                </a:solidFill>
              </a:rPr>
              <a:t> </a:t>
            </a:r>
            <a:r>
              <a:rPr lang="en-US" b="1" dirty="0" err="1">
                <a:solidFill>
                  <a:srgbClr val="0070C0"/>
                </a:solidFill>
              </a:rPr>
              <a:t>الكمية</a:t>
            </a:r>
            <a:r>
              <a:rPr lang="en-US" b="1" dirty="0">
                <a:solidFill>
                  <a:srgbClr val="0070C0"/>
                </a:solidFill>
              </a:rPr>
              <a:t> </a:t>
            </a:r>
            <a:r>
              <a:rPr lang="en-US" b="1" dirty="0" err="1">
                <a:solidFill>
                  <a:srgbClr val="0070C0"/>
                </a:solidFill>
              </a:rPr>
              <a:t>المطلوبة</a:t>
            </a:r>
            <a:r>
              <a:rPr lang="en-US" b="1" dirty="0">
                <a:solidFill>
                  <a:srgbClr val="0070C0"/>
                </a:solidFill>
              </a:rPr>
              <a:t> </a:t>
            </a:r>
            <a:r>
              <a:rPr lang="en-US" b="1" dirty="0" err="1">
                <a:solidFill>
                  <a:srgbClr val="0070C0"/>
                </a:solidFill>
              </a:rPr>
              <a:t>لهذه</a:t>
            </a:r>
            <a:r>
              <a:rPr lang="en-US" b="1" dirty="0">
                <a:solidFill>
                  <a:srgbClr val="0070C0"/>
                </a:solidFill>
              </a:rPr>
              <a:t> </a:t>
            </a:r>
            <a:r>
              <a:rPr lang="en-US" b="1" dirty="0" err="1">
                <a:solidFill>
                  <a:srgbClr val="0070C0"/>
                </a:solidFill>
              </a:rPr>
              <a:t>الزيادة</a:t>
            </a:r>
            <a:r>
              <a:rPr lang="en-US" b="1" dirty="0">
                <a:solidFill>
                  <a:srgbClr val="0070C0"/>
                </a:solidFill>
              </a:rPr>
              <a:t> </a:t>
            </a:r>
            <a:r>
              <a:rPr lang="en-US" b="1" dirty="0" err="1">
                <a:solidFill>
                  <a:srgbClr val="0070C0"/>
                </a:solidFill>
              </a:rPr>
              <a:t>في</a:t>
            </a:r>
            <a:r>
              <a:rPr lang="en-US" b="1" dirty="0">
                <a:solidFill>
                  <a:srgbClr val="0070C0"/>
                </a:solidFill>
              </a:rPr>
              <a:t> </a:t>
            </a:r>
            <a:r>
              <a:rPr lang="en-US" b="1" dirty="0" err="1">
                <a:solidFill>
                  <a:srgbClr val="0070C0"/>
                </a:solidFill>
              </a:rPr>
              <a:t>السعر</a:t>
            </a:r>
            <a:r>
              <a:rPr lang="en-US" b="1" dirty="0">
                <a:solidFill>
                  <a:srgbClr val="0070C0"/>
                </a:solidFill>
              </a:rPr>
              <a:t> </a:t>
            </a:r>
            <a:r>
              <a:rPr lang="en-US" b="1" dirty="0" err="1">
                <a:solidFill>
                  <a:srgbClr val="0070C0"/>
                </a:solidFill>
              </a:rPr>
              <a:t>على</a:t>
            </a:r>
            <a:endParaRPr lang="en-US" b="1" dirty="0">
              <a:solidFill>
                <a:srgbClr val="0070C0"/>
              </a:solidFill>
            </a:endParaRPr>
          </a:p>
          <a:p>
            <a:pPr algn="just" rtl="1"/>
            <a:r>
              <a:rPr lang="en-US" b="1" u="sng" dirty="0"/>
              <a:t>أ) </a:t>
            </a:r>
            <a:r>
              <a:rPr lang="en-US" b="1" u="sng" dirty="0" err="1"/>
              <a:t>مرونة</a:t>
            </a:r>
            <a:r>
              <a:rPr lang="en-US" b="1" u="sng" dirty="0"/>
              <a:t> </a:t>
            </a:r>
            <a:r>
              <a:rPr lang="en-US" b="1" u="sng" dirty="0" err="1"/>
              <a:t>الطلب</a:t>
            </a:r>
            <a:r>
              <a:rPr lang="en-US" b="1" u="sng" dirty="0"/>
              <a:t> </a:t>
            </a:r>
            <a:r>
              <a:rPr lang="en-US" b="1" u="sng" dirty="0" err="1"/>
              <a:t>السعرية</a:t>
            </a:r>
            <a:r>
              <a:rPr lang="en-US" b="1" u="sng" dirty="0"/>
              <a:t>.</a:t>
            </a:r>
          </a:p>
          <a:p>
            <a:pPr algn="just" rtl="1"/>
            <a:r>
              <a:rPr lang="en-US" dirty="0"/>
              <a:t>ب) </a:t>
            </a:r>
            <a:r>
              <a:rPr lang="en-US" dirty="0" err="1"/>
              <a:t>مرونة</a:t>
            </a:r>
            <a:r>
              <a:rPr lang="en-US" dirty="0"/>
              <a:t> </a:t>
            </a:r>
            <a:r>
              <a:rPr lang="en-US" dirty="0" err="1"/>
              <a:t>العرض</a:t>
            </a:r>
            <a:r>
              <a:rPr lang="en-US" dirty="0"/>
              <a:t> </a:t>
            </a:r>
            <a:r>
              <a:rPr lang="en-US" dirty="0" err="1"/>
              <a:t>السعرية</a:t>
            </a:r>
            <a:r>
              <a:rPr lang="en-US" dirty="0"/>
              <a:t>.</a:t>
            </a:r>
          </a:p>
          <a:p>
            <a:pPr algn="just" rtl="1"/>
            <a:r>
              <a:rPr lang="en-US" dirty="0"/>
              <a:t>ج) </a:t>
            </a:r>
            <a:r>
              <a:rPr lang="en-US" dirty="0" err="1"/>
              <a:t>مرونة</a:t>
            </a:r>
            <a:r>
              <a:rPr lang="en-US" dirty="0"/>
              <a:t> </a:t>
            </a:r>
            <a:r>
              <a:rPr lang="en-US" dirty="0" err="1"/>
              <a:t>الطلب</a:t>
            </a:r>
            <a:r>
              <a:rPr lang="en-US" dirty="0"/>
              <a:t> </a:t>
            </a:r>
            <a:r>
              <a:rPr lang="en-US" dirty="0" err="1"/>
              <a:t>الدخلية</a:t>
            </a:r>
            <a:r>
              <a:rPr lang="en-US" dirty="0"/>
              <a:t>.</a:t>
            </a:r>
          </a:p>
          <a:p>
            <a:pPr algn="just" rtl="1"/>
            <a:r>
              <a:rPr lang="en-US" dirty="0"/>
              <a:t>د) </a:t>
            </a:r>
            <a:r>
              <a:rPr lang="en-US" dirty="0" err="1"/>
              <a:t>مرونة</a:t>
            </a:r>
            <a:r>
              <a:rPr lang="en-US" dirty="0"/>
              <a:t> </a:t>
            </a:r>
            <a:r>
              <a:rPr lang="en-US" dirty="0" err="1"/>
              <a:t>الطلب</a:t>
            </a:r>
            <a:r>
              <a:rPr lang="en-US" dirty="0"/>
              <a:t> </a:t>
            </a:r>
            <a:r>
              <a:rPr lang="ar-EG" dirty="0"/>
              <a:t>التقاطعية</a:t>
            </a:r>
            <a:r>
              <a:rPr lang="en-US" dirty="0"/>
              <a:t>.</a:t>
            </a:r>
            <a:endParaRPr lang="ar-EG" dirty="0"/>
          </a:p>
          <a:p>
            <a:pPr algn="just" rtl="1"/>
            <a:endParaRPr lang="en-US" dirty="0"/>
          </a:p>
          <a:p>
            <a:pPr algn="just" rtl="1"/>
            <a:r>
              <a:rPr lang="en-US" b="1" dirty="0" err="1">
                <a:solidFill>
                  <a:srgbClr val="0070C0"/>
                </a:solidFill>
              </a:rPr>
              <a:t>مرونة</a:t>
            </a:r>
            <a:r>
              <a:rPr lang="en-US" b="1" dirty="0">
                <a:solidFill>
                  <a:srgbClr val="0070C0"/>
                </a:solidFill>
              </a:rPr>
              <a:t> </a:t>
            </a:r>
            <a:r>
              <a:rPr lang="en-US" b="1" dirty="0" err="1">
                <a:solidFill>
                  <a:srgbClr val="0070C0"/>
                </a:solidFill>
              </a:rPr>
              <a:t>الطلب</a:t>
            </a:r>
            <a:r>
              <a:rPr lang="en-US" b="1" dirty="0">
                <a:solidFill>
                  <a:srgbClr val="0070C0"/>
                </a:solidFill>
              </a:rPr>
              <a:t> </a:t>
            </a:r>
            <a:r>
              <a:rPr lang="en-US" b="1" dirty="0" err="1">
                <a:solidFill>
                  <a:srgbClr val="0070C0"/>
                </a:solidFill>
              </a:rPr>
              <a:t>السعرية</a:t>
            </a:r>
            <a:r>
              <a:rPr lang="en-US" b="1" dirty="0">
                <a:solidFill>
                  <a:srgbClr val="0070C0"/>
                </a:solidFill>
              </a:rPr>
              <a:t> </a:t>
            </a:r>
            <a:r>
              <a:rPr lang="en-US" b="1" dirty="0" err="1">
                <a:solidFill>
                  <a:srgbClr val="0070C0"/>
                </a:solidFill>
              </a:rPr>
              <a:t>تساوي</a:t>
            </a:r>
            <a:r>
              <a:rPr lang="en-US" b="1" dirty="0">
                <a:solidFill>
                  <a:srgbClr val="0070C0"/>
                </a:solidFill>
              </a:rPr>
              <a:t> ________ </a:t>
            </a:r>
            <a:r>
              <a:rPr lang="en-US" b="1" dirty="0" err="1">
                <a:solidFill>
                  <a:srgbClr val="0070C0"/>
                </a:solidFill>
              </a:rPr>
              <a:t>في</a:t>
            </a:r>
            <a:r>
              <a:rPr lang="en-US" b="1" dirty="0">
                <a:solidFill>
                  <a:srgbClr val="0070C0"/>
                </a:solidFill>
              </a:rPr>
              <a:t> _________ </a:t>
            </a:r>
            <a:r>
              <a:rPr lang="en-US" b="1" dirty="0" err="1">
                <a:solidFill>
                  <a:srgbClr val="0070C0"/>
                </a:solidFill>
              </a:rPr>
              <a:t>مقسومة</a:t>
            </a:r>
            <a:r>
              <a:rPr lang="en-US" b="1" dirty="0">
                <a:solidFill>
                  <a:srgbClr val="0070C0"/>
                </a:solidFill>
              </a:rPr>
              <a:t> </a:t>
            </a:r>
            <a:r>
              <a:rPr lang="en-US" b="1" dirty="0" err="1">
                <a:solidFill>
                  <a:srgbClr val="0070C0"/>
                </a:solidFill>
              </a:rPr>
              <a:t>على</a:t>
            </a:r>
            <a:r>
              <a:rPr lang="en-US" b="1" dirty="0">
                <a:solidFill>
                  <a:srgbClr val="0070C0"/>
                </a:solidFill>
              </a:rPr>
              <a:t> _________ </a:t>
            </a:r>
            <a:r>
              <a:rPr lang="en-US" b="1" dirty="0" err="1">
                <a:solidFill>
                  <a:srgbClr val="0070C0"/>
                </a:solidFill>
              </a:rPr>
              <a:t>في</a:t>
            </a:r>
            <a:r>
              <a:rPr lang="en-US" b="1" dirty="0">
                <a:solidFill>
                  <a:srgbClr val="0070C0"/>
                </a:solidFill>
              </a:rPr>
              <a:t> ________.</a:t>
            </a:r>
          </a:p>
          <a:p>
            <a:pPr algn="just" rtl="1"/>
            <a:r>
              <a:rPr lang="en-US" dirty="0"/>
              <a:t>أ) </a:t>
            </a:r>
            <a:r>
              <a:rPr lang="en-US" dirty="0" err="1"/>
              <a:t>النسبة</a:t>
            </a:r>
            <a:r>
              <a:rPr lang="en-US" dirty="0"/>
              <a:t> </a:t>
            </a:r>
            <a:r>
              <a:rPr lang="en-US" dirty="0" err="1"/>
              <a:t>المئوية</a:t>
            </a:r>
            <a:r>
              <a:rPr lang="en-US" dirty="0"/>
              <a:t> </a:t>
            </a:r>
            <a:r>
              <a:rPr lang="en-US" dirty="0" err="1"/>
              <a:t>للتغير</a:t>
            </a:r>
            <a:r>
              <a:rPr lang="en-US" dirty="0"/>
              <a:t>؛ </a:t>
            </a:r>
            <a:r>
              <a:rPr lang="en-US" dirty="0" err="1"/>
              <a:t>السعر</a:t>
            </a:r>
            <a:r>
              <a:rPr lang="en-US" dirty="0"/>
              <a:t>؛ </a:t>
            </a:r>
            <a:r>
              <a:rPr lang="en-US" dirty="0" err="1"/>
              <a:t>النسبة</a:t>
            </a:r>
            <a:r>
              <a:rPr lang="en-US" dirty="0"/>
              <a:t> </a:t>
            </a:r>
            <a:r>
              <a:rPr lang="en-US" dirty="0" err="1"/>
              <a:t>المئوية</a:t>
            </a:r>
            <a:r>
              <a:rPr lang="en-US" dirty="0"/>
              <a:t> </a:t>
            </a:r>
            <a:r>
              <a:rPr lang="en-US" dirty="0" err="1"/>
              <a:t>للتغير</a:t>
            </a:r>
            <a:r>
              <a:rPr lang="en-US" dirty="0"/>
              <a:t>؛ </a:t>
            </a:r>
            <a:r>
              <a:rPr lang="en-US" dirty="0" err="1"/>
              <a:t>الكمية</a:t>
            </a:r>
            <a:r>
              <a:rPr lang="en-US" dirty="0"/>
              <a:t> </a:t>
            </a:r>
            <a:r>
              <a:rPr lang="en-US" dirty="0" err="1"/>
              <a:t>المطلوبة</a:t>
            </a:r>
            <a:endParaRPr lang="en-US" dirty="0"/>
          </a:p>
          <a:p>
            <a:pPr algn="just" rtl="1"/>
            <a:r>
              <a:rPr lang="en-US" dirty="0"/>
              <a:t>ب) </a:t>
            </a:r>
            <a:r>
              <a:rPr lang="en-US" dirty="0" err="1"/>
              <a:t>التغير</a:t>
            </a:r>
            <a:r>
              <a:rPr lang="en-US" dirty="0"/>
              <a:t>؛ </a:t>
            </a:r>
            <a:r>
              <a:rPr lang="en-US" dirty="0" err="1"/>
              <a:t>السعر</a:t>
            </a:r>
            <a:r>
              <a:rPr lang="en-US" dirty="0"/>
              <a:t>؛ </a:t>
            </a:r>
            <a:r>
              <a:rPr lang="en-US" dirty="0" err="1"/>
              <a:t>التغير</a:t>
            </a:r>
            <a:r>
              <a:rPr lang="en-US" dirty="0"/>
              <a:t>؛ </a:t>
            </a:r>
            <a:r>
              <a:rPr lang="en-US" dirty="0" err="1"/>
              <a:t>الكمية</a:t>
            </a:r>
            <a:r>
              <a:rPr lang="en-US" dirty="0"/>
              <a:t> </a:t>
            </a:r>
            <a:r>
              <a:rPr lang="en-US" dirty="0" err="1"/>
              <a:t>المطلوبة</a:t>
            </a:r>
            <a:endParaRPr lang="en-US" dirty="0"/>
          </a:p>
          <a:p>
            <a:pPr algn="just" rtl="1"/>
            <a:r>
              <a:rPr lang="en-US" b="1" u="sng" dirty="0"/>
              <a:t>ج) </a:t>
            </a:r>
            <a:r>
              <a:rPr lang="en-US" b="1" u="sng" dirty="0" err="1"/>
              <a:t>النسبة</a:t>
            </a:r>
            <a:r>
              <a:rPr lang="en-US" b="1" u="sng" dirty="0"/>
              <a:t> </a:t>
            </a:r>
            <a:r>
              <a:rPr lang="en-US" b="1" u="sng" dirty="0" err="1"/>
              <a:t>المئوية</a:t>
            </a:r>
            <a:r>
              <a:rPr lang="en-US" b="1" u="sng" dirty="0"/>
              <a:t> </a:t>
            </a:r>
            <a:r>
              <a:rPr lang="en-US" b="1" u="sng" dirty="0" err="1"/>
              <a:t>للتغير</a:t>
            </a:r>
            <a:r>
              <a:rPr lang="en-US" b="1" u="sng" dirty="0"/>
              <a:t>؛ </a:t>
            </a:r>
            <a:r>
              <a:rPr lang="en-US" b="1" u="sng" dirty="0" err="1"/>
              <a:t>الكمية</a:t>
            </a:r>
            <a:r>
              <a:rPr lang="en-US" b="1" u="sng" dirty="0"/>
              <a:t> </a:t>
            </a:r>
            <a:r>
              <a:rPr lang="en-US" b="1" u="sng" dirty="0" err="1"/>
              <a:t>المطلوبة</a:t>
            </a:r>
            <a:r>
              <a:rPr lang="en-US" b="1" u="sng" dirty="0"/>
              <a:t>؛ </a:t>
            </a:r>
            <a:r>
              <a:rPr lang="en-US" b="1" u="sng" dirty="0" err="1"/>
              <a:t>النسبة</a:t>
            </a:r>
            <a:r>
              <a:rPr lang="en-US" b="1" u="sng" dirty="0"/>
              <a:t> </a:t>
            </a:r>
            <a:r>
              <a:rPr lang="en-US" b="1" u="sng" dirty="0" err="1"/>
              <a:t>المئوية</a:t>
            </a:r>
            <a:r>
              <a:rPr lang="en-US" b="1" u="sng" dirty="0"/>
              <a:t> </a:t>
            </a:r>
            <a:r>
              <a:rPr lang="en-US" b="1" u="sng" dirty="0" err="1"/>
              <a:t>للتغير</a:t>
            </a:r>
            <a:r>
              <a:rPr lang="en-US" b="1" u="sng" dirty="0"/>
              <a:t>؛ </a:t>
            </a:r>
            <a:r>
              <a:rPr lang="en-US" b="1" u="sng" dirty="0" err="1"/>
              <a:t>السعر</a:t>
            </a:r>
            <a:endParaRPr lang="en-US" b="1" u="sng" dirty="0"/>
          </a:p>
          <a:p>
            <a:pPr algn="just" rtl="1"/>
            <a:r>
              <a:rPr lang="en-US" dirty="0"/>
              <a:t>د) </a:t>
            </a:r>
            <a:r>
              <a:rPr lang="en-US" dirty="0" err="1"/>
              <a:t>التغير</a:t>
            </a:r>
            <a:r>
              <a:rPr lang="en-US" dirty="0"/>
              <a:t>؛ </a:t>
            </a:r>
            <a:r>
              <a:rPr lang="en-US" dirty="0" err="1"/>
              <a:t>الكمية</a:t>
            </a:r>
            <a:r>
              <a:rPr lang="en-US" dirty="0"/>
              <a:t> </a:t>
            </a:r>
            <a:r>
              <a:rPr lang="en-US" dirty="0" err="1"/>
              <a:t>المطلوبة</a:t>
            </a:r>
            <a:r>
              <a:rPr lang="en-US" dirty="0"/>
              <a:t>؛ </a:t>
            </a:r>
            <a:r>
              <a:rPr lang="en-US" dirty="0" err="1"/>
              <a:t>التغير</a:t>
            </a:r>
            <a:r>
              <a:rPr lang="en-US" dirty="0"/>
              <a:t>؛ </a:t>
            </a:r>
            <a:r>
              <a:rPr lang="en-US" dirty="0" err="1"/>
              <a:t>السعر</a:t>
            </a:r>
            <a:endParaRPr lang="en-US" dirty="0"/>
          </a:p>
        </p:txBody>
      </p:sp>
    </p:spTree>
    <p:extLst>
      <p:ext uri="{BB962C8B-B14F-4D97-AF65-F5344CB8AC3E}">
        <p14:creationId xmlns:p14="http://schemas.microsoft.com/office/powerpoint/2010/main" val="19653259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459885"/>
            <a:ext cx="10812720" cy="51291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76862" y="5194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80713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DC4D0A18-D154-2505-26FD-9A9C947F1C4F}"/>
              </a:ext>
            </a:extLst>
          </p:cNvPr>
          <p:cNvSpPr txBox="1">
            <a:spLocks/>
          </p:cNvSpPr>
          <p:nvPr/>
        </p:nvSpPr>
        <p:spPr>
          <a:xfrm>
            <a:off x="762000" y="1685495"/>
            <a:ext cx="4753440"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If a 6 percent decrease in the price leads to a 5 percent increase in the quantity demanded, the price elasticity of demand is</a:t>
            </a:r>
            <a:endParaRPr lang="ar-EG" sz="1800" b="1"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0.30.</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0.60.</a:t>
            </a:r>
          </a:p>
          <a:p>
            <a:pPr marL="0" marR="0" indent="0">
              <a:spcBef>
                <a:spcPts val="0"/>
              </a:spcBef>
              <a:spcAft>
                <a:spcPts val="0"/>
              </a:spcAft>
              <a:buNone/>
            </a:pPr>
            <a:r>
              <a:rPr lang="en-US" sz="1800" b="1" u="heavy" dirty="0">
                <a:solidFill>
                  <a:srgbClr val="000000"/>
                </a:solidFill>
                <a:effectLst/>
                <a:latin typeface="Alexandria"/>
                <a:ea typeface="Times New Roman" panose="02020603050405020304" pitchFamily="18" charset="0"/>
                <a:cs typeface="Palatino Linotype" panose="02040502050505030304" pitchFamily="18" charset="0"/>
              </a:rPr>
              <a:t>C) 0.83. </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( 0.05 / 0.06 ) </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1.20.</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Taco Bell's economists determine that the price elasticity of demand for their tacos is 2.0. So, if Taco Bell raises the price of its tacos by 6.0 percent, the quantity demanded will decrease by ________ percent. </a:t>
            </a:r>
            <a:endParaRPr lang="ar-EG" sz="1800" b="1"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2.0</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3.0</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6.0</a:t>
            </a:r>
          </a:p>
          <a:p>
            <a:pPr marL="0" marR="0" indent="0">
              <a:spcBef>
                <a:spcPts val="0"/>
              </a:spcBef>
              <a:spcAft>
                <a:spcPts val="0"/>
              </a:spcAft>
              <a:buNone/>
            </a:pPr>
            <a:r>
              <a:rPr lang="en-US" sz="1800" b="1" u="heavy" dirty="0">
                <a:solidFill>
                  <a:srgbClr val="000000"/>
                </a:solidFill>
                <a:effectLst/>
                <a:latin typeface="Alexandria"/>
                <a:ea typeface="Times New Roman" panose="02020603050405020304" pitchFamily="18" charset="0"/>
                <a:cs typeface="Palatino Linotype" panose="02040502050505030304" pitchFamily="18" charset="0"/>
              </a:rPr>
              <a:t>D) 12.0 </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( 2 * 6% ) </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11" name="Ink 10">
                <a:extLst>
                  <a:ext uri="{FF2B5EF4-FFF2-40B4-BE49-F238E27FC236}">
                    <a16:creationId xmlns:a16="http://schemas.microsoft.com/office/drawing/2014/main" id="{8388B707-3294-0B51-DD7F-9189E6385AB8}"/>
                  </a:ext>
                </a:extLst>
              </p14:cNvPr>
              <p14:cNvContentPartPr/>
              <p14:nvPr>
                <p:extLst>
                  <p:ext uri="{42D2F446-02D8-4167-A562-619A0277C38B}">
                    <p15:isNarration xmlns:p15="http://schemas.microsoft.com/office/powerpoint/2012/main" val="1"/>
                  </p:ext>
                </p:extLst>
              </p14:nvPr>
            </p14:nvContentPartPr>
            <p14:xfrm>
              <a:off x="3192560" y="5135246"/>
              <a:ext cx="4753440" cy="1679400"/>
            </p14:xfrm>
          </p:contentPart>
        </mc:Choice>
        <mc:Fallback xmlns="">
          <p:pic>
            <p:nvPicPr>
              <p:cNvPr id="11" name="Ink 10">
                <a:extLst>
                  <a:ext uri="{FF2B5EF4-FFF2-40B4-BE49-F238E27FC236}">
                    <a16:creationId xmlns:a16="http://schemas.microsoft.com/office/drawing/2014/main" id="{8388B707-3294-0B51-DD7F-9189E6385AB8}"/>
                  </a:ext>
                </a:extLst>
              </p:cNvPr>
              <p:cNvPicPr>
                <a:picLocks noGrp="1" noRot="1" noChangeAspect="1" noMove="1" noResize="1" noEditPoints="1" noAdjustHandles="1" noChangeArrowheads="1" noChangeShapeType="1"/>
              </p:cNvPicPr>
              <p:nvPr/>
            </p:nvPicPr>
            <p:blipFill>
              <a:blip r:embed="rId7"/>
              <a:stretch>
                <a:fillRect/>
              </a:stretch>
            </p:blipFill>
            <p:spPr>
              <a:xfrm>
                <a:off x="3183200" y="5125886"/>
                <a:ext cx="4772160" cy="1698120"/>
              </a:xfrm>
              <a:prstGeom prst="rect">
                <a:avLst/>
              </a:prstGeom>
            </p:spPr>
          </p:pic>
        </mc:Fallback>
      </mc:AlternateContent>
      <p:sp>
        <p:nvSpPr>
          <p:cNvPr id="4" name="Content Placeholder 2">
            <a:extLst>
              <a:ext uri="{FF2B5EF4-FFF2-40B4-BE49-F238E27FC236}">
                <a16:creationId xmlns:a16="http://schemas.microsoft.com/office/drawing/2014/main" id="{DC4D0A18-D154-2505-26FD-9A9C947F1C4F}"/>
              </a:ext>
            </a:extLst>
          </p:cNvPr>
          <p:cNvSpPr txBox="1">
            <a:spLocks/>
          </p:cNvSpPr>
          <p:nvPr/>
        </p:nvSpPr>
        <p:spPr>
          <a:xfrm>
            <a:off x="5843588" y="1685495"/>
            <a:ext cx="5300662"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r>
              <a:rPr lang="ar-EG" sz="2000" dirty="0">
                <a:solidFill>
                  <a:srgbClr val="0070C0"/>
                </a:solidFill>
                <a:effectLst/>
                <a:latin typeface="Alexandria"/>
                <a:ea typeface="Times New Roman" panose="02020603050405020304" pitchFamily="18" charset="0"/>
                <a:cs typeface="Palatino Linotype" panose="02040502050505030304" pitchFamily="18" charset="0"/>
              </a:rPr>
              <a:t>إذا أدى انخفاض السعر بنسبة 6% إلى زيادة الكمية المطلوبة بنسبة 5%، فإن مرونة الطلب السعرية تكون</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0.30.</a:t>
            </a: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0.60.</a:t>
            </a:r>
          </a:p>
          <a:p>
            <a:pPr marL="0" marR="0" indent="0" algn="r" rtl="1">
              <a:spcBef>
                <a:spcPts val="0"/>
              </a:spcBef>
              <a:spcAft>
                <a:spcPts val="0"/>
              </a:spcAft>
              <a:buNone/>
            </a:pPr>
            <a:r>
              <a:rPr lang="en-US" sz="2000" b="1" u="heavy" dirty="0">
                <a:solidFill>
                  <a:srgbClr val="000000"/>
                </a:solidFill>
                <a:effectLst/>
                <a:latin typeface="Alexandria"/>
                <a:ea typeface="Times New Roman" panose="02020603050405020304" pitchFamily="18" charset="0"/>
                <a:cs typeface="Palatino Linotype" panose="02040502050505030304" pitchFamily="18" charset="0"/>
              </a:rPr>
              <a:t>C) 0.83. </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( 0.05 / 0.06 ) </a:t>
            </a: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D) 1.20.</a:t>
            </a: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lgn="r" rtl="1">
              <a:spcBef>
                <a:spcPts val="0"/>
              </a:spcBef>
              <a:spcAft>
                <a:spcPts val="0"/>
              </a:spcAft>
              <a:buNone/>
            </a:pPr>
            <a:r>
              <a:rPr lang="ar-EG" sz="2000" dirty="0">
                <a:solidFill>
                  <a:srgbClr val="0070C0"/>
                </a:solidFill>
                <a:effectLst/>
                <a:latin typeface="Alexandria"/>
                <a:ea typeface="Times New Roman" panose="02020603050405020304" pitchFamily="18" charset="0"/>
                <a:cs typeface="Palatino Linotype" panose="02040502050505030304" pitchFamily="18" charset="0"/>
              </a:rPr>
              <a:t>يحدد خبراء الاقتصاد في شركة تاكو بيل أن مرونة الطلب على </a:t>
            </a:r>
            <a:r>
              <a:rPr lang="ar-EG" sz="2000" dirty="0" err="1">
                <a:solidFill>
                  <a:srgbClr val="0070C0"/>
                </a:solidFill>
                <a:effectLst/>
                <a:latin typeface="Alexandria"/>
                <a:ea typeface="Times New Roman" panose="02020603050405020304" pitchFamily="18" charset="0"/>
                <a:cs typeface="Palatino Linotype" panose="02040502050505030304" pitchFamily="18" charset="0"/>
              </a:rPr>
              <a:t>التاكو</a:t>
            </a:r>
            <a:r>
              <a:rPr lang="ar-EG" sz="2000" dirty="0">
                <a:solidFill>
                  <a:srgbClr val="0070C0"/>
                </a:solidFill>
                <a:effectLst/>
                <a:latin typeface="Alexandria"/>
                <a:ea typeface="Times New Roman" panose="02020603050405020304" pitchFamily="18" charset="0"/>
                <a:cs typeface="Palatino Linotype" panose="02040502050505030304" pitchFamily="18" charset="0"/>
              </a:rPr>
              <a:t> التي تقدمها الشركة تساوي 2.0. لذا، إذا رفعت شركة تاكو بيل سعر </a:t>
            </a:r>
            <a:r>
              <a:rPr lang="ar-EG" sz="2000" dirty="0" err="1">
                <a:solidFill>
                  <a:srgbClr val="0070C0"/>
                </a:solidFill>
                <a:effectLst/>
                <a:latin typeface="Alexandria"/>
                <a:ea typeface="Times New Roman" panose="02020603050405020304" pitchFamily="18" charset="0"/>
                <a:cs typeface="Palatino Linotype" panose="02040502050505030304" pitchFamily="18" charset="0"/>
              </a:rPr>
              <a:t>التاكو</a:t>
            </a:r>
            <a:r>
              <a:rPr lang="ar-EG" sz="2000" dirty="0">
                <a:solidFill>
                  <a:srgbClr val="0070C0"/>
                </a:solidFill>
                <a:effectLst/>
                <a:latin typeface="Alexandria"/>
                <a:ea typeface="Times New Roman" panose="02020603050405020304" pitchFamily="18" charset="0"/>
                <a:cs typeface="Palatino Linotype" panose="02040502050505030304" pitchFamily="18" charset="0"/>
              </a:rPr>
              <a:t> بنسبة 6.0%، فإن الكمية المطلوبة ستنخفض بنسبة ________%.</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A) 2.0</a:t>
            </a: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B) 3.0</a:t>
            </a:r>
          </a:p>
          <a:p>
            <a:pPr marL="0" marR="0" indent="0" algn="r" rtl="1">
              <a:spcBef>
                <a:spcPts val="0"/>
              </a:spcBef>
              <a:spcAft>
                <a:spcPts val="0"/>
              </a:spcAft>
              <a:buNone/>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C) 6.0</a:t>
            </a:r>
          </a:p>
          <a:p>
            <a:pPr marL="0" marR="0" indent="0" algn="r" rtl="1">
              <a:spcBef>
                <a:spcPts val="0"/>
              </a:spcBef>
              <a:spcAft>
                <a:spcPts val="0"/>
              </a:spcAft>
              <a:buNone/>
            </a:pPr>
            <a:r>
              <a:rPr lang="en-US" sz="2000" b="1" u="heavy" dirty="0">
                <a:solidFill>
                  <a:srgbClr val="000000"/>
                </a:solidFill>
                <a:effectLst/>
                <a:latin typeface="Alexandria"/>
                <a:ea typeface="Times New Roman" panose="02020603050405020304" pitchFamily="18" charset="0"/>
                <a:cs typeface="Palatino Linotype" panose="02040502050505030304" pitchFamily="18" charset="0"/>
              </a:rPr>
              <a:t>D) 12.0 </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( 2 * 6% ) </a:t>
            </a:r>
          </a:p>
          <a:p>
            <a:pPr marL="0" indent="0" algn="r" rtl="1">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29534405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11"/>
                                        </p:tgtEl>
                                        <p:attrNameLst>
                                          <p:attrName>style.visibility</p:attrName>
                                        </p:attrNameLst>
                                      </p:cBhvr>
                                      <p:to>
                                        <p:strVal val="visible"/>
                                      </p:to>
                                    </p:set>
                                    <p:cmd type="call" cmd="playFrom(0.0)">
                                      <p:cBhvr>
                                        <p:cTn id="7"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232816" y="1116812"/>
            <a:ext cx="11726368" cy="52839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34409" y="21909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54043" y="87837"/>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37957" y="571260"/>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7286E71F-133D-C597-D10A-1BB7B1F8F0B8}"/>
              </a:ext>
            </a:extLst>
          </p:cNvPr>
          <p:cNvSpPr txBox="1">
            <a:spLocks/>
          </p:cNvSpPr>
          <p:nvPr/>
        </p:nvSpPr>
        <p:spPr>
          <a:xfrm>
            <a:off x="457200" y="1545204"/>
            <a:ext cx="5666281" cy="42298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The price elasticity of demand for DVDs is 2. If the price of a DVD increased by 2 percent, the quantity demanded will ________.</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decrease by 2 percent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not change</a:t>
            </a:r>
          </a:p>
          <a:p>
            <a:pPr marL="0" marR="0" indent="0">
              <a:spcBef>
                <a:spcPts val="0"/>
              </a:spcBef>
              <a:spcAft>
                <a:spcPts val="0"/>
              </a:spcAft>
              <a:buNone/>
            </a:pPr>
            <a:r>
              <a:rPr lang="en-US" sz="1800" b="1" u="heavy" dirty="0">
                <a:solidFill>
                  <a:srgbClr val="000000"/>
                </a:solidFill>
                <a:effectLst/>
                <a:latin typeface="Alexandria"/>
                <a:ea typeface="Times New Roman" panose="02020603050405020304" pitchFamily="18" charset="0"/>
                <a:cs typeface="Palatino Linotype" panose="02040502050505030304" pitchFamily="18" charset="0"/>
              </a:rPr>
              <a:t>C) decrease by 4 percent</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decrease by 1 percent</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If the price elasticity of demand for a good is 0.8, then a</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u="heavy" dirty="0">
                <a:solidFill>
                  <a:srgbClr val="000000"/>
                </a:solidFill>
                <a:effectLst/>
                <a:latin typeface="Alexandria"/>
                <a:ea typeface="Times New Roman" panose="02020603050405020304" pitchFamily="18" charset="0"/>
                <a:cs typeface="Palatino Linotype" panose="02040502050505030304" pitchFamily="18" charset="0"/>
              </a:rPr>
              <a:t>A) 1 percent rise in the price leads to a 0.8 percent decrease in the quantity demanded.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one dollar rise in the price leads to a 0.8 percent decrease in the quantity demanded.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1 percent rise in the price leads to an 80 percent decrease in the quantity demanded.</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1 percent rise in the price leads to an 8 percent decrease in the quantity demanded.</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75313E93-4228-5614-DD69-AC954457E346}"/>
              </a:ext>
            </a:extLst>
          </p:cNvPr>
          <p:cNvSpPr txBox="1"/>
          <p:nvPr/>
        </p:nvSpPr>
        <p:spPr>
          <a:xfrm>
            <a:off x="6425161" y="1515552"/>
            <a:ext cx="5309639" cy="4524315"/>
          </a:xfrm>
          <a:prstGeom prst="rect">
            <a:avLst/>
          </a:prstGeom>
          <a:noFill/>
        </p:spPr>
        <p:txBody>
          <a:bodyPr wrap="square">
            <a:spAutoFit/>
          </a:bodyPr>
          <a:lstStyle/>
          <a:p>
            <a:pPr algn="just" rtl="1"/>
            <a:r>
              <a:rPr lang="en-US" b="1" dirty="0" err="1">
                <a:solidFill>
                  <a:srgbClr val="0070C0"/>
                </a:solidFill>
              </a:rPr>
              <a:t>مرونة</a:t>
            </a:r>
            <a:r>
              <a:rPr lang="en-US" b="1" dirty="0">
                <a:solidFill>
                  <a:srgbClr val="0070C0"/>
                </a:solidFill>
              </a:rPr>
              <a:t> </a:t>
            </a:r>
            <a:r>
              <a:rPr lang="en-US" b="1" dirty="0" err="1">
                <a:solidFill>
                  <a:srgbClr val="0070C0"/>
                </a:solidFill>
              </a:rPr>
              <a:t>الطلب</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أقراص</a:t>
            </a:r>
            <a:r>
              <a:rPr lang="en-US" b="1" dirty="0">
                <a:solidFill>
                  <a:srgbClr val="0070C0"/>
                </a:solidFill>
              </a:rPr>
              <a:t> DVD </a:t>
            </a:r>
            <a:r>
              <a:rPr lang="en-US" b="1" dirty="0" err="1">
                <a:solidFill>
                  <a:srgbClr val="0070C0"/>
                </a:solidFill>
              </a:rPr>
              <a:t>هي</a:t>
            </a:r>
            <a:r>
              <a:rPr lang="en-US" b="1" dirty="0">
                <a:solidFill>
                  <a:srgbClr val="0070C0"/>
                </a:solidFill>
              </a:rPr>
              <a:t> 2. </a:t>
            </a:r>
            <a:r>
              <a:rPr lang="en-US" b="1" dirty="0" err="1">
                <a:solidFill>
                  <a:srgbClr val="0070C0"/>
                </a:solidFill>
              </a:rPr>
              <a:t>إذا</a:t>
            </a:r>
            <a:r>
              <a:rPr lang="en-US" b="1" dirty="0">
                <a:solidFill>
                  <a:srgbClr val="0070C0"/>
                </a:solidFill>
              </a:rPr>
              <a:t> </a:t>
            </a:r>
            <a:r>
              <a:rPr lang="en-US" b="1" dirty="0" err="1">
                <a:solidFill>
                  <a:srgbClr val="0070C0"/>
                </a:solidFill>
              </a:rPr>
              <a:t>ارتفع</a:t>
            </a:r>
            <a:r>
              <a:rPr lang="en-US" b="1" dirty="0">
                <a:solidFill>
                  <a:srgbClr val="0070C0"/>
                </a:solidFill>
              </a:rPr>
              <a:t> </a:t>
            </a:r>
            <a:r>
              <a:rPr lang="en-US" b="1" dirty="0" err="1">
                <a:solidFill>
                  <a:srgbClr val="0070C0"/>
                </a:solidFill>
              </a:rPr>
              <a:t>سعر</a:t>
            </a:r>
            <a:r>
              <a:rPr lang="en-US" b="1" dirty="0">
                <a:solidFill>
                  <a:srgbClr val="0070C0"/>
                </a:solidFill>
              </a:rPr>
              <a:t> </a:t>
            </a:r>
            <a:r>
              <a:rPr lang="en-US" b="1" dirty="0" err="1">
                <a:solidFill>
                  <a:srgbClr val="0070C0"/>
                </a:solidFill>
              </a:rPr>
              <a:t>قرص</a:t>
            </a:r>
            <a:r>
              <a:rPr lang="en-US" b="1" dirty="0">
                <a:solidFill>
                  <a:srgbClr val="0070C0"/>
                </a:solidFill>
              </a:rPr>
              <a:t> DVD </a:t>
            </a:r>
            <a:r>
              <a:rPr lang="en-US" b="1" dirty="0" err="1">
                <a:solidFill>
                  <a:srgbClr val="0070C0"/>
                </a:solidFill>
              </a:rPr>
              <a:t>بنسبة</a:t>
            </a:r>
            <a:r>
              <a:rPr lang="en-US" b="1" dirty="0">
                <a:solidFill>
                  <a:srgbClr val="0070C0"/>
                </a:solidFill>
              </a:rPr>
              <a:t> 2 </a:t>
            </a:r>
            <a:r>
              <a:rPr lang="en-US" b="1" dirty="0" err="1">
                <a:solidFill>
                  <a:srgbClr val="0070C0"/>
                </a:solidFill>
              </a:rPr>
              <a:t>في</a:t>
            </a:r>
            <a:r>
              <a:rPr lang="en-US" b="1" dirty="0">
                <a:solidFill>
                  <a:srgbClr val="0070C0"/>
                </a:solidFill>
              </a:rPr>
              <a:t> </a:t>
            </a:r>
            <a:r>
              <a:rPr lang="en-US" b="1" dirty="0" err="1">
                <a:solidFill>
                  <a:srgbClr val="0070C0"/>
                </a:solidFill>
              </a:rPr>
              <a:t>المائة</a:t>
            </a:r>
            <a:r>
              <a:rPr lang="en-US" b="1" dirty="0">
                <a:solidFill>
                  <a:srgbClr val="0070C0"/>
                </a:solidFill>
              </a:rPr>
              <a:t>، </a:t>
            </a:r>
            <a:r>
              <a:rPr lang="en-US" b="1" dirty="0" err="1">
                <a:solidFill>
                  <a:srgbClr val="0070C0"/>
                </a:solidFill>
              </a:rPr>
              <a:t>فإن</a:t>
            </a:r>
            <a:r>
              <a:rPr lang="en-US" b="1" dirty="0">
                <a:solidFill>
                  <a:srgbClr val="0070C0"/>
                </a:solidFill>
              </a:rPr>
              <a:t> </a:t>
            </a:r>
            <a:r>
              <a:rPr lang="en-US" b="1" dirty="0" err="1">
                <a:solidFill>
                  <a:srgbClr val="0070C0"/>
                </a:solidFill>
              </a:rPr>
              <a:t>الكمية</a:t>
            </a:r>
            <a:r>
              <a:rPr lang="en-US" b="1" dirty="0">
                <a:solidFill>
                  <a:srgbClr val="0070C0"/>
                </a:solidFill>
              </a:rPr>
              <a:t> </a:t>
            </a:r>
            <a:r>
              <a:rPr lang="en-US" b="1" dirty="0" err="1">
                <a:solidFill>
                  <a:srgbClr val="0070C0"/>
                </a:solidFill>
              </a:rPr>
              <a:t>المطلوبة</a:t>
            </a:r>
            <a:r>
              <a:rPr lang="en-US" b="1" dirty="0">
                <a:solidFill>
                  <a:srgbClr val="0070C0"/>
                </a:solidFill>
              </a:rPr>
              <a:t> </a:t>
            </a:r>
            <a:r>
              <a:rPr lang="en-US" b="1" dirty="0" err="1">
                <a:solidFill>
                  <a:srgbClr val="0070C0"/>
                </a:solidFill>
              </a:rPr>
              <a:t>سوف</a:t>
            </a:r>
            <a:r>
              <a:rPr lang="en-US" b="1" dirty="0">
                <a:solidFill>
                  <a:srgbClr val="0070C0"/>
                </a:solidFill>
              </a:rPr>
              <a:t> ________.</a:t>
            </a:r>
          </a:p>
          <a:p>
            <a:pPr algn="just" rtl="1"/>
            <a:r>
              <a:rPr lang="en-US" dirty="0"/>
              <a:t>أ) </a:t>
            </a:r>
            <a:r>
              <a:rPr lang="en-US" dirty="0" err="1"/>
              <a:t>تنخفض</a:t>
            </a:r>
            <a:r>
              <a:rPr lang="en-US" dirty="0"/>
              <a:t> </a:t>
            </a:r>
            <a:r>
              <a:rPr lang="en-US" dirty="0" err="1"/>
              <a:t>بنسبة</a:t>
            </a:r>
            <a:r>
              <a:rPr lang="en-US" dirty="0"/>
              <a:t> 2 </a:t>
            </a:r>
            <a:r>
              <a:rPr lang="en-US" dirty="0" err="1"/>
              <a:t>في</a:t>
            </a:r>
            <a:r>
              <a:rPr lang="en-US" dirty="0"/>
              <a:t> </a:t>
            </a:r>
            <a:r>
              <a:rPr lang="en-US" dirty="0" err="1"/>
              <a:t>المائة</a:t>
            </a:r>
            <a:endParaRPr lang="en-US" dirty="0"/>
          </a:p>
          <a:p>
            <a:pPr algn="just" rtl="1"/>
            <a:r>
              <a:rPr lang="en-US" dirty="0"/>
              <a:t>ب) </a:t>
            </a:r>
            <a:r>
              <a:rPr lang="en-US" dirty="0" err="1"/>
              <a:t>لا</a:t>
            </a:r>
            <a:r>
              <a:rPr lang="en-US" dirty="0"/>
              <a:t> </a:t>
            </a:r>
            <a:r>
              <a:rPr lang="en-US" dirty="0" err="1"/>
              <a:t>تتغير</a:t>
            </a:r>
            <a:endParaRPr lang="en-US" dirty="0"/>
          </a:p>
          <a:p>
            <a:pPr algn="just" rtl="1"/>
            <a:r>
              <a:rPr lang="en-US" b="1" u="sng" dirty="0"/>
              <a:t>ج) </a:t>
            </a:r>
            <a:r>
              <a:rPr lang="en-US" b="1" u="sng" dirty="0" err="1"/>
              <a:t>تنخفض</a:t>
            </a:r>
            <a:r>
              <a:rPr lang="en-US" b="1" u="sng" dirty="0"/>
              <a:t> </a:t>
            </a:r>
            <a:r>
              <a:rPr lang="en-US" b="1" u="sng" dirty="0" err="1"/>
              <a:t>بنسبة</a:t>
            </a:r>
            <a:r>
              <a:rPr lang="en-US" b="1" u="sng" dirty="0"/>
              <a:t> 4 </a:t>
            </a:r>
            <a:r>
              <a:rPr lang="en-US" b="1" u="sng" dirty="0" err="1"/>
              <a:t>في</a:t>
            </a:r>
            <a:r>
              <a:rPr lang="en-US" b="1" u="sng" dirty="0"/>
              <a:t> </a:t>
            </a:r>
            <a:r>
              <a:rPr lang="en-US" b="1" u="sng" dirty="0" err="1"/>
              <a:t>المائة</a:t>
            </a:r>
            <a:endParaRPr lang="en-US" b="1" u="sng" dirty="0"/>
          </a:p>
          <a:p>
            <a:pPr algn="just" rtl="1"/>
            <a:r>
              <a:rPr lang="en-US" dirty="0"/>
              <a:t>د) </a:t>
            </a:r>
            <a:r>
              <a:rPr lang="en-US" dirty="0" err="1"/>
              <a:t>تنخفض</a:t>
            </a:r>
            <a:r>
              <a:rPr lang="en-US" dirty="0"/>
              <a:t> </a:t>
            </a:r>
            <a:r>
              <a:rPr lang="en-US" dirty="0" err="1"/>
              <a:t>بنسبة</a:t>
            </a:r>
            <a:r>
              <a:rPr lang="en-US" dirty="0"/>
              <a:t> 1 </a:t>
            </a:r>
            <a:r>
              <a:rPr lang="en-US" dirty="0" err="1"/>
              <a:t>في</a:t>
            </a:r>
            <a:r>
              <a:rPr lang="en-US" dirty="0"/>
              <a:t> </a:t>
            </a:r>
            <a:r>
              <a:rPr lang="en-US" dirty="0" err="1"/>
              <a:t>المائة</a:t>
            </a:r>
            <a:endParaRPr lang="en-US" dirty="0"/>
          </a:p>
          <a:p>
            <a:pPr algn="just" rtl="1"/>
            <a:endParaRPr lang="en-US" dirty="0"/>
          </a:p>
          <a:p>
            <a:pPr algn="just" rtl="1"/>
            <a:r>
              <a:rPr lang="en-US" b="1" dirty="0" err="1">
                <a:solidFill>
                  <a:srgbClr val="0070C0"/>
                </a:solidFill>
              </a:rPr>
              <a:t>إذا</a:t>
            </a:r>
            <a:r>
              <a:rPr lang="en-US" b="1" dirty="0">
                <a:solidFill>
                  <a:srgbClr val="0070C0"/>
                </a:solidFill>
              </a:rPr>
              <a:t> </a:t>
            </a:r>
            <a:r>
              <a:rPr lang="en-US" b="1" dirty="0" err="1">
                <a:solidFill>
                  <a:srgbClr val="0070C0"/>
                </a:solidFill>
              </a:rPr>
              <a:t>كانت</a:t>
            </a:r>
            <a:r>
              <a:rPr lang="en-US" b="1" dirty="0">
                <a:solidFill>
                  <a:srgbClr val="0070C0"/>
                </a:solidFill>
              </a:rPr>
              <a:t> </a:t>
            </a:r>
            <a:r>
              <a:rPr lang="en-US" b="1" dirty="0" err="1">
                <a:solidFill>
                  <a:srgbClr val="0070C0"/>
                </a:solidFill>
              </a:rPr>
              <a:t>مرونة</a:t>
            </a:r>
            <a:r>
              <a:rPr lang="en-US" b="1" dirty="0">
                <a:solidFill>
                  <a:srgbClr val="0070C0"/>
                </a:solidFill>
              </a:rPr>
              <a:t> </a:t>
            </a:r>
            <a:r>
              <a:rPr lang="en-US" b="1" dirty="0" err="1">
                <a:solidFill>
                  <a:srgbClr val="0070C0"/>
                </a:solidFill>
              </a:rPr>
              <a:t>الطلب</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سلعة</a:t>
            </a:r>
            <a:r>
              <a:rPr lang="en-US" b="1" dirty="0">
                <a:solidFill>
                  <a:srgbClr val="0070C0"/>
                </a:solidFill>
              </a:rPr>
              <a:t> </a:t>
            </a:r>
            <a:r>
              <a:rPr lang="en-US" b="1" dirty="0" err="1">
                <a:solidFill>
                  <a:srgbClr val="0070C0"/>
                </a:solidFill>
              </a:rPr>
              <a:t>ما</a:t>
            </a:r>
            <a:r>
              <a:rPr lang="en-US" b="1" dirty="0">
                <a:solidFill>
                  <a:srgbClr val="0070C0"/>
                </a:solidFill>
              </a:rPr>
              <a:t> </a:t>
            </a:r>
            <a:r>
              <a:rPr lang="en-US" b="1" dirty="0" err="1">
                <a:solidFill>
                  <a:srgbClr val="0070C0"/>
                </a:solidFill>
              </a:rPr>
              <a:t>هي</a:t>
            </a:r>
            <a:r>
              <a:rPr lang="en-US" b="1" dirty="0">
                <a:solidFill>
                  <a:srgbClr val="0070C0"/>
                </a:solidFill>
              </a:rPr>
              <a:t> 0.8، </a:t>
            </a:r>
            <a:r>
              <a:rPr lang="en-US" b="1" dirty="0" err="1">
                <a:solidFill>
                  <a:srgbClr val="0070C0"/>
                </a:solidFill>
              </a:rPr>
              <a:t>فإن</a:t>
            </a:r>
            <a:endParaRPr lang="en-US" b="1" dirty="0">
              <a:solidFill>
                <a:srgbClr val="0070C0"/>
              </a:solidFill>
            </a:endParaRPr>
          </a:p>
          <a:p>
            <a:pPr algn="just" rtl="1"/>
            <a:r>
              <a:rPr lang="en-US" b="1" u="sng" dirty="0"/>
              <a:t>أ) </a:t>
            </a:r>
            <a:r>
              <a:rPr lang="en-US" b="1" u="sng" dirty="0" err="1"/>
              <a:t>يؤدي</a:t>
            </a:r>
            <a:r>
              <a:rPr lang="en-US" b="1" u="sng" dirty="0"/>
              <a:t> </a:t>
            </a:r>
            <a:r>
              <a:rPr lang="en-US" b="1" u="sng" dirty="0" err="1"/>
              <a:t>ارتفاع</a:t>
            </a:r>
            <a:r>
              <a:rPr lang="en-US" b="1" u="sng" dirty="0"/>
              <a:t> </a:t>
            </a:r>
            <a:r>
              <a:rPr lang="en-US" b="1" u="sng" dirty="0" err="1"/>
              <a:t>السعر</a:t>
            </a:r>
            <a:r>
              <a:rPr lang="en-US" b="1" u="sng" dirty="0"/>
              <a:t> </a:t>
            </a:r>
            <a:r>
              <a:rPr lang="en-US" b="1" u="sng" dirty="0" err="1"/>
              <a:t>بنسبة</a:t>
            </a:r>
            <a:r>
              <a:rPr lang="en-US" b="1" u="sng" dirty="0"/>
              <a:t> 1 </a:t>
            </a:r>
            <a:r>
              <a:rPr lang="en-US" b="1" u="sng" dirty="0" err="1"/>
              <a:t>في</a:t>
            </a:r>
            <a:r>
              <a:rPr lang="en-US" b="1" u="sng" dirty="0"/>
              <a:t> </a:t>
            </a:r>
            <a:r>
              <a:rPr lang="en-US" b="1" u="sng" dirty="0" err="1"/>
              <a:t>المائة</a:t>
            </a:r>
            <a:r>
              <a:rPr lang="en-US" b="1" u="sng" dirty="0"/>
              <a:t> </a:t>
            </a:r>
            <a:r>
              <a:rPr lang="en-US" b="1" u="sng" dirty="0" err="1"/>
              <a:t>إلى</a:t>
            </a:r>
            <a:r>
              <a:rPr lang="en-US" b="1" u="sng" dirty="0"/>
              <a:t> </a:t>
            </a:r>
            <a:r>
              <a:rPr lang="en-US" b="1" u="sng" dirty="0" err="1"/>
              <a:t>انخفاض</a:t>
            </a:r>
            <a:r>
              <a:rPr lang="en-US" b="1" u="sng" dirty="0"/>
              <a:t> </a:t>
            </a:r>
            <a:r>
              <a:rPr lang="en-US" b="1" u="sng" dirty="0" err="1"/>
              <a:t>بنسبة</a:t>
            </a:r>
            <a:r>
              <a:rPr lang="en-US" b="1" u="sng" dirty="0"/>
              <a:t> 0.8 </a:t>
            </a:r>
            <a:r>
              <a:rPr lang="en-US" b="1" u="sng" dirty="0" err="1"/>
              <a:t>في</a:t>
            </a:r>
            <a:r>
              <a:rPr lang="en-US" b="1" u="sng" dirty="0"/>
              <a:t> </a:t>
            </a:r>
            <a:r>
              <a:rPr lang="en-US" b="1" u="sng" dirty="0" err="1"/>
              <a:t>المائة</a:t>
            </a:r>
            <a:r>
              <a:rPr lang="en-US" b="1" u="sng" dirty="0"/>
              <a:t> </a:t>
            </a:r>
            <a:r>
              <a:rPr lang="en-US" b="1" u="sng" dirty="0" err="1"/>
              <a:t>في</a:t>
            </a:r>
            <a:r>
              <a:rPr lang="en-US" b="1" u="sng" dirty="0"/>
              <a:t> </a:t>
            </a:r>
            <a:r>
              <a:rPr lang="en-US" b="1" u="sng" dirty="0" err="1"/>
              <a:t>الكمية</a:t>
            </a:r>
            <a:r>
              <a:rPr lang="en-US" b="1" u="sng" dirty="0"/>
              <a:t> </a:t>
            </a:r>
            <a:r>
              <a:rPr lang="en-US" b="1" u="sng" dirty="0" err="1"/>
              <a:t>المطلوبة</a:t>
            </a:r>
            <a:r>
              <a:rPr lang="en-US" b="1" u="sng" dirty="0"/>
              <a:t>.</a:t>
            </a:r>
          </a:p>
          <a:p>
            <a:pPr algn="just" rtl="1"/>
            <a:r>
              <a:rPr lang="en-US" dirty="0"/>
              <a:t>ب) </a:t>
            </a:r>
            <a:r>
              <a:rPr lang="en-US" dirty="0" err="1"/>
              <a:t>يؤدي</a:t>
            </a:r>
            <a:r>
              <a:rPr lang="en-US" dirty="0"/>
              <a:t> </a:t>
            </a:r>
            <a:r>
              <a:rPr lang="en-US" dirty="0" err="1"/>
              <a:t>ارتفاع</a:t>
            </a:r>
            <a:r>
              <a:rPr lang="en-US" dirty="0"/>
              <a:t> </a:t>
            </a:r>
            <a:r>
              <a:rPr lang="en-US" dirty="0" err="1"/>
              <a:t>السعر</a:t>
            </a:r>
            <a:r>
              <a:rPr lang="en-US" dirty="0"/>
              <a:t> </a:t>
            </a:r>
            <a:r>
              <a:rPr lang="en-US" dirty="0" err="1"/>
              <a:t>بمقدار</a:t>
            </a:r>
            <a:r>
              <a:rPr lang="en-US" dirty="0"/>
              <a:t> </a:t>
            </a:r>
            <a:r>
              <a:rPr lang="en-US" dirty="0" err="1"/>
              <a:t>دولار</a:t>
            </a:r>
            <a:r>
              <a:rPr lang="en-US" dirty="0"/>
              <a:t> </a:t>
            </a:r>
            <a:r>
              <a:rPr lang="en-US" dirty="0" err="1"/>
              <a:t>واحد</a:t>
            </a:r>
            <a:r>
              <a:rPr lang="en-US" dirty="0"/>
              <a:t> </a:t>
            </a:r>
            <a:r>
              <a:rPr lang="en-US" dirty="0" err="1"/>
              <a:t>إلى</a:t>
            </a:r>
            <a:r>
              <a:rPr lang="en-US" dirty="0"/>
              <a:t> </a:t>
            </a:r>
            <a:r>
              <a:rPr lang="en-US" dirty="0" err="1"/>
              <a:t>انخفاض</a:t>
            </a:r>
            <a:r>
              <a:rPr lang="en-US" dirty="0"/>
              <a:t> </a:t>
            </a:r>
            <a:r>
              <a:rPr lang="en-US" dirty="0" err="1"/>
              <a:t>بنسبة</a:t>
            </a:r>
            <a:r>
              <a:rPr lang="en-US" dirty="0"/>
              <a:t> 0.8 </a:t>
            </a:r>
            <a:r>
              <a:rPr lang="en-US" dirty="0" err="1"/>
              <a:t>في</a:t>
            </a:r>
            <a:r>
              <a:rPr lang="en-US" dirty="0"/>
              <a:t> </a:t>
            </a:r>
            <a:r>
              <a:rPr lang="en-US" dirty="0" err="1"/>
              <a:t>المائة</a:t>
            </a:r>
            <a:r>
              <a:rPr lang="en-US" dirty="0"/>
              <a:t> </a:t>
            </a:r>
            <a:r>
              <a:rPr lang="en-US" dirty="0" err="1"/>
              <a:t>في</a:t>
            </a:r>
            <a:r>
              <a:rPr lang="en-US" dirty="0"/>
              <a:t> </a:t>
            </a:r>
            <a:r>
              <a:rPr lang="en-US" dirty="0" err="1"/>
              <a:t>الكمية</a:t>
            </a:r>
            <a:r>
              <a:rPr lang="en-US" dirty="0"/>
              <a:t> </a:t>
            </a:r>
            <a:r>
              <a:rPr lang="en-US" dirty="0" err="1"/>
              <a:t>المطلوبة</a:t>
            </a:r>
            <a:r>
              <a:rPr lang="en-US" dirty="0"/>
              <a:t>.</a:t>
            </a:r>
          </a:p>
          <a:p>
            <a:pPr algn="just" rtl="1"/>
            <a:r>
              <a:rPr lang="en-US" dirty="0"/>
              <a:t>ج) </a:t>
            </a:r>
            <a:r>
              <a:rPr lang="en-US" dirty="0" err="1"/>
              <a:t>يؤدي</a:t>
            </a:r>
            <a:r>
              <a:rPr lang="en-US" dirty="0"/>
              <a:t> </a:t>
            </a:r>
            <a:r>
              <a:rPr lang="en-US" dirty="0" err="1"/>
              <a:t>ارتفاع</a:t>
            </a:r>
            <a:r>
              <a:rPr lang="en-US" dirty="0"/>
              <a:t> </a:t>
            </a:r>
            <a:r>
              <a:rPr lang="en-US" dirty="0" err="1"/>
              <a:t>السعر</a:t>
            </a:r>
            <a:r>
              <a:rPr lang="en-US" dirty="0"/>
              <a:t> </a:t>
            </a:r>
            <a:r>
              <a:rPr lang="en-US" dirty="0" err="1"/>
              <a:t>بنسبة</a:t>
            </a:r>
            <a:r>
              <a:rPr lang="en-US" dirty="0"/>
              <a:t> 1 </a:t>
            </a:r>
            <a:r>
              <a:rPr lang="en-US" dirty="0" err="1"/>
              <a:t>في</a:t>
            </a:r>
            <a:r>
              <a:rPr lang="en-US" dirty="0"/>
              <a:t> </a:t>
            </a:r>
            <a:r>
              <a:rPr lang="en-US" dirty="0" err="1"/>
              <a:t>المائة</a:t>
            </a:r>
            <a:r>
              <a:rPr lang="en-US" dirty="0"/>
              <a:t> </a:t>
            </a:r>
            <a:r>
              <a:rPr lang="en-US" dirty="0" err="1"/>
              <a:t>إلى</a:t>
            </a:r>
            <a:r>
              <a:rPr lang="en-US" dirty="0"/>
              <a:t> </a:t>
            </a:r>
            <a:r>
              <a:rPr lang="en-US" dirty="0" err="1"/>
              <a:t>انخفاض</a:t>
            </a:r>
            <a:r>
              <a:rPr lang="en-US" dirty="0"/>
              <a:t> </a:t>
            </a:r>
            <a:r>
              <a:rPr lang="en-US" dirty="0" err="1"/>
              <a:t>بنسبة</a:t>
            </a:r>
            <a:r>
              <a:rPr lang="en-US" dirty="0"/>
              <a:t> 80 </a:t>
            </a:r>
            <a:r>
              <a:rPr lang="en-US" dirty="0" err="1"/>
              <a:t>في</a:t>
            </a:r>
            <a:r>
              <a:rPr lang="en-US" dirty="0"/>
              <a:t> </a:t>
            </a:r>
            <a:r>
              <a:rPr lang="en-US" dirty="0" err="1"/>
              <a:t>المائة</a:t>
            </a:r>
            <a:r>
              <a:rPr lang="en-US" dirty="0"/>
              <a:t> </a:t>
            </a:r>
            <a:r>
              <a:rPr lang="en-US" dirty="0" err="1"/>
              <a:t>في</a:t>
            </a:r>
            <a:r>
              <a:rPr lang="en-US" dirty="0"/>
              <a:t> </a:t>
            </a:r>
            <a:r>
              <a:rPr lang="en-US" dirty="0" err="1"/>
              <a:t>الكمية</a:t>
            </a:r>
            <a:r>
              <a:rPr lang="en-US" dirty="0"/>
              <a:t> </a:t>
            </a:r>
            <a:r>
              <a:rPr lang="en-US" dirty="0" err="1"/>
              <a:t>المطلوبة</a:t>
            </a:r>
            <a:r>
              <a:rPr lang="en-US" dirty="0"/>
              <a:t>.</a:t>
            </a:r>
          </a:p>
          <a:p>
            <a:pPr algn="just" rtl="1"/>
            <a:r>
              <a:rPr lang="en-US" dirty="0"/>
              <a:t>د) </a:t>
            </a:r>
            <a:r>
              <a:rPr lang="en-US" dirty="0" err="1"/>
              <a:t>يؤدي</a:t>
            </a:r>
            <a:r>
              <a:rPr lang="en-US" dirty="0"/>
              <a:t> </a:t>
            </a:r>
            <a:r>
              <a:rPr lang="en-US" dirty="0" err="1"/>
              <a:t>ارتفاع</a:t>
            </a:r>
            <a:r>
              <a:rPr lang="en-US" dirty="0"/>
              <a:t> </a:t>
            </a:r>
            <a:r>
              <a:rPr lang="en-US" dirty="0" err="1"/>
              <a:t>السعر</a:t>
            </a:r>
            <a:r>
              <a:rPr lang="en-US" dirty="0"/>
              <a:t> </a:t>
            </a:r>
            <a:r>
              <a:rPr lang="en-US" dirty="0" err="1"/>
              <a:t>بنسبة</a:t>
            </a:r>
            <a:r>
              <a:rPr lang="en-US" dirty="0"/>
              <a:t> 1 </a:t>
            </a:r>
            <a:r>
              <a:rPr lang="en-US" dirty="0" err="1"/>
              <a:t>في</a:t>
            </a:r>
            <a:r>
              <a:rPr lang="en-US" dirty="0"/>
              <a:t> </a:t>
            </a:r>
            <a:r>
              <a:rPr lang="en-US" dirty="0" err="1"/>
              <a:t>المائة</a:t>
            </a:r>
            <a:r>
              <a:rPr lang="en-US" dirty="0"/>
              <a:t> </a:t>
            </a:r>
            <a:r>
              <a:rPr lang="en-US" dirty="0" err="1"/>
              <a:t>إلى</a:t>
            </a:r>
            <a:r>
              <a:rPr lang="en-US" dirty="0"/>
              <a:t> </a:t>
            </a:r>
            <a:r>
              <a:rPr lang="en-US" dirty="0" err="1"/>
              <a:t>انخفاض</a:t>
            </a:r>
            <a:r>
              <a:rPr lang="en-US" dirty="0"/>
              <a:t> </a:t>
            </a:r>
            <a:r>
              <a:rPr lang="en-US" dirty="0" err="1"/>
              <a:t>بنسبة</a:t>
            </a:r>
            <a:r>
              <a:rPr lang="en-US" dirty="0"/>
              <a:t> 8 </a:t>
            </a:r>
            <a:r>
              <a:rPr lang="en-US" dirty="0" err="1"/>
              <a:t>في</a:t>
            </a:r>
            <a:r>
              <a:rPr lang="en-US" dirty="0"/>
              <a:t> </a:t>
            </a:r>
            <a:r>
              <a:rPr lang="en-US" dirty="0" err="1"/>
              <a:t>المائة</a:t>
            </a:r>
            <a:r>
              <a:rPr lang="en-US" dirty="0"/>
              <a:t> </a:t>
            </a:r>
            <a:r>
              <a:rPr lang="en-US" dirty="0" err="1"/>
              <a:t>في</a:t>
            </a:r>
            <a:r>
              <a:rPr lang="en-US" dirty="0"/>
              <a:t> </a:t>
            </a:r>
            <a:r>
              <a:rPr lang="en-US" dirty="0" err="1"/>
              <a:t>الكمية</a:t>
            </a:r>
            <a:r>
              <a:rPr lang="en-US" dirty="0"/>
              <a:t> </a:t>
            </a:r>
            <a:r>
              <a:rPr lang="en-US" dirty="0" err="1"/>
              <a:t>المطلوبة</a:t>
            </a:r>
            <a:r>
              <a:rPr lang="en-US" dirty="0"/>
              <a:t>.</a:t>
            </a:r>
          </a:p>
        </p:txBody>
      </p:sp>
    </p:spTree>
    <p:extLst>
      <p:ext uri="{BB962C8B-B14F-4D97-AF65-F5344CB8AC3E}">
        <p14:creationId xmlns:p14="http://schemas.microsoft.com/office/powerpoint/2010/main" val="786198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8CC223AE-8432-4D5B-DAF1-E7777F69B2F4}"/>
              </a:ext>
            </a:extLst>
          </p:cNvPr>
          <p:cNvSpPr txBox="1">
            <a:spLocks/>
          </p:cNvSpPr>
          <p:nvPr/>
        </p:nvSpPr>
        <p:spPr>
          <a:xfrm>
            <a:off x="762000" y="2304437"/>
            <a:ext cx="5614987"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Demand is perfectly inelastic when</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shifts in the supply curve results in no change in price.</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the good in question has perfect substitutes.</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shifts of the supply curve results in no change in quantity demanded.</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shifts of the supply curve results in no change in the total revenue from sales.</a:t>
            </a:r>
          </a:p>
          <a:p>
            <a:pPr marL="0" marR="0" indent="0">
              <a:spcBef>
                <a:spcPts val="0"/>
              </a:spcBef>
              <a:spcAft>
                <a:spcPts val="0"/>
              </a:spcAft>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A good with a vertical demand curve has a demand with</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unit elasticity.</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infinite elasticity.</a:t>
            </a:r>
          </a:p>
          <a:p>
            <a:pPr marL="0" marR="0" indent="0">
              <a:spcBef>
                <a:spcPts val="0"/>
              </a:spcBef>
              <a:spcAft>
                <a:spcPts val="0"/>
              </a:spcAft>
              <a:buNone/>
            </a:pPr>
            <a:r>
              <a:rPr lang="en-US" sz="1800" b="1" u="sng" dirty="0">
                <a:solidFill>
                  <a:srgbClr val="000000"/>
                </a:solidFill>
                <a:effectLst/>
                <a:latin typeface="Alexandria"/>
                <a:ea typeface="Times New Roman" panose="02020603050405020304" pitchFamily="18" charset="0"/>
                <a:cs typeface="Palatino Linotype" panose="02040502050505030304" pitchFamily="18" charset="0"/>
              </a:rPr>
              <a:t>C) zero elasticity.</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 varying elasticity.</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331468F5-1ED7-1C89-443A-DF2BA4E7FF2C}"/>
              </a:ext>
            </a:extLst>
          </p:cNvPr>
          <p:cNvSpPr txBox="1"/>
          <p:nvPr/>
        </p:nvSpPr>
        <p:spPr>
          <a:xfrm>
            <a:off x="6325267" y="2024041"/>
            <a:ext cx="4924425" cy="3693319"/>
          </a:xfrm>
          <a:prstGeom prst="rect">
            <a:avLst/>
          </a:prstGeom>
          <a:noFill/>
        </p:spPr>
        <p:txBody>
          <a:bodyPr wrap="square">
            <a:spAutoFit/>
          </a:bodyPr>
          <a:lstStyle/>
          <a:p>
            <a:pPr algn="just" rtl="1"/>
            <a:r>
              <a:rPr lang="en-US" b="1" dirty="0" err="1">
                <a:solidFill>
                  <a:srgbClr val="0070C0"/>
                </a:solidFill>
              </a:rPr>
              <a:t>الطلب</a:t>
            </a:r>
            <a:r>
              <a:rPr lang="en-US" b="1" dirty="0">
                <a:solidFill>
                  <a:srgbClr val="0070C0"/>
                </a:solidFill>
              </a:rPr>
              <a:t> </a:t>
            </a:r>
            <a:r>
              <a:rPr lang="ar-EG" b="1" dirty="0">
                <a:solidFill>
                  <a:srgbClr val="0070C0"/>
                </a:solidFill>
              </a:rPr>
              <a:t>عديم المرونة </a:t>
            </a:r>
            <a:r>
              <a:rPr lang="en-US" b="1" dirty="0" err="1">
                <a:solidFill>
                  <a:srgbClr val="0070C0"/>
                </a:solidFill>
              </a:rPr>
              <a:t>عندما</a:t>
            </a:r>
            <a:endParaRPr lang="en-US" b="1" dirty="0">
              <a:solidFill>
                <a:srgbClr val="0070C0"/>
              </a:solidFill>
            </a:endParaRPr>
          </a:p>
          <a:p>
            <a:pPr algn="just" rtl="1"/>
            <a:r>
              <a:rPr lang="en-US" dirty="0"/>
              <a:t>أ) </a:t>
            </a:r>
            <a:r>
              <a:rPr lang="en-US" dirty="0" err="1"/>
              <a:t>لا</a:t>
            </a:r>
            <a:r>
              <a:rPr lang="en-US" dirty="0"/>
              <a:t> </a:t>
            </a:r>
            <a:r>
              <a:rPr lang="en-US" dirty="0" err="1"/>
              <a:t>تؤدي</a:t>
            </a:r>
            <a:r>
              <a:rPr lang="en-US" dirty="0"/>
              <a:t> </a:t>
            </a:r>
            <a:r>
              <a:rPr lang="ar-EG" dirty="0"/>
              <a:t>الانتقالات </a:t>
            </a:r>
            <a:r>
              <a:rPr lang="en-US" dirty="0"/>
              <a:t> </a:t>
            </a:r>
            <a:r>
              <a:rPr lang="en-US" dirty="0" err="1"/>
              <a:t>في</a:t>
            </a:r>
            <a:r>
              <a:rPr lang="en-US" dirty="0"/>
              <a:t> </a:t>
            </a:r>
            <a:r>
              <a:rPr lang="en-US" dirty="0" err="1"/>
              <a:t>منحنى</a:t>
            </a:r>
            <a:r>
              <a:rPr lang="en-US" dirty="0"/>
              <a:t> </a:t>
            </a:r>
            <a:r>
              <a:rPr lang="en-US" dirty="0" err="1"/>
              <a:t>العرض</a:t>
            </a:r>
            <a:r>
              <a:rPr lang="en-US" dirty="0"/>
              <a:t> </a:t>
            </a:r>
            <a:r>
              <a:rPr lang="en-US" dirty="0" err="1"/>
              <a:t>إلى</a:t>
            </a:r>
            <a:r>
              <a:rPr lang="en-US" dirty="0"/>
              <a:t> </a:t>
            </a:r>
            <a:r>
              <a:rPr lang="en-US" dirty="0" err="1"/>
              <a:t>أي</a:t>
            </a:r>
            <a:r>
              <a:rPr lang="en-US" dirty="0"/>
              <a:t> </a:t>
            </a:r>
            <a:r>
              <a:rPr lang="en-US" dirty="0" err="1"/>
              <a:t>تغيير</a:t>
            </a:r>
            <a:r>
              <a:rPr lang="en-US" dirty="0"/>
              <a:t> </a:t>
            </a:r>
            <a:r>
              <a:rPr lang="en-US" dirty="0" err="1"/>
              <a:t>في</a:t>
            </a:r>
            <a:r>
              <a:rPr lang="en-US" dirty="0"/>
              <a:t> </a:t>
            </a:r>
            <a:r>
              <a:rPr lang="en-US" dirty="0" err="1"/>
              <a:t>السعر</a:t>
            </a:r>
            <a:r>
              <a:rPr lang="en-US" dirty="0"/>
              <a:t>.</a:t>
            </a:r>
          </a:p>
          <a:p>
            <a:pPr algn="just" rtl="1"/>
            <a:r>
              <a:rPr lang="en-US" dirty="0"/>
              <a:t>ب) </a:t>
            </a:r>
            <a:r>
              <a:rPr lang="en-US" dirty="0" err="1"/>
              <a:t>تحتوي</a:t>
            </a:r>
            <a:r>
              <a:rPr lang="en-US" dirty="0"/>
              <a:t> </a:t>
            </a:r>
            <a:r>
              <a:rPr lang="en-US" dirty="0" err="1"/>
              <a:t>السلعة</a:t>
            </a:r>
            <a:r>
              <a:rPr lang="en-US" dirty="0"/>
              <a:t> </a:t>
            </a:r>
            <a:r>
              <a:rPr lang="en-US" dirty="0" err="1"/>
              <a:t>المعنية</a:t>
            </a:r>
            <a:r>
              <a:rPr lang="en-US" dirty="0"/>
              <a:t> </a:t>
            </a:r>
            <a:r>
              <a:rPr lang="en-US" dirty="0" err="1"/>
              <a:t>على</a:t>
            </a:r>
            <a:r>
              <a:rPr lang="en-US" dirty="0"/>
              <a:t> </a:t>
            </a:r>
            <a:r>
              <a:rPr lang="en-US" dirty="0" err="1"/>
              <a:t>بدائل</a:t>
            </a:r>
            <a:r>
              <a:rPr lang="en-US" dirty="0"/>
              <a:t> </a:t>
            </a:r>
            <a:r>
              <a:rPr lang="en-US" dirty="0" err="1"/>
              <a:t>مثالية</a:t>
            </a:r>
            <a:r>
              <a:rPr lang="en-US" dirty="0"/>
              <a:t>.</a:t>
            </a:r>
          </a:p>
          <a:p>
            <a:pPr algn="just" rtl="1"/>
            <a:r>
              <a:rPr lang="en-US" b="1" u="sng" dirty="0"/>
              <a:t>ج) </a:t>
            </a:r>
            <a:r>
              <a:rPr lang="en-US" b="1" u="sng" dirty="0" err="1"/>
              <a:t>لا</a:t>
            </a:r>
            <a:r>
              <a:rPr lang="en-US" b="1" u="sng" dirty="0"/>
              <a:t> </a:t>
            </a:r>
            <a:r>
              <a:rPr lang="en-US" b="1" u="sng" dirty="0" err="1"/>
              <a:t>تؤدي</a:t>
            </a:r>
            <a:r>
              <a:rPr lang="en-US" b="1" u="sng" dirty="0"/>
              <a:t> </a:t>
            </a:r>
            <a:r>
              <a:rPr lang="ar-EG" b="1" u="sng" dirty="0"/>
              <a:t>الانتقالات في</a:t>
            </a:r>
            <a:r>
              <a:rPr lang="en-US" b="1" u="sng" dirty="0"/>
              <a:t> </a:t>
            </a:r>
            <a:r>
              <a:rPr lang="en-US" b="1" u="sng" dirty="0" err="1"/>
              <a:t>منحنى</a:t>
            </a:r>
            <a:r>
              <a:rPr lang="en-US" b="1" u="sng" dirty="0"/>
              <a:t> </a:t>
            </a:r>
            <a:r>
              <a:rPr lang="en-US" b="1" u="sng" dirty="0" err="1"/>
              <a:t>العرض</a:t>
            </a:r>
            <a:r>
              <a:rPr lang="en-US" b="1" u="sng" dirty="0"/>
              <a:t> </a:t>
            </a:r>
            <a:r>
              <a:rPr lang="en-US" b="1" u="sng" dirty="0" err="1"/>
              <a:t>إلى</a:t>
            </a:r>
            <a:r>
              <a:rPr lang="en-US" b="1" u="sng" dirty="0"/>
              <a:t> </a:t>
            </a:r>
            <a:r>
              <a:rPr lang="en-US" b="1" u="sng" dirty="0" err="1"/>
              <a:t>أي</a:t>
            </a:r>
            <a:r>
              <a:rPr lang="en-US" b="1" u="sng" dirty="0"/>
              <a:t> </a:t>
            </a:r>
            <a:r>
              <a:rPr lang="en-US" b="1" u="sng" dirty="0" err="1"/>
              <a:t>تغيير</a:t>
            </a:r>
            <a:r>
              <a:rPr lang="en-US" b="1" u="sng" dirty="0"/>
              <a:t> </a:t>
            </a:r>
            <a:r>
              <a:rPr lang="en-US" b="1" u="sng" dirty="0" err="1"/>
              <a:t>في</a:t>
            </a:r>
            <a:r>
              <a:rPr lang="en-US" b="1" u="sng" dirty="0"/>
              <a:t> </a:t>
            </a:r>
            <a:r>
              <a:rPr lang="en-US" b="1" u="sng" dirty="0" err="1"/>
              <a:t>الكمية</a:t>
            </a:r>
            <a:r>
              <a:rPr lang="en-US" b="1" u="sng" dirty="0"/>
              <a:t> </a:t>
            </a:r>
            <a:r>
              <a:rPr lang="en-US" b="1" u="sng" dirty="0" err="1"/>
              <a:t>المطلوبة</a:t>
            </a:r>
            <a:r>
              <a:rPr lang="en-US" b="1" u="sng" dirty="0"/>
              <a:t>.</a:t>
            </a:r>
          </a:p>
          <a:p>
            <a:pPr algn="just" rtl="1"/>
            <a:r>
              <a:rPr lang="en-US" dirty="0"/>
              <a:t>د) </a:t>
            </a:r>
            <a:r>
              <a:rPr lang="en-US" dirty="0" err="1"/>
              <a:t>لا</a:t>
            </a:r>
            <a:r>
              <a:rPr lang="en-US" dirty="0"/>
              <a:t> </a:t>
            </a:r>
            <a:r>
              <a:rPr lang="en-US" dirty="0" err="1"/>
              <a:t>تؤدي</a:t>
            </a:r>
            <a:r>
              <a:rPr lang="en-US" dirty="0"/>
              <a:t> </a:t>
            </a:r>
            <a:r>
              <a:rPr lang="ar-EG" dirty="0"/>
              <a:t>الانتقالات ف</a:t>
            </a:r>
            <a:r>
              <a:rPr lang="en-US" dirty="0"/>
              <a:t> </a:t>
            </a:r>
            <a:r>
              <a:rPr lang="en-US" dirty="0" err="1"/>
              <a:t>منحنى</a:t>
            </a:r>
            <a:r>
              <a:rPr lang="en-US" dirty="0"/>
              <a:t> </a:t>
            </a:r>
            <a:r>
              <a:rPr lang="en-US" dirty="0" err="1"/>
              <a:t>العرض</a:t>
            </a:r>
            <a:r>
              <a:rPr lang="en-US" dirty="0"/>
              <a:t> </a:t>
            </a:r>
            <a:r>
              <a:rPr lang="en-US" dirty="0" err="1"/>
              <a:t>إلى</a:t>
            </a:r>
            <a:r>
              <a:rPr lang="en-US" dirty="0"/>
              <a:t> </a:t>
            </a:r>
            <a:r>
              <a:rPr lang="en-US" dirty="0" err="1"/>
              <a:t>أي</a:t>
            </a:r>
            <a:r>
              <a:rPr lang="en-US" dirty="0"/>
              <a:t> </a:t>
            </a:r>
            <a:r>
              <a:rPr lang="en-US" dirty="0" err="1"/>
              <a:t>تغيير</a:t>
            </a:r>
            <a:r>
              <a:rPr lang="en-US" dirty="0"/>
              <a:t> </a:t>
            </a:r>
            <a:r>
              <a:rPr lang="en-US" dirty="0" err="1"/>
              <a:t>في</a:t>
            </a:r>
            <a:r>
              <a:rPr lang="en-US" dirty="0"/>
              <a:t> </a:t>
            </a:r>
            <a:r>
              <a:rPr lang="en-US" dirty="0" err="1"/>
              <a:t>إجمالي</a:t>
            </a:r>
            <a:r>
              <a:rPr lang="en-US" dirty="0"/>
              <a:t> </a:t>
            </a:r>
            <a:r>
              <a:rPr lang="en-US" dirty="0" err="1"/>
              <a:t>الإيرادات</a:t>
            </a:r>
            <a:r>
              <a:rPr lang="en-US" dirty="0"/>
              <a:t> </a:t>
            </a:r>
            <a:r>
              <a:rPr lang="en-US" dirty="0" err="1"/>
              <a:t>من</a:t>
            </a:r>
            <a:r>
              <a:rPr lang="en-US" dirty="0"/>
              <a:t> </a:t>
            </a:r>
            <a:r>
              <a:rPr lang="en-US" dirty="0" err="1"/>
              <a:t>المبيعات</a:t>
            </a:r>
            <a:r>
              <a:rPr lang="en-US" dirty="0"/>
              <a:t>.</a:t>
            </a:r>
          </a:p>
          <a:p>
            <a:pPr algn="just" rtl="1"/>
            <a:endParaRPr lang="en-US" dirty="0"/>
          </a:p>
          <a:p>
            <a:pPr algn="just" rtl="1"/>
            <a:r>
              <a:rPr lang="en-US" b="1" dirty="0" err="1">
                <a:solidFill>
                  <a:srgbClr val="0070C0"/>
                </a:solidFill>
              </a:rPr>
              <a:t>السلعة</a:t>
            </a:r>
            <a:r>
              <a:rPr lang="en-US" b="1" dirty="0">
                <a:solidFill>
                  <a:srgbClr val="0070C0"/>
                </a:solidFill>
              </a:rPr>
              <a:t> </a:t>
            </a:r>
            <a:r>
              <a:rPr lang="en-US" b="1" dirty="0" err="1">
                <a:solidFill>
                  <a:srgbClr val="0070C0"/>
                </a:solidFill>
              </a:rPr>
              <a:t>ذات</a:t>
            </a:r>
            <a:r>
              <a:rPr lang="en-US" b="1" dirty="0">
                <a:solidFill>
                  <a:srgbClr val="0070C0"/>
                </a:solidFill>
              </a:rPr>
              <a:t> </a:t>
            </a:r>
            <a:r>
              <a:rPr lang="en-US" b="1" dirty="0" err="1">
                <a:solidFill>
                  <a:srgbClr val="0070C0"/>
                </a:solidFill>
              </a:rPr>
              <a:t>منحنى</a:t>
            </a:r>
            <a:r>
              <a:rPr lang="en-US" b="1" dirty="0">
                <a:solidFill>
                  <a:srgbClr val="0070C0"/>
                </a:solidFill>
              </a:rPr>
              <a:t> </a:t>
            </a:r>
            <a:r>
              <a:rPr lang="en-US" b="1" dirty="0" err="1">
                <a:solidFill>
                  <a:srgbClr val="0070C0"/>
                </a:solidFill>
              </a:rPr>
              <a:t>الطلب</a:t>
            </a:r>
            <a:r>
              <a:rPr lang="en-US" b="1" dirty="0">
                <a:solidFill>
                  <a:srgbClr val="0070C0"/>
                </a:solidFill>
              </a:rPr>
              <a:t> </a:t>
            </a:r>
            <a:r>
              <a:rPr lang="en-US" b="1" dirty="0" err="1">
                <a:solidFill>
                  <a:srgbClr val="0070C0"/>
                </a:solidFill>
              </a:rPr>
              <a:t>الرأسي</a:t>
            </a:r>
            <a:r>
              <a:rPr lang="en-US" b="1" dirty="0">
                <a:solidFill>
                  <a:srgbClr val="0070C0"/>
                </a:solidFill>
              </a:rPr>
              <a:t> </a:t>
            </a:r>
            <a:r>
              <a:rPr lang="en-US" b="1" dirty="0" err="1">
                <a:solidFill>
                  <a:srgbClr val="0070C0"/>
                </a:solidFill>
              </a:rPr>
              <a:t>لها</a:t>
            </a:r>
            <a:r>
              <a:rPr lang="en-US" b="1" dirty="0">
                <a:solidFill>
                  <a:srgbClr val="0070C0"/>
                </a:solidFill>
              </a:rPr>
              <a:t> </a:t>
            </a:r>
            <a:r>
              <a:rPr lang="en-US" b="1" dirty="0" err="1">
                <a:solidFill>
                  <a:srgbClr val="0070C0"/>
                </a:solidFill>
              </a:rPr>
              <a:t>طلب</a:t>
            </a:r>
            <a:r>
              <a:rPr lang="en-US" b="1" dirty="0">
                <a:solidFill>
                  <a:srgbClr val="0070C0"/>
                </a:solidFill>
              </a:rPr>
              <a:t> </a:t>
            </a:r>
            <a:r>
              <a:rPr lang="en-US" b="1" dirty="0" err="1">
                <a:solidFill>
                  <a:srgbClr val="0070C0"/>
                </a:solidFill>
              </a:rPr>
              <a:t>مع</a:t>
            </a:r>
            <a:endParaRPr lang="en-US" b="1" dirty="0">
              <a:solidFill>
                <a:srgbClr val="0070C0"/>
              </a:solidFill>
            </a:endParaRPr>
          </a:p>
          <a:p>
            <a:pPr algn="just" rtl="1"/>
            <a:r>
              <a:rPr lang="en-US" dirty="0"/>
              <a:t>أ) </a:t>
            </a:r>
            <a:r>
              <a:rPr lang="ar-EG" dirty="0" err="1"/>
              <a:t>متكافؤ</a:t>
            </a:r>
            <a:r>
              <a:rPr lang="ar-EG" dirty="0"/>
              <a:t> المرونة</a:t>
            </a:r>
            <a:r>
              <a:rPr lang="en-US" dirty="0"/>
              <a:t>.</a:t>
            </a:r>
          </a:p>
          <a:p>
            <a:pPr algn="just" rtl="1"/>
            <a:r>
              <a:rPr lang="en-US" dirty="0"/>
              <a:t>ب) </a:t>
            </a:r>
            <a:r>
              <a:rPr lang="ar-EG" dirty="0"/>
              <a:t>لانهائي المرونة </a:t>
            </a:r>
            <a:r>
              <a:rPr lang="en-US" dirty="0"/>
              <a:t>.</a:t>
            </a:r>
          </a:p>
          <a:p>
            <a:pPr algn="just" rtl="1"/>
            <a:r>
              <a:rPr lang="en-US" b="1" u="sng" dirty="0"/>
              <a:t>ج) </a:t>
            </a:r>
            <a:r>
              <a:rPr lang="en-US" b="1" u="sng" dirty="0" err="1"/>
              <a:t>مرونة</a:t>
            </a:r>
            <a:r>
              <a:rPr lang="en-US" b="1" u="sng" dirty="0"/>
              <a:t> </a:t>
            </a:r>
            <a:r>
              <a:rPr lang="en-US" b="1" u="sng" dirty="0" err="1"/>
              <a:t>صفرية</a:t>
            </a:r>
            <a:r>
              <a:rPr lang="ar-EG" b="1" u="sng" dirty="0"/>
              <a:t> – عديم المرونة</a:t>
            </a:r>
            <a:endParaRPr lang="en-US" b="1" u="sng" dirty="0"/>
          </a:p>
          <a:p>
            <a:pPr algn="just" rtl="1"/>
            <a:r>
              <a:rPr lang="en-US" dirty="0"/>
              <a:t>د) </a:t>
            </a:r>
            <a:r>
              <a:rPr lang="en-US" dirty="0" err="1"/>
              <a:t>مرونة</a:t>
            </a:r>
            <a:r>
              <a:rPr lang="en-US" dirty="0"/>
              <a:t> </a:t>
            </a:r>
            <a:r>
              <a:rPr lang="en-US" dirty="0" err="1"/>
              <a:t>متفاوتة</a:t>
            </a:r>
            <a:r>
              <a:rPr lang="en-US" dirty="0"/>
              <a:t>.</a:t>
            </a:r>
          </a:p>
        </p:txBody>
      </p:sp>
    </p:spTree>
    <p:extLst>
      <p:ext uri="{BB962C8B-B14F-4D97-AF65-F5344CB8AC3E}">
        <p14:creationId xmlns:p14="http://schemas.microsoft.com/office/powerpoint/2010/main" val="13164778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42913" y="1263758"/>
            <a:ext cx="11541077" cy="53252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7223" y="58607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37957" y="802093"/>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9" name="Content Placeholder 2">
            <a:extLst>
              <a:ext uri="{FF2B5EF4-FFF2-40B4-BE49-F238E27FC236}">
                <a16:creationId xmlns:a16="http://schemas.microsoft.com/office/drawing/2014/main" id="{B66D2CE7-75B4-CC68-1498-BB385B15F829}"/>
              </a:ext>
            </a:extLst>
          </p:cNvPr>
          <p:cNvSpPr txBox="1">
            <a:spLocks/>
          </p:cNvSpPr>
          <p:nvPr/>
        </p:nvSpPr>
        <p:spPr>
          <a:xfrm>
            <a:off x="614363" y="1993569"/>
            <a:ext cx="612408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cs typeface="Palatino Linotype" panose="02040502050505030304" pitchFamily="18" charset="0"/>
              </a:rPr>
              <a:t>If the demand for a good is perfectly elastic, the price elasticity of demand is ______ and the demand curve is</a:t>
            </a:r>
            <a:r>
              <a:rPr lang="en-US" sz="1800" dirty="0">
                <a:solidFill>
                  <a:srgbClr val="0070C0"/>
                </a:solidFill>
                <a:effectLst/>
                <a:latin typeface="Alexandria"/>
                <a:ea typeface="Times New Roman" panose="02020603050405020304" pitchFamily="18" charset="0"/>
                <a:cs typeface="Palatino Linotype" panose="02040502050505030304" pitchFamily="18" charset="0"/>
              </a:rPr>
              <a:t> ________.</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A) infinite; vertical</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B) zero; vertical</a:t>
            </a:r>
          </a:p>
          <a:p>
            <a:pPr marL="0" marR="0" indent="0">
              <a:spcBef>
                <a:spcPts val="0"/>
              </a:spcBef>
              <a:spcAft>
                <a:spcPts val="0"/>
              </a:spcAft>
              <a:buNone/>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C) zero; horizontal</a:t>
            </a:r>
          </a:p>
          <a:p>
            <a:pPr marL="0" marR="0" indent="0">
              <a:spcBef>
                <a:spcPts val="0"/>
              </a:spcBef>
              <a:spcAft>
                <a:spcPts val="0"/>
              </a:spcAft>
              <a:buNone/>
              <a:tabLst>
                <a:tab pos="3270885" algn="l"/>
              </a:tabLst>
            </a:pPr>
            <a:r>
              <a:rPr lang="en-US" sz="1800" b="1" u="sng" dirty="0">
                <a:effectLst/>
                <a:latin typeface="Alexandria"/>
                <a:ea typeface="Times New Roman" panose="02020603050405020304" pitchFamily="18" charset="0"/>
              </a:rPr>
              <a:t>D) infinite; horizontal</a:t>
            </a:r>
            <a:endParaRPr lang="ar-EG" sz="1800" b="1" u="sng" dirty="0">
              <a:effectLst/>
              <a:latin typeface="Alexandria"/>
              <a:ea typeface="Times New Roman" panose="02020603050405020304" pitchFamily="18" charset="0"/>
            </a:endParaRPr>
          </a:p>
          <a:p>
            <a:pPr marL="0" marR="0" indent="0">
              <a:spcBef>
                <a:spcPts val="0"/>
              </a:spcBef>
              <a:spcAft>
                <a:spcPts val="0"/>
              </a:spcAft>
              <a:buNone/>
              <a:tabLst>
                <a:tab pos="3270885" algn="l"/>
              </a:tabLst>
            </a:pPr>
            <a:endParaRPr lang="ar-EG" sz="1800" b="1" u="sng" dirty="0">
              <a:latin typeface="Alexandria"/>
              <a:ea typeface="Times New Roman" panose="02020603050405020304" pitchFamily="18" charset="0"/>
            </a:endParaRPr>
          </a:p>
          <a:p>
            <a:pPr marL="0" marR="0" indent="0">
              <a:spcBef>
                <a:spcPts val="0"/>
              </a:spcBef>
              <a:spcAft>
                <a:spcPts val="0"/>
              </a:spcAft>
              <a:buNone/>
              <a:tabLst>
                <a:tab pos="3270885" algn="l"/>
              </a:tabLst>
            </a:pP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b="1" u="none" strike="noStrike" dirty="0">
                <a:effectLst/>
                <a:latin typeface="Alexandria"/>
                <a:ea typeface="Times New Roman" panose="02020603050405020304" pitchFamily="18" charset="0"/>
              </a:rPr>
              <a:t> </a:t>
            </a: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Price elasticity of demand is not influenced by: </a:t>
            </a:r>
            <a:endParaRPr lang="en-US" sz="18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effectLst/>
                <a:latin typeface="Alexandria"/>
                <a:ea typeface="Times New Roman" panose="02020603050405020304" pitchFamily="18" charset="0"/>
              </a:rPr>
              <a:t>a. the number of substitutes available. </a:t>
            </a:r>
          </a:p>
          <a:p>
            <a:pPr marL="0" marR="0" indent="0">
              <a:spcBef>
                <a:spcPts val="0"/>
              </a:spcBef>
              <a:spcAft>
                <a:spcPts val="0"/>
              </a:spcAft>
              <a:buNone/>
            </a:pPr>
            <a:r>
              <a:rPr lang="en-US" sz="1800" dirty="0">
                <a:effectLst/>
                <a:latin typeface="Alexandria"/>
                <a:ea typeface="Times New Roman" panose="02020603050405020304" pitchFamily="18" charset="0"/>
              </a:rPr>
              <a:t>b. the proportion of the consumer’s budget spent on the good. </a:t>
            </a:r>
          </a:p>
          <a:p>
            <a:pPr marL="0" marR="0" indent="0">
              <a:spcBef>
                <a:spcPts val="0"/>
              </a:spcBef>
              <a:spcAft>
                <a:spcPts val="0"/>
              </a:spcAft>
              <a:buNone/>
            </a:pPr>
            <a:r>
              <a:rPr lang="en-US" sz="1800" dirty="0">
                <a:effectLst/>
                <a:latin typeface="Alexandria"/>
                <a:ea typeface="Times New Roman" panose="02020603050405020304" pitchFamily="18" charset="0"/>
              </a:rPr>
              <a:t>c. the length of the time period under consideration. </a:t>
            </a:r>
          </a:p>
          <a:p>
            <a:pPr marL="0" marR="0" indent="0">
              <a:spcBef>
                <a:spcPts val="0"/>
              </a:spcBef>
              <a:spcAft>
                <a:spcPts val="0"/>
              </a:spcAft>
              <a:buNone/>
            </a:pPr>
            <a:r>
              <a:rPr lang="en-US" sz="1800" b="1" u="sng" dirty="0">
                <a:effectLst/>
                <a:latin typeface="Alexandria"/>
                <a:ea typeface="Times New Roman" panose="02020603050405020304" pitchFamily="18" charset="0"/>
              </a:rPr>
              <a:t>d. the units of measurement used for price or for quantity demanded. </a:t>
            </a:r>
            <a:endParaRPr lang="en-US" sz="1800" dirty="0">
              <a:effectLst/>
              <a:latin typeface="Alexandria"/>
              <a:ea typeface="Times New Roman" panose="02020603050405020304" pitchFamily="18" charset="0"/>
            </a:endParaRP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7AB479CC-702E-5D3C-F3B2-EEEB5072C91B}"/>
              </a:ext>
            </a:extLst>
          </p:cNvPr>
          <p:cNvSpPr txBox="1"/>
          <p:nvPr/>
        </p:nvSpPr>
        <p:spPr>
          <a:xfrm>
            <a:off x="6738451" y="1993569"/>
            <a:ext cx="4923589" cy="3693319"/>
          </a:xfrm>
          <a:prstGeom prst="rect">
            <a:avLst/>
          </a:prstGeom>
          <a:noFill/>
        </p:spPr>
        <p:txBody>
          <a:bodyPr wrap="square">
            <a:spAutoFit/>
          </a:bodyPr>
          <a:lstStyle/>
          <a:p>
            <a:pPr algn="just" rtl="1"/>
            <a:r>
              <a:rPr lang="en-US" b="1" dirty="0" err="1">
                <a:solidFill>
                  <a:srgbClr val="0070C0"/>
                </a:solidFill>
              </a:rPr>
              <a:t>إذا</a:t>
            </a:r>
            <a:r>
              <a:rPr lang="en-US" b="1" dirty="0">
                <a:solidFill>
                  <a:srgbClr val="0070C0"/>
                </a:solidFill>
              </a:rPr>
              <a:t> </a:t>
            </a:r>
            <a:r>
              <a:rPr lang="en-US" b="1" dirty="0" err="1">
                <a:solidFill>
                  <a:srgbClr val="0070C0"/>
                </a:solidFill>
              </a:rPr>
              <a:t>كان</a:t>
            </a:r>
            <a:r>
              <a:rPr lang="en-US" b="1" dirty="0">
                <a:solidFill>
                  <a:srgbClr val="0070C0"/>
                </a:solidFill>
              </a:rPr>
              <a:t> </a:t>
            </a:r>
            <a:r>
              <a:rPr lang="en-US" b="1" dirty="0" err="1">
                <a:solidFill>
                  <a:srgbClr val="0070C0"/>
                </a:solidFill>
              </a:rPr>
              <a:t>الطلب</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سلعة</a:t>
            </a:r>
            <a:r>
              <a:rPr lang="en-US" b="1" dirty="0">
                <a:solidFill>
                  <a:srgbClr val="0070C0"/>
                </a:solidFill>
              </a:rPr>
              <a:t> </a:t>
            </a:r>
            <a:r>
              <a:rPr lang="en-US" b="1" dirty="0" err="1">
                <a:solidFill>
                  <a:srgbClr val="0070C0"/>
                </a:solidFill>
              </a:rPr>
              <a:t>ما</a:t>
            </a:r>
            <a:r>
              <a:rPr lang="en-US" b="1" dirty="0">
                <a:solidFill>
                  <a:srgbClr val="0070C0"/>
                </a:solidFill>
              </a:rPr>
              <a:t> </a:t>
            </a:r>
            <a:r>
              <a:rPr lang="en-US" b="1" dirty="0" err="1">
                <a:solidFill>
                  <a:srgbClr val="0070C0"/>
                </a:solidFill>
              </a:rPr>
              <a:t>مرنًا</a:t>
            </a:r>
            <a:r>
              <a:rPr lang="en-US" b="1" dirty="0">
                <a:solidFill>
                  <a:srgbClr val="0070C0"/>
                </a:solidFill>
              </a:rPr>
              <a:t> </a:t>
            </a:r>
            <a:r>
              <a:rPr lang="en-US" b="1" dirty="0" err="1">
                <a:solidFill>
                  <a:srgbClr val="0070C0"/>
                </a:solidFill>
              </a:rPr>
              <a:t>تمامًا</a:t>
            </a:r>
            <a:r>
              <a:rPr lang="ar-EG" b="1" dirty="0">
                <a:solidFill>
                  <a:srgbClr val="0070C0"/>
                </a:solidFill>
              </a:rPr>
              <a:t>/ لانهائي المرونة</a:t>
            </a:r>
            <a:r>
              <a:rPr lang="en-US" b="1" dirty="0">
                <a:solidFill>
                  <a:srgbClr val="0070C0"/>
                </a:solidFill>
              </a:rPr>
              <a:t>، </a:t>
            </a:r>
            <a:r>
              <a:rPr lang="en-US" b="1" dirty="0" err="1">
                <a:solidFill>
                  <a:srgbClr val="0070C0"/>
                </a:solidFill>
              </a:rPr>
              <a:t>فإن</a:t>
            </a:r>
            <a:r>
              <a:rPr lang="en-US" b="1" dirty="0">
                <a:solidFill>
                  <a:srgbClr val="0070C0"/>
                </a:solidFill>
              </a:rPr>
              <a:t> </a:t>
            </a:r>
            <a:r>
              <a:rPr lang="en-US" b="1" dirty="0" err="1">
                <a:solidFill>
                  <a:srgbClr val="0070C0"/>
                </a:solidFill>
              </a:rPr>
              <a:t>مرونة</a:t>
            </a:r>
            <a:r>
              <a:rPr lang="en-US" b="1" dirty="0">
                <a:solidFill>
                  <a:srgbClr val="0070C0"/>
                </a:solidFill>
              </a:rPr>
              <a:t> </a:t>
            </a:r>
            <a:r>
              <a:rPr lang="en-US" b="1" dirty="0" err="1">
                <a:solidFill>
                  <a:srgbClr val="0070C0"/>
                </a:solidFill>
              </a:rPr>
              <a:t>الطلب</a:t>
            </a:r>
            <a:r>
              <a:rPr lang="en-US" b="1" dirty="0">
                <a:solidFill>
                  <a:srgbClr val="0070C0"/>
                </a:solidFill>
              </a:rPr>
              <a:t> </a:t>
            </a:r>
            <a:r>
              <a:rPr lang="en-US" b="1" dirty="0" err="1">
                <a:solidFill>
                  <a:srgbClr val="0070C0"/>
                </a:solidFill>
              </a:rPr>
              <a:t>السعرية</a:t>
            </a:r>
            <a:r>
              <a:rPr lang="en-US" b="1" dirty="0">
                <a:solidFill>
                  <a:srgbClr val="0070C0"/>
                </a:solidFill>
              </a:rPr>
              <a:t> </a:t>
            </a:r>
            <a:r>
              <a:rPr lang="en-US" b="1" dirty="0" err="1">
                <a:solidFill>
                  <a:srgbClr val="0070C0"/>
                </a:solidFill>
              </a:rPr>
              <a:t>تكون</a:t>
            </a:r>
            <a:r>
              <a:rPr lang="en-US" b="1" dirty="0">
                <a:solidFill>
                  <a:srgbClr val="0070C0"/>
                </a:solidFill>
              </a:rPr>
              <a:t> ______ </a:t>
            </a:r>
            <a:r>
              <a:rPr lang="en-US" b="1" dirty="0" err="1">
                <a:solidFill>
                  <a:srgbClr val="0070C0"/>
                </a:solidFill>
              </a:rPr>
              <a:t>ومنحنى</a:t>
            </a:r>
            <a:r>
              <a:rPr lang="en-US" b="1" dirty="0">
                <a:solidFill>
                  <a:srgbClr val="0070C0"/>
                </a:solidFill>
              </a:rPr>
              <a:t> </a:t>
            </a:r>
            <a:r>
              <a:rPr lang="en-US" b="1" dirty="0" err="1">
                <a:solidFill>
                  <a:srgbClr val="0070C0"/>
                </a:solidFill>
              </a:rPr>
              <a:t>الطلب</a:t>
            </a:r>
            <a:r>
              <a:rPr lang="en-US" b="1" dirty="0">
                <a:solidFill>
                  <a:srgbClr val="0070C0"/>
                </a:solidFill>
              </a:rPr>
              <a:t> </a:t>
            </a:r>
            <a:r>
              <a:rPr lang="en-US" b="1" dirty="0" err="1">
                <a:solidFill>
                  <a:srgbClr val="0070C0"/>
                </a:solidFill>
              </a:rPr>
              <a:t>يكون</a:t>
            </a:r>
            <a:r>
              <a:rPr lang="en-US" b="1" dirty="0">
                <a:solidFill>
                  <a:srgbClr val="0070C0"/>
                </a:solidFill>
              </a:rPr>
              <a:t> ________.</a:t>
            </a:r>
          </a:p>
          <a:p>
            <a:pPr algn="just" rtl="1"/>
            <a:r>
              <a:rPr lang="en-US" dirty="0"/>
              <a:t>أ) </a:t>
            </a:r>
            <a:r>
              <a:rPr lang="en-US" dirty="0" err="1"/>
              <a:t>لا</a:t>
            </a:r>
            <a:r>
              <a:rPr lang="en-US" dirty="0"/>
              <a:t> </a:t>
            </a:r>
            <a:r>
              <a:rPr lang="en-US" dirty="0" err="1"/>
              <a:t>نهائي</a:t>
            </a:r>
            <a:r>
              <a:rPr lang="en-US" dirty="0"/>
              <a:t>؛ </a:t>
            </a:r>
            <a:r>
              <a:rPr lang="en-US" dirty="0" err="1"/>
              <a:t>رأسي</a:t>
            </a:r>
            <a:endParaRPr lang="en-US" dirty="0"/>
          </a:p>
          <a:p>
            <a:pPr algn="just" rtl="1"/>
            <a:r>
              <a:rPr lang="en-US" dirty="0"/>
              <a:t>ب) </a:t>
            </a:r>
            <a:r>
              <a:rPr lang="en-US" dirty="0" err="1"/>
              <a:t>صفر</a:t>
            </a:r>
            <a:r>
              <a:rPr lang="en-US" dirty="0"/>
              <a:t>؛ </a:t>
            </a:r>
            <a:r>
              <a:rPr lang="en-US" dirty="0" err="1"/>
              <a:t>رأسي</a:t>
            </a:r>
            <a:endParaRPr lang="en-US" dirty="0"/>
          </a:p>
          <a:p>
            <a:pPr algn="just" rtl="1"/>
            <a:r>
              <a:rPr lang="en-US" dirty="0"/>
              <a:t>ج) </a:t>
            </a:r>
            <a:r>
              <a:rPr lang="en-US" dirty="0" err="1"/>
              <a:t>صفر</a:t>
            </a:r>
            <a:r>
              <a:rPr lang="en-US" dirty="0"/>
              <a:t>؛ </a:t>
            </a:r>
            <a:r>
              <a:rPr lang="en-US" dirty="0" err="1"/>
              <a:t>أفقي</a:t>
            </a:r>
            <a:endParaRPr lang="en-US" dirty="0"/>
          </a:p>
          <a:p>
            <a:pPr algn="just" rtl="1"/>
            <a:r>
              <a:rPr lang="en-US" b="1" u="sng" dirty="0"/>
              <a:t>د) </a:t>
            </a:r>
            <a:r>
              <a:rPr lang="en-US" b="1" u="sng" dirty="0" err="1"/>
              <a:t>لا</a:t>
            </a:r>
            <a:r>
              <a:rPr lang="en-US" b="1" u="sng" dirty="0"/>
              <a:t> </a:t>
            </a:r>
            <a:r>
              <a:rPr lang="en-US" b="1" u="sng" dirty="0" err="1"/>
              <a:t>نهائي</a:t>
            </a:r>
            <a:r>
              <a:rPr lang="en-US" b="1" u="sng" dirty="0"/>
              <a:t>؛ </a:t>
            </a:r>
            <a:r>
              <a:rPr lang="en-US" b="1" u="sng" dirty="0" err="1"/>
              <a:t>أفقي</a:t>
            </a:r>
            <a:endParaRPr lang="en-US" b="1" u="sng" dirty="0"/>
          </a:p>
          <a:p>
            <a:pPr algn="just" rtl="1"/>
            <a:endParaRPr lang="en-US" dirty="0"/>
          </a:p>
          <a:p>
            <a:pPr algn="just" rtl="1"/>
            <a:r>
              <a:rPr lang="en-US" b="1" dirty="0" err="1">
                <a:solidFill>
                  <a:srgbClr val="0070C0"/>
                </a:solidFill>
              </a:rPr>
              <a:t>لا</a:t>
            </a:r>
            <a:r>
              <a:rPr lang="en-US" b="1" dirty="0">
                <a:solidFill>
                  <a:srgbClr val="0070C0"/>
                </a:solidFill>
              </a:rPr>
              <a:t> </a:t>
            </a:r>
            <a:r>
              <a:rPr lang="en-US" b="1" dirty="0" err="1">
                <a:solidFill>
                  <a:srgbClr val="0070C0"/>
                </a:solidFill>
              </a:rPr>
              <a:t>تتأثر</a:t>
            </a:r>
            <a:r>
              <a:rPr lang="en-US" b="1" dirty="0">
                <a:solidFill>
                  <a:srgbClr val="0070C0"/>
                </a:solidFill>
              </a:rPr>
              <a:t> </a:t>
            </a:r>
            <a:r>
              <a:rPr lang="en-US" b="1" dirty="0" err="1">
                <a:solidFill>
                  <a:srgbClr val="0070C0"/>
                </a:solidFill>
              </a:rPr>
              <a:t>مرونة</a:t>
            </a:r>
            <a:r>
              <a:rPr lang="en-US" b="1" dirty="0">
                <a:solidFill>
                  <a:srgbClr val="0070C0"/>
                </a:solidFill>
              </a:rPr>
              <a:t> </a:t>
            </a:r>
            <a:r>
              <a:rPr lang="en-US" b="1" dirty="0" err="1">
                <a:solidFill>
                  <a:srgbClr val="0070C0"/>
                </a:solidFill>
              </a:rPr>
              <a:t>الطلب</a:t>
            </a:r>
            <a:r>
              <a:rPr lang="en-US" b="1" dirty="0">
                <a:solidFill>
                  <a:srgbClr val="0070C0"/>
                </a:solidFill>
              </a:rPr>
              <a:t> </a:t>
            </a:r>
            <a:r>
              <a:rPr lang="en-US" b="1" dirty="0" err="1">
                <a:solidFill>
                  <a:srgbClr val="0070C0"/>
                </a:solidFill>
              </a:rPr>
              <a:t>السعرية</a:t>
            </a:r>
            <a:r>
              <a:rPr lang="en-US" b="1" dirty="0">
                <a:solidFill>
                  <a:srgbClr val="0070C0"/>
                </a:solidFill>
              </a:rPr>
              <a:t> </a:t>
            </a:r>
            <a:r>
              <a:rPr lang="en-US" b="1" dirty="0" err="1">
                <a:solidFill>
                  <a:srgbClr val="0070C0"/>
                </a:solidFill>
              </a:rPr>
              <a:t>بما</a:t>
            </a:r>
            <a:r>
              <a:rPr lang="en-US" b="1" dirty="0">
                <a:solidFill>
                  <a:srgbClr val="0070C0"/>
                </a:solidFill>
              </a:rPr>
              <a:t> </a:t>
            </a:r>
            <a:r>
              <a:rPr lang="en-US" b="1" dirty="0" err="1">
                <a:solidFill>
                  <a:srgbClr val="0070C0"/>
                </a:solidFill>
              </a:rPr>
              <a:t>يلي</a:t>
            </a:r>
            <a:r>
              <a:rPr lang="en-US" b="1" dirty="0">
                <a:solidFill>
                  <a:srgbClr val="0070C0"/>
                </a:solidFill>
              </a:rPr>
              <a:t>:</a:t>
            </a:r>
          </a:p>
          <a:p>
            <a:pPr algn="just" rtl="1"/>
            <a:r>
              <a:rPr lang="en-US" dirty="0"/>
              <a:t>أ. </a:t>
            </a:r>
            <a:r>
              <a:rPr lang="en-US" dirty="0" err="1"/>
              <a:t>عدد</a:t>
            </a:r>
            <a:r>
              <a:rPr lang="en-US" dirty="0"/>
              <a:t> </a:t>
            </a:r>
            <a:r>
              <a:rPr lang="en-US" dirty="0" err="1"/>
              <a:t>البدائل</a:t>
            </a:r>
            <a:r>
              <a:rPr lang="en-US" dirty="0"/>
              <a:t> </a:t>
            </a:r>
            <a:r>
              <a:rPr lang="en-US" dirty="0" err="1"/>
              <a:t>المتاحة</a:t>
            </a:r>
            <a:r>
              <a:rPr lang="en-US" dirty="0"/>
              <a:t>.</a:t>
            </a:r>
          </a:p>
          <a:p>
            <a:pPr algn="just" rtl="1"/>
            <a:r>
              <a:rPr lang="en-US" dirty="0"/>
              <a:t>ب. </a:t>
            </a:r>
            <a:r>
              <a:rPr lang="en-US" dirty="0" err="1"/>
              <a:t>نسبة</a:t>
            </a:r>
            <a:r>
              <a:rPr lang="en-US" dirty="0"/>
              <a:t> </a:t>
            </a:r>
            <a:r>
              <a:rPr lang="en-US" dirty="0" err="1"/>
              <a:t>ميزانية</a:t>
            </a:r>
            <a:r>
              <a:rPr lang="en-US" dirty="0"/>
              <a:t> </a:t>
            </a:r>
            <a:r>
              <a:rPr lang="en-US" dirty="0" err="1"/>
              <a:t>المستهلك</a:t>
            </a:r>
            <a:r>
              <a:rPr lang="ar-EG" dirty="0"/>
              <a:t> / الدخل</a:t>
            </a:r>
            <a:r>
              <a:rPr lang="en-US" dirty="0"/>
              <a:t> </a:t>
            </a:r>
            <a:r>
              <a:rPr lang="en-US" dirty="0" err="1"/>
              <a:t>التي</a:t>
            </a:r>
            <a:r>
              <a:rPr lang="en-US" dirty="0"/>
              <a:t> </a:t>
            </a:r>
            <a:r>
              <a:rPr lang="en-US" dirty="0" err="1"/>
              <a:t>تنفق</a:t>
            </a:r>
            <a:r>
              <a:rPr lang="en-US" dirty="0"/>
              <a:t> </a:t>
            </a:r>
            <a:r>
              <a:rPr lang="en-US" dirty="0" err="1"/>
              <a:t>على</a:t>
            </a:r>
            <a:r>
              <a:rPr lang="en-US" dirty="0"/>
              <a:t> </a:t>
            </a:r>
            <a:r>
              <a:rPr lang="en-US" dirty="0" err="1"/>
              <a:t>السلعة</a:t>
            </a:r>
            <a:r>
              <a:rPr lang="en-US" dirty="0"/>
              <a:t>.</a:t>
            </a:r>
          </a:p>
          <a:p>
            <a:pPr algn="just" rtl="1"/>
            <a:r>
              <a:rPr lang="en-US" dirty="0"/>
              <a:t>ج. </a:t>
            </a:r>
            <a:r>
              <a:rPr lang="en-US" dirty="0" err="1"/>
              <a:t>طول</a:t>
            </a:r>
            <a:r>
              <a:rPr lang="en-US" dirty="0"/>
              <a:t> </a:t>
            </a:r>
            <a:r>
              <a:rPr lang="en-US" dirty="0" err="1"/>
              <a:t>الفترة</a:t>
            </a:r>
            <a:r>
              <a:rPr lang="en-US" dirty="0"/>
              <a:t> </a:t>
            </a:r>
            <a:r>
              <a:rPr lang="en-US" dirty="0" err="1"/>
              <a:t>الزمنية</a:t>
            </a:r>
            <a:r>
              <a:rPr lang="en-US" dirty="0"/>
              <a:t> </a:t>
            </a:r>
            <a:r>
              <a:rPr lang="en-US" dirty="0" err="1"/>
              <a:t>قيد</a:t>
            </a:r>
            <a:r>
              <a:rPr lang="en-US" dirty="0"/>
              <a:t> </a:t>
            </a:r>
            <a:r>
              <a:rPr lang="en-US" dirty="0" err="1"/>
              <a:t>النظر</a:t>
            </a:r>
            <a:r>
              <a:rPr lang="en-US" dirty="0"/>
              <a:t>.</a:t>
            </a:r>
          </a:p>
          <a:p>
            <a:pPr algn="just" rtl="1"/>
            <a:r>
              <a:rPr lang="en-US" b="1" u="sng" dirty="0"/>
              <a:t>د. </a:t>
            </a:r>
            <a:r>
              <a:rPr lang="en-US" b="1" u="sng" dirty="0" err="1"/>
              <a:t>وحدات</a:t>
            </a:r>
            <a:r>
              <a:rPr lang="en-US" b="1" u="sng" dirty="0"/>
              <a:t> </a:t>
            </a:r>
            <a:r>
              <a:rPr lang="en-US" b="1" u="sng" dirty="0" err="1"/>
              <a:t>القياس</a:t>
            </a:r>
            <a:r>
              <a:rPr lang="en-US" b="1" u="sng" dirty="0"/>
              <a:t> </a:t>
            </a:r>
            <a:r>
              <a:rPr lang="en-US" b="1" u="sng" dirty="0" err="1"/>
              <a:t>المستخدمة</a:t>
            </a:r>
            <a:r>
              <a:rPr lang="en-US" b="1" u="sng" dirty="0"/>
              <a:t> </a:t>
            </a:r>
            <a:r>
              <a:rPr lang="en-US" b="1" u="sng" dirty="0" err="1"/>
              <a:t>للسعر</a:t>
            </a:r>
            <a:r>
              <a:rPr lang="en-US" b="1" u="sng" dirty="0"/>
              <a:t> </a:t>
            </a:r>
            <a:r>
              <a:rPr lang="en-US" b="1" u="sng" dirty="0" err="1"/>
              <a:t>أو</a:t>
            </a:r>
            <a:r>
              <a:rPr lang="en-US" b="1" u="sng" dirty="0"/>
              <a:t> </a:t>
            </a:r>
            <a:r>
              <a:rPr lang="en-US" b="1" u="sng" dirty="0" err="1"/>
              <a:t>للكمية</a:t>
            </a:r>
            <a:r>
              <a:rPr lang="en-US" b="1" u="sng" dirty="0"/>
              <a:t> </a:t>
            </a:r>
            <a:r>
              <a:rPr lang="en-US" b="1" u="sng" dirty="0" err="1"/>
              <a:t>المطلوبة</a:t>
            </a:r>
            <a:r>
              <a:rPr lang="en-US" b="1" u="sng" dirty="0"/>
              <a:t>.</a:t>
            </a:r>
          </a:p>
        </p:txBody>
      </p:sp>
    </p:spTree>
    <p:extLst>
      <p:ext uri="{BB962C8B-B14F-4D97-AF65-F5344CB8AC3E}">
        <p14:creationId xmlns:p14="http://schemas.microsoft.com/office/powerpoint/2010/main" val="2966397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Types of Elasticity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أنواع المرونة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932BEBEE-8394-147A-E71E-5726CD6C1E0C}"/>
              </a:ext>
            </a:extLst>
          </p:cNvPr>
          <p:cNvSpPr txBox="1"/>
          <p:nvPr/>
        </p:nvSpPr>
        <p:spPr>
          <a:xfrm>
            <a:off x="1055577" y="1180181"/>
            <a:ext cx="1091009"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Chapter</a:t>
            </a:r>
          </a:p>
        </p:txBody>
      </p:sp>
      <p:sp>
        <p:nvSpPr>
          <p:cNvPr id="8" name="TextBox 7">
            <a:extLst>
              <a:ext uri="{FF2B5EF4-FFF2-40B4-BE49-F238E27FC236}">
                <a16:creationId xmlns:a16="http://schemas.microsoft.com/office/drawing/2014/main" id="{883CAA3D-3E88-C3CB-1A51-264A52403A03}"/>
              </a:ext>
            </a:extLst>
          </p:cNvPr>
          <p:cNvSpPr txBox="1"/>
          <p:nvPr/>
        </p:nvSpPr>
        <p:spPr>
          <a:xfrm>
            <a:off x="1216394" y="1450510"/>
            <a:ext cx="8191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Alexandria"/>
                <a:ea typeface="+mn-ea"/>
                <a:cs typeface="Times New Roman" panose="02020603050405020304" pitchFamily="18" charset="0"/>
              </a:rPr>
              <a:t>05</a:t>
            </a:r>
          </a:p>
        </p:txBody>
      </p:sp>
      <p:grpSp>
        <p:nvGrpSpPr>
          <p:cNvPr id="9" name="Group 8">
            <a:extLst>
              <a:ext uri="{FF2B5EF4-FFF2-40B4-BE49-F238E27FC236}">
                <a16:creationId xmlns:a16="http://schemas.microsoft.com/office/drawing/2014/main" id="{54387DCD-3383-3512-5584-81A92D44B2CC}"/>
              </a:ext>
            </a:extLst>
          </p:cNvPr>
          <p:cNvGrpSpPr/>
          <p:nvPr/>
        </p:nvGrpSpPr>
        <p:grpSpPr>
          <a:xfrm>
            <a:off x="2716435" y="2313252"/>
            <a:ext cx="6359080" cy="3179540"/>
            <a:chOff x="617207" y="0"/>
            <a:chExt cx="6359080" cy="3179540"/>
          </a:xfrm>
          <a:solidFill>
            <a:schemeClr val="accent5">
              <a:lumMod val="20000"/>
              <a:lumOff val="80000"/>
            </a:schemeClr>
          </a:solidFill>
          <a:scene3d>
            <a:camera prst="orthographicFront"/>
            <a:lightRig rig="chilly" dir="t"/>
          </a:scene3d>
        </p:grpSpPr>
        <p:sp>
          <p:nvSpPr>
            <p:cNvPr id="10" name="Rectangle: Rounded Corners 9">
              <a:extLst>
                <a:ext uri="{FF2B5EF4-FFF2-40B4-BE49-F238E27FC236}">
                  <a16:creationId xmlns:a16="http://schemas.microsoft.com/office/drawing/2014/main" id="{E6FC332F-0E6B-F69F-7824-B30BA7450462}"/>
                </a:ext>
              </a:extLst>
            </p:cNvPr>
            <p:cNvSpPr/>
            <p:nvPr/>
          </p:nvSpPr>
          <p:spPr>
            <a:xfrm>
              <a:off x="617207" y="0"/>
              <a:ext cx="6359080" cy="3179540"/>
            </a:xfrm>
            <a:prstGeom prst="roundRect">
              <a:avLst>
                <a:gd name="adj" fmla="val 10000"/>
              </a:avLst>
            </a:prstGeom>
            <a:grpFill/>
            <a:sp3d prstMaterial="translucentPowder">
              <a:bevelT w="127000" h="25400" prst="softRound"/>
            </a:sp3d>
          </p:spPr>
          <p:style>
            <a:lnRef idx="0">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a:lstStyle/>
            <a:p>
              <a:endParaRPr lang="en-US"/>
            </a:p>
          </p:txBody>
        </p:sp>
        <p:sp>
          <p:nvSpPr>
            <p:cNvPr id="11" name="Rectangle: Rounded Corners 4">
              <a:extLst>
                <a:ext uri="{FF2B5EF4-FFF2-40B4-BE49-F238E27FC236}">
                  <a16:creationId xmlns:a16="http://schemas.microsoft.com/office/drawing/2014/main" id="{96E6B17A-CAF3-F91F-16D9-531D982B372B}"/>
                </a:ext>
              </a:extLst>
            </p:cNvPr>
            <p:cNvSpPr txBox="1"/>
            <p:nvPr/>
          </p:nvSpPr>
          <p:spPr>
            <a:xfrm>
              <a:off x="710333" y="93126"/>
              <a:ext cx="6172828" cy="2993288"/>
            </a:xfrm>
            <a:prstGeom prst="rect">
              <a:avLst/>
            </a:prstGeom>
            <a:grpFill/>
            <a:sp3d/>
          </p:spPr>
          <p:style>
            <a:lnRef idx="0">
              <a:scrgbClr r="0" g="0" b="0"/>
            </a:lnRef>
            <a:fillRef idx="0">
              <a:scrgbClr r="0" g="0" b="0"/>
            </a:fillRef>
            <a:effectRef idx="0">
              <a:scrgbClr r="0" g="0" b="0"/>
            </a:effectRef>
            <a:fontRef idx="minor">
              <a:schemeClr val="lt1"/>
            </a:fontRef>
          </p:style>
          <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None/>
              </a:pPr>
              <a:r>
                <a:rPr lang="en-US" sz="4800" b="1" kern="1200" dirty="0">
                  <a:solidFill>
                    <a:srgbClr val="002060"/>
                  </a:solidFill>
                </a:rPr>
                <a:t>2) Elasticity OF Supply</a:t>
              </a:r>
              <a:endParaRPr lang="ar-EG" sz="4800" b="1" kern="1200" dirty="0">
                <a:solidFill>
                  <a:srgbClr val="002060"/>
                </a:solidFill>
              </a:endParaRPr>
            </a:p>
            <a:p>
              <a:pPr marL="0" lvl="0" indent="0" algn="ctr" defTabSz="2133600">
                <a:lnSpc>
                  <a:spcPct val="90000"/>
                </a:lnSpc>
                <a:spcBef>
                  <a:spcPct val="0"/>
                </a:spcBef>
                <a:spcAft>
                  <a:spcPct val="35000"/>
                </a:spcAft>
                <a:buNone/>
              </a:pPr>
              <a:r>
                <a:rPr lang="ar-EG" sz="4800" b="1" kern="1200" dirty="0">
                  <a:solidFill>
                    <a:srgbClr val="002060"/>
                  </a:solidFill>
                </a:rPr>
                <a:t>مرونة العرض</a:t>
              </a:r>
              <a:r>
                <a:rPr lang="en-US" sz="4800" b="1" kern="1200" dirty="0">
                  <a:solidFill>
                    <a:srgbClr val="002060"/>
                  </a:solidFill>
                </a:rPr>
                <a:t> </a:t>
              </a:r>
            </a:p>
          </p:txBody>
        </p:sp>
      </p:grpSp>
    </p:spTree>
    <p:extLst>
      <p:ext uri="{BB962C8B-B14F-4D97-AF65-F5344CB8AC3E}">
        <p14:creationId xmlns:p14="http://schemas.microsoft.com/office/powerpoint/2010/main" val="4245318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Supply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العرض السعرية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0C527EF9-22A1-F9FC-4B24-C9FC4D7059A6}"/>
              </a:ext>
            </a:extLst>
          </p:cNvPr>
          <p:cNvSpPr>
            <a:spLocks noGrp="1" noChangeArrowheads="1"/>
          </p:cNvSpPr>
          <p:nvPr/>
        </p:nvSpPr>
        <p:spPr bwMode="auto">
          <a:xfrm>
            <a:off x="715144" y="2339407"/>
            <a:ext cx="4069020"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tabLst>
                <a:tab pos="395288" algn="l"/>
              </a:tabLst>
            </a:pPr>
            <a:r>
              <a:rPr lang="en-US" altLang="en-US" sz="1800" b="1" dirty="0">
                <a:solidFill>
                  <a:srgbClr val="0070C0"/>
                </a:solidFill>
                <a:latin typeface="Alexandria"/>
              </a:rPr>
              <a:t>When demand increases, is the change in the quantity supplied small or large?</a:t>
            </a:r>
          </a:p>
          <a:p>
            <a:pPr lvl="1" indent="0">
              <a:tabLst>
                <a:tab pos="395288" algn="l"/>
              </a:tabLst>
            </a:pPr>
            <a:r>
              <a:rPr lang="en-US" altLang="en-US" sz="1800" dirty="0">
                <a:latin typeface="Alexandria"/>
              </a:rPr>
              <a:t>In the Figure, an increase in demand brings</a:t>
            </a:r>
          </a:p>
          <a:p>
            <a:pPr lvl="1" indent="0">
              <a:buClr>
                <a:schemeClr val="tx1"/>
              </a:buClr>
              <a:buSzPct val="75000"/>
              <a:buFont typeface="Webdings" panose="05030102010509060703" pitchFamily="18" charset="2"/>
              <a:buChar char="&lt;"/>
              <a:tabLst>
                <a:tab pos="395288" algn="l"/>
              </a:tabLst>
            </a:pPr>
            <a:r>
              <a:rPr lang="en-US" altLang="en-US" sz="1800" dirty="0">
                <a:latin typeface="Alexandria"/>
              </a:rPr>
              <a:t> A large rise in price</a:t>
            </a:r>
          </a:p>
          <a:p>
            <a:pPr lvl="1" indent="0">
              <a:buClr>
                <a:schemeClr val="tx1"/>
              </a:buClr>
              <a:buSzPct val="75000"/>
              <a:buFont typeface="Webdings" panose="05030102010509060703" pitchFamily="18" charset="2"/>
              <a:buChar char="&lt;"/>
              <a:tabLst>
                <a:tab pos="395288" algn="l"/>
              </a:tabLst>
            </a:pPr>
            <a:r>
              <a:rPr lang="en-US" altLang="en-US" sz="1800" dirty="0">
                <a:latin typeface="Alexandria"/>
              </a:rPr>
              <a:t> A small increase in the quantity supplied</a:t>
            </a:r>
            <a:endParaRPr lang="ar-EG" altLang="en-US" sz="1800" dirty="0">
              <a:latin typeface="Alexandria"/>
            </a:endParaRPr>
          </a:p>
        </p:txBody>
      </p:sp>
      <p:pic>
        <p:nvPicPr>
          <p:cNvPr id="6" name="Picture 14" descr="fig0409ad">
            <a:extLst>
              <a:ext uri="{FF2B5EF4-FFF2-40B4-BE49-F238E27FC236}">
                <a16:creationId xmlns:a16="http://schemas.microsoft.com/office/drawing/2014/main" id="{67E0E423-1899-E591-91C0-4ABD31C1A1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82027" y="2395678"/>
            <a:ext cx="3627957" cy="34139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F7691386-78E3-6B07-2485-A9D0996E516B}"/>
              </a:ext>
            </a:extLst>
          </p:cNvPr>
          <p:cNvSpPr>
            <a:spLocks noGrp="1" noChangeArrowheads="1"/>
          </p:cNvSpPr>
          <p:nvPr/>
        </p:nvSpPr>
        <p:spPr bwMode="auto">
          <a:xfrm>
            <a:off x="7360980" y="2400985"/>
            <a:ext cx="4069020"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lgn="r" rtl="1">
              <a:buClr>
                <a:schemeClr val="tx1"/>
              </a:buClr>
              <a:buSzPct val="75000"/>
              <a:tabLst>
                <a:tab pos="395288" algn="l"/>
              </a:tabLst>
            </a:pPr>
            <a:r>
              <a:rPr lang="ar-EG" altLang="en-US" sz="1800" b="1" dirty="0">
                <a:solidFill>
                  <a:srgbClr val="0070C0"/>
                </a:solidFill>
                <a:latin typeface="Alexandria"/>
              </a:rPr>
              <a:t>عندما يزداد الطلب، هل يكون التغير في الكمية المعروضة صغيرًا أم كبيرًا؟</a:t>
            </a:r>
          </a:p>
          <a:p>
            <a:pPr lvl="1" indent="0" algn="r" rtl="1">
              <a:buClr>
                <a:schemeClr val="tx1"/>
              </a:buClr>
              <a:buSzPct val="75000"/>
              <a:tabLst>
                <a:tab pos="395288" algn="l"/>
              </a:tabLst>
            </a:pPr>
            <a:r>
              <a:rPr lang="ar-EG" altLang="en-US" sz="1800" b="1" dirty="0">
                <a:latin typeface="Alexandria"/>
              </a:rPr>
              <a:t>في الشكل، تؤدي الزيادة في الطلب إلى</a:t>
            </a:r>
          </a:p>
          <a:p>
            <a:pPr lvl="1" indent="0" algn="r" rtl="1">
              <a:buClr>
                <a:schemeClr val="tx1"/>
              </a:buClr>
              <a:buSzPct val="75000"/>
              <a:buFont typeface="Webdings" panose="05030102010509060703" pitchFamily="18" charset="2"/>
              <a:buChar char="&lt;"/>
              <a:tabLst>
                <a:tab pos="395288" algn="l"/>
              </a:tabLst>
            </a:pPr>
            <a:r>
              <a:rPr lang="ar-EG" altLang="en-US" sz="1800" dirty="0">
                <a:latin typeface="Alexandria"/>
              </a:rPr>
              <a:t>ارتفاع كبير في السعر</a:t>
            </a:r>
          </a:p>
          <a:p>
            <a:pPr lvl="1" indent="0" algn="r" rtl="1">
              <a:buClr>
                <a:schemeClr val="tx1"/>
              </a:buClr>
              <a:buSzPct val="75000"/>
              <a:buFont typeface="Webdings" panose="05030102010509060703" pitchFamily="18" charset="2"/>
              <a:buChar char="&lt;"/>
              <a:tabLst>
                <a:tab pos="395288" algn="l"/>
              </a:tabLst>
            </a:pPr>
            <a:r>
              <a:rPr lang="ar-EG" altLang="en-US" sz="1800" dirty="0">
                <a:latin typeface="Alexandria"/>
              </a:rPr>
              <a:t>زيادة صغيرة في الكمية المعروضة</a:t>
            </a:r>
            <a:endParaRPr lang="en-US" altLang="en-US" sz="1800" dirty="0">
              <a:latin typeface="Alexandria"/>
            </a:endParaRPr>
          </a:p>
          <a:p>
            <a:pPr lvl="1" indent="0" defTabSz="342900" eaLnBrk="1" hangingPunct="1">
              <a:tabLst>
                <a:tab pos="461963" algn="l"/>
              </a:tabLst>
            </a:pPr>
            <a:endParaRPr lang="en-US" altLang="en-US" sz="2000" dirty="0">
              <a:solidFill>
                <a:srgbClr val="0070C0"/>
              </a:solidFill>
              <a:latin typeface="Alexandria"/>
            </a:endParaRPr>
          </a:p>
        </p:txBody>
      </p:sp>
    </p:spTree>
    <p:extLst>
      <p:ext uri="{BB962C8B-B14F-4D97-AF65-F5344CB8AC3E}">
        <p14:creationId xmlns:p14="http://schemas.microsoft.com/office/powerpoint/2010/main" val="15922585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Supply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العرض السعرية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8" name="Rectangle 7">
            <a:extLst>
              <a:ext uri="{FF2B5EF4-FFF2-40B4-BE49-F238E27FC236}">
                <a16:creationId xmlns:a16="http://schemas.microsoft.com/office/drawing/2014/main" id="{5411EE9B-2189-3D26-ED63-4FE233246D1E}"/>
              </a:ext>
            </a:extLst>
          </p:cNvPr>
          <p:cNvSpPr>
            <a:spLocks noGrp="1" noChangeArrowheads="1"/>
          </p:cNvSpPr>
          <p:nvPr/>
        </p:nvSpPr>
        <p:spPr bwMode="auto">
          <a:xfrm>
            <a:off x="651253" y="2395678"/>
            <a:ext cx="3714130"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defTabSz="342900">
              <a:tabLst>
                <a:tab pos="395288" algn="l"/>
              </a:tabLst>
            </a:pPr>
            <a:r>
              <a:rPr lang="en-US" altLang="en-US" sz="2000" dirty="0">
                <a:latin typeface="Alexandria"/>
              </a:rPr>
              <a:t>In the Figure, an increase in demand brings</a:t>
            </a:r>
          </a:p>
          <a:p>
            <a:pPr lvl="1" indent="0" defTabSz="342900">
              <a:buClr>
                <a:schemeClr val="tx1"/>
              </a:buClr>
              <a:buSzPct val="75000"/>
              <a:buFont typeface="Webdings" panose="05030102010509060703" pitchFamily="18" charset="2"/>
              <a:buChar char="&lt;"/>
              <a:tabLst>
                <a:tab pos="395288" algn="l"/>
              </a:tabLst>
            </a:pPr>
            <a:r>
              <a:rPr lang="en-US" altLang="en-US" sz="2000" dirty="0">
                <a:latin typeface="Alexandria"/>
              </a:rPr>
              <a:t> A small rise in price</a:t>
            </a:r>
          </a:p>
          <a:p>
            <a:pPr lvl="1" indent="0" defTabSz="342900">
              <a:buClr>
                <a:schemeClr val="tx1"/>
              </a:buClr>
              <a:buSzPct val="75000"/>
              <a:buFont typeface="Webdings" panose="05030102010509060703" pitchFamily="18" charset="2"/>
              <a:buChar char="&lt;"/>
              <a:tabLst>
                <a:tab pos="395288" algn="l"/>
              </a:tabLst>
            </a:pPr>
            <a:r>
              <a:rPr lang="en-US" altLang="en-US" sz="2000" dirty="0">
                <a:latin typeface="Alexandria"/>
              </a:rPr>
              <a:t> A large increase in the 	quantity supplied</a:t>
            </a:r>
          </a:p>
          <a:p>
            <a:pPr lvl="1" indent="0" defTabSz="342900" eaLnBrk="1" hangingPunct="1">
              <a:tabLst>
                <a:tab pos="461963" algn="l"/>
              </a:tabLst>
            </a:pPr>
            <a:endParaRPr lang="en-US" altLang="en-US" sz="2000" dirty="0">
              <a:solidFill>
                <a:srgbClr val="0070C0"/>
              </a:solidFill>
              <a:latin typeface="Alexandria"/>
            </a:endParaRPr>
          </a:p>
        </p:txBody>
      </p:sp>
      <p:pic>
        <p:nvPicPr>
          <p:cNvPr id="11" name="Picture 11" descr="fig0409bd">
            <a:extLst>
              <a:ext uri="{FF2B5EF4-FFF2-40B4-BE49-F238E27FC236}">
                <a16:creationId xmlns:a16="http://schemas.microsoft.com/office/drawing/2014/main" id="{8798876F-91C1-31A0-242A-A6E07F37A3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04446" y="2046583"/>
            <a:ext cx="3983107" cy="37099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a:extLst>
              <a:ext uri="{FF2B5EF4-FFF2-40B4-BE49-F238E27FC236}">
                <a16:creationId xmlns:a16="http://schemas.microsoft.com/office/drawing/2014/main" id="{4F5C6079-34DC-4576-8344-0D78FFE4E352}"/>
              </a:ext>
            </a:extLst>
          </p:cNvPr>
          <p:cNvSpPr>
            <a:spLocks noGrp="1" noChangeArrowheads="1"/>
          </p:cNvSpPr>
          <p:nvPr/>
        </p:nvSpPr>
        <p:spPr bwMode="auto">
          <a:xfrm>
            <a:off x="7199583" y="2618019"/>
            <a:ext cx="4199905" cy="37780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lgn="r" rtl="1">
              <a:buClr>
                <a:schemeClr val="tx1"/>
              </a:buClr>
              <a:buSzPct val="75000"/>
              <a:tabLst>
                <a:tab pos="395288" algn="l"/>
              </a:tabLst>
            </a:pPr>
            <a:r>
              <a:rPr lang="ar-EG" altLang="en-US" sz="2000" b="1" dirty="0">
                <a:latin typeface="Alexandria"/>
              </a:rPr>
              <a:t>في الشكل، تؤدي الزيادة في الطلب إلى</a:t>
            </a:r>
          </a:p>
          <a:p>
            <a:pPr lvl="1" indent="0" algn="r" rtl="1">
              <a:buClr>
                <a:schemeClr val="tx1"/>
              </a:buClr>
              <a:buSzPct val="75000"/>
              <a:buFont typeface="Webdings" panose="05030102010509060703" pitchFamily="18" charset="2"/>
              <a:buChar char="&lt;"/>
              <a:tabLst>
                <a:tab pos="395288" algn="l"/>
              </a:tabLst>
            </a:pPr>
            <a:r>
              <a:rPr lang="ar-EG" altLang="en-US" sz="2000" dirty="0">
                <a:latin typeface="Alexandria"/>
              </a:rPr>
              <a:t>ارتفاع صغير في السعر</a:t>
            </a:r>
          </a:p>
          <a:p>
            <a:pPr lvl="1" indent="0" algn="r" rtl="1">
              <a:buClr>
                <a:schemeClr val="tx1"/>
              </a:buClr>
              <a:buSzPct val="75000"/>
              <a:buFont typeface="Webdings" panose="05030102010509060703" pitchFamily="18" charset="2"/>
              <a:buChar char="&lt;"/>
              <a:tabLst>
                <a:tab pos="395288" algn="l"/>
              </a:tabLst>
            </a:pPr>
            <a:r>
              <a:rPr lang="ar-EG" altLang="en-US" sz="2000" dirty="0">
                <a:latin typeface="Alexandria"/>
              </a:rPr>
              <a:t>زيادة كبيرة في الكمية المعروضة</a:t>
            </a:r>
            <a:endParaRPr lang="en-US" altLang="en-US" sz="2000" dirty="0">
              <a:latin typeface="Alexandria"/>
            </a:endParaRPr>
          </a:p>
          <a:p>
            <a:pPr lvl="1" indent="0" defTabSz="342900">
              <a:buClr>
                <a:schemeClr val="tx1"/>
              </a:buClr>
              <a:buSzPct val="75000"/>
              <a:buFont typeface="Webdings" panose="05030102010509060703" pitchFamily="18" charset="2"/>
              <a:buChar char="&lt;"/>
              <a:tabLst>
                <a:tab pos="395288" algn="l"/>
              </a:tabLst>
            </a:pPr>
            <a:endParaRPr lang="en-US" altLang="en-US" sz="2000" dirty="0">
              <a:latin typeface="Alexandria"/>
            </a:endParaRPr>
          </a:p>
          <a:p>
            <a:pPr lvl="1" indent="0" defTabSz="342900" eaLnBrk="1" hangingPunct="1">
              <a:tabLst>
                <a:tab pos="461963" algn="l"/>
              </a:tabLst>
            </a:pPr>
            <a:endParaRPr lang="en-US" altLang="en-US" sz="2000" dirty="0">
              <a:solidFill>
                <a:srgbClr val="0070C0"/>
              </a:solidFill>
              <a:latin typeface="Alexandria"/>
            </a:endParaRPr>
          </a:p>
        </p:txBody>
      </p:sp>
    </p:spTree>
    <p:extLst>
      <p:ext uri="{BB962C8B-B14F-4D97-AF65-F5344CB8AC3E}">
        <p14:creationId xmlns:p14="http://schemas.microsoft.com/office/powerpoint/2010/main" val="38932219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Supply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العرض السعرية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6770E5B3-7DA6-BB59-4C23-33949DE40644}"/>
              </a:ext>
            </a:extLst>
          </p:cNvPr>
          <p:cNvSpPr>
            <a:spLocks noGrp="1" noChangeArrowheads="1"/>
          </p:cNvSpPr>
          <p:nvPr/>
        </p:nvSpPr>
        <p:spPr bwMode="auto">
          <a:xfrm>
            <a:off x="762000" y="2101396"/>
            <a:ext cx="4881822" cy="44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defTabSz="342900" eaLnBrk="1" hangingPunct="1">
              <a:tabLst>
                <a:tab pos="395288" algn="l"/>
              </a:tabLst>
            </a:pPr>
            <a:r>
              <a:rPr lang="en-US" altLang="en-US" sz="2000" dirty="0">
                <a:solidFill>
                  <a:srgbClr val="0070C0"/>
                </a:solidFill>
                <a:latin typeface="Alexandria"/>
              </a:rPr>
              <a:t>The contrast between the two outcomes highlights the need for:</a:t>
            </a:r>
          </a:p>
          <a:p>
            <a:pPr lvl="1" indent="0" defTabSz="342900" eaLnBrk="1" hangingPunct="1">
              <a:buClr>
                <a:schemeClr val="tx1"/>
              </a:buClr>
              <a:buSzPct val="75000"/>
              <a:buFont typeface="Webdings" panose="05030102010509060703" pitchFamily="18" charset="2"/>
              <a:buChar char="&lt;"/>
              <a:tabLst>
                <a:tab pos="395288" algn="l"/>
              </a:tabLst>
            </a:pPr>
            <a:r>
              <a:rPr lang="en-US" altLang="en-US" sz="2000" b="1" dirty="0">
                <a:latin typeface="Alexandria"/>
              </a:rPr>
              <a:t> A measure of the responsiveness of the quantity 	supplied to a price change.</a:t>
            </a:r>
          </a:p>
          <a:p>
            <a:pPr lvl="1" indent="0" defTabSz="342900" eaLnBrk="1" hangingPunct="1">
              <a:tabLst>
                <a:tab pos="461963" algn="l"/>
              </a:tabLst>
            </a:pPr>
            <a:r>
              <a:rPr lang="en-US" altLang="en-US" sz="2000" dirty="0">
                <a:latin typeface="Alexandria"/>
              </a:rPr>
              <a:t>The </a:t>
            </a:r>
            <a:r>
              <a:rPr lang="en-US" altLang="en-US" sz="2000" b="1" u="sng" dirty="0">
                <a:solidFill>
                  <a:srgbClr val="0070C0"/>
                </a:solidFill>
                <a:latin typeface="Alexandria"/>
              </a:rPr>
              <a:t>price elasticity of supply </a:t>
            </a:r>
            <a:r>
              <a:rPr lang="en-US" altLang="en-US" sz="2000" dirty="0">
                <a:latin typeface="Alexandria"/>
              </a:rPr>
              <a:t>is a measure of the responsiveness of </a:t>
            </a:r>
            <a:r>
              <a:rPr lang="en-US" altLang="en-US" sz="2000" u="sng" dirty="0">
                <a:latin typeface="Alexandria"/>
              </a:rPr>
              <a:t>the quantity supplied </a:t>
            </a:r>
            <a:r>
              <a:rPr lang="en-US" altLang="en-US" sz="2000" dirty="0">
                <a:latin typeface="Alexandria"/>
              </a:rPr>
              <a:t>to a </a:t>
            </a:r>
            <a:r>
              <a:rPr lang="en-US" altLang="en-US" sz="2000" u="sng" dirty="0">
                <a:latin typeface="Alexandria"/>
              </a:rPr>
              <a:t>change in the price</a:t>
            </a:r>
            <a:r>
              <a:rPr lang="en-US" altLang="en-US" sz="2000" dirty="0">
                <a:latin typeface="Alexandria"/>
              </a:rPr>
              <a:t> of a good when all other influences on selling plans remain the same.</a:t>
            </a:r>
            <a:endParaRPr lang="ar-EG" altLang="en-US" sz="2000" dirty="0">
              <a:latin typeface="Alexandria"/>
            </a:endParaRPr>
          </a:p>
        </p:txBody>
      </p:sp>
      <p:sp>
        <p:nvSpPr>
          <p:cNvPr id="4" name="Rectangle 3">
            <a:extLst>
              <a:ext uri="{FF2B5EF4-FFF2-40B4-BE49-F238E27FC236}">
                <a16:creationId xmlns:a16="http://schemas.microsoft.com/office/drawing/2014/main" id="{537BA673-82D1-A5A6-E633-0796249B47FB}"/>
              </a:ext>
            </a:extLst>
          </p:cNvPr>
          <p:cNvSpPr>
            <a:spLocks noGrp="1" noChangeArrowheads="1"/>
          </p:cNvSpPr>
          <p:nvPr/>
        </p:nvSpPr>
        <p:spPr bwMode="auto">
          <a:xfrm>
            <a:off x="6336377" y="2244411"/>
            <a:ext cx="4881822" cy="4430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buChar char="•"/>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lvl="1" indent="0" algn="r" defTabSz="342900" rtl="1" eaLnBrk="1" hangingPunct="1">
              <a:tabLst>
                <a:tab pos="461963" algn="l"/>
              </a:tabLst>
            </a:pPr>
            <a:r>
              <a:rPr lang="ar-EG" altLang="en-US" sz="2000" b="1" dirty="0">
                <a:solidFill>
                  <a:srgbClr val="0070C0"/>
                </a:solidFill>
                <a:latin typeface="Alexandria"/>
              </a:rPr>
              <a:t>يسلط التباين بين النتيجتين الضوء على الحاجة إلى:</a:t>
            </a:r>
          </a:p>
          <a:p>
            <a:pPr marL="457200" lvl="1" indent="-342900" algn="r" defTabSz="342900" rtl="1" eaLnBrk="1" hangingPunct="1">
              <a:buFont typeface="Arial" panose="020B0604020202020204" pitchFamily="34" charset="0"/>
              <a:buChar char="•"/>
              <a:tabLst>
                <a:tab pos="461963" algn="l"/>
              </a:tabLst>
            </a:pPr>
            <a:r>
              <a:rPr lang="ar-EG" altLang="en-US" sz="2000" dirty="0">
                <a:latin typeface="Alexandria"/>
              </a:rPr>
              <a:t>قياس مدى استجابة الكمية المعروضة لتغير السعر.</a:t>
            </a:r>
          </a:p>
          <a:p>
            <a:pPr marL="457200" lvl="1" indent="-342900" algn="r" defTabSz="342900" rtl="1" eaLnBrk="1" hangingPunct="1">
              <a:buFont typeface="Arial" panose="020B0604020202020204" pitchFamily="34" charset="0"/>
              <a:buChar char="•"/>
              <a:tabLst>
                <a:tab pos="461963" algn="l"/>
              </a:tabLst>
            </a:pPr>
            <a:r>
              <a:rPr lang="ar-EG" altLang="en-US" sz="2000" dirty="0">
                <a:latin typeface="Alexandria"/>
              </a:rPr>
              <a:t>تعتبر مرونة العرض السعرية مقياسًا لمدى استجابة الكمية المعروضة لتغير سعر السلعة عندما تظل جميع التأثيرات والعوامل الأخرى على خطط البيع كما هي.</a:t>
            </a:r>
            <a:endParaRPr lang="en-US" altLang="en-US" sz="2000" dirty="0">
              <a:latin typeface="Alexandria"/>
            </a:endParaRPr>
          </a:p>
          <a:p>
            <a:pPr lvl="1" indent="0" defTabSz="342900" eaLnBrk="1" hangingPunct="1">
              <a:tabLst>
                <a:tab pos="461963" algn="l"/>
              </a:tabLst>
            </a:pPr>
            <a:endParaRPr lang="en-US" altLang="en-US" sz="2000" dirty="0">
              <a:solidFill>
                <a:srgbClr val="0070C0"/>
              </a:solidFill>
              <a:latin typeface="Alexandria"/>
            </a:endParaRPr>
          </a:p>
        </p:txBody>
      </p:sp>
    </p:spTree>
    <p:extLst>
      <p:ext uri="{BB962C8B-B14F-4D97-AF65-F5344CB8AC3E}">
        <p14:creationId xmlns:p14="http://schemas.microsoft.com/office/powerpoint/2010/main" val="2123165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Supply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العرض السعرية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mc:AlternateContent xmlns:mc="http://schemas.openxmlformats.org/markup-compatibility/2006" xmlns:a14="http://schemas.microsoft.com/office/drawing/2010/main">
        <mc:Choice Requires="a14">
          <p:sp>
            <p:nvSpPr>
              <p:cNvPr id="6" name="Rectangle 5">
                <a:extLst>
                  <a:ext uri="{FF2B5EF4-FFF2-40B4-BE49-F238E27FC236}">
                    <a16:creationId xmlns:a16="http://schemas.microsoft.com/office/drawing/2014/main" id="{17A9C6A8-0AE9-7E6F-C91E-499111F5EB1F}"/>
                  </a:ext>
                </a:extLst>
              </p:cNvPr>
              <p:cNvSpPr>
                <a:spLocks noGrp="1" noChangeArrowheads="1"/>
              </p:cNvSpPr>
              <p:nvPr/>
            </p:nvSpPr>
            <p:spPr bwMode="auto">
              <a:xfrm>
                <a:off x="762000" y="2441585"/>
                <a:ext cx="5453064" cy="2250466"/>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sz="2000" dirty="0">
                    <a:solidFill>
                      <a:srgbClr val="002060"/>
                    </a:solidFill>
                    <a:latin typeface="Alexandria"/>
                  </a:rPr>
                  <a:t>Calculating Price Elasticity of Supply</a:t>
                </a:r>
                <a:r>
                  <a:rPr lang="ar-EG" altLang="en-US" sz="2000" dirty="0">
                    <a:solidFill>
                      <a:srgbClr val="002060"/>
                    </a:solidFill>
                    <a:latin typeface="Alexandria"/>
                  </a:rPr>
                  <a:t> </a:t>
                </a:r>
              </a:p>
              <a:p>
                <a:r>
                  <a:rPr lang="en-US" altLang="en-US" sz="2000" dirty="0">
                    <a:solidFill>
                      <a:schemeClr val="tx1"/>
                    </a:solidFill>
                    <a:latin typeface="Alexandria"/>
                  </a:rPr>
                  <a:t>The price elasticity of supply is calculated by using the formula:</a:t>
                </a:r>
                <a:endParaRPr lang="ar-EG" altLang="en-US" sz="2000" dirty="0">
                  <a:solidFill>
                    <a:schemeClr val="tx1"/>
                  </a:solidFill>
                  <a:latin typeface="Alexandria"/>
                </a:endParaRPr>
              </a:p>
              <a:p>
                <a:pPr lvl="1" indent="0" eaLnBrk="1" hangingPunct="1"/>
                <a14:m>
                  <m:oMathPara xmlns:m="http://schemas.openxmlformats.org/officeDocument/2006/math">
                    <m:oMathParaPr>
                      <m:jc m:val="centerGroup"/>
                    </m:oMathParaPr>
                    <m:oMath xmlns:m="http://schemas.openxmlformats.org/officeDocument/2006/math">
                      <m:r>
                        <m:rPr>
                          <m:nor/>
                        </m:rPr>
                        <a:rPr lang="en-US" sz="1800" b="1" i="0" smtClean="0">
                          <a:solidFill>
                            <a:srgbClr val="0070C0"/>
                          </a:solidFill>
                          <a:latin typeface="Alexandria"/>
                        </a:rPr>
                        <m:t>Es</m:t>
                      </m:r>
                      <m:r>
                        <a:rPr lang="en-US" sz="1800" b="1" i="1" smtClean="0">
                          <a:solidFill>
                            <a:srgbClr val="0070C0"/>
                          </a:solidFill>
                          <a:latin typeface="Cambria Math" panose="02040503050406030204" pitchFamily="18" charset="0"/>
                        </a:rPr>
                        <m:t>= </m:t>
                      </m:r>
                      <m:f>
                        <m:fPr>
                          <m:ctrlPr>
                            <a:rPr lang="pt-BR" altLang="en-US" sz="1800" b="1" i="1" smtClean="0">
                              <a:solidFill>
                                <a:srgbClr val="0070C0"/>
                              </a:solidFill>
                              <a:latin typeface="Cambria Math" panose="02040503050406030204" pitchFamily="18" charset="0"/>
                            </a:rPr>
                          </m:ctrlPr>
                        </m:fPr>
                        <m:num>
                          <m:r>
                            <m:rPr>
                              <m:nor/>
                            </m:rPr>
                            <a:rPr lang="en-US" altLang="en-US" sz="1800" b="1" dirty="0">
                              <a:solidFill>
                                <a:srgbClr val="0070C0"/>
                              </a:solidFill>
                              <a:latin typeface="Alexandria"/>
                            </a:rPr>
                            <m:t>Percentage</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change</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in</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quantity</m:t>
                          </m:r>
                          <m:r>
                            <m:rPr>
                              <m:nor/>
                            </m:rPr>
                            <a:rPr lang="en-US" altLang="en-US" sz="1800" b="1" dirty="0">
                              <a:solidFill>
                                <a:srgbClr val="0070C0"/>
                              </a:solidFill>
                              <a:latin typeface="Alexandria"/>
                            </a:rPr>
                            <m:t> </m:t>
                          </m:r>
                          <m:r>
                            <m:rPr>
                              <m:nor/>
                            </m:rPr>
                            <a:rPr lang="en-US" altLang="en-US" sz="1800" b="1" i="0" dirty="0" smtClean="0">
                              <a:solidFill>
                                <a:srgbClr val="0070C0"/>
                              </a:solidFill>
                              <a:latin typeface="Alexandria"/>
                            </a:rPr>
                            <m:t>suppli</m:t>
                          </m:r>
                          <m:r>
                            <m:rPr>
                              <m:nor/>
                            </m:rPr>
                            <a:rPr lang="en-US" altLang="en-US" sz="1800" b="1" dirty="0">
                              <a:solidFill>
                                <a:srgbClr val="0070C0"/>
                              </a:solidFill>
                              <a:latin typeface="Alexandria"/>
                            </a:rPr>
                            <m:t>ed</m:t>
                          </m:r>
                          <m:r>
                            <m:rPr>
                              <m:nor/>
                            </m:rPr>
                            <a:rPr lang="en-US" altLang="en-US" sz="1800" b="1" i="0" dirty="0" smtClean="0">
                              <a:solidFill>
                                <a:srgbClr val="0070C0"/>
                              </a:solidFill>
                              <a:latin typeface="Alexandria"/>
                            </a:rPr>
                            <m:t> (</m:t>
                          </m:r>
                          <m:r>
                            <m:rPr>
                              <m:nor/>
                            </m:rPr>
                            <a:rPr lang="en-US" sz="1800" b="1">
                              <a:solidFill>
                                <a:srgbClr val="0070C0"/>
                              </a:solidFill>
                              <a:latin typeface="Alexandria"/>
                            </a:rPr>
                            <m:t>%</m:t>
                          </m:r>
                          <m:r>
                            <m:rPr>
                              <m:nor/>
                            </m:rPr>
                            <a:rPr lang="en-US" sz="1800" b="1">
                              <a:solidFill>
                                <a:srgbClr val="0070C0"/>
                              </a:solidFill>
                              <a:latin typeface="Alexandria"/>
                            </a:rPr>
                            <m:t>∆</m:t>
                          </m:r>
                          <m:r>
                            <m:rPr>
                              <m:nor/>
                            </m:rPr>
                            <a:rPr lang="en-US" sz="1800" b="1">
                              <a:solidFill>
                                <a:srgbClr val="0070C0"/>
                              </a:solidFill>
                              <a:latin typeface="Alexandria"/>
                            </a:rPr>
                            <m:t>Qs</m:t>
                          </m:r>
                          <m:r>
                            <m:rPr>
                              <m:nor/>
                            </m:rPr>
                            <a:rPr lang="en-US" altLang="en-US" sz="1800" b="1" i="0" dirty="0" smtClean="0">
                              <a:solidFill>
                                <a:srgbClr val="0070C0"/>
                              </a:solidFill>
                              <a:latin typeface="Alexandria"/>
                            </a:rPr>
                            <m:t>)</m:t>
                          </m:r>
                          <m:r>
                            <m:rPr>
                              <m:nor/>
                            </m:rPr>
                            <a:rPr lang="en-US" altLang="en-US" sz="1800" b="1" dirty="0" smtClean="0">
                              <a:solidFill>
                                <a:srgbClr val="0070C0"/>
                              </a:solidFill>
                              <a:latin typeface="Alexandria"/>
                            </a:rPr>
                            <m:t> </m:t>
                          </m:r>
                          <m:r>
                            <a:rPr lang="en-US" altLang="en-US" sz="1800" b="1" i="1" dirty="0" smtClean="0">
                              <a:solidFill>
                                <a:srgbClr val="0070C0"/>
                              </a:solidFill>
                              <a:latin typeface="Cambria Math" panose="02040503050406030204" pitchFamily="18" charset="0"/>
                            </a:rPr>
                            <m:t> </m:t>
                          </m:r>
                        </m:num>
                        <m:den>
                          <m:r>
                            <m:rPr>
                              <m:nor/>
                            </m:rPr>
                            <a:rPr lang="en-US" altLang="en-US" sz="1800" b="1" dirty="0">
                              <a:solidFill>
                                <a:srgbClr val="0070C0"/>
                              </a:solidFill>
                              <a:latin typeface="Alexandria"/>
                            </a:rPr>
                            <m:t>Percentage</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change</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in</m:t>
                          </m:r>
                          <m:r>
                            <m:rPr>
                              <m:nor/>
                            </m:rPr>
                            <a:rPr lang="en-US" altLang="en-US" sz="1800" b="1" dirty="0">
                              <a:solidFill>
                                <a:srgbClr val="0070C0"/>
                              </a:solidFill>
                              <a:latin typeface="Alexandria"/>
                            </a:rPr>
                            <m:t> </m:t>
                          </m:r>
                          <m:r>
                            <m:rPr>
                              <m:nor/>
                            </m:rPr>
                            <a:rPr lang="en-US" altLang="en-US" sz="1800" b="1" dirty="0">
                              <a:solidFill>
                                <a:srgbClr val="0070C0"/>
                              </a:solidFill>
                              <a:latin typeface="Alexandria"/>
                            </a:rPr>
                            <m:t>price</m:t>
                          </m:r>
                          <m:r>
                            <m:rPr>
                              <m:nor/>
                            </m:rPr>
                            <a:rPr lang="en-US" altLang="en-US" sz="1800" b="1" dirty="0">
                              <a:solidFill>
                                <a:srgbClr val="0070C0"/>
                              </a:solidFill>
                              <a:latin typeface="Alexandria"/>
                            </a:rPr>
                            <m:t> </m:t>
                          </m:r>
                          <m:r>
                            <a:rPr lang="en-US" altLang="en-US" sz="1800" b="1" i="1" dirty="0" smtClean="0">
                              <a:solidFill>
                                <a:srgbClr val="0070C0"/>
                              </a:solidFill>
                              <a:latin typeface="Cambria Math" panose="02040503050406030204" pitchFamily="18" charset="0"/>
                            </a:rPr>
                            <m:t>(</m:t>
                          </m:r>
                          <m:r>
                            <m:rPr>
                              <m:nor/>
                            </m:rPr>
                            <a:rPr lang="en-US" sz="1800" b="1">
                              <a:solidFill>
                                <a:srgbClr val="0070C0"/>
                              </a:solidFill>
                              <a:latin typeface="Alexandria"/>
                            </a:rPr>
                            <m:t>%</m:t>
                          </m:r>
                          <m:r>
                            <m:rPr>
                              <m:nor/>
                            </m:rPr>
                            <a:rPr lang="en-US" sz="1800" b="1">
                              <a:solidFill>
                                <a:srgbClr val="0070C0"/>
                              </a:solidFill>
                              <a:latin typeface="Alexandria"/>
                            </a:rPr>
                            <m:t>∆</m:t>
                          </m:r>
                          <m:r>
                            <m:rPr>
                              <m:nor/>
                            </m:rPr>
                            <a:rPr lang="en-US" sz="1800" b="1">
                              <a:solidFill>
                                <a:srgbClr val="0070C0"/>
                              </a:solidFill>
                              <a:latin typeface="Alexandria"/>
                            </a:rPr>
                            <m:t>P</m:t>
                          </m:r>
                          <m:r>
                            <a:rPr lang="en-US" altLang="en-US" sz="1800" b="1" i="1" dirty="0" smtClean="0">
                              <a:solidFill>
                                <a:srgbClr val="0070C0"/>
                              </a:solidFill>
                              <a:latin typeface="Cambria Math" panose="02040503050406030204" pitchFamily="18" charset="0"/>
                            </a:rPr>
                            <m:t>)</m:t>
                          </m:r>
                        </m:den>
                      </m:f>
                    </m:oMath>
                  </m:oMathPara>
                </a14:m>
                <a:endParaRPr lang="en-US" altLang="en-US" sz="2000" b="1" dirty="0">
                  <a:solidFill>
                    <a:srgbClr val="0070C0"/>
                  </a:solidFill>
                  <a:latin typeface="Alexandria"/>
                </a:endParaRPr>
              </a:p>
              <a:p>
                <a:pPr lvl="1" indent="0" eaLnBrk="1" hangingPunct="1"/>
                <a:endParaRPr lang="en-US" altLang="en-US" sz="2000" dirty="0">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mc:Choice>
        <mc:Fallback xmlns="">
          <p:sp>
            <p:nvSpPr>
              <p:cNvPr id="6" name="Rectangle 5">
                <a:extLst>
                  <a:ext uri="{FF2B5EF4-FFF2-40B4-BE49-F238E27FC236}">
                    <a16:creationId xmlns:a16="http://schemas.microsoft.com/office/drawing/2014/main" id="{17A9C6A8-0AE9-7E6F-C91E-499111F5EB1F}"/>
                  </a:ext>
                </a:extLst>
              </p:cNvPr>
              <p:cNvSpPr>
                <a:spLocks noGrp="1" noRot="1" noChangeAspect="1" noMove="1" noResize="1" noEditPoints="1" noAdjustHandles="1" noChangeArrowheads="1" noChangeShapeType="1" noTextEdit="1"/>
              </p:cNvSpPr>
              <p:nvPr/>
            </p:nvSpPr>
            <p:spPr bwMode="auto">
              <a:xfrm>
                <a:off x="762000" y="2441585"/>
                <a:ext cx="5453064" cy="2250466"/>
              </a:xfrm>
              <a:prstGeom prst="rect">
                <a:avLst/>
              </a:prstGeom>
              <a:blipFill>
                <a:blip r:embed="rId5"/>
                <a:stretch>
                  <a:fillRect l="-1117" t="-1626" r="-1899"/>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4" name="Rectangle 3">
                <a:extLst>
                  <a:ext uri="{FF2B5EF4-FFF2-40B4-BE49-F238E27FC236}">
                    <a16:creationId xmlns:a16="http://schemas.microsoft.com/office/drawing/2014/main" id="{E1E09264-0261-9835-02C5-E83FEA6CA9D5}"/>
                  </a:ext>
                </a:extLst>
              </p:cNvPr>
              <p:cNvSpPr>
                <a:spLocks noGrp="1" noChangeArrowheads="1"/>
              </p:cNvSpPr>
              <p:nvPr/>
            </p:nvSpPr>
            <p:spPr bwMode="auto">
              <a:xfrm>
                <a:off x="5848349" y="2283354"/>
                <a:ext cx="5453064" cy="2250466"/>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algn="r" rtl="1"/>
                <a:r>
                  <a:rPr lang="ar-EG" altLang="en-US" sz="2000" dirty="0">
                    <a:solidFill>
                      <a:srgbClr val="002060"/>
                    </a:solidFill>
                    <a:latin typeface="Alexandria"/>
                  </a:rPr>
                  <a:t>حساب مرونة العرض السعرية </a:t>
                </a:r>
              </a:p>
              <a:p>
                <a:pPr lvl="1" indent="0" algn="r" rtl="1" eaLnBrk="1" hangingPunct="1"/>
                <a:r>
                  <a:rPr lang="ar-EG" altLang="en-US" sz="2000" dirty="0">
                    <a:latin typeface="Alexandria"/>
                  </a:rPr>
                  <a:t>يتم حساب مرونة العرض السعرية باستخدام الصيغة التالية:</a:t>
                </a:r>
                <a:endParaRPr lang="en-US" altLang="en-US" sz="2000" dirty="0">
                  <a:latin typeface="Alexandria"/>
                </a:endParaRPr>
              </a:p>
              <a:p>
                <a:pPr lvl="1" indent="0" eaLnBrk="1" hangingPunct="1"/>
                <a:endParaRPr lang="ar-EG" altLang="en-US" sz="1800" b="1" dirty="0">
                  <a:solidFill>
                    <a:srgbClr val="0070C0"/>
                  </a:solidFill>
                  <a:latin typeface="Alexandria"/>
                </a:endParaRPr>
              </a:p>
              <a:p>
                <a:pPr lvl="1" indent="0" eaLnBrk="1" hangingPunct="1"/>
                <a14:m>
                  <m:oMathPara xmlns:m="http://schemas.openxmlformats.org/officeDocument/2006/math">
                    <m:oMathParaPr>
                      <m:jc m:val="centerGroup"/>
                    </m:oMathParaPr>
                    <m:oMath xmlns:m="http://schemas.openxmlformats.org/officeDocument/2006/math">
                      <m:r>
                        <a:rPr lang="en-US" sz="1800" b="1" i="1" smtClean="0">
                          <a:solidFill>
                            <a:srgbClr val="0070C0"/>
                          </a:solidFill>
                          <a:latin typeface="Cambria Math" panose="02040503050406030204" pitchFamily="18" charset="0"/>
                        </a:rPr>
                        <m:t>= </m:t>
                      </m:r>
                      <m:f>
                        <m:fPr>
                          <m:ctrlPr>
                            <a:rPr lang="pt-BR" altLang="en-US" sz="1800" b="1" i="1" smtClean="0">
                              <a:solidFill>
                                <a:srgbClr val="0070C0"/>
                              </a:solidFill>
                              <a:latin typeface="Cambria Math" panose="02040503050406030204" pitchFamily="18" charset="0"/>
                            </a:rPr>
                          </m:ctrlPr>
                        </m:fPr>
                        <m:num>
                          <m:r>
                            <m:rPr>
                              <m:nor/>
                            </m:rPr>
                            <a:rPr lang="ar-EG" altLang="en-US" sz="1800" b="1" i="1" dirty="0" smtClean="0">
                              <a:solidFill>
                                <a:srgbClr val="0070C0"/>
                              </a:solidFill>
                              <a:latin typeface="Alexandria"/>
                            </a:rPr>
                            <m:t>النسبة المئوية للتغير في الكمية المعروضة</m:t>
                          </m:r>
                          <m:r>
                            <m:rPr>
                              <m:nor/>
                            </m:rPr>
                            <a:rPr lang="en-US" altLang="en-US" sz="1800" b="1" i="0" dirty="0" smtClean="0">
                              <a:solidFill>
                                <a:srgbClr val="0070C0"/>
                              </a:solidFill>
                              <a:latin typeface="Alexandria"/>
                            </a:rPr>
                            <m:t>(</m:t>
                          </m:r>
                          <m:r>
                            <m:rPr>
                              <m:nor/>
                            </m:rPr>
                            <a:rPr lang="en-US" sz="1800" b="1">
                              <a:solidFill>
                                <a:srgbClr val="0070C0"/>
                              </a:solidFill>
                              <a:latin typeface="Alexandria"/>
                            </a:rPr>
                            <m:t>%</m:t>
                          </m:r>
                          <m:r>
                            <m:rPr>
                              <m:nor/>
                            </m:rPr>
                            <a:rPr lang="en-US" sz="1800" b="1">
                              <a:solidFill>
                                <a:srgbClr val="0070C0"/>
                              </a:solidFill>
                              <a:latin typeface="Alexandria"/>
                            </a:rPr>
                            <m:t>∆</m:t>
                          </m:r>
                          <m:r>
                            <m:rPr>
                              <m:nor/>
                            </m:rPr>
                            <a:rPr lang="en-US" sz="1800" b="1">
                              <a:solidFill>
                                <a:srgbClr val="0070C0"/>
                              </a:solidFill>
                              <a:latin typeface="Alexandria"/>
                            </a:rPr>
                            <m:t>Qs</m:t>
                          </m:r>
                          <m:r>
                            <m:rPr>
                              <m:nor/>
                            </m:rPr>
                            <a:rPr lang="en-US" altLang="en-US" sz="1800" b="1" i="0" dirty="0" smtClean="0">
                              <a:solidFill>
                                <a:srgbClr val="0070C0"/>
                              </a:solidFill>
                              <a:latin typeface="Alexandria"/>
                            </a:rPr>
                            <m:t>)</m:t>
                          </m:r>
                          <m:r>
                            <m:rPr>
                              <m:nor/>
                            </m:rPr>
                            <a:rPr lang="en-US" altLang="en-US" sz="1800" b="1" dirty="0">
                              <a:solidFill>
                                <a:srgbClr val="0070C0"/>
                              </a:solidFill>
                              <a:latin typeface="Alexandria"/>
                            </a:rPr>
                            <m:t> </m:t>
                          </m:r>
                          <m:r>
                            <a:rPr lang="en-US" altLang="en-US" sz="1800" b="1" i="1" dirty="0" smtClean="0">
                              <a:solidFill>
                                <a:srgbClr val="0070C0"/>
                              </a:solidFill>
                              <a:latin typeface="Cambria Math" panose="02040503050406030204" pitchFamily="18" charset="0"/>
                            </a:rPr>
                            <m:t> </m:t>
                          </m:r>
                        </m:num>
                        <m:den>
                          <m:r>
                            <m:rPr>
                              <m:nor/>
                            </m:rPr>
                            <a:rPr lang="ar-EG" altLang="en-US" sz="1800" b="1" i="0" dirty="0" smtClean="0">
                              <a:solidFill>
                                <a:srgbClr val="0070C0"/>
                              </a:solidFill>
                              <a:latin typeface="Alexandria"/>
                            </a:rPr>
                            <m:t>النسبة المئوية للتغير في السعر</m:t>
                          </m:r>
                          <m:r>
                            <a:rPr lang="en-US" altLang="en-US" sz="1800" b="1" i="1" dirty="0" smtClean="0">
                              <a:solidFill>
                                <a:srgbClr val="0070C0"/>
                              </a:solidFill>
                              <a:latin typeface="Cambria Math" panose="02040503050406030204" pitchFamily="18" charset="0"/>
                            </a:rPr>
                            <m:t>(</m:t>
                          </m:r>
                          <m:r>
                            <m:rPr>
                              <m:nor/>
                            </m:rPr>
                            <a:rPr lang="en-US" sz="1800" b="1">
                              <a:solidFill>
                                <a:srgbClr val="0070C0"/>
                              </a:solidFill>
                              <a:latin typeface="Alexandria"/>
                            </a:rPr>
                            <m:t>%</m:t>
                          </m:r>
                          <m:r>
                            <m:rPr>
                              <m:nor/>
                            </m:rPr>
                            <a:rPr lang="en-US" sz="1800" b="1">
                              <a:solidFill>
                                <a:srgbClr val="0070C0"/>
                              </a:solidFill>
                              <a:latin typeface="Alexandria"/>
                            </a:rPr>
                            <m:t>∆</m:t>
                          </m:r>
                          <m:r>
                            <m:rPr>
                              <m:nor/>
                            </m:rPr>
                            <a:rPr lang="en-US" sz="1800" b="1">
                              <a:solidFill>
                                <a:srgbClr val="0070C0"/>
                              </a:solidFill>
                              <a:latin typeface="Alexandria"/>
                            </a:rPr>
                            <m:t>P</m:t>
                          </m:r>
                          <m:r>
                            <a:rPr lang="en-US" altLang="en-US" sz="1800" b="1" i="1" dirty="0" smtClean="0">
                              <a:solidFill>
                                <a:srgbClr val="0070C0"/>
                              </a:solidFill>
                              <a:latin typeface="Cambria Math" panose="02040503050406030204" pitchFamily="18" charset="0"/>
                            </a:rPr>
                            <m:t>)</m:t>
                          </m:r>
                        </m:den>
                      </m:f>
                    </m:oMath>
                  </m:oMathPara>
                </a14:m>
                <a:endParaRPr lang="en-US" altLang="en-US" sz="2000" b="1" dirty="0">
                  <a:solidFill>
                    <a:srgbClr val="0070C0"/>
                  </a:solidFill>
                  <a:latin typeface="Alexandria"/>
                </a:endParaRPr>
              </a:p>
              <a:p>
                <a:pPr lvl="1" indent="0" eaLnBrk="1" hangingPunct="1"/>
                <a:endParaRPr lang="en-US" altLang="en-US" sz="2000" dirty="0">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mc:Choice>
        <mc:Fallback xmlns="">
          <p:sp>
            <p:nvSpPr>
              <p:cNvPr id="4" name="Rectangle 3">
                <a:extLst>
                  <a:ext uri="{FF2B5EF4-FFF2-40B4-BE49-F238E27FC236}">
                    <a16:creationId xmlns:a16="http://schemas.microsoft.com/office/drawing/2014/main" id="{E1E09264-0261-9835-02C5-E83FEA6CA9D5}"/>
                  </a:ext>
                </a:extLst>
              </p:cNvPr>
              <p:cNvSpPr>
                <a:spLocks noGrp="1" noRot="1" noChangeAspect="1" noMove="1" noResize="1" noEditPoints="1" noAdjustHandles="1" noChangeArrowheads="1" noChangeShapeType="1" noTextEdit="1"/>
              </p:cNvSpPr>
              <p:nvPr/>
            </p:nvSpPr>
            <p:spPr bwMode="auto">
              <a:xfrm>
                <a:off x="5848349" y="2283354"/>
                <a:ext cx="5453064" cy="2250466"/>
              </a:xfrm>
              <a:prstGeom prst="rect">
                <a:avLst/>
              </a:prstGeom>
              <a:blipFill>
                <a:blip r:embed="rId7"/>
                <a:stretch>
                  <a:fillRect t="-1626" r="-1117"/>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10729408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Price Elasticity of Supply</a:t>
            </a:r>
            <a:r>
              <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 مرونة العرض السعرية </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mc:AlternateContent xmlns:mc="http://schemas.openxmlformats.org/markup-compatibility/2006" xmlns:a14="http://schemas.microsoft.com/office/drawing/2010/main">
        <mc:Choice Requires="a14">
          <p:sp>
            <p:nvSpPr>
              <p:cNvPr id="2" name="Rectangle 1">
                <a:extLst>
                  <a:ext uri="{FF2B5EF4-FFF2-40B4-BE49-F238E27FC236}">
                    <a16:creationId xmlns:a16="http://schemas.microsoft.com/office/drawing/2014/main" id="{24951254-955F-61BF-574A-75A67A4FABA5}"/>
                  </a:ext>
                </a:extLst>
              </p:cNvPr>
              <p:cNvSpPr>
                <a:spLocks noGrp="1" noChangeArrowheads="1"/>
              </p:cNvSpPr>
              <p:nvPr/>
            </p:nvSpPr>
            <p:spPr bwMode="auto">
              <a:xfrm>
                <a:off x="2347724" y="1903342"/>
                <a:ext cx="9533101" cy="4339162"/>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r>
                  <a:rPr lang="en-US" altLang="en-US" sz="2000" dirty="0">
                    <a:solidFill>
                      <a:srgbClr val="002060"/>
                    </a:solidFill>
                    <a:latin typeface="Alexandria"/>
                  </a:rPr>
                  <a:t>Calculating Price Elasticity of Supply</a:t>
                </a:r>
                <a:r>
                  <a:rPr lang="ar-EG" altLang="en-US" sz="2000" dirty="0">
                    <a:solidFill>
                      <a:srgbClr val="002060"/>
                    </a:solidFill>
                    <a:latin typeface="Alexandria"/>
                  </a:rPr>
                  <a:t> حساب مرونة العرض السعرية </a:t>
                </a:r>
                <a:endParaRPr lang="en-US" altLang="en-US" sz="2000" dirty="0">
                  <a:solidFill>
                    <a:srgbClr val="002060"/>
                  </a:solidFill>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b="1" smtClean="0">
                          <a:solidFill>
                            <a:srgbClr val="0070C0"/>
                          </a:solidFill>
                          <a:latin typeface="Alexandria"/>
                        </a:rPr>
                        <m:t>%</m:t>
                      </m:r>
                      <m:r>
                        <m:rPr>
                          <m:nor/>
                        </m:rPr>
                        <a:rPr lang="en-US" sz="2000" b="1" smtClean="0">
                          <a:solidFill>
                            <a:srgbClr val="0070C0"/>
                          </a:solidFill>
                          <a:latin typeface="Alexandria"/>
                        </a:rPr>
                        <m:t>∆</m:t>
                      </m:r>
                      <m:r>
                        <m:rPr>
                          <m:nor/>
                        </m:rPr>
                        <a:rPr lang="en-US" sz="2000" b="1" smtClean="0">
                          <a:solidFill>
                            <a:srgbClr val="0070C0"/>
                          </a:solidFill>
                          <a:latin typeface="Alexandria"/>
                        </a:rPr>
                        <m:t>Qs</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sz="2000" b="1">
                              <a:solidFill>
                                <a:srgbClr val="0070C0"/>
                              </a:solidFill>
                              <a:latin typeface="Alexandria"/>
                            </a:rPr>
                            <m:t>∆</m:t>
                          </m:r>
                          <m:r>
                            <m:rPr>
                              <m:nor/>
                            </m:rPr>
                            <a:rPr lang="en-US" sz="2000" b="1">
                              <a:solidFill>
                                <a:srgbClr val="0070C0"/>
                              </a:solidFill>
                              <a:latin typeface="Alexandria"/>
                            </a:rPr>
                            <m:t>Q</m:t>
                          </m:r>
                          <m:r>
                            <a:rPr lang="en-US" sz="2000" b="1" i="1" smtClean="0">
                              <a:solidFill>
                                <a:srgbClr val="0070C0"/>
                              </a:solidFill>
                              <a:latin typeface="Cambria Math" panose="02040503050406030204" pitchFamily="18" charset="0"/>
                            </a:rPr>
                            <m:t>𝒔</m:t>
                          </m:r>
                        </m:num>
                        <m:den>
                          <m:r>
                            <m:rPr>
                              <m:nor/>
                            </m:rPr>
                            <a:rPr lang="en-US" sz="2000" b="1">
                              <a:solidFill>
                                <a:srgbClr val="0070C0"/>
                              </a:solidFill>
                              <a:latin typeface="Alexandria"/>
                            </a:rPr>
                            <m:t>Q</m:t>
                          </m:r>
                          <m:r>
                            <m:rPr>
                              <m:nor/>
                            </m:rPr>
                            <a:rPr lang="en-US" sz="2000" b="1" i="0" smtClean="0">
                              <a:solidFill>
                                <a:srgbClr val="0070C0"/>
                              </a:solidFill>
                              <a:latin typeface="Alexandria"/>
                            </a:rPr>
                            <m:t>s</m:t>
                          </m:r>
                          <m:r>
                            <m:rPr>
                              <m:nor/>
                            </m:rPr>
                            <a:rPr lang="en-US" sz="2000" b="1">
                              <a:solidFill>
                                <a:srgbClr val="0070C0"/>
                              </a:solidFill>
                              <a:latin typeface="Alexandria"/>
                            </a:rPr>
                            <m:t>.</m:t>
                          </m:r>
                          <m:r>
                            <m:rPr>
                              <m:nor/>
                            </m:rPr>
                            <a:rPr lang="en-US" sz="2000" b="1">
                              <a:solidFill>
                                <a:srgbClr val="0070C0"/>
                              </a:solidFill>
                              <a:latin typeface="Alexandria"/>
                            </a:rPr>
                            <m:t>average</m:t>
                          </m:r>
                        </m:den>
                      </m:f>
                    </m:oMath>
                  </m:oMathPara>
                </a14:m>
                <a:endParaRPr lang="en-US" altLang="en-US" sz="2000" b="1" dirty="0">
                  <a:solidFill>
                    <a:srgbClr val="0070C0"/>
                  </a:solidFill>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b="1" smtClean="0">
                          <a:solidFill>
                            <a:srgbClr val="0070C0"/>
                          </a:solidFill>
                          <a:latin typeface="Alexandria"/>
                        </a:rPr>
                        <m:t>%</m:t>
                      </m:r>
                      <m:r>
                        <m:rPr>
                          <m:nor/>
                        </m:rPr>
                        <a:rPr lang="en-US" sz="2000" b="1" smtClean="0">
                          <a:solidFill>
                            <a:srgbClr val="0070C0"/>
                          </a:solidFill>
                          <a:latin typeface="Alexandria"/>
                        </a:rPr>
                        <m:t>∆</m:t>
                      </m:r>
                      <m:r>
                        <m:rPr>
                          <m:nor/>
                        </m:rPr>
                        <a:rPr lang="en-US" sz="2000" b="1" i="0" smtClean="0">
                          <a:solidFill>
                            <a:srgbClr val="0070C0"/>
                          </a:solidFill>
                          <a:latin typeface="Alexandria"/>
                        </a:rPr>
                        <m:t>P</m:t>
                      </m:r>
                      <m:r>
                        <a:rPr lang="en-US" sz="2000" b="1" i="1" smtClean="0">
                          <a:solidFill>
                            <a:srgbClr val="0070C0"/>
                          </a:solidFill>
                          <a:latin typeface="Cambria Math" panose="02040503050406030204" pitchFamily="18" charset="0"/>
                        </a:rPr>
                        <m:t>= </m:t>
                      </m:r>
                      <m:f>
                        <m:fPr>
                          <m:ctrlPr>
                            <a:rPr lang="pt-BR" altLang="en-US" sz="2000" b="1" i="1" smtClean="0">
                              <a:solidFill>
                                <a:srgbClr val="0070C0"/>
                              </a:solidFill>
                              <a:latin typeface="Cambria Math" panose="02040503050406030204" pitchFamily="18" charset="0"/>
                            </a:rPr>
                          </m:ctrlPr>
                        </m:fPr>
                        <m:num>
                          <m:r>
                            <m:rPr>
                              <m:nor/>
                            </m:rPr>
                            <a:rPr lang="en-US" sz="2000" b="1">
                              <a:solidFill>
                                <a:srgbClr val="0070C0"/>
                              </a:solidFill>
                              <a:latin typeface="Alexandria"/>
                            </a:rPr>
                            <m:t>∆</m:t>
                          </m:r>
                          <m:r>
                            <m:rPr>
                              <m:nor/>
                            </m:rPr>
                            <a:rPr lang="en-US" sz="2000" b="1" i="0" smtClean="0">
                              <a:solidFill>
                                <a:srgbClr val="0070C0"/>
                              </a:solidFill>
                              <a:latin typeface="Alexandria"/>
                            </a:rPr>
                            <m:t>P</m:t>
                          </m:r>
                        </m:num>
                        <m:den>
                          <m:r>
                            <m:rPr>
                              <m:nor/>
                            </m:rPr>
                            <a:rPr lang="en-US" sz="2000" b="1" i="0" smtClean="0">
                              <a:solidFill>
                                <a:srgbClr val="0070C0"/>
                              </a:solidFill>
                              <a:latin typeface="Alexandria"/>
                            </a:rPr>
                            <m:t>P</m:t>
                          </m:r>
                          <m:r>
                            <m:rPr>
                              <m:nor/>
                            </m:rPr>
                            <a:rPr lang="en-US" sz="2000" b="1">
                              <a:solidFill>
                                <a:srgbClr val="0070C0"/>
                              </a:solidFill>
                              <a:latin typeface="Alexandria"/>
                            </a:rPr>
                            <m:t>.</m:t>
                          </m:r>
                          <m:r>
                            <m:rPr>
                              <m:nor/>
                            </m:rPr>
                            <a:rPr lang="en-US" sz="2000" b="1">
                              <a:solidFill>
                                <a:srgbClr val="0070C0"/>
                              </a:solidFill>
                              <a:latin typeface="Alexandria"/>
                            </a:rPr>
                            <m:t>average</m:t>
                          </m:r>
                        </m:den>
                      </m:f>
                    </m:oMath>
                  </m:oMathPara>
                </a14:m>
                <a:endParaRPr lang="en-US" altLang="en-US" sz="2000" b="1" dirty="0">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smtClean="0">
                          <a:solidFill>
                            <a:schemeClr val="tx1"/>
                          </a:solidFill>
                          <a:latin typeface="Alexandria"/>
                        </a:rPr>
                        <m:t>Q</m:t>
                      </m:r>
                      <m:r>
                        <m:rPr>
                          <m:nor/>
                        </m:rPr>
                        <a:rPr lang="en-US" sz="2000" b="0" i="0" smtClean="0">
                          <a:solidFill>
                            <a:schemeClr val="tx1"/>
                          </a:solidFill>
                          <a:latin typeface="Alexandria"/>
                        </a:rPr>
                        <m:t>s</m:t>
                      </m:r>
                      <m:r>
                        <m:rPr>
                          <m:nor/>
                        </m:rPr>
                        <a:rPr lang="en-US" sz="2000" smtClean="0">
                          <a:solidFill>
                            <a:schemeClr val="tx1"/>
                          </a:solidFill>
                          <a:latin typeface="Alexandria"/>
                        </a:rPr>
                        <m:t>.</m:t>
                      </m:r>
                      <m:r>
                        <m:rPr>
                          <m:nor/>
                        </m:rPr>
                        <a:rPr lang="en-US" sz="2000" smtClean="0">
                          <a:solidFill>
                            <a:schemeClr val="tx1"/>
                          </a:solidFill>
                          <a:latin typeface="Alexandria"/>
                        </a:rPr>
                        <m:t>average</m:t>
                      </m:r>
                      <m:r>
                        <a:rPr lang="en-US" sz="2000" b="0" i="1" smtClean="0">
                          <a:solidFill>
                            <a:schemeClr val="tx1"/>
                          </a:solidFill>
                          <a:latin typeface="Cambria Math" panose="02040503050406030204" pitchFamily="18" charset="0"/>
                        </a:rPr>
                        <m:t>= </m:t>
                      </m:r>
                      <m:f>
                        <m:fPr>
                          <m:ctrlPr>
                            <a:rPr lang="pt-BR" altLang="en-US" sz="2000" i="1" smtClean="0">
                              <a:solidFill>
                                <a:schemeClr val="tx1"/>
                              </a:solidFill>
                              <a:latin typeface="Cambria Math" panose="02040503050406030204" pitchFamily="18" charset="0"/>
                            </a:rPr>
                          </m:ctrlPr>
                        </m:fPr>
                        <m:num>
                          <m:r>
                            <m:rPr>
                              <m:nor/>
                            </m:rPr>
                            <a:rPr lang="en-US" sz="2000" b="0" i="0" smtClean="0">
                              <a:solidFill>
                                <a:schemeClr val="tx1"/>
                              </a:solidFill>
                              <a:latin typeface="Alexandria"/>
                            </a:rPr>
                            <m:t>Sum</m:t>
                          </m:r>
                          <m:r>
                            <m:rPr>
                              <m:nor/>
                            </m:rPr>
                            <a:rPr lang="en-US" sz="2000" b="0" i="0" smtClean="0">
                              <a:solidFill>
                                <a:schemeClr val="tx1"/>
                              </a:solidFill>
                              <a:latin typeface="Alexandria"/>
                            </a:rPr>
                            <m:t> </m:t>
                          </m:r>
                          <m:r>
                            <m:rPr>
                              <m:nor/>
                            </m:rPr>
                            <a:rPr lang="en-US" sz="2000">
                              <a:solidFill>
                                <a:schemeClr val="tx1"/>
                              </a:solidFill>
                              <a:latin typeface="Alexandria"/>
                            </a:rPr>
                            <m:t>Q</m:t>
                          </m:r>
                          <m:r>
                            <m:rPr>
                              <m:nor/>
                            </m:rPr>
                            <a:rPr lang="en-US" sz="2000" b="0" i="0" smtClean="0">
                              <a:solidFill>
                                <a:schemeClr val="tx1"/>
                              </a:solidFill>
                              <a:latin typeface="Alexandria"/>
                            </a:rPr>
                            <m:t>s</m:t>
                          </m:r>
                        </m:num>
                        <m:den>
                          <m:r>
                            <m:rPr>
                              <m:nor/>
                            </m:rPr>
                            <a:rPr lang="en-US" sz="2000" b="0" i="0" smtClean="0">
                              <a:solidFill>
                                <a:schemeClr val="tx1"/>
                              </a:solidFill>
                              <a:latin typeface="Alexandria"/>
                            </a:rPr>
                            <m:t>n</m:t>
                          </m:r>
                        </m:den>
                      </m:f>
                    </m:oMath>
                  </m:oMathPara>
                </a14:m>
                <a:endParaRPr lang="en-US" altLang="en-US" sz="2000" dirty="0">
                  <a:solidFill>
                    <a:schemeClr val="tx1"/>
                  </a:solidFill>
                  <a:latin typeface="Alexandria"/>
                </a:endParaRPr>
              </a:p>
              <a:p>
                <a:pPr lvl="1" indent="0" algn="ctr" eaLnBrk="1" hangingPunct="1"/>
                <a14:m>
                  <m:oMathPara xmlns:m="http://schemas.openxmlformats.org/officeDocument/2006/math">
                    <m:oMathParaPr>
                      <m:jc m:val="centerGroup"/>
                    </m:oMathParaPr>
                    <m:oMath xmlns:m="http://schemas.openxmlformats.org/officeDocument/2006/math">
                      <m:r>
                        <m:rPr>
                          <m:nor/>
                        </m:rPr>
                        <a:rPr lang="en-US" sz="2000">
                          <a:latin typeface="Alexandria"/>
                        </a:rPr>
                        <m:t>P</m:t>
                      </m:r>
                      <m:r>
                        <m:rPr>
                          <m:nor/>
                        </m:rPr>
                        <a:rPr lang="en-US" sz="2000">
                          <a:latin typeface="Alexandria"/>
                        </a:rPr>
                        <m:t>.</m:t>
                      </m:r>
                      <m:r>
                        <m:rPr>
                          <m:nor/>
                        </m:rPr>
                        <a:rPr lang="en-US" sz="2000">
                          <a:latin typeface="Alexandria"/>
                        </a:rPr>
                        <m:t>average</m:t>
                      </m:r>
                      <m:r>
                        <a:rPr lang="en-US" sz="2000" i="1">
                          <a:latin typeface="Cambria Math" panose="02040503050406030204" pitchFamily="18" charset="0"/>
                        </a:rPr>
                        <m:t>=</m:t>
                      </m:r>
                      <m:f>
                        <m:fPr>
                          <m:ctrlPr>
                            <a:rPr lang="pt-BR" altLang="en-US" sz="2000" i="1">
                              <a:latin typeface="Cambria Math" panose="02040503050406030204" pitchFamily="18" charset="0"/>
                            </a:rPr>
                          </m:ctrlPr>
                        </m:fPr>
                        <m:num>
                          <m:r>
                            <m:rPr>
                              <m:nor/>
                            </m:rPr>
                            <a:rPr lang="en-US" sz="2000">
                              <a:latin typeface="Alexandria"/>
                            </a:rPr>
                            <m:t>Sum</m:t>
                          </m:r>
                          <m:r>
                            <m:rPr>
                              <m:nor/>
                            </m:rPr>
                            <a:rPr lang="en-US" sz="2000">
                              <a:latin typeface="Alexandria"/>
                            </a:rPr>
                            <m:t> </m:t>
                          </m:r>
                          <m:r>
                            <m:rPr>
                              <m:nor/>
                            </m:rPr>
                            <a:rPr lang="en-US" sz="2000">
                              <a:latin typeface="Alexandria"/>
                            </a:rPr>
                            <m:t>P</m:t>
                          </m:r>
                        </m:num>
                        <m:den>
                          <m:r>
                            <m:rPr>
                              <m:nor/>
                            </m:rPr>
                            <a:rPr lang="en-US" sz="2000">
                              <a:latin typeface="Alexandria"/>
                            </a:rPr>
                            <m:t>n</m:t>
                          </m:r>
                        </m:den>
                      </m:f>
                    </m:oMath>
                  </m:oMathPara>
                </a14:m>
                <a:endParaRPr lang="en-US" altLang="en-US" sz="2000" dirty="0">
                  <a:latin typeface="Alexandria"/>
                </a:endParaRPr>
              </a:p>
              <a:p>
                <a:pPr lvl="1" indent="0" algn="ctr" eaLnBrk="1" hangingPunct="1">
                  <a:spcBef>
                    <a:spcPct val="0"/>
                  </a:spcBef>
                  <a:spcAft>
                    <a:spcPct val="0"/>
                  </a:spcAft>
                </a:pPr>
                <a:endParaRPr lang="en-US" altLang="en-US" sz="2000" dirty="0">
                  <a:latin typeface="Alexandria"/>
                </a:endParaRPr>
              </a:p>
              <a:p>
                <a:pPr lvl="1" indent="0" eaLnBrk="1" hangingPunct="1"/>
                <a:endParaRPr lang="en-US" altLang="en-US" sz="2000" dirty="0">
                  <a:latin typeface="Alexandria"/>
                </a:endParaRPr>
              </a:p>
            </p:txBody>
          </p:sp>
        </mc:Choice>
        <mc:Fallback xmlns="">
          <p:sp>
            <p:nvSpPr>
              <p:cNvPr id="2" name="Rectangle 1">
                <a:extLst>
                  <a:ext uri="{FF2B5EF4-FFF2-40B4-BE49-F238E27FC236}">
                    <a16:creationId xmlns:a16="http://schemas.microsoft.com/office/drawing/2014/main" id="{24951254-955F-61BF-574A-75A67A4FABA5}"/>
                  </a:ext>
                </a:extLst>
              </p:cNvPr>
              <p:cNvSpPr>
                <a:spLocks noGrp="1" noRot="1" noChangeAspect="1" noMove="1" noResize="1" noEditPoints="1" noAdjustHandles="1" noChangeArrowheads="1" noChangeShapeType="1" noTextEdit="1"/>
              </p:cNvSpPr>
              <p:nvPr/>
            </p:nvSpPr>
            <p:spPr bwMode="auto">
              <a:xfrm>
                <a:off x="2347724" y="1903342"/>
                <a:ext cx="9533101" cy="4339162"/>
              </a:xfrm>
              <a:prstGeom prst="rect">
                <a:avLst/>
              </a:prstGeom>
              <a:blipFill>
                <a:blip r:embed="rId5"/>
                <a:stretch>
                  <a:fillRect l="-639" t="-702"/>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Tree>
    <p:extLst>
      <p:ext uri="{BB962C8B-B14F-4D97-AF65-F5344CB8AC3E}">
        <p14:creationId xmlns:p14="http://schemas.microsoft.com/office/powerpoint/2010/main" val="11964055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488584"/>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Types of Price Elasticity of Supply</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err="1">
                <a:solidFill>
                  <a:prstClr val="black"/>
                </a:solidFill>
                <a:latin typeface="Alexandria"/>
                <a:cs typeface="Times New Roman" panose="02020603050405020304" pitchFamily="18" charset="0"/>
              </a:rPr>
              <a:t>انواع</a:t>
            </a:r>
            <a:r>
              <a:rPr lang="ar-EG" sz="2400" b="1" dirty="0">
                <a:solidFill>
                  <a:prstClr val="black"/>
                </a:solidFill>
                <a:latin typeface="Alexandria"/>
                <a:cs typeface="Times New Roman" panose="02020603050405020304" pitchFamily="18" charset="0"/>
              </a:rPr>
              <a:t> مرونة العرض السعرية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6" name="TextBox 5">
            <a:extLst>
              <a:ext uri="{FF2B5EF4-FFF2-40B4-BE49-F238E27FC236}">
                <a16:creationId xmlns:a16="http://schemas.microsoft.com/office/drawing/2014/main" id="{24BD4F01-D701-6B4B-DCB9-9743CF1EEACC}"/>
              </a:ext>
            </a:extLst>
          </p:cNvPr>
          <p:cNvSpPr txBox="1"/>
          <p:nvPr/>
        </p:nvSpPr>
        <p:spPr>
          <a:xfrm>
            <a:off x="820625" y="2917529"/>
            <a:ext cx="1381539" cy="400110"/>
          </a:xfrm>
          <a:prstGeom prst="rect">
            <a:avLst/>
          </a:prstGeom>
          <a:noFill/>
        </p:spPr>
        <p:txBody>
          <a:bodyPr wrap="square">
            <a:spAutoFit/>
          </a:bodyPr>
          <a:lstStyle/>
          <a:p>
            <a:pPr algn="ctr"/>
            <a:r>
              <a:rPr lang="en-US" sz="2000" b="1" u="sng" dirty="0">
                <a:effectLst/>
                <a:latin typeface="Alexandria"/>
                <a:ea typeface="Times New Roman" panose="02020603050405020304" pitchFamily="18" charset="0"/>
              </a:rPr>
              <a:t>3 Types</a:t>
            </a:r>
            <a:endParaRPr lang="en-US" sz="2000" dirty="0">
              <a:latin typeface="Alexandria"/>
            </a:endParaRPr>
          </a:p>
        </p:txBody>
      </p:sp>
      <p:pic>
        <p:nvPicPr>
          <p:cNvPr id="9" name="Picture 8">
            <a:extLst>
              <a:ext uri="{FF2B5EF4-FFF2-40B4-BE49-F238E27FC236}">
                <a16:creationId xmlns:a16="http://schemas.microsoft.com/office/drawing/2014/main" id="{EF6350EB-8798-A08A-F1F6-91F8568F55A9}"/>
              </a:ext>
            </a:extLst>
          </p:cNvPr>
          <p:cNvPicPr>
            <a:picLocks noChangeAspect="1"/>
          </p:cNvPicPr>
          <p:nvPr/>
        </p:nvPicPr>
        <p:blipFill rotWithShape="1">
          <a:blip r:embed="rId3"/>
          <a:srcRect l="39456" t="28781" r="13913" b="25399"/>
          <a:stretch/>
        </p:blipFill>
        <p:spPr>
          <a:xfrm>
            <a:off x="2405509" y="1492448"/>
            <a:ext cx="9099525" cy="4800184"/>
          </a:xfrm>
          <a:prstGeom prst="rect">
            <a:avLst/>
          </a:prstGeom>
        </p:spPr>
      </p:pic>
    </p:spTree>
    <p:extLst>
      <p:ext uri="{BB962C8B-B14F-4D97-AF65-F5344CB8AC3E}">
        <p14:creationId xmlns:p14="http://schemas.microsoft.com/office/powerpoint/2010/main" val="29570335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68373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33292" y="736136"/>
            <a:ext cx="7302363"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2) Factors That Influence the Price Elasticity of Supply</a:t>
            </a:r>
            <a:endParaRPr kumimoji="0" lang="ar-EG"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ar-EG" sz="2400" b="1" dirty="0">
                <a:solidFill>
                  <a:prstClr val="black"/>
                </a:solidFill>
                <a:latin typeface="Alexandria"/>
                <a:cs typeface="Times New Roman" panose="02020603050405020304" pitchFamily="18" charset="0"/>
              </a:rPr>
              <a:t>العوامل التي تؤثر علي مرونة العرض السعرية</a:t>
            </a:r>
            <a:endPar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E90D4012-5A45-0C49-477F-C3AFA1C8F361}"/>
              </a:ext>
            </a:extLst>
          </p:cNvPr>
          <p:cNvSpPr>
            <a:spLocks noGrp="1" noChangeArrowheads="1"/>
          </p:cNvSpPr>
          <p:nvPr/>
        </p:nvSpPr>
        <p:spPr bwMode="auto">
          <a:xfrm>
            <a:off x="870615" y="1870662"/>
            <a:ext cx="5153025" cy="4002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0">
              <a:spcBef>
                <a:spcPts val="0"/>
              </a:spcBef>
              <a:spcAft>
                <a:spcPts val="0"/>
              </a:spcAft>
              <a:buFont typeface="+mj-lt"/>
              <a:buAutoNum type="arabicPeriod"/>
            </a:pPr>
            <a:r>
              <a:rPr lang="en-US" sz="1800" b="1" u="sng" dirty="0">
                <a:solidFill>
                  <a:srgbClr val="00B0F0"/>
                </a:solidFill>
                <a:effectLst/>
                <a:latin typeface="Alexandria"/>
                <a:ea typeface="Calibri" panose="020F0502020204030204" pitchFamily="34" charset="0"/>
              </a:rPr>
              <a:t>Resource Substitution Possibilities </a:t>
            </a:r>
            <a:r>
              <a:rPr lang="en-US" sz="1800" b="1" u="sng" dirty="0">
                <a:solidFill>
                  <a:srgbClr val="000000"/>
                </a:solidFill>
                <a:effectLst/>
                <a:latin typeface="Alexandria"/>
                <a:ea typeface="Calibri" panose="020F0502020204030204" pitchFamily="34" charset="0"/>
              </a:rPr>
              <a:t>( + VE )</a:t>
            </a:r>
            <a:endParaRPr lang="en-US" sz="1800" dirty="0">
              <a:solidFill>
                <a:srgbClr val="000000"/>
              </a:solidFill>
              <a:effectLst/>
              <a:latin typeface="Alexandria"/>
              <a:ea typeface="Calibri" panose="020F0502020204030204" pitchFamily="34" charset="0"/>
            </a:endParaRPr>
          </a:p>
          <a:p>
            <a:pPr marL="0" marR="0">
              <a:spcBef>
                <a:spcPts val="0"/>
              </a:spcBef>
              <a:spcAft>
                <a:spcPts val="0"/>
              </a:spcAft>
              <a:tabLst>
                <a:tab pos="3270885" algn="l"/>
              </a:tabLst>
            </a:pPr>
            <a:r>
              <a:rPr lang="en-US" sz="1800" dirty="0">
                <a:solidFill>
                  <a:schemeClr val="tx1"/>
                </a:solidFill>
                <a:effectLst/>
                <a:latin typeface="Alexandria"/>
                <a:ea typeface="Times New Roman" panose="02020603050405020304" pitchFamily="18" charset="0"/>
              </a:rPr>
              <a:t>The easier it is to substitute among the resources used to produce a good or service, the greater is its elasticity of supply.</a:t>
            </a:r>
            <a:endParaRPr lang="ar-EG" sz="1800" dirty="0">
              <a:solidFill>
                <a:schemeClr val="tx1"/>
              </a:solidFill>
              <a:effectLst/>
              <a:latin typeface="Alexandria"/>
              <a:ea typeface="Times New Roman" panose="02020603050405020304" pitchFamily="18" charset="0"/>
            </a:endParaRPr>
          </a:p>
          <a:p>
            <a:pPr marL="457200" marR="0">
              <a:spcBef>
                <a:spcPts val="0"/>
              </a:spcBef>
              <a:spcAft>
                <a:spcPts val="0"/>
              </a:spcAft>
            </a:pPr>
            <a:r>
              <a:rPr lang="en-US" sz="1800" dirty="0">
                <a:solidFill>
                  <a:schemeClr val="tx1"/>
                </a:solidFill>
                <a:effectLst/>
                <a:latin typeface="Alexandria"/>
                <a:ea typeface="Times New Roman" panose="02020603050405020304" pitchFamily="18" charset="0"/>
              </a:rPr>
              <a:t> </a:t>
            </a:r>
            <a:r>
              <a:rPr lang="en-US" sz="1800" dirty="0">
                <a:effectLst/>
                <a:latin typeface="Alexandria"/>
                <a:ea typeface="Times New Roman" panose="02020603050405020304" pitchFamily="18" charset="0"/>
              </a:rPr>
              <a:t> </a:t>
            </a:r>
          </a:p>
          <a:p>
            <a:pPr marR="0" lvl="0">
              <a:spcBef>
                <a:spcPts val="0"/>
              </a:spcBef>
              <a:spcAft>
                <a:spcPts val="0"/>
              </a:spcAft>
              <a:tabLst>
                <a:tab pos="1809115" algn="l"/>
              </a:tabLst>
            </a:pPr>
            <a:r>
              <a:rPr lang="en-US" sz="1800" b="1" i="1" u="sng" dirty="0">
                <a:solidFill>
                  <a:srgbClr val="00B0F0"/>
                </a:solidFill>
                <a:effectLst/>
                <a:latin typeface="Alexandria"/>
                <a:ea typeface="Times New Roman" panose="02020603050405020304" pitchFamily="18" charset="0"/>
              </a:rPr>
              <a:t>2) </a:t>
            </a:r>
            <a:r>
              <a:rPr lang="en-US" sz="1800" b="1" u="sng" dirty="0">
                <a:solidFill>
                  <a:srgbClr val="00B0F0"/>
                </a:solidFill>
                <a:effectLst/>
                <a:latin typeface="Alexandria"/>
                <a:ea typeface="Times New Roman" panose="02020603050405020304" pitchFamily="18" charset="0"/>
              </a:rPr>
              <a:t>Time Frame for Supply Decision </a:t>
            </a:r>
            <a:r>
              <a:rPr lang="en-US" sz="1800" b="1" u="sng" dirty="0">
                <a:solidFill>
                  <a:srgbClr val="000000"/>
                </a:solidFill>
                <a:effectLst/>
                <a:latin typeface="Alexandria"/>
                <a:ea typeface="Calibri" panose="020F0502020204030204" pitchFamily="34" charset="0"/>
              </a:rPr>
              <a:t>( + VE )</a:t>
            </a:r>
            <a:r>
              <a:rPr lang="en-US" sz="1800" b="1" u="sng" dirty="0">
                <a:solidFill>
                  <a:srgbClr val="00B0F0"/>
                </a:solidFill>
                <a:effectLst/>
                <a:latin typeface="Alexandria"/>
                <a:ea typeface="Calibri" panose="020F0502020204030204" pitchFamily="34" charset="0"/>
              </a:rPr>
              <a:t> </a:t>
            </a:r>
            <a:r>
              <a:rPr lang="en-US" sz="1800" dirty="0">
                <a:solidFill>
                  <a:srgbClr val="002060"/>
                </a:solidFill>
                <a:effectLst/>
                <a:latin typeface="Alexandria"/>
                <a:ea typeface="Times New Roman" panose="02020603050405020304" pitchFamily="18" charset="0"/>
              </a:rPr>
              <a:t>The more time that passes after a price change, the greater is the elasticity of supply.</a:t>
            </a:r>
          </a:p>
          <a:p>
            <a:pPr marL="342900" marR="0" lvl="0" indent="-342900">
              <a:spcBef>
                <a:spcPts val="0"/>
              </a:spcBef>
              <a:spcAft>
                <a:spcPts val="0"/>
              </a:spcAft>
              <a:buFont typeface="Symbol" panose="05050102010706020507" pitchFamily="18" charset="2"/>
              <a:buChar char=""/>
              <a:tabLst>
                <a:tab pos="3270885" algn="l"/>
              </a:tabLst>
            </a:pPr>
            <a:r>
              <a:rPr lang="en-US" sz="1800" b="1" i="1" dirty="0">
                <a:solidFill>
                  <a:schemeClr val="tx1"/>
                </a:solidFill>
                <a:effectLst/>
                <a:latin typeface="Alexandria"/>
                <a:ea typeface="Times New Roman" panose="02020603050405020304" pitchFamily="18" charset="0"/>
              </a:rPr>
              <a:t>Momentary supply</a:t>
            </a:r>
            <a:r>
              <a:rPr lang="en-US" sz="1800" dirty="0">
                <a:solidFill>
                  <a:schemeClr val="tx1"/>
                </a:solidFill>
                <a:effectLst/>
                <a:latin typeface="Alexandria"/>
                <a:ea typeface="Times New Roman" panose="02020603050405020304" pitchFamily="18" charset="0"/>
              </a:rPr>
              <a:t> is </a:t>
            </a:r>
            <a:r>
              <a:rPr lang="en-US" sz="1800" b="1" dirty="0">
                <a:solidFill>
                  <a:schemeClr val="tx1"/>
                </a:solidFill>
                <a:effectLst/>
                <a:latin typeface="Alexandria"/>
                <a:ea typeface="Times New Roman" panose="02020603050405020304" pitchFamily="18" charset="0"/>
              </a:rPr>
              <a:t>perfectly inelastic</a:t>
            </a:r>
            <a:r>
              <a:rPr lang="en-US" sz="1800" dirty="0">
                <a:solidFill>
                  <a:schemeClr val="tx1"/>
                </a:solidFill>
                <a:effectLst/>
                <a:latin typeface="Alexandria"/>
                <a:ea typeface="Times New Roman" panose="02020603050405020304" pitchFamily="18" charset="0"/>
              </a:rPr>
              <a:t>:</a:t>
            </a:r>
          </a:p>
          <a:p>
            <a:pPr marL="742950" marR="0" lvl="1" indent="-285750">
              <a:spcBef>
                <a:spcPts val="0"/>
              </a:spcBef>
              <a:spcAft>
                <a:spcPts val="0"/>
              </a:spcAft>
              <a:buFont typeface="Courier New" panose="02070309020205020404" pitchFamily="49" charset="0"/>
              <a:buChar char="o"/>
              <a:tabLst>
                <a:tab pos="3270885" algn="l"/>
              </a:tabLst>
            </a:pPr>
            <a:r>
              <a:rPr lang="en-US" sz="1800" dirty="0">
                <a:effectLst/>
                <a:latin typeface="Alexandria"/>
                <a:ea typeface="Times New Roman" panose="02020603050405020304" pitchFamily="18" charset="0"/>
              </a:rPr>
              <a:t> The quantity supplied immediately following a price change is constant.</a:t>
            </a:r>
          </a:p>
          <a:p>
            <a:pPr marL="342900" marR="0" lvl="0" indent="-342900">
              <a:spcBef>
                <a:spcPts val="0"/>
              </a:spcBef>
              <a:spcAft>
                <a:spcPts val="0"/>
              </a:spcAft>
              <a:buFont typeface="Symbol" panose="05050102010706020507" pitchFamily="18" charset="2"/>
              <a:buChar char=""/>
              <a:tabLst>
                <a:tab pos="3270885" algn="l"/>
              </a:tabLst>
            </a:pPr>
            <a:r>
              <a:rPr lang="en-US" sz="1800" b="1" i="1" dirty="0">
                <a:solidFill>
                  <a:schemeClr val="tx1"/>
                </a:solidFill>
                <a:effectLst/>
                <a:latin typeface="Alexandria"/>
                <a:ea typeface="Times New Roman" panose="02020603050405020304" pitchFamily="18" charset="0"/>
              </a:rPr>
              <a:t>Short-run supply</a:t>
            </a:r>
            <a:r>
              <a:rPr lang="en-US" sz="1800" dirty="0">
                <a:solidFill>
                  <a:schemeClr val="tx1"/>
                </a:solidFill>
                <a:effectLst/>
                <a:latin typeface="Alexandria"/>
                <a:ea typeface="Times New Roman" panose="02020603050405020304" pitchFamily="18" charset="0"/>
              </a:rPr>
              <a:t> is </a:t>
            </a:r>
            <a:r>
              <a:rPr lang="en-US" sz="1800" b="1" dirty="0">
                <a:solidFill>
                  <a:schemeClr val="tx1"/>
                </a:solidFill>
                <a:effectLst/>
                <a:latin typeface="Alexandria"/>
                <a:ea typeface="Times New Roman" panose="02020603050405020304" pitchFamily="18" charset="0"/>
              </a:rPr>
              <a:t>somewhat elastic</a:t>
            </a:r>
            <a:r>
              <a:rPr lang="en-US" sz="1800" dirty="0">
                <a:solidFill>
                  <a:schemeClr val="tx1"/>
                </a:solidFill>
                <a:effectLst/>
                <a:latin typeface="Alexandria"/>
                <a:ea typeface="Times New Roman" panose="02020603050405020304" pitchFamily="18" charset="0"/>
              </a:rPr>
              <a:t>.</a:t>
            </a:r>
          </a:p>
          <a:p>
            <a:pPr marL="342900" indent="-342900">
              <a:spcBef>
                <a:spcPts val="0"/>
              </a:spcBef>
              <a:spcAft>
                <a:spcPts val="0"/>
              </a:spcAft>
              <a:buFont typeface="Symbol" panose="05050102010706020507" pitchFamily="18" charset="2"/>
              <a:buChar char=""/>
              <a:tabLst>
                <a:tab pos="3270885" algn="l"/>
              </a:tabLst>
            </a:pPr>
            <a:r>
              <a:rPr lang="en-US" sz="1800" i="1" dirty="0">
                <a:solidFill>
                  <a:schemeClr val="tx1"/>
                </a:solidFill>
                <a:latin typeface="Alexandria"/>
              </a:rPr>
              <a:t>Long-run supply is the most elastic.  </a:t>
            </a:r>
            <a:endParaRPr lang="ar-EG" sz="1800" i="1" dirty="0">
              <a:solidFill>
                <a:schemeClr val="tx1"/>
              </a:solidFill>
              <a:latin typeface="Alexandria"/>
            </a:endParaRPr>
          </a:p>
          <a:p>
            <a:pPr lvl="1" indent="0" eaLnBrk="1" hangingPunct="1"/>
            <a:endParaRPr lang="en-US" altLang="en-US" sz="1800" dirty="0">
              <a:latin typeface="Alexandria"/>
            </a:endParaRPr>
          </a:p>
        </p:txBody>
      </p:sp>
      <p:sp>
        <p:nvSpPr>
          <p:cNvPr id="4" name="Rectangle 3">
            <a:extLst>
              <a:ext uri="{FF2B5EF4-FFF2-40B4-BE49-F238E27FC236}">
                <a16:creationId xmlns:a16="http://schemas.microsoft.com/office/drawing/2014/main" id="{E90D4012-5A45-0C49-477F-C3AFA1C8F361}"/>
              </a:ext>
            </a:extLst>
          </p:cNvPr>
          <p:cNvSpPr>
            <a:spLocks noGrp="1" noChangeArrowheads="1"/>
          </p:cNvSpPr>
          <p:nvPr/>
        </p:nvSpPr>
        <p:spPr bwMode="auto">
          <a:xfrm>
            <a:off x="6486524" y="1849731"/>
            <a:ext cx="4559807" cy="4002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marR="0" indent="0" algn="l" defTabSz="914400" rtl="0" eaLnBrk="1" fontAlgn="base" latinLnBrk="0" hangingPunct="1">
              <a:lnSpc>
                <a:spcPct val="100000"/>
              </a:lnSpc>
              <a:spcBef>
                <a:spcPct val="20000"/>
              </a:spcBef>
              <a:spcAft>
                <a:spcPct val="50000"/>
              </a:spcAft>
              <a:buClrTx/>
              <a:buSzTx/>
              <a:buFontTx/>
              <a:buNone/>
              <a:tabLst/>
              <a:defRPr sz="2400" b="1">
                <a:solidFill>
                  <a:srgbClr val="E6AF00"/>
                </a:solidFill>
                <a:latin typeface="+mn-lt"/>
                <a:ea typeface="+mn-ea"/>
                <a:cs typeface="+mn-cs"/>
              </a:defRPr>
            </a:lvl1pPr>
            <a:lvl2pPr marL="114300" indent="342900" algn="l" rtl="0" eaLnBrk="0" fontAlgn="base" hangingPunct="0">
              <a:spcBef>
                <a:spcPct val="20000"/>
              </a:spcBef>
              <a:spcAft>
                <a:spcPct val="50000"/>
              </a:spcAft>
              <a:buClr>
                <a:srgbClr val="FF0000"/>
              </a:buClr>
              <a:buFont typeface="Wingdings" panose="05000000000000000000" pitchFamily="2" charset="2"/>
              <a:defRPr sz="2400">
                <a:solidFill>
                  <a:schemeClr val="tx1"/>
                </a:solidFill>
                <a:latin typeface="+mn-lt"/>
              </a:defRPr>
            </a:lvl2pPr>
            <a:lvl3pPr marL="347663" indent="566738" algn="l" rtl="0" eaLnBrk="0" fontAlgn="base" hangingPunct="0">
              <a:spcBef>
                <a:spcPct val="20000"/>
              </a:spcBef>
              <a:spcAft>
                <a:spcPct val="50000"/>
              </a:spcAft>
              <a:defRPr sz="2000">
                <a:solidFill>
                  <a:schemeClr val="tx1"/>
                </a:solidFill>
                <a:latin typeface="+mn-lt"/>
              </a:defRPr>
            </a:lvl3pPr>
            <a:lvl4pPr marL="571500" indent="800100" algn="l" rtl="0" eaLnBrk="0" fontAlgn="base" hangingPunct="0">
              <a:spcBef>
                <a:spcPct val="20000"/>
              </a:spcBef>
              <a:spcAft>
                <a:spcPct val="0"/>
              </a:spcAft>
              <a:buChar char="–"/>
              <a:defRPr sz="2000">
                <a:solidFill>
                  <a:schemeClr val="tx1"/>
                </a:solidFill>
                <a:latin typeface="Gill Sans MT" pitchFamily="34" charset="0"/>
              </a:defRPr>
            </a:lvl4pPr>
            <a:lvl5pPr marL="742950" indent="1085850" algn="l" rtl="0" eaLnBrk="0" fontAlgn="base" hangingPunct="0">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a:lstStyle>
          <a:p>
            <a:pPr marL="342900" marR="0" lvl="0" indent="-342900" algn="just" rtl="1">
              <a:spcBef>
                <a:spcPts val="0"/>
              </a:spcBef>
              <a:spcAft>
                <a:spcPts val="0"/>
              </a:spcAft>
              <a:buFont typeface="+mj-lt"/>
              <a:buAutoNum type="arabicPeriod"/>
            </a:pPr>
            <a:r>
              <a:rPr lang="ar-EG" sz="2000" b="1" u="sng" dirty="0">
                <a:solidFill>
                  <a:srgbClr val="00B0F0"/>
                </a:solidFill>
                <a:effectLst/>
                <a:latin typeface="Alexandria"/>
                <a:ea typeface="Calibri" panose="020F0502020204030204" pitchFamily="34" charset="0"/>
              </a:rPr>
              <a:t>إمكانيات استبدال </a:t>
            </a:r>
            <a:r>
              <a:rPr lang="ar-EG" sz="2000" b="1" u="sng" dirty="0" err="1">
                <a:solidFill>
                  <a:srgbClr val="00B0F0"/>
                </a:solidFill>
                <a:effectLst/>
                <a:latin typeface="Alexandria"/>
                <a:ea typeface="Calibri" panose="020F0502020204030204" pitchFamily="34" charset="0"/>
              </a:rPr>
              <a:t>واحلال</a:t>
            </a:r>
            <a:r>
              <a:rPr lang="ar-EG" sz="2000" b="1" u="sng" dirty="0">
                <a:solidFill>
                  <a:srgbClr val="00B0F0"/>
                </a:solidFill>
                <a:effectLst/>
                <a:latin typeface="Alexandria"/>
                <a:ea typeface="Calibri" panose="020F0502020204030204" pitchFamily="34" charset="0"/>
              </a:rPr>
              <a:t> الموارد</a:t>
            </a:r>
            <a:endParaRPr lang="en-US" sz="2000" dirty="0">
              <a:solidFill>
                <a:srgbClr val="000000"/>
              </a:solidFill>
              <a:effectLst/>
              <a:latin typeface="Alexandria"/>
              <a:ea typeface="Calibri" panose="020F0502020204030204" pitchFamily="34" charset="0"/>
            </a:endParaRPr>
          </a:p>
          <a:p>
            <a:pPr marL="0" marR="0" algn="just" rtl="1">
              <a:spcBef>
                <a:spcPts val="0"/>
              </a:spcBef>
              <a:spcAft>
                <a:spcPts val="0"/>
              </a:spcAft>
              <a:tabLst>
                <a:tab pos="3270885" algn="l"/>
              </a:tabLst>
            </a:pPr>
            <a:r>
              <a:rPr lang="ar-EG" sz="2000" b="0" dirty="0">
                <a:solidFill>
                  <a:schemeClr val="tx1"/>
                </a:solidFill>
                <a:effectLst/>
                <a:latin typeface="Alexandria"/>
                <a:ea typeface="Times New Roman" panose="02020603050405020304" pitchFamily="18" charset="0"/>
              </a:rPr>
              <a:t>كلما كان من السهل استبدال الموارد المستخدمة لإنتاج سلعة أو خدمة، كلما زادت مرونة العرض.</a:t>
            </a:r>
            <a:endParaRPr lang="en-US" sz="2000" b="0" dirty="0">
              <a:solidFill>
                <a:schemeClr val="tx1"/>
              </a:solidFill>
              <a:effectLst/>
              <a:latin typeface="Alexandria"/>
              <a:ea typeface="Times New Roman" panose="02020603050405020304" pitchFamily="18" charset="0"/>
            </a:endParaRPr>
          </a:p>
          <a:p>
            <a:pPr marL="457200" marR="0" algn="just" rtl="1">
              <a:spcBef>
                <a:spcPts val="0"/>
              </a:spcBef>
              <a:spcAft>
                <a:spcPts val="0"/>
              </a:spcAft>
            </a:pPr>
            <a:r>
              <a:rPr lang="en-US" sz="2000" dirty="0">
                <a:solidFill>
                  <a:schemeClr val="tx1"/>
                </a:solidFill>
                <a:effectLst/>
                <a:latin typeface="Alexandria"/>
                <a:ea typeface="Times New Roman" panose="02020603050405020304" pitchFamily="18" charset="0"/>
              </a:rPr>
              <a:t> </a:t>
            </a:r>
            <a:r>
              <a:rPr lang="en-US" sz="2000" dirty="0">
                <a:effectLst/>
                <a:latin typeface="Alexandria"/>
                <a:ea typeface="Times New Roman" panose="02020603050405020304" pitchFamily="18" charset="0"/>
              </a:rPr>
              <a:t> </a:t>
            </a:r>
          </a:p>
          <a:p>
            <a:pPr marR="0" lvl="0" algn="just" rtl="1">
              <a:spcBef>
                <a:spcPts val="0"/>
              </a:spcBef>
              <a:spcAft>
                <a:spcPts val="0"/>
              </a:spcAft>
              <a:tabLst>
                <a:tab pos="1809115" algn="l"/>
              </a:tabLst>
            </a:pPr>
            <a:r>
              <a:rPr lang="ar-EG" sz="2000" b="1" u="sng" dirty="0">
                <a:solidFill>
                  <a:srgbClr val="00B0F0"/>
                </a:solidFill>
                <a:effectLst/>
                <a:latin typeface="Alexandria"/>
                <a:ea typeface="Calibri" panose="020F0502020204030204" pitchFamily="34" charset="0"/>
              </a:rPr>
              <a:t>2. الإطار الزمني لقرار العرض</a:t>
            </a:r>
            <a:endParaRPr lang="en-US" sz="2000" b="1" u="sng" dirty="0">
              <a:solidFill>
                <a:srgbClr val="00B0F0"/>
              </a:solidFill>
              <a:effectLst/>
              <a:latin typeface="Alexandria"/>
              <a:ea typeface="Calibri" panose="020F0502020204030204" pitchFamily="34" charset="0"/>
            </a:endParaRPr>
          </a:p>
          <a:p>
            <a:pPr algn="just" rtl="1">
              <a:spcBef>
                <a:spcPts val="0"/>
              </a:spcBef>
              <a:spcAft>
                <a:spcPts val="0"/>
              </a:spcAft>
              <a:tabLst>
                <a:tab pos="3270885" algn="l"/>
              </a:tabLst>
            </a:pPr>
            <a:r>
              <a:rPr lang="ar-EG" sz="2000" b="0" i="1" dirty="0">
                <a:solidFill>
                  <a:schemeClr val="tx1"/>
                </a:solidFill>
                <a:latin typeface="Alexandria"/>
              </a:rPr>
              <a:t>كلما مر وقت أطول بعد تغير السعر، زادت مرونة العرض.</a:t>
            </a:r>
          </a:p>
          <a:p>
            <a:pPr marL="342900" indent="-342900" algn="just" rtl="1">
              <a:spcBef>
                <a:spcPts val="0"/>
              </a:spcBef>
              <a:spcAft>
                <a:spcPts val="0"/>
              </a:spcAft>
              <a:buFont typeface="Symbol" panose="05050102010706020507" pitchFamily="18" charset="2"/>
              <a:buChar char=""/>
              <a:tabLst>
                <a:tab pos="3270885" algn="l"/>
              </a:tabLst>
            </a:pPr>
            <a:r>
              <a:rPr lang="ar-EG" sz="2000" b="0" i="1" dirty="0">
                <a:solidFill>
                  <a:schemeClr val="tx1"/>
                </a:solidFill>
                <a:latin typeface="Alexandria"/>
              </a:rPr>
              <a:t>العرض اللحظي غير مرن تمامًا: الكمية المعروضة مباشرة بعد تغير السعر ثابتة.</a:t>
            </a:r>
          </a:p>
          <a:p>
            <a:pPr marL="342900" indent="-342900" algn="just" rtl="1">
              <a:spcBef>
                <a:spcPts val="0"/>
              </a:spcBef>
              <a:spcAft>
                <a:spcPts val="0"/>
              </a:spcAft>
              <a:buFont typeface="Symbol" panose="05050102010706020507" pitchFamily="18" charset="2"/>
              <a:buChar char=""/>
              <a:tabLst>
                <a:tab pos="3270885" algn="l"/>
              </a:tabLst>
            </a:pPr>
            <a:r>
              <a:rPr lang="ar-EG" sz="2000" b="0" i="1" dirty="0">
                <a:solidFill>
                  <a:schemeClr val="tx1"/>
                </a:solidFill>
                <a:latin typeface="Alexandria"/>
              </a:rPr>
              <a:t>العرض في الأمد القريب مرن إلى حد ما.</a:t>
            </a:r>
          </a:p>
          <a:p>
            <a:pPr marL="342900" indent="-342900" algn="just" rtl="1">
              <a:spcBef>
                <a:spcPts val="0"/>
              </a:spcBef>
              <a:spcAft>
                <a:spcPts val="0"/>
              </a:spcAft>
              <a:buFont typeface="Symbol" panose="05050102010706020507" pitchFamily="18" charset="2"/>
              <a:buChar char=""/>
              <a:tabLst>
                <a:tab pos="3270885" algn="l"/>
              </a:tabLst>
            </a:pPr>
            <a:r>
              <a:rPr lang="ar-EG" sz="2000" b="0" i="1" dirty="0">
                <a:solidFill>
                  <a:schemeClr val="tx1"/>
                </a:solidFill>
                <a:latin typeface="Alexandria"/>
              </a:rPr>
              <a:t>العرض في الأمد البعيد هو الأكثر مرونة.</a:t>
            </a:r>
            <a:endParaRPr lang="en-US" sz="2000" b="0" i="1" dirty="0">
              <a:solidFill>
                <a:schemeClr val="tx1"/>
              </a:solidFill>
              <a:latin typeface="Alexandria"/>
            </a:endParaRPr>
          </a:p>
          <a:p>
            <a:pPr lvl="1" indent="0" algn="just" rtl="1" eaLnBrk="1" hangingPunct="1"/>
            <a:endParaRPr lang="en-US" altLang="en-US" sz="2000" dirty="0">
              <a:latin typeface="Alexandria"/>
            </a:endParaRPr>
          </a:p>
        </p:txBody>
      </p:sp>
    </p:spTree>
    <p:extLst>
      <p:ext uri="{BB962C8B-B14F-4D97-AF65-F5344CB8AC3E}">
        <p14:creationId xmlns:p14="http://schemas.microsoft.com/office/powerpoint/2010/main" val="12198755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77102" y="929158"/>
            <a:ext cx="11462498" cy="559701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08732" y="661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34459" y="-14948"/>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46749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8B078F79-A8A4-159A-D843-3133861148F0}"/>
              </a:ext>
            </a:extLst>
          </p:cNvPr>
          <p:cNvSpPr txBox="1">
            <a:spLocks/>
          </p:cNvSpPr>
          <p:nvPr/>
        </p:nvSpPr>
        <p:spPr>
          <a:xfrm>
            <a:off x="872720" y="1277446"/>
            <a:ext cx="5463537" cy="34822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spcBef>
                <a:spcPts val="0"/>
              </a:spcBef>
              <a:spcAft>
                <a:spcPts val="0"/>
              </a:spcAft>
              <a:buNone/>
            </a:pPr>
            <a:r>
              <a:rPr lang="en-US" sz="1800" b="1" dirty="0">
                <a:solidFill>
                  <a:srgbClr val="0070C0"/>
                </a:solidFill>
                <a:effectLst/>
                <a:latin typeface="Alexandria"/>
                <a:ea typeface="Times New Roman" panose="02020603050405020304" pitchFamily="18" charset="0"/>
              </a:rPr>
              <a:t>The price elasticity of supply tends to be: </a:t>
            </a:r>
            <a:endParaRPr lang="en-US" sz="1800" dirty="0">
              <a:solidFill>
                <a:srgbClr val="0070C0"/>
              </a:solidFill>
              <a:effectLst/>
              <a:latin typeface="Alexandria"/>
              <a:ea typeface="Times New Roman" panose="02020603050405020304" pitchFamily="18" charset="0"/>
            </a:endParaRPr>
          </a:p>
          <a:p>
            <a:pPr marL="0" marR="0" indent="0" algn="just">
              <a:spcBef>
                <a:spcPts val="0"/>
              </a:spcBef>
              <a:spcAft>
                <a:spcPts val="0"/>
              </a:spcAft>
              <a:buNone/>
            </a:pPr>
            <a:r>
              <a:rPr lang="en-US" sz="1800" dirty="0">
                <a:effectLst/>
                <a:latin typeface="Alexandria"/>
                <a:ea typeface="Times New Roman" panose="02020603050405020304" pitchFamily="18" charset="0"/>
              </a:rPr>
              <a:t>a. Smaller in the long run than in the short run. </a:t>
            </a:r>
          </a:p>
          <a:p>
            <a:pPr marL="0" marR="0" indent="0" algn="just">
              <a:spcBef>
                <a:spcPts val="0"/>
              </a:spcBef>
              <a:spcAft>
                <a:spcPts val="0"/>
              </a:spcAft>
              <a:buNone/>
            </a:pPr>
            <a:r>
              <a:rPr lang="en-US" sz="1800" b="1" u="sng" dirty="0">
                <a:effectLst/>
                <a:latin typeface="Alexandria"/>
                <a:ea typeface="Times New Roman" panose="02020603050405020304" pitchFamily="18" charset="0"/>
              </a:rPr>
              <a:t>b. Smaller in the short run than in the long run. </a:t>
            </a:r>
            <a:endParaRPr lang="en-US" sz="1800" dirty="0">
              <a:effectLst/>
              <a:latin typeface="Alexandria"/>
              <a:ea typeface="Times New Roman" panose="02020603050405020304" pitchFamily="18" charset="0"/>
            </a:endParaRPr>
          </a:p>
          <a:p>
            <a:pPr marL="0" marR="0" indent="0" algn="just">
              <a:spcBef>
                <a:spcPts val="0"/>
              </a:spcBef>
              <a:spcAft>
                <a:spcPts val="0"/>
              </a:spcAft>
              <a:buNone/>
            </a:pPr>
            <a:r>
              <a:rPr lang="en-US" sz="1800" dirty="0">
                <a:effectLst/>
                <a:latin typeface="Alexandria"/>
                <a:ea typeface="Times New Roman" panose="02020603050405020304" pitchFamily="18" charset="0"/>
              </a:rPr>
              <a:t>c. larger in the short run than in the long run. </a:t>
            </a:r>
          </a:p>
          <a:p>
            <a:pPr marL="0" marR="0" indent="0" algn="just">
              <a:spcBef>
                <a:spcPts val="0"/>
              </a:spcBef>
              <a:spcAft>
                <a:spcPts val="0"/>
              </a:spcAft>
              <a:buNone/>
            </a:pPr>
            <a:r>
              <a:rPr lang="en-US" sz="1800" dirty="0">
                <a:effectLst/>
                <a:latin typeface="Alexandria"/>
                <a:ea typeface="Times New Roman" panose="02020603050405020304" pitchFamily="18" charset="0"/>
              </a:rPr>
              <a:t>d. Unrelated to the length of time. </a:t>
            </a:r>
          </a:p>
          <a:p>
            <a:pPr marL="0" marR="0" indent="0" algn="just">
              <a:spcBef>
                <a:spcPts val="0"/>
              </a:spcBef>
              <a:spcAft>
                <a:spcPts val="0"/>
              </a:spcAft>
              <a:buNone/>
            </a:pPr>
            <a:r>
              <a:rPr lang="en-US" sz="1800" dirty="0">
                <a:effectLst/>
                <a:latin typeface="Alexandria"/>
                <a:ea typeface="Times New Roman" panose="02020603050405020304" pitchFamily="18" charset="0"/>
              </a:rPr>
              <a:t> </a:t>
            </a:r>
          </a:p>
          <a:p>
            <a:pPr marL="0" marR="0" indent="0" algn="just">
              <a:spcBef>
                <a:spcPts val="0"/>
              </a:spcBef>
              <a:spcAft>
                <a:spcPts val="0"/>
              </a:spcAft>
              <a:buNone/>
            </a:pPr>
            <a:r>
              <a:rPr lang="en-US" sz="1800" b="1" dirty="0">
                <a:solidFill>
                  <a:srgbClr val="0070C0"/>
                </a:solidFill>
                <a:effectLst/>
                <a:latin typeface="Alexandria"/>
                <a:ea typeface="Times New Roman" panose="02020603050405020304" pitchFamily="18" charset="0"/>
              </a:rPr>
              <a:t>If the price increased by 5%, given that elasticity is 5, quantity supplied will: </a:t>
            </a:r>
            <a:endParaRPr lang="en-US" sz="1800" dirty="0">
              <a:solidFill>
                <a:srgbClr val="0070C0"/>
              </a:solidFill>
              <a:effectLst/>
              <a:latin typeface="Alexandria"/>
              <a:ea typeface="Times New Roman" panose="02020603050405020304" pitchFamily="18" charset="0"/>
            </a:endParaRPr>
          </a:p>
          <a:p>
            <a:pPr marL="0" marR="0" indent="0" algn="just">
              <a:spcBef>
                <a:spcPts val="0"/>
              </a:spcBef>
              <a:spcAft>
                <a:spcPts val="0"/>
              </a:spcAft>
              <a:buNone/>
            </a:pPr>
            <a:r>
              <a:rPr lang="en-US" sz="1800" b="1" u="sng" dirty="0">
                <a:effectLst/>
                <a:latin typeface="Alexandria"/>
                <a:ea typeface="Times New Roman" panose="02020603050405020304" pitchFamily="18" charset="0"/>
              </a:rPr>
              <a:t>a. increase by 25%.  </a:t>
            </a:r>
            <a:r>
              <a:rPr lang="en-US" sz="1800" dirty="0">
                <a:effectLst/>
                <a:latin typeface="Alexandria"/>
                <a:ea typeface="Times New Roman" panose="02020603050405020304" pitchFamily="18" charset="0"/>
              </a:rPr>
              <a:t>(5*0.05) *100 = 25%</a:t>
            </a:r>
          </a:p>
          <a:p>
            <a:pPr marL="0" marR="0" indent="0" algn="just">
              <a:spcBef>
                <a:spcPts val="0"/>
              </a:spcBef>
              <a:spcAft>
                <a:spcPts val="0"/>
              </a:spcAft>
              <a:buNone/>
            </a:pPr>
            <a:r>
              <a:rPr lang="en-US" sz="1800" dirty="0">
                <a:effectLst/>
                <a:latin typeface="Alexandria"/>
                <a:ea typeface="Times New Roman" panose="02020603050405020304" pitchFamily="18" charset="0"/>
              </a:rPr>
              <a:t>b. decrease by 1%. </a:t>
            </a:r>
          </a:p>
          <a:p>
            <a:pPr marL="0" marR="0" indent="0" algn="just">
              <a:spcBef>
                <a:spcPts val="0"/>
              </a:spcBef>
              <a:spcAft>
                <a:spcPts val="0"/>
              </a:spcAft>
              <a:buNone/>
            </a:pPr>
            <a:r>
              <a:rPr lang="en-US" sz="1800" dirty="0">
                <a:effectLst/>
                <a:latin typeface="Alexandria"/>
                <a:ea typeface="Times New Roman" panose="02020603050405020304" pitchFamily="18" charset="0"/>
              </a:rPr>
              <a:t>c. decrease by 25%. </a:t>
            </a:r>
          </a:p>
          <a:p>
            <a:pPr marL="0" marR="0" indent="0" algn="just">
              <a:spcBef>
                <a:spcPts val="0"/>
              </a:spcBef>
              <a:spcAft>
                <a:spcPts val="0"/>
              </a:spcAft>
              <a:buNone/>
            </a:pPr>
            <a:r>
              <a:rPr lang="en-US" sz="1800" dirty="0">
                <a:effectLst/>
                <a:latin typeface="Alexandria"/>
                <a:ea typeface="Times New Roman" panose="02020603050405020304" pitchFamily="18" charset="0"/>
              </a:rPr>
              <a:t>d. None of the above. </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mc:AlternateContent xmlns:mc="http://schemas.openxmlformats.org/markup-compatibility/2006" xmlns:p14="http://schemas.microsoft.com/office/powerpoint/2010/main" xmlns:iact="http://schemas.microsoft.com/office/powerpoint/2014/inkAction">
        <mc:Choice Requires="p14 iact">
          <p:contentPart p14:bwMode="auto" r:id="rId3">
            <p14:nvContentPartPr>
              <p14:cNvPr id="6" name="Ink 5">
                <a:extLst>
                  <a:ext uri="{FF2B5EF4-FFF2-40B4-BE49-F238E27FC236}">
                    <a16:creationId xmlns:a16="http://schemas.microsoft.com/office/drawing/2014/main" id="{EB963B7C-674C-2E7A-DEF5-0ADBE7927812}"/>
                  </a:ext>
                </a:extLst>
              </p14:cNvPr>
              <p14:cNvContentPartPr/>
              <p14:nvPr>
                <p:extLst>
                  <p:ext uri="{42D2F446-02D8-4167-A562-619A0277C38B}">
                    <p15:isNarration xmlns:p15="http://schemas.microsoft.com/office/powerpoint/2012/main" val="1"/>
                  </p:ext>
                </p:extLst>
              </p14:nvPr>
            </p14:nvContentPartPr>
            <p14:xfrm>
              <a:off x="7676726" y="4238021"/>
              <a:ext cx="2906280" cy="2183040"/>
            </p14:xfrm>
          </p:contentPart>
        </mc:Choice>
        <mc:Fallback xmlns="">
          <p:pic>
            <p:nvPicPr>
              <p:cNvPr id="6" name="Ink 5">
                <a:extLst>
                  <a:ext uri="{FF2B5EF4-FFF2-40B4-BE49-F238E27FC236}">
                    <a16:creationId xmlns:a16="http://schemas.microsoft.com/office/drawing/2014/main" id="{EB963B7C-674C-2E7A-DEF5-0ADBE7927812}"/>
                  </a:ext>
                </a:extLst>
              </p:cNvPr>
              <p:cNvPicPr>
                <a:picLocks noGrp="1" noRot="1" noChangeAspect="1" noMove="1" noResize="1" noEditPoints="1" noAdjustHandles="1" noChangeArrowheads="1" noChangeShapeType="1"/>
              </p:cNvPicPr>
              <p:nvPr/>
            </p:nvPicPr>
            <p:blipFill>
              <a:blip r:embed="rId7"/>
              <a:stretch>
                <a:fillRect/>
              </a:stretch>
            </p:blipFill>
            <p:spPr>
              <a:xfrm>
                <a:off x="7667366" y="4228661"/>
                <a:ext cx="2925000" cy="2201760"/>
              </a:xfrm>
              <a:prstGeom prst="rect">
                <a:avLst/>
              </a:prstGeom>
            </p:spPr>
          </p:pic>
        </mc:Fallback>
      </mc:AlternateContent>
      <p:sp>
        <p:nvSpPr>
          <p:cNvPr id="10" name="TextBox 9">
            <a:extLst>
              <a:ext uri="{FF2B5EF4-FFF2-40B4-BE49-F238E27FC236}">
                <a16:creationId xmlns:a16="http://schemas.microsoft.com/office/drawing/2014/main" id="{07563109-F58E-9673-2934-6A96A2749B5B}"/>
              </a:ext>
            </a:extLst>
          </p:cNvPr>
          <p:cNvSpPr txBox="1"/>
          <p:nvPr/>
        </p:nvSpPr>
        <p:spPr>
          <a:xfrm>
            <a:off x="6336257" y="1136279"/>
            <a:ext cx="5278641" cy="3416320"/>
          </a:xfrm>
          <a:prstGeom prst="rect">
            <a:avLst/>
          </a:prstGeom>
          <a:noFill/>
        </p:spPr>
        <p:txBody>
          <a:bodyPr wrap="square">
            <a:spAutoFit/>
          </a:bodyPr>
          <a:lstStyle/>
          <a:p>
            <a:pPr algn="r" rtl="1"/>
            <a:r>
              <a:rPr lang="en-US" b="1" dirty="0" err="1">
                <a:solidFill>
                  <a:srgbClr val="0070C0"/>
                </a:solidFill>
              </a:rPr>
              <a:t>تميل</a:t>
            </a:r>
            <a:r>
              <a:rPr lang="en-US" b="1" dirty="0">
                <a:solidFill>
                  <a:srgbClr val="0070C0"/>
                </a:solidFill>
              </a:rPr>
              <a:t> </a:t>
            </a:r>
            <a:r>
              <a:rPr lang="en-US" b="1" dirty="0" err="1">
                <a:solidFill>
                  <a:srgbClr val="0070C0"/>
                </a:solidFill>
              </a:rPr>
              <a:t>مرونة</a:t>
            </a:r>
            <a:r>
              <a:rPr lang="en-US" b="1" dirty="0">
                <a:solidFill>
                  <a:srgbClr val="0070C0"/>
                </a:solidFill>
              </a:rPr>
              <a:t> </a:t>
            </a:r>
            <a:r>
              <a:rPr lang="en-US" b="1" dirty="0" err="1">
                <a:solidFill>
                  <a:srgbClr val="0070C0"/>
                </a:solidFill>
              </a:rPr>
              <a:t>العرض</a:t>
            </a:r>
            <a:r>
              <a:rPr lang="en-US" b="1" dirty="0">
                <a:solidFill>
                  <a:srgbClr val="0070C0"/>
                </a:solidFill>
              </a:rPr>
              <a:t> </a:t>
            </a:r>
            <a:r>
              <a:rPr lang="en-US" b="1" dirty="0" err="1">
                <a:solidFill>
                  <a:srgbClr val="0070C0"/>
                </a:solidFill>
              </a:rPr>
              <a:t>السعرية</a:t>
            </a:r>
            <a:r>
              <a:rPr lang="en-US" b="1" dirty="0">
                <a:solidFill>
                  <a:srgbClr val="0070C0"/>
                </a:solidFill>
              </a:rPr>
              <a:t> </a:t>
            </a:r>
            <a:r>
              <a:rPr lang="en-US" b="1" dirty="0" err="1">
                <a:solidFill>
                  <a:srgbClr val="0070C0"/>
                </a:solidFill>
              </a:rPr>
              <a:t>إلى</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تكون</a:t>
            </a:r>
            <a:r>
              <a:rPr lang="en-US" b="1" dirty="0">
                <a:solidFill>
                  <a:srgbClr val="0070C0"/>
                </a:solidFill>
              </a:rPr>
              <a:t>:</a:t>
            </a:r>
          </a:p>
          <a:p>
            <a:pPr algn="r" rtl="1"/>
            <a:r>
              <a:rPr lang="en-US" dirty="0"/>
              <a:t>أ. </a:t>
            </a:r>
            <a:r>
              <a:rPr lang="en-US" dirty="0" err="1"/>
              <a:t>أصغر</a:t>
            </a:r>
            <a:r>
              <a:rPr lang="en-US" dirty="0"/>
              <a:t> </a:t>
            </a:r>
            <a:r>
              <a:rPr lang="en-US" dirty="0" err="1"/>
              <a:t>في</a:t>
            </a:r>
            <a:r>
              <a:rPr lang="en-US" dirty="0"/>
              <a:t> </a:t>
            </a:r>
            <a:r>
              <a:rPr lang="en-US" dirty="0" err="1"/>
              <a:t>المدى</a:t>
            </a:r>
            <a:r>
              <a:rPr lang="en-US" dirty="0"/>
              <a:t> </a:t>
            </a:r>
            <a:r>
              <a:rPr lang="en-US" dirty="0" err="1"/>
              <a:t>الطويل</a:t>
            </a:r>
            <a:r>
              <a:rPr lang="en-US" dirty="0"/>
              <a:t> </a:t>
            </a:r>
            <a:r>
              <a:rPr lang="en-US" dirty="0" err="1"/>
              <a:t>منها</a:t>
            </a:r>
            <a:r>
              <a:rPr lang="en-US" dirty="0"/>
              <a:t> </a:t>
            </a:r>
            <a:r>
              <a:rPr lang="en-US" dirty="0" err="1"/>
              <a:t>في</a:t>
            </a:r>
            <a:r>
              <a:rPr lang="en-US" dirty="0"/>
              <a:t> </a:t>
            </a:r>
            <a:r>
              <a:rPr lang="en-US" dirty="0" err="1"/>
              <a:t>المدى</a:t>
            </a:r>
            <a:r>
              <a:rPr lang="en-US" dirty="0"/>
              <a:t> </a:t>
            </a:r>
            <a:r>
              <a:rPr lang="en-US" dirty="0" err="1"/>
              <a:t>القصير</a:t>
            </a:r>
            <a:r>
              <a:rPr lang="en-US" dirty="0"/>
              <a:t>.</a:t>
            </a:r>
          </a:p>
          <a:p>
            <a:pPr algn="r" rtl="1"/>
            <a:r>
              <a:rPr lang="en-US" b="1" u="sng" dirty="0"/>
              <a:t>ب. </a:t>
            </a:r>
            <a:r>
              <a:rPr lang="en-US" b="1" u="sng" dirty="0" err="1"/>
              <a:t>أصغر</a:t>
            </a:r>
            <a:r>
              <a:rPr lang="en-US" b="1" u="sng" dirty="0"/>
              <a:t> </a:t>
            </a:r>
            <a:r>
              <a:rPr lang="en-US" b="1" u="sng" dirty="0" err="1"/>
              <a:t>في</a:t>
            </a:r>
            <a:r>
              <a:rPr lang="en-US" b="1" u="sng" dirty="0"/>
              <a:t> </a:t>
            </a:r>
            <a:r>
              <a:rPr lang="en-US" b="1" u="sng" dirty="0" err="1"/>
              <a:t>المدى</a:t>
            </a:r>
            <a:r>
              <a:rPr lang="en-US" b="1" u="sng" dirty="0"/>
              <a:t> </a:t>
            </a:r>
            <a:r>
              <a:rPr lang="en-US" b="1" u="sng" dirty="0" err="1"/>
              <a:t>القصير</a:t>
            </a:r>
            <a:r>
              <a:rPr lang="en-US" b="1" u="sng" dirty="0"/>
              <a:t> </a:t>
            </a:r>
            <a:r>
              <a:rPr lang="en-US" b="1" u="sng" dirty="0" err="1"/>
              <a:t>منها</a:t>
            </a:r>
            <a:r>
              <a:rPr lang="en-US" b="1" u="sng" dirty="0"/>
              <a:t> </a:t>
            </a:r>
            <a:r>
              <a:rPr lang="en-US" b="1" u="sng" dirty="0" err="1"/>
              <a:t>في</a:t>
            </a:r>
            <a:r>
              <a:rPr lang="en-US" b="1" u="sng" dirty="0"/>
              <a:t> </a:t>
            </a:r>
            <a:r>
              <a:rPr lang="en-US" b="1" u="sng" dirty="0" err="1"/>
              <a:t>المدى</a:t>
            </a:r>
            <a:r>
              <a:rPr lang="en-US" b="1" u="sng" dirty="0"/>
              <a:t> </a:t>
            </a:r>
            <a:r>
              <a:rPr lang="en-US" b="1" u="sng" dirty="0" err="1"/>
              <a:t>الطويل</a:t>
            </a:r>
            <a:r>
              <a:rPr lang="en-US" b="1" u="sng" dirty="0"/>
              <a:t>.</a:t>
            </a:r>
          </a:p>
          <a:p>
            <a:pPr algn="r" rtl="1"/>
            <a:r>
              <a:rPr lang="en-US" dirty="0"/>
              <a:t>ج. </a:t>
            </a:r>
            <a:r>
              <a:rPr lang="en-US" dirty="0" err="1"/>
              <a:t>أكبر</a:t>
            </a:r>
            <a:r>
              <a:rPr lang="en-US" dirty="0"/>
              <a:t> </a:t>
            </a:r>
            <a:r>
              <a:rPr lang="en-US" dirty="0" err="1"/>
              <a:t>في</a:t>
            </a:r>
            <a:r>
              <a:rPr lang="en-US" dirty="0"/>
              <a:t> </a:t>
            </a:r>
            <a:r>
              <a:rPr lang="en-US" dirty="0" err="1"/>
              <a:t>المدى</a:t>
            </a:r>
            <a:r>
              <a:rPr lang="en-US" dirty="0"/>
              <a:t> </a:t>
            </a:r>
            <a:r>
              <a:rPr lang="en-US" dirty="0" err="1"/>
              <a:t>القصير</a:t>
            </a:r>
            <a:r>
              <a:rPr lang="en-US" dirty="0"/>
              <a:t> </a:t>
            </a:r>
            <a:r>
              <a:rPr lang="en-US" dirty="0" err="1"/>
              <a:t>منها</a:t>
            </a:r>
            <a:r>
              <a:rPr lang="en-US" dirty="0"/>
              <a:t> </a:t>
            </a:r>
            <a:r>
              <a:rPr lang="en-US" dirty="0" err="1"/>
              <a:t>في</a:t>
            </a:r>
            <a:r>
              <a:rPr lang="en-US" dirty="0"/>
              <a:t> </a:t>
            </a:r>
            <a:r>
              <a:rPr lang="en-US" dirty="0" err="1"/>
              <a:t>المدى</a:t>
            </a:r>
            <a:r>
              <a:rPr lang="en-US" dirty="0"/>
              <a:t> </a:t>
            </a:r>
            <a:r>
              <a:rPr lang="en-US" dirty="0" err="1"/>
              <a:t>الطويل</a:t>
            </a:r>
            <a:r>
              <a:rPr lang="en-US" dirty="0"/>
              <a:t>.</a:t>
            </a:r>
          </a:p>
          <a:p>
            <a:pPr algn="r" rtl="1"/>
            <a:r>
              <a:rPr lang="en-US" dirty="0"/>
              <a:t>د. </a:t>
            </a:r>
            <a:r>
              <a:rPr lang="en-US" dirty="0" err="1"/>
              <a:t>غير</a:t>
            </a:r>
            <a:r>
              <a:rPr lang="en-US" dirty="0"/>
              <a:t> </a:t>
            </a:r>
            <a:r>
              <a:rPr lang="en-US" dirty="0" err="1"/>
              <a:t>مرتبطة</a:t>
            </a:r>
            <a:r>
              <a:rPr lang="en-US" dirty="0"/>
              <a:t> </a:t>
            </a:r>
            <a:r>
              <a:rPr lang="en-US" dirty="0" err="1"/>
              <a:t>بطول</a:t>
            </a:r>
            <a:r>
              <a:rPr lang="en-US" dirty="0"/>
              <a:t> </a:t>
            </a:r>
            <a:r>
              <a:rPr lang="en-US" dirty="0" err="1"/>
              <a:t>الوقت</a:t>
            </a:r>
            <a:r>
              <a:rPr lang="en-US" dirty="0"/>
              <a:t>.</a:t>
            </a:r>
          </a:p>
          <a:p>
            <a:pPr algn="r" rtl="1"/>
            <a:endParaRPr lang="en-US" dirty="0"/>
          </a:p>
          <a:p>
            <a:pPr algn="r" rtl="1"/>
            <a:r>
              <a:rPr lang="en-US" b="1" dirty="0" err="1">
                <a:solidFill>
                  <a:srgbClr val="0070C0"/>
                </a:solidFill>
              </a:rPr>
              <a:t>إذا</a:t>
            </a:r>
            <a:r>
              <a:rPr lang="en-US" b="1" dirty="0">
                <a:solidFill>
                  <a:srgbClr val="0070C0"/>
                </a:solidFill>
              </a:rPr>
              <a:t> </a:t>
            </a:r>
            <a:r>
              <a:rPr lang="en-US" b="1" dirty="0" err="1">
                <a:solidFill>
                  <a:srgbClr val="0070C0"/>
                </a:solidFill>
              </a:rPr>
              <a:t>زاد</a:t>
            </a:r>
            <a:r>
              <a:rPr lang="en-US" b="1" dirty="0">
                <a:solidFill>
                  <a:srgbClr val="0070C0"/>
                </a:solidFill>
              </a:rPr>
              <a:t> </a:t>
            </a:r>
            <a:r>
              <a:rPr lang="en-US" b="1" dirty="0" err="1">
                <a:solidFill>
                  <a:srgbClr val="0070C0"/>
                </a:solidFill>
              </a:rPr>
              <a:t>السعر</a:t>
            </a:r>
            <a:r>
              <a:rPr lang="en-US" b="1" dirty="0">
                <a:solidFill>
                  <a:srgbClr val="0070C0"/>
                </a:solidFill>
              </a:rPr>
              <a:t> </a:t>
            </a:r>
            <a:r>
              <a:rPr lang="en-US" b="1" dirty="0" err="1">
                <a:solidFill>
                  <a:srgbClr val="0070C0"/>
                </a:solidFill>
              </a:rPr>
              <a:t>بنسبة</a:t>
            </a:r>
            <a:r>
              <a:rPr lang="en-US" b="1" dirty="0">
                <a:solidFill>
                  <a:srgbClr val="0070C0"/>
                </a:solidFill>
              </a:rPr>
              <a:t> 5%، </a:t>
            </a:r>
            <a:r>
              <a:rPr lang="en-US" b="1" dirty="0" err="1">
                <a:solidFill>
                  <a:srgbClr val="0070C0"/>
                </a:solidFill>
              </a:rPr>
              <a:t>مع</a:t>
            </a:r>
            <a:r>
              <a:rPr lang="en-US" b="1" dirty="0">
                <a:solidFill>
                  <a:srgbClr val="0070C0"/>
                </a:solidFill>
              </a:rPr>
              <a:t> </a:t>
            </a:r>
            <a:r>
              <a:rPr lang="en-US" b="1" dirty="0" err="1">
                <a:solidFill>
                  <a:srgbClr val="0070C0"/>
                </a:solidFill>
              </a:rPr>
              <a:t>العلم</a:t>
            </a:r>
            <a:r>
              <a:rPr lang="en-US" b="1" dirty="0">
                <a:solidFill>
                  <a:srgbClr val="0070C0"/>
                </a:solidFill>
              </a:rPr>
              <a:t> </a:t>
            </a:r>
            <a:r>
              <a:rPr lang="en-US" b="1" dirty="0" err="1">
                <a:solidFill>
                  <a:srgbClr val="0070C0"/>
                </a:solidFill>
              </a:rPr>
              <a:t>أن</a:t>
            </a:r>
            <a:r>
              <a:rPr lang="en-US" b="1" dirty="0">
                <a:solidFill>
                  <a:srgbClr val="0070C0"/>
                </a:solidFill>
              </a:rPr>
              <a:t> </a:t>
            </a:r>
            <a:r>
              <a:rPr lang="en-US" b="1" dirty="0" err="1">
                <a:solidFill>
                  <a:srgbClr val="0070C0"/>
                </a:solidFill>
              </a:rPr>
              <a:t>المرونة</a:t>
            </a:r>
            <a:r>
              <a:rPr lang="en-US" b="1" dirty="0">
                <a:solidFill>
                  <a:srgbClr val="0070C0"/>
                </a:solidFill>
              </a:rPr>
              <a:t> </a:t>
            </a:r>
            <a:r>
              <a:rPr lang="en-US" b="1" dirty="0" err="1">
                <a:solidFill>
                  <a:srgbClr val="0070C0"/>
                </a:solidFill>
              </a:rPr>
              <a:t>تساوي</a:t>
            </a:r>
            <a:r>
              <a:rPr lang="en-US" b="1" dirty="0">
                <a:solidFill>
                  <a:srgbClr val="0070C0"/>
                </a:solidFill>
              </a:rPr>
              <a:t> 5، </a:t>
            </a:r>
            <a:r>
              <a:rPr lang="en-US" b="1" dirty="0" err="1">
                <a:solidFill>
                  <a:srgbClr val="0070C0"/>
                </a:solidFill>
              </a:rPr>
              <a:t>فإن</a:t>
            </a:r>
            <a:r>
              <a:rPr lang="en-US" b="1" dirty="0">
                <a:solidFill>
                  <a:srgbClr val="0070C0"/>
                </a:solidFill>
              </a:rPr>
              <a:t> </a:t>
            </a:r>
            <a:r>
              <a:rPr lang="en-US" b="1" dirty="0" err="1">
                <a:solidFill>
                  <a:srgbClr val="0070C0"/>
                </a:solidFill>
              </a:rPr>
              <a:t>الكمية</a:t>
            </a:r>
            <a:r>
              <a:rPr lang="en-US" b="1" dirty="0">
                <a:solidFill>
                  <a:srgbClr val="0070C0"/>
                </a:solidFill>
              </a:rPr>
              <a:t> </a:t>
            </a:r>
            <a:r>
              <a:rPr lang="en-US" b="1" dirty="0" err="1">
                <a:solidFill>
                  <a:srgbClr val="0070C0"/>
                </a:solidFill>
              </a:rPr>
              <a:t>المعروضة</a:t>
            </a:r>
            <a:r>
              <a:rPr lang="en-US" b="1" dirty="0">
                <a:solidFill>
                  <a:srgbClr val="0070C0"/>
                </a:solidFill>
              </a:rPr>
              <a:t>:</a:t>
            </a:r>
          </a:p>
          <a:p>
            <a:pPr algn="r" rtl="1"/>
            <a:r>
              <a:rPr lang="en-US" b="1" u="sng" dirty="0"/>
              <a:t>أ. </a:t>
            </a:r>
            <a:r>
              <a:rPr lang="en-US" b="1" u="sng" dirty="0" err="1"/>
              <a:t>تزيد</a:t>
            </a:r>
            <a:r>
              <a:rPr lang="en-US" b="1" u="sng" dirty="0"/>
              <a:t> </a:t>
            </a:r>
            <a:r>
              <a:rPr lang="en-US" b="1" u="sng" dirty="0" err="1"/>
              <a:t>بنسبة</a:t>
            </a:r>
            <a:r>
              <a:rPr lang="en-US" b="1" u="sng" dirty="0"/>
              <a:t> 25%</a:t>
            </a:r>
          </a:p>
          <a:p>
            <a:pPr algn="r" rtl="1"/>
            <a:r>
              <a:rPr lang="en-US" dirty="0"/>
              <a:t>ب. </a:t>
            </a:r>
            <a:r>
              <a:rPr lang="en-US" dirty="0" err="1"/>
              <a:t>تنخفض</a:t>
            </a:r>
            <a:r>
              <a:rPr lang="en-US" dirty="0"/>
              <a:t> </a:t>
            </a:r>
            <a:r>
              <a:rPr lang="en-US" dirty="0" err="1"/>
              <a:t>بنسبة</a:t>
            </a:r>
            <a:r>
              <a:rPr lang="en-US" dirty="0"/>
              <a:t> 1%.</a:t>
            </a:r>
          </a:p>
          <a:p>
            <a:pPr algn="r" rtl="1"/>
            <a:r>
              <a:rPr lang="en-US" dirty="0"/>
              <a:t>ج. </a:t>
            </a:r>
            <a:r>
              <a:rPr lang="en-US" dirty="0" err="1"/>
              <a:t>تنخفض</a:t>
            </a:r>
            <a:r>
              <a:rPr lang="en-US" dirty="0"/>
              <a:t> </a:t>
            </a:r>
            <a:r>
              <a:rPr lang="en-US" dirty="0" err="1"/>
              <a:t>بنسبة</a:t>
            </a:r>
            <a:r>
              <a:rPr lang="en-US" dirty="0"/>
              <a:t> 25%.</a:t>
            </a:r>
          </a:p>
          <a:p>
            <a:pPr algn="r" rtl="1"/>
            <a:r>
              <a:rPr lang="en-US" dirty="0"/>
              <a:t>د. </a:t>
            </a:r>
            <a:r>
              <a:rPr lang="en-US" dirty="0" err="1"/>
              <a:t>لا</a:t>
            </a:r>
            <a:r>
              <a:rPr lang="en-US" dirty="0"/>
              <a:t> </a:t>
            </a:r>
            <a:r>
              <a:rPr lang="en-US" dirty="0" err="1"/>
              <a:t>شيء</a:t>
            </a:r>
            <a:r>
              <a:rPr lang="en-US" dirty="0"/>
              <a:t> </a:t>
            </a:r>
            <a:r>
              <a:rPr lang="en-US" dirty="0" err="1"/>
              <a:t>مما</a:t>
            </a:r>
            <a:r>
              <a:rPr lang="en-US" dirty="0"/>
              <a:t> </a:t>
            </a:r>
            <a:r>
              <a:rPr lang="en-US" dirty="0" err="1"/>
              <a:t>سبق</a:t>
            </a:r>
            <a:r>
              <a:rPr lang="en-US" dirty="0"/>
              <a:t>.</a:t>
            </a:r>
          </a:p>
        </p:txBody>
      </p:sp>
    </p:spTree>
    <p:extLst>
      <p:ext uri="{BB962C8B-B14F-4D97-AF65-F5344CB8AC3E}">
        <p14:creationId xmlns:p14="http://schemas.microsoft.com/office/powerpoint/2010/main" val="36192612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9"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cmd type="call" cmd="playFrom(0.0)">
                                      <p:cBhvr>
                                        <p:cTn id="7"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CA895987-17D9-B9C8-2B55-BB7D163D8541}"/>
              </a:ext>
            </a:extLst>
          </p:cNvPr>
          <p:cNvSpPr txBox="1">
            <a:spLocks/>
          </p:cNvSpPr>
          <p:nvPr/>
        </p:nvSpPr>
        <p:spPr>
          <a:xfrm>
            <a:off x="761999" y="1890207"/>
            <a:ext cx="4710113"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0"/>
              </a:spcBef>
              <a:spcAft>
                <a:spcPts val="0"/>
              </a:spcAft>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If the price elasticity of supply is unit elastic how does quantity supplied change in response to a 25% increase in price?  </a:t>
            </a:r>
            <a:endParaRPr lang="ar-EG" sz="1800" b="1" dirty="0">
              <a:solidFill>
                <a:srgbClr val="0070C0"/>
              </a:solidFill>
              <a:effectLst/>
              <a:latin typeface="Alexandria"/>
              <a:ea typeface="Times New Roman" panose="02020603050405020304" pitchFamily="18" charset="0"/>
            </a:endParaRPr>
          </a:p>
          <a:p>
            <a:pPr marL="342900" marR="0" indent="-342900">
              <a:spcBef>
                <a:spcPts val="0"/>
              </a:spcBef>
              <a:spcAft>
                <a:spcPts val="0"/>
              </a:spcAft>
              <a:buAutoNum type="alphaLcPeriod"/>
            </a:pPr>
            <a:r>
              <a:rPr lang="en-US" sz="1800" dirty="0">
                <a:effectLst/>
                <a:latin typeface="Alexandria"/>
                <a:ea typeface="Times New Roman" panose="02020603050405020304" pitchFamily="18" charset="0"/>
              </a:rPr>
              <a:t>Quantity supplied increase by 50%. </a:t>
            </a:r>
            <a:endParaRPr lang="ar-EG" sz="1800" dirty="0">
              <a:effectLst/>
              <a:latin typeface="Alexandria"/>
              <a:ea typeface="Times New Roman" panose="02020603050405020304" pitchFamily="18" charset="0"/>
            </a:endParaRPr>
          </a:p>
          <a:p>
            <a:pPr marL="342900" marR="0" indent="-342900">
              <a:spcBef>
                <a:spcPts val="0"/>
              </a:spcBef>
              <a:spcAft>
                <a:spcPts val="0"/>
              </a:spcAft>
              <a:buAutoNum type="alphaLcPeriod"/>
            </a:pPr>
            <a:r>
              <a:rPr lang="en-US" sz="1800" dirty="0">
                <a:effectLst/>
                <a:latin typeface="Alexandria"/>
                <a:ea typeface="Times New Roman" panose="02020603050405020304" pitchFamily="18" charset="0"/>
              </a:rPr>
              <a:t>Quantity supplied decrease by 50%. </a:t>
            </a:r>
            <a:endParaRPr lang="ar-EG" sz="1800" dirty="0">
              <a:effectLst/>
              <a:latin typeface="Alexandria"/>
              <a:ea typeface="Times New Roman" panose="02020603050405020304" pitchFamily="18" charset="0"/>
            </a:endParaRPr>
          </a:p>
          <a:p>
            <a:pPr marL="342900" marR="0" indent="-342900">
              <a:spcBef>
                <a:spcPts val="0"/>
              </a:spcBef>
              <a:spcAft>
                <a:spcPts val="0"/>
              </a:spcAft>
              <a:buAutoNum type="alphaLcPeriod"/>
            </a:pPr>
            <a:r>
              <a:rPr lang="en-US" sz="1800" dirty="0">
                <a:effectLst/>
                <a:latin typeface="Alexandria"/>
                <a:ea typeface="Times New Roman" panose="02020603050405020304" pitchFamily="18" charset="0"/>
              </a:rPr>
              <a:t>Quantity supplied decrease by 25%. </a:t>
            </a:r>
          </a:p>
          <a:p>
            <a:pPr marL="0" indent="0">
              <a:spcBef>
                <a:spcPts val="0"/>
              </a:spcBef>
              <a:buNone/>
            </a:pPr>
            <a:r>
              <a:rPr lang="en-US" sz="1800" b="1" u="sng" dirty="0">
                <a:effectLst/>
                <a:latin typeface="Alexandria"/>
                <a:ea typeface="Times New Roman" panose="02020603050405020304" pitchFamily="18" charset="0"/>
              </a:rPr>
              <a:t>d. Quantity supplied increase by 25%. </a:t>
            </a:r>
            <a:endParaRPr lang="en-US" sz="1800" dirty="0">
              <a:effectLst/>
              <a:latin typeface="Alexandria"/>
              <a:ea typeface="Times New Roman" panose="02020603050405020304" pitchFamily="18" charset="0"/>
            </a:endParaRPr>
          </a:p>
          <a:p>
            <a:pPr marL="0" marR="0" indent="0">
              <a:spcBef>
                <a:spcPts val="0"/>
              </a:spcBef>
              <a:spcAft>
                <a:spcPts val="0"/>
              </a:spcAft>
              <a:buNone/>
            </a:pPr>
            <a:r>
              <a:rPr lang="en-US" sz="1800" dirty="0">
                <a:effectLst/>
                <a:latin typeface="Alexandria"/>
                <a:ea typeface="Times New Roman" panose="02020603050405020304" pitchFamily="18" charset="0"/>
              </a:rPr>
              <a:t> </a:t>
            </a:r>
          </a:p>
          <a:p>
            <a:pPr marL="0" marR="0" indent="0">
              <a:spcBef>
                <a:spcPts val="0"/>
              </a:spcBef>
              <a:spcAft>
                <a:spcPts val="0"/>
              </a:spcAft>
              <a:buNone/>
            </a:pPr>
            <a:r>
              <a:rPr lang="en-US" sz="1800" b="1" dirty="0">
                <a:solidFill>
                  <a:srgbClr val="0070C0"/>
                </a:solidFill>
                <a:effectLst/>
                <a:latin typeface="Alexandria"/>
                <a:ea typeface="Times New Roman" panose="02020603050405020304" pitchFamily="18" charset="0"/>
              </a:rPr>
              <a:t>If the price of a movie ticket increases by 4 percent and the quantity of movies supplied rises by 2 percent, the price elasticity of supply is </a:t>
            </a:r>
            <a:endParaRPr lang="ar-EG" sz="1800" b="1"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1800" dirty="0">
                <a:effectLst/>
                <a:latin typeface="Alexandria"/>
                <a:ea typeface="Times New Roman" panose="02020603050405020304" pitchFamily="18" charset="0"/>
              </a:rPr>
              <a:t>a. 2.0. </a:t>
            </a:r>
          </a:p>
          <a:p>
            <a:pPr marL="0" marR="0" indent="0">
              <a:spcBef>
                <a:spcPts val="0"/>
              </a:spcBef>
              <a:spcAft>
                <a:spcPts val="0"/>
              </a:spcAft>
              <a:buNone/>
            </a:pPr>
            <a:r>
              <a:rPr lang="en-US" sz="1800" dirty="0">
                <a:effectLst/>
                <a:latin typeface="Alexandria"/>
                <a:ea typeface="Times New Roman" panose="02020603050405020304" pitchFamily="18" charset="0"/>
              </a:rPr>
              <a:t>b. 4.0. </a:t>
            </a:r>
          </a:p>
          <a:p>
            <a:pPr marL="0" marR="0" indent="0">
              <a:spcBef>
                <a:spcPts val="0"/>
              </a:spcBef>
              <a:spcAft>
                <a:spcPts val="0"/>
              </a:spcAft>
              <a:buNone/>
            </a:pPr>
            <a:r>
              <a:rPr lang="en-US" sz="1800" b="1" u="sng" dirty="0">
                <a:effectLst/>
                <a:latin typeface="Alexandria"/>
                <a:ea typeface="Times New Roman" panose="02020603050405020304" pitchFamily="18" charset="0"/>
              </a:rPr>
              <a:t>c. 0.5</a:t>
            </a:r>
            <a:r>
              <a:rPr lang="en-US" sz="1800" dirty="0">
                <a:effectLst/>
                <a:latin typeface="Alexandria"/>
                <a:ea typeface="Times New Roman" panose="02020603050405020304" pitchFamily="18" charset="0"/>
              </a:rPr>
              <a:t>.  (0.02/0.04 = 0.5)</a:t>
            </a:r>
          </a:p>
          <a:p>
            <a:pPr marL="0" marR="0" indent="0">
              <a:spcBef>
                <a:spcPts val="0"/>
              </a:spcBef>
              <a:spcAft>
                <a:spcPts val="0"/>
              </a:spcAft>
              <a:buNone/>
            </a:pPr>
            <a:r>
              <a:rPr lang="en-US" sz="1800" dirty="0">
                <a:effectLst/>
                <a:latin typeface="Alexandria"/>
                <a:ea typeface="Times New Roman" panose="02020603050405020304" pitchFamily="18" charset="0"/>
              </a:rPr>
              <a:t>d. Some amount that cannot be determined without more information. </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4" name="Content Placeholder 2">
            <a:extLst>
              <a:ext uri="{FF2B5EF4-FFF2-40B4-BE49-F238E27FC236}">
                <a16:creationId xmlns:a16="http://schemas.microsoft.com/office/drawing/2014/main" id="{CA895987-17D9-B9C8-2B55-BB7D163D8541}"/>
              </a:ext>
            </a:extLst>
          </p:cNvPr>
          <p:cNvSpPr txBox="1">
            <a:spLocks/>
          </p:cNvSpPr>
          <p:nvPr/>
        </p:nvSpPr>
        <p:spPr>
          <a:xfrm>
            <a:off x="5200650" y="2016805"/>
            <a:ext cx="6120479"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r" rtl="1">
              <a:spcBef>
                <a:spcPts val="0"/>
              </a:spcBef>
              <a:spcAft>
                <a:spcPts val="0"/>
              </a:spcAft>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ar-EG" sz="1800" dirty="0">
                <a:solidFill>
                  <a:srgbClr val="0070C0"/>
                </a:solidFill>
                <a:effectLst/>
                <a:latin typeface="Alexandria"/>
                <a:ea typeface="Times New Roman" panose="02020603050405020304" pitchFamily="18" charset="0"/>
              </a:rPr>
              <a:t>إذا كانت مرونة العرض السعرية متكافئة المرونة فكيف تتغير الكمية المعروضة استجابة لزيادة بنسبة 25٪ في السعر؟</a:t>
            </a:r>
            <a:endParaRPr lang="en-US" sz="1800" dirty="0">
              <a:solidFill>
                <a:srgbClr val="0070C0"/>
              </a:solidFill>
              <a:effectLst/>
              <a:latin typeface="Alexandria"/>
              <a:ea typeface="Times New Roman" panose="02020603050405020304" pitchFamily="18" charset="0"/>
            </a:endParaRPr>
          </a:p>
          <a:p>
            <a:pPr marL="0" marR="0" indent="0" algn="r" rtl="1">
              <a:spcBef>
                <a:spcPts val="0"/>
              </a:spcBef>
              <a:spcAft>
                <a:spcPts val="0"/>
              </a:spcAft>
              <a:buNone/>
            </a:pPr>
            <a:r>
              <a:rPr lang="en-US" sz="1800" dirty="0">
                <a:effectLst/>
                <a:latin typeface="Alexandria"/>
                <a:ea typeface="Times New Roman" panose="02020603050405020304" pitchFamily="18" charset="0"/>
              </a:rPr>
              <a:t>a. Quantity supplied increase by 50%. </a:t>
            </a:r>
          </a:p>
          <a:p>
            <a:pPr marL="0" indent="0" algn="r" rtl="1">
              <a:spcBef>
                <a:spcPts val="0"/>
              </a:spcBef>
              <a:buNone/>
            </a:pPr>
            <a:r>
              <a:rPr lang="en-US" sz="1800" dirty="0">
                <a:effectLst/>
                <a:latin typeface="Alexandria"/>
                <a:ea typeface="Times New Roman" panose="02020603050405020304" pitchFamily="18" charset="0"/>
              </a:rPr>
              <a:t>b. Quantity supplied decrease by 50%. </a:t>
            </a:r>
            <a:endParaRPr lang="ar-EG" sz="1800" dirty="0">
              <a:effectLst/>
              <a:latin typeface="Alexandria"/>
              <a:ea typeface="Times New Roman" panose="02020603050405020304" pitchFamily="18" charset="0"/>
            </a:endParaRPr>
          </a:p>
          <a:p>
            <a:pPr marL="0" indent="0" algn="r" rtl="1">
              <a:spcBef>
                <a:spcPts val="0"/>
              </a:spcBef>
              <a:buNone/>
            </a:pPr>
            <a:r>
              <a:rPr lang="en-US" sz="1800" dirty="0">
                <a:effectLst/>
                <a:latin typeface="Alexandria"/>
                <a:ea typeface="Times New Roman" panose="02020603050405020304" pitchFamily="18" charset="0"/>
              </a:rPr>
              <a:t>c. Quantity supplied decrease by 25%. </a:t>
            </a:r>
          </a:p>
          <a:p>
            <a:pPr marL="0" indent="0" algn="r" rtl="1">
              <a:spcBef>
                <a:spcPts val="0"/>
              </a:spcBef>
              <a:buNone/>
            </a:pPr>
            <a:r>
              <a:rPr lang="en-US" sz="1800" b="1" u="sng" dirty="0">
                <a:effectLst/>
                <a:latin typeface="Alexandria"/>
                <a:ea typeface="Times New Roman" panose="02020603050405020304" pitchFamily="18" charset="0"/>
              </a:rPr>
              <a:t>d. Quantity supplied increase by 25%. </a:t>
            </a:r>
            <a:endParaRPr lang="en-US" sz="1800" dirty="0">
              <a:effectLst/>
              <a:latin typeface="Alexandria"/>
              <a:ea typeface="Times New Roman" panose="02020603050405020304" pitchFamily="18" charset="0"/>
            </a:endParaRPr>
          </a:p>
          <a:p>
            <a:pPr marL="0" marR="0" indent="0" algn="r" rtl="1">
              <a:spcBef>
                <a:spcPts val="0"/>
              </a:spcBef>
              <a:spcAft>
                <a:spcPts val="0"/>
              </a:spcAft>
              <a:buNone/>
            </a:pPr>
            <a:r>
              <a:rPr lang="en-US" sz="1800" dirty="0">
                <a:effectLst/>
                <a:latin typeface="Alexandria"/>
                <a:ea typeface="Times New Roman" panose="02020603050405020304" pitchFamily="18" charset="0"/>
              </a:rPr>
              <a:t> </a:t>
            </a:r>
          </a:p>
          <a:p>
            <a:pPr marL="0" marR="0" indent="0" algn="r" rtl="1">
              <a:spcBef>
                <a:spcPts val="0"/>
              </a:spcBef>
              <a:spcAft>
                <a:spcPts val="0"/>
              </a:spcAft>
              <a:buNone/>
            </a:pPr>
            <a:r>
              <a:rPr lang="ar-EG" sz="1800" dirty="0">
                <a:solidFill>
                  <a:srgbClr val="0070C0"/>
                </a:solidFill>
                <a:effectLst/>
                <a:latin typeface="Alexandria"/>
                <a:ea typeface="Times New Roman" panose="02020603050405020304" pitchFamily="18" charset="0"/>
              </a:rPr>
              <a:t>إذا ارتفع سعر تذكرة الفيلم بنسبة 4% وارتفعت كمية الأفلام المعروضة بنسبة 2%، فإن مرونة العرض السعرية تكون</a:t>
            </a:r>
            <a:endParaRPr lang="en-US" sz="1800" dirty="0">
              <a:solidFill>
                <a:srgbClr val="0070C0"/>
              </a:solidFill>
              <a:effectLst/>
              <a:latin typeface="Alexandria"/>
              <a:ea typeface="Times New Roman" panose="02020603050405020304" pitchFamily="18" charset="0"/>
            </a:endParaRPr>
          </a:p>
          <a:p>
            <a:pPr marL="0" marR="0" indent="0" algn="r" rtl="1">
              <a:spcBef>
                <a:spcPts val="0"/>
              </a:spcBef>
              <a:spcAft>
                <a:spcPts val="0"/>
              </a:spcAft>
              <a:buNone/>
            </a:pPr>
            <a:r>
              <a:rPr lang="en-US" sz="1800" dirty="0">
                <a:effectLst/>
                <a:latin typeface="Alexandria"/>
                <a:ea typeface="Times New Roman" panose="02020603050405020304" pitchFamily="18" charset="0"/>
              </a:rPr>
              <a:t>a. 2.0. </a:t>
            </a:r>
          </a:p>
          <a:p>
            <a:pPr marL="0" marR="0" indent="0" algn="r" rtl="1">
              <a:spcBef>
                <a:spcPts val="0"/>
              </a:spcBef>
              <a:spcAft>
                <a:spcPts val="0"/>
              </a:spcAft>
              <a:buNone/>
            </a:pPr>
            <a:r>
              <a:rPr lang="en-US" sz="1800" dirty="0">
                <a:effectLst/>
                <a:latin typeface="Alexandria"/>
                <a:ea typeface="Times New Roman" panose="02020603050405020304" pitchFamily="18" charset="0"/>
              </a:rPr>
              <a:t>b. 4.0. </a:t>
            </a:r>
          </a:p>
          <a:p>
            <a:pPr marL="0" marR="0" indent="0" algn="r" rtl="1">
              <a:spcBef>
                <a:spcPts val="0"/>
              </a:spcBef>
              <a:spcAft>
                <a:spcPts val="0"/>
              </a:spcAft>
              <a:buNone/>
            </a:pPr>
            <a:r>
              <a:rPr lang="en-US" sz="1800" b="1" u="sng" dirty="0">
                <a:effectLst/>
                <a:latin typeface="Alexandria"/>
                <a:ea typeface="Times New Roman" panose="02020603050405020304" pitchFamily="18" charset="0"/>
              </a:rPr>
              <a:t>c. 0.5</a:t>
            </a:r>
            <a:r>
              <a:rPr lang="en-US" sz="1800" dirty="0">
                <a:effectLst/>
                <a:latin typeface="Alexandria"/>
                <a:ea typeface="Times New Roman" panose="02020603050405020304" pitchFamily="18" charset="0"/>
              </a:rPr>
              <a:t>.  (0.02/0.04 = 0.5)</a:t>
            </a:r>
          </a:p>
          <a:p>
            <a:pPr marL="0" marR="0" indent="0" algn="r" rtl="1">
              <a:spcBef>
                <a:spcPts val="0"/>
              </a:spcBef>
              <a:spcAft>
                <a:spcPts val="0"/>
              </a:spcAft>
              <a:buNone/>
            </a:pPr>
            <a:r>
              <a:rPr lang="en-US" sz="1800" dirty="0">
                <a:effectLst/>
                <a:latin typeface="Alexandria"/>
                <a:ea typeface="Times New Roman" panose="02020603050405020304" pitchFamily="18" charset="0"/>
              </a:rPr>
              <a:t>d. </a:t>
            </a:r>
            <a:r>
              <a:rPr lang="ar-EG" sz="1800" dirty="0">
                <a:effectLst/>
                <a:latin typeface="Alexandria"/>
                <a:ea typeface="Times New Roman" panose="02020603050405020304" pitchFamily="18" charset="0"/>
              </a:rPr>
              <a:t>المعلومات ليست كاملة</a:t>
            </a:r>
            <a:r>
              <a:rPr lang="en-US" sz="1800" dirty="0">
                <a:effectLst/>
                <a:latin typeface="Alexandria"/>
                <a:ea typeface="Times New Roman" panose="02020603050405020304" pitchFamily="18" charset="0"/>
              </a:rPr>
              <a:t>. </a:t>
            </a:r>
          </a:p>
          <a:p>
            <a:pPr marL="0" indent="0" algn="r" rtl="1">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10725215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1F19EC5C-870F-185E-B93A-B2B6C162DE58}"/>
              </a:ext>
            </a:extLst>
          </p:cNvPr>
          <p:cNvSpPr txBox="1">
            <a:spLocks/>
          </p:cNvSpPr>
          <p:nvPr/>
        </p:nvSpPr>
        <p:spPr>
          <a:xfrm>
            <a:off x="1062037" y="2110570"/>
            <a:ext cx="416718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0"/>
              </a:spcBef>
              <a:spcAft>
                <a:spcPts val="0"/>
              </a:spcAft>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If a 3% increase in price leads to an 10% decrease in quantity demanded, demand is</a:t>
            </a:r>
            <a:endParaRPr lang="ar-EG" sz="2000" b="1"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a. Perfectly elastic</a:t>
            </a:r>
          </a:p>
          <a:p>
            <a:pPr marL="0" marR="0" indent="0">
              <a:spcBef>
                <a:spcPts val="0"/>
              </a:spcBef>
              <a:spcAft>
                <a:spcPts val="0"/>
              </a:spcAft>
              <a:buNone/>
            </a:pPr>
            <a:r>
              <a:rPr lang="en-US" sz="2000" b="1" u="sng" dirty="0">
                <a:effectLst/>
                <a:latin typeface="Alexandria"/>
                <a:ea typeface="Times New Roman" panose="02020603050405020304" pitchFamily="18" charset="0"/>
              </a:rPr>
              <a:t>b. Elastic</a:t>
            </a:r>
            <a:endParaRPr lang="en-US" sz="2000" dirty="0">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c. Unit elastic </a:t>
            </a:r>
            <a:endParaRPr lang="ar-EG" sz="2000" dirty="0">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d. Inelastic </a:t>
            </a:r>
            <a:endParaRPr lang="ar-EG" sz="2000" dirty="0">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 </a:t>
            </a:r>
          </a:p>
          <a:p>
            <a:pPr marL="0" marR="0" indent="0">
              <a:spcBef>
                <a:spcPts val="0"/>
              </a:spcBef>
              <a:spcAft>
                <a:spcPts val="0"/>
              </a:spcAft>
              <a:buNone/>
            </a:pPr>
            <a:r>
              <a:rPr lang="en-US" sz="2000" b="1" dirty="0">
                <a:solidFill>
                  <a:srgbClr val="0070C0"/>
                </a:solidFill>
                <a:effectLst/>
                <a:latin typeface="Alexandria"/>
                <a:ea typeface="Times New Roman" panose="02020603050405020304" pitchFamily="18" charset="0"/>
              </a:rPr>
              <a:t>8. A perfectly elastic supply curve is</a:t>
            </a:r>
            <a:endParaRPr lang="en-US" sz="2000" dirty="0">
              <a:solidFill>
                <a:srgbClr val="0070C0"/>
              </a:solidFill>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a. Vertical straight line</a:t>
            </a:r>
          </a:p>
          <a:p>
            <a:pPr marL="0" marR="0" indent="0">
              <a:spcBef>
                <a:spcPts val="0"/>
              </a:spcBef>
              <a:spcAft>
                <a:spcPts val="0"/>
              </a:spcAft>
              <a:buNone/>
            </a:pPr>
            <a:r>
              <a:rPr lang="en-US" sz="2000" b="1" u="sng" dirty="0">
                <a:effectLst/>
                <a:latin typeface="Alexandria"/>
                <a:ea typeface="Times New Roman" panose="02020603050405020304" pitchFamily="18" charset="0"/>
              </a:rPr>
              <a:t>b. Horizontal straight line</a:t>
            </a:r>
            <a:endParaRPr lang="en-US" sz="2000" dirty="0">
              <a:effectLst/>
              <a:latin typeface="Alexandria"/>
              <a:ea typeface="Times New Roman" panose="02020603050405020304" pitchFamily="18" charset="0"/>
            </a:endParaRPr>
          </a:p>
          <a:p>
            <a:pPr marL="0" marR="0" indent="0">
              <a:spcBef>
                <a:spcPts val="0"/>
              </a:spcBef>
              <a:spcAft>
                <a:spcPts val="0"/>
              </a:spcAft>
              <a:buNone/>
            </a:pPr>
            <a:r>
              <a:rPr lang="en-US" sz="2000" dirty="0">
                <a:effectLst/>
                <a:latin typeface="Alexandria"/>
                <a:ea typeface="Times New Roman" panose="02020603050405020304" pitchFamily="18" charset="0"/>
              </a:rPr>
              <a:t>c. Downward-sloping straight line</a:t>
            </a:r>
          </a:p>
          <a:p>
            <a:pPr marL="0" marR="0" indent="0">
              <a:spcBef>
                <a:spcPts val="0"/>
              </a:spcBef>
              <a:spcAft>
                <a:spcPts val="0"/>
              </a:spcAft>
              <a:buNone/>
            </a:pPr>
            <a:r>
              <a:rPr lang="en-US" sz="2000" dirty="0">
                <a:effectLst/>
                <a:latin typeface="Alexandria"/>
                <a:ea typeface="Times New Roman" panose="02020603050405020304" pitchFamily="18" charset="0"/>
              </a:rPr>
              <a:t> d. An upward-sloping straight</a:t>
            </a:r>
          </a:p>
          <a:p>
            <a:pPr marL="0" marR="0" indent="0">
              <a:spcBef>
                <a:spcPts val="0"/>
              </a:spcBef>
              <a:spcAft>
                <a:spcPts val="0"/>
              </a:spcAft>
              <a:buNone/>
            </a:pPr>
            <a:r>
              <a:rPr lang="en-US" sz="2000" dirty="0">
                <a:effectLst/>
                <a:latin typeface="Alexandria"/>
                <a:ea typeface="Times New Roman" panose="02020603050405020304" pitchFamily="18" charset="0"/>
              </a:rPr>
              <a:t> </a:t>
            </a:r>
          </a:p>
          <a:p>
            <a:pPr marL="0" indent="0">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4" name="Content Placeholder 2">
            <a:extLst>
              <a:ext uri="{FF2B5EF4-FFF2-40B4-BE49-F238E27FC236}">
                <a16:creationId xmlns:a16="http://schemas.microsoft.com/office/drawing/2014/main" id="{1F19EC5C-870F-185E-B93A-B2B6C162DE58}"/>
              </a:ext>
            </a:extLst>
          </p:cNvPr>
          <p:cNvSpPr txBox="1">
            <a:spLocks/>
          </p:cNvSpPr>
          <p:nvPr/>
        </p:nvSpPr>
        <p:spPr>
          <a:xfrm>
            <a:off x="6363886" y="2230345"/>
            <a:ext cx="4543631"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0"/>
              </a:spcBef>
              <a:spcAft>
                <a:spcPts val="0"/>
              </a:spcAft>
              <a:buNone/>
            </a:pPr>
            <a:r>
              <a:rPr lang="ar-EG" sz="2000" dirty="0">
                <a:solidFill>
                  <a:srgbClr val="0070C0"/>
                </a:solidFill>
                <a:effectLst/>
                <a:latin typeface="Alexandria"/>
                <a:ea typeface="Times New Roman" panose="02020603050405020304" pitchFamily="18" charset="0"/>
              </a:rPr>
              <a:t>إذا أدت زيادة السعر بنسبة 3% إلى انخفاض الكمية المطلوبة بنسبة 10%، فإن الطلب هو</a:t>
            </a:r>
            <a:endParaRPr lang="en-US" sz="2000" dirty="0">
              <a:solidFill>
                <a:srgbClr val="0070C0"/>
              </a:solidFill>
              <a:effectLst/>
              <a:latin typeface="Alexandria"/>
              <a:ea typeface="Times New Roman" panose="02020603050405020304" pitchFamily="18" charset="0"/>
            </a:endParaRPr>
          </a:p>
          <a:p>
            <a:pPr algn="r" rtl="1">
              <a:spcBef>
                <a:spcPts val="0"/>
              </a:spcBef>
            </a:pPr>
            <a:r>
              <a:rPr lang="ar-EG" sz="2000" dirty="0">
                <a:effectLst/>
                <a:latin typeface="Alexandria"/>
                <a:ea typeface="Times New Roman" panose="02020603050405020304" pitchFamily="18" charset="0"/>
              </a:rPr>
              <a:t>لانهائي المرونة</a:t>
            </a:r>
            <a:endParaRPr lang="en-US" sz="2000" dirty="0">
              <a:effectLst/>
              <a:latin typeface="Alexandria"/>
              <a:ea typeface="Times New Roman" panose="02020603050405020304" pitchFamily="18" charset="0"/>
            </a:endParaRPr>
          </a:p>
          <a:p>
            <a:pPr algn="r" rtl="1">
              <a:spcBef>
                <a:spcPts val="0"/>
              </a:spcBef>
            </a:pPr>
            <a:r>
              <a:rPr lang="ar-EG" sz="2000" b="1" u="sng" dirty="0">
                <a:effectLst/>
                <a:latin typeface="Alexandria"/>
                <a:ea typeface="Times New Roman" panose="02020603050405020304" pitchFamily="18" charset="0"/>
              </a:rPr>
              <a:t>مرن</a:t>
            </a:r>
            <a:endParaRPr lang="en-US" sz="2000" dirty="0">
              <a:effectLst/>
              <a:latin typeface="Alexandria"/>
              <a:ea typeface="Times New Roman" panose="02020603050405020304" pitchFamily="18" charset="0"/>
            </a:endParaRPr>
          </a:p>
          <a:p>
            <a:pPr algn="r" rtl="1">
              <a:spcBef>
                <a:spcPts val="0"/>
              </a:spcBef>
            </a:pPr>
            <a:r>
              <a:rPr lang="ar-EG" sz="2000" dirty="0" err="1">
                <a:effectLst/>
                <a:latin typeface="Alexandria"/>
                <a:ea typeface="Times New Roman" panose="02020603050405020304" pitchFamily="18" charset="0"/>
              </a:rPr>
              <a:t>متكافؤ</a:t>
            </a:r>
            <a:r>
              <a:rPr lang="ar-EG" sz="2000" dirty="0">
                <a:effectLst/>
                <a:latin typeface="Alexandria"/>
                <a:ea typeface="Times New Roman" panose="02020603050405020304" pitchFamily="18" charset="0"/>
              </a:rPr>
              <a:t> المرونة</a:t>
            </a:r>
            <a:endParaRPr lang="en-US" sz="2000" dirty="0">
              <a:effectLst/>
              <a:latin typeface="Alexandria"/>
              <a:ea typeface="Times New Roman" panose="02020603050405020304" pitchFamily="18" charset="0"/>
            </a:endParaRPr>
          </a:p>
          <a:p>
            <a:pPr algn="r" rtl="1">
              <a:spcBef>
                <a:spcPts val="0"/>
              </a:spcBef>
            </a:pPr>
            <a:r>
              <a:rPr lang="ar-EG" sz="2000" dirty="0">
                <a:effectLst/>
                <a:latin typeface="Alexandria"/>
                <a:ea typeface="Times New Roman" panose="02020603050405020304" pitchFamily="18" charset="0"/>
              </a:rPr>
              <a:t>غير مرن</a:t>
            </a:r>
            <a:endParaRPr lang="en-US" sz="2000" dirty="0">
              <a:effectLst/>
              <a:latin typeface="Alexandria"/>
              <a:ea typeface="Times New Roman" panose="02020603050405020304" pitchFamily="18" charset="0"/>
            </a:endParaRPr>
          </a:p>
          <a:p>
            <a:pPr algn="r" rtl="1">
              <a:spcBef>
                <a:spcPts val="0"/>
              </a:spcBef>
            </a:pPr>
            <a:r>
              <a:rPr lang="en-US" sz="2000" dirty="0">
                <a:effectLst/>
                <a:latin typeface="Alexandria"/>
                <a:ea typeface="Times New Roman" panose="02020603050405020304" pitchFamily="18" charset="0"/>
              </a:rPr>
              <a:t> </a:t>
            </a:r>
          </a:p>
          <a:p>
            <a:pPr marL="0" marR="0" indent="0" algn="r" rtl="1">
              <a:spcBef>
                <a:spcPts val="0"/>
              </a:spcBef>
              <a:spcAft>
                <a:spcPts val="0"/>
              </a:spcAft>
              <a:buNone/>
            </a:pPr>
            <a:r>
              <a:rPr lang="ar-EG" sz="2000" b="1" dirty="0">
                <a:solidFill>
                  <a:srgbClr val="0070C0"/>
                </a:solidFill>
                <a:effectLst/>
                <a:latin typeface="Alexandria"/>
                <a:ea typeface="Times New Roman" panose="02020603050405020304" pitchFamily="18" charset="0"/>
              </a:rPr>
              <a:t>منحني العرض لانهائي المرونة يكون</a:t>
            </a:r>
            <a:endParaRPr lang="en-US" sz="2000" dirty="0">
              <a:solidFill>
                <a:srgbClr val="0070C0"/>
              </a:solidFill>
              <a:effectLst/>
              <a:latin typeface="Alexandria"/>
              <a:ea typeface="Times New Roman" panose="02020603050405020304" pitchFamily="18" charset="0"/>
            </a:endParaRPr>
          </a:p>
          <a:p>
            <a:pPr algn="r" rtl="1">
              <a:spcBef>
                <a:spcPts val="0"/>
              </a:spcBef>
            </a:pPr>
            <a:r>
              <a:rPr lang="ar-EG" sz="2000" dirty="0">
                <a:effectLst/>
                <a:latin typeface="Alexandria"/>
                <a:ea typeface="Times New Roman" panose="02020603050405020304" pitchFamily="18" charset="0"/>
              </a:rPr>
              <a:t>رأسي</a:t>
            </a:r>
            <a:endParaRPr lang="en-US" sz="2000" dirty="0">
              <a:effectLst/>
              <a:latin typeface="Alexandria"/>
              <a:ea typeface="Times New Roman" panose="02020603050405020304" pitchFamily="18" charset="0"/>
            </a:endParaRPr>
          </a:p>
          <a:p>
            <a:pPr algn="r" rtl="1">
              <a:spcBef>
                <a:spcPts val="0"/>
              </a:spcBef>
            </a:pPr>
            <a:r>
              <a:rPr lang="ar-EG" sz="2000" b="1" u="sng" dirty="0">
                <a:effectLst/>
                <a:latin typeface="Alexandria"/>
                <a:ea typeface="Times New Roman" panose="02020603050405020304" pitchFamily="18" charset="0"/>
              </a:rPr>
              <a:t>أفقي</a:t>
            </a:r>
            <a:endParaRPr lang="en-US" sz="2000" dirty="0">
              <a:effectLst/>
              <a:latin typeface="Alexandria"/>
              <a:ea typeface="Times New Roman" panose="02020603050405020304" pitchFamily="18" charset="0"/>
            </a:endParaRPr>
          </a:p>
          <a:p>
            <a:pPr algn="r" rtl="1">
              <a:spcBef>
                <a:spcPts val="0"/>
              </a:spcBef>
            </a:pPr>
            <a:r>
              <a:rPr lang="ar-EG" sz="2000" dirty="0">
                <a:effectLst/>
                <a:latin typeface="Alexandria"/>
                <a:ea typeface="Times New Roman" panose="02020603050405020304" pitchFamily="18" charset="0"/>
              </a:rPr>
              <a:t>منحدر لأسفل </a:t>
            </a:r>
            <a:endParaRPr lang="en-US" sz="2000" dirty="0">
              <a:effectLst/>
              <a:latin typeface="Alexandria"/>
              <a:ea typeface="Times New Roman" panose="02020603050405020304" pitchFamily="18" charset="0"/>
            </a:endParaRPr>
          </a:p>
          <a:p>
            <a:pPr algn="r" rtl="1">
              <a:spcBef>
                <a:spcPts val="0"/>
              </a:spcBef>
            </a:pPr>
            <a:r>
              <a:rPr lang="ar-EG" sz="2000" dirty="0">
                <a:effectLst/>
                <a:latin typeface="Alexandria"/>
                <a:ea typeface="Times New Roman" panose="02020603050405020304" pitchFamily="18" charset="0"/>
              </a:rPr>
              <a:t>منحدر لأعلي</a:t>
            </a:r>
            <a:endParaRPr lang="en-US" sz="2000" dirty="0">
              <a:effectLst/>
              <a:latin typeface="Alexandria"/>
              <a:ea typeface="Times New Roman" panose="02020603050405020304" pitchFamily="18" charset="0"/>
            </a:endParaRPr>
          </a:p>
          <a:p>
            <a:pPr marL="0" marR="0" indent="0" algn="r" rtl="1">
              <a:spcBef>
                <a:spcPts val="0"/>
              </a:spcBef>
              <a:spcAft>
                <a:spcPts val="0"/>
              </a:spcAft>
              <a:buNone/>
            </a:pPr>
            <a:r>
              <a:rPr lang="en-US" sz="2000" dirty="0">
                <a:effectLst/>
                <a:latin typeface="Alexandria"/>
                <a:ea typeface="Times New Roman" panose="02020603050405020304" pitchFamily="18" charset="0"/>
              </a:rPr>
              <a:t> </a:t>
            </a:r>
          </a:p>
          <a:p>
            <a:pPr marL="0" indent="0" algn="r" rtl="1">
              <a:spcBef>
                <a:spcPts val="0"/>
              </a:spcBef>
              <a:buNone/>
            </a:pPr>
            <a:endParaRPr lang="en-US" sz="2000" dirty="0">
              <a:solidFill>
                <a:srgbClr val="000000"/>
              </a:solidFill>
              <a:effectLst/>
              <a:latin typeface="Alexandria"/>
              <a:ea typeface="Times New Roman" panose="02020603050405020304" pitchFamily="18" charset="0"/>
              <a:cs typeface="Palatino Linotype" panose="02040502050505030304" pitchFamily="18" charset="0"/>
            </a:endParaRPr>
          </a:p>
        </p:txBody>
      </p:sp>
    </p:spTree>
    <p:extLst>
      <p:ext uri="{BB962C8B-B14F-4D97-AF65-F5344CB8AC3E}">
        <p14:creationId xmlns:p14="http://schemas.microsoft.com/office/powerpoint/2010/main" val="582531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69473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Think</a:t>
            </a:r>
          </a:p>
        </p:txBody>
      </p:sp>
      <p:sp>
        <p:nvSpPr>
          <p:cNvPr id="2" name="Content Placeholder 2">
            <a:extLst>
              <a:ext uri="{FF2B5EF4-FFF2-40B4-BE49-F238E27FC236}">
                <a16:creationId xmlns:a16="http://schemas.microsoft.com/office/drawing/2014/main" id="{4FE22501-EE13-E1F4-C16F-A468A27EE983}"/>
              </a:ext>
            </a:extLst>
          </p:cNvPr>
          <p:cNvSpPr txBox="1">
            <a:spLocks/>
          </p:cNvSpPr>
          <p:nvPr/>
        </p:nvSpPr>
        <p:spPr>
          <a:xfrm>
            <a:off x="942308" y="1983075"/>
            <a:ext cx="4786518" cy="3865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spcBef>
                <a:spcPts val="0"/>
              </a:spcBef>
              <a:spcAft>
                <a:spcPts val="0"/>
              </a:spcAft>
              <a:buNone/>
            </a:pPr>
            <a:r>
              <a:rPr lang="en-US" sz="1800" b="1" dirty="0">
                <a:solidFill>
                  <a:srgbClr val="0070C0"/>
                </a:solidFill>
                <a:effectLst/>
                <a:latin typeface="Alexandria"/>
                <a:ea typeface="Times New Roman" panose="02020603050405020304" pitchFamily="18" charset="0"/>
              </a:rPr>
              <a:t>Which of the following effects a product’s price elasticity of demand?</a:t>
            </a:r>
            <a:endParaRPr lang="en-US" sz="1800" dirty="0">
              <a:solidFill>
                <a:srgbClr val="0070C0"/>
              </a:solidFill>
              <a:effectLst/>
              <a:latin typeface="Alexandria"/>
              <a:ea typeface="Times New Roman" panose="02020603050405020304" pitchFamily="18" charset="0"/>
            </a:endParaRPr>
          </a:p>
          <a:p>
            <a:pPr marL="0" marR="0" indent="0" algn="just">
              <a:spcBef>
                <a:spcPts val="0"/>
              </a:spcBef>
              <a:spcAft>
                <a:spcPts val="0"/>
              </a:spcAft>
              <a:buNone/>
            </a:pPr>
            <a:r>
              <a:rPr lang="en-US" sz="1800" dirty="0">
                <a:effectLst/>
                <a:latin typeface="Alexandria"/>
                <a:ea typeface="Times New Roman" panose="02020603050405020304" pitchFamily="18" charset="0"/>
              </a:rPr>
              <a:t> a. Availability of substitution </a:t>
            </a:r>
          </a:p>
          <a:p>
            <a:pPr marL="0" marR="0" indent="0" algn="just">
              <a:spcBef>
                <a:spcPts val="0"/>
              </a:spcBef>
              <a:spcAft>
                <a:spcPts val="0"/>
              </a:spcAft>
              <a:buNone/>
            </a:pPr>
            <a:r>
              <a:rPr lang="en-US" sz="1800" dirty="0">
                <a:effectLst/>
                <a:latin typeface="Alexandria"/>
                <a:ea typeface="Times New Roman" panose="02020603050405020304" pitchFamily="18" charset="0"/>
              </a:rPr>
              <a:t>b. the time factor </a:t>
            </a:r>
          </a:p>
          <a:p>
            <a:pPr marL="0" marR="0" indent="0" algn="just">
              <a:spcBef>
                <a:spcPts val="0"/>
              </a:spcBef>
              <a:spcAft>
                <a:spcPts val="0"/>
              </a:spcAft>
              <a:buNone/>
            </a:pPr>
            <a:r>
              <a:rPr lang="en-US" sz="1800" dirty="0">
                <a:effectLst/>
                <a:latin typeface="Alexandria"/>
                <a:ea typeface="Times New Roman" panose="02020603050405020304" pitchFamily="18" charset="0"/>
              </a:rPr>
              <a:t>c necessity of the product is to consumers </a:t>
            </a:r>
          </a:p>
          <a:p>
            <a:pPr marL="0" marR="0" indent="0" algn="just">
              <a:spcBef>
                <a:spcPts val="0"/>
              </a:spcBef>
              <a:spcAft>
                <a:spcPts val="0"/>
              </a:spcAft>
              <a:buNone/>
            </a:pPr>
            <a:r>
              <a:rPr lang="en-US" sz="1800" b="1" u="sng" dirty="0">
                <a:effectLst/>
                <a:latin typeface="Alexandria"/>
                <a:ea typeface="Times New Roman" panose="02020603050405020304" pitchFamily="18" charset="0"/>
              </a:rPr>
              <a:t>d. all of the above</a:t>
            </a:r>
            <a:endParaRPr lang="en-US" sz="1800" dirty="0">
              <a:effectLst/>
              <a:latin typeface="Alexandria"/>
              <a:ea typeface="Times New Roman" panose="02020603050405020304" pitchFamily="18" charset="0"/>
            </a:endParaRPr>
          </a:p>
          <a:p>
            <a:pPr marL="0" marR="0" indent="0" algn="just">
              <a:spcBef>
                <a:spcPts val="0"/>
              </a:spcBef>
              <a:spcAft>
                <a:spcPts val="0"/>
              </a:spcAft>
              <a:buNone/>
            </a:pPr>
            <a:r>
              <a:rPr lang="en-US" sz="1800" dirty="0">
                <a:effectLst/>
                <a:latin typeface="Alexandria"/>
                <a:ea typeface="Times New Roman" panose="02020603050405020304" pitchFamily="18" charset="0"/>
              </a:rPr>
              <a:t> </a:t>
            </a:r>
          </a:p>
          <a:p>
            <a:pPr marL="0" marR="0" indent="0" algn="just">
              <a:spcBef>
                <a:spcPts val="0"/>
              </a:spcBef>
              <a:spcAft>
                <a:spcPts val="0"/>
              </a:spcAft>
              <a:buNone/>
            </a:pPr>
            <a:r>
              <a:rPr lang="en-US" sz="1800" b="1" dirty="0">
                <a:solidFill>
                  <a:srgbClr val="0070C0"/>
                </a:solidFill>
                <a:effectLst/>
                <a:latin typeface="Alexandria"/>
                <a:ea typeface="Times New Roman" panose="02020603050405020304" pitchFamily="18" charset="0"/>
              </a:rPr>
              <a:t>Other things being equal, the price elasticity of demand for a product will be more elastic </a:t>
            </a:r>
            <a:endParaRPr lang="en-US" sz="1800" dirty="0">
              <a:solidFill>
                <a:srgbClr val="0070C0"/>
              </a:solidFill>
              <a:effectLst/>
              <a:latin typeface="Alexandria"/>
              <a:ea typeface="Times New Roman" panose="02020603050405020304" pitchFamily="18" charset="0"/>
            </a:endParaRPr>
          </a:p>
          <a:p>
            <a:pPr marL="0" marR="0" indent="0" algn="just">
              <a:spcBef>
                <a:spcPts val="0"/>
              </a:spcBef>
              <a:spcAft>
                <a:spcPts val="0"/>
              </a:spcAft>
              <a:buNone/>
            </a:pPr>
            <a:r>
              <a:rPr lang="en-US" sz="1800" b="1" u="sng" dirty="0">
                <a:effectLst/>
                <a:latin typeface="Alexandria"/>
                <a:ea typeface="Times New Roman" panose="02020603050405020304" pitchFamily="18" charset="0"/>
              </a:rPr>
              <a:t>a. if spending on the item is a very large proportion of the household’s budget </a:t>
            </a:r>
            <a:endParaRPr lang="en-US" sz="1800" dirty="0">
              <a:effectLst/>
              <a:latin typeface="Alexandria"/>
              <a:ea typeface="Times New Roman" panose="02020603050405020304" pitchFamily="18" charset="0"/>
            </a:endParaRPr>
          </a:p>
          <a:p>
            <a:pPr marL="0" marR="0" indent="0" algn="just">
              <a:spcBef>
                <a:spcPts val="0"/>
              </a:spcBef>
              <a:spcAft>
                <a:spcPts val="0"/>
              </a:spcAft>
              <a:buNone/>
            </a:pPr>
            <a:r>
              <a:rPr lang="en-US" sz="1800" dirty="0">
                <a:effectLst/>
                <a:latin typeface="Alexandria"/>
                <a:ea typeface="Times New Roman" panose="02020603050405020304" pitchFamily="18" charset="0"/>
              </a:rPr>
              <a:t>b. if spending on the item is a very small proportion of the household’s budget </a:t>
            </a:r>
          </a:p>
          <a:p>
            <a:pPr marL="0" marR="0" indent="0" algn="just">
              <a:spcBef>
                <a:spcPts val="0"/>
              </a:spcBef>
              <a:spcAft>
                <a:spcPts val="0"/>
              </a:spcAft>
              <a:buNone/>
            </a:pPr>
            <a:r>
              <a:rPr lang="en-US" sz="1800" dirty="0">
                <a:effectLst/>
                <a:latin typeface="Alexandria"/>
                <a:ea typeface="Times New Roman" panose="02020603050405020304" pitchFamily="18" charset="0"/>
              </a:rPr>
              <a:t>c. when the price of the product is very low </a:t>
            </a:r>
          </a:p>
          <a:p>
            <a:pPr marL="0" marR="0" indent="0" algn="just">
              <a:spcBef>
                <a:spcPts val="0"/>
              </a:spcBef>
              <a:spcAft>
                <a:spcPts val="0"/>
              </a:spcAft>
              <a:buNone/>
            </a:pPr>
            <a:r>
              <a:rPr lang="en-US" sz="1800" dirty="0">
                <a:effectLst/>
                <a:latin typeface="Alexandria"/>
                <a:ea typeface="Times New Roman" panose="02020603050405020304" pitchFamily="18" charset="0"/>
              </a:rPr>
              <a:t>d. for a product with no close substitutes </a:t>
            </a:r>
          </a:p>
          <a:p>
            <a:pPr marL="0" marR="0" indent="0">
              <a:spcBef>
                <a:spcPts val="0"/>
              </a:spcBef>
              <a:spcAft>
                <a:spcPts val="0"/>
              </a:spcAft>
              <a:buNone/>
            </a:pPr>
            <a:r>
              <a:rPr lang="en-US" sz="1800" dirty="0">
                <a:effectLst/>
                <a:latin typeface="Alexandria"/>
                <a:ea typeface="Times New Roman" panose="02020603050405020304" pitchFamily="18" charset="0"/>
              </a:rPr>
              <a:t> </a:t>
            </a:r>
          </a:p>
          <a:p>
            <a:pPr marL="0" indent="0">
              <a:spcBef>
                <a:spcPts val="0"/>
              </a:spcBef>
              <a:buNone/>
            </a:pP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p:txBody>
      </p:sp>
      <p:sp>
        <p:nvSpPr>
          <p:cNvPr id="10" name="TextBox 9">
            <a:extLst>
              <a:ext uri="{FF2B5EF4-FFF2-40B4-BE49-F238E27FC236}">
                <a16:creationId xmlns:a16="http://schemas.microsoft.com/office/drawing/2014/main" id="{C226A9E5-9AE4-46BA-E5E9-1CF1CD149BF7}"/>
              </a:ext>
            </a:extLst>
          </p:cNvPr>
          <p:cNvSpPr txBox="1"/>
          <p:nvPr/>
        </p:nvSpPr>
        <p:spPr>
          <a:xfrm>
            <a:off x="5970817" y="1936665"/>
            <a:ext cx="5217191" cy="3970318"/>
          </a:xfrm>
          <a:prstGeom prst="rect">
            <a:avLst/>
          </a:prstGeom>
          <a:noFill/>
        </p:spPr>
        <p:txBody>
          <a:bodyPr wrap="square">
            <a:spAutoFit/>
          </a:bodyPr>
          <a:lstStyle/>
          <a:p>
            <a:pPr algn="just" rtl="1"/>
            <a:r>
              <a:rPr lang="en-US" b="1" dirty="0" err="1">
                <a:solidFill>
                  <a:srgbClr val="0070C0"/>
                </a:solidFill>
              </a:rPr>
              <a:t>أي</a:t>
            </a:r>
            <a:r>
              <a:rPr lang="en-US" b="1" dirty="0">
                <a:solidFill>
                  <a:srgbClr val="0070C0"/>
                </a:solidFill>
              </a:rPr>
              <a:t> </a:t>
            </a:r>
            <a:r>
              <a:rPr lang="en-US" b="1" dirty="0" err="1">
                <a:solidFill>
                  <a:srgbClr val="0070C0"/>
                </a:solidFill>
              </a:rPr>
              <a:t>مما</a:t>
            </a:r>
            <a:r>
              <a:rPr lang="en-US" b="1" dirty="0">
                <a:solidFill>
                  <a:srgbClr val="0070C0"/>
                </a:solidFill>
              </a:rPr>
              <a:t> </a:t>
            </a:r>
            <a:r>
              <a:rPr lang="en-US" b="1" dirty="0" err="1">
                <a:solidFill>
                  <a:srgbClr val="0070C0"/>
                </a:solidFill>
              </a:rPr>
              <a:t>يلي</a:t>
            </a:r>
            <a:r>
              <a:rPr lang="en-US" b="1" dirty="0">
                <a:solidFill>
                  <a:srgbClr val="0070C0"/>
                </a:solidFill>
              </a:rPr>
              <a:t> </a:t>
            </a:r>
            <a:r>
              <a:rPr lang="en-US" b="1" dirty="0" err="1">
                <a:solidFill>
                  <a:srgbClr val="0070C0"/>
                </a:solidFill>
              </a:rPr>
              <a:t>يؤثر</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مرونة</a:t>
            </a:r>
            <a:r>
              <a:rPr lang="en-US" b="1" dirty="0">
                <a:solidFill>
                  <a:srgbClr val="0070C0"/>
                </a:solidFill>
              </a:rPr>
              <a:t> </a:t>
            </a:r>
            <a:r>
              <a:rPr lang="en-US" b="1" dirty="0" err="1">
                <a:solidFill>
                  <a:srgbClr val="0070C0"/>
                </a:solidFill>
              </a:rPr>
              <a:t>الطلب</a:t>
            </a:r>
            <a:r>
              <a:rPr lang="en-US" b="1" dirty="0">
                <a:solidFill>
                  <a:srgbClr val="0070C0"/>
                </a:solidFill>
              </a:rPr>
              <a:t> </a:t>
            </a:r>
            <a:r>
              <a:rPr lang="en-US" b="1" dirty="0" err="1">
                <a:solidFill>
                  <a:srgbClr val="0070C0"/>
                </a:solidFill>
              </a:rPr>
              <a:t>السعرية</a:t>
            </a:r>
            <a:r>
              <a:rPr lang="en-US" b="1" dirty="0">
                <a:solidFill>
                  <a:srgbClr val="0070C0"/>
                </a:solidFill>
              </a:rPr>
              <a:t> </a:t>
            </a:r>
            <a:r>
              <a:rPr lang="en-US" b="1" dirty="0" err="1">
                <a:solidFill>
                  <a:srgbClr val="0070C0"/>
                </a:solidFill>
              </a:rPr>
              <a:t>للمنتج</a:t>
            </a:r>
            <a:r>
              <a:rPr lang="en-US" b="1" dirty="0">
                <a:solidFill>
                  <a:srgbClr val="0070C0"/>
                </a:solidFill>
              </a:rPr>
              <a:t>؟</a:t>
            </a:r>
          </a:p>
          <a:p>
            <a:pPr algn="just" rtl="1"/>
            <a:r>
              <a:rPr lang="en-US" dirty="0"/>
              <a:t>أ. </a:t>
            </a:r>
            <a:r>
              <a:rPr lang="en-US" dirty="0" err="1"/>
              <a:t>توافر</a:t>
            </a:r>
            <a:r>
              <a:rPr lang="en-US" dirty="0"/>
              <a:t> </a:t>
            </a:r>
            <a:r>
              <a:rPr lang="en-US" dirty="0" err="1"/>
              <a:t>البدائل</a:t>
            </a:r>
            <a:endParaRPr lang="en-US" dirty="0"/>
          </a:p>
          <a:p>
            <a:pPr algn="just" rtl="1"/>
            <a:r>
              <a:rPr lang="en-US" dirty="0"/>
              <a:t>ب. </a:t>
            </a:r>
            <a:r>
              <a:rPr lang="en-US" dirty="0" err="1"/>
              <a:t>عامل</a:t>
            </a:r>
            <a:r>
              <a:rPr lang="en-US" dirty="0"/>
              <a:t> </a:t>
            </a:r>
            <a:r>
              <a:rPr lang="en-US" dirty="0" err="1"/>
              <a:t>الوقت</a:t>
            </a:r>
            <a:endParaRPr lang="en-US" dirty="0"/>
          </a:p>
          <a:p>
            <a:pPr algn="just" rtl="1"/>
            <a:r>
              <a:rPr lang="en-US" dirty="0"/>
              <a:t>ج. </a:t>
            </a:r>
            <a:r>
              <a:rPr lang="en-US" dirty="0" err="1"/>
              <a:t>ضرورة</a:t>
            </a:r>
            <a:r>
              <a:rPr lang="en-US" dirty="0"/>
              <a:t> </a:t>
            </a:r>
            <a:r>
              <a:rPr lang="en-US" dirty="0" err="1"/>
              <a:t>المنتج</a:t>
            </a:r>
            <a:r>
              <a:rPr lang="en-US" dirty="0"/>
              <a:t> </a:t>
            </a:r>
            <a:r>
              <a:rPr lang="en-US" dirty="0" err="1"/>
              <a:t>للمستهلكين</a:t>
            </a:r>
            <a:endParaRPr lang="en-US" dirty="0"/>
          </a:p>
          <a:p>
            <a:pPr algn="just" rtl="1"/>
            <a:r>
              <a:rPr lang="en-US" b="1" u="sng" dirty="0"/>
              <a:t>د. </a:t>
            </a:r>
            <a:r>
              <a:rPr lang="en-US" b="1" u="sng" dirty="0" err="1"/>
              <a:t>كل</a:t>
            </a:r>
            <a:r>
              <a:rPr lang="en-US" b="1" u="sng" dirty="0"/>
              <a:t> </a:t>
            </a:r>
            <a:r>
              <a:rPr lang="en-US" b="1" u="sng" dirty="0" err="1"/>
              <a:t>ما</a:t>
            </a:r>
            <a:r>
              <a:rPr lang="en-US" b="1" u="sng" dirty="0"/>
              <a:t> </a:t>
            </a:r>
            <a:r>
              <a:rPr lang="en-US" b="1" u="sng" dirty="0" err="1"/>
              <a:t>سبق</a:t>
            </a:r>
            <a:endParaRPr lang="en-US" b="1" u="sng" dirty="0"/>
          </a:p>
          <a:p>
            <a:pPr algn="just" rtl="1"/>
            <a:endParaRPr lang="en-US" dirty="0"/>
          </a:p>
          <a:p>
            <a:pPr algn="just" rtl="1"/>
            <a:r>
              <a:rPr lang="en-US" b="1" dirty="0" err="1">
                <a:solidFill>
                  <a:srgbClr val="0070C0"/>
                </a:solidFill>
              </a:rPr>
              <a:t>إذا</a:t>
            </a:r>
            <a:r>
              <a:rPr lang="en-US" b="1" dirty="0">
                <a:solidFill>
                  <a:srgbClr val="0070C0"/>
                </a:solidFill>
              </a:rPr>
              <a:t> </a:t>
            </a:r>
            <a:r>
              <a:rPr lang="en-US" b="1" dirty="0" err="1">
                <a:solidFill>
                  <a:srgbClr val="0070C0"/>
                </a:solidFill>
              </a:rPr>
              <a:t>كانت</a:t>
            </a:r>
            <a:r>
              <a:rPr lang="en-US" b="1" dirty="0">
                <a:solidFill>
                  <a:srgbClr val="0070C0"/>
                </a:solidFill>
              </a:rPr>
              <a:t> </a:t>
            </a:r>
            <a:r>
              <a:rPr lang="ar-EG" b="1" dirty="0">
                <a:solidFill>
                  <a:srgbClr val="0070C0"/>
                </a:solidFill>
              </a:rPr>
              <a:t>العوامل</a:t>
            </a:r>
            <a:r>
              <a:rPr lang="en-US" b="1" dirty="0">
                <a:solidFill>
                  <a:srgbClr val="0070C0"/>
                </a:solidFill>
              </a:rPr>
              <a:t> </a:t>
            </a:r>
            <a:r>
              <a:rPr lang="en-US" b="1" dirty="0" err="1">
                <a:solidFill>
                  <a:srgbClr val="0070C0"/>
                </a:solidFill>
              </a:rPr>
              <a:t>الأخرى</a:t>
            </a:r>
            <a:r>
              <a:rPr lang="en-US" b="1" dirty="0">
                <a:solidFill>
                  <a:srgbClr val="0070C0"/>
                </a:solidFill>
              </a:rPr>
              <a:t> </a:t>
            </a:r>
            <a:r>
              <a:rPr lang="en-US" b="1" dirty="0" err="1">
                <a:solidFill>
                  <a:srgbClr val="0070C0"/>
                </a:solidFill>
              </a:rPr>
              <a:t>متساوية</a:t>
            </a:r>
            <a:r>
              <a:rPr lang="en-US" b="1" dirty="0">
                <a:solidFill>
                  <a:srgbClr val="0070C0"/>
                </a:solidFill>
              </a:rPr>
              <a:t>، </a:t>
            </a:r>
            <a:r>
              <a:rPr lang="en-US" b="1" dirty="0" err="1">
                <a:solidFill>
                  <a:srgbClr val="0070C0"/>
                </a:solidFill>
              </a:rPr>
              <a:t>فإن</a:t>
            </a:r>
            <a:r>
              <a:rPr lang="en-US" b="1" dirty="0">
                <a:solidFill>
                  <a:srgbClr val="0070C0"/>
                </a:solidFill>
              </a:rPr>
              <a:t> </a:t>
            </a:r>
            <a:r>
              <a:rPr lang="en-US" b="1" dirty="0" err="1">
                <a:solidFill>
                  <a:srgbClr val="0070C0"/>
                </a:solidFill>
              </a:rPr>
              <a:t>مرونة</a:t>
            </a:r>
            <a:r>
              <a:rPr lang="en-US" b="1" dirty="0">
                <a:solidFill>
                  <a:srgbClr val="0070C0"/>
                </a:solidFill>
              </a:rPr>
              <a:t> </a:t>
            </a:r>
            <a:r>
              <a:rPr lang="en-US" b="1" dirty="0" err="1">
                <a:solidFill>
                  <a:srgbClr val="0070C0"/>
                </a:solidFill>
              </a:rPr>
              <a:t>الطلب</a:t>
            </a:r>
            <a:r>
              <a:rPr lang="en-US" b="1" dirty="0">
                <a:solidFill>
                  <a:srgbClr val="0070C0"/>
                </a:solidFill>
              </a:rPr>
              <a:t> </a:t>
            </a:r>
            <a:r>
              <a:rPr lang="en-US" b="1" dirty="0" err="1">
                <a:solidFill>
                  <a:srgbClr val="0070C0"/>
                </a:solidFill>
              </a:rPr>
              <a:t>السعرية</a:t>
            </a:r>
            <a:r>
              <a:rPr lang="en-US" b="1" dirty="0">
                <a:solidFill>
                  <a:srgbClr val="0070C0"/>
                </a:solidFill>
              </a:rPr>
              <a:t> </a:t>
            </a:r>
            <a:r>
              <a:rPr lang="en-US" b="1" dirty="0" err="1">
                <a:solidFill>
                  <a:srgbClr val="0070C0"/>
                </a:solidFill>
              </a:rPr>
              <a:t>على</a:t>
            </a:r>
            <a:r>
              <a:rPr lang="en-US" b="1" dirty="0">
                <a:solidFill>
                  <a:srgbClr val="0070C0"/>
                </a:solidFill>
              </a:rPr>
              <a:t> </a:t>
            </a:r>
            <a:r>
              <a:rPr lang="en-US" b="1" dirty="0" err="1">
                <a:solidFill>
                  <a:srgbClr val="0070C0"/>
                </a:solidFill>
              </a:rPr>
              <a:t>المنتج</a:t>
            </a:r>
            <a:r>
              <a:rPr lang="en-US" b="1" dirty="0">
                <a:solidFill>
                  <a:srgbClr val="0070C0"/>
                </a:solidFill>
              </a:rPr>
              <a:t> </a:t>
            </a:r>
            <a:r>
              <a:rPr lang="en-US" b="1" dirty="0" err="1">
                <a:solidFill>
                  <a:srgbClr val="0070C0"/>
                </a:solidFill>
              </a:rPr>
              <a:t>ستكون</a:t>
            </a:r>
            <a:r>
              <a:rPr lang="en-US" b="1" dirty="0">
                <a:solidFill>
                  <a:srgbClr val="0070C0"/>
                </a:solidFill>
              </a:rPr>
              <a:t> </a:t>
            </a:r>
            <a:r>
              <a:rPr lang="en-US" b="1" dirty="0" err="1">
                <a:solidFill>
                  <a:srgbClr val="0070C0"/>
                </a:solidFill>
              </a:rPr>
              <a:t>أكثر</a:t>
            </a:r>
            <a:r>
              <a:rPr lang="en-US" b="1" dirty="0">
                <a:solidFill>
                  <a:srgbClr val="0070C0"/>
                </a:solidFill>
              </a:rPr>
              <a:t> </a:t>
            </a:r>
            <a:r>
              <a:rPr lang="en-US" b="1" dirty="0" err="1">
                <a:solidFill>
                  <a:srgbClr val="0070C0"/>
                </a:solidFill>
              </a:rPr>
              <a:t>مرونة</a:t>
            </a:r>
            <a:endParaRPr lang="en-US" b="1" dirty="0">
              <a:solidFill>
                <a:srgbClr val="0070C0"/>
              </a:solidFill>
            </a:endParaRPr>
          </a:p>
          <a:p>
            <a:pPr algn="just" rtl="1"/>
            <a:r>
              <a:rPr lang="en-US" b="1" u="sng" dirty="0"/>
              <a:t>أ. </a:t>
            </a:r>
            <a:r>
              <a:rPr lang="en-US" b="1" u="sng" dirty="0" err="1"/>
              <a:t>إذا</a:t>
            </a:r>
            <a:r>
              <a:rPr lang="en-US" b="1" u="sng" dirty="0"/>
              <a:t> </a:t>
            </a:r>
            <a:r>
              <a:rPr lang="en-US" b="1" u="sng" dirty="0" err="1"/>
              <a:t>كان</a:t>
            </a:r>
            <a:r>
              <a:rPr lang="en-US" b="1" u="sng" dirty="0"/>
              <a:t> </a:t>
            </a:r>
            <a:r>
              <a:rPr lang="en-US" b="1" u="sng" dirty="0" err="1"/>
              <a:t>الإنفاق</a:t>
            </a:r>
            <a:r>
              <a:rPr lang="en-US" b="1" u="sng" dirty="0"/>
              <a:t> </a:t>
            </a:r>
            <a:r>
              <a:rPr lang="en-US" b="1" u="sng" dirty="0" err="1"/>
              <a:t>على</a:t>
            </a:r>
            <a:r>
              <a:rPr lang="en-US" b="1" u="sng" dirty="0"/>
              <a:t> </a:t>
            </a:r>
            <a:r>
              <a:rPr lang="en-US" b="1" u="sng" dirty="0" err="1"/>
              <a:t>السلعة</a:t>
            </a:r>
            <a:r>
              <a:rPr lang="en-US" b="1" u="sng" dirty="0"/>
              <a:t> </a:t>
            </a:r>
            <a:r>
              <a:rPr lang="en-US" b="1" u="sng" dirty="0" err="1"/>
              <a:t>يشكل</a:t>
            </a:r>
            <a:r>
              <a:rPr lang="en-US" b="1" u="sng" dirty="0"/>
              <a:t> </a:t>
            </a:r>
            <a:r>
              <a:rPr lang="en-US" b="1" u="sng" dirty="0" err="1"/>
              <a:t>نسبة</a:t>
            </a:r>
            <a:r>
              <a:rPr lang="en-US" b="1" u="sng" dirty="0"/>
              <a:t> </a:t>
            </a:r>
            <a:r>
              <a:rPr lang="en-US" b="1" u="sng" dirty="0" err="1"/>
              <a:t>كبيرة</a:t>
            </a:r>
            <a:r>
              <a:rPr lang="en-US" b="1" u="sng" dirty="0"/>
              <a:t> </a:t>
            </a:r>
            <a:r>
              <a:rPr lang="en-US" b="1" u="sng" dirty="0" err="1"/>
              <a:t>جدًا</a:t>
            </a:r>
            <a:r>
              <a:rPr lang="en-US" b="1" u="sng" dirty="0"/>
              <a:t> </a:t>
            </a:r>
            <a:r>
              <a:rPr lang="en-US" b="1" u="sng" dirty="0" err="1"/>
              <a:t>من</a:t>
            </a:r>
            <a:r>
              <a:rPr lang="en-US" b="1" u="sng" dirty="0"/>
              <a:t> </a:t>
            </a:r>
            <a:r>
              <a:rPr lang="en-US" b="1" u="sng" dirty="0" err="1"/>
              <a:t>ميزانية</a:t>
            </a:r>
            <a:r>
              <a:rPr lang="en-US" b="1" u="sng" dirty="0"/>
              <a:t> </a:t>
            </a:r>
            <a:r>
              <a:rPr lang="en-US" b="1" u="sng" dirty="0" err="1"/>
              <a:t>الأسرة</a:t>
            </a:r>
            <a:endParaRPr lang="en-US" b="1" u="sng" dirty="0"/>
          </a:p>
          <a:p>
            <a:pPr algn="just" rtl="1"/>
            <a:r>
              <a:rPr lang="en-US" dirty="0"/>
              <a:t>ب. </a:t>
            </a:r>
            <a:r>
              <a:rPr lang="en-US" dirty="0" err="1"/>
              <a:t>إذا</a:t>
            </a:r>
            <a:r>
              <a:rPr lang="en-US" dirty="0"/>
              <a:t> </a:t>
            </a:r>
            <a:r>
              <a:rPr lang="en-US" dirty="0" err="1"/>
              <a:t>كان</a:t>
            </a:r>
            <a:r>
              <a:rPr lang="en-US" dirty="0"/>
              <a:t> </a:t>
            </a:r>
            <a:r>
              <a:rPr lang="en-US" dirty="0" err="1"/>
              <a:t>الإنفاق</a:t>
            </a:r>
            <a:r>
              <a:rPr lang="en-US" dirty="0"/>
              <a:t> </a:t>
            </a:r>
            <a:r>
              <a:rPr lang="en-US" dirty="0" err="1"/>
              <a:t>على</a:t>
            </a:r>
            <a:r>
              <a:rPr lang="en-US" dirty="0"/>
              <a:t> </a:t>
            </a:r>
            <a:r>
              <a:rPr lang="en-US" dirty="0" err="1"/>
              <a:t>السلعة</a:t>
            </a:r>
            <a:r>
              <a:rPr lang="en-US" dirty="0"/>
              <a:t> </a:t>
            </a:r>
            <a:r>
              <a:rPr lang="en-US" dirty="0" err="1"/>
              <a:t>يشكل</a:t>
            </a:r>
            <a:r>
              <a:rPr lang="en-US" dirty="0"/>
              <a:t> </a:t>
            </a:r>
            <a:r>
              <a:rPr lang="en-US" dirty="0" err="1"/>
              <a:t>نسبة</a:t>
            </a:r>
            <a:r>
              <a:rPr lang="en-US" dirty="0"/>
              <a:t> </a:t>
            </a:r>
            <a:r>
              <a:rPr lang="en-US" dirty="0" err="1"/>
              <a:t>صغيرة</a:t>
            </a:r>
            <a:r>
              <a:rPr lang="en-US" dirty="0"/>
              <a:t> </a:t>
            </a:r>
            <a:r>
              <a:rPr lang="en-US" dirty="0" err="1"/>
              <a:t>جدًا</a:t>
            </a:r>
            <a:r>
              <a:rPr lang="en-US" dirty="0"/>
              <a:t> </a:t>
            </a:r>
            <a:r>
              <a:rPr lang="en-US" dirty="0" err="1"/>
              <a:t>من</a:t>
            </a:r>
            <a:r>
              <a:rPr lang="en-US" dirty="0"/>
              <a:t> </a:t>
            </a:r>
            <a:r>
              <a:rPr lang="en-US" dirty="0" err="1"/>
              <a:t>ميزانية</a:t>
            </a:r>
            <a:r>
              <a:rPr lang="en-US" dirty="0"/>
              <a:t> </a:t>
            </a:r>
            <a:r>
              <a:rPr lang="en-US" dirty="0" err="1"/>
              <a:t>الأسرة</a:t>
            </a:r>
            <a:endParaRPr lang="en-US" dirty="0"/>
          </a:p>
          <a:p>
            <a:pPr algn="just" rtl="1"/>
            <a:r>
              <a:rPr lang="en-US" dirty="0"/>
              <a:t>ج. </a:t>
            </a:r>
            <a:r>
              <a:rPr lang="en-US" dirty="0" err="1"/>
              <a:t>عندما</a:t>
            </a:r>
            <a:r>
              <a:rPr lang="en-US" dirty="0"/>
              <a:t> </a:t>
            </a:r>
            <a:r>
              <a:rPr lang="en-US" dirty="0" err="1"/>
              <a:t>يكون</a:t>
            </a:r>
            <a:r>
              <a:rPr lang="en-US" dirty="0"/>
              <a:t> </a:t>
            </a:r>
            <a:r>
              <a:rPr lang="en-US" dirty="0" err="1"/>
              <a:t>سعر</a:t>
            </a:r>
            <a:r>
              <a:rPr lang="en-US" dirty="0"/>
              <a:t> </a:t>
            </a:r>
            <a:r>
              <a:rPr lang="en-US" dirty="0" err="1"/>
              <a:t>المنتج</a:t>
            </a:r>
            <a:r>
              <a:rPr lang="en-US" dirty="0"/>
              <a:t> </a:t>
            </a:r>
            <a:r>
              <a:rPr lang="en-US" dirty="0" err="1"/>
              <a:t>منخفضًا</a:t>
            </a:r>
            <a:r>
              <a:rPr lang="en-US" dirty="0"/>
              <a:t> </a:t>
            </a:r>
            <a:r>
              <a:rPr lang="en-US" dirty="0" err="1"/>
              <a:t>جدًا</a:t>
            </a:r>
            <a:endParaRPr lang="en-US" dirty="0"/>
          </a:p>
          <a:p>
            <a:pPr algn="just" rtl="1"/>
            <a:r>
              <a:rPr lang="en-US" dirty="0"/>
              <a:t>د. </a:t>
            </a:r>
            <a:r>
              <a:rPr lang="en-US" dirty="0" err="1"/>
              <a:t>لمنتج</a:t>
            </a:r>
            <a:r>
              <a:rPr lang="en-US" dirty="0"/>
              <a:t> </a:t>
            </a:r>
            <a:r>
              <a:rPr lang="en-US" dirty="0" err="1"/>
              <a:t>ليس</a:t>
            </a:r>
            <a:r>
              <a:rPr lang="en-US" dirty="0"/>
              <a:t> </a:t>
            </a:r>
            <a:r>
              <a:rPr lang="en-US" dirty="0" err="1"/>
              <a:t>له</a:t>
            </a:r>
            <a:r>
              <a:rPr lang="en-US" dirty="0"/>
              <a:t> </a:t>
            </a:r>
            <a:r>
              <a:rPr lang="en-US" dirty="0" err="1"/>
              <a:t>بدائل</a:t>
            </a:r>
            <a:r>
              <a:rPr lang="en-US" dirty="0"/>
              <a:t> </a:t>
            </a:r>
            <a:r>
              <a:rPr lang="en-US" dirty="0" err="1"/>
              <a:t>قريبة</a:t>
            </a:r>
            <a:endParaRPr lang="en-US" dirty="0"/>
          </a:p>
        </p:txBody>
      </p:sp>
    </p:spTree>
    <p:extLst>
      <p:ext uri="{BB962C8B-B14F-4D97-AF65-F5344CB8AC3E}">
        <p14:creationId xmlns:p14="http://schemas.microsoft.com/office/powerpoint/2010/main" val="3023217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76862" y="72445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Summary outlines</a:t>
            </a:r>
          </a:p>
        </p:txBody>
      </p:sp>
      <p:sp>
        <p:nvSpPr>
          <p:cNvPr id="2" name="Content Placeholder 2">
            <a:extLst>
              <a:ext uri="{FF2B5EF4-FFF2-40B4-BE49-F238E27FC236}">
                <a16:creationId xmlns:a16="http://schemas.microsoft.com/office/drawing/2014/main" id="{636FD9F7-6CEA-875E-EBDF-5CC66D630E12}"/>
              </a:ext>
            </a:extLst>
          </p:cNvPr>
          <p:cNvSpPr txBox="1">
            <a:spLocks/>
          </p:cNvSpPr>
          <p:nvPr/>
        </p:nvSpPr>
        <p:spPr>
          <a:xfrm>
            <a:off x="634999" y="2187065"/>
            <a:ext cx="55245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buFont typeface="+mj-lt"/>
              <a:buAutoNum type="arabicPeriod"/>
            </a:pPr>
            <a:r>
              <a:rPr lang="en-US" sz="2000" dirty="0">
                <a:latin typeface="Alexandria"/>
              </a:rPr>
              <a:t>Elasticity of Demand</a:t>
            </a:r>
          </a:p>
          <a:p>
            <a:pPr lvl="1"/>
            <a:r>
              <a:rPr lang="en-US" sz="2000" dirty="0">
                <a:solidFill>
                  <a:srgbClr val="002060"/>
                </a:solidFill>
                <a:latin typeface="Alexandria"/>
              </a:rPr>
              <a:t>Price Elasticity of Demand (Definition- Calculate – Types - Factors)</a:t>
            </a:r>
          </a:p>
          <a:p>
            <a:pPr lvl="1"/>
            <a:r>
              <a:rPr lang="en-US" sz="2000" dirty="0">
                <a:solidFill>
                  <a:srgbClr val="002060"/>
                </a:solidFill>
                <a:latin typeface="Alexandria"/>
              </a:rPr>
              <a:t>Cross Elasticity of Demand (Definition- Calculate – Types )</a:t>
            </a:r>
          </a:p>
          <a:p>
            <a:pPr lvl="1"/>
            <a:r>
              <a:rPr lang="en-US" sz="2000" dirty="0">
                <a:solidFill>
                  <a:srgbClr val="002060"/>
                </a:solidFill>
                <a:latin typeface="Alexandria"/>
              </a:rPr>
              <a:t>Income Elasticity of Demand (Definition- Calculate – Types )</a:t>
            </a:r>
          </a:p>
          <a:p>
            <a:pPr marL="514350" lvl="1" indent="-514350">
              <a:spcBef>
                <a:spcPts val="1000"/>
              </a:spcBef>
              <a:buFont typeface="+mj-lt"/>
              <a:buAutoNum type="arabicPeriod" startAt="2"/>
            </a:pPr>
            <a:r>
              <a:rPr lang="en-US" sz="2000" dirty="0">
                <a:latin typeface="Alexandria"/>
              </a:rPr>
              <a:t>Elasticity of Supply</a:t>
            </a:r>
            <a:r>
              <a:rPr lang="ar-EG" sz="2000" dirty="0">
                <a:latin typeface="Alexandria"/>
              </a:rPr>
              <a:t> </a:t>
            </a:r>
            <a:r>
              <a:rPr lang="en-US" sz="2000" dirty="0">
                <a:latin typeface="Alexandria"/>
              </a:rPr>
              <a:t>(Definition- Calculate – Types - Factors)</a:t>
            </a:r>
            <a:endParaRPr lang="ar-EG"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4" name="Content Placeholder 2">
            <a:extLst>
              <a:ext uri="{FF2B5EF4-FFF2-40B4-BE49-F238E27FC236}">
                <a16:creationId xmlns:a16="http://schemas.microsoft.com/office/drawing/2014/main" id="{F4DF8865-5173-7440-C60B-3D459DA42C61}"/>
              </a:ext>
            </a:extLst>
          </p:cNvPr>
          <p:cNvSpPr txBox="1">
            <a:spLocks/>
          </p:cNvSpPr>
          <p:nvPr/>
        </p:nvSpPr>
        <p:spPr>
          <a:xfrm>
            <a:off x="5778501" y="2472497"/>
            <a:ext cx="5524500" cy="298491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457200" algn="r" rtl="1">
              <a:spcBef>
                <a:spcPts val="1000"/>
              </a:spcBef>
              <a:buFont typeface="+mj-lt"/>
              <a:buAutoNum type="arabicPeriod"/>
            </a:pPr>
            <a:r>
              <a:rPr lang="ar-EG" sz="2000" dirty="0">
                <a:latin typeface="Alexandria"/>
              </a:rPr>
              <a:t>مرونة الطلب</a:t>
            </a:r>
          </a:p>
          <a:p>
            <a:pPr marL="514350" lvl="1" indent="-514350" algn="r" rtl="1">
              <a:spcBef>
                <a:spcPts val="1000"/>
              </a:spcBef>
            </a:pPr>
            <a:r>
              <a:rPr lang="ar-EG" sz="2000" dirty="0">
                <a:latin typeface="Alexandria"/>
              </a:rPr>
              <a:t>مرونة الطلب السعرية (تعريف - حساب - أنواع - عوامل)</a:t>
            </a:r>
          </a:p>
          <a:p>
            <a:pPr marL="514350" lvl="1" indent="-514350" algn="r" rtl="1">
              <a:spcBef>
                <a:spcPts val="1000"/>
              </a:spcBef>
            </a:pPr>
            <a:r>
              <a:rPr lang="ar-EG" sz="2000" dirty="0">
                <a:latin typeface="Alexandria"/>
              </a:rPr>
              <a:t>مرونة الطلب المتقاطعة (تعريف - حساب - أنواع)</a:t>
            </a:r>
          </a:p>
          <a:p>
            <a:pPr marL="514350" lvl="1" indent="-514350" algn="r" rtl="1">
              <a:spcBef>
                <a:spcPts val="1000"/>
              </a:spcBef>
            </a:pPr>
            <a:r>
              <a:rPr lang="ar-EG" sz="2000" dirty="0">
                <a:latin typeface="Alexandria"/>
              </a:rPr>
              <a:t>مرونة الطلب </a:t>
            </a:r>
            <a:r>
              <a:rPr lang="ar-EG" sz="2000" dirty="0" err="1">
                <a:latin typeface="Alexandria"/>
              </a:rPr>
              <a:t>الدخلية</a:t>
            </a:r>
            <a:r>
              <a:rPr lang="ar-EG" sz="2000" dirty="0">
                <a:latin typeface="Alexandria"/>
              </a:rPr>
              <a:t> (تعريف - حساب - أنواع)</a:t>
            </a:r>
          </a:p>
          <a:p>
            <a:pPr marL="514350" lvl="1" indent="-514350" algn="r" rtl="1">
              <a:spcBef>
                <a:spcPts val="1000"/>
              </a:spcBef>
              <a:buFont typeface="+mj-lt"/>
              <a:buAutoNum type="arabicPeriod" startAt="2"/>
            </a:pPr>
            <a:r>
              <a:rPr lang="ar-EG" sz="2000" dirty="0">
                <a:latin typeface="Alexandria"/>
              </a:rPr>
              <a:t>مرونة العرض (تعريف - حساب - أنواع - عوامل)</a:t>
            </a:r>
            <a:endParaRPr lang="en-US" sz="2000" dirty="0">
              <a:latin typeface="Alexandria"/>
            </a:endParaRPr>
          </a:p>
          <a:p>
            <a:pPr marL="457200" lvl="1" indent="0">
              <a:buNone/>
            </a:pPr>
            <a:endParaRPr lang="en-US" sz="2000" dirty="0">
              <a:latin typeface="Alexandria"/>
            </a:endParaRP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Tree>
    <p:extLst>
      <p:ext uri="{BB962C8B-B14F-4D97-AF65-F5344CB8AC3E}">
        <p14:creationId xmlns:p14="http://schemas.microsoft.com/office/powerpoint/2010/main" val="122031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4"/>
            <a:ext cx="10812720" cy="51725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6" name="Content Placeholder 2">
            <a:extLst>
              <a:ext uri="{FF2B5EF4-FFF2-40B4-BE49-F238E27FC236}">
                <a16:creationId xmlns:a16="http://schemas.microsoft.com/office/drawing/2014/main" id="{1189A6D9-82D7-48AB-5EF8-CFBB03CBED5B}"/>
              </a:ext>
            </a:extLst>
          </p:cNvPr>
          <p:cNvSpPr txBox="1">
            <a:spLocks/>
          </p:cNvSpPr>
          <p:nvPr/>
        </p:nvSpPr>
        <p:spPr>
          <a:xfrm>
            <a:off x="762000" y="2310424"/>
            <a:ext cx="5077748" cy="39226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spcBef>
                <a:spcPts val="0"/>
              </a:spcBef>
              <a:spcAft>
                <a:spcPts val="0"/>
              </a:spcAft>
              <a:buNone/>
            </a:pPr>
            <a:r>
              <a:rPr lang="en-US" sz="1800" b="1" u="sng" dirty="0">
                <a:solidFill>
                  <a:srgbClr val="0070C0"/>
                </a:solidFill>
                <a:effectLst/>
                <a:latin typeface="Alexandria"/>
                <a:ea typeface="Times New Roman" panose="02020603050405020304" pitchFamily="18" charset="0"/>
                <a:cs typeface="Palatino Linotype" panose="02040502050505030304" pitchFamily="18" charset="0"/>
              </a:rPr>
              <a:t>Definition of Elasticity</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lgn="just">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Elasticity measures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the responsiveness of a variable to a change in another variable.</a:t>
            </a:r>
            <a:endParaRPr lang="ar-EG" sz="1800" b="1" dirty="0">
              <a:solidFill>
                <a:srgbClr val="000000"/>
              </a:solidFill>
              <a:effectLst/>
              <a:latin typeface="Alexandria"/>
              <a:ea typeface="Times New Roman" panose="02020603050405020304" pitchFamily="18" charset="0"/>
              <a:cs typeface="Palatino Linotype" panose="02040502050505030304" pitchFamily="18" charset="0"/>
            </a:endParaRPr>
          </a:p>
          <a:p>
            <a:pPr marL="0" marR="0" algn="just">
              <a:spcBef>
                <a:spcPts val="1200"/>
              </a:spcBef>
              <a:spcAft>
                <a:spcPts val="0"/>
              </a:spcAft>
            </a:pPr>
            <a:r>
              <a:rPr lang="en-US" sz="1800" b="1" u="sng" dirty="0">
                <a:solidFill>
                  <a:srgbClr val="0070C0"/>
                </a:solidFill>
                <a:effectLst/>
                <a:latin typeface="Alexandria"/>
                <a:ea typeface="Times New Roman" panose="02020603050405020304" pitchFamily="18" charset="0"/>
                <a:cs typeface="Palatino Linotype" panose="02040502050505030304" pitchFamily="18" charset="0"/>
              </a:rPr>
              <a:t>Definition of Elasticity of demand:</a:t>
            </a:r>
            <a:r>
              <a:rPr lang="ar-EG" sz="1800" b="1" u="sng" dirty="0">
                <a:solidFill>
                  <a:srgbClr val="0070C0"/>
                </a:solidFill>
                <a:effectLst/>
                <a:latin typeface="Alexandria"/>
                <a:ea typeface="Times New Roman" panose="02020603050405020304" pitchFamily="18" charset="0"/>
                <a:cs typeface="Palatino Linotype" panose="02040502050505030304" pitchFamily="18" charset="0"/>
              </a:rPr>
              <a:t> </a:t>
            </a:r>
          </a:p>
          <a:p>
            <a:pPr marL="0" marR="0" algn="just">
              <a:spcBef>
                <a:spcPts val="1200"/>
              </a:spcBef>
              <a:spcAft>
                <a:spcPts val="0"/>
              </a:spcAft>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The price elasticity of demand measures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the responsiveness of the quantity demanded to change in price.</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lgn="just">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The price elasticity of demand is defined as the magnitude of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the percentage change in quantity demanded divided by the percentage change in price.</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lgn="just">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The price elasticity of demand is estimated at 1.4.  This value means a one percent increase in the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price will decrease the quantity demanded by 1.4 percent</a:t>
            </a:r>
            <a:endParaRPr lang="en-US" sz="1800" dirty="0">
              <a:latin typeface="Alexandria"/>
            </a:endParaRPr>
          </a:p>
          <a:p>
            <a:pPr algn="just"/>
            <a:endParaRPr lang="en-US" sz="1800" dirty="0">
              <a:latin typeface="Alexandria"/>
            </a:endParaRPr>
          </a:p>
          <a:p>
            <a:pPr algn="just"/>
            <a:endParaRPr lang="en-US" sz="1800" dirty="0">
              <a:latin typeface="Alexandria"/>
            </a:endParaRPr>
          </a:p>
          <a:p>
            <a:pPr algn="just"/>
            <a:endParaRPr lang="en-US" sz="1800" dirty="0">
              <a:latin typeface="Alexandria"/>
            </a:endParaRPr>
          </a:p>
        </p:txBody>
      </p:sp>
      <p:sp>
        <p:nvSpPr>
          <p:cNvPr id="4" name="Content Placeholder 2">
            <a:extLst>
              <a:ext uri="{FF2B5EF4-FFF2-40B4-BE49-F238E27FC236}">
                <a16:creationId xmlns:a16="http://schemas.microsoft.com/office/drawing/2014/main" id="{1189A6D9-82D7-48AB-5EF8-CFBB03CBED5B}"/>
              </a:ext>
            </a:extLst>
          </p:cNvPr>
          <p:cNvSpPr txBox="1">
            <a:spLocks/>
          </p:cNvSpPr>
          <p:nvPr/>
        </p:nvSpPr>
        <p:spPr>
          <a:xfrm>
            <a:off x="6486525" y="2340132"/>
            <a:ext cx="4666327" cy="39226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0"/>
              </a:spcBef>
              <a:spcAft>
                <a:spcPts val="0"/>
              </a:spcAft>
              <a:buNone/>
            </a:pPr>
            <a:r>
              <a:rPr lang="ar-EG" sz="1800" b="1" u="sng" dirty="0">
                <a:solidFill>
                  <a:srgbClr val="0070C0"/>
                </a:solidFill>
                <a:effectLst/>
                <a:latin typeface="Alexandria"/>
                <a:ea typeface="Times New Roman" panose="02020603050405020304" pitchFamily="18" charset="0"/>
                <a:cs typeface="Palatino Linotype" panose="02040502050505030304" pitchFamily="18" charset="0"/>
              </a:rPr>
              <a:t>تعريف المرونة </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تقيس المرونة مدى استجابة متغير لتغير في متغير آخر.</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indent="0" algn="r" rtl="1">
              <a:spcBef>
                <a:spcPts val="1200"/>
              </a:spcBef>
              <a:spcAft>
                <a:spcPts val="0"/>
              </a:spcAft>
              <a:buNone/>
            </a:pPr>
            <a:r>
              <a:rPr lang="ar-EG" sz="1800" b="1" u="sng" dirty="0">
                <a:solidFill>
                  <a:srgbClr val="0070C0"/>
                </a:solidFill>
                <a:effectLst/>
                <a:latin typeface="Alexandria"/>
                <a:ea typeface="Times New Roman" panose="02020603050405020304" pitchFamily="18" charset="0"/>
                <a:cs typeface="Palatino Linotype" panose="02040502050505030304" pitchFamily="18" charset="0"/>
              </a:rPr>
              <a:t> تعريف مرونة الطلب </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algn="r" rtl="1"/>
            <a:r>
              <a:rPr lang="ar-EG" sz="1800" dirty="0">
                <a:latin typeface="Alexandria"/>
              </a:rPr>
              <a:t>تقيس مرونة الطلب السعرية مدى استجابة الكمية المطلوبة للتغير في السعر.</a:t>
            </a:r>
          </a:p>
          <a:p>
            <a:pPr algn="r" rtl="1"/>
            <a:r>
              <a:rPr lang="ar-EG" sz="1800" dirty="0">
                <a:latin typeface="Alexandria"/>
              </a:rPr>
              <a:t>يتم تعريف مرونة الطلب السعرية على أنها النسبة المئوية للتغير في الكمية المطلوبة مقسومة على النسبة المئوية للتغير في السعر.</a:t>
            </a:r>
          </a:p>
          <a:p>
            <a:pPr algn="r" rtl="1"/>
            <a:r>
              <a:rPr lang="ar-EG" sz="1800" dirty="0">
                <a:latin typeface="Alexandria"/>
              </a:rPr>
              <a:t>يتم تقدير مرونة الطلب السعرية عند 1.4. تعني هذه القيمة أن زيادة بنسبة واحد في المائة في السعر ستقلل الكمية المطلوبة بنسبة 1.4 في المائة</a:t>
            </a:r>
            <a:endParaRPr lang="en-US" sz="1800" dirty="0">
              <a:latin typeface="Alexandria"/>
            </a:endParaRPr>
          </a:p>
          <a:p>
            <a:pPr algn="r" rtl="1"/>
            <a:endParaRPr lang="en-US" sz="1800" dirty="0">
              <a:latin typeface="Alexandria"/>
            </a:endParaRPr>
          </a:p>
          <a:p>
            <a:pPr marL="0" indent="0" algn="r" rtl="1">
              <a:buNone/>
            </a:pPr>
            <a:endParaRPr lang="en-US" sz="1800" dirty="0">
              <a:latin typeface="Alexandria"/>
            </a:endParaRPr>
          </a:p>
          <a:p>
            <a:pPr marL="0" indent="0" algn="r" rtl="1">
              <a:buNone/>
            </a:pPr>
            <a:endParaRPr lang="en-US" sz="1800" dirty="0">
              <a:latin typeface="Alexandria"/>
            </a:endParaRPr>
          </a:p>
        </p:txBody>
      </p:sp>
    </p:spTree>
    <p:extLst>
      <p:ext uri="{BB962C8B-B14F-4D97-AF65-F5344CB8AC3E}">
        <p14:creationId xmlns:p14="http://schemas.microsoft.com/office/powerpoint/2010/main" val="5064130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2920" y="956031"/>
            <a:ext cx="10812720" cy="57226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86922"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47180" y="56011"/>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7" y="365314"/>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2" name="Content Placeholder 2">
            <a:extLst>
              <a:ext uri="{FF2B5EF4-FFF2-40B4-BE49-F238E27FC236}">
                <a16:creationId xmlns:a16="http://schemas.microsoft.com/office/drawing/2014/main" id="{45A6EB26-BAE3-028F-E981-61C4C98B45F1}"/>
              </a:ext>
            </a:extLst>
          </p:cNvPr>
          <p:cNvSpPr txBox="1">
            <a:spLocks/>
          </p:cNvSpPr>
          <p:nvPr/>
        </p:nvSpPr>
        <p:spPr>
          <a:xfrm>
            <a:off x="766360" y="1403753"/>
            <a:ext cx="6062085" cy="311239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spcBef>
                <a:spcPts val="1200"/>
              </a:spcBef>
              <a:spcAft>
                <a:spcPts val="0"/>
              </a:spcAft>
            </a:pPr>
            <a:r>
              <a:rPr lang="en-US" sz="1600" b="1" u="sng" dirty="0">
                <a:solidFill>
                  <a:srgbClr val="0070C0"/>
                </a:solidFill>
                <a:effectLst/>
                <a:latin typeface="Alexandria"/>
                <a:ea typeface="Times New Roman" panose="02020603050405020304" pitchFamily="18" charset="0"/>
                <a:cs typeface="Palatino Linotype" panose="02040502050505030304" pitchFamily="18" charset="0"/>
              </a:rPr>
              <a:t>Measure of Elasticity of demand:</a:t>
            </a:r>
            <a:r>
              <a:rPr lang="ar-EG" sz="1600" b="1" u="sng" dirty="0">
                <a:solidFill>
                  <a:srgbClr val="0070C0"/>
                </a:solidFill>
                <a:effectLst/>
                <a:latin typeface="Alexandria"/>
                <a:ea typeface="Times New Roman" panose="02020603050405020304" pitchFamily="18" charset="0"/>
                <a:cs typeface="Palatino Linotype" panose="02040502050505030304" pitchFamily="18" charset="0"/>
              </a:rPr>
              <a:t> حساب مرونة الطلب </a:t>
            </a:r>
            <a:endParaRPr lang="en-US" sz="16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600" dirty="0">
                <a:solidFill>
                  <a:srgbClr val="000000"/>
                </a:solidFill>
                <a:effectLst/>
                <a:latin typeface="Alexandria"/>
                <a:ea typeface="Times New Roman" panose="02020603050405020304" pitchFamily="18" charset="0"/>
                <a:cs typeface="Palatino Linotype" panose="02040502050505030304" pitchFamily="18" charset="0"/>
              </a:rPr>
              <a:t>The price elasticity of demand is estimated at 0.03.  This value means a 10 percent increase in the </a:t>
            </a:r>
            <a:r>
              <a:rPr lang="en-US" sz="1600" b="1" dirty="0">
                <a:solidFill>
                  <a:srgbClr val="000000"/>
                </a:solidFill>
                <a:effectLst/>
                <a:latin typeface="Alexandria"/>
                <a:ea typeface="Times New Roman" panose="02020603050405020304" pitchFamily="18" charset="0"/>
                <a:cs typeface="Palatino Linotype" panose="02040502050505030304" pitchFamily="18" charset="0"/>
              </a:rPr>
              <a:t>price of oil will decrease the quantity of oil demanded by 0.3 percent.</a:t>
            </a:r>
            <a:endParaRPr lang="en-US" sz="16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600" dirty="0">
                <a:solidFill>
                  <a:srgbClr val="000000"/>
                </a:solidFill>
                <a:effectLst/>
                <a:latin typeface="Alexandria"/>
                <a:ea typeface="Times New Roman" panose="02020603050405020304" pitchFamily="18" charset="0"/>
                <a:cs typeface="Palatino Linotype" panose="02040502050505030304" pitchFamily="18" charset="0"/>
              </a:rPr>
              <a:t>A 20 percent increase in the quantity demanded results from a 10 percent decline in its price. </a:t>
            </a:r>
            <a:r>
              <a:rPr lang="en-US" sz="1600" b="1" dirty="0">
                <a:solidFill>
                  <a:srgbClr val="000000"/>
                </a:solidFill>
                <a:effectLst/>
                <a:latin typeface="Alexandria"/>
                <a:ea typeface="Times New Roman" panose="02020603050405020304" pitchFamily="18" charset="0"/>
                <a:cs typeface="Palatino Linotype" panose="02040502050505030304" pitchFamily="18" charset="0"/>
              </a:rPr>
              <a:t>The price elasticity is 2.</a:t>
            </a:r>
            <a:r>
              <a:rPr lang="en-US" sz="16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spcBef>
                <a:spcPts val="0"/>
              </a:spcBef>
              <a:spcAft>
                <a:spcPts val="0"/>
              </a:spcAft>
              <a:buFont typeface="Symbol" panose="05050102010706020507" pitchFamily="18" charset="2"/>
              <a:buChar char=""/>
            </a:pPr>
            <a:r>
              <a:rPr lang="en-US" sz="1600" dirty="0">
                <a:solidFill>
                  <a:srgbClr val="000000"/>
                </a:solidFill>
                <a:effectLst/>
                <a:latin typeface="Alexandria"/>
                <a:ea typeface="Times New Roman" panose="02020603050405020304" pitchFamily="18" charset="0"/>
                <a:cs typeface="Palatino Linotype" panose="02040502050505030304" pitchFamily="18" charset="0"/>
              </a:rPr>
              <a:t>A 5 percent increase in the quantity demanded results from a 10 percent decline in its price. The price elasticity of demand is </a:t>
            </a:r>
            <a:r>
              <a:rPr lang="en-US" sz="1600" b="1" dirty="0">
                <a:solidFill>
                  <a:srgbClr val="000000"/>
                </a:solidFill>
                <a:effectLst/>
                <a:latin typeface="Alexandria"/>
                <a:ea typeface="Times New Roman" panose="02020603050405020304" pitchFamily="18" charset="0"/>
                <a:cs typeface="Palatino Linotype" panose="02040502050505030304" pitchFamily="18" charset="0"/>
              </a:rPr>
              <a:t>0.5.</a:t>
            </a:r>
            <a:endParaRPr lang="en-US" sz="16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600" dirty="0">
                <a:solidFill>
                  <a:srgbClr val="000000"/>
                </a:solidFill>
                <a:effectLst/>
                <a:latin typeface="Alexandria"/>
                <a:ea typeface="Times New Roman" panose="02020603050405020304" pitchFamily="18" charset="0"/>
                <a:cs typeface="Palatino Linotype" panose="02040502050505030304" pitchFamily="18" charset="0"/>
              </a:rPr>
              <a:t>If the price decreases by 3 percent and as a result the quantity demanded increases by 12 percent, the price elasticity of demand equals </a:t>
            </a:r>
            <a:r>
              <a:rPr lang="en-US" sz="1600" b="1" dirty="0">
                <a:solidFill>
                  <a:srgbClr val="000000"/>
                </a:solidFill>
                <a:effectLst/>
                <a:latin typeface="Alexandria"/>
                <a:ea typeface="Times New Roman" panose="02020603050405020304" pitchFamily="18" charset="0"/>
                <a:cs typeface="Palatino Linotype" panose="02040502050505030304" pitchFamily="18" charset="0"/>
              </a:rPr>
              <a:t>4.</a:t>
            </a:r>
            <a:endParaRPr lang="en-US" sz="16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600" dirty="0">
                <a:solidFill>
                  <a:srgbClr val="000000"/>
                </a:solidFill>
                <a:effectLst/>
                <a:latin typeface="Alexandria"/>
                <a:ea typeface="Times New Roman" panose="02020603050405020304" pitchFamily="18" charset="0"/>
                <a:cs typeface="Palatino Linotype" panose="02040502050505030304" pitchFamily="18" charset="0"/>
              </a:rPr>
              <a:t>Using average price and average quantity, calculate the price elasticity of demand if a price rise from $8 to $10 and decreases the quantity demanded from 20 units to 15 units. Calculate The price elasticity of demand.</a:t>
            </a:r>
          </a:p>
          <a:p>
            <a:pPr marL="0" marR="0">
              <a:spcBef>
                <a:spcPts val="0"/>
              </a:spcBef>
              <a:spcAft>
                <a:spcPts val="0"/>
              </a:spcAft>
            </a:pPr>
            <a:r>
              <a:rPr lang="en-US" sz="1600" dirty="0">
                <a:solidFill>
                  <a:srgbClr val="000000"/>
                </a:solidFill>
                <a:effectLst/>
                <a:latin typeface="Alexandria"/>
                <a:ea typeface="Times New Roman" panose="02020603050405020304" pitchFamily="18" charset="0"/>
                <a:cs typeface="Palatino Linotype" panose="02040502050505030304" pitchFamily="18" charset="0"/>
              </a:rPr>
              <a:t> </a:t>
            </a:r>
          </a:p>
          <a:p>
            <a:pPr lvl="1"/>
            <a:endParaRPr lang="en-US" sz="1600" dirty="0">
              <a:latin typeface="Alexandria"/>
            </a:endParaRPr>
          </a:p>
          <a:p>
            <a:pPr marL="514350" indent="-514350">
              <a:buFont typeface="+mj-lt"/>
              <a:buAutoNum type="arabicPeriod"/>
            </a:pPr>
            <a:endParaRPr lang="en-US" sz="1600" dirty="0">
              <a:latin typeface="Alexandria"/>
            </a:endParaRPr>
          </a:p>
          <a:p>
            <a:endParaRPr lang="en-US" sz="1600" dirty="0">
              <a:latin typeface="Alexandria"/>
            </a:endParaRPr>
          </a:p>
          <a:p>
            <a:endParaRPr lang="en-US" sz="1600" dirty="0">
              <a:latin typeface="Alexandria"/>
            </a:endParaRPr>
          </a:p>
          <a:p>
            <a:endParaRPr lang="en-US" sz="1600" dirty="0">
              <a:latin typeface="Alexandria"/>
            </a:endParaRPr>
          </a:p>
          <a:p>
            <a:endParaRPr lang="en-US" sz="1600" dirty="0">
              <a:latin typeface="Alexandria"/>
            </a:endParaRPr>
          </a:p>
        </p:txBody>
      </p:sp>
      <p:pic>
        <p:nvPicPr>
          <p:cNvPr id="9" name="Picture 8">
            <a:extLst>
              <a:ext uri="{FF2B5EF4-FFF2-40B4-BE49-F238E27FC236}">
                <a16:creationId xmlns:a16="http://schemas.microsoft.com/office/drawing/2014/main" id="{C6914003-8851-8A80-6B44-69A3A7C77AF3}"/>
              </a:ext>
            </a:extLst>
          </p:cNvPr>
          <p:cNvPicPr>
            <a:picLocks noChangeAspect="1"/>
          </p:cNvPicPr>
          <p:nvPr/>
        </p:nvPicPr>
        <p:blipFill rotWithShape="1">
          <a:blip r:embed="rId3"/>
          <a:srcRect l="38044" t="33615" r="18152" b="32552"/>
          <a:stretch/>
        </p:blipFill>
        <p:spPr>
          <a:xfrm>
            <a:off x="942851" y="4914544"/>
            <a:ext cx="4463912" cy="1652108"/>
          </a:xfrm>
          <a:prstGeom prst="rect">
            <a:avLst/>
          </a:prstGeom>
        </p:spPr>
      </p:pic>
      <p:sp>
        <p:nvSpPr>
          <p:cNvPr id="10" name="TextBox 9">
            <a:extLst>
              <a:ext uri="{FF2B5EF4-FFF2-40B4-BE49-F238E27FC236}">
                <a16:creationId xmlns:a16="http://schemas.microsoft.com/office/drawing/2014/main" id="{CB34FA89-BF5E-3082-B63D-C4A1D4283016}"/>
              </a:ext>
            </a:extLst>
          </p:cNvPr>
          <p:cNvSpPr txBox="1"/>
          <p:nvPr/>
        </p:nvSpPr>
        <p:spPr>
          <a:xfrm>
            <a:off x="6998999" y="1260174"/>
            <a:ext cx="4265792" cy="5078313"/>
          </a:xfrm>
          <a:prstGeom prst="rect">
            <a:avLst/>
          </a:prstGeom>
          <a:noFill/>
        </p:spPr>
        <p:txBody>
          <a:bodyPr wrap="square">
            <a:spAutoFit/>
          </a:bodyPr>
          <a:lstStyle/>
          <a:p>
            <a:pPr algn="just" rtl="1"/>
            <a:r>
              <a:rPr lang="en-US" dirty="0" err="1"/>
              <a:t>تقدر</a:t>
            </a:r>
            <a:r>
              <a:rPr lang="en-US" dirty="0"/>
              <a:t> </a:t>
            </a:r>
            <a:r>
              <a:rPr lang="en-US" dirty="0" err="1"/>
              <a:t>مرونة</a:t>
            </a:r>
            <a:r>
              <a:rPr lang="en-US" dirty="0"/>
              <a:t> </a:t>
            </a:r>
            <a:r>
              <a:rPr lang="en-US" dirty="0" err="1"/>
              <a:t>الطلب</a:t>
            </a:r>
            <a:r>
              <a:rPr lang="en-US" dirty="0"/>
              <a:t> </a:t>
            </a:r>
            <a:r>
              <a:rPr lang="en-US" dirty="0" err="1"/>
              <a:t>السعرية</a:t>
            </a:r>
            <a:r>
              <a:rPr lang="en-US" dirty="0"/>
              <a:t> بـ 0.03. </a:t>
            </a:r>
            <a:r>
              <a:rPr lang="en-US" dirty="0" err="1"/>
              <a:t>تعني</a:t>
            </a:r>
            <a:r>
              <a:rPr lang="en-US" dirty="0"/>
              <a:t> </a:t>
            </a:r>
            <a:r>
              <a:rPr lang="en-US" dirty="0" err="1"/>
              <a:t>هذه</a:t>
            </a:r>
            <a:r>
              <a:rPr lang="en-US" dirty="0"/>
              <a:t> </a:t>
            </a:r>
            <a:r>
              <a:rPr lang="en-US" dirty="0" err="1"/>
              <a:t>القيمة</a:t>
            </a:r>
            <a:r>
              <a:rPr lang="en-US" dirty="0"/>
              <a:t> </a:t>
            </a:r>
            <a:r>
              <a:rPr lang="en-US" dirty="0" err="1"/>
              <a:t>أن</a:t>
            </a:r>
            <a:r>
              <a:rPr lang="en-US" dirty="0"/>
              <a:t> </a:t>
            </a:r>
            <a:r>
              <a:rPr lang="en-US" dirty="0" err="1"/>
              <a:t>زيادة</a:t>
            </a:r>
            <a:r>
              <a:rPr lang="en-US" dirty="0"/>
              <a:t> </a:t>
            </a:r>
            <a:r>
              <a:rPr lang="en-US" dirty="0" err="1"/>
              <a:t>سعر</a:t>
            </a:r>
            <a:r>
              <a:rPr lang="en-US" dirty="0"/>
              <a:t> </a:t>
            </a:r>
            <a:r>
              <a:rPr lang="en-US" dirty="0" err="1"/>
              <a:t>النفط</a:t>
            </a:r>
            <a:r>
              <a:rPr lang="en-US" dirty="0"/>
              <a:t> </a:t>
            </a:r>
            <a:r>
              <a:rPr lang="en-US" dirty="0" err="1"/>
              <a:t>بنسبة</a:t>
            </a:r>
            <a:r>
              <a:rPr lang="en-US" dirty="0"/>
              <a:t> 10 </a:t>
            </a:r>
            <a:r>
              <a:rPr lang="en-US" dirty="0" err="1"/>
              <a:t>في</a:t>
            </a:r>
            <a:r>
              <a:rPr lang="en-US" dirty="0"/>
              <a:t> </a:t>
            </a:r>
            <a:r>
              <a:rPr lang="en-US" dirty="0" err="1"/>
              <a:t>المائة</a:t>
            </a:r>
            <a:r>
              <a:rPr lang="en-US" dirty="0"/>
              <a:t> </a:t>
            </a:r>
            <a:r>
              <a:rPr lang="en-US" dirty="0" err="1"/>
              <a:t>ستقلل</a:t>
            </a:r>
            <a:r>
              <a:rPr lang="en-US" dirty="0"/>
              <a:t> </a:t>
            </a:r>
            <a:r>
              <a:rPr lang="en-US" dirty="0" err="1"/>
              <a:t>من</a:t>
            </a:r>
            <a:r>
              <a:rPr lang="en-US" dirty="0"/>
              <a:t> </a:t>
            </a:r>
            <a:r>
              <a:rPr lang="en-US" dirty="0" err="1"/>
              <a:t>كمية</a:t>
            </a:r>
            <a:r>
              <a:rPr lang="en-US" dirty="0"/>
              <a:t> </a:t>
            </a:r>
            <a:r>
              <a:rPr lang="en-US" dirty="0" err="1"/>
              <a:t>النفط</a:t>
            </a:r>
            <a:r>
              <a:rPr lang="en-US" dirty="0"/>
              <a:t> </a:t>
            </a:r>
            <a:r>
              <a:rPr lang="en-US" dirty="0" err="1"/>
              <a:t>المطلوبة</a:t>
            </a:r>
            <a:r>
              <a:rPr lang="en-US" dirty="0"/>
              <a:t> </a:t>
            </a:r>
            <a:r>
              <a:rPr lang="en-US" dirty="0" err="1"/>
              <a:t>بنسبة</a:t>
            </a:r>
            <a:r>
              <a:rPr lang="en-US" dirty="0"/>
              <a:t> 0.3 </a:t>
            </a:r>
            <a:r>
              <a:rPr lang="en-US" dirty="0" err="1"/>
              <a:t>في</a:t>
            </a:r>
            <a:r>
              <a:rPr lang="en-US" dirty="0"/>
              <a:t> </a:t>
            </a:r>
            <a:r>
              <a:rPr lang="en-US" dirty="0" err="1"/>
              <a:t>المائة</a:t>
            </a:r>
            <a:r>
              <a:rPr lang="en-US" dirty="0"/>
              <a:t>.</a:t>
            </a:r>
          </a:p>
          <a:p>
            <a:pPr algn="just" rtl="1"/>
            <a:endParaRPr lang="en-US" dirty="0"/>
          </a:p>
          <a:p>
            <a:pPr algn="just" rtl="1"/>
            <a:r>
              <a:rPr lang="en-US" dirty="0" err="1"/>
              <a:t>زيادة</a:t>
            </a:r>
            <a:r>
              <a:rPr lang="en-US" dirty="0"/>
              <a:t> </a:t>
            </a:r>
            <a:r>
              <a:rPr lang="en-US" dirty="0" err="1"/>
              <a:t>الكمية</a:t>
            </a:r>
            <a:r>
              <a:rPr lang="en-US" dirty="0"/>
              <a:t> </a:t>
            </a:r>
            <a:r>
              <a:rPr lang="en-US" dirty="0" err="1"/>
              <a:t>المطلوبة</a:t>
            </a:r>
            <a:r>
              <a:rPr lang="en-US" dirty="0"/>
              <a:t> </a:t>
            </a:r>
            <a:r>
              <a:rPr lang="en-US" dirty="0" err="1"/>
              <a:t>بنسبة</a:t>
            </a:r>
            <a:r>
              <a:rPr lang="en-US" dirty="0"/>
              <a:t> 20 </a:t>
            </a:r>
            <a:r>
              <a:rPr lang="en-US" dirty="0" err="1"/>
              <a:t>في</a:t>
            </a:r>
            <a:r>
              <a:rPr lang="en-US" dirty="0"/>
              <a:t> </a:t>
            </a:r>
            <a:r>
              <a:rPr lang="en-US" dirty="0" err="1"/>
              <a:t>المائة</a:t>
            </a:r>
            <a:r>
              <a:rPr lang="en-US" dirty="0"/>
              <a:t> </a:t>
            </a:r>
            <a:r>
              <a:rPr lang="en-US" dirty="0" err="1"/>
              <a:t>تنتج</a:t>
            </a:r>
            <a:r>
              <a:rPr lang="en-US" dirty="0"/>
              <a:t> </a:t>
            </a:r>
            <a:r>
              <a:rPr lang="en-US" dirty="0" err="1"/>
              <a:t>عن</a:t>
            </a:r>
            <a:r>
              <a:rPr lang="en-US" dirty="0"/>
              <a:t> </a:t>
            </a:r>
            <a:r>
              <a:rPr lang="en-US" dirty="0" err="1"/>
              <a:t>انخفاض</a:t>
            </a:r>
            <a:r>
              <a:rPr lang="en-US" dirty="0"/>
              <a:t> </a:t>
            </a:r>
            <a:r>
              <a:rPr lang="en-US" dirty="0" err="1"/>
              <a:t>سعره</a:t>
            </a:r>
            <a:r>
              <a:rPr lang="en-US" dirty="0"/>
              <a:t> </a:t>
            </a:r>
            <a:r>
              <a:rPr lang="en-US" dirty="0" err="1"/>
              <a:t>بنسبة</a:t>
            </a:r>
            <a:r>
              <a:rPr lang="en-US" dirty="0"/>
              <a:t> 10 </a:t>
            </a:r>
            <a:r>
              <a:rPr lang="en-US" dirty="0" err="1"/>
              <a:t>في</a:t>
            </a:r>
            <a:r>
              <a:rPr lang="en-US" dirty="0"/>
              <a:t> </a:t>
            </a:r>
            <a:r>
              <a:rPr lang="en-US" dirty="0" err="1"/>
              <a:t>المائة</a:t>
            </a:r>
            <a:r>
              <a:rPr lang="en-US" dirty="0"/>
              <a:t>. </a:t>
            </a:r>
            <a:r>
              <a:rPr lang="en-US" dirty="0" err="1"/>
              <a:t>مرونة</a:t>
            </a:r>
            <a:r>
              <a:rPr lang="en-US" dirty="0"/>
              <a:t> </a:t>
            </a:r>
            <a:r>
              <a:rPr lang="en-US" dirty="0" err="1"/>
              <a:t>السعر</a:t>
            </a:r>
            <a:r>
              <a:rPr lang="en-US" dirty="0"/>
              <a:t> </a:t>
            </a:r>
            <a:r>
              <a:rPr lang="en-US" dirty="0" err="1"/>
              <a:t>تساوي</a:t>
            </a:r>
            <a:r>
              <a:rPr lang="en-US" dirty="0"/>
              <a:t> 2.</a:t>
            </a:r>
          </a:p>
          <a:p>
            <a:pPr algn="just" rtl="1"/>
            <a:endParaRPr lang="en-US" dirty="0"/>
          </a:p>
          <a:p>
            <a:pPr algn="just" rtl="1"/>
            <a:r>
              <a:rPr lang="en-US" dirty="0" err="1"/>
              <a:t>زيادة</a:t>
            </a:r>
            <a:r>
              <a:rPr lang="en-US" dirty="0"/>
              <a:t> </a:t>
            </a:r>
            <a:r>
              <a:rPr lang="en-US" dirty="0" err="1"/>
              <a:t>الكمية</a:t>
            </a:r>
            <a:r>
              <a:rPr lang="en-US" dirty="0"/>
              <a:t> </a:t>
            </a:r>
            <a:r>
              <a:rPr lang="en-US" dirty="0" err="1"/>
              <a:t>المطلوبة</a:t>
            </a:r>
            <a:r>
              <a:rPr lang="en-US" dirty="0"/>
              <a:t> </a:t>
            </a:r>
            <a:r>
              <a:rPr lang="en-US" dirty="0" err="1"/>
              <a:t>بنسبة</a:t>
            </a:r>
            <a:r>
              <a:rPr lang="en-US" dirty="0"/>
              <a:t> 5 </a:t>
            </a:r>
            <a:r>
              <a:rPr lang="en-US" dirty="0" err="1"/>
              <a:t>في</a:t>
            </a:r>
            <a:r>
              <a:rPr lang="en-US" dirty="0"/>
              <a:t> </a:t>
            </a:r>
            <a:r>
              <a:rPr lang="en-US" dirty="0" err="1"/>
              <a:t>المائة</a:t>
            </a:r>
            <a:r>
              <a:rPr lang="en-US" dirty="0"/>
              <a:t> </a:t>
            </a:r>
            <a:r>
              <a:rPr lang="en-US" dirty="0" err="1"/>
              <a:t>تنتج</a:t>
            </a:r>
            <a:r>
              <a:rPr lang="en-US" dirty="0"/>
              <a:t> </a:t>
            </a:r>
            <a:r>
              <a:rPr lang="en-US" dirty="0" err="1"/>
              <a:t>عن</a:t>
            </a:r>
            <a:r>
              <a:rPr lang="en-US" dirty="0"/>
              <a:t> </a:t>
            </a:r>
            <a:r>
              <a:rPr lang="en-US" dirty="0" err="1"/>
              <a:t>انخفاض</a:t>
            </a:r>
            <a:r>
              <a:rPr lang="en-US" dirty="0"/>
              <a:t> </a:t>
            </a:r>
            <a:r>
              <a:rPr lang="en-US" dirty="0" err="1"/>
              <a:t>سعره</a:t>
            </a:r>
            <a:r>
              <a:rPr lang="en-US" dirty="0"/>
              <a:t> </a:t>
            </a:r>
            <a:r>
              <a:rPr lang="en-US" dirty="0" err="1"/>
              <a:t>بنسبة</a:t>
            </a:r>
            <a:r>
              <a:rPr lang="en-US" dirty="0"/>
              <a:t> 10 </a:t>
            </a:r>
            <a:r>
              <a:rPr lang="en-US" dirty="0" err="1"/>
              <a:t>في</a:t>
            </a:r>
            <a:r>
              <a:rPr lang="en-US" dirty="0"/>
              <a:t> </a:t>
            </a:r>
            <a:r>
              <a:rPr lang="en-US" dirty="0" err="1"/>
              <a:t>المائة</a:t>
            </a:r>
            <a:r>
              <a:rPr lang="en-US" dirty="0"/>
              <a:t>. </a:t>
            </a:r>
            <a:r>
              <a:rPr lang="en-US" dirty="0" err="1"/>
              <a:t>مرونة</a:t>
            </a:r>
            <a:r>
              <a:rPr lang="en-US" dirty="0"/>
              <a:t> </a:t>
            </a:r>
            <a:r>
              <a:rPr lang="en-US" dirty="0" err="1"/>
              <a:t>السعر</a:t>
            </a:r>
            <a:r>
              <a:rPr lang="en-US" dirty="0"/>
              <a:t> </a:t>
            </a:r>
            <a:r>
              <a:rPr lang="en-US" dirty="0" err="1"/>
              <a:t>للطلب</a:t>
            </a:r>
            <a:r>
              <a:rPr lang="en-US" dirty="0"/>
              <a:t> </a:t>
            </a:r>
            <a:r>
              <a:rPr lang="en-US" dirty="0" err="1"/>
              <a:t>تساوي</a:t>
            </a:r>
            <a:r>
              <a:rPr lang="en-US" dirty="0"/>
              <a:t> 0.5.</a:t>
            </a:r>
          </a:p>
          <a:p>
            <a:pPr algn="just" rtl="1"/>
            <a:r>
              <a:rPr lang="en-US" dirty="0" err="1"/>
              <a:t>إذا</a:t>
            </a:r>
            <a:r>
              <a:rPr lang="en-US" dirty="0"/>
              <a:t> </a:t>
            </a:r>
            <a:r>
              <a:rPr lang="en-US" dirty="0" err="1"/>
              <a:t>انخفض</a:t>
            </a:r>
            <a:r>
              <a:rPr lang="en-US" dirty="0"/>
              <a:t> </a:t>
            </a:r>
            <a:r>
              <a:rPr lang="en-US" dirty="0" err="1"/>
              <a:t>السعر</a:t>
            </a:r>
            <a:r>
              <a:rPr lang="en-US" dirty="0"/>
              <a:t> </a:t>
            </a:r>
            <a:r>
              <a:rPr lang="en-US" dirty="0" err="1"/>
              <a:t>بنسبة</a:t>
            </a:r>
            <a:r>
              <a:rPr lang="en-US" dirty="0"/>
              <a:t> 3 </a:t>
            </a:r>
            <a:r>
              <a:rPr lang="en-US" dirty="0" err="1"/>
              <a:t>في</a:t>
            </a:r>
            <a:r>
              <a:rPr lang="en-US" dirty="0"/>
              <a:t> </a:t>
            </a:r>
            <a:r>
              <a:rPr lang="en-US" dirty="0" err="1"/>
              <a:t>المائة</a:t>
            </a:r>
            <a:r>
              <a:rPr lang="en-US" dirty="0"/>
              <a:t> </a:t>
            </a:r>
            <a:r>
              <a:rPr lang="en-US" dirty="0" err="1"/>
              <a:t>ونتيجة</a:t>
            </a:r>
            <a:r>
              <a:rPr lang="en-US" dirty="0"/>
              <a:t> </a:t>
            </a:r>
            <a:r>
              <a:rPr lang="en-US" dirty="0" err="1"/>
              <a:t>لذلك</a:t>
            </a:r>
            <a:r>
              <a:rPr lang="en-US" dirty="0"/>
              <a:t> </a:t>
            </a:r>
            <a:r>
              <a:rPr lang="en-US" dirty="0" err="1"/>
              <a:t>زادت</a:t>
            </a:r>
            <a:r>
              <a:rPr lang="en-US" dirty="0"/>
              <a:t> </a:t>
            </a:r>
            <a:r>
              <a:rPr lang="en-US" dirty="0" err="1"/>
              <a:t>الكمية</a:t>
            </a:r>
            <a:r>
              <a:rPr lang="en-US" dirty="0"/>
              <a:t> </a:t>
            </a:r>
            <a:r>
              <a:rPr lang="en-US" dirty="0" err="1"/>
              <a:t>المطلوبة</a:t>
            </a:r>
            <a:r>
              <a:rPr lang="en-US" dirty="0"/>
              <a:t> </a:t>
            </a:r>
            <a:r>
              <a:rPr lang="en-US" dirty="0" err="1"/>
              <a:t>بنسبة</a:t>
            </a:r>
            <a:r>
              <a:rPr lang="en-US" dirty="0"/>
              <a:t> 12 </a:t>
            </a:r>
            <a:r>
              <a:rPr lang="en-US" dirty="0" err="1"/>
              <a:t>في</a:t>
            </a:r>
            <a:r>
              <a:rPr lang="en-US" dirty="0"/>
              <a:t> </a:t>
            </a:r>
            <a:r>
              <a:rPr lang="en-US" dirty="0" err="1"/>
              <a:t>المائة</a:t>
            </a:r>
            <a:r>
              <a:rPr lang="en-US" dirty="0"/>
              <a:t>، </a:t>
            </a:r>
            <a:r>
              <a:rPr lang="en-US" dirty="0" err="1"/>
              <a:t>فإن</a:t>
            </a:r>
            <a:r>
              <a:rPr lang="en-US" dirty="0"/>
              <a:t> </a:t>
            </a:r>
            <a:r>
              <a:rPr lang="en-US" dirty="0" err="1"/>
              <a:t>مرونة</a:t>
            </a:r>
            <a:r>
              <a:rPr lang="en-US" dirty="0"/>
              <a:t> </a:t>
            </a:r>
            <a:r>
              <a:rPr lang="en-US" dirty="0" err="1"/>
              <a:t>السعر</a:t>
            </a:r>
            <a:r>
              <a:rPr lang="en-US" dirty="0"/>
              <a:t> </a:t>
            </a:r>
            <a:r>
              <a:rPr lang="en-US" dirty="0" err="1"/>
              <a:t>للطلب</a:t>
            </a:r>
            <a:r>
              <a:rPr lang="en-US" dirty="0"/>
              <a:t> </a:t>
            </a:r>
            <a:r>
              <a:rPr lang="en-US" dirty="0" err="1"/>
              <a:t>تساوي</a:t>
            </a:r>
            <a:r>
              <a:rPr lang="en-US" dirty="0"/>
              <a:t> 4.</a:t>
            </a:r>
          </a:p>
          <a:p>
            <a:pPr algn="just" rtl="1"/>
            <a:r>
              <a:rPr lang="en-US" dirty="0" err="1"/>
              <a:t>باستخدام</a:t>
            </a:r>
            <a:r>
              <a:rPr lang="en-US" dirty="0"/>
              <a:t> </a:t>
            </a:r>
            <a:r>
              <a:rPr lang="en-US" dirty="0" err="1"/>
              <a:t>متوسط</a:t>
            </a:r>
            <a:r>
              <a:rPr lang="en-US" dirty="0"/>
              <a:t> ​​</a:t>
            </a:r>
            <a:r>
              <a:rPr lang="en-US" dirty="0" err="1"/>
              <a:t>السعر</a:t>
            </a:r>
            <a:r>
              <a:rPr lang="en-US" dirty="0"/>
              <a:t> </a:t>
            </a:r>
            <a:r>
              <a:rPr lang="en-US" dirty="0" err="1"/>
              <a:t>والكمية</a:t>
            </a:r>
            <a:r>
              <a:rPr lang="en-US" dirty="0"/>
              <a:t> </a:t>
            </a:r>
            <a:r>
              <a:rPr lang="en-US" dirty="0" err="1"/>
              <a:t>المتوسطة</a:t>
            </a:r>
            <a:r>
              <a:rPr lang="en-US" dirty="0"/>
              <a:t>، </a:t>
            </a:r>
            <a:r>
              <a:rPr lang="en-US" dirty="0" err="1"/>
              <a:t>احسب</a:t>
            </a:r>
            <a:r>
              <a:rPr lang="en-US" dirty="0"/>
              <a:t> </a:t>
            </a:r>
            <a:r>
              <a:rPr lang="en-US" dirty="0" err="1"/>
              <a:t>مرونة</a:t>
            </a:r>
            <a:r>
              <a:rPr lang="en-US" dirty="0"/>
              <a:t> </a:t>
            </a:r>
            <a:r>
              <a:rPr lang="en-US" dirty="0" err="1"/>
              <a:t>السعر</a:t>
            </a:r>
            <a:r>
              <a:rPr lang="en-US" dirty="0"/>
              <a:t> </a:t>
            </a:r>
            <a:r>
              <a:rPr lang="en-US" dirty="0" err="1"/>
              <a:t>للطلب</a:t>
            </a:r>
            <a:r>
              <a:rPr lang="en-US" dirty="0"/>
              <a:t> </a:t>
            </a:r>
            <a:r>
              <a:rPr lang="en-US" dirty="0" err="1"/>
              <a:t>إذا</a:t>
            </a:r>
            <a:r>
              <a:rPr lang="en-US" dirty="0"/>
              <a:t> </a:t>
            </a:r>
            <a:r>
              <a:rPr lang="en-US" dirty="0" err="1"/>
              <a:t>ارتفع</a:t>
            </a:r>
            <a:r>
              <a:rPr lang="en-US" dirty="0"/>
              <a:t> </a:t>
            </a:r>
            <a:r>
              <a:rPr lang="en-US" dirty="0" err="1"/>
              <a:t>السعر</a:t>
            </a:r>
            <a:r>
              <a:rPr lang="en-US" dirty="0"/>
              <a:t> </a:t>
            </a:r>
            <a:r>
              <a:rPr lang="en-US" dirty="0" err="1"/>
              <a:t>من</a:t>
            </a:r>
            <a:r>
              <a:rPr lang="en-US" dirty="0"/>
              <a:t> 8 </a:t>
            </a:r>
            <a:r>
              <a:rPr lang="en-US" dirty="0" err="1"/>
              <a:t>دولارات</a:t>
            </a:r>
            <a:r>
              <a:rPr lang="en-US" dirty="0"/>
              <a:t> </a:t>
            </a:r>
            <a:r>
              <a:rPr lang="en-US" dirty="0" err="1"/>
              <a:t>إلى</a:t>
            </a:r>
            <a:r>
              <a:rPr lang="en-US" dirty="0"/>
              <a:t> 10 </a:t>
            </a:r>
            <a:r>
              <a:rPr lang="en-US" dirty="0" err="1"/>
              <a:t>دولارات</a:t>
            </a:r>
            <a:r>
              <a:rPr lang="en-US" dirty="0"/>
              <a:t> </a:t>
            </a:r>
            <a:r>
              <a:rPr lang="en-US" dirty="0" err="1"/>
              <a:t>وانخفضت</a:t>
            </a:r>
            <a:r>
              <a:rPr lang="en-US" dirty="0"/>
              <a:t> </a:t>
            </a:r>
            <a:r>
              <a:rPr lang="en-US" dirty="0" err="1"/>
              <a:t>الكمية</a:t>
            </a:r>
            <a:r>
              <a:rPr lang="en-US" dirty="0"/>
              <a:t> </a:t>
            </a:r>
            <a:r>
              <a:rPr lang="en-US" dirty="0" err="1"/>
              <a:t>المطلوبة</a:t>
            </a:r>
            <a:r>
              <a:rPr lang="en-US" dirty="0"/>
              <a:t> </a:t>
            </a:r>
            <a:r>
              <a:rPr lang="en-US" dirty="0" err="1"/>
              <a:t>من</a:t>
            </a:r>
            <a:r>
              <a:rPr lang="en-US" dirty="0"/>
              <a:t> 20 </a:t>
            </a:r>
            <a:r>
              <a:rPr lang="en-US" dirty="0" err="1"/>
              <a:t>وحدة</a:t>
            </a:r>
            <a:r>
              <a:rPr lang="en-US" dirty="0"/>
              <a:t> </a:t>
            </a:r>
            <a:r>
              <a:rPr lang="en-US" dirty="0" err="1"/>
              <a:t>إلى</a:t>
            </a:r>
            <a:r>
              <a:rPr lang="en-US" dirty="0"/>
              <a:t> 15 </a:t>
            </a:r>
            <a:r>
              <a:rPr lang="en-US" dirty="0" err="1"/>
              <a:t>وحدة</a:t>
            </a:r>
            <a:r>
              <a:rPr lang="en-US" dirty="0"/>
              <a:t>. </a:t>
            </a:r>
            <a:r>
              <a:rPr lang="en-US" dirty="0" err="1"/>
              <a:t>احسب</a:t>
            </a:r>
            <a:r>
              <a:rPr lang="en-US" dirty="0"/>
              <a:t> </a:t>
            </a:r>
            <a:r>
              <a:rPr lang="en-US" dirty="0" err="1"/>
              <a:t>مرونة</a:t>
            </a:r>
            <a:r>
              <a:rPr lang="en-US" dirty="0"/>
              <a:t> </a:t>
            </a:r>
            <a:r>
              <a:rPr lang="en-US" dirty="0" err="1"/>
              <a:t>السعر</a:t>
            </a:r>
            <a:r>
              <a:rPr lang="en-US" dirty="0"/>
              <a:t> </a:t>
            </a:r>
            <a:r>
              <a:rPr lang="en-US" dirty="0" err="1"/>
              <a:t>للطلب</a:t>
            </a:r>
            <a:r>
              <a:rPr lang="en-US" dirty="0"/>
              <a:t>.</a:t>
            </a:r>
          </a:p>
        </p:txBody>
      </p:sp>
    </p:spTree>
    <p:extLst>
      <p:ext uri="{BB962C8B-B14F-4D97-AF65-F5344CB8AC3E}">
        <p14:creationId xmlns:p14="http://schemas.microsoft.com/office/powerpoint/2010/main" val="14109904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54394" y="1243793"/>
            <a:ext cx="10812720" cy="54856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838200" y="3971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650352"/>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2" name="Content Placeholder 2">
            <a:extLst>
              <a:ext uri="{FF2B5EF4-FFF2-40B4-BE49-F238E27FC236}">
                <a16:creationId xmlns:a16="http://schemas.microsoft.com/office/drawing/2014/main" id="{D041F4BB-9F60-A943-67BD-9A9EB2CCCFEE}"/>
              </a:ext>
            </a:extLst>
          </p:cNvPr>
          <p:cNvSpPr txBox="1">
            <a:spLocks/>
          </p:cNvSpPr>
          <p:nvPr/>
        </p:nvSpPr>
        <p:spPr>
          <a:xfrm>
            <a:off x="683905" y="1686457"/>
            <a:ext cx="5123476"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1800" b="1" u="sng" dirty="0">
                <a:solidFill>
                  <a:srgbClr val="0070C0"/>
                </a:solidFill>
                <a:effectLst/>
                <a:latin typeface="Alexandria"/>
                <a:ea typeface="Times New Roman" panose="02020603050405020304" pitchFamily="18" charset="0"/>
                <a:cs typeface="Palatino Linotype" panose="02040502050505030304" pitchFamily="18" charset="0"/>
              </a:rPr>
              <a:t>Types of Price Elasticity of demand:</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Dan sells newspapers. Dan says that a 5 percent increase in the price of a newspaper will decrease the quantity of newspapers demanded by 9 percent. According to Dan, the demand for newspapers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elastic.</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If the quantity demanded changes by a relatively small amount for a given change in price, then demand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inelastic.</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If the price elasticity is between 0 and 1, demand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inelastic</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t>
            </a: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Demand is inelastic if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the price elasticity of demand is less than 1</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If a 20 percent increase in the price results in a 10 percent decrease in the quantity demanded, then the demand for used cars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inelastic</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Demand is price inelastic if a relatively large price increase leads to a relatively small decrease in the quantity demanded.</a:t>
            </a:r>
            <a:endParaRPr lang="en-US" sz="1800" dirty="0">
              <a:latin typeface="Alexandria"/>
            </a:endParaRPr>
          </a:p>
          <a:p>
            <a:endParaRPr lang="en-US" sz="1800" dirty="0">
              <a:latin typeface="Alexandria"/>
            </a:endParaRPr>
          </a:p>
          <a:p>
            <a:endParaRPr lang="en-US" sz="1800" dirty="0">
              <a:latin typeface="Alexandria"/>
            </a:endParaRPr>
          </a:p>
        </p:txBody>
      </p:sp>
      <p:sp>
        <p:nvSpPr>
          <p:cNvPr id="4" name="Content Placeholder 2">
            <a:extLst>
              <a:ext uri="{FF2B5EF4-FFF2-40B4-BE49-F238E27FC236}">
                <a16:creationId xmlns:a16="http://schemas.microsoft.com/office/drawing/2014/main" id="{4A5C8D1F-A1AF-DB57-4E97-C271644E428C}"/>
              </a:ext>
            </a:extLst>
          </p:cNvPr>
          <p:cNvSpPr txBox="1">
            <a:spLocks/>
          </p:cNvSpPr>
          <p:nvPr/>
        </p:nvSpPr>
        <p:spPr>
          <a:xfrm>
            <a:off x="5936892" y="1732510"/>
            <a:ext cx="5405438"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1200"/>
              </a:spcBef>
              <a:spcAft>
                <a:spcPts val="0"/>
              </a:spcAft>
              <a:buNone/>
            </a:pPr>
            <a:r>
              <a:rPr lang="ar-EG" sz="1800" b="1" u="sng" dirty="0">
                <a:solidFill>
                  <a:srgbClr val="0070C0"/>
                </a:solidFill>
                <a:effectLst/>
                <a:latin typeface="Alexandria"/>
                <a:ea typeface="Times New Roman" panose="02020603050405020304" pitchFamily="18" charset="0"/>
                <a:cs typeface="Palatino Linotype" panose="02040502050505030304" pitchFamily="18" charset="0"/>
              </a:rPr>
              <a:t>أنواع مرونة الطلب السعرية </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lgn="r" rtl="1">
              <a:spcBef>
                <a:spcPts val="0"/>
              </a:spcBef>
              <a:spcAft>
                <a:spcPts val="0"/>
              </a:spcAft>
              <a:buFont typeface="Symbol" panose="05050102010706020507" pitchFamily="18" charset="2"/>
              <a:buChar char=""/>
            </a:pPr>
            <a:endParaRPr lang="ar-EG"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دان يبيع الصحف. يقول دان إن زيادة سعر الصحيفة بنسبة 5 في المائة ستقلل من كمية الصحف المطلوبة بنسبة 9 في المائة. وفقًا لدان، فإن الطلب على الصحف مرن.</a:t>
            </a: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إذا تغيرت الكمية المطلوبة بمقدار صغير نسبيًا لتغير معين في السعر، فإن الطلب غير مرن.</a:t>
            </a: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إذا كانت مرونة السعر بين 0 و 1، فإن الطلب غير مرن.</a:t>
            </a: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يكون الطلب غير مرن إذا كانت مرونة السعر للطلب أقل من 1</a:t>
            </a: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إذا أدت زيادة بنسبة 20 في المائة في السعر إلى انخفاض بنسبة 10 في المائة في الكمية المطلوبة، فإن الطلب على السيارات المستعملة غير مرن.</a:t>
            </a: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يكون الطلب غير مرن في السعر إذا أدت زيادة السعر الكبيرة نسبيًا إلى انخفاض صغير نسبيًا في الكمية المطلوبة.</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lvl="1" algn="r" rtl="1"/>
            <a:endParaRPr lang="en-US" sz="1800" dirty="0">
              <a:latin typeface="Alexandria"/>
            </a:endParaRPr>
          </a:p>
          <a:p>
            <a:pPr lvl="1" algn="r" rtl="1"/>
            <a:endParaRPr lang="en-US" sz="1800" dirty="0">
              <a:latin typeface="Alexandria"/>
            </a:endParaRPr>
          </a:p>
          <a:p>
            <a:pPr marL="0" indent="0" algn="r" rtl="1">
              <a:buNone/>
            </a:pPr>
            <a:endParaRPr lang="en-US" sz="1800" dirty="0">
              <a:latin typeface="Alexandria"/>
            </a:endParaRPr>
          </a:p>
          <a:p>
            <a:pPr algn="r" rtl="1"/>
            <a:endParaRPr lang="en-US" sz="1800" dirty="0">
              <a:latin typeface="Alexandria"/>
            </a:endParaRPr>
          </a:p>
          <a:p>
            <a:pPr algn="r" rtl="1"/>
            <a:endParaRPr lang="en-US" sz="1800" dirty="0">
              <a:latin typeface="Alexandria"/>
            </a:endParaRPr>
          </a:p>
          <a:p>
            <a:pPr algn="r" rtl="1"/>
            <a:endParaRPr lang="en-US" sz="1800" dirty="0">
              <a:latin typeface="Alexandria"/>
            </a:endParaRPr>
          </a:p>
          <a:p>
            <a:pPr algn="r" rtl="1"/>
            <a:endParaRPr lang="en-US" sz="1800" dirty="0">
              <a:latin typeface="Alexandria"/>
            </a:endParaRPr>
          </a:p>
        </p:txBody>
      </p:sp>
    </p:spTree>
    <p:extLst>
      <p:ext uri="{BB962C8B-B14F-4D97-AF65-F5344CB8AC3E}">
        <p14:creationId xmlns:p14="http://schemas.microsoft.com/office/powerpoint/2010/main" val="36664509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06448" y="1243793"/>
            <a:ext cx="10812720" cy="55179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34940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21186" y="96298"/>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70814" y="480436"/>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2" name="Content Placeholder 2">
            <a:extLst>
              <a:ext uri="{FF2B5EF4-FFF2-40B4-BE49-F238E27FC236}">
                <a16:creationId xmlns:a16="http://schemas.microsoft.com/office/drawing/2014/main" id="{DC0894B8-5CB0-4C7A-4931-FD5BDFDE4E4A}"/>
              </a:ext>
            </a:extLst>
          </p:cNvPr>
          <p:cNvSpPr txBox="1">
            <a:spLocks/>
          </p:cNvSpPr>
          <p:nvPr/>
        </p:nvSpPr>
        <p:spPr>
          <a:xfrm>
            <a:off x="838200" y="1556779"/>
            <a:ext cx="5076825"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1800" b="1" u="sng" dirty="0">
                <a:solidFill>
                  <a:srgbClr val="0070C0"/>
                </a:solidFill>
                <a:effectLst/>
                <a:latin typeface="Alexandria"/>
                <a:ea typeface="Times New Roman" panose="02020603050405020304" pitchFamily="18" charset="0"/>
                <a:cs typeface="Palatino Linotype" panose="02040502050505030304" pitchFamily="18" charset="0"/>
              </a:rPr>
              <a:t>Types of Price Elasticity of demand:</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rtl="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If a consumer is relatively insensitive to changes in the price of a good, then the consumer's demand for the good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inelastic</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a:t>
            </a: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If the price of a good increases from $3 to $4, and the quantity demand remains unchanged, then the demand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perfectly inelastic.</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If the demand for a good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elastic</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when the price increases, the quantity demanded will decrease by a greater percentage than the price increased</a:t>
            </a: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If the demand for a good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elastic</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the price elasticity of demand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greater than 1.</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When the percentage change in quantity demanded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equals</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than the percentage change in price, the demand for the good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unit elastic.</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spcBef>
                <a:spcPts val="0"/>
              </a:spcBef>
              <a:spcAft>
                <a:spcPts val="0"/>
              </a:spcAft>
              <a:buFont typeface="Symbol" panose="05050102010706020507" pitchFamily="18" charset="2"/>
              <a:buChar char=""/>
            </a:pPr>
            <a:r>
              <a:rPr lang="en-US" sz="1800" dirty="0">
                <a:solidFill>
                  <a:srgbClr val="000000"/>
                </a:solidFill>
                <a:effectLst/>
                <a:latin typeface="Alexandria"/>
                <a:ea typeface="Times New Roman" panose="02020603050405020304" pitchFamily="18" charset="0"/>
                <a:cs typeface="Palatino Linotype" panose="02040502050505030304" pitchFamily="18" charset="0"/>
              </a:rPr>
              <a:t>When the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price elasticity of demand for a good 0</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the demand curve is </a:t>
            </a:r>
            <a:r>
              <a:rPr lang="en-US" sz="1800" b="1" dirty="0">
                <a:solidFill>
                  <a:srgbClr val="000000"/>
                </a:solidFill>
                <a:effectLst/>
                <a:latin typeface="Alexandria"/>
                <a:ea typeface="Times New Roman" panose="02020603050405020304" pitchFamily="18" charset="0"/>
                <a:cs typeface="Palatino Linotype" panose="02040502050505030304" pitchFamily="18" charset="0"/>
              </a:rPr>
              <a:t>vertical</a:t>
            </a:r>
            <a:r>
              <a:rPr lang="en-US" sz="1800" dirty="0">
                <a:solidFill>
                  <a:srgbClr val="000000"/>
                </a:solidFill>
                <a:effectLst/>
                <a:latin typeface="Alexandria"/>
                <a:ea typeface="Times New Roman" panose="02020603050405020304" pitchFamily="18" charset="0"/>
                <a:cs typeface="Palatino Linotype" panose="02040502050505030304" pitchFamily="18" charset="0"/>
              </a:rPr>
              <a:t>. </a:t>
            </a:r>
            <a:endParaRPr lang="ar-EG" sz="1800" dirty="0">
              <a:solidFill>
                <a:srgbClr val="000000"/>
              </a:solidFill>
              <a:effectLst/>
              <a:latin typeface="Alexandria"/>
              <a:ea typeface="Times New Roman" panose="02020603050405020304" pitchFamily="18" charset="0"/>
              <a:cs typeface="Palatino Linotype" panose="02040502050505030304" pitchFamily="18" charset="0"/>
            </a:endParaRPr>
          </a:p>
          <a:p>
            <a:pPr marL="0" marR="0" lvl="0" indent="0">
              <a:spcBef>
                <a:spcPts val="0"/>
              </a:spcBef>
              <a:spcAft>
                <a:spcPts val="0"/>
              </a:spcAft>
              <a:buNone/>
            </a:pPr>
            <a:endParaRPr lang="ar-EG" sz="1800" dirty="0">
              <a:solidFill>
                <a:srgbClr val="000000"/>
              </a:solidFill>
              <a:effectLst/>
              <a:latin typeface="Alexandria"/>
              <a:ea typeface="Times New Roman" panose="02020603050405020304" pitchFamily="18" charset="0"/>
              <a:cs typeface="Palatino Linotype" panose="02040502050505030304" pitchFamily="18" charset="0"/>
            </a:endParaRPr>
          </a:p>
          <a:p>
            <a:endParaRPr lang="en-US" sz="1800" dirty="0">
              <a:latin typeface="Alexandria"/>
            </a:endParaRPr>
          </a:p>
        </p:txBody>
      </p:sp>
      <p:sp>
        <p:nvSpPr>
          <p:cNvPr id="4" name="Content Placeholder 2">
            <a:extLst>
              <a:ext uri="{FF2B5EF4-FFF2-40B4-BE49-F238E27FC236}">
                <a16:creationId xmlns:a16="http://schemas.microsoft.com/office/drawing/2014/main" id="{F62717BA-178A-61AC-2666-AC37240A4E0C}"/>
              </a:ext>
            </a:extLst>
          </p:cNvPr>
          <p:cNvSpPr txBox="1">
            <a:spLocks/>
          </p:cNvSpPr>
          <p:nvPr/>
        </p:nvSpPr>
        <p:spPr>
          <a:xfrm>
            <a:off x="6172867" y="1490588"/>
            <a:ext cx="5076825"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1200"/>
              </a:spcBef>
              <a:spcAft>
                <a:spcPts val="0"/>
              </a:spcAft>
              <a:buNone/>
            </a:pPr>
            <a:r>
              <a:rPr lang="ar-EG" sz="1800" b="1" u="sng" dirty="0">
                <a:solidFill>
                  <a:srgbClr val="0070C0"/>
                </a:solidFill>
                <a:effectLst/>
                <a:latin typeface="Alexandria"/>
                <a:ea typeface="Times New Roman" panose="02020603050405020304" pitchFamily="18" charset="0"/>
                <a:cs typeface="Palatino Linotype" panose="02040502050505030304" pitchFamily="18" charset="0"/>
              </a:rPr>
              <a:t>أنواع مرونة الطلب السعرية </a:t>
            </a:r>
            <a:endParaRPr lang="en-US" sz="1800" dirty="0">
              <a:solidFill>
                <a:srgbClr val="0070C0"/>
              </a:solidFill>
              <a:effectLst/>
              <a:latin typeface="Alexandria"/>
              <a:ea typeface="Times New Roman" panose="02020603050405020304" pitchFamily="18" charset="0"/>
              <a:cs typeface="Palatino Linotype" panose="02040502050505030304" pitchFamily="18" charset="0"/>
            </a:endParaRPr>
          </a:p>
          <a:p>
            <a:pPr marL="0" marR="0" lvl="0" indent="0">
              <a:spcBef>
                <a:spcPts val="0"/>
              </a:spcBef>
              <a:spcAft>
                <a:spcPts val="0"/>
              </a:spcAft>
              <a:buNone/>
            </a:pPr>
            <a:endParaRPr lang="ar-EG" sz="18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إذا كان المستهلك غير حساس/ غير مستجيب نسبيًا للتغيرات في سعر سلعة ما، فإن طلب المستهلك على السلعة يكون غير مرن.</a:t>
            </a: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إذا ارتفع سعر السلعة من 3 دولارات إلى 4 دولارات، وظلت كمية الطلب دون تغيير، فإن الطلب يكون عديم المرونة.</a:t>
            </a: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إذا كان الطلب على سلعة ما مرنًا، فعندما يرتفع السعر، ستنخفض الكمية المطلوبة بنسبة مئوية أكبر من الزيادة في السعر</a:t>
            </a: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إذا كان الطلب على سلعة ما مرنًا، فإن مرونة الطلب السعرية تكون أكبر من 1.</a:t>
            </a: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عندما تكون النسبة المئوية للتغير في الكمية المطلوبة مساوية للنسبة المئوية للتغير في السعر، يكون الطلب على السلعة </a:t>
            </a:r>
            <a:r>
              <a:rPr lang="ar-EG" sz="1800" dirty="0" err="1">
                <a:solidFill>
                  <a:srgbClr val="000000"/>
                </a:solidFill>
                <a:effectLst/>
                <a:latin typeface="Alexandria"/>
                <a:ea typeface="Times New Roman" panose="02020603050405020304" pitchFamily="18" charset="0"/>
                <a:cs typeface="Palatino Linotype" panose="02040502050505030304" pitchFamily="18" charset="0"/>
              </a:rPr>
              <a:t>متكافؤ</a:t>
            </a:r>
            <a:r>
              <a:rPr lang="ar-EG" sz="1800" dirty="0">
                <a:solidFill>
                  <a:srgbClr val="000000"/>
                </a:solidFill>
                <a:effectLst/>
                <a:latin typeface="Alexandria"/>
                <a:ea typeface="Times New Roman" panose="02020603050405020304" pitchFamily="18" charset="0"/>
                <a:cs typeface="Palatino Linotype" panose="02040502050505030304" pitchFamily="18" charset="0"/>
              </a:rPr>
              <a:t> المرونة.</a:t>
            </a:r>
          </a:p>
          <a:p>
            <a:pPr marL="342900" marR="0" lvl="0" indent="-342900" algn="r" rtl="1">
              <a:spcBef>
                <a:spcPts val="0"/>
              </a:spcBef>
              <a:spcAft>
                <a:spcPts val="0"/>
              </a:spcAft>
              <a:buFont typeface="Symbol" panose="05050102010706020507" pitchFamily="18" charset="2"/>
              <a:buChar char=""/>
            </a:pPr>
            <a:r>
              <a:rPr lang="ar-EG" sz="1800" dirty="0">
                <a:solidFill>
                  <a:srgbClr val="000000"/>
                </a:solidFill>
                <a:effectLst/>
                <a:latin typeface="Alexandria"/>
                <a:ea typeface="Times New Roman" panose="02020603050405020304" pitchFamily="18" charset="0"/>
                <a:cs typeface="Palatino Linotype" panose="02040502050505030304" pitchFamily="18" charset="0"/>
              </a:rPr>
              <a:t>عندما تكون مرونة الطلب السعرية على سلعة ما تساوي 0، يكون منحنى الطلب عموديًا/ رأسيا.</a:t>
            </a:r>
            <a:endParaRPr lang="en-US" sz="1800" dirty="0">
              <a:solidFill>
                <a:srgbClr val="000000"/>
              </a:solidFill>
              <a:effectLst/>
              <a:latin typeface="Alexandria"/>
              <a:ea typeface="Times New Roman" panose="02020603050405020304" pitchFamily="18" charset="0"/>
              <a:cs typeface="Palatino Linotype" panose="02040502050505030304" pitchFamily="18" charset="0"/>
            </a:endParaRPr>
          </a:p>
          <a:p>
            <a:pPr marR="0" indent="0">
              <a:lnSpc>
                <a:spcPct val="107000"/>
              </a:lnSpc>
              <a:spcBef>
                <a:spcPts val="0"/>
              </a:spcBef>
              <a:spcAft>
                <a:spcPts val="800"/>
              </a:spcAft>
              <a:buNone/>
            </a:pPr>
            <a:endParaRPr lang="en-US" sz="1800" dirty="0">
              <a:effectLst/>
              <a:latin typeface="Alexandria"/>
              <a:ea typeface="Calibri" panose="020F0502020204030204" pitchFamily="34" charset="0"/>
              <a:cs typeface="Arial" panose="020B0604020202020204" pitchFamily="34" charset="0"/>
            </a:endParaRPr>
          </a:p>
          <a:p>
            <a:pPr lvl="1"/>
            <a:endParaRPr lang="en-US" sz="1800" dirty="0">
              <a:latin typeface="Alexandria"/>
            </a:endParaRPr>
          </a:p>
          <a:p>
            <a:pPr lvl="1"/>
            <a:endParaRPr lang="en-US" sz="1800" dirty="0">
              <a:latin typeface="Alexandria"/>
            </a:endParaRPr>
          </a:p>
          <a:p>
            <a:pPr marL="514350" indent="-514350">
              <a:buFont typeface="+mj-lt"/>
              <a:buAutoNum type="arabicPeriod"/>
            </a:pPr>
            <a:endParaRPr lang="en-US" sz="1800" dirty="0">
              <a:latin typeface="Alexandria"/>
            </a:endParaRPr>
          </a:p>
          <a:p>
            <a:endParaRPr lang="en-US" sz="1800" dirty="0">
              <a:latin typeface="Alexandria"/>
            </a:endParaRPr>
          </a:p>
          <a:p>
            <a:endParaRPr lang="en-US" sz="1800" dirty="0">
              <a:latin typeface="Alexandria"/>
            </a:endParaRPr>
          </a:p>
          <a:p>
            <a:endParaRPr lang="en-US" sz="1800" dirty="0">
              <a:latin typeface="Alexandria"/>
            </a:endParaRPr>
          </a:p>
          <a:p>
            <a:endParaRPr lang="en-US" sz="1800" dirty="0">
              <a:latin typeface="Alexandria"/>
            </a:endParaRPr>
          </a:p>
        </p:txBody>
      </p:sp>
    </p:spTree>
    <p:extLst>
      <p:ext uri="{BB962C8B-B14F-4D97-AF65-F5344CB8AC3E}">
        <p14:creationId xmlns:p14="http://schemas.microsoft.com/office/powerpoint/2010/main" val="3511450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Alexandria"/>
              <a:ea typeface="+mn-e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lexandria"/>
              <a:ea typeface="Roboto Light" panose="02000000000000000000" pitchFamily="2" charset="0"/>
            </a:endParaRP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Alexandria"/>
                <a:ea typeface="+mn-ea"/>
                <a:cs typeface="Times New Roman" panose="02020603050405020304" pitchFamily="18" charset="0"/>
              </a:rPr>
              <a:t>Important Notes</a:t>
            </a:r>
          </a:p>
        </p:txBody>
      </p:sp>
      <p:sp>
        <p:nvSpPr>
          <p:cNvPr id="2" name="Content Placeholder 2">
            <a:extLst>
              <a:ext uri="{FF2B5EF4-FFF2-40B4-BE49-F238E27FC236}">
                <a16:creationId xmlns:a16="http://schemas.microsoft.com/office/drawing/2014/main" id="{FA2E676F-0F3B-C60E-7CC8-BEC8D88FB696}"/>
              </a:ext>
            </a:extLst>
          </p:cNvPr>
          <p:cNvSpPr txBox="1">
            <a:spLocks/>
          </p:cNvSpPr>
          <p:nvPr/>
        </p:nvSpPr>
        <p:spPr>
          <a:xfrm>
            <a:off x="762000" y="2177831"/>
            <a:ext cx="4867275"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spcBef>
                <a:spcPts val="1200"/>
              </a:spcBef>
              <a:spcAft>
                <a:spcPts val="0"/>
              </a:spcAft>
              <a:buNone/>
            </a:pPr>
            <a:r>
              <a:rPr lang="en-US" sz="2000" b="1" u="sng" dirty="0">
                <a:solidFill>
                  <a:srgbClr val="0070C0"/>
                </a:solidFill>
                <a:effectLst/>
                <a:latin typeface="Alexandria"/>
                <a:ea typeface="Times New Roman" panose="02020603050405020304" pitchFamily="18" charset="0"/>
                <a:cs typeface="Palatino Linotype" panose="02040502050505030304" pitchFamily="18" charset="0"/>
              </a:rPr>
              <a:t>Types of Price Elasticity of supply:</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If the supply curve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vertical</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then supply is relatively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perfectly inelastic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The elasticity of supply for paintings by Picasso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perfectly inelastic</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marL="342900" marR="0" lvl="0" indent="-342900">
              <a:lnSpc>
                <a:spcPct val="150000"/>
              </a:lnSpc>
              <a:spcBef>
                <a:spcPts val="0"/>
              </a:spcBef>
              <a:spcAft>
                <a:spcPts val="0"/>
              </a:spcAft>
              <a:buFont typeface="Symbol" panose="05050102010706020507" pitchFamily="18" charset="2"/>
              <a:buChar char=""/>
            </a:pPr>
            <a:r>
              <a:rPr lang="en-US" sz="2000" dirty="0">
                <a:solidFill>
                  <a:srgbClr val="000000"/>
                </a:solidFill>
                <a:effectLst/>
                <a:latin typeface="Alexandria"/>
                <a:ea typeface="Times New Roman" panose="02020603050405020304" pitchFamily="18" charset="0"/>
                <a:cs typeface="Palatino Linotype" panose="02040502050505030304" pitchFamily="18" charset="0"/>
              </a:rPr>
              <a:t>The elasticity of supply equals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infinity</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if the supply curve is </a:t>
            </a:r>
            <a:r>
              <a:rPr lang="en-US" sz="2000" b="1" dirty="0">
                <a:solidFill>
                  <a:srgbClr val="000000"/>
                </a:solidFill>
                <a:effectLst/>
                <a:latin typeface="Alexandria"/>
                <a:ea typeface="Times New Roman" panose="02020603050405020304" pitchFamily="18" charset="0"/>
                <a:cs typeface="Palatino Linotype" panose="02040502050505030304" pitchFamily="18" charset="0"/>
              </a:rPr>
              <a:t>horizontal</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a:t>
            </a:r>
            <a:endParaRPr lang="ar-EG" sz="2000" dirty="0">
              <a:solidFill>
                <a:srgbClr val="000000"/>
              </a:solidFill>
              <a:effectLst/>
              <a:latin typeface="Alexandria"/>
              <a:ea typeface="Times New Roman" panose="02020603050405020304" pitchFamily="18" charset="0"/>
              <a:cs typeface="Palatino Linotype" panose="02040502050505030304" pitchFamily="18" charset="0"/>
            </a:endParaRPr>
          </a:p>
          <a:p>
            <a:pPr marL="342900" marR="0" lvl="0" indent="-342900">
              <a:lnSpc>
                <a:spcPct val="150000"/>
              </a:lnSpc>
              <a:spcBef>
                <a:spcPts val="0"/>
              </a:spcBef>
              <a:spcAft>
                <a:spcPts val="0"/>
              </a:spcAft>
              <a:buFont typeface="Symbol" panose="05050102010706020507" pitchFamily="18" charset="2"/>
              <a:buChar char=""/>
            </a:pPr>
            <a:endParaRPr lang="ar-EG" sz="2000" dirty="0">
              <a:solidFill>
                <a:srgbClr val="000000"/>
              </a:solidFill>
              <a:latin typeface="Alexandria"/>
              <a:ea typeface="Times New Roman" panose="02020603050405020304" pitchFamily="18" charset="0"/>
              <a:cs typeface="Palatino Linotype" panose="02040502050505030304" pitchFamily="18" charset="0"/>
            </a:endParaRPr>
          </a:p>
          <a:p>
            <a:pPr lvl="1"/>
            <a:endParaRPr lang="en-US" sz="2000" dirty="0">
              <a:latin typeface="Alexandria"/>
            </a:endParaRPr>
          </a:p>
          <a:p>
            <a:pPr lvl="1"/>
            <a:endParaRPr lang="en-US" sz="2000" dirty="0">
              <a:latin typeface="Alexandria"/>
            </a:endParaRPr>
          </a:p>
          <a:p>
            <a:pPr marL="514350" indent="-514350">
              <a:buFont typeface="+mj-lt"/>
              <a:buAutoNum type="arabicPeriod"/>
            </a:pPr>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a:p>
            <a:endParaRPr lang="en-US" sz="2000" dirty="0">
              <a:latin typeface="Alexandria"/>
            </a:endParaRPr>
          </a:p>
        </p:txBody>
      </p:sp>
      <p:sp>
        <p:nvSpPr>
          <p:cNvPr id="4" name="Content Placeholder 2">
            <a:extLst>
              <a:ext uri="{FF2B5EF4-FFF2-40B4-BE49-F238E27FC236}">
                <a16:creationId xmlns:a16="http://schemas.microsoft.com/office/drawing/2014/main" id="{FA2E676F-0F3B-C60E-7CC8-BEC8D88FB696}"/>
              </a:ext>
            </a:extLst>
          </p:cNvPr>
          <p:cNvSpPr txBox="1">
            <a:spLocks/>
          </p:cNvSpPr>
          <p:nvPr/>
        </p:nvSpPr>
        <p:spPr>
          <a:xfrm>
            <a:off x="6438876" y="2095405"/>
            <a:ext cx="4392544" cy="412361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r" rtl="1">
              <a:spcBef>
                <a:spcPts val="1200"/>
              </a:spcBef>
              <a:spcAft>
                <a:spcPts val="0"/>
              </a:spcAft>
              <a:buNone/>
            </a:pPr>
            <a:r>
              <a:rPr lang="ar-EG" sz="2000" b="1" u="sng" dirty="0">
                <a:solidFill>
                  <a:srgbClr val="0070C0"/>
                </a:solidFill>
                <a:effectLst/>
                <a:latin typeface="Alexandria"/>
                <a:ea typeface="Times New Roman" panose="02020603050405020304" pitchFamily="18" charset="0"/>
                <a:cs typeface="Palatino Linotype" panose="02040502050505030304" pitchFamily="18" charset="0"/>
              </a:rPr>
              <a:t>أنواع مرونة العرض السعرية </a:t>
            </a:r>
            <a:endParaRPr lang="en-US" sz="2000" dirty="0">
              <a:solidFill>
                <a:srgbClr val="0070C0"/>
              </a:solidFill>
              <a:effectLst/>
              <a:latin typeface="Alexandria"/>
              <a:ea typeface="Times New Roman" panose="02020603050405020304" pitchFamily="18" charset="0"/>
              <a:cs typeface="Palatino Linotype" panose="02040502050505030304" pitchFamily="18" charset="0"/>
            </a:endParaRPr>
          </a:p>
          <a:p>
            <a:pPr marL="342900" marR="0" lvl="0" indent="-342900" algn="r" rtl="1">
              <a:lnSpc>
                <a:spcPct val="150000"/>
              </a:lnSpc>
              <a:spcBef>
                <a:spcPts val="0"/>
              </a:spcBef>
              <a:spcAft>
                <a:spcPts val="0"/>
              </a:spcAft>
              <a:buFont typeface="Symbol" panose="05050102010706020507" pitchFamily="18" charset="2"/>
              <a:buChar char=""/>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إذا كان منحنى العرض عموديًا/ رأسيا، فإن العرض عديم المرونة.</a:t>
            </a:r>
          </a:p>
          <a:p>
            <a:pPr marL="342900" marR="0" lvl="0" indent="-342900" algn="r" rtl="1">
              <a:lnSpc>
                <a:spcPct val="150000"/>
              </a:lnSpc>
              <a:spcBef>
                <a:spcPts val="0"/>
              </a:spcBef>
              <a:spcAft>
                <a:spcPts val="0"/>
              </a:spcAft>
              <a:buFont typeface="Symbol" panose="05050102010706020507" pitchFamily="18" charset="2"/>
              <a:buChar char=""/>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مرونة العرض للوحات بيكاسو عديمة المرونة.</a:t>
            </a:r>
          </a:p>
          <a:p>
            <a:pPr marL="342900" marR="0" lvl="0" indent="-342900" algn="r" rtl="1">
              <a:lnSpc>
                <a:spcPct val="150000"/>
              </a:lnSpc>
              <a:spcBef>
                <a:spcPts val="0"/>
              </a:spcBef>
              <a:spcAft>
                <a:spcPts val="0"/>
              </a:spcAft>
              <a:buFont typeface="Symbol" panose="05050102010706020507" pitchFamily="18" charset="2"/>
              <a:buChar char=""/>
            </a:pPr>
            <a:r>
              <a:rPr lang="ar-EG" sz="2000" dirty="0">
                <a:solidFill>
                  <a:srgbClr val="000000"/>
                </a:solidFill>
                <a:effectLst/>
                <a:latin typeface="Alexandria"/>
                <a:ea typeface="Times New Roman" panose="02020603050405020304" pitchFamily="18" charset="0"/>
                <a:cs typeface="Palatino Linotype" panose="02040502050505030304" pitchFamily="18" charset="0"/>
              </a:rPr>
              <a:t>مرونة العرض تساوي اللانهاية إذا كان منحنى العرض أفقيًا.</a:t>
            </a:r>
            <a:r>
              <a:rPr lang="en-US" sz="2000" dirty="0">
                <a:solidFill>
                  <a:srgbClr val="000000"/>
                </a:solidFill>
                <a:effectLst/>
                <a:latin typeface="Alexandria"/>
                <a:ea typeface="Times New Roman" panose="02020603050405020304" pitchFamily="18" charset="0"/>
                <a:cs typeface="Palatino Linotype" panose="02040502050505030304" pitchFamily="18" charset="0"/>
              </a:rPr>
              <a:t> </a:t>
            </a:r>
          </a:p>
          <a:p>
            <a:pPr lvl="1" algn="r" rtl="1"/>
            <a:endParaRPr lang="en-US" sz="2000" dirty="0">
              <a:latin typeface="Alexandria"/>
            </a:endParaRPr>
          </a:p>
          <a:p>
            <a:pPr lvl="1" algn="r" rtl="1"/>
            <a:endParaRPr lang="en-US" sz="2000" dirty="0">
              <a:latin typeface="Alexandria"/>
            </a:endParaRPr>
          </a:p>
          <a:p>
            <a:pPr marL="514350" indent="-514350" algn="r" rtl="1">
              <a:buFont typeface="+mj-lt"/>
              <a:buAutoNum type="arabicPeriod"/>
            </a:pPr>
            <a:endParaRPr lang="en-US" sz="2000" dirty="0">
              <a:latin typeface="Alexandria"/>
            </a:endParaRPr>
          </a:p>
          <a:p>
            <a:pPr algn="r" rtl="1"/>
            <a:endParaRPr lang="en-US" sz="2000" dirty="0">
              <a:latin typeface="Alexandria"/>
            </a:endParaRPr>
          </a:p>
          <a:p>
            <a:pPr algn="r" rtl="1"/>
            <a:endParaRPr lang="en-US" sz="2000" dirty="0">
              <a:latin typeface="Alexandria"/>
            </a:endParaRPr>
          </a:p>
          <a:p>
            <a:pPr algn="r" rtl="1"/>
            <a:endParaRPr lang="en-US" sz="2000" dirty="0">
              <a:latin typeface="Alexandria"/>
            </a:endParaRPr>
          </a:p>
          <a:p>
            <a:pPr algn="r" rtl="1"/>
            <a:endParaRPr lang="en-US" sz="2000" dirty="0">
              <a:latin typeface="Alexandria"/>
            </a:endParaRPr>
          </a:p>
        </p:txBody>
      </p:sp>
    </p:spTree>
    <p:extLst>
      <p:ext uri="{BB962C8B-B14F-4D97-AF65-F5344CB8AC3E}">
        <p14:creationId xmlns:p14="http://schemas.microsoft.com/office/powerpoint/2010/main" val="2036167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4BDF45D-52B8-4CC6-84A6-036EF81D82DC}"/>
</file>

<file path=customXml/itemProps2.xml><?xml version="1.0" encoding="utf-8"?>
<ds:datastoreItem xmlns:ds="http://schemas.openxmlformats.org/officeDocument/2006/customXml" ds:itemID="{D8AA4732-C360-48B0-B566-FF6C3C56D287}"/>
</file>

<file path=customXml/itemProps3.xml><?xml version="1.0" encoding="utf-8"?>
<ds:datastoreItem xmlns:ds="http://schemas.openxmlformats.org/officeDocument/2006/customXml" ds:itemID="{E81A34B8-2AF8-4752-9273-47E70877528A}"/>
</file>

<file path=docProps/app.xml><?xml version="1.0" encoding="utf-8"?>
<Properties xmlns="http://schemas.openxmlformats.org/officeDocument/2006/extended-properties" xmlns:vt="http://schemas.openxmlformats.org/officeDocument/2006/docPropsVTypes">
  <TotalTime>943</TotalTime>
  <Words>4791</Words>
  <Application>Microsoft Office PowerPoint</Application>
  <PresentationFormat>Widescreen</PresentationFormat>
  <Paragraphs>609</Paragraphs>
  <Slides>43</Slides>
  <Notes>1</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43</vt:i4>
      </vt:variant>
    </vt:vector>
  </HeadingPairs>
  <TitlesOfParts>
    <vt:vector size="56" baseType="lpstr">
      <vt:lpstr>Alexandria</vt:lpstr>
      <vt:lpstr>Arial</vt:lpstr>
      <vt:lpstr>Calibri</vt:lpstr>
      <vt:lpstr>Calibri Light</vt:lpstr>
      <vt:lpstr>Cambria Math</vt:lpstr>
      <vt:lpstr>Courier New</vt:lpstr>
      <vt:lpstr>Palatino Linotype</vt:lpstr>
      <vt:lpstr>Symbol</vt:lpstr>
      <vt:lpstr>Times New Roman</vt:lpstr>
      <vt:lpstr>Webdings</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60</cp:revision>
  <dcterms:created xsi:type="dcterms:W3CDTF">2023-04-29T09:08:23Z</dcterms:created>
  <dcterms:modified xsi:type="dcterms:W3CDTF">2024-09-27T23:09:10Z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