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7"/>
  </p:notesMasterIdLst>
  <p:sldIdLst>
    <p:sldId id="256" r:id="rId2"/>
    <p:sldId id="258" r:id="rId3"/>
    <p:sldId id="259" r:id="rId4"/>
    <p:sldId id="260" r:id="rId5"/>
    <p:sldId id="356" r:id="rId6"/>
    <p:sldId id="261" r:id="rId7"/>
    <p:sldId id="297" r:id="rId8"/>
    <p:sldId id="409" r:id="rId9"/>
    <p:sldId id="410" r:id="rId10"/>
    <p:sldId id="469" r:id="rId11"/>
    <p:sldId id="411" r:id="rId12"/>
    <p:sldId id="412" r:id="rId13"/>
    <p:sldId id="413" r:id="rId14"/>
    <p:sldId id="414" r:id="rId15"/>
    <p:sldId id="306" r:id="rId16"/>
    <p:sldId id="308" r:id="rId17"/>
    <p:sldId id="415" r:id="rId18"/>
    <p:sldId id="416" r:id="rId19"/>
    <p:sldId id="417" r:id="rId20"/>
    <p:sldId id="418" r:id="rId21"/>
    <p:sldId id="419" r:id="rId22"/>
    <p:sldId id="420" r:id="rId23"/>
    <p:sldId id="421" r:id="rId24"/>
    <p:sldId id="422" r:id="rId25"/>
    <p:sldId id="424" r:id="rId26"/>
    <p:sldId id="425" r:id="rId27"/>
    <p:sldId id="426" r:id="rId28"/>
    <p:sldId id="427" r:id="rId29"/>
    <p:sldId id="313" r:id="rId30"/>
    <p:sldId id="428" r:id="rId31"/>
    <p:sldId id="429" r:id="rId32"/>
    <p:sldId id="430" r:id="rId33"/>
    <p:sldId id="431" r:id="rId34"/>
    <p:sldId id="432" r:id="rId35"/>
    <p:sldId id="433" r:id="rId36"/>
    <p:sldId id="434" r:id="rId37"/>
    <p:sldId id="435" r:id="rId38"/>
    <p:sldId id="436" r:id="rId39"/>
    <p:sldId id="437" r:id="rId40"/>
    <p:sldId id="329" r:id="rId41"/>
    <p:sldId id="438" r:id="rId42"/>
    <p:sldId id="439" r:id="rId43"/>
    <p:sldId id="440" r:id="rId44"/>
    <p:sldId id="441" r:id="rId45"/>
    <p:sldId id="442" r:id="rId46"/>
    <p:sldId id="443" r:id="rId47"/>
    <p:sldId id="444" r:id="rId48"/>
    <p:sldId id="341" r:id="rId49"/>
    <p:sldId id="445" r:id="rId50"/>
    <p:sldId id="446" r:id="rId51"/>
    <p:sldId id="447" r:id="rId52"/>
    <p:sldId id="448" r:id="rId53"/>
    <p:sldId id="449" r:id="rId54"/>
    <p:sldId id="450" r:id="rId55"/>
    <p:sldId id="451" r:id="rId56"/>
    <p:sldId id="452" r:id="rId57"/>
    <p:sldId id="453" r:id="rId58"/>
    <p:sldId id="454" r:id="rId59"/>
    <p:sldId id="455" r:id="rId60"/>
    <p:sldId id="457" r:id="rId61"/>
    <p:sldId id="456" r:id="rId62"/>
    <p:sldId id="458" r:id="rId63"/>
    <p:sldId id="459" r:id="rId64"/>
    <p:sldId id="460" r:id="rId65"/>
    <p:sldId id="461" r:id="rId66"/>
    <p:sldId id="462" r:id="rId67"/>
    <p:sldId id="463" r:id="rId68"/>
    <p:sldId id="464" r:id="rId69"/>
    <p:sldId id="465" r:id="rId70"/>
    <p:sldId id="466" r:id="rId71"/>
    <p:sldId id="467" r:id="rId72"/>
    <p:sldId id="468" r:id="rId73"/>
    <p:sldId id="287" r:id="rId74"/>
    <p:sldId id="408" r:id="rId75"/>
    <p:sldId id="296" r:id="rId7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8"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customschemas.google.com/relationships/presentationmetadata" Target="meta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0344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4917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1689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6820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3959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80766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9349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extLst>
      <p:ext uri="{BB962C8B-B14F-4D97-AF65-F5344CB8AC3E}">
        <p14:creationId xmlns:p14="http://schemas.microsoft.com/office/powerpoint/2010/main" val="23774652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4909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435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35426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73922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5811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5428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95323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01069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96733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80108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83303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8093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extLst>
      <p:ext uri="{BB962C8B-B14F-4D97-AF65-F5344CB8AC3E}">
        <p14:creationId xmlns:p14="http://schemas.microsoft.com/office/powerpoint/2010/main" val="3954151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8277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1052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07884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3963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9213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44541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008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71725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5950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95967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extLst>
      <p:ext uri="{BB962C8B-B14F-4D97-AF65-F5344CB8AC3E}">
        <p14:creationId xmlns:p14="http://schemas.microsoft.com/office/powerpoint/2010/main" val="24543029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91810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503625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612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3801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39428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159479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25600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extLst>
      <p:ext uri="{BB962C8B-B14F-4D97-AF65-F5344CB8AC3E}">
        <p14:creationId xmlns:p14="http://schemas.microsoft.com/office/powerpoint/2010/main" val="20683819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77804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23177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32887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2723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365476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876034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55</a:t>
            </a:fld>
            <a:endParaRPr/>
          </a:p>
        </p:txBody>
      </p:sp>
    </p:spTree>
    <p:extLst>
      <p:ext uri="{BB962C8B-B14F-4D97-AF65-F5344CB8AC3E}">
        <p14:creationId xmlns:p14="http://schemas.microsoft.com/office/powerpoint/2010/main" val="408938535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78668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34737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72189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85959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904223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554017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04680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503401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4228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65</a:t>
            </a:fld>
            <a:endParaRPr/>
          </a:p>
        </p:txBody>
      </p:sp>
    </p:spTree>
    <p:extLst>
      <p:ext uri="{BB962C8B-B14F-4D97-AF65-F5344CB8AC3E}">
        <p14:creationId xmlns:p14="http://schemas.microsoft.com/office/powerpoint/2010/main" val="129666073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24866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56262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871350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655947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625490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206683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563187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0.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7.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0.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5.xml"/><Relationship Id="rId1" Type="http://schemas.openxmlformats.org/officeDocument/2006/relationships/slideLayout" Target="../slideLayouts/slideLayout8.xml"/><Relationship Id="rId6" Type="http://schemas.openxmlformats.org/officeDocument/2006/relationships/image" Target="../media/image15.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Third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1787236" y="3303879"/>
            <a:ext cx="10162860" cy="646290"/>
          </a:xfrm>
          <a:prstGeom prst="rect">
            <a:avLst/>
          </a:prstGeom>
          <a:noFill/>
          <a:ln>
            <a:noFill/>
          </a:ln>
        </p:spPr>
        <p:txBody>
          <a:bodyPr spcFirstLastPara="1" wrap="square" lIns="91425" tIns="45700" rIns="91425" bIns="45700" anchor="t" anchorCtr="0">
            <a:spAutoFit/>
          </a:bodyPr>
          <a:lstStyle/>
          <a:p>
            <a:pPr lvl="0"/>
            <a:r>
              <a:rPr lang="en-US" sz="3600" b="1" dirty="0">
                <a:solidFill>
                  <a:srgbClr val="00B0F0"/>
                </a:solidFill>
                <a:latin typeface="Times New Roman" panose="02020603050405020304" pitchFamily="18" charset="0"/>
                <a:cs typeface="Times New Roman" panose="02020603050405020304" pitchFamily="18" charset="0"/>
              </a:rPr>
              <a:t>THE BUSINESS ANALYSIS PROCESS MODEL</a:t>
            </a:r>
            <a:endParaRPr sz="3600" b="1" dirty="0">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3</a:t>
            </a:r>
            <a:r>
              <a:rPr lang="en-US" sz="2800" b="1" baseline="30000" dirty="0" smtClean="0">
                <a:solidFill>
                  <a:schemeClr val="dk1"/>
                </a:solidFill>
                <a:latin typeface="Times New Roman"/>
                <a:ea typeface="Times New Roman"/>
                <a:cs typeface="Times New Roman"/>
                <a:sym typeface="Times New Roman"/>
              </a:rPr>
              <a:t>rd</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1980276" y="1752729"/>
            <a:ext cx="7992567" cy="21758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000" b="1" dirty="0">
                <a:solidFill>
                  <a:srgbClr val="00B0F0"/>
                </a:solidFill>
                <a:latin typeface="Times New Roman" panose="02020603050405020304" pitchFamily="18" charset="0"/>
                <a:cs typeface="Times New Roman" panose="02020603050405020304" pitchFamily="18" charset="0"/>
              </a:rPr>
              <a:t>THE BUSINESS ANALYSIS PROCESS MODEL</a:t>
            </a:r>
            <a:endParaRPr lang="en-US" sz="40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Week4</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Chapter4</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801758" y="1222688"/>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2174498"/>
            <a:ext cx="6330332" cy="38297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Learn the Stages of the Business Analysis Process Model</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Understand the approach to Problem Solving</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Learn the Key Activities and Techniques in Business Analysis</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Understand the Importance of Stakeholder Management</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 Develop skills in gathering requirements from stakeholders and analyze them</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Learn to Analyze and Evaluate Potential Solutions</a:t>
            </a:r>
          </a:p>
          <a:p>
            <a:pPr marL="342900" indent="-342900" algn="just" fontAlgn="base">
              <a:buClr>
                <a:schemeClr val="bg1"/>
              </a:buClr>
              <a:buFont typeface="Wingdings" panose="05000000000000000000" pitchFamily="2" charset="2"/>
              <a:buChar char="§"/>
            </a:pPr>
            <a:r>
              <a:rPr lang="en-US" sz="2000" b="1" dirty="0">
                <a:solidFill>
                  <a:schemeClr val="bg1"/>
                </a:solidFill>
                <a:latin typeface="Times New Roman" panose="02020603050405020304" pitchFamily="18" charset="0"/>
                <a:cs typeface="Times New Roman" panose="02020603050405020304" pitchFamily="18" charset="0"/>
              </a:rPr>
              <a:t>Develop Skills in creating a business requirements document that conforms to industry best practices.</a:t>
            </a: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NTRODUCTION</a:t>
            </a:r>
          </a:p>
          <a:p>
            <a:pPr algn="just">
              <a:buClr>
                <a:schemeClr val="bg1"/>
              </a:buClr>
            </a:pPr>
            <a:r>
              <a:rPr lang="en-US" sz="2200" b="1" dirty="0">
                <a:solidFill>
                  <a:schemeClr val="bg1"/>
                </a:solidFill>
                <a:latin typeface="Times New Roman" panose="02020603050405020304" pitchFamily="18" charset="0"/>
                <a:cs typeface="Times New Roman" panose="02020603050405020304" pitchFamily="18" charset="0"/>
              </a:rPr>
              <a:t>1. AN APPROACH TO PROBLEM SOLVING</a:t>
            </a:r>
          </a:p>
          <a:p>
            <a:pPr algn="just">
              <a:buClr>
                <a:schemeClr val="bg1"/>
              </a:buClr>
            </a:pPr>
            <a:r>
              <a:rPr lang="en-US" sz="2200" b="1" dirty="0">
                <a:solidFill>
                  <a:schemeClr val="bg1"/>
                </a:solidFill>
                <a:latin typeface="Times New Roman" panose="02020603050405020304" pitchFamily="18" charset="0"/>
                <a:cs typeface="Times New Roman" panose="02020603050405020304" pitchFamily="18" charset="0"/>
              </a:rPr>
              <a:t>2. THE BUSINESS ANALYSIS PROCESS MODEL</a:t>
            </a:r>
          </a:p>
          <a:p>
            <a:pPr marL="285750" lvl="1" indent="-28575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INVESTIGATE SITUATION</a:t>
            </a:r>
          </a:p>
          <a:p>
            <a:pPr marL="285750" lvl="1" indent="-28575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ANALYSE NEEDS</a:t>
            </a:r>
          </a:p>
          <a:p>
            <a:pPr marL="285750" lvl="1" indent="-28575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EVALUATE OPTIONS</a:t>
            </a:r>
          </a:p>
          <a:p>
            <a:pPr marL="285750" lvl="1" indent="-28575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DEFINE REQUIREMENTS</a:t>
            </a:r>
          </a:p>
          <a:p>
            <a:pPr marL="285750" lvl="1" indent="-28575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DELIVER CHANGES</a:t>
            </a:r>
          </a:p>
          <a:p>
            <a:pPr marL="342900" indent="-342900" algn="just">
              <a:buClr>
                <a:schemeClr val="bg1"/>
              </a:buClr>
              <a:buFont typeface="Arial" panose="020B0604020202020204" pitchFamily="34" charset="0"/>
              <a:buChar char="•"/>
            </a:pPr>
            <a:r>
              <a:rPr lang="en-US" sz="2200" b="1" dirty="0">
                <a:solidFill>
                  <a:schemeClr val="bg1"/>
                </a:solidFill>
                <a:latin typeface="Times New Roman" panose="02020603050405020304" pitchFamily="18" charset="0"/>
                <a:cs typeface="Times New Roman" panose="02020603050405020304" pitchFamily="18" charset="0"/>
              </a:rPr>
              <a:t>CONCLUSION</a:t>
            </a:r>
            <a:endParaRPr lang="en-US"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2096447"/>
            <a:ext cx="6291045" cy="3930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dirty="0">
                <a:solidFill>
                  <a:schemeClr val="bg1"/>
                </a:solidFill>
                <a:latin typeface="Times New Roman" panose="02020603050405020304" pitchFamily="18" charset="0"/>
                <a:cs typeface="Times New Roman" panose="02020603050405020304" pitchFamily="18" charset="0"/>
              </a:rPr>
              <a:t>There are many tools and techniques available for the business analyst to use and, because of the nature of business analysis work, an overview framework is useful to place these in context and help determine the most appropriate technique for each individual situation.</a:t>
            </a:r>
          </a:p>
          <a:p>
            <a:pPr algn="just"/>
            <a:endParaRPr lang="en-US" sz="2200" dirty="0">
              <a:solidFill>
                <a:schemeClr val="bg1"/>
              </a:solidFill>
              <a:latin typeface="Times New Roman" panose="02020603050405020304" pitchFamily="18" charset="0"/>
              <a:cs typeface="Times New Roman" panose="02020603050405020304" pitchFamily="18" charset="0"/>
            </a:endParaRPr>
          </a:p>
          <a:p>
            <a:pPr algn="just"/>
            <a:r>
              <a:rPr lang="en-US" sz="2200" dirty="0">
                <a:solidFill>
                  <a:schemeClr val="bg1"/>
                </a:solidFill>
                <a:latin typeface="Times New Roman" panose="02020603050405020304" pitchFamily="18" charset="0"/>
                <a:cs typeface="Times New Roman" panose="02020603050405020304" pitchFamily="18" charset="0"/>
              </a:rPr>
              <a:t>In this chapter we have set out a Business Analysis Process Model as a framework within which both standard modelling techniques and organizational templates can be used.</a:t>
            </a:r>
          </a:p>
        </p:txBody>
      </p:sp>
      <p:sp>
        <p:nvSpPr>
          <p:cNvPr id="13"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itle 1"/>
          <p:cNvSpPr txBox="1">
            <a:spLocks/>
          </p:cNvSpPr>
          <p:nvPr/>
        </p:nvSpPr>
        <p:spPr>
          <a:xfrm>
            <a:off x="4426527" y="1296632"/>
            <a:ext cx="7454298" cy="713181"/>
          </a:xfrm>
          <a:prstGeom prst="rect">
            <a:avLst/>
          </a:prstGeom>
        </p:spPr>
        <p:txBody>
          <a:bodyPr>
            <a:normAutofit fontScale="7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smtClean="0">
                <a:solidFill>
                  <a:schemeClr val="bg1"/>
                </a:solidFill>
                <a:latin typeface="Times New Roman" panose="02020603050405020304" pitchFamily="18" charset="0"/>
                <a:cs typeface="Times New Roman" panose="02020603050405020304" pitchFamily="18" charset="0"/>
              </a:rPr>
              <a:t>Introduction</a:t>
            </a:r>
          </a:p>
          <a:p>
            <a:pPr marL="514350" indent="-514350">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Mess findings </a:t>
            </a:r>
            <a:endParaRPr lang="en-US" sz="2800" b="1" dirty="0">
              <a:solidFill>
                <a:schemeClr val="bg1"/>
              </a:solidFill>
              <a:latin typeface="Times New Roman" panose="02020603050405020304" pitchFamily="18" charset="0"/>
              <a:cs typeface="Times New Roman" panose="02020603050405020304" pitchFamily="18" charset="0"/>
            </a:endParaRPr>
          </a:p>
          <a:p>
            <a:pPr marL="514350" indent="-514350">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Data finding</a:t>
            </a:r>
          </a:p>
          <a:p>
            <a:pPr marL="514350" indent="-514350">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Problem finding </a:t>
            </a:r>
          </a:p>
          <a:p>
            <a:pPr marL="0" indent="0">
              <a:buNone/>
            </a:pP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30175"/>
            <a:ext cx="10515600" cy="4258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a:t>
            </a:r>
            <a:r>
              <a:rPr lang="en-US" sz="2000" dirty="0" smtClean="0">
                <a:latin typeface="Times New Roman" panose="02020603050405020304" pitchFamily="18" charset="0"/>
                <a:cs typeface="Times New Roman" panose="02020603050405020304" pitchFamily="18" charset="0"/>
              </a:rPr>
              <a:t>approach </a:t>
            </a:r>
            <a:r>
              <a:rPr lang="en-US" sz="2000" dirty="0">
                <a:latin typeface="Times New Roman" panose="02020603050405020304" pitchFamily="18" charset="0"/>
                <a:cs typeface="Times New Roman" panose="02020603050405020304" pitchFamily="18" charset="0"/>
              </a:rPr>
              <a:t>incorporates the </a:t>
            </a:r>
            <a:r>
              <a:rPr lang="en-US" sz="2000" dirty="0" smtClean="0">
                <a:latin typeface="Times New Roman" panose="02020603050405020304" pitchFamily="18" charset="0"/>
                <a:cs typeface="Times New Roman" panose="02020603050405020304" pitchFamily="18" charset="0"/>
              </a:rPr>
              <a:t>principle One </a:t>
            </a:r>
            <a:r>
              <a:rPr lang="en-US" sz="2000" dirty="0">
                <a:latin typeface="Times New Roman" panose="02020603050405020304" pitchFamily="18" charset="0"/>
                <a:cs typeface="Times New Roman" panose="02020603050405020304" pitchFamily="18" charset="0"/>
              </a:rPr>
              <a:t>of the requirements of business managers is that business analysts examine the entire business area and take a thoughtful, even creative, approach to developing ideas for solutions</a:t>
            </a:r>
            <a:r>
              <a:rPr lang="en-US" sz="2000" dirty="0" smtClean="0">
                <a:latin typeface="Times New Roman" panose="02020603050405020304" pitchFamily="18" charset="0"/>
                <a:cs typeface="Times New Roman" panose="02020603050405020304" pitchFamily="18" charset="0"/>
              </a:rPr>
              <a:t>.</a:t>
            </a:r>
          </a:p>
          <a:p>
            <a:pPr algn="just"/>
            <a:endParaRPr lang="en-US" sz="20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Creative problem solving is vital in the business world as, increasingly, organizations need to develop innovative ideas in order to respond to changes in the business environment including actions from competitors.</a:t>
            </a:r>
          </a:p>
          <a:p>
            <a:pPr algn="just"/>
            <a:endParaRPr lang="en-US" sz="2000" b="1" dirty="0" smtClean="0">
              <a:latin typeface="Times New Roman" panose="02020603050405020304" pitchFamily="18" charset="0"/>
              <a:cs typeface="Times New Roman" panose="02020603050405020304" pitchFamily="18" charset="0"/>
            </a:endParaRPr>
          </a:p>
          <a:p>
            <a:pPr algn="just"/>
            <a:endParaRPr lang="en-US" sz="2000" b="1" dirty="0">
              <a:latin typeface="Times New Roman" panose="02020603050405020304" pitchFamily="18" charset="0"/>
              <a:cs typeface="Times New Roman" panose="02020603050405020304" pitchFamily="18" charset="0"/>
            </a:endParaRPr>
          </a:p>
          <a:p>
            <a:pPr algn="just"/>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48601971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36792" y="1068164"/>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pic>
        <p:nvPicPr>
          <p:cNvPr id="11" name="Content Placeholder 3"/>
          <p:cNvPicPr>
            <a:picLocks noChangeAspect="1"/>
          </p:cNvPicPr>
          <p:nvPr/>
        </p:nvPicPr>
        <p:blipFill>
          <a:blip r:embed="rId4"/>
          <a:stretch>
            <a:fillRect/>
          </a:stretch>
        </p:blipFill>
        <p:spPr>
          <a:xfrm>
            <a:off x="736793" y="1786613"/>
            <a:ext cx="10526952" cy="4614151"/>
          </a:xfrm>
          <a:prstGeom prst="rect">
            <a:avLst/>
          </a:prstGeom>
        </p:spPr>
      </p:pic>
    </p:spTree>
    <p:extLst>
      <p:ext uri="{BB962C8B-B14F-4D97-AF65-F5344CB8AC3E}">
        <p14:creationId xmlns:p14="http://schemas.microsoft.com/office/powerpoint/2010/main" val="304876928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30175"/>
            <a:ext cx="10515600" cy="4258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1.1 Mess Finding</a:t>
            </a:r>
          </a:p>
          <a:p>
            <a:pPr algn="just"/>
            <a:r>
              <a:rPr lang="en-US" sz="2200" dirty="0" smtClean="0">
                <a:latin typeface="Times New Roman" panose="02020603050405020304" pitchFamily="18" charset="0"/>
                <a:cs typeface="Times New Roman" panose="02020603050405020304" pitchFamily="18" charset="0"/>
              </a:rPr>
              <a:t>The first stage of the model </a:t>
            </a:r>
            <a:r>
              <a:rPr lang="en-US" sz="2200" dirty="0">
                <a:latin typeface="Times New Roman" panose="02020603050405020304" pitchFamily="18" charset="0"/>
                <a:cs typeface="Times New Roman" panose="02020603050405020304" pitchFamily="18" charset="0"/>
              </a:rPr>
              <a:t>is where we often begin when undertaking a problem investigation. In business analysis this stage is concerned with finding out about the complexity of the problem situation</a:t>
            </a:r>
            <a:r>
              <a:rPr lang="en-US" sz="2200" dirty="0" smtClean="0">
                <a:latin typeface="Times New Roman" panose="02020603050405020304" pitchFamily="18" charset="0"/>
                <a:cs typeface="Times New Roman" panose="02020603050405020304" pitchFamily="18" charset="0"/>
              </a:rPr>
              <a:t>.</a:t>
            </a:r>
          </a:p>
          <a:p>
            <a:pPr algn="just"/>
            <a:r>
              <a:rPr lang="en-US" sz="2200" dirty="0">
                <a:latin typeface="Times New Roman" panose="02020603050405020304" pitchFamily="18" charset="0"/>
                <a:cs typeface="Times New Roman" panose="02020603050405020304" pitchFamily="18" charset="0"/>
              </a:rPr>
              <a:t>Many problems are poorly defined or ambiguous, and each problem situation is likely to be complex and contain various issues and </a:t>
            </a:r>
            <a:r>
              <a:rPr lang="en-US" sz="2200" dirty="0" smtClean="0">
                <a:latin typeface="Times New Roman" panose="02020603050405020304" pitchFamily="18" charset="0"/>
                <a:cs typeface="Times New Roman" panose="02020603050405020304" pitchFamily="18" charset="0"/>
              </a:rPr>
              <a:t>concerns.</a:t>
            </a:r>
          </a:p>
          <a:p>
            <a:pPr algn="just"/>
            <a:r>
              <a:rPr lang="en-US" sz="2200" dirty="0" smtClean="0">
                <a:latin typeface="Times New Roman" panose="02020603050405020304" pitchFamily="18" charset="0"/>
                <a:cs typeface="Times New Roman" panose="02020603050405020304" pitchFamily="18" charset="0"/>
              </a:rPr>
              <a:t>In </a:t>
            </a:r>
            <a:r>
              <a:rPr lang="en-US" sz="2200" dirty="0">
                <a:latin typeface="Times New Roman" panose="02020603050405020304" pitchFamily="18" charset="0"/>
                <a:cs typeface="Times New Roman" panose="02020603050405020304" pitchFamily="18" charset="0"/>
              </a:rPr>
              <a:t>other words, there is likely to be a ‘mess’ and different situations will have different components to that </a:t>
            </a:r>
            <a:r>
              <a:rPr lang="en-US" sz="2200" dirty="0" smtClean="0">
                <a:latin typeface="Times New Roman" panose="02020603050405020304" pitchFamily="18" charset="0"/>
                <a:cs typeface="Times New Roman" panose="02020603050405020304" pitchFamily="18" charset="0"/>
              </a:rPr>
              <a:t>mess.</a:t>
            </a:r>
          </a:p>
          <a:p>
            <a:pPr algn="just"/>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rich picture diagram, described in Chapter 5, is particularly useful to help document and </a:t>
            </a:r>
            <a:r>
              <a:rPr lang="en-US" sz="2200" dirty="0" smtClean="0">
                <a:latin typeface="Times New Roman" panose="02020603050405020304" pitchFamily="18" charset="0"/>
                <a:cs typeface="Times New Roman" panose="02020603050405020304" pitchFamily="18" charset="0"/>
              </a:rPr>
              <a:t>analyze </a:t>
            </a:r>
            <a:r>
              <a:rPr lang="en-US" sz="2200" dirty="0">
                <a:latin typeface="Times New Roman" panose="02020603050405020304" pitchFamily="18" charset="0"/>
                <a:cs typeface="Times New Roman" panose="02020603050405020304" pitchFamily="18" charset="0"/>
              </a:rPr>
              <a:t>the ‘mess’ in problematic business </a:t>
            </a:r>
            <a:r>
              <a:rPr lang="en-US" sz="2200" dirty="0" smtClean="0">
                <a:latin typeface="Times New Roman" panose="02020603050405020304" pitchFamily="18" charset="0"/>
                <a:cs typeface="Times New Roman" panose="02020603050405020304" pitchFamily="18" charset="0"/>
              </a:rPr>
              <a:t>situations.</a:t>
            </a:r>
          </a:p>
          <a:p>
            <a:pPr algn="just"/>
            <a:r>
              <a:rPr lang="en-US" sz="2200" dirty="0" smtClean="0">
                <a:latin typeface="Times New Roman" panose="02020603050405020304" pitchFamily="18" charset="0"/>
                <a:cs typeface="Times New Roman" panose="02020603050405020304" pitchFamily="18" charset="0"/>
              </a:rPr>
              <a:t>Rich </a:t>
            </a:r>
            <a:r>
              <a:rPr lang="en-US" sz="2200" dirty="0">
                <a:latin typeface="Times New Roman" panose="02020603050405020304" pitchFamily="18" charset="0"/>
                <a:cs typeface="Times New Roman" panose="02020603050405020304" pitchFamily="18" charset="0"/>
              </a:rPr>
              <a:t>pictures do not use a defined notation set and the flexibility this offers enables us to use them to represent any situation</a:t>
            </a:r>
            <a:r>
              <a:rPr lang="en-US" sz="2200" dirty="0" smtClean="0">
                <a:latin typeface="Times New Roman" panose="02020603050405020304" pitchFamily="18" charset="0"/>
                <a:cs typeface="Times New Roman" panose="02020603050405020304" pitchFamily="18" charset="0"/>
              </a:rPr>
              <a:t>.</a:t>
            </a:r>
          </a:p>
          <a:p>
            <a:pPr algn="just"/>
            <a:endParaRPr lang="en-US" sz="22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18769713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800" b="1" dirty="0" smtClean="0">
                <a:latin typeface="Times New Roman" panose="02020603050405020304" pitchFamily="18" charset="0"/>
                <a:cs typeface="Times New Roman" panose="02020603050405020304" pitchFamily="18" charset="0"/>
              </a:rPr>
              <a:t>1.2 Data </a:t>
            </a:r>
            <a:r>
              <a:rPr lang="en-US" sz="2800" b="1" dirty="0">
                <a:latin typeface="Times New Roman" panose="02020603050405020304" pitchFamily="18" charset="0"/>
                <a:cs typeface="Times New Roman" panose="02020603050405020304" pitchFamily="18" charset="0"/>
              </a:rPr>
              <a:t>Finding</a:t>
            </a:r>
          </a:p>
          <a:p>
            <a:pPr algn="just"/>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second stage of the model, is concerned with analyzing the opinions, concerns, knowledge and ideas uncovered in the previous stage, in order to identify where this information can be quantified and supporting data obtained.</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is often useful to examine the rich picture, mind map or fishbone diagram to clarify our thinking about the situation.</a:t>
            </a:r>
            <a:endParaRPr lang="en-US" sz="2400" b="1"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This can help lead us to the aspects that we can, and should, verify and also emphasizes the need to divorce opinion, whilst useful, from fact.</a:t>
            </a:r>
          </a:p>
          <a:p>
            <a:pPr algn="just"/>
            <a:endParaRPr lang="en-US" sz="2400" dirty="0">
              <a:latin typeface="Times New Roman" panose="02020603050405020304" pitchFamily="18" charset="0"/>
              <a:cs typeface="Times New Roman" panose="02020603050405020304" pitchFamily="18" charset="0"/>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36792" y="1068164"/>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9453423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400" b="1" dirty="0" smtClean="0">
                <a:latin typeface="Times New Roman" panose="02020603050405020304" pitchFamily="18" charset="0"/>
                <a:cs typeface="Times New Roman" panose="02020603050405020304" pitchFamily="18" charset="0"/>
              </a:rPr>
              <a:t>1.3 Problem </a:t>
            </a:r>
            <a:r>
              <a:rPr lang="en-US" sz="2400" b="1" dirty="0">
                <a:latin typeface="Times New Roman" panose="02020603050405020304" pitchFamily="18" charset="0"/>
                <a:cs typeface="Times New Roman" panose="02020603050405020304" pitchFamily="18" charset="0"/>
              </a:rPr>
              <a:t>Finding</a:t>
            </a:r>
          </a:p>
          <a:p>
            <a:pPr algn="just"/>
            <a:r>
              <a:rPr lang="en-US" sz="2400" dirty="0" smtClean="0">
                <a:latin typeface="Times New Roman" panose="02020603050405020304" pitchFamily="18" charset="0"/>
                <a:cs typeface="Times New Roman" panose="02020603050405020304" pitchFamily="18" charset="0"/>
              </a:rPr>
              <a:t>It may </a:t>
            </a:r>
            <a:r>
              <a:rPr lang="en-US" sz="2400" dirty="0">
                <a:latin typeface="Times New Roman" panose="02020603050405020304" pitchFamily="18" charset="0"/>
                <a:cs typeface="Times New Roman" panose="02020603050405020304" pitchFamily="18" charset="0"/>
              </a:rPr>
              <a:t>have been presented with a statement of the problem at the outset but at this point, having carried out the previous two stages, it is important to revisit this in order to understand fully where the problems lie.</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Finding the right problem to solve is often a necessary part of business analysis, as analysts are often pointed at symptoms and they have to dig deeper in order to find out where the real problems lie.</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Analysts often use brainstorming approaches to uncover ideas but this can be difficult as it requires a group to generate ideas ‘cold’.</a:t>
            </a: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36792" y="1068164"/>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1024908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3327"/>
            <a:ext cx="10812720" cy="43725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400" b="1" dirty="0" smtClean="0">
                <a:latin typeface="Times New Roman" panose="02020603050405020304" pitchFamily="18" charset="0"/>
                <a:cs typeface="Times New Roman" panose="02020603050405020304" pitchFamily="18" charset="0"/>
              </a:rPr>
              <a:t>1.3 Problem Finding</a:t>
            </a:r>
          </a:p>
          <a:p>
            <a:pPr algn="just"/>
            <a:r>
              <a:rPr lang="en-US" sz="2200" dirty="0" smtClean="0">
                <a:latin typeface="Times New Roman" panose="02020603050405020304" pitchFamily="18" charset="0"/>
                <a:cs typeface="Times New Roman" panose="02020603050405020304" pitchFamily="18" charset="0"/>
              </a:rPr>
              <a:t>Sometimes this </a:t>
            </a:r>
            <a:r>
              <a:rPr lang="en-US" sz="2200" dirty="0">
                <a:latin typeface="Times New Roman" panose="02020603050405020304" pitchFamily="18" charset="0"/>
                <a:cs typeface="Times New Roman" panose="02020603050405020304" pitchFamily="18" charset="0"/>
              </a:rPr>
              <a:t>works but often different approaches need to be used with brainstorming to stimulate ideas and so during this stage it may be useful to use some creative thinking techniques.</a:t>
            </a:r>
          </a:p>
          <a:p>
            <a:pPr algn="just"/>
            <a:r>
              <a:rPr lang="en-US" sz="2200" dirty="0" smtClean="0">
                <a:latin typeface="Times New Roman" panose="02020603050405020304" pitchFamily="18" charset="0"/>
                <a:cs typeface="Times New Roman" panose="02020603050405020304" pitchFamily="18" charset="0"/>
              </a:rPr>
              <a:t>Two </a:t>
            </a:r>
            <a:r>
              <a:rPr lang="en-US" sz="2200" dirty="0">
                <a:latin typeface="Times New Roman" panose="02020603050405020304" pitchFamily="18" charset="0"/>
                <a:cs typeface="Times New Roman" panose="02020603050405020304" pitchFamily="18" charset="0"/>
              </a:rPr>
              <a:t>examples of techniques that can provide stimuli for creative ideas are ‘Assumption Reversal’ – where assumptions about a situation are listed and reversed – and ‘Random Words or Pictures’ – where unrelated words or pictures are used to generate different ideas about a situation.</a:t>
            </a:r>
          </a:p>
          <a:p>
            <a:pPr algn="just"/>
            <a:r>
              <a:rPr lang="en-US" sz="2200" dirty="0" smtClean="0">
                <a:latin typeface="Times New Roman" panose="02020603050405020304" pitchFamily="18" charset="0"/>
                <a:cs typeface="Times New Roman" panose="02020603050405020304" pitchFamily="18" charset="0"/>
              </a:rPr>
              <a:t>Business </a:t>
            </a:r>
            <a:r>
              <a:rPr lang="en-US" sz="2200" dirty="0">
                <a:latin typeface="Times New Roman" panose="02020603050405020304" pitchFamily="18" charset="0"/>
                <a:cs typeface="Times New Roman" panose="02020603050405020304" pitchFamily="18" charset="0"/>
              </a:rPr>
              <a:t>analysts are often expected to deliver solutions quickly, yet here </a:t>
            </a:r>
            <a:r>
              <a:rPr lang="en-US" sz="2200" dirty="0" smtClean="0">
                <a:latin typeface="Times New Roman" panose="02020603050405020304" pitchFamily="18" charset="0"/>
                <a:cs typeface="Times New Roman" panose="02020603050405020304" pitchFamily="18" charset="0"/>
              </a:rPr>
              <a:t>it </a:t>
            </a:r>
            <a:r>
              <a:rPr lang="en-US" sz="2200" dirty="0">
                <a:latin typeface="Times New Roman" panose="02020603050405020304" pitchFamily="18" charset="0"/>
                <a:cs typeface="Times New Roman" panose="02020603050405020304" pitchFamily="18" charset="0"/>
              </a:rPr>
              <a:t>is important to resist the pressure to develop solutions at too early a stage; there are other aspects that need to be considered first.</a:t>
            </a:r>
          </a:p>
          <a:p>
            <a:pPr algn="just"/>
            <a:endParaRPr lang="en-US" sz="2100" b="1" dirty="0">
              <a:latin typeface="Times New Roman" panose="02020603050405020304" pitchFamily="18" charset="0"/>
              <a:cs typeface="Times New Roman" panose="02020603050405020304" pitchFamily="18" charset="0"/>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617280" y="536508"/>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260154733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1026" y="1766456"/>
            <a:ext cx="10812720" cy="46343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400" b="1" dirty="0" smtClean="0">
                <a:latin typeface="Times New Roman" panose="02020603050405020304" pitchFamily="18" charset="0"/>
                <a:cs typeface="Times New Roman" panose="02020603050405020304" pitchFamily="18" charset="0"/>
              </a:rPr>
              <a:t>1.3 Problem </a:t>
            </a:r>
            <a:r>
              <a:rPr lang="en-US" sz="2400" b="1" dirty="0">
                <a:latin typeface="Times New Roman" panose="02020603050405020304" pitchFamily="18" charset="0"/>
                <a:cs typeface="Times New Roman" panose="02020603050405020304" pitchFamily="18" charset="0"/>
              </a:rPr>
              <a:t>Finding</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Also, </a:t>
            </a:r>
            <a:r>
              <a:rPr lang="en-US" sz="2400" dirty="0" err="1">
                <a:latin typeface="Times New Roman" panose="02020603050405020304" pitchFamily="18" charset="0"/>
                <a:cs typeface="Times New Roman" panose="02020603050405020304" pitchFamily="18" charset="0"/>
              </a:rPr>
              <a:t>Isaksen</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Treffinger</a:t>
            </a:r>
            <a:r>
              <a:rPr lang="en-US" sz="2400" dirty="0">
                <a:latin typeface="Times New Roman" panose="02020603050405020304" pitchFamily="18" charset="0"/>
                <a:cs typeface="Times New Roman" panose="02020603050405020304" pitchFamily="18" charset="0"/>
              </a:rPr>
              <a:t> (1985) stress the importance of identifying criteria to help evaluate potential solutions and this would not be possible without the earlier work.</a:t>
            </a:r>
          </a:p>
          <a:p>
            <a:pPr algn="just"/>
            <a:endParaRPr lang="en-US" sz="2400" b="1"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Therefore, it is important to work through the earlier stages as they will help </a:t>
            </a: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develop better, more appropriate solutions that will be more beneficial for the business situation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endParaRPr lang="en-US" sz="2400" b="1" dirty="0">
              <a:latin typeface="Times New Roman" panose="02020603050405020304" pitchFamily="18" charset="0"/>
              <a:cs typeface="Times New Roman" panose="02020603050405020304" pitchFamily="18" charset="0"/>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36792" y="1219598"/>
            <a:ext cx="8760296" cy="718450"/>
          </a:xfrm>
          <a:prstGeom prst="rect">
            <a:avLst/>
          </a:prstGeom>
        </p:spPr>
        <p:txBody>
          <a:bodyPr>
            <a:normAutofit fontScale="77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1. AN </a:t>
            </a:r>
            <a:r>
              <a:rPr lang="en-US" sz="4000" b="1" dirty="0">
                <a:solidFill>
                  <a:srgbClr val="00B0F0"/>
                </a:solidFill>
                <a:latin typeface="Times New Roman" panose="02020603050405020304" pitchFamily="18" charset="0"/>
                <a:cs typeface="Times New Roman" panose="02020603050405020304" pitchFamily="18" charset="0"/>
              </a:rPr>
              <a:t>APPROACH TO PROBLEM SOLVING</a:t>
            </a:r>
          </a:p>
        </p:txBody>
      </p:sp>
    </p:spTree>
    <p:extLst>
      <p:ext uri="{BB962C8B-B14F-4D97-AF65-F5344CB8AC3E}">
        <p14:creationId xmlns:p14="http://schemas.microsoft.com/office/powerpoint/2010/main" val="20456233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2289705"/>
            <a:ext cx="6330331" cy="363263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INTRODUCTION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INVESTIGATE SITUATION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CONSIDER PERSOECTIVES</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ANALYZE NEEDS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EVALAUATE OPTION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DEFINE REQUIRMENTS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DELIVER CHANGES  </a:t>
            </a:r>
          </a:p>
          <a:p>
            <a:pPr marL="342900" indent="-342900" algn="just">
              <a:buClr>
                <a:schemeClr val="bg1"/>
              </a:buClr>
              <a:buFont typeface="Arial" panose="020B0604020202020204" pitchFamily="34" charset="0"/>
              <a:buChar char="•"/>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447309" y="1092831"/>
            <a:ext cx="722399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INTRODUCTION</a:t>
            </a:r>
          </a:p>
          <a:p>
            <a:pPr algn="just"/>
            <a:r>
              <a:rPr lang="en-US" sz="2400" dirty="0">
                <a:latin typeface="Times New Roman" panose="02020603050405020304" pitchFamily="18" charset="0"/>
                <a:cs typeface="Times New Roman" panose="02020603050405020304" pitchFamily="18" charset="0"/>
              </a:rPr>
              <a:t>One of the aspects that makes business analysis work so interesting is the range and nature of business analysis projects.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business systems under consideration can be very varied; for a particular project business analysts may need to apply several techniques and analyze a number of different stakeholder views.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Other projects may require the business analyst to analyze and document specific business or system requirements.</a:t>
            </a:r>
          </a:p>
          <a:p>
            <a:pPr algn="just"/>
            <a:r>
              <a:rPr lang="en-US" sz="2400" b="1" dirty="0">
                <a:latin typeface="Times New Roman" panose="02020603050405020304" pitchFamily="18" charset="0"/>
                <a:cs typeface="Times New Roman" panose="02020603050405020304" pitchFamily="18" charset="0"/>
              </a:rPr>
              <a:t>The process model shown in Figure 4.2 is intended to meet these challenges</a:t>
            </a:r>
            <a:r>
              <a:rPr lang="en-US" sz="2400"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pic>
        <p:nvPicPr>
          <p:cNvPr id="10" name="Content Placeholder 3"/>
          <p:cNvPicPr>
            <a:picLocks noChangeAspect="1"/>
          </p:cNvPicPr>
          <p:nvPr/>
        </p:nvPicPr>
        <p:blipFill>
          <a:blip r:embed="rId4"/>
          <a:stretch>
            <a:fillRect/>
          </a:stretch>
        </p:blipFill>
        <p:spPr>
          <a:xfrm>
            <a:off x="617280" y="1818332"/>
            <a:ext cx="10515600" cy="4010890"/>
          </a:xfrm>
          <a:prstGeom prst="rect">
            <a:avLst/>
          </a:prstGeom>
        </p:spPr>
      </p:pic>
    </p:spTree>
    <p:extLst>
      <p:ext uri="{BB962C8B-B14F-4D97-AF65-F5344CB8AC3E}">
        <p14:creationId xmlns:p14="http://schemas.microsoft.com/office/powerpoint/2010/main" val="154060598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79"/>
            <a:ext cx="10812720" cy="4588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58889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INTRODUCTION Cont. </a:t>
            </a:r>
          </a:p>
          <a:p>
            <a:pPr algn="just"/>
            <a:r>
              <a:rPr lang="en-US" sz="2100" dirty="0">
                <a:latin typeface="Times New Roman" panose="02020603050405020304" pitchFamily="18" charset="0"/>
                <a:cs typeface="Times New Roman" panose="02020603050405020304" pitchFamily="18" charset="0"/>
              </a:rPr>
              <a:t>The top stripe of the process model shows the importance of understanding the business context. Within this context, we need to be aware of the Mission, Objective, Strategy and Tactics (MOST), as described in Chapter 3. </a:t>
            </a:r>
          </a:p>
          <a:p>
            <a:pPr algn="just"/>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However, it should be noted that whilst some projects may require a detailed exploration of all of the stages, other projects may focus on a subset of the model, possibly just one stage.</a:t>
            </a:r>
          </a:p>
          <a:p>
            <a:pPr algn="just"/>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One of the most important aspects of a business analysis project is to decide what the focus is and which areas need to be investigated.</a:t>
            </a:r>
          </a:p>
          <a:p>
            <a:pPr algn="just"/>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For example, on some projects the focus may be to explore possible improvements to how part of the organization works.</a:t>
            </a:r>
            <a:endParaRPr lang="en-US" sz="2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78377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b="1" dirty="0">
                <a:latin typeface="Times New Roman" panose="02020603050405020304" pitchFamily="18" charset="0"/>
                <a:cs typeface="Times New Roman" panose="02020603050405020304" pitchFamily="18" charset="0"/>
              </a:rPr>
              <a:t>2.1 INVESTIGATE SITUATION</a:t>
            </a:r>
          </a:p>
          <a:p>
            <a:pPr marL="457200" indent="-457200" algn="just">
              <a:buFont typeface="+mj-lt"/>
              <a:buAutoNum type="arabicPeriod"/>
            </a:pPr>
            <a:r>
              <a:rPr lang="en-US" sz="2600" b="1" dirty="0">
                <a:latin typeface="Times New Roman" panose="02020603050405020304" pitchFamily="18" charset="0"/>
                <a:cs typeface="Times New Roman" panose="02020603050405020304" pitchFamily="18" charset="0"/>
              </a:rPr>
              <a:t>Investigation </a:t>
            </a:r>
            <a:r>
              <a:rPr lang="en-US" sz="2600" b="1" dirty="0" smtClean="0">
                <a:latin typeface="Times New Roman" panose="02020603050405020304" pitchFamily="18" charset="0"/>
                <a:cs typeface="Times New Roman" panose="02020603050405020304" pitchFamily="18" charset="0"/>
              </a:rPr>
              <a:t>techniques</a:t>
            </a:r>
          </a:p>
          <a:p>
            <a:pPr marL="457200" indent="-457200" algn="just">
              <a:buFont typeface="+mj-lt"/>
              <a:buAutoNum type="arabicPeriod"/>
            </a:pPr>
            <a:r>
              <a:rPr lang="en-US" sz="2600" b="1" dirty="0" smtClean="0">
                <a:latin typeface="Times New Roman" panose="02020603050405020304" pitchFamily="18" charset="0"/>
                <a:cs typeface="Times New Roman" panose="02020603050405020304" pitchFamily="18" charset="0"/>
              </a:rPr>
              <a:t>Documenting business situations </a:t>
            </a:r>
            <a:endParaRPr lang="en-US" sz="2600"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127623958"/>
      </p:ext>
    </p:extLst>
  </p:cSld>
  <p:clrMapOvr>
    <a:masterClrMapping/>
  </p:clrMapOvr>
  <p:transition spd="slow" advTm="58173">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2.1 INVESTIGATE SITUATION</a:t>
            </a:r>
          </a:p>
          <a:p>
            <a:pPr algn="just"/>
            <a:r>
              <a:rPr lang="en-US" sz="2400" dirty="0">
                <a:latin typeface="Times New Roman" panose="02020603050405020304" pitchFamily="18" charset="0"/>
                <a:cs typeface="Times New Roman" panose="02020603050405020304" pitchFamily="18" charset="0"/>
              </a:rPr>
              <a:t>The terms of reference for the project, or possibly a more detailed project initiation document, are needed in order to set out the context within which the business analysis work will take place.</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OSCAR mnemonic can be very useful when clarifying the terms of reference if none exist.</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36444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2.1 INVESTIGATE </a:t>
            </a:r>
            <a:r>
              <a:rPr lang="en-US" sz="2400" b="1" dirty="0" smtClean="0">
                <a:latin typeface="Times New Roman" panose="02020603050405020304" pitchFamily="18" charset="0"/>
                <a:cs typeface="Times New Roman" panose="02020603050405020304" pitchFamily="18" charset="0"/>
              </a:rPr>
              <a:t>SITUATION</a:t>
            </a:r>
          </a:p>
          <a:p>
            <a:pPr algn="just">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OSCAR </a:t>
            </a:r>
            <a:r>
              <a:rPr lang="en-US" sz="2400" b="1" dirty="0">
                <a:latin typeface="Times New Roman" panose="02020603050405020304" pitchFamily="18" charset="0"/>
                <a:cs typeface="Times New Roman" panose="02020603050405020304" pitchFamily="18" charset="0"/>
              </a:rPr>
              <a:t>mnemonic</a:t>
            </a:r>
          </a:p>
          <a:p>
            <a:pPr algn="just"/>
            <a:r>
              <a:rPr lang="en-US" sz="2400" b="1" dirty="0">
                <a:latin typeface="Times New Roman" panose="02020603050405020304" pitchFamily="18" charset="0"/>
                <a:cs typeface="Times New Roman" panose="02020603050405020304" pitchFamily="18" charset="0"/>
              </a:rPr>
              <a:t>Objectives:</a:t>
            </a:r>
            <a:r>
              <a:rPr lang="en-US" sz="2400" dirty="0">
                <a:latin typeface="Times New Roman" panose="02020603050405020304" pitchFamily="18" charset="0"/>
                <a:cs typeface="Times New Roman" panose="02020603050405020304" pitchFamily="18" charset="0"/>
              </a:rPr>
              <a:t> The business and project objectives to be achieved.</a:t>
            </a:r>
          </a:p>
          <a:p>
            <a:pPr algn="just"/>
            <a:r>
              <a:rPr lang="en-US" sz="2400" b="1" dirty="0">
                <a:latin typeface="Times New Roman" panose="02020603050405020304" pitchFamily="18" charset="0"/>
                <a:cs typeface="Times New Roman" panose="02020603050405020304" pitchFamily="18" charset="0"/>
              </a:rPr>
              <a:t>Scope:</a:t>
            </a:r>
            <a:r>
              <a:rPr lang="en-US" sz="2400" dirty="0">
                <a:latin typeface="Times New Roman" panose="02020603050405020304" pitchFamily="18" charset="0"/>
                <a:cs typeface="Times New Roman" panose="02020603050405020304" pitchFamily="18" charset="0"/>
              </a:rPr>
              <a:t> The area of the business to be investigated and the required deliverables.</a:t>
            </a:r>
          </a:p>
          <a:p>
            <a:pPr algn="just"/>
            <a:r>
              <a:rPr lang="en-US" sz="2400" b="1" dirty="0">
                <a:latin typeface="Times New Roman" panose="02020603050405020304" pitchFamily="18" charset="0"/>
                <a:cs typeface="Times New Roman" panose="02020603050405020304" pitchFamily="18" charset="0"/>
              </a:rPr>
              <a:t>Constraints:</a:t>
            </a:r>
            <a:r>
              <a:rPr lang="en-US" sz="2400" dirty="0">
                <a:latin typeface="Times New Roman" panose="02020603050405020304" pitchFamily="18" charset="0"/>
                <a:cs typeface="Times New Roman" panose="02020603050405020304" pitchFamily="18" charset="0"/>
              </a:rPr>
              <a:t> The time, budgetary and policy constraints within which the work must be conducted.</a:t>
            </a:r>
          </a:p>
          <a:p>
            <a:pPr algn="just"/>
            <a:r>
              <a:rPr lang="en-US" sz="2400" b="1" dirty="0">
                <a:latin typeface="Times New Roman" panose="02020603050405020304" pitchFamily="18" charset="0"/>
                <a:cs typeface="Times New Roman" panose="02020603050405020304" pitchFamily="18" charset="0"/>
              </a:rPr>
              <a:t>Authority:</a:t>
            </a:r>
            <a:r>
              <a:rPr lang="en-US" sz="2400" dirty="0">
                <a:latin typeface="Times New Roman" panose="02020603050405020304" pitchFamily="18" charset="0"/>
                <a:cs typeface="Times New Roman" panose="02020603050405020304" pitchFamily="18" charset="0"/>
              </a:rPr>
              <a:t> The person who is responsible for receiving the deliverables and agreeing that the work has been completed.</a:t>
            </a:r>
          </a:p>
          <a:p>
            <a:pPr algn="just"/>
            <a:r>
              <a:rPr lang="en-US" sz="2400" b="1" dirty="0">
                <a:latin typeface="Times New Roman" panose="02020603050405020304" pitchFamily="18" charset="0"/>
                <a:cs typeface="Times New Roman" panose="02020603050405020304" pitchFamily="18" charset="0"/>
              </a:rPr>
              <a:t>Resources:</a:t>
            </a:r>
            <a:r>
              <a:rPr lang="en-US" sz="2400" dirty="0">
                <a:latin typeface="Times New Roman" panose="02020603050405020304" pitchFamily="18" charset="0"/>
                <a:cs typeface="Times New Roman" panose="02020603050405020304" pitchFamily="18" charset="0"/>
              </a:rPr>
              <a:t> The resources, both human and physical, available to the project.</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86546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2.1 INVESTIGATE SITUATION</a:t>
            </a:r>
          </a:p>
          <a:p>
            <a:pPr algn="just"/>
            <a:r>
              <a:rPr lang="en-US" sz="2400" dirty="0">
                <a:latin typeface="Times New Roman" panose="02020603050405020304" pitchFamily="18" charset="0"/>
                <a:cs typeface="Times New Roman" panose="02020603050405020304" pitchFamily="18" charset="0"/>
              </a:rPr>
              <a:t>A key area for the analyst is to clarify the objectives of the study and tailor the approach accordingly – often a task that requires a good deal of skill.</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is important to investigate the situation further in order to determine where the real problems lie, and ensure that symptoms of the problems are not confused with the real issues.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Once the analyst has begun to understand the situation and clarify some of the ambiguity that exists, it will be necessary to create documentation recording the findings.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43955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2.1 INVESTIGATE SITUATION</a:t>
            </a:r>
          </a:p>
          <a:p>
            <a:pPr algn="just"/>
            <a:r>
              <a:rPr lang="en-US" sz="2400" b="1" dirty="0">
                <a:latin typeface="Times New Roman" panose="02020603050405020304" pitchFamily="18" charset="0"/>
                <a:cs typeface="Times New Roman" panose="02020603050405020304" pitchFamily="18" charset="0"/>
              </a:rPr>
              <a:t>1. Investigation Techniques</a:t>
            </a:r>
          </a:p>
          <a:p>
            <a:pPr algn="just"/>
            <a:r>
              <a:rPr lang="en-US" sz="2400" dirty="0">
                <a:latin typeface="Times New Roman" panose="02020603050405020304" pitchFamily="18" charset="0"/>
                <a:cs typeface="Times New Roman" panose="02020603050405020304" pitchFamily="18" charset="0"/>
              </a:rPr>
              <a:t>There are many investigative approaches that business analysts can use and these are explored in detail in </a:t>
            </a:r>
            <a:r>
              <a:rPr lang="en-US" sz="2400" dirty="0" smtClean="0">
                <a:latin typeface="Times New Roman" panose="02020603050405020304" pitchFamily="18" charset="0"/>
                <a:cs typeface="Times New Roman" panose="02020603050405020304" pitchFamily="18" charset="0"/>
              </a:rPr>
              <a:t>the future Chapters. </a:t>
            </a:r>
            <a:r>
              <a:rPr lang="en-US" sz="2400" dirty="0">
                <a:latin typeface="Times New Roman" panose="02020603050405020304" pitchFamily="18" charset="0"/>
                <a:cs typeface="Times New Roman" panose="02020603050405020304" pitchFamily="18" charset="0"/>
              </a:rPr>
              <a:t>It is important </a:t>
            </a:r>
            <a:r>
              <a:rPr lang="en-US" sz="2400" dirty="0" smtClean="0">
                <a:latin typeface="Times New Roman" panose="02020603050405020304" pitchFamily="18" charset="0"/>
                <a:cs typeface="Times New Roman" panose="02020603050405020304" pitchFamily="18" charset="0"/>
              </a:rPr>
              <a:t>to consider </a:t>
            </a:r>
            <a:r>
              <a:rPr lang="en-US" sz="2400" dirty="0">
                <a:latin typeface="Times New Roman" panose="02020603050405020304" pitchFamily="18" charset="0"/>
                <a:cs typeface="Times New Roman" panose="02020603050405020304" pitchFamily="18" charset="0"/>
              </a:rPr>
              <a:t>the range of possible investigative approaches and choose those that are most appropriate to the work in hand.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level of detail required during this stage may vary considerably depending on the focus of the business analysis work.</a:t>
            </a:r>
          </a:p>
          <a:p>
            <a:pPr algn="just"/>
            <a:endParaRPr lang="en-US" sz="2400" b="1" dirty="0">
              <a:latin typeface="Times New Roman" panose="02020603050405020304" pitchFamily="18" charset="0"/>
              <a:cs typeface="Times New Roman" panose="02020603050405020304" pitchFamily="18" charset="0"/>
            </a:endParaRPr>
          </a:p>
          <a:p>
            <a:pPr algn="just"/>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236008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2.1 INVESTIGATE </a:t>
            </a:r>
            <a:r>
              <a:rPr lang="en-US" sz="2400" b="1" dirty="0" smtClean="0">
                <a:latin typeface="Times New Roman" panose="02020603050405020304" pitchFamily="18" charset="0"/>
                <a:cs typeface="Times New Roman" panose="02020603050405020304" pitchFamily="18" charset="0"/>
              </a:rPr>
              <a:t>SITUATION</a:t>
            </a:r>
          </a:p>
          <a:p>
            <a:pPr algn="just"/>
            <a:r>
              <a:rPr lang="en-US" sz="2400" b="1" dirty="0" smtClean="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Investigation Techniques</a:t>
            </a:r>
          </a:p>
          <a:p>
            <a:pPr algn="just"/>
            <a:r>
              <a:rPr lang="en-US" sz="2200" dirty="0">
                <a:latin typeface="Times New Roman" panose="02020603050405020304" pitchFamily="18" charset="0"/>
                <a:cs typeface="Times New Roman" panose="02020603050405020304" pitchFamily="18" charset="0"/>
              </a:rPr>
              <a:t>If the analyst is trying to gain an overall appreciation of the business area, for example, to identify the key stakeholders and acquire an understanding of their views and opinions, or to appreciate the nature of the work and the range of people and skills, then often the techniques used will be those that provide an overall perspective and generalized view; interviewing, observation and workshops would be particularly useful</a:t>
            </a:r>
            <a:r>
              <a:rPr lang="en-US" sz="2200" dirty="0" smtClean="0">
                <a:latin typeface="Times New Roman" panose="02020603050405020304" pitchFamily="18" charset="0"/>
                <a:cs typeface="Times New Roman" panose="02020603050405020304" pitchFamily="18" charset="0"/>
              </a:rPr>
              <a:t>.</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However, if the work is concerned with eliciting more detailed information such as data requirements or the flow of a business process then the most appropriate fact finding techniques are those that focus on the detail such as document analysis, scenario analysis or prototyping.</a:t>
            </a:r>
          </a:p>
          <a:p>
            <a:pPr algn="just"/>
            <a:endParaRPr lang="en-US" sz="2200" dirty="0">
              <a:latin typeface="Times New Roman" panose="02020603050405020304" pitchFamily="18" charset="0"/>
              <a:cs typeface="Times New Roman" panose="02020603050405020304" pitchFamily="18" charset="0"/>
            </a:endParaRPr>
          </a:p>
          <a:p>
            <a:pPr algn="just"/>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979573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2"/>
            <a:ext cx="10557933" cy="42301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smtClean="0">
                <a:latin typeface="Times New Roman" panose="02020603050405020304" pitchFamily="18" charset="0"/>
                <a:cs typeface="Times New Roman" panose="02020603050405020304" pitchFamily="18" charset="0"/>
              </a:rPr>
              <a:t>2.1 INVESTIGATE SITUATION</a:t>
            </a:r>
          </a:p>
          <a:p>
            <a:pPr algn="just"/>
            <a:r>
              <a:rPr lang="en-US" sz="2200" b="1" dirty="0" smtClean="0">
                <a:latin typeface="Times New Roman" panose="02020603050405020304" pitchFamily="18" charset="0"/>
                <a:cs typeface="Times New Roman" panose="02020603050405020304" pitchFamily="18" charset="0"/>
              </a:rPr>
              <a:t>2. Documenting Business Situations</a:t>
            </a:r>
          </a:p>
          <a:p>
            <a:pPr algn="just"/>
            <a:r>
              <a:rPr lang="en-US" sz="2200" dirty="0" smtClean="0">
                <a:latin typeface="Times New Roman" panose="02020603050405020304" pitchFamily="18" charset="0"/>
                <a:cs typeface="Times New Roman" panose="02020603050405020304" pitchFamily="18" charset="0"/>
              </a:rPr>
              <a:t>There are a number of useful techniques for documenting and visualizing the initial investigation of a business system.</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dirty="0" smtClean="0">
                <a:latin typeface="Times New Roman" panose="02020603050405020304" pitchFamily="18" charset="0"/>
                <a:cs typeface="Times New Roman" panose="02020603050405020304" pitchFamily="18" charset="0"/>
              </a:rPr>
              <a:t>It is typical that a high-level overview of the situation will be required during the initial investigation, particularly where the issues are complex and originate from different causes.</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b="1" dirty="0" smtClean="0">
                <a:latin typeface="Times New Roman" panose="02020603050405020304" pitchFamily="18" charset="0"/>
                <a:cs typeface="Times New Roman" panose="02020603050405020304" pitchFamily="18" charset="0"/>
              </a:rPr>
              <a:t>Fishbone diagrams </a:t>
            </a:r>
            <a:r>
              <a:rPr lang="en-US" sz="2200" dirty="0" smtClean="0">
                <a:latin typeface="Times New Roman" panose="02020603050405020304" pitchFamily="18" charset="0"/>
                <a:cs typeface="Times New Roman" panose="02020603050405020304" pitchFamily="18" charset="0"/>
              </a:rPr>
              <a:t>can also be very useful during investigation as they help to uncover the root causes of problems.</a:t>
            </a:r>
          </a:p>
          <a:p>
            <a:pPr algn="just"/>
            <a:endParaRPr lang="en-US" sz="2200" dirty="0" smtClean="0">
              <a:latin typeface="Times New Roman" panose="02020603050405020304" pitchFamily="18" charset="0"/>
              <a:cs typeface="Times New Roman" panose="02020603050405020304" pitchFamily="18" charset="0"/>
            </a:endParaRPr>
          </a:p>
          <a:p>
            <a:pPr algn="just"/>
            <a:r>
              <a:rPr lang="en-US" sz="2200" dirty="0" smtClean="0">
                <a:latin typeface="Times New Roman" panose="02020603050405020304" pitchFamily="18" charset="0"/>
                <a:cs typeface="Times New Roman" panose="02020603050405020304" pitchFamily="18" charset="0"/>
              </a:rPr>
              <a:t>Other techniques may also be useful where specific issues have been identified.</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482219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b="1" dirty="0" smtClean="0">
                <a:latin typeface="Times New Roman" panose="02020603050405020304" pitchFamily="18" charset="0"/>
                <a:cs typeface="Times New Roman" panose="02020603050405020304" pitchFamily="18" charset="0"/>
              </a:rPr>
              <a:t>2.1 INVESTIGATE </a:t>
            </a:r>
            <a:r>
              <a:rPr lang="en-US" sz="2600" b="1" dirty="0">
                <a:latin typeface="Times New Roman" panose="02020603050405020304" pitchFamily="18" charset="0"/>
                <a:cs typeface="Times New Roman" panose="02020603050405020304" pitchFamily="18" charset="0"/>
              </a:rPr>
              <a:t>SITUATION</a:t>
            </a:r>
          </a:p>
          <a:p>
            <a:pPr algn="just"/>
            <a:r>
              <a:rPr lang="en-US" sz="2600" b="1" dirty="0" smtClean="0">
                <a:latin typeface="Times New Roman" panose="02020603050405020304" pitchFamily="18" charset="0"/>
                <a:cs typeface="Times New Roman" panose="02020603050405020304" pitchFamily="18" charset="0"/>
              </a:rPr>
              <a:t>3. Stage </a:t>
            </a:r>
            <a:r>
              <a:rPr lang="en-US" sz="2600" b="1" dirty="0">
                <a:latin typeface="Times New Roman" panose="02020603050405020304" pitchFamily="18" charset="0"/>
                <a:cs typeface="Times New Roman" panose="02020603050405020304" pitchFamily="18" charset="0"/>
              </a:rPr>
              <a:t>summary</a:t>
            </a:r>
            <a:endParaRPr lang="en-US" sz="26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6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600" i="1" dirty="0">
                <a:latin typeface="Times New Roman" panose="02020603050405020304" pitchFamily="18" charset="0"/>
                <a:cs typeface="Times New Roman" panose="02020603050405020304" pitchFamily="18" charset="0"/>
              </a:rPr>
              <a:t>Inputs</a:t>
            </a:r>
            <a:endParaRPr lang="en-US" sz="26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600" i="1" dirty="0">
                <a:latin typeface="Times New Roman" panose="02020603050405020304" pitchFamily="18" charset="0"/>
                <a:cs typeface="Times New Roman" panose="02020603050405020304" pitchFamily="18" charset="0"/>
              </a:rPr>
              <a:t>Outputs</a:t>
            </a:r>
            <a:endParaRPr lang="en-US" sz="26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600" i="1" dirty="0">
                <a:latin typeface="Times New Roman" panose="02020603050405020304" pitchFamily="18" charset="0"/>
                <a:cs typeface="Times New Roman" panose="02020603050405020304" pitchFamily="18" charset="0"/>
              </a:rPr>
              <a:t>Techniques</a:t>
            </a:r>
            <a:endParaRPr lang="en-US" sz="2600" b="1" dirty="0">
              <a:latin typeface="Times New Roman" panose="02020603050405020304" pitchFamily="18" charset="0"/>
              <a:cs typeface="Times New Roman" panose="02020603050405020304" pitchFamily="18" charset="0"/>
            </a:endParaRPr>
          </a:p>
          <a:p>
            <a:pPr algn="just"/>
            <a:endParaRPr lang="en-US" sz="2600" b="1"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3848057683"/>
      </p:ext>
    </p:extLst>
  </p:cSld>
  <p:clrMapOvr>
    <a:masterClrMapping/>
  </p:clrMapOvr>
  <p:transition spd="slow" advTm="58173">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8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48206"/>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Times New Roman" panose="02020603050405020304" pitchFamily="18" charset="0"/>
                <a:cs typeface="Times New Roman" panose="02020603050405020304" pitchFamily="18" charset="0"/>
              </a:rPr>
              <a:t>3. Stage </a:t>
            </a:r>
            <a:r>
              <a:rPr lang="en-US" sz="2800" b="1" dirty="0">
                <a:latin typeface="Times New Roman" panose="02020603050405020304" pitchFamily="18" charset="0"/>
                <a:cs typeface="Times New Roman" panose="02020603050405020304" pitchFamily="18" charset="0"/>
              </a:rPr>
              <a:t>summary</a:t>
            </a:r>
            <a:endParaRPr lang="en-US"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100" b="1" i="1" dirty="0">
                <a:latin typeface="Times New Roman" panose="02020603050405020304" pitchFamily="18" charset="0"/>
                <a:cs typeface="Times New Roman" panose="02020603050405020304" pitchFamily="18" charset="0"/>
              </a:rPr>
              <a:t>Procedure</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Study background material – project initiation document, terms of reference</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Carry out initial investigation with key stakeholders</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Document the results of the investigation – using meeting reports plus diagrams such as a ‘rich picture’, mind-map or fishbone diagrams</a:t>
            </a:r>
          </a:p>
          <a:p>
            <a:pPr marL="342900" indent="-342900" algn="just">
              <a:buFont typeface="Arial" panose="020B0604020202020204" pitchFamily="34" charset="0"/>
              <a:buChar char="•"/>
            </a:pPr>
            <a:r>
              <a:rPr lang="en-US" sz="2100" b="1" i="1" dirty="0">
                <a:latin typeface="Times New Roman" panose="02020603050405020304" pitchFamily="18" charset="0"/>
                <a:cs typeface="Times New Roman" panose="02020603050405020304" pitchFamily="18" charset="0"/>
              </a:rPr>
              <a:t>Inputs</a:t>
            </a:r>
            <a:endParaRPr lang="en-US" sz="21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Terms of reference or project initiation document</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MOST, statement of business values</a:t>
            </a:r>
          </a:p>
          <a:p>
            <a:pPr marL="342900" indent="-342900" algn="just">
              <a:buFont typeface="Arial" panose="020B0604020202020204" pitchFamily="34" charset="0"/>
              <a:buChar char="•"/>
            </a:pPr>
            <a:r>
              <a:rPr lang="en-US" sz="2100" b="1" i="1" dirty="0">
                <a:latin typeface="Times New Roman" panose="02020603050405020304" pitchFamily="18" charset="0"/>
                <a:cs typeface="Times New Roman" panose="02020603050405020304" pitchFamily="18" charset="0"/>
              </a:rPr>
              <a:t>Outputs</a:t>
            </a:r>
            <a:endParaRPr lang="en-US" sz="21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View of the existing business situation, including meeting reports and diagrams such as rich pictures, mind maps and fishbone diagrams</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List of issues/problems</a:t>
            </a:r>
            <a:endParaRPr lang="en-US" sz="2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67594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678080"/>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Times New Roman" panose="02020603050405020304" pitchFamily="18" charset="0"/>
                <a:cs typeface="Times New Roman" panose="02020603050405020304" pitchFamily="18" charset="0"/>
              </a:rPr>
              <a:t>3. Stage </a:t>
            </a:r>
            <a:r>
              <a:rPr lang="en-US" sz="2800" b="1" dirty="0">
                <a:latin typeface="Times New Roman" panose="02020603050405020304" pitchFamily="18" charset="0"/>
                <a:cs typeface="Times New Roman" panose="02020603050405020304" pitchFamily="18" charset="0"/>
              </a:rPr>
              <a:t>Summary</a:t>
            </a:r>
          </a:p>
          <a:p>
            <a:pPr algn="just"/>
            <a:r>
              <a:rPr lang="en-US" sz="2400" b="1" i="1" dirty="0">
                <a:latin typeface="Times New Roman" panose="02020603050405020304" pitchFamily="18" charset="0"/>
                <a:cs typeface="Times New Roman" panose="02020603050405020304" pitchFamily="18" charset="0"/>
              </a:rPr>
              <a:t>Techniques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Investigation techniques such as interviewing, observation and workshops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Quantitative investigation techniques such as surveys, sampling and document analysis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‘Rich pictures’ (from Soft Systems Methodology, developed by </a:t>
            </a:r>
            <a:r>
              <a:rPr lang="en-US" sz="2400" dirty="0" err="1">
                <a:latin typeface="Times New Roman" panose="02020603050405020304" pitchFamily="18" charset="0"/>
                <a:cs typeface="Times New Roman" panose="02020603050405020304" pitchFamily="18" charset="0"/>
              </a:rPr>
              <a:t>Checkland</a:t>
            </a:r>
            <a:r>
              <a:rPr lang="en-US" sz="2400" dirty="0">
                <a:latin typeface="Times New Roman" panose="02020603050405020304" pitchFamily="18" charset="0"/>
                <a:cs typeface="Times New Roman" panose="02020603050405020304" pitchFamily="18" charset="0"/>
              </a:rPr>
              <a:t> (1999))</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Mind maps (</a:t>
            </a:r>
            <a:r>
              <a:rPr lang="en-US" sz="2400" dirty="0" err="1">
                <a:latin typeface="Times New Roman" panose="02020603050405020304" pitchFamily="18" charset="0"/>
                <a:cs typeface="Times New Roman" panose="02020603050405020304" pitchFamily="18" charset="0"/>
              </a:rPr>
              <a:t>Buzan</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Buzan</a:t>
            </a:r>
            <a:r>
              <a:rPr lang="en-US" sz="2400" dirty="0">
                <a:latin typeface="Times New Roman" panose="02020603050405020304" pitchFamily="18" charset="0"/>
                <a:cs typeface="Times New Roman" panose="02020603050405020304" pitchFamily="18" charset="0"/>
              </a:rPr>
              <a:t>, 2009)</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Spaghetti maps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Fishbone diagrams (Ishikawa – these are also known as Ishikawa diagrams after their inventor Kaoru Ishikawa (1985))</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process models</a:t>
            </a:r>
          </a:p>
        </p:txBody>
      </p:sp>
    </p:spTree>
    <p:extLst>
      <p:ext uri="{BB962C8B-B14F-4D97-AF65-F5344CB8AC3E}">
        <p14:creationId xmlns:p14="http://schemas.microsoft.com/office/powerpoint/2010/main" val="42465032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21883"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2.2 CONSIDER PERSPECTIVES</a:t>
            </a:r>
          </a:p>
          <a:p>
            <a:pPr marL="457200" lvl="3" indent="-457200">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Stakeholder identification and analysis</a:t>
            </a:r>
          </a:p>
          <a:p>
            <a:pPr marL="457200" lvl="3" indent="-457200" algn="just">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Stakeholder perspectives</a:t>
            </a:r>
          </a:p>
          <a:p>
            <a:pPr marL="457200" lvl="3" indent="-457200" algn="just">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Business activity modelling</a:t>
            </a:r>
          </a:p>
          <a:p>
            <a:pPr marL="457200" lvl="3" indent="-457200" algn="just">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Stage 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3818984" y="1257736"/>
            <a:ext cx="8420352" cy="603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Times New Roman" panose="02020603050405020304" pitchFamily="18" charset="0"/>
                <a:cs typeface="Times New Roman" panose="02020603050405020304" pitchFamily="18" charset="0"/>
              </a:rPr>
              <a:t>2. THE BUSINESS ANALYSIS PROCESS MODEL</a:t>
            </a:r>
            <a:endParaRPr lang="en-US" sz="28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2.2 CONSIDER PERSPECTIVES</a:t>
            </a:r>
          </a:p>
          <a:p>
            <a:pPr algn="just"/>
            <a:r>
              <a:rPr lang="en-US" sz="2400" dirty="0">
                <a:latin typeface="Times New Roman" panose="02020603050405020304" pitchFamily="18" charset="0"/>
                <a:cs typeface="Times New Roman" panose="02020603050405020304" pitchFamily="18" charset="0"/>
              </a:rPr>
              <a:t>This stage is concerned with analyzing stakeholders and their perspectives on the business situation. </a:t>
            </a:r>
          </a:p>
          <a:p>
            <a:pPr algn="just"/>
            <a:r>
              <a:rPr lang="en-US" sz="2400" dirty="0">
                <a:latin typeface="Times New Roman" panose="02020603050405020304" pitchFamily="18" charset="0"/>
                <a:cs typeface="Times New Roman" panose="02020603050405020304" pitchFamily="18" charset="0"/>
              </a:rPr>
              <a:t>Many stakeholders hold very strong views about why problems exist, what needs to be done to improve the situation and where the focus of the business system should lie.</a:t>
            </a:r>
          </a:p>
          <a:p>
            <a:pPr algn="just"/>
            <a:r>
              <a:rPr lang="en-US" sz="2400" dirty="0">
                <a:latin typeface="Times New Roman" panose="02020603050405020304" pitchFamily="18" charset="0"/>
                <a:cs typeface="Times New Roman" panose="02020603050405020304" pitchFamily="18" charset="0"/>
              </a:rPr>
              <a:t>Where some of the issues arise from differences in stakeholder views it is vital that they are explored and where possible taken into account when making recommendations for the way forward.</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551890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944913"/>
            <a:ext cx="10557933" cy="44012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2.2 </a:t>
            </a:r>
            <a:r>
              <a:rPr lang="en-US" sz="2400" b="1" dirty="0">
                <a:latin typeface="Times New Roman" panose="02020603050405020304" pitchFamily="18" charset="0"/>
                <a:cs typeface="Times New Roman" panose="02020603050405020304" pitchFamily="18" charset="0"/>
              </a:rPr>
              <a:t>CONSIDER PERSPECTIVES</a:t>
            </a:r>
          </a:p>
          <a:p>
            <a:pPr algn="just"/>
            <a:r>
              <a:rPr lang="en-US" sz="2400" b="1" dirty="0" smtClean="0">
                <a:latin typeface="Times New Roman" panose="02020603050405020304" pitchFamily="18" charset="0"/>
                <a:cs typeface="Times New Roman" panose="02020603050405020304" pitchFamily="18" charset="0"/>
              </a:rPr>
              <a:t>1</a:t>
            </a:r>
            <a:r>
              <a:rPr lang="en-US" sz="2400" b="1" dirty="0">
                <a:latin typeface="Times New Roman" panose="02020603050405020304" pitchFamily="18" charset="0"/>
                <a:cs typeface="Times New Roman" panose="02020603050405020304" pitchFamily="18" charset="0"/>
              </a:rPr>
              <a:t>. Stakeholder Identification and Analysis</a:t>
            </a:r>
          </a:p>
          <a:p>
            <a:pPr algn="just"/>
            <a:r>
              <a:rPr lang="en-US" sz="2400" dirty="0">
                <a:latin typeface="Times New Roman" panose="02020603050405020304" pitchFamily="18" charset="0"/>
                <a:cs typeface="Times New Roman" panose="02020603050405020304" pitchFamily="18" charset="0"/>
              </a:rPr>
              <a:t>Every business situation will affect a range of individuals and organizations. Among this group there will be people or groups with varying levels of interest and power.</a:t>
            </a:r>
          </a:p>
          <a:p>
            <a:pPr algn="just"/>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stakeholders hold very strong views about why problems exist, what needs to be done to improve the situation and where the focus of the business system should lie.</a:t>
            </a:r>
          </a:p>
          <a:p>
            <a:pPr algn="just"/>
            <a:r>
              <a:rPr lang="en-US" sz="2400" dirty="0" smtClean="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rPr>
              <a:t>some of the issues arise from differences in stakeholder views it is vital that they are explored and where possible taken into account when making recommendations for the way forward.</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985405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2.2 CONSIDER PERSPECTIVES</a:t>
            </a:r>
          </a:p>
          <a:p>
            <a:pPr algn="just"/>
            <a:r>
              <a:rPr lang="en-US" sz="2400" b="1" dirty="0" smtClean="0">
                <a:latin typeface="Times New Roman" panose="02020603050405020304" pitchFamily="18" charset="0"/>
                <a:cs typeface="Times New Roman" panose="02020603050405020304" pitchFamily="18" charset="0"/>
              </a:rPr>
              <a:t>2. Stakeholder </a:t>
            </a:r>
            <a:r>
              <a:rPr lang="en-US" sz="2400" b="1" dirty="0">
                <a:latin typeface="Times New Roman" panose="02020603050405020304" pitchFamily="18" charset="0"/>
                <a:cs typeface="Times New Roman" panose="02020603050405020304" pitchFamily="18" charset="0"/>
              </a:rPr>
              <a:t>Perspectives</a:t>
            </a:r>
          </a:p>
          <a:p>
            <a:pPr algn="just"/>
            <a:r>
              <a:rPr lang="en-US" sz="2400" dirty="0">
                <a:latin typeface="Times New Roman" panose="02020603050405020304" pitchFamily="18" charset="0"/>
                <a:cs typeface="Times New Roman" panose="02020603050405020304" pitchFamily="18" charset="0"/>
              </a:rPr>
              <a:t>Stakeholders often have different views on what is important about a business system and, as a result, have different ideas about the improvements that are needed.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We can often detect where the different stakeholder conflicts might originate by considering the underlying set of values and beliefs they hold.</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For example, we might reflect on what an individual stakeholder considers to be the main focus of the business system and, critically, why this is the case.</a:t>
            </a:r>
          </a:p>
          <a:p>
            <a:pPr algn="just"/>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29775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930400"/>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2.2 CONSIDER PERSPECTIVES</a:t>
            </a:r>
          </a:p>
          <a:p>
            <a:pPr algn="just"/>
            <a:r>
              <a:rPr lang="en-US" sz="2200" b="1" dirty="0" smtClean="0">
                <a:latin typeface="Times New Roman" panose="02020603050405020304" pitchFamily="18" charset="0"/>
                <a:cs typeface="Times New Roman" panose="02020603050405020304" pitchFamily="18" charset="0"/>
              </a:rPr>
              <a:t>3. Business </a:t>
            </a:r>
            <a:r>
              <a:rPr lang="en-US" sz="2200" b="1" dirty="0">
                <a:latin typeface="Times New Roman" panose="02020603050405020304" pitchFamily="18" charset="0"/>
                <a:cs typeface="Times New Roman" panose="02020603050405020304" pitchFamily="18" charset="0"/>
              </a:rPr>
              <a:t>Activity Modelling</a:t>
            </a:r>
          </a:p>
          <a:p>
            <a:pPr algn="just"/>
            <a:r>
              <a:rPr lang="en-US" sz="2100" dirty="0">
                <a:latin typeface="Times New Roman" panose="02020603050405020304" pitchFamily="18" charset="0"/>
                <a:cs typeface="Times New Roman" panose="02020603050405020304" pitchFamily="18" charset="0"/>
              </a:rPr>
              <a:t>The stakeholder perspectives can be analyzed further by considering the business activities that would be required to fulfil a particular perspective.</a:t>
            </a:r>
          </a:p>
          <a:p>
            <a:pPr algn="just"/>
            <a:r>
              <a:rPr lang="en-US" sz="2100" dirty="0" smtClean="0">
                <a:latin typeface="Times New Roman" panose="02020603050405020304" pitchFamily="18" charset="0"/>
                <a:cs typeface="Times New Roman" panose="02020603050405020304" pitchFamily="18" charset="0"/>
              </a:rPr>
              <a:t>This </a:t>
            </a:r>
            <a:r>
              <a:rPr lang="en-US" sz="2100" dirty="0">
                <a:latin typeface="Times New Roman" panose="02020603050405020304" pitchFamily="18" charset="0"/>
                <a:cs typeface="Times New Roman" panose="02020603050405020304" pitchFamily="18" charset="0"/>
              </a:rPr>
              <a:t>approach, developed from </a:t>
            </a:r>
            <a:r>
              <a:rPr lang="en-US" sz="2100" dirty="0" err="1">
                <a:latin typeface="Times New Roman" panose="02020603050405020304" pitchFamily="18" charset="0"/>
                <a:cs typeface="Times New Roman" panose="02020603050405020304" pitchFamily="18" charset="0"/>
              </a:rPr>
              <a:t>Checkland’s</a:t>
            </a:r>
            <a:r>
              <a:rPr lang="en-US" sz="2100" dirty="0">
                <a:latin typeface="Times New Roman" panose="02020603050405020304" pitchFamily="18" charset="0"/>
                <a:cs typeface="Times New Roman" panose="02020603050405020304" pitchFamily="18" charset="0"/>
              </a:rPr>
              <a:t> work, and extended by Wilson (1990), allows analysts to build a conceptual model of a business system as envisaged by a particular stakeholder.</a:t>
            </a:r>
          </a:p>
          <a:p>
            <a:pPr algn="just"/>
            <a:r>
              <a:rPr lang="en-US" sz="2100" dirty="0" smtClean="0">
                <a:latin typeface="Times New Roman" panose="02020603050405020304" pitchFamily="18" charset="0"/>
                <a:cs typeface="Times New Roman" panose="02020603050405020304" pitchFamily="18" charset="0"/>
              </a:rPr>
              <a:t>For </a:t>
            </a:r>
            <a:r>
              <a:rPr lang="en-US" sz="2100" dirty="0">
                <a:latin typeface="Times New Roman" panose="02020603050405020304" pitchFamily="18" charset="0"/>
                <a:cs typeface="Times New Roman" panose="02020603050405020304" pitchFamily="18" charset="0"/>
              </a:rPr>
              <a:t>example, where a manager believes an events organization should focus on quality then there would be an emphasis on activities such as:</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the recruitment and development of highly-skilled staff;</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the introduction of customer-focused processes;</a:t>
            </a:r>
          </a:p>
          <a:p>
            <a:pPr algn="just">
              <a:buFont typeface="Wingdings" panose="05000000000000000000" pitchFamily="2" charset="2"/>
              <a:buChar char="Ø"/>
            </a:pPr>
            <a:r>
              <a:rPr lang="en-US" sz="2100" dirty="0">
                <a:latin typeface="Times New Roman" panose="02020603050405020304" pitchFamily="18" charset="0"/>
                <a:cs typeface="Times New Roman" panose="02020603050405020304" pitchFamily="18" charset="0"/>
              </a:rPr>
              <a:t>monitoring of customer satisfaction levels.</a:t>
            </a:r>
            <a:endParaRPr lang="en-US" sz="2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49882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1"/>
            <a:ext cx="10557933" cy="45278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2.2 CONSIDER PERSPECTIVES</a:t>
            </a:r>
          </a:p>
          <a:p>
            <a:pPr algn="just"/>
            <a:r>
              <a:rPr lang="en-US" sz="2400" b="1" dirty="0" smtClean="0">
                <a:latin typeface="Times New Roman" panose="02020603050405020304" pitchFamily="18" charset="0"/>
                <a:cs typeface="Times New Roman" panose="02020603050405020304" pitchFamily="18" charset="0"/>
              </a:rPr>
              <a:t>3. Business </a:t>
            </a:r>
            <a:r>
              <a:rPr lang="en-US" sz="2400" b="1" dirty="0">
                <a:latin typeface="Times New Roman" panose="02020603050405020304" pitchFamily="18" charset="0"/>
                <a:cs typeface="Times New Roman" panose="02020603050405020304" pitchFamily="18" charset="0"/>
              </a:rPr>
              <a:t>Activity Modelling</a:t>
            </a:r>
          </a:p>
          <a:p>
            <a:pPr algn="just"/>
            <a:r>
              <a:rPr lang="en-US" sz="2400" dirty="0">
                <a:latin typeface="Times New Roman" panose="02020603050405020304" pitchFamily="18" charset="0"/>
                <a:cs typeface="Times New Roman" panose="02020603050405020304" pitchFamily="18" charset="0"/>
              </a:rPr>
              <a:t>An alternative view could be that the focus should be on ‘no frills’ events and in this system the emphasis would be on the following activities: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keeping costs low; </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monitoring the number of attendees at events. </a:t>
            </a:r>
          </a:p>
          <a:p>
            <a:pPr algn="just"/>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approach allows business analysts to consider where the priorities lie and what the focus of the new, improved business system should be.</a:t>
            </a:r>
          </a:p>
          <a:p>
            <a:pPr algn="just"/>
            <a:r>
              <a:rPr lang="en-US" sz="2400" dirty="0" smtClean="0">
                <a:latin typeface="Times New Roman" panose="02020603050405020304" pitchFamily="18" charset="0"/>
                <a:cs typeface="Times New Roman" panose="02020603050405020304" pitchFamily="18" charset="0"/>
              </a:rPr>
              <a:t>One </a:t>
            </a:r>
            <a:r>
              <a:rPr lang="en-US" sz="2400" dirty="0">
                <a:latin typeface="Times New Roman" panose="02020603050405020304" pitchFamily="18" charset="0"/>
                <a:cs typeface="Times New Roman" panose="02020603050405020304" pitchFamily="18" charset="0"/>
              </a:rPr>
              <a:t>stakeholder’s view may take precedence over the others or several models may be synthesized to provide an agreed business activity model.</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31031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2.2 CONSIDER PERSPECTIVES</a:t>
            </a:r>
          </a:p>
          <a:p>
            <a:pPr algn="just"/>
            <a:r>
              <a:rPr lang="en-US" sz="2800" b="1" dirty="0">
                <a:latin typeface="Times New Roman" panose="02020603050405020304" pitchFamily="18" charset="0"/>
                <a:cs typeface="Times New Roman" panose="02020603050405020304" pitchFamily="18" charset="0"/>
              </a:rPr>
              <a:t>4. Stage summary</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Objectives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Inputs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Outputs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Techniques</a:t>
            </a:r>
            <a:endParaRPr lang="en-US" sz="2800" b="1" dirty="0">
              <a:latin typeface="Times New Roman" panose="02020603050405020304" pitchFamily="18" charset="0"/>
              <a:cs typeface="Times New Roman" panose="02020603050405020304" pitchFamily="18" charset="0"/>
            </a:endParaRPr>
          </a:p>
          <a:p>
            <a:pPr algn="just"/>
            <a:endParaRPr lang="en-US" sz="2800" b="1"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2170034526"/>
      </p:ext>
    </p:extLst>
  </p:cSld>
  <p:clrMapOvr>
    <a:masterClrMapping/>
  </p:clrMapOvr>
  <p:transition spd="slow" advTm="58173">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930399"/>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Times New Roman" panose="02020603050405020304" pitchFamily="18" charset="0"/>
                <a:cs typeface="Times New Roman" panose="02020603050405020304" pitchFamily="18" charset="0"/>
              </a:rPr>
              <a:t>4. Stage summary</a:t>
            </a:r>
            <a:endParaRPr lang="en-US" sz="28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Objectives</a:t>
            </a:r>
          </a:p>
          <a:p>
            <a:pPr algn="just"/>
            <a:r>
              <a:rPr lang="en-US" sz="2400" dirty="0">
                <a:latin typeface="Times New Roman" panose="02020603050405020304" pitchFamily="18" charset="0"/>
                <a:cs typeface="Times New Roman" panose="02020603050405020304" pitchFamily="18" charset="0"/>
              </a:rPr>
              <a:t>The objective of this stage is to take stock of the range of stakeholder perspectives about the business system under investigation.</a:t>
            </a:r>
          </a:p>
          <a:p>
            <a:pPr algn="just"/>
            <a:r>
              <a:rPr lang="en-US" sz="2400" dirty="0" smtClean="0">
                <a:latin typeface="Times New Roman" panose="02020603050405020304" pitchFamily="18" charset="0"/>
                <a:cs typeface="Times New Roman" panose="02020603050405020304" pitchFamily="18" charset="0"/>
              </a:rPr>
              <a:t>These </a:t>
            </a:r>
            <a:r>
              <a:rPr lang="en-US" sz="2400" dirty="0">
                <a:latin typeface="Times New Roman" panose="02020603050405020304" pitchFamily="18" charset="0"/>
                <a:cs typeface="Times New Roman" panose="02020603050405020304" pitchFamily="18" charset="0"/>
              </a:rPr>
              <a:t>perspectives may then be analyzed to uncover stakeholder values and beliefs, and developed into business activity models.</a:t>
            </a:r>
          </a:p>
          <a:p>
            <a:pPr algn="just"/>
            <a:r>
              <a:rPr lang="en-US" sz="2400" dirty="0" smtClean="0">
                <a:latin typeface="Times New Roman" panose="02020603050405020304" pitchFamily="18" charset="0"/>
                <a:cs typeface="Times New Roman" panose="02020603050405020304" pitchFamily="18" charset="0"/>
              </a:rPr>
              <a:t>However</a:t>
            </a:r>
            <a:r>
              <a:rPr lang="en-US" sz="2400" dirty="0">
                <a:latin typeface="Times New Roman" panose="02020603050405020304" pitchFamily="18" charset="0"/>
                <a:cs typeface="Times New Roman" panose="02020603050405020304" pitchFamily="18" charset="0"/>
              </a:rPr>
              <a:t>, where there is a narrow remit for the business analysis work, for example if we are concerned primarily with improving a particular process, while it will be important to identify and manage the stakeholders, consideration of the entire business system may be beyond the scope of the business analysis work.</a:t>
            </a:r>
          </a:p>
        </p:txBody>
      </p:sp>
    </p:spTree>
    <p:extLst>
      <p:ext uri="{BB962C8B-B14F-4D97-AF65-F5344CB8AC3E}">
        <p14:creationId xmlns:p14="http://schemas.microsoft.com/office/powerpoint/2010/main" val="3610209376"/>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930399"/>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Times New Roman" panose="02020603050405020304" pitchFamily="18" charset="0"/>
                <a:cs typeface="Times New Roman" panose="02020603050405020304" pitchFamily="18" charset="0"/>
              </a:rPr>
              <a:t>4. Stage </a:t>
            </a:r>
            <a:r>
              <a:rPr lang="en-US" sz="2800" b="1" dirty="0">
                <a:latin typeface="Times New Roman" panose="02020603050405020304" pitchFamily="18" charset="0"/>
                <a:cs typeface="Times New Roman" panose="02020603050405020304" pitchFamily="18" charset="0"/>
              </a:rPr>
              <a:t>summary</a:t>
            </a:r>
          </a:p>
          <a:p>
            <a:pPr marL="457200" indent="-4572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Procedure</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Identify key stakeholders whose perspectives are important to the business analysis project</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Investigate the values, beliefs and priorities of the key stakeholders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Develop and analyze the stakeholder perspectives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Build conceptual models of activities to fulfil the stakeholder perspectives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Explore and resolve conflicts between stakeholder perspectives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Synthesize conceptual models into one view of the desired business system</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50053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1"/>
            <a:ext cx="10557933" cy="45278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4. Stage </a:t>
            </a:r>
            <a:r>
              <a:rPr lang="en-US" sz="2400" b="1" dirty="0">
                <a:latin typeface="Times New Roman" panose="02020603050405020304" pitchFamily="18" charset="0"/>
                <a:cs typeface="Times New Roman" panose="02020603050405020304" pitchFamily="18" charset="0"/>
              </a:rPr>
              <a:t>summary</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Inputs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Terms of reference or project initiation document</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values and MOST</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Identified stakeholders (from the documentation of the existing business system)</a:t>
            </a:r>
          </a:p>
          <a:p>
            <a:pPr marL="342900" indent="-342900" algn="just">
              <a:buFont typeface="Arial" panose="020B0604020202020204" pitchFamily="34" charset="0"/>
              <a:buChar char="•"/>
            </a:pPr>
            <a:r>
              <a:rPr lang="en-US" sz="2400" b="1" i="1" dirty="0" smtClean="0">
                <a:latin typeface="Times New Roman" panose="02020603050405020304" pitchFamily="18" charset="0"/>
                <a:cs typeface="Times New Roman" panose="02020603050405020304" pitchFamily="18" charset="0"/>
              </a:rPr>
              <a:t>Outputs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Power/Interest grid</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Stakeholder perspectives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activity models based upon stakeholder perspectives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Consensus business activity model</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244825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Times New Roman" panose="02020603050405020304" pitchFamily="18" charset="0"/>
                <a:cs typeface="Times New Roman" panose="02020603050405020304" pitchFamily="18" charset="0"/>
              </a:rPr>
              <a:t>4. Stage </a:t>
            </a:r>
            <a:r>
              <a:rPr lang="en-US" sz="2800" b="1" dirty="0">
                <a:latin typeface="Times New Roman" panose="02020603050405020304" pitchFamily="18" charset="0"/>
                <a:cs typeface="Times New Roman" panose="02020603050405020304" pitchFamily="18" charset="0"/>
              </a:rPr>
              <a:t>summary</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Techniques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Investigation and negotiation techniques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Stakeholder identification and analysis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CATWOE</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Activity Modelling</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907133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Content Placeholder 2"/>
          <p:cNvSpPr txBox="1">
            <a:spLocks/>
          </p:cNvSpPr>
          <p:nvPr/>
        </p:nvSpPr>
        <p:spPr>
          <a:xfrm>
            <a:off x="5550494" y="2223654"/>
            <a:ext cx="6330331" cy="41771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2.3 ANALYSE NEEDS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Analyzing Activities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Analyzing business processes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Stage 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3859549" y="1323087"/>
            <a:ext cx="8116551" cy="568058"/>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smtClean="0">
                <a:solidFill>
                  <a:srgbClr val="00B0F0"/>
                </a:solidFill>
                <a:latin typeface="Times New Roman" panose="02020603050405020304" pitchFamily="18" charset="0"/>
                <a:cs typeface="Times New Roman" panose="02020603050405020304" pitchFamily="18" charset="0"/>
              </a:rPr>
              <a:t>2. THE BUSINESS ANALYSIS PROCESS MODEL</a:t>
            </a:r>
            <a:endParaRPr lang="en-US" sz="29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203179"/>
    </mc:Choice>
    <mc:Fallback xmlns="">
      <p:transition spd="slow" advTm="20317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2.3 ANALYSE NEEDS</a:t>
            </a:r>
          </a:p>
          <a:p>
            <a:pPr algn="just"/>
            <a:r>
              <a:rPr lang="en-US" sz="2400" dirty="0">
                <a:latin typeface="Times New Roman" panose="02020603050405020304" pitchFamily="18" charset="0"/>
                <a:cs typeface="Times New Roman" panose="02020603050405020304" pitchFamily="18" charset="0"/>
              </a:rPr>
              <a:t>The focus of this stage is to identify where improvements can be made to the business system.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approach used is known as ‘gap analysis’ whereby a current or ‘as is’ view is compared with a desired, future or ‘to be’ system.</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This method contrasts with the traditional, more systematic approach to business or systems improvement where new features are added on to an existing set of procedures or IT system functions.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933884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2.3 ANALYSE NEEDS</a:t>
            </a:r>
          </a:p>
          <a:p>
            <a:pPr algn="just"/>
            <a:r>
              <a:rPr lang="en-US" sz="2400" b="1" dirty="0">
                <a:latin typeface="Times New Roman" panose="02020603050405020304" pitchFamily="18" charset="0"/>
                <a:cs typeface="Times New Roman" panose="02020603050405020304" pitchFamily="18" charset="0"/>
              </a:rPr>
              <a:t>1. Analyzing Activities</a:t>
            </a:r>
          </a:p>
          <a:p>
            <a:pPr algn="just"/>
            <a:r>
              <a:rPr lang="en-US" sz="2200" dirty="0">
                <a:latin typeface="Times New Roman" panose="02020603050405020304" pitchFamily="18" charset="0"/>
                <a:cs typeface="Times New Roman" panose="02020603050405020304" pitchFamily="18" charset="0"/>
              </a:rPr>
              <a:t>Where you have developed a business activity model from a stakeholder perspective, this can be used to carry out a detailed analysis of the desired business system by examining each activity in turn.</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As the model provides a conceptual picture of the desired business activities it allows the business analyst to see where the current business system is lacking.</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However, others may be inadequate in the current business system and some may not exist at all.</a:t>
            </a:r>
          </a:p>
          <a:p>
            <a:pPr algn="just"/>
            <a:r>
              <a:rPr lang="en-US" sz="2200" dirty="0" smtClean="0">
                <a:latin typeface="Times New Roman" panose="02020603050405020304" pitchFamily="18" charset="0"/>
                <a:cs typeface="Times New Roman" panose="02020603050405020304" pitchFamily="18" charset="0"/>
              </a:rPr>
              <a:t>The business </a:t>
            </a:r>
            <a:r>
              <a:rPr lang="en-US" sz="2200" dirty="0">
                <a:latin typeface="Times New Roman" panose="02020603050405020304" pitchFamily="18" charset="0"/>
                <a:cs typeface="Times New Roman" panose="02020603050405020304" pitchFamily="18" charset="0"/>
              </a:rPr>
              <a:t>activity model may identify a range of areas to be considered in the light of the current business situation.</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92721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2.3 ANALYSE </a:t>
            </a:r>
            <a:r>
              <a:rPr lang="en-US" sz="2800" b="1" dirty="0" smtClean="0">
                <a:latin typeface="Times New Roman" panose="02020603050405020304" pitchFamily="18" charset="0"/>
                <a:cs typeface="Times New Roman" panose="02020603050405020304" pitchFamily="18" charset="0"/>
              </a:rPr>
              <a:t>NEEDS</a:t>
            </a:r>
          </a:p>
          <a:p>
            <a:pPr algn="just"/>
            <a:r>
              <a:rPr lang="en-US" sz="2400" b="1" dirty="0" smtClean="0">
                <a:latin typeface="Times New Roman" panose="02020603050405020304" pitchFamily="18" charset="0"/>
                <a:cs typeface="Times New Roman" panose="02020603050405020304" pitchFamily="18" charset="0"/>
              </a:rPr>
              <a:t>2</a:t>
            </a:r>
            <a:r>
              <a:rPr lang="en-US" sz="2400" b="1" dirty="0">
                <a:latin typeface="Times New Roman" panose="02020603050405020304" pitchFamily="18" charset="0"/>
                <a:cs typeface="Times New Roman" panose="02020603050405020304" pitchFamily="18" charset="0"/>
              </a:rPr>
              <a:t>. Analyzing Business Processes</a:t>
            </a:r>
          </a:p>
          <a:p>
            <a:pPr algn="just"/>
            <a:r>
              <a:rPr lang="en-US" sz="2400" dirty="0">
                <a:latin typeface="Times New Roman" panose="02020603050405020304" pitchFamily="18" charset="0"/>
                <a:cs typeface="Times New Roman" panose="02020603050405020304" pitchFamily="18" charset="0"/>
              </a:rPr>
              <a:t>At a more detailed level, gap analysis focuses on the business processes that are applied within the business system.</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Whereas the activities modelled on the business activity model shows conceptual view of what activities should be within the desired business system, the business process models allow us to consider how the work is carried out.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Therefore, the analysis is conducted at a more specific level of detail and, rather than being conceptual, is much closer to the physical reality of the business system.</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849602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2.3 ANALYSE NEEDS</a:t>
            </a:r>
          </a:p>
          <a:p>
            <a:pPr algn="just"/>
            <a:r>
              <a:rPr lang="en-US" sz="2400" b="1" dirty="0">
                <a:latin typeface="Times New Roman" panose="02020603050405020304" pitchFamily="18" charset="0"/>
                <a:cs typeface="Times New Roman" panose="02020603050405020304" pitchFamily="18" charset="0"/>
              </a:rPr>
              <a:t>2. Analyzing Business Processes</a:t>
            </a:r>
          </a:p>
          <a:p>
            <a:pPr algn="just"/>
            <a:r>
              <a:rPr lang="en-US" sz="2400" dirty="0">
                <a:latin typeface="Times New Roman" panose="02020603050405020304" pitchFamily="18" charset="0"/>
                <a:cs typeface="Times New Roman" panose="02020603050405020304" pitchFamily="18" charset="0"/>
              </a:rPr>
              <a:t>A business process is initiated by a business event, which is sometimes called a ‘trigger’, and concludes when the goal of the process has been achieved.</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approach we take to this work is to model the current business process and then to consider possible changes to the process before finalizing the required process.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When redesigning a process we can look for small changes that affect one or two process steps or we might decide to design a completely new process.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666950"/>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2.3 ANALYSE NEEDS</a:t>
            </a:r>
          </a:p>
          <a:p>
            <a:pPr algn="just"/>
            <a:r>
              <a:rPr lang="en-US" sz="2800" b="1" dirty="0">
                <a:latin typeface="Times New Roman" panose="02020603050405020304" pitchFamily="18" charset="0"/>
                <a:cs typeface="Times New Roman" panose="02020603050405020304" pitchFamily="18" charset="0"/>
              </a:rPr>
              <a:t>3. Stage summary</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Objectives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Inputs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Outputs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Techniques</a:t>
            </a:r>
            <a:endParaRPr lang="en-US" sz="2800" b="1"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1443576323"/>
      </p:ext>
    </p:extLst>
  </p:cSld>
  <p:clrMapOvr>
    <a:masterClrMapping/>
  </p:clrMapOvr>
  <p:transition spd="slow" advTm="58173">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Objectives</a:t>
            </a:r>
            <a:endParaRPr lang="en-US" sz="2000" b="1" dirty="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Explore </a:t>
            </a:r>
            <a:r>
              <a:rPr lang="en-US" sz="2000" dirty="0">
                <a:latin typeface="Times New Roman" panose="02020603050405020304" pitchFamily="18" charset="0"/>
                <a:cs typeface="Times New Roman" panose="02020603050405020304" pitchFamily="18" charset="0"/>
              </a:rPr>
              <a:t>the differences between the current and desired situations. To identify the opportunities for business change by analyzing these differences or ‘gaps’.</a:t>
            </a:r>
          </a:p>
          <a:p>
            <a:pPr marL="342900" indent="-342900" algn="just">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Procedure</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Examine the activities on the business activity model</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Consider how well each activity is carried out in the current business system and how well it is supported by the organization's information systems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Identify the key business events to be handled within the business system; develop ‘as is’ business process models for the key business events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Develop ‘to be’ business process models for the key business events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Analyze the gaps between the existing and the desired business systems. Use these as a basis for identifying potential business system improvements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Ensure any potential improvements align with the business architecture</a:t>
            </a:r>
          </a:p>
        </p:txBody>
      </p:sp>
    </p:spTree>
    <p:extLst>
      <p:ext uri="{BB962C8B-B14F-4D97-AF65-F5344CB8AC3E}">
        <p14:creationId xmlns:p14="http://schemas.microsoft.com/office/powerpoint/2010/main" val="191267521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200" b="1" i="1" dirty="0">
                <a:latin typeface="Times New Roman" panose="02020603050405020304" pitchFamily="18" charset="0"/>
                <a:cs typeface="Times New Roman" panose="02020603050405020304" pitchFamily="18" charset="0"/>
              </a:rPr>
              <a:t>Inputs</a:t>
            </a:r>
            <a:endParaRPr lang="en-US" sz="22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Agreed business activity model</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View of the existing business system</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Business values and MOST</a:t>
            </a:r>
          </a:p>
          <a:p>
            <a:pPr marL="342900" indent="-342900" algn="just">
              <a:buFont typeface="Arial" panose="020B0604020202020204" pitchFamily="34" charset="0"/>
              <a:buChar char="•"/>
            </a:pPr>
            <a:r>
              <a:rPr lang="en-US" sz="2200" b="1" i="1" dirty="0" smtClean="0">
                <a:latin typeface="Times New Roman" panose="02020603050405020304" pitchFamily="18" charset="0"/>
                <a:cs typeface="Times New Roman" panose="02020603050405020304" pitchFamily="18" charset="0"/>
              </a:rPr>
              <a:t>Outputs</a:t>
            </a:r>
            <a:endParaRPr lang="en-US" sz="22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Analysis of activities, including identified areas of weakness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As is’ and ‘to be’ business process models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List of potential improvements to the business system</a:t>
            </a:r>
          </a:p>
          <a:p>
            <a:pPr algn="just">
              <a:buFont typeface="Wingdings" panose="05000000000000000000" pitchFamily="2" charset="2"/>
              <a:buChar char="Ø"/>
            </a:pPr>
            <a:r>
              <a:rPr lang="en-US" sz="2200" i="1" dirty="0">
                <a:latin typeface="Times New Roman" panose="02020603050405020304" pitchFamily="18" charset="0"/>
                <a:cs typeface="Times New Roman" panose="02020603050405020304" pitchFamily="18" charset="0"/>
              </a:rPr>
              <a:t>Techniques</a:t>
            </a:r>
            <a:endParaRPr lang="en-US" sz="22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Gap analysis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Activity analysis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Business process modelling</a:t>
            </a:r>
          </a:p>
        </p:txBody>
      </p:sp>
    </p:spTree>
    <p:extLst>
      <p:ext uri="{BB962C8B-B14F-4D97-AF65-F5344CB8AC3E}">
        <p14:creationId xmlns:p14="http://schemas.microsoft.com/office/powerpoint/2010/main" val="310917265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2.4 EVALUATE OPTIONS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Identify potential options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Assess feasibility</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Stage 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487947" y="1233336"/>
            <a:ext cx="9344891" cy="81274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000" b="1" dirty="0" smtClean="0">
                <a:solidFill>
                  <a:srgbClr val="00B0F0"/>
                </a:solidFill>
                <a:latin typeface="Times New Roman" panose="02020603050405020304" pitchFamily="18" charset="0"/>
                <a:cs typeface="Times New Roman" panose="02020603050405020304" pitchFamily="18" charset="0"/>
              </a:rPr>
              <a:t>2. THE BUSINESS ANALYSIS PROCESS MODEL</a:t>
            </a:r>
            <a:endParaRPr lang="en-US" sz="30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2.4 EVALUATE OPTIONS</a:t>
            </a:r>
          </a:p>
          <a:p>
            <a:pPr algn="just"/>
            <a:r>
              <a:rPr lang="en-US" sz="2200" dirty="0">
                <a:latin typeface="Times New Roman" panose="02020603050405020304" pitchFamily="18" charset="0"/>
                <a:cs typeface="Times New Roman" panose="02020603050405020304" pitchFamily="18" charset="0"/>
              </a:rPr>
              <a:t>This stage is concerned with examining the potential improvements identified so far, developing some business options and evaluating them for acceptability and feasibility. </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 analysis of the gaps between the existing and desired systems will have produced some ideas for improvements and the work now is to develop these ideas into business options.</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These options may include options for changes in a number of areas; for example, they may change the business processes, the job roles, the management structure or the IT systems.</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For example, where changes are required to the supporting IT systems, this may be agreed in principle at this stage but it is likely that the detailed options for the new IT system will need to be evaluated, and the business case revisited, at a later date.</a:t>
            </a:r>
            <a:endParaRPr lang="en-US" sz="2200" b="1" dirty="0">
              <a:latin typeface="Times New Roman" panose="02020603050405020304" pitchFamily="18" charset="0"/>
              <a:cs typeface="Times New Roman" panose="02020603050405020304" pitchFamily="18" charset="0"/>
            </a:endParaRPr>
          </a:p>
          <a:p>
            <a:pPr algn="just"/>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13393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2.4 EVALUATE OPTIONS</a:t>
            </a:r>
          </a:p>
          <a:p>
            <a:pPr algn="just"/>
            <a:r>
              <a:rPr lang="en-US" sz="2400" b="1" dirty="0">
                <a:latin typeface="Times New Roman" panose="02020603050405020304" pitchFamily="18" charset="0"/>
                <a:cs typeface="Times New Roman" panose="02020603050405020304" pitchFamily="18" charset="0"/>
              </a:rPr>
              <a:t>1. Identify potential options</a:t>
            </a:r>
          </a:p>
          <a:p>
            <a:pPr algn="just"/>
            <a:r>
              <a:rPr lang="en-US" sz="2400" dirty="0">
                <a:latin typeface="Times New Roman" panose="02020603050405020304" pitchFamily="18" charset="0"/>
                <a:cs typeface="Times New Roman" panose="02020603050405020304" pitchFamily="18" charset="0"/>
              </a:rPr>
              <a:t>The first step is to identify possible options by considering where improvements might be made and which ones would result in the greatest potential benefits. Once a number of options have been identified these can be reduced to a shortlist of options to be defined in further detail. The business values, MOST and business architecture need to be considered as part of the development and evaluation of options as they must be supported by, and aligned with, any changes.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32319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2.4 EVALUATE </a:t>
            </a:r>
            <a:r>
              <a:rPr lang="en-US" sz="2400" b="1" dirty="0">
                <a:latin typeface="Times New Roman" panose="02020603050405020304" pitchFamily="18" charset="0"/>
                <a:cs typeface="Times New Roman" panose="02020603050405020304" pitchFamily="18" charset="0"/>
              </a:rPr>
              <a:t>OPTIONS</a:t>
            </a:r>
          </a:p>
          <a:p>
            <a:pPr algn="just"/>
            <a:r>
              <a:rPr lang="en-US" sz="2400" b="1" dirty="0" smtClean="0">
                <a:latin typeface="Times New Roman" panose="02020603050405020304" pitchFamily="18" charset="0"/>
                <a:cs typeface="Times New Roman" panose="02020603050405020304" pitchFamily="18" charset="0"/>
              </a:rPr>
              <a:t>2. Assess </a:t>
            </a:r>
            <a:r>
              <a:rPr lang="en-US" sz="2400" b="1" dirty="0">
                <a:latin typeface="Times New Roman" panose="02020603050405020304" pitchFamily="18" charset="0"/>
                <a:cs typeface="Times New Roman" panose="02020603050405020304" pitchFamily="18" charset="0"/>
              </a:rPr>
              <a:t>feasibility</a:t>
            </a:r>
          </a:p>
          <a:p>
            <a:pPr algn="just"/>
            <a:r>
              <a:rPr lang="en-US" sz="2400" dirty="0">
                <a:latin typeface="Times New Roman" panose="02020603050405020304" pitchFamily="18" charset="0"/>
                <a:cs typeface="Times New Roman" panose="02020603050405020304" pitchFamily="18" charset="0"/>
              </a:rPr>
              <a:t>All of the options that are to be considered in detail need to be evaluated for business, technical and financial feasibility. In addition, areas such as the impact of options on the organization, and the risks that may be associated with an option, also need to be considered as they will affect the acceptability of the option. Impacts and risks may give rise to additional costs that need to be fed into the cost–benefit analysis for the option. Consideration of the business values and MOST should also form part of this work as any new business system will need to be aligned with the values and strategy, and support delivery of the business objectives.</a:t>
            </a:r>
            <a:endParaRPr lang="en-US" sz="2400" b="1"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503599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2.4 EVALUATE OPTIONS</a:t>
            </a:r>
          </a:p>
          <a:p>
            <a:pPr algn="just"/>
            <a:r>
              <a:rPr lang="en-US" sz="2800" b="1" dirty="0">
                <a:latin typeface="Times New Roman" panose="02020603050405020304" pitchFamily="18" charset="0"/>
                <a:cs typeface="Times New Roman" panose="02020603050405020304" pitchFamily="18" charset="0"/>
              </a:rPr>
              <a:t>3. Stage summary</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Objectives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Inputs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Outputs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Techniques</a:t>
            </a:r>
            <a:endParaRPr lang="en-US" sz="2800" b="1"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1339451546"/>
      </p:ext>
    </p:extLst>
  </p:cSld>
  <p:clrMapOvr>
    <a:masterClrMapping/>
  </p:clrMapOvr>
  <p:transition spd="slow" advTm="58173">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200" b="1" i="1" dirty="0">
                <a:latin typeface="Times New Roman" panose="02020603050405020304" pitchFamily="18" charset="0"/>
                <a:cs typeface="Times New Roman" panose="02020603050405020304" pitchFamily="18" charset="0"/>
              </a:rPr>
              <a:t>Objectives</a:t>
            </a:r>
            <a:endParaRPr lang="en-US" sz="2200" b="1"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 objective of this stage is to collect together the range of potential changes into packages of improvement actions.</a:t>
            </a:r>
          </a:p>
          <a:p>
            <a:pPr algn="just"/>
            <a:r>
              <a:rPr lang="en-US" sz="2200" dirty="0" smtClean="0">
                <a:latin typeface="Times New Roman" panose="02020603050405020304" pitchFamily="18" charset="0"/>
                <a:cs typeface="Times New Roman" panose="02020603050405020304" pitchFamily="18" charset="0"/>
              </a:rPr>
              <a:t>These </a:t>
            </a:r>
            <a:r>
              <a:rPr lang="en-US" sz="2200" dirty="0">
                <a:latin typeface="Times New Roman" panose="02020603050405020304" pitchFamily="18" charset="0"/>
                <a:cs typeface="Times New Roman" panose="02020603050405020304" pitchFamily="18" charset="0"/>
              </a:rPr>
              <a:t>packages form the basis for developing a set of options that are then developed and documented in further detail</a:t>
            </a:r>
            <a:r>
              <a:rPr lang="en-US" sz="2200"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200" b="1" i="1" dirty="0" smtClean="0">
                <a:latin typeface="Times New Roman" panose="02020603050405020304" pitchFamily="18" charset="0"/>
                <a:cs typeface="Times New Roman" panose="02020603050405020304" pitchFamily="18" charset="0"/>
              </a:rPr>
              <a:t>Procedure</a:t>
            </a:r>
            <a:endParaRPr lang="en-US" sz="22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Identify range of business options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Explore acceptability of options and reduce to a shortlist</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Develop and document each option in detail. In particular, consider the business, technical and financial feasibility of each option</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Develop business case, including presenting options and recommendations to business managers</a:t>
            </a:r>
          </a:p>
          <a:p>
            <a:pPr algn="just"/>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335934"/>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Inputs</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Project initiation document/terms of reference</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Business values and MOST</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List of potential improvements to the business system</a:t>
            </a:r>
          </a:p>
          <a:p>
            <a:pPr marL="342900" indent="-342900" algn="just">
              <a:buFont typeface="Arial" panose="020B0604020202020204" pitchFamily="34" charset="0"/>
              <a:buChar char="•"/>
            </a:pPr>
            <a:r>
              <a:rPr lang="en-US" sz="2000" b="1" i="1" dirty="0">
                <a:latin typeface="Times New Roman" panose="02020603050405020304" pitchFamily="18" charset="0"/>
                <a:cs typeface="Times New Roman" panose="02020603050405020304" pitchFamily="18" charset="0"/>
              </a:rPr>
              <a:t>Outputs</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Shortlist of business options </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Business case including options, feasibility assessment and recommendations</a:t>
            </a:r>
          </a:p>
          <a:p>
            <a:pPr marL="342900" indent="-342900" algn="just">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Techniques</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Business options identification</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Cost–benefit analysis, including quantification of costs and benefits; investment appraisal techniques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Impact analysis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Risk analysis</a:t>
            </a: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15518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2.5 DEFINE REQUIREMENTS</a:t>
            </a:r>
          </a:p>
          <a:p>
            <a:pPr marL="514350" indent="-51435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Requirements engineering</a:t>
            </a:r>
          </a:p>
          <a:p>
            <a:pPr marL="514350" indent="-51435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Modelling systems</a:t>
            </a:r>
          </a:p>
          <a:p>
            <a:pPr marL="514350" indent="-51435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Stage 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487947" y="1233336"/>
            <a:ext cx="9344891" cy="81274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000" b="1" dirty="0" smtClean="0">
                <a:solidFill>
                  <a:srgbClr val="00B0F0"/>
                </a:solidFill>
                <a:latin typeface="Times New Roman" panose="02020603050405020304" pitchFamily="18" charset="0"/>
                <a:cs typeface="Times New Roman" panose="02020603050405020304" pitchFamily="18" charset="0"/>
              </a:rPr>
              <a:t>2. THE BUSINESS ANALYSIS PROCESS MODEL</a:t>
            </a:r>
            <a:endParaRPr lang="en-US" sz="30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5607503"/>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latin typeface="Times New Roman" panose="02020603050405020304" pitchFamily="18" charset="0"/>
                <a:cs typeface="Times New Roman" panose="02020603050405020304" pitchFamily="18" charset="0"/>
              </a:rPr>
              <a:t>2.5 DEFINE REQUIREMENTS</a:t>
            </a:r>
          </a:p>
          <a:p>
            <a:pPr marL="0" indent="0" algn="just">
              <a:buNone/>
            </a:pPr>
            <a:r>
              <a:rPr lang="en-US" sz="2400" dirty="0">
                <a:latin typeface="Times New Roman" panose="02020603050405020304" pitchFamily="18" charset="0"/>
                <a:cs typeface="Times New Roman" panose="02020603050405020304" pitchFamily="18" charset="0"/>
              </a:rPr>
              <a:t>This stage is concerned with gathering and documenting the detailed requirements for changes to the business system. </a:t>
            </a:r>
          </a:p>
          <a:p>
            <a:pPr marL="0" indent="0" algn="just">
              <a:buNone/>
            </a:pPr>
            <a:r>
              <a:rPr lang="en-US" sz="2400" dirty="0">
                <a:latin typeface="Times New Roman" panose="02020603050405020304" pitchFamily="18" charset="0"/>
                <a:cs typeface="Times New Roman" panose="02020603050405020304" pitchFamily="18" charset="0"/>
              </a:rPr>
              <a:t>These changes may be to any (or all) of the four aspects of a business system described in Chapter 1: the business processes, the supporting IT systems, the people carrying out the </a:t>
            </a:r>
            <a:r>
              <a:rPr lang="en-US" sz="2400" dirty="0" smtClean="0">
                <a:latin typeface="Times New Roman" panose="02020603050405020304" pitchFamily="18" charset="0"/>
                <a:cs typeface="Times New Roman" panose="02020603050405020304" pitchFamily="18" charset="0"/>
              </a:rPr>
              <a:t>work, and </a:t>
            </a:r>
            <a:r>
              <a:rPr lang="en-US" sz="2400" dirty="0">
                <a:latin typeface="Times New Roman" panose="02020603050405020304" pitchFamily="18" charset="0"/>
                <a:cs typeface="Times New Roman" panose="02020603050405020304" pitchFamily="18" charset="0"/>
              </a:rPr>
              <a:t>the organization structure.</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Where the changes are to the business processes, the modelling techniques described in </a:t>
            </a:r>
            <a:r>
              <a:rPr lang="en-US" sz="2400" dirty="0" smtClean="0">
                <a:latin typeface="Times New Roman" panose="02020603050405020304" pitchFamily="18" charset="0"/>
                <a:cs typeface="Times New Roman" panose="02020603050405020304" pitchFamily="18" charset="0"/>
              </a:rPr>
              <a:t>the future chapters </a:t>
            </a:r>
            <a:r>
              <a:rPr lang="en-US" sz="2400" dirty="0">
                <a:latin typeface="Times New Roman" panose="02020603050405020304" pitchFamily="18" charset="0"/>
                <a:cs typeface="Times New Roman" panose="02020603050405020304" pitchFamily="18" charset="0"/>
              </a:rPr>
              <a:t>should be used to define how the new processes should look.</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122090"/>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2.5 DEFINE REQUIREMENTS</a:t>
            </a:r>
          </a:p>
          <a:p>
            <a:pPr algn="just"/>
            <a:r>
              <a:rPr lang="en-US" sz="2400" dirty="0">
                <a:latin typeface="Times New Roman" panose="02020603050405020304" pitchFamily="18" charset="0"/>
                <a:cs typeface="Times New Roman" panose="02020603050405020304" pitchFamily="18" charset="0"/>
              </a:rPr>
              <a:t>However, more extensive change is usually required, for example to the business processes, and it is likely that this will necessitate enhancements to existing IT systems, or even the introduction of a new IT system.</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Business analysts have a responsibility to define the requirements accurately, as their documentation will form the basis for the development of the new processes and system.</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70142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2.5 DEFINE REQUIREMENTS</a:t>
            </a:r>
          </a:p>
          <a:p>
            <a:pPr algn="just"/>
            <a:r>
              <a:rPr lang="en-US" sz="2400" b="1" dirty="0">
                <a:latin typeface="Times New Roman" panose="02020603050405020304" pitchFamily="18" charset="0"/>
                <a:cs typeface="Times New Roman" panose="02020603050405020304" pitchFamily="18" charset="0"/>
              </a:rPr>
              <a:t>1. Requirements Engineering</a:t>
            </a:r>
          </a:p>
          <a:p>
            <a:pPr algn="just"/>
            <a:r>
              <a:rPr lang="en-US" sz="2400" dirty="0">
                <a:latin typeface="Times New Roman" panose="02020603050405020304" pitchFamily="18" charset="0"/>
                <a:cs typeface="Times New Roman" panose="02020603050405020304" pitchFamily="18" charset="0"/>
              </a:rPr>
              <a:t>The requirements engineering approach has been developed as a response to the lack of rigor often found in requirements documentation. Requirements engineering </a:t>
            </a:r>
            <a:r>
              <a:rPr lang="en-US" sz="2400" dirty="0" smtClean="0">
                <a:latin typeface="Times New Roman" panose="02020603050405020304" pitchFamily="18" charset="0"/>
                <a:cs typeface="Times New Roman" panose="02020603050405020304" pitchFamily="18" charset="0"/>
              </a:rPr>
              <a:t>proposes is a </a:t>
            </a:r>
            <a:r>
              <a:rPr lang="en-US" sz="2400" dirty="0">
                <a:latin typeface="Times New Roman" panose="02020603050405020304" pitchFamily="18" charset="0"/>
                <a:cs typeface="Times New Roman" panose="02020603050405020304" pitchFamily="18" charset="0"/>
              </a:rPr>
              <a:t>framework to help analysts improve their requirements work by highlighting the need for proactive analysis, organization, documentation and management of stated requirements.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364989"/>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2.5 DEFINE REQUIREMENTS</a:t>
            </a:r>
          </a:p>
          <a:p>
            <a:pPr algn="just"/>
            <a:r>
              <a:rPr lang="en-US" sz="2400" b="1" dirty="0">
                <a:latin typeface="Times New Roman" panose="02020603050405020304" pitchFamily="18" charset="0"/>
                <a:cs typeface="Times New Roman" panose="02020603050405020304" pitchFamily="18" charset="0"/>
              </a:rPr>
              <a:t>2. Modelling systems</a:t>
            </a:r>
          </a:p>
          <a:p>
            <a:pPr algn="just"/>
            <a:r>
              <a:rPr lang="en-US" sz="2400" dirty="0">
                <a:latin typeface="Times New Roman" panose="02020603050405020304" pitchFamily="18" charset="0"/>
                <a:cs typeface="Times New Roman" panose="02020603050405020304" pitchFamily="18" charset="0"/>
              </a:rPr>
              <a:t>For example, techniques such as class modelling and entity relationship modelling provide a clear and unambiguous means of documenting the system data; techniques such as activity diagrams provide a clear representation of processes.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Business analysts find such techniques extremely useful when exploring requirements as they help to build rigor into the requirements analysis activity.</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597572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2.5 DEFINE REQUIREMENTS</a:t>
            </a:r>
          </a:p>
          <a:p>
            <a:pPr algn="just"/>
            <a:r>
              <a:rPr lang="en-US" sz="2800" b="1" dirty="0">
                <a:latin typeface="Times New Roman" panose="02020603050405020304" pitchFamily="18" charset="0"/>
                <a:cs typeface="Times New Roman" panose="02020603050405020304" pitchFamily="18" charset="0"/>
              </a:rPr>
              <a:t>3. Stage summary</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Objectives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Inputs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Outputs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Techniques</a:t>
            </a:r>
            <a:endParaRPr lang="en-US" sz="2800" b="1"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2189127805"/>
      </p:ext>
    </p:extLst>
  </p:cSld>
  <p:clrMapOvr>
    <a:masterClrMapping/>
  </p:clrMapOvr>
  <p:transition spd="slow" advTm="58173">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Objectives</a:t>
            </a:r>
            <a:endParaRPr lang="en-US" sz="2400" b="1"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objective of this stage is to produce a well-formed requirements document setting out the business requirements for the new business system.</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Modelling techniques may be used to represent the process and data requirements diagrammatically and hence improve the rigor and clarity of the requirements definition.</a:t>
            </a:r>
          </a:p>
          <a:p>
            <a:pPr algn="just"/>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721027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Procedure</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Gather the requirements:</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elicit and analyze the business requirements for the new business system;</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document and manage the requirements;</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validate the documented requirements.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Document the requirements for the new business system, including as appropriate:</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business process models;</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catalogue of business requirements; </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models of the IT processing and data;</a:t>
            </a:r>
          </a:p>
          <a:p>
            <a:pPr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glossary of terms.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8399777"/>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Inputs</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Selected option for revised business system</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Business values and MOST</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Terms of reference/project initiation document</a:t>
            </a:r>
          </a:p>
          <a:p>
            <a:pPr marL="342900" indent="-342900" algn="just">
              <a:buFont typeface="Arial" panose="020B0604020202020204" pitchFamily="34" charset="0"/>
              <a:buChar char="•"/>
            </a:pPr>
            <a:r>
              <a:rPr lang="en-US" sz="2000" b="1" i="1" dirty="0" smtClean="0">
                <a:latin typeface="Times New Roman" panose="02020603050405020304" pitchFamily="18" charset="0"/>
                <a:cs typeface="Times New Roman" panose="02020603050405020304" pitchFamily="18" charset="0"/>
              </a:rPr>
              <a:t>Outputs</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‘To be’ process models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Job definitions</a:t>
            </a: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Revised organizational structure</a:t>
            </a:r>
            <a:endParaRPr lang="en-US" sz="20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Validated requirements document including:</a:t>
            </a:r>
          </a:p>
          <a:p>
            <a:pPr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requirements catalogue;</a:t>
            </a:r>
          </a:p>
          <a:p>
            <a:pPr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models of business process and system requirements;</a:t>
            </a:r>
          </a:p>
          <a:p>
            <a:pPr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glossary of terms.</a:t>
            </a:r>
          </a:p>
          <a:p>
            <a:pPr algn="just"/>
            <a:endParaRPr lang="en-US" sz="2000" b="1"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7310726"/>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Techniques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process modelling</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Job design</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Investigation techniques</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Requirements elicitation, analysis and validation</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Requirements documentation and management</a:t>
            </a:r>
          </a:p>
          <a:p>
            <a:pPr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systems modelling techniques</a:t>
            </a:r>
          </a:p>
        </p:txBody>
      </p:sp>
    </p:spTree>
    <p:extLst>
      <p:ext uri="{BB962C8B-B14F-4D97-AF65-F5344CB8AC3E}">
        <p14:creationId xmlns:p14="http://schemas.microsoft.com/office/powerpoint/2010/main" val="2628189188"/>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2.6. DELIVER CHANGES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Delivering the requirements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Implementing the business changes</a:t>
            </a:r>
          </a:p>
          <a:p>
            <a:pPr marL="457200" indent="-45720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Stage 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487947" y="1233336"/>
            <a:ext cx="9344891" cy="81274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000" b="1" dirty="0" smtClean="0">
                <a:solidFill>
                  <a:srgbClr val="00B0F0"/>
                </a:solidFill>
                <a:latin typeface="Times New Roman" panose="02020603050405020304" pitchFamily="18" charset="0"/>
                <a:cs typeface="Times New Roman" panose="02020603050405020304" pitchFamily="18" charset="0"/>
              </a:rPr>
              <a:t>2. THE BUSINESS ANALYSIS PROCESS MODEL</a:t>
            </a:r>
            <a:endParaRPr lang="en-US" sz="30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366951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2.6 DELIVER CHANGES</a:t>
            </a:r>
          </a:p>
          <a:p>
            <a:pPr algn="just"/>
            <a:r>
              <a:rPr lang="en-US" sz="2400" dirty="0">
                <a:latin typeface="Times New Roman" panose="02020603050405020304" pitchFamily="18" charset="0"/>
                <a:cs typeface="Times New Roman" panose="02020603050405020304" pitchFamily="18" charset="0"/>
              </a:rPr>
              <a:t>Once the business analysts have investigated and analyzed the situation, considered the stakeholders and their perspectives, developed options for improvement and defined the requirements to be fulfilled, it is important to consider how the business changes will be delivered and implemented, and the business benefits realized.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Figure 4.3</a:t>
            </a:r>
            <a:r>
              <a:rPr lang="en-US" sz="2400" dirty="0">
                <a:latin typeface="Times New Roman" panose="02020603050405020304" pitchFamily="18" charset="0"/>
                <a:cs typeface="Times New Roman" panose="02020603050405020304" pitchFamily="18" charset="0"/>
              </a:rPr>
              <a:t> shows this extended version of the business analysis process model including where the business analyst works to support the delivery of business change.</a:t>
            </a:r>
          </a:p>
        </p:txBody>
      </p:sp>
    </p:spTree>
    <p:extLst>
      <p:ext uri="{BB962C8B-B14F-4D97-AF65-F5344CB8AC3E}">
        <p14:creationId xmlns:p14="http://schemas.microsoft.com/office/powerpoint/2010/main" val="3140011485"/>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pic>
        <p:nvPicPr>
          <p:cNvPr id="7" name="Content Placeholder 3"/>
          <p:cNvPicPr>
            <a:picLocks noChangeAspect="1"/>
          </p:cNvPicPr>
          <p:nvPr/>
        </p:nvPicPr>
        <p:blipFill>
          <a:blip r:embed="rId4"/>
          <a:stretch>
            <a:fillRect/>
          </a:stretch>
        </p:blipFill>
        <p:spPr>
          <a:xfrm>
            <a:off x="838200" y="2343008"/>
            <a:ext cx="10342418" cy="3761508"/>
          </a:xfrm>
          <a:prstGeom prst="rect">
            <a:avLst/>
          </a:prstGeom>
        </p:spPr>
      </p:pic>
      <p:sp>
        <p:nvSpPr>
          <p:cNvPr id="10" name="Rectangle 9"/>
          <p:cNvSpPr/>
          <p:nvPr/>
        </p:nvSpPr>
        <p:spPr>
          <a:xfrm>
            <a:off x="838200" y="1718714"/>
            <a:ext cx="3650358"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2.6 DELIVER </a:t>
            </a:r>
            <a:r>
              <a:rPr lang="en-US" sz="2400" b="1" dirty="0">
                <a:latin typeface="Times New Roman" panose="02020603050405020304" pitchFamily="18" charset="0"/>
                <a:cs typeface="Times New Roman" panose="02020603050405020304" pitchFamily="18" charset="0"/>
              </a:rPr>
              <a:t>CHANGES</a:t>
            </a:r>
            <a:endParaRPr lang="en-US" sz="2400" dirty="0"/>
          </a:p>
        </p:txBody>
      </p:sp>
    </p:spTree>
    <p:extLst>
      <p:ext uri="{BB962C8B-B14F-4D97-AF65-F5344CB8AC3E}">
        <p14:creationId xmlns:p14="http://schemas.microsoft.com/office/powerpoint/2010/main" val="171707751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763741"/>
            <a:ext cx="10557933" cy="4582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2.6 DELIVER CHANGES</a:t>
            </a:r>
          </a:p>
          <a:p>
            <a:pPr algn="just"/>
            <a:r>
              <a:rPr lang="en-US" sz="2400" b="1" dirty="0">
                <a:latin typeface="Times New Roman" panose="02020603050405020304" pitchFamily="18" charset="0"/>
                <a:cs typeface="Times New Roman" panose="02020603050405020304" pitchFamily="18" charset="0"/>
              </a:rPr>
              <a:t>1. Delivering the requirements</a:t>
            </a:r>
          </a:p>
          <a:p>
            <a:pPr algn="just"/>
            <a:r>
              <a:rPr lang="en-US" sz="2200" dirty="0">
                <a:latin typeface="Times New Roman" panose="02020603050405020304" pitchFamily="18" charset="0"/>
                <a:cs typeface="Times New Roman" panose="02020603050405020304" pitchFamily="18" charset="0"/>
              </a:rPr>
              <a:t>The requirements will need to be developed into the business change solution. This solution may include process, people, organizational and IT system change. </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 lifecycle and approach to be adopted to develop and deliver the changes will need to be determined.</a:t>
            </a:r>
          </a:p>
          <a:p>
            <a:pPr algn="just"/>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This decision will have an impact upon the roles of the project team, the deliverables to be produced and the techniques to be used.</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The extent of the business analyst role will depend upon the lifecycle and approach adopted on the project.</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6623720"/>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1"/>
            <a:ext cx="10557933" cy="45278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2.6 DELIVER CHANGES</a:t>
            </a:r>
          </a:p>
          <a:p>
            <a:pPr algn="just"/>
            <a:r>
              <a:rPr lang="en-US" sz="2400" b="1" dirty="0">
                <a:latin typeface="Times New Roman" panose="02020603050405020304" pitchFamily="18" charset="0"/>
                <a:cs typeface="Times New Roman" panose="02020603050405020304" pitchFamily="18" charset="0"/>
              </a:rPr>
              <a:t>2. Implementing the business changes</a:t>
            </a:r>
          </a:p>
          <a:p>
            <a:pPr algn="just"/>
            <a:r>
              <a:rPr lang="en-US" sz="2400" dirty="0">
                <a:latin typeface="Times New Roman" panose="02020603050405020304" pitchFamily="18" charset="0"/>
                <a:cs typeface="Times New Roman" panose="02020603050405020304" pitchFamily="18" charset="0"/>
              </a:rPr>
              <a:t>The delivery of the business solution will need to consider aspects such as the emotional impact of change and the realization of the business benefits. These issues are discussed in </a:t>
            </a:r>
            <a:r>
              <a:rPr lang="en-US" sz="2400" dirty="0" smtClean="0">
                <a:latin typeface="Times New Roman" panose="02020603050405020304" pitchFamily="18" charset="0"/>
                <a:cs typeface="Times New Roman" panose="02020603050405020304" pitchFamily="18" charset="0"/>
              </a:rPr>
              <a:t>future chapters. </a:t>
            </a:r>
            <a:r>
              <a:rPr lang="en-US" sz="2400" dirty="0">
                <a:latin typeface="Times New Roman" panose="02020603050405020304" pitchFamily="18" charset="0"/>
                <a:cs typeface="Times New Roman" panose="02020603050405020304" pitchFamily="18" charset="0"/>
              </a:rPr>
              <a:t>The business analyst may be heavily involved in tasks such as designing and documenting the new tasks and procedures, supporting user acceptance testing and reviewing benefits to assess their realization.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448767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2.6 DELIVER CHANGES</a:t>
            </a:r>
          </a:p>
          <a:p>
            <a:pPr algn="just"/>
            <a:r>
              <a:rPr lang="en-US" sz="2800" b="1" dirty="0">
                <a:latin typeface="Times New Roman" panose="02020603050405020304" pitchFamily="18" charset="0"/>
                <a:cs typeface="Times New Roman" panose="02020603050405020304" pitchFamily="18" charset="0"/>
              </a:rPr>
              <a:t>3. Stage summary</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Procedure</a:t>
            </a: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Inputs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Outputs</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i="1" dirty="0">
                <a:latin typeface="Times New Roman" panose="02020603050405020304" pitchFamily="18" charset="0"/>
                <a:cs typeface="Times New Roman" panose="02020603050405020304" pitchFamily="18" charset="0"/>
              </a:rPr>
              <a:t>Techniques</a:t>
            </a:r>
            <a:endParaRPr lang="en-US" sz="2800" b="1"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Tree>
    <p:extLst>
      <p:ext uri="{BB962C8B-B14F-4D97-AF65-F5344CB8AC3E}">
        <p14:creationId xmlns:p14="http://schemas.microsoft.com/office/powerpoint/2010/main" val="3841865796"/>
      </p:ext>
    </p:extLst>
  </p:cSld>
  <p:clrMapOvr>
    <a:masterClrMapping/>
  </p:clrMapOvr>
  <p:transition spd="slow" advTm="58173">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1"/>
            <a:ext cx="10557933" cy="45278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Stage summary</a:t>
            </a:r>
          </a:p>
          <a:p>
            <a:pPr marL="342900" indent="-342900" algn="just">
              <a:buFont typeface="Arial" panose="020B0604020202020204" pitchFamily="34" charset="0"/>
              <a:buChar char="•"/>
            </a:pPr>
            <a:r>
              <a:rPr lang="en-US" sz="2300" b="1" i="1" dirty="0">
                <a:latin typeface="Times New Roman" panose="02020603050405020304" pitchFamily="18" charset="0"/>
                <a:cs typeface="Times New Roman" panose="02020603050405020304" pitchFamily="18" charset="0"/>
              </a:rPr>
              <a:t>Procedure</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Decide the lifecycle and approach to be adopted</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Design and develop the business change solution</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Support the planning and implementation, in particular the development of the required learning materials and the delivery of training for the business staff</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Review the predicted benefit</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Identify any actions required to realize the benefits</a:t>
            </a:r>
          </a:p>
          <a:p>
            <a:pPr marL="342900" indent="-342900" algn="just">
              <a:buFont typeface="Arial" panose="020B0604020202020204" pitchFamily="34" charset="0"/>
              <a:buChar char="•"/>
            </a:pPr>
            <a:r>
              <a:rPr lang="en-US" sz="2300" b="1" i="1" dirty="0" smtClean="0">
                <a:latin typeface="Times New Roman" panose="02020603050405020304" pitchFamily="18" charset="0"/>
                <a:cs typeface="Times New Roman" panose="02020603050405020304" pitchFamily="18" charset="0"/>
              </a:rPr>
              <a:t>Inputs</a:t>
            </a:r>
            <a:endParaRPr lang="en-US" sz="23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Business change process and organization design</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IT software solution</a:t>
            </a:r>
          </a:p>
          <a:p>
            <a:pPr algn="just">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Business case</a:t>
            </a:r>
          </a:p>
        </p:txBody>
      </p:sp>
    </p:spTree>
    <p:extLst>
      <p:ext uri="{BB962C8B-B14F-4D97-AF65-F5344CB8AC3E}">
        <p14:creationId xmlns:p14="http://schemas.microsoft.com/office/powerpoint/2010/main" val="3603743863"/>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795866" y="1072592"/>
            <a:ext cx="8523279"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900" b="1" dirty="0">
                <a:solidFill>
                  <a:srgbClr val="00B0F0"/>
                </a:solidFill>
                <a:latin typeface="Times New Roman" panose="02020603050405020304" pitchFamily="18" charset="0"/>
                <a:cs typeface="Times New Roman" panose="02020603050405020304" pitchFamily="18" charset="0"/>
              </a:rPr>
              <a:t>2. THE BUSINESS ANALYSIS PROCESS MODEL</a:t>
            </a:r>
          </a:p>
        </p:txBody>
      </p:sp>
      <p:sp>
        <p:nvSpPr>
          <p:cNvPr id="9" name="Content Placeholder 2"/>
          <p:cNvSpPr txBox="1">
            <a:spLocks/>
          </p:cNvSpPr>
          <p:nvPr/>
        </p:nvSpPr>
        <p:spPr>
          <a:xfrm>
            <a:off x="795866" y="1818331"/>
            <a:ext cx="10557933" cy="45278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3. Stage </a:t>
            </a:r>
            <a:r>
              <a:rPr lang="en-US" sz="2400" b="1" dirty="0">
                <a:latin typeface="Times New Roman" panose="02020603050405020304" pitchFamily="18" charset="0"/>
                <a:cs typeface="Times New Roman" panose="02020603050405020304" pitchFamily="18" charset="0"/>
              </a:rPr>
              <a:t>summary</a:t>
            </a:r>
          </a:p>
          <a:p>
            <a:pPr marL="342900" indent="-342900" algn="just">
              <a:buFont typeface="Arial" panose="020B0604020202020204" pitchFamily="34" charset="0"/>
              <a:buChar char="•"/>
            </a:pPr>
            <a:r>
              <a:rPr lang="en-US" sz="2400" b="1" i="1" dirty="0" smtClean="0">
                <a:latin typeface="Times New Roman" panose="02020603050405020304" pitchFamily="18" charset="0"/>
                <a:cs typeface="Times New Roman" panose="02020603050405020304" pitchFamily="18" charset="0"/>
              </a:rPr>
              <a:t>Outputs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Business change plan</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Communication plan</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Training approach and materials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Revised job roles and descriptions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Benefits plan</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Benefits review document</a:t>
            </a:r>
          </a:p>
          <a:p>
            <a:pPr marL="342900" indent="-342900" algn="just">
              <a:buFont typeface="Arial" panose="020B0604020202020204" pitchFamily="34" charset="0"/>
              <a:buChar char="•"/>
            </a:pPr>
            <a:r>
              <a:rPr lang="en-US" sz="2400" b="1" i="1" dirty="0" smtClean="0">
                <a:latin typeface="Times New Roman" panose="02020603050405020304" pitchFamily="18" charset="0"/>
                <a:cs typeface="Times New Roman" panose="02020603050405020304" pitchFamily="18" charset="0"/>
              </a:rPr>
              <a:t>Techniques</a:t>
            </a:r>
            <a:endParaRPr lang="en-US" sz="24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Use case descriptions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Decision tables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State charts</a:t>
            </a:r>
          </a:p>
          <a:p>
            <a:pPr algn="just">
              <a:buFont typeface="Wingdings" panose="05000000000000000000" pitchFamily="2" charset="2"/>
              <a:buChar char="Ø"/>
            </a:pPr>
            <a:r>
              <a:rPr lang="en-US" sz="2200" dirty="0">
                <a:latin typeface="Times New Roman" panose="02020603050405020304" pitchFamily="18" charset="0"/>
                <a:cs typeface="Times New Roman" panose="02020603050405020304" pitchFamily="18" charset="0"/>
              </a:rPr>
              <a:t>Benefits planning</a:t>
            </a:r>
          </a:p>
          <a:p>
            <a:pPr algn="just">
              <a:buFont typeface="Wingdings" panose="05000000000000000000" pitchFamily="2" charset="2"/>
              <a:buChar char="Ø"/>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513092"/>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9768115" cy="379461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Business analysis projects are usually concerned with improving the working practices within business systems. This may involve changes to a range of aspects that form the business system including staff capability, business processes or the supporting information systems. Increasingly, business analysts are also required to support the development of solutions, delivery of business changes and realization of business benefits. The business analysis process model is intended to help business analysts in deciding how to structure and conduct their assignments. The model also includes references to some of the techniques in popular use and identifies when these techniques may be particularly useful.</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lt1"/>
                </a:solidFill>
                <a:latin typeface="Times New Roman"/>
                <a:ea typeface="Times New Roman"/>
                <a:cs typeface="Times New Roman"/>
                <a:sym typeface="Times New Roman"/>
              </a:rPr>
              <a:t>Thank You</a:t>
            </a:r>
            <a:endParaRPr/>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4218</TotalTime>
  <Words>4603</Words>
  <Application>Microsoft Office PowerPoint</Application>
  <PresentationFormat>Widescreen</PresentationFormat>
  <Paragraphs>614</Paragraphs>
  <Slides>75</Slides>
  <Notes>75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75</vt:i4>
      </vt:variant>
    </vt:vector>
  </HeadingPairs>
  <TitlesOfParts>
    <vt:vector size="80"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237</cp:revision>
  <dcterms:created xsi:type="dcterms:W3CDTF">2023-04-29T09:08:23Z</dcterms:created>
  <dcterms:modified xsi:type="dcterms:W3CDTF">2023-10-18T23:35:44Z</dcterms:modified>
</cp:coreProperties>
</file>