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1" r:id="rId2"/>
    <p:sldId id="542"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30" r:id="rId23"/>
    <p:sldId id="531" r:id="rId24"/>
    <p:sldId id="533" r:id="rId25"/>
    <p:sldId id="544" r:id="rId26"/>
    <p:sldId id="545" r:id="rId27"/>
    <p:sldId id="546" r:id="rId28"/>
    <p:sldId id="547" r:id="rId29"/>
    <p:sldId id="548" r:id="rId30"/>
    <p:sldId id="549" r:id="rId31"/>
    <p:sldId id="550" r:id="rId32"/>
    <p:sldId id="551" r:id="rId33"/>
    <p:sldId id="552" r:id="rId34"/>
    <p:sldId id="553" r:id="rId35"/>
    <p:sldId id="557" r:id="rId36"/>
    <p:sldId id="558" r:id="rId37"/>
    <p:sldId id="559" r:id="rId38"/>
    <p:sldId id="561" r:id="rId39"/>
    <p:sldId id="562"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833247"/>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619703" cy="960887"/>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0"/>
            <a:ext cx="58295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090660" y="3779485"/>
            <a:ext cx="9101338" cy="492443"/>
          </a:xfrm>
          <a:prstGeom prst="rect">
            <a:avLst/>
          </a:prstGeom>
          <a:noFill/>
        </p:spPr>
        <p:txBody>
          <a:bodyPr wrap="none" rtlCol="0">
            <a:spAutoFit/>
          </a:bodyPr>
          <a:lstStyle/>
          <a:p>
            <a:r>
              <a:rPr lang="en-US" sz="26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225034" y="4315472"/>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225034" y="5005658"/>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2622" y="464813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7577" y="89192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29280" y="2430178"/>
            <a:ext cx="937994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3284"/>
            <a:ext cx="4128422" cy="52370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8"/>
            <a:ext cx="11421139"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Supply chain management </a:t>
            </a:r>
            <a:r>
              <a:rPr lang="en-US" sz="2800" dirty="0">
                <a:solidFill>
                  <a:schemeClr val="dk1"/>
                </a:solidFill>
                <a:latin typeface="Times New Roman"/>
                <a:ea typeface="Times New Roman"/>
                <a:cs typeface="Times New Roman"/>
                <a:sym typeface="Times New Roman"/>
              </a:rPr>
              <a:t>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This definition implies </a:t>
            </a:r>
            <a:r>
              <a:rPr lang="en-US" sz="2800" dirty="0">
                <a:solidFill>
                  <a:schemeClr val="dk1"/>
                </a:solidFill>
                <a:latin typeface="Times New Roman"/>
                <a:ea typeface="Times New Roman"/>
                <a:cs typeface="Times New Roman"/>
                <a:sym typeface="Times New Roman"/>
              </a:rPr>
              <a:t>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5720" y="341451"/>
            <a:ext cx="9101338"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49681"/>
            <a:ext cx="4128422" cy="50993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493520"/>
            <a:ext cx="11586185" cy="4653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chains </a:t>
            </a:r>
            <a:r>
              <a:rPr lang="en-US" sz="2800" kern="0" dirty="0">
                <a:solidFill>
                  <a:srgbClr val="000000"/>
                </a:solidFill>
                <a:latin typeface="Times New Roman"/>
                <a:ea typeface="Times New Roman"/>
                <a:cs typeface="Times New Roman"/>
                <a:sym typeface="Times New Roman"/>
              </a:rPr>
              <a:t>are often referred to as </a:t>
            </a:r>
            <a:r>
              <a:rPr lang="en-US" sz="2800" b="1" kern="0" dirty="0">
                <a:solidFill>
                  <a:srgbClr val="00B0F0"/>
                </a:solidFill>
                <a:latin typeface="Times New Roman"/>
                <a:ea typeface="Times New Roman"/>
                <a:cs typeface="Times New Roman"/>
                <a:sym typeface="Times New Roman"/>
              </a:rPr>
              <a:t>value chains</a:t>
            </a:r>
            <a:r>
              <a:rPr lang="en-US" sz="2800" kern="0" dirty="0">
                <a:solidFill>
                  <a:srgbClr val="000000"/>
                </a:solidFill>
                <a:latin typeface="Times New Roman"/>
                <a:ea typeface="Times New Roman"/>
                <a:cs typeface="Times New Roman"/>
                <a:sym typeface="Times New Roman"/>
              </a:rPr>
              <a:t>,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78810" y="419210"/>
            <a:ext cx="9432759"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0512"/>
            <a:ext cx="4128422" cy="52998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318019"/>
            <a:ext cx="11214870" cy="494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1373" y="385615"/>
            <a:ext cx="9101338" cy="49244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06133" y="910085"/>
            <a:ext cx="4128422" cy="55107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21393"/>
            <a:ext cx="11576024" cy="4933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Effective SCM has enabled </a:t>
            </a:r>
            <a:r>
              <a:rPr lang="en-US" sz="2800" b="1" dirty="0">
                <a:solidFill>
                  <a:srgbClr val="00B0F0"/>
                </a:solidFill>
                <a:latin typeface="Times New Roman"/>
                <a:ea typeface="Times New Roman"/>
                <a:cs typeface="Times New Roman"/>
                <a:sym typeface="Times New Roman"/>
              </a:rPr>
              <a:t>Campbell Soup </a:t>
            </a:r>
            <a:r>
              <a:rPr lang="en-US" sz="2800" dirty="0">
                <a:solidFill>
                  <a:schemeClr val="dk1"/>
                </a:solidFill>
                <a:latin typeface="Times New Roman"/>
                <a:ea typeface="Times New Roman"/>
                <a:cs typeface="Times New Roman"/>
                <a:sym typeface="Times New Roman"/>
              </a:rPr>
              <a:t>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42083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4264" y="28042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1" y="1391920"/>
            <a:ext cx="11430000" cy="4724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Companies such as </a:t>
            </a:r>
            <a:r>
              <a:rPr lang="en-US" sz="2800" b="1" kern="0" dirty="0">
                <a:solidFill>
                  <a:srgbClr val="00B0F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0904" y="35608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30959"/>
            <a:ext cx="11430001" cy="496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Effective supply chain management requires companies to focus on the following critical areas: </a:t>
            </a:r>
            <a:r>
              <a:rPr lang="en-US" sz="2600" b="1" dirty="0">
                <a:solidFill>
                  <a:schemeClr val="dk1"/>
                </a:solidFill>
                <a:latin typeface="Times New Roman"/>
                <a:ea typeface="Times New Roman"/>
                <a:cs typeface="Times New Roman"/>
                <a:sym typeface="Times New Roman"/>
              </a:rPr>
              <a:t>customers, suppliers, design and operations, logistics, and inventory.</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Customers</a:t>
            </a:r>
            <a:r>
              <a:rPr lang="en-US" sz="2600" dirty="0">
                <a:solidFill>
                  <a:schemeClr val="dk1"/>
                </a:solidFill>
                <a:latin typeface="Times New Roman"/>
                <a:ea typeface="Times New Roman"/>
                <a:cs typeface="Times New Roman"/>
                <a:sym typeface="Times New Roman"/>
              </a:rPr>
              <a:t>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21590" y="289780"/>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270904"/>
            <a:ext cx="11494744" cy="4992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Suppliers</a:t>
            </a:r>
            <a:r>
              <a:rPr lang="en-US" sz="28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The relationship </a:t>
            </a:r>
            <a:r>
              <a:rPr lang="en-US" sz="2800" dirty="0">
                <a:solidFill>
                  <a:schemeClr val="dk1"/>
                </a:solidFill>
                <a:latin typeface="Times New Roman"/>
                <a:ea typeface="Times New Roman"/>
                <a:cs typeface="Times New Roman"/>
                <a:sym typeface="Times New Roman"/>
              </a:rPr>
              <a:t>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Supplier partnering </a:t>
            </a:r>
            <a:r>
              <a:rPr lang="en-US" sz="2800" dirty="0">
                <a:solidFill>
                  <a:schemeClr val="dk1"/>
                </a:solidFill>
                <a:latin typeface="Times New Roman"/>
                <a:ea typeface="Times New Roman"/>
                <a:cs typeface="Times New Roman"/>
                <a:sym typeface="Times New Roman"/>
              </a:rPr>
              <a:t>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496" y="2544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27309" y="1016000"/>
            <a:ext cx="3923491" cy="515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43403"/>
            <a:ext cx="11464265" cy="492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example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8376"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7292"/>
            <a:ext cx="4128422" cy="52730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191543"/>
            <a:ext cx="11399520" cy="5164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Design and operations </a:t>
            </a:r>
            <a:r>
              <a:rPr lang="en-US" sz="26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600" b="1" dirty="0">
                <a:solidFill>
                  <a:srgbClr val="00B0F0"/>
                </a:solidFill>
                <a:latin typeface="Times New Roman"/>
                <a:ea typeface="Times New Roman"/>
                <a:cs typeface="Times New Roman"/>
                <a:sym typeface="Times New Roman"/>
              </a:rPr>
              <a:t>New product designs </a:t>
            </a:r>
            <a:r>
              <a:rPr lang="en-US" sz="2600" dirty="0">
                <a:solidFill>
                  <a:schemeClr val="dk1"/>
                </a:solidFill>
                <a:latin typeface="Times New Roman"/>
                <a:ea typeface="Times New Roman"/>
                <a:cs typeface="Times New Roman"/>
                <a:sym typeface="Times New Roman"/>
              </a:rPr>
              <a:t>often seek new solutions to immensely challenging technical problems. In the face of uncertain customer demand, changes to the existing supply chain may have to be made to</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      take advantage of these new designs.</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600" b="1" dirty="0">
                <a:solidFill>
                  <a:srgbClr val="00B0F0"/>
                </a:solidFill>
                <a:latin typeface="Times New Roman"/>
                <a:ea typeface="Times New Roman"/>
                <a:cs typeface="Times New Roman"/>
                <a:sym typeface="Times New Roman"/>
              </a:rPr>
              <a:t>The operations function </a:t>
            </a:r>
            <a:r>
              <a:rPr lang="en-US" sz="2600" dirty="0">
                <a:solidFill>
                  <a:schemeClr val="dk1"/>
                </a:solidFill>
                <a:latin typeface="Times New Roman"/>
                <a:ea typeface="Times New Roman"/>
                <a:cs typeface="Times New Roman"/>
                <a:sym typeface="Times New Roman"/>
              </a:rPr>
              <a:t>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This function </a:t>
            </a:r>
            <a:r>
              <a:rPr lang="en-US" sz="2600" dirty="0">
                <a:solidFill>
                  <a:schemeClr val="dk1"/>
                </a:solidFill>
                <a:latin typeface="Times New Roman"/>
                <a:ea typeface="Times New Roman"/>
                <a:cs typeface="Times New Roman"/>
                <a:sym typeface="Times New Roman"/>
              </a:rPr>
              <a:t>is present in every phase of the supply chain and is responsible for ensuring quality, reducing waste, and shortening process lead times.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202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58535" y="224651"/>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439" y="1392618"/>
            <a:ext cx="11408385" cy="4803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Logistics</a:t>
            </a:r>
            <a:r>
              <a:rPr lang="en-US" sz="2800" dirty="0">
                <a:solidFill>
                  <a:srgbClr val="00B0F0"/>
                </a:solidFill>
                <a:latin typeface="Times New Roman"/>
                <a:ea typeface="Times New Roman"/>
                <a:cs typeface="Times New Roman"/>
                <a:sym typeface="Times New Roman"/>
              </a:rPr>
              <a:t> </a:t>
            </a:r>
          </a:p>
          <a:p>
            <a:pPr marL="12700" marR="5080" algn="just">
              <a:buClr>
                <a:schemeClr val="dk1"/>
              </a:buClr>
              <a:buSzPts val="2600"/>
            </a:pPr>
            <a:endParaRPr lang="en-US" sz="2800"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9175"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89283"/>
            <a:ext cx="115760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a:t>
            </a:r>
            <a:r>
              <a:rPr lang="en-US" sz="28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First,</a:t>
            </a:r>
            <a:r>
              <a:rPr lang="en-US" sz="2800" b="1"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inventories represent a substantial portion of the supply chain costs for many companies.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Second</a:t>
            </a:r>
            <a:r>
              <a:rPr lang="en-US" sz="28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800" b="1" dirty="0">
                <a:solidFill>
                  <a:schemeClr val="tx1"/>
                </a:solidFill>
                <a:latin typeface="Times New Roman"/>
                <a:ea typeface="Times New Roman"/>
                <a:cs typeface="Times New Roman"/>
                <a:sym typeface="Times New Roman"/>
              </a:rPr>
              <a:t>Third</a:t>
            </a:r>
            <a:r>
              <a:rPr lang="en-US" sz="2800" dirty="0">
                <a:solidFill>
                  <a:schemeClr val="tx1"/>
                </a:solidFill>
                <a:latin typeface="Times New Roman"/>
                <a:ea typeface="Times New Roman"/>
                <a:cs typeface="Times New Roman"/>
                <a:sym typeface="Times New Roman"/>
              </a:rPr>
              <a:t>,</a:t>
            </a:r>
            <a:r>
              <a:rPr lang="en-US" sz="28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 management </a:t>
            </a:r>
            <a:r>
              <a:rPr lang="en-US" sz="28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5504"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4"/>
            <a:ext cx="11494745" cy="4633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70964" y="374358"/>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Effective inventory management </a:t>
            </a:r>
            <a:r>
              <a:rPr lang="en-US" sz="28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 the airline industry</a:t>
            </a:r>
            <a:r>
              <a:rPr lang="en-US" sz="28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2244" y="317105"/>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6"/>
            <a:ext cx="1150490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Value optimization in projects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7604" y="4205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8674"/>
            <a:ext cx="4128422" cy="52216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7"/>
            <a:ext cx="11504905" cy="5038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419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7833" y="19875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a:xfrm>
            <a:off x="8610600" y="6367777"/>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6328"/>
            <a:ext cx="4128422" cy="5163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382890"/>
            <a:ext cx="1136266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1790" y="356087"/>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6724"/>
            <a:ext cx="4128422" cy="5293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05612"/>
            <a:ext cx="1149853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a:t>
            </a:r>
            <a:r>
              <a:rPr lang="en-US" sz="2800" b="1" dirty="0">
                <a:solidFill>
                  <a:srgbClr val="00B0F0"/>
                </a:solidFill>
                <a:latin typeface="Times New Roman"/>
                <a:ea typeface="Times New Roman"/>
                <a:cs typeface="Times New Roman"/>
                <a:sym typeface="Times New Roman"/>
              </a:rPr>
              <a:t>values price</a:t>
            </a:r>
            <a:r>
              <a:rPr lang="en-US" sz="28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values </a:t>
            </a:r>
            <a:r>
              <a:rPr lang="en-US" sz="2800" b="1" dirty="0">
                <a:solidFill>
                  <a:srgbClr val="00B0F0"/>
                </a:solidFill>
                <a:latin typeface="Times New Roman"/>
                <a:ea typeface="Times New Roman"/>
                <a:cs typeface="Times New Roman"/>
                <a:sym typeface="Times New Roman"/>
              </a:rPr>
              <a:t>completion of the project </a:t>
            </a:r>
            <a:r>
              <a:rPr lang="en-US" sz="28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3265" y="2166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08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155869"/>
            <a:ext cx="1162304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Time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Quality</a:t>
            </a:r>
            <a:r>
              <a:rPr lang="en-US" sz="2800" dirty="0">
                <a:solidFill>
                  <a:srgbClr val="00B0F0"/>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7160" y="278860"/>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53954" y="747035"/>
            <a:ext cx="3967966" cy="57108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4822" y="1010621"/>
            <a:ext cx="11271225" cy="5447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24714"/>
          </a:xfrm>
          <a:prstGeom prst="rect">
            <a:avLst/>
          </a:prstGeom>
        </p:spPr>
      </p:pic>
      <p:sp>
        <p:nvSpPr>
          <p:cNvPr id="3" name="Rectangle 2"/>
          <p:cNvSpPr/>
          <p:nvPr/>
        </p:nvSpPr>
        <p:spPr>
          <a:xfrm>
            <a:off x="2961820" y="193038"/>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39130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38350"/>
            <a:ext cx="4128422" cy="5254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40321"/>
            <a:ext cx="11454105" cy="492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Total Quality Management (TQM)</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Quality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6276" y="288370"/>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1456"/>
            <a:ext cx="4128422" cy="52288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8"/>
            <a:ext cx="11504905"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61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5476" y="256626"/>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3606"/>
            <a:ext cx="4128422" cy="52067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452880"/>
            <a:ext cx="11484584" cy="4734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75"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568665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41120"/>
            <a:ext cx="11569650" cy="495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664" y="288370"/>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6487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3742"/>
            <a:ext cx="4128422" cy="5226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18018"/>
            <a:ext cx="11348720" cy="4859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is a method of bringing the suppliers to the same level of operations as the parent company, through training and improvement projects, to ensure superior performance and nurture the trust that is required for strong partnerships’’.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8808" y="310674"/>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673151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18017"/>
            <a:ext cx="1162304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13120" y="267719"/>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18330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16000"/>
            <a:ext cx="4128422" cy="52766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1" y="1219587"/>
            <a:ext cx="11596344"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4351" y="265480"/>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806751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9522"/>
            <a:ext cx="4128422" cy="52008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9"/>
            <a:ext cx="11504905" cy="497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2276" y="31067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242178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398824"/>
            <a:ext cx="11494744" cy="479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9509"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0256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20470"/>
            <a:ext cx="11504905" cy="472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The degree of success, in terms of value, that can be achieved in this area, to a large extent is dictated by the efficiency and effectiveness of the procurement phase of the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4024" y="32606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9626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5124"/>
            <a:ext cx="4128422" cy="516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2560" y="1336073"/>
            <a:ext cx="11866880" cy="503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595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8480" y="274431"/>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600"/>
            <a:ext cx="4128422" cy="54067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178171"/>
            <a:ext cx="11653520" cy="5200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First</a:t>
            </a:r>
            <a:r>
              <a:rPr kumimoji="0" lang="en-US" sz="26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Second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Third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833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4515" y="174963"/>
            <a:ext cx="500169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a:xfrm>
            <a:off x="8773160" y="6479827"/>
            <a:ext cx="2743200" cy="365125"/>
          </a:xfrm>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752840" y="12226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96240" y="1432560"/>
            <a:ext cx="1140968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761379" y="301157"/>
            <a:ext cx="53506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325119" y="1534160"/>
            <a:ext cx="11555705" cy="4490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v"/>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761244" y="31049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769251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406400" y="1463041"/>
            <a:ext cx="11369040"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678628" y="35608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04896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086574"/>
            <a:ext cx="4128422" cy="51837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274319" y="1318018"/>
            <a:ext cx="11737249"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678628" y="3639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53645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284481" y="1460491"/>
            <a:ext cx="11596344" cy="4702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547884" y="3260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94805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83058"/>
            <a:ext cx="448874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51694" y="4414155"/>
            <a:ext cx="5573486" cy="248478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48042" y="1094331"/>
            <a:ext cx="595354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560320" y="2304387"/>
            <a:ext cx="9448800" cy="3108543"/>
          </a:xfrm>
          <a:prstGeom prst="rect">
            <a:avLst/>
          </a:prstGeom>
          <a:noFill/>
        </p:spPr>
        <p:txBody>
          <a:bodyPr wrap="square" rtlCol="0">
            <a:spAutoFit/>
          </a:bodyPr>
          <a:lstStyle/>
          <a:p>
            <a:pPr lvl="0" algn="just"/>
            <a:r>
              <a:rPr lang="en-US" sz="2800" dirty="0">
                <a:solidFill>
                  <a:prstClr val="black"/>
                </a:solidFill>
                <a:latin typeface="Times New Roman"/>
                <a:ea typeface="Times New Roman"/>
                <a:cs typeface="Times New Roman"/>
                <a:sym typeface="Times New Roman"/>
              </a:rPr>
              <a:t>1-Discuss the way we manage supply chain and explain</a:t>
            </a:r>
          </a:p>
          <a:p>
            <a:pPr lvl="0" algn="just"/>
            <a:r>
              <a:rPr lang="en-US" sz="28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800" dirty="0">
                <a:solidFill>
                  <a:prstClr val="black"/>
                </a:solidFill>
                <a:latin typeface="Times New Roman"/>
                <a:ea typeface="Times New Roman"/>
                <a:cs typeface="Times New Roman"/>
                <a:sym typeface="Times New Roman"/>
              </a:rPr>
              <a:t>   success of a firm.</a:t>
            </a:r>
          </a:p>
          <a:p>
            <a:pPr lvl="0" algn="just"/>
            <a:r>
              <a:rPr lang="en-US" sz="2800" dirty="0">
                <a:solidFill>
                  <a:prstClr val="black"/>
                </a:solidFill>
                <a:latin typeface="Times New Roman"/>
                <a:ea typeface="Times New Roman"/>
                <a:cs typeface="Times New Roman"/>
                <a:sym typeface="Times New Roman"/>
              </a:rPr>
              <a:t>2-Identify the critical areas of the supply chain. </a:t>
            </a:r>
          </a:p>
          <a:p>
            <a:pPr lvl="0" algn="just"/>
            <a:r>
              <a:rPr lang="en-US" sz="2800" dirty="0">
                <a:solidFill>
                  <a:prstClr val="black"/>
                </a:solidFill>
                <a:latin typeface="Times New Roman"/>
                <a:ea typeface="Times New Roman"/>
                <a:cs typeface="Times New Roman"/>
                <a:sym typeface="Times New Roman"/>
              </a:rPr>
              <a:t>3-Explain the value drivers in project SCM.</a:t>
            </a:r>
          </a:p>
          <a:p>
            <a:pPr lvl="0" algn="just"/>
            <a:r>
              <a:rPr lang="en-US" sz="2800" dirty="0">
                <a:solidFill>
                  <a:prstClr val="black"/>
                </a:solidFill>
                <a:latin typeface="Times New Roman"/>
                <a:ea typeface="Times New Roman"/>
                <a:cs typeface="Times New Roman"/>
                <a:sym typeface="Times New Roman"/>
              </a:rPr>
              <a:t>4-Describe the project  supply chain process framework. </a:t>
            </a:r>
          </a:p>
          <a:p>
            <a:pPr lvl="0" algn="just"/>
            <a:r>
              <a:rPr lang="en-US" sz="28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21917"/>
            <a:ext cx="4128422" cy="51270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802674"/>
            <a:ext cx="1122680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Chapter One</a:t>
            </a: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400" b="1"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4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457200" lvl="0" indent="-457200" algn="just">
              <a:buFont typeface="Wingdings" panose="05000000000000000000" pitchFamily="2" charset="2"/>
              <a:buChar char="Ø"/>
              <a:defRPr/>
            </a:pPr>
            <a:endParaRPr lang="en-US" sz="24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468191"/>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7189" y="2617631"/>
            <a:ext cx="3801492" cy="2569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67D02B-44C2-4B33-919F-8941BC984DFA}"/>
</file>

<file path=customXml/itemProps2.xml><?xml version="1.0" encoding="utf-8"?>
<ds:datastoreItem xmlns:ds="http://schemas.openxmlformats.org/officeDocument/2006/customXml" ds:itemID="{34216DC5-48C5-4AB8-A258-FA8F84AC9C49}"/>
</file>

<file path=customXml/itemProps3.xml><?xml version="1.0" encoding="utf-8"?>
<ds:datastoreItem xmlns:ds="http://schemas.openxmlformats.org/officeDocument/2006/customXml" ds:itemID="{6FB27CFE-CF57-4C2C-B4E1-EC3E23234301}"/>
</file>

<file path=docProps/app.xml><?xml version="1.0" encoding="utf-8"?>
<Properties xmlns="http://schemas.openxmlformats.org/officeDocument/2006/extended-properties" xmlns:vt="http://schemas.openxmlformats.org/officeDocument/2006/docPropsVTypes">
  <TotalTime>3616</TotalTime>
  <Words>4084</Words>
  <Application>Microsoft Office PowerPoint</Application>
  <PresentationFormat>Widescreen</PresentationFormat>
  <Paragraphs>335</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114</cp:revision>
  <dcterms:created xsi:type="dcterms:W3CDTF">2023-04-29T09:08:23Z</dcterms:created>
  <dcterms:modified xsi:type="dcterms:W3CDTF">2025-09-15T13:48:52Z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