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7"/>
  </p:notesMasterIdLst>
  <p:sldIdLst>
    <p:sldId id="480" r:id="rId5"/>
    <p:sldId id="560" r:id="rId6"/>
    <p:sldId id="572" r:id="rId7"/>
    <p:sldId id="616" r:id="rId8"/>
    <p:sldId id="694" r:id="rId9"/>
    <p:sldId id="695" r:id="rId10"/>
    <p:sldId id="697" r:id="rId11"/>
    <p:sldId id="696" r:id="rId12"/>
    <p:sldId id="698" r:id="rId13"/>
    <p:sldId id="699" r:id="rId14"/>
    <p:sldId id="700" r:id="rId15"/>
    <p:sldId id="701" r:id="rId16"/>
    <p:sldId id="702" r:id="rId17"/>
    <p:sldId id="703" r:id="rId18"/>
    <p:sldId id="704" r:id="rId19"/>
    <p:sldId id="705" r:id="rId20"/>
    <p:sldId id="707" r:id="rId21"/>
    <p:sldId id="706" r:id="rId22"/>
    <p:sldId id="709" r:id="rId23"/>
    <p:sldId id="708" r:id="rId24"/>
    <p:sldId id="710" r:id="rId25"/>
    <p:sldId id="711" r:id="rId26"/>
    <p:sldId id="712" r:id="rId27"/>
    <p:sldId id="713" r:id="rId28"/>
    <p:sldId id="714" r:id="rId29"/>
    <p:sldId id="715" r:id="rId30"/>
    <p:sldId id="716" r:id="rId31"/>
    <p:sldId id="717" r:id="rId32"/>
    <p:sldId id="718" r:id="rId33"/>
    <p:sldId id="720" r:id="rId34"/>
    <p:sldId id="719" r:id="rId35"/>
    <p:sldId id="721" r:id="rId36"/>
    <p:sldId id="722" r:id="rId37"/>
    <p:sldId id="723" r:id="rId38"/>
    <p:sldId id="724" r:id="rId39"/>
    <p:sldId id="725" r:id="rId40"/>
    <p:sldId id="726" r:id="rId41"/>
    <p:sldId id="727" r:id="rId42"/>
    <p:sldId id="728" r:id="rId43"/>
    <p:sldId id="652" r:id="rId44"/>
    <p:sldId id="729" r:id="rId45"/>
    <p:sldId id="349" r:id="rId46"/>
  </p:sldIdLst>
  <p:sldSz cx="12192000" cy="6858000"/>
  <p:notesSz cx="6858000" cy="9144000"/>
  <p:embeddedFontLst>
    <p:embeddedFont>
      <p:font typeface="Alexandria" pitchFamily="2" charset="-78"/>
      <p:regular r:id="rId4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72"/>
            <p14:sldId id="616"/>
            <p14:sldId id="694"/>
            <p14:sldId id="695"/>
            <p14:sldId id="697"/>
            <p14:sldId id="696"/>
            <p14:sldId id="698"/>
            <p14:sldId id="699"/>
            <p14:sldId id="700"/>
            <p14:sldId id="701"/>
            <p14:sldId id="702"/>
            <p14:sldId id="703"/>
            <p14:sldId id="704"/>
            <p14:sldId id="705"/>
            <p14:sldId id="707"/>
            <p14:sldId id="706"/>
            <p14:sldId id="709"/>
            <p14:sldId id="708"/>
            <p14:sldId id="710"/>
            <p14:sldId id="711"/>
            <p14:sldId id="712"/>
            <p14:sldId id="713"/>
            <p14:sldId id="714"/>
            <p14:sldId id="715"/>
            <p14:sldId id="716"/>
            <p14:sldId id="717"/>
            <p14:sldId id="718"/>
            <p14:sldId id="720"/>
            <p14:sldId id="719"/>
            <p14:sldId id="721"/>
            <p14:sldId id="722"/>
            <p14:sldId id="723"/>
            <p14:sldId id="724"/>
            <p14:sldId id="725"/>
            <p14:sldId id="726"/>
            <p14:sldId id="727"/>
            <p14:sldId id="728"/>
            <p14:sldId id="652"/>
            <p14:sldId id="7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1301"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19E83-09C7-E6CE-705F-3EAD27CE80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A29870-DAC3-EAB6-95ED-9519144814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40CCD0-9440-39D7-6419-203072540C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8DE952-5FA4-94A8-6DCA-2E64E2210AD2}"/>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85635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97419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B0D34-7991-9FE8-51D5-41B21EA125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15F406-A46C-F2A9-A95A-A1B277C7B2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D68FFE-1D94-1B85-26A8-A71DAE2078D2}"/>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45DC8C9-5DB9-78D6-E7A1-8AC5448704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18F3A9F3-C709-26B7-CE11-D904D6DB8DA6}"/>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4</a:t>
            </a:r>
            <a:r>
              <a:rPr lang="en-US" sz="2400" dirty="0">
                <a:latin typeface="Alexandria" pitchFamily="2" charset="-78"/>
                <a:ea typeface="Times New Roman" panose="02020603050405020304" pitchFamily="18" charset="0"/>
                <a:cs typeface="Alexandria" pitchFamily="2" charset="-78"/>
              </a:rPr>
              <a:t>: Starting with the Basics</a:t>
            </a:r>
          </a:p>
        </p:txBody>
      </p:sp>
      <p:sp>
        <p:nvSpPr>
          <p:cNvPr id="3" name="Rectangle: Rounded Corners 2">
            <a:extLst>
              <a:ext uri="{FF2B5EF4-FFF2-40B4-BE49-F238E27FC236}">
                <a16:creationId xmlns:a16="http://schemas.microsoft.com/office/drawing/2014/main" id="{02705554-7C8B-1CC0-A607-DDE1AFDCE01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7099FE9-9D6C-4204-6147-EF53FA42C81E}"/>
              </a:ext>
            </a:extLst>
          </p:cNvPr>
          <p:cNvSpPr/>
          <p:nvPr/>
        </p:nvSpPr>
        <p:spPr>
          <a:xfrm>
            <a:off x="461462" y="2109598"/>
            <a:ext cx="5766618" cy="4200445"/>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Look at how high-performing organizations and project teams communicate.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Identify things to consider when communicating on projects, including the need for inclusive language.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Distinguish between formal and informal communications.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Examine the scalability of project communications</a:t>
            </a:r>
          </a:p>
        </p:txBody>
      </p:sp>
      <p:pic>
        <p:nvPicPr>
          <p:cNvPr id="12292" name="Picture 4" descr="Tips for successful project team communication">
            <a:extLst>
              <a:ext uri="{FF2B5EF4-FFF2-40B4-BE49-F238E27FC236}">
                <a16:creationId xmlns:a16="http://schemas.microsoft.com/office/drawing/2014/main" id="{47F2B951-923C-798D-4308-2DD21D26DB0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37" t="10582" r="3312" b="18815"/>
          <a:stretch/>
        </p:blipFill>
        <p:spPr bwMode="auto">
          <a:xfrm>
            <a:off x="6559298" y="2109598"/>
            <a:ext cx="5531102" cy="40256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23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0340074E-F934-CD24-B0D7-3C8446BBE9E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E1143A1-3F56-EA20-CD10-27677CAF7D5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Starting with the Basics</a:t>
            </a:r>
          </a:p>
        </p:txBody>
      </p:sp>
      <p:sp>
        <p:nvSpPr>
          <p:cNvPr id="8" name="TextBox 7">
            <a:extLst>
              <a:ext uri="{FF2B5EF4-FFF2-40B4-BE49-F238E27FC236}">
                <a16:creationId xmlns:a16="http://schemas.microsoft.com/office/drawing/2014/main" id="{134AECE0-D97D-14F6-759D-C71A67A14305}"/>
              </a:ext>
            </a:extLst>
          </p:cNvPr>
          <p:cNvSpPr txBox="1"/>
          <p:nvPr/>
        </p:nvSpPr>
        <p:spPr>
          <a:xfrm>
            <a:off x="737419" y="5625974"/>
            <a:ext cx="10943304"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We have two ears and one mouth so that we can listen twice as much as we speak.</a:t>
            </a:r>
          </a:p>
          <a:p>
            <a:pPr algn="ctr">
              <a:lnSpc>
                <a:spcPct val="150000"/>
              </a:lnSpc>
            </a:pPr>
            <a:r>
              <a:rPr lang="en-US" sz="2400" b="1" i="1" dirty="0">
                <a:solidFill>
                  <a:schemeClr val="accent6">
                    <a:lumMod val="75000"/>
                  </a:schemeClr>
                </a:solidFill>
              </a:rPr>
              <a:t>—Epictetus, Greek philosopher</a:t>
            </a:r>
          </a:p>
        </p:txBody>
      </p:sp>
      <p:pic>
        <p:nvPicPr>
          <p:cNvPr id="9" name="Picture 8">
            <a:extLst>
              <a:ext uri="{FF2B5EF4-FFF2-40B4-BE49-F238E27FC236}">
                <a16:creationId xmlns:a16="http://schemas.microsoft.com/office/drawing/2014/main" id="{CF95DB02-D666-29FD-B5F7-0875E66D2512}"/>
              </a:ext>
            </a:extLst>
          </p:cNvPr>
          <p:cNvPicPr>
            <a:picLocks noChangeAspect="1"/>
          </p:cNvPicPr>
          <p:nvPr/>
        </p:nvPicPr>
        <p:blipFill>
          <a:blip r:embed="rId3"/>
          <a:stretch>
            <a:fillRect/>
          </a:stretch>
        </p:blipFill>
        <p:spPr>
          <a:xfrm>
            <a:off x="2764135" y="1993630"/>
            <a:ext cx="6663729" cy="3816297"/>
          </a:xfrm>
          <a:prstGeom prst="rect">
            <a:avLst/>
          </a:prstGeom>
          <a:ln>
            <a:noFill/>
          </a:ln>
          <a:effectLst>
            <a:softEdge rad="112500"/>
          </a:effec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3AC9-74CF-4196-664B-E9CE3D53DA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462079-53A7-8855-F35E-F49A471362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17C8DE-971F-F269-5365-799C71DEF4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27476B-3C5A-6E58-715D-212CC38F816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BB13E3FD-EFEA-B589-276C-38CB58316D1B}"/>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14736B-791D-370D-BEF0-A6C374CE64C0}"/>
              </a:ext>
            </a:extLst>
          </p:cNvPr>
          <p:cNvSpPr/>
          <p:nvPr/>
        </p:nvSpPr>
        <p:spPr>
          <a:xfrm>
            <a:off x="599767" y="2128176"/>
            <a:ext cx="10805751" cy="420044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pitchFamily="2" charset="-78"/>
                <a:cs typeface="Alexandria" pitchFamily="2" charset="-78"/>
              </a:rPr>
              <a:t>Regarding communications, what do high-performing organizations do differently than other organizations?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Communicate key project topic areas better, including the objective of the project, its value for the business, and its outcomes, along with budget, scope, and schedule;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Are better at delivering clear, detailed communications about the project on time, through appropriate channels, with nontechnical language;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Use formal communications plans for nearly twice as many projects as low-performing organizations;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Create project communications management plans that are more than three times as effective as the plans of low-performing organizations.</a:t>
            </a:r>
          </a:p>
        </p:txBody>
      </p:sp>
      <p:sp>
        <p:nvSpPr>
          <p:cNvPr id="4" name="Rectangle: Rounded Corners 3">
            <a:extLst>
              <a:ext uri="{FF2B5EF4-FFF2-40B4-BE49-F238E27FC236}">
                <a16:creationId xmlns:a16="http://schemas.microsoft.com/office/drawing/2014/main" id="{C4CDB19F-1C3B-036D-6D12-B5C56C865C4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8553049-E8A3-1404-0C8F-43BC11EDB77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Starting with the Basics</a:t>
            </a:r>
          </a:p>
        </p:txBody>
      </p:sp>
      <p:sp>
        <p:nvSpPr>
          <p:cNvPr id="7" name="TextBox 6">
            <a:extLst>
              <a:ext uri="{FF2B5EF4-FFF2-40B4-BE49-F238E27FC236}">
                <a16:creationId xmlns:a16="http://schemas.microsoft.com/office/drawing/2014/main" id="{44A0633F-379B-3B68-CB47-8C3548899D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97602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1EAAF-230D-A49C-0BC9-89B16CC27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5603AC-1530-8215-A296-A5677B83099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6721FA9-B8C0-1D16-6CA7-130E19544A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E6FC09E-8149-A386-4E0A-E1115000D60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380290FE-1F79-F24F-8018-4F3620D8F775}"/>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3AECDF9-7077-B31A-238F-696E1A647B71}"/>
              </a:ext>
            </a:extLst>
          </p:cNvPr>
          <p:cNvSpPr/>
          <p:nvPr/>
        </p:nvSpPr>
        <p:spPr>
          <a:xfrm>
            <a:off x="599767" y="2128176"/>
            <a:ext cx="5909189" cy="4113370"/>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a leadership role—in projects, business, or other environments— people may hang on to every word you say.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Words have an impact. Your words may have a positive impact that encourages and inspires the project team, or your words may have a negative impact where team members “shut down” and resist getting tasks done.</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Choose your words carefully, both in writing and orally. You never know what lasting impact, good or bad, your words may have.</a:t>
            </a:r>
          </a:p>
        </p:txBody>
      </p:sp>
      <p:sp>
        <p:nvSpPr>
          <p:cNvPr id="4" name="Rectangle: Rounded Corners 3">
            <a:extLst>
              <a:ext uri="{FF2B5EF4-FFF2-40B4-BE49-F238E27FC236}">
                <a16:creationId xmlns:a16="http://schemas.microsoft.com/office/drawing/2014/main" id="{29BBC5D8-83C2-167D-7D6F-432BC6FAB39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2A5C757-D78B-8F1F-6D02-0862D4C5496B}"/>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a:pPr>
            <a:r>
              <a:rPr lang="en-US" sz="2400" b="1" dirty="0">
                <a:solidFill>
                  <a:srgbClr val="FF0000"/>
                </a:solidFill>
                <a:latin typeface="Alexandria" pitchFamily="2" charset="-78"/>
                <a:cs typeface="Alexandria" pitchFamily="2" charset="-78"/>
              </a:rPr>
              <a:t>Words Matter</a:t>
            </a:r>
          </a:p>
        </p:txBody>
      </p:sp>
      <p:sp>
        <p:nvSpPr>
          <p:cNvPr id="7" name="TextBox 6">
            <a:extLst>
              <a:ext uri="{FF2B5EF4-FFF2-40B4-BE49-F238E27FC236}">
                <a16:creationId xmlns:a16="http://schemas.microsoft.com/office/drawing/2014/main" id="{FACC8B4A-228A-2EA2-FEAB-7D86610902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Words Matter">
            <a:extLst>
              <a:ext uri="{FF2B5EF4-FFF2-40B4-BE49-F238E27FC236}">
                <a16:creationId xmlns:a16="http://schemas.microsoft.com/office/drawing/2014/main" id="{76F4EFDA-9664-63CF-A5DE-79D991EBEE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7794" y="2384312"/>
            <a:ext cx="5564206" cy="370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68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38739-6514-1109-F387-6683187EDB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4F7375-9C42-75BC-0238-20682648521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8D4144A-AC20-F3C1-708A-C89C723A9F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EA0E3B-80E2-4592-928A-B7C557086CA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7BAE3D3C-2058-4BBB-0505-6D4F06A0C8CA}"/>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D58276B-190A-5AFC-ABC3-15404FCE268E}"/>
              </a:ext>
            </a:extLst>
          </p:cNvPr>
          <p:cNvSpPr/>
          <p:nvPr/>
        </p:nvSpPr>
        <p:spPr>
          <a:xfrm>
            <a:off x="599767" y="2059352"/>
            <a:ext cx="5909189" cy="445186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Not all communication is verbal or written. There is also tone—the volume or inflection of the words being said. Most important, however, is what is not being said—the body language.</a:t>
            </a:r>
          </a:p>
          <a:p>
            <a:pPr marL="342900" indent="-342900" algn="just">
              <a:lnSpc>
                <a:spcPct val="20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This includes facial expressions, eye contact, movement of hands, position of arms and legs, and other factors. Much research has been done (with varying results) on how much of our communication is done through body language.</a:t>
            </a:r>
          </a:p>
        </p:txBody>
      </p:sp>
      <p:sp>
        <p:nvSpPr>
          <p:cNvPr id="4" name="Rectangle: Rounded Corners 3">
            <a:extLst>
              <a:ext uri="{FF2B5EF4-FFF2-40B4-BE49-F238E27FC236}">
                <a16:creationId xmlns:a16="http://schemas.microsoft.com/office/drawing/2014/main" id="{5752626B-AA9E-8F3C-D720-8A733403F0D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F588E9-C569-86D3-16DD-B7A38A028735}"/>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Verbal and Nonverbal Communication</a:t>
            </a:r>
          </a:p>
        </p:txBody>
      </p:sp>
      <p:sp>
        <p:nvSpPr>
          <p:cNvPr id="7" name="TextBox 6">
            <a:extLst>
              <a:ext uri="{FF2B5EF4-FFF2-40B4-BE49-F238E27FC236}">
                <a16:creationId xmlns:a16="http://schemas.microsoft.com/office/drawing/2014/main" id="{747E7D93-7219-5718-182F-F1A1F02289E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F6C81410-8F93-88CC-5F55-56619226DE19}"/>
              </a:ext>
            </a:extLst>
          </p:cNvPr>
          <p:cNvPicPr>
            <a:picLocks noChangeAspect="1"/>
          </p:cNvPicPr>
          <p:nvPr/>
        </p:nvPicPr>
        <p:blipFill>
          <a:blip r:embed="rId3"/>
          <a:stretch>
            <a:fillRect/>
          </a:stretch>
        </p:blipFill>
        <p:spPr>
          <a:xfrm>
            <a:off x="6627794" y="2385441"/>
            <a:ext cx="5572019" cy="3762746"/>
          </a:xfrm>
          <a:prstGeom prst="rect">
            <a:avLst/>
          </a:prstGeom>
        </p:spPr>
      </p:pic>
    </p:spTree>
    <p:extLst>
      <p:ext uri="{BB962C8B-B14F-4D97-AF65-F5344CB8AC3E}">
        <p14:creationId xmlns:p14="http://schemas.microsoft.com/office/powerpoint/2010/main" val="2308474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02F36-3435-7D6C-2C0E-3C1D651214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F2D608-F42D-9E87-93AD-CCF141965CA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B74BB32-F945-96EF-8028-3D76FF4B8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F5A8316-4730-6FC8-4D5B-D4CEEB8EDC6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27E8B923-15E0-C3E0-CF0F-C8FAE49AFDE9}"/>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D561931-5F59-3F12-5AAE-C0BD5D437580}"/>
              </a:ext>
            </a:extLst>
          </p:cNvPr>
          <p:cNvSpPr/>
          <p:nvPr/>
        </p:nvSpPr>
        <p:spPr>
          <a:xfrm>
            <a:off x="599767" y="2128176"/>
            <a:ext cx="5909189" cy="3744038"/>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Body language makes up a significant percentage of our communication. This makes it especially challenging to work with virtual teams because you are not able to see team members’ body language when you are having a conversation (without using video or a camera device).</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You must rely mostly on the words being said. Understanding body language and the ability to “read” the nonverbal signals or movements are key skills for communicating on projects.</a:t>
            </a:r>
          </a:p>
        </p:txBody>
      </p:sp>
      <p:sp>
        <p:nvSpPr>
          <p:cNvPr id="4" name="Rectangle: Rounded Corners 3">
            <a:extLst>
              <a:ext uri="{FF2B5EF4-FFF2-40B4-BE49-F238E27FC236}">
                <a16:creationId xmlns:a16="http://schemas.microsoft.com/office/drawing/2014/main" id="{3C4BE5A4-B854-1B1C-B760-6D037AA2712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0C225ED-A6A4-F592-37A2-C02173AC4A2A}"/>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2"/>
            </a:pPr>
            <a:r>
              <a:rPr lang="en-US" sz="2400" b="1" dirty="0">
                <a:solidFill>
                  <a:srgbClr val="FF0000"/>
                </a:solidFill>
                <a:latin typeface="Alexandria" pitchFamily="2" charset="-78"/>
                <a:cs typeface="Alexandria" pitchFamily="2" charset="-78"/>
              </a:rPr>
              <a:t>Verbal and Nonverbal Communication</a:t>
            </a:r>
          </a:p>
        </p:txBody>
      </p:sp>
      <p:sp>
        <p:nvSpPr>
          <p:cNvPr id="7" name="TextBox 6">
            <a:extLst>
              <a:ext uri="{FF2B5EF4-FFF2-40B4-BE49-F238E27FC236}">
                <a16:creationId xmlns:a16="http://schemas.microsoft.com/office/drawing/2014/main" id="{0954EDC4-C343-D3AA-E455-ABD03746588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 name="Picture 11">
            <a:extLst>
              <a:ext uri="{FF2B5EF4-FFF2-40B4-BE49-F238E27FC236}">
                <a16:creationId xmlns:a16="http://schemas.microsoft.com/office/drawing/2014/main" id="{7A840504-84AA-C8B3-A1CF-FDD09885D5D5}"/>
              </a:ext>
            </a:extLst>
          </p:cNvPr>
          <p:cNvPicPr>
            <a:picLocks noChangeAspect="1"/>
          </p:cNvPicPr>
          <p:nvPr/>
        </p:nvPicPr>
        <p:blipFill>
          <a:blip r:embed="rId3"/>
          <a:stretch>
            <a:fillRect/>
          </a:stretch>
        </p:blipFill>
        <p:spPr>
          <a:xfrm>
            <a:off x="6627794" y="2385441"/>
            <a:ext cx="5572019" cy="3762746"/>
          </a:xfrm>
          <a:prstGeom prst="rect">
            <a:avLst/>
          </a:prstGeom>
        </p:spPr>
      </p:pic>
    </p:spTree>
    <p:extLst>
      <p:ext uri="{BB962C8B-B14F-4D97-AF65-F5344CB8AC3E}">
        <p14:creationId xmlns:p14="http://schemas.microsoft.com/office/powerpoint/2010/main" val="421002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2B53E-DBB5-CF5C-53B7-11E3DDEF1C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25EB11-1CA2-99D5-D8CC-48943645FE7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F5B1656-8AC3-F29D-6A0B-F17CFCE60C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8346471-E505-BE69-1C11-DB36A331D60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C5B95CEB-4D41-416A-2E73-FD62B994534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41E757F-FA72-0372-9201-019E78F5DA5C}"/>
              </a:ext>
            </a:extLst>
          </p:cNvPr>
          <p:cNvSpPr/>
          <p:nvPr/>
        </p:nvSpPr>
        <p:spPr>
          <a:xfrm>
            <a:off x="599767" y="2128176"/>
            <a:ext cx="1052051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Do you listen differently when you are communicating with external stakeholders versus internal project team members? Do you listen more intently when a customer is talking rather than when a colleague is speaking?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Listening differently often happens on project teams. Internally, most often the team member does not report to the project manager.</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Usually, the team member reports directly to a supervisor or functional manager. So why should the team members listen to the project manager, if they don’t report to them? How do you get an executive stakeholder to listen to you when you have little or no authority?</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Active listening is an important skill for everyone on the project.</a:t>
            </a:r>
          </a:p>
        </p:txBody>
      </p:sp>
      <p:sp>
        <p:nvSpPr>
          <p:cNvPr id="4" name="Rectangle: Rounded Corners 3">
            <a:extLst>
              <a:ext uri="{FF2B5EF4-FFF2-40B4-BE49-F238E27FC236}">
                <a16:creationId xmlns:a16="http://schemas.microsoft.com/office/drawing/2014/main" id="{1CB56C51-683F-2441-BF52-8D8CDEDFFEA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D3269FF-C393-9820-21A5-79F4732C66FE}"/>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3"/>
            </a:pPr>
            <a:r>
              <a:rPr lang="en-US" sz="2400" b="1" dirty="0">
                <a:solidFill>
                  <a:srgbClr val="FF0000"/>
                </a:solidFill>
                <a:latin typeface="Alexandria" pitchFamily="2" charset="-78"/>
                <a:cs typeface="Alexandria" pitchFamily="2" charset="-78"/>
              </a:rPr>
              <a:t>Listen</a:t>
            </a:r>
          </a:p>
        </p:txBody>
      </p:sp>
      <p:sp>
        <p:nvSpPr>
          <p:cNvPr id="7" name="TextBox 6">
            <a:extLst>
              <a:ext uri="{FF2B5EF4-FFF2-40B4-BE49-F238E27FC236}">
                <a16:creationId xmlns:a16="http://schemas.microsoft.com/office/drawing/2014/main" id="{62DD5F98-DDA3-5155-7D39-0FA44CDDB9F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16019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FA16E-B6D7-80E0-0EA7-216A24CE7E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0F0F6F-9184-1E86-F396-017B09A67EF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185CB3-36EF-CAD0-D471-CA02FB62E6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2547690-47FD-A3E5-EAE2-891EFE0F539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65D11C98-315C-0783-F0DC-FDD0BD9C86E2}"/>
              </a:ext>
            </a:extLst>
          </p:cNvPr>
          <p:cNvSpPr/>
          <p:nvPr/>
        </p:nvSpPr>
        <p:spPr>
          <a:xfrm>
            <a:off x="569419" y="2024874"/>
            <a:ext cx="5723226"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858BC36-4F92-A744-899F-77ACF80E7196}"/>
              </a:ext>
            </a:extLst>
          </p:cNvPr>
          <p:cNvSpPr/>
          <p:nvPr/>
        </p:nvSpPr>
        <p:spPr>
          <a:xfrm>
            <a:off x="599767" y="2128176"/>
            <a:ext cx="5496233"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There are six key active listening skills:</a:t>
            </a:r>
          </a:p>
          <a:p>
            <a:pPr marL="342900" indent="-342900" algn="just">
              <a:lnSpc>
                <a:spcPct val="200000"/>
              </a:lnSpc>
              <a:buFont typeface="+mj-lt"/>
              <a:buAutoNum type="arabicPeriod"/>
            </a:pPr>
            <a:r>
              <a:rPr lang="en-US" dirty="0">
                <a:latin typeface="Alexandria Light" pitchFamily="2" charset="-78"/>
                <a:cs typeface="Alexandria Light" pitchFamily="2" charset="-78"/>
              </a:rPr>
              <a:t>Be attentive.</a:t>
            </a:r>
          </a:p>
          <a:p>
            <a:pPr marL="342900" indent="-342900" algn="just">
              <a:lnSpc>
                <a:spcPct val="200000"/>
              </a:lnSpc>
              <a:buFont typeface="+mj-lt"/>
              <a:buAutoNum type="arabicPeriod"/>
            </a:pPr>
            <a:r>
              <a:rPr lang="en-US" dirty="0">
                <a:latin typeface="Alexandria Light" pitchFamily="2" charset="-78"/>
                <a:cs typeface="Alexandria Light" pitchFamily="2" charset="-78"/>
              </a:rPr>
              <a:t>Keep an open mind.</a:t>
            </a:r>
          </a:p>
          <a:p>
            <a:pPr marL="342900" indent="-342900" algn="just">
              <a:lnSpc>
                <a:spcPct val="200000"/>
              </a:lnSpc>
              <a:buFont typeface="+mj-lt"/>
              <a:buAutoNum type="arabicPeriod"/>
            </a:pPr>
            <a:r>
              <a:rPr lang="en-US" dirty="0">
                <a:latin typeface="Alexandria Light" pitchFamily="2" charset="-78"/>
                <a:cs typeface="Alexandria Light" pitchFamily="2" charset="-78"/>
              </a:rPr>
              <a:t>Be attuned to and reflect feelings.</a:t>
            </a:r>
          </a:p>
          <a:p>
            <a:pPr marL="342900" indent="-342900" algn="just">
              <a:lnSpc>
                <a:spcPct val="200000"/>
              </a:lnSpc>
              <a:buFont typeface="+mj-lt"/>
              <a:buAutoNum type="arabicPeriod"/>
            </a:pPr>
            <a:r>
              <a:rPr lang="en-US" dirty="0">
                <a:latin typeface="Alexandria Light" pitchFamily="2" charset="-78"/>
                <a:cs typeface="Alexandria Light" pitchFamily="2" charset="-78"/>
              </a:rPr>
              <a:t>Ask open-ended and probing questions.</a:t>
            </a:r>
          </a:p>
          <a:p>
            <a:pPr marL="342900" indent="-342900" algn="just">
              <a:lnSpc>
                <a:spcPct val="200000"/>
              </a:lnSpc>
              <a:buFont typeface="+mj-lt"/>
              <a:buAutoNum type="arabicPeriod"/>
            </a:pPr>
            <a:r>
              <a:rPr lang="en-US" dirty="0">
                <a:latin typeface="Alexandria Light" pitchFamily="2" charset="-78"/>
                <a:cs typeface="Alexandria Light" pitchFamily="2" charset="-78"/>
              </a:rPr>
              <a:t>Paraphrase.</a:t>
            </a:r>
          </a:p>
          <a:p>
            <a:pPr marL="342900" indent="-342900" algn="just">
              <a:lnSpc>
                <a:spcPct val="200000"/>
              </a:lnSpc>
              <a:buFont typeface="+mj-lt"/>
              <a:buAutoNum type="arabicPeriod"/>
            </a:pPr>
            <a:r>
              <a:rPr lang="en-US" dirty="0">
                <a:latin typeface="Alexandria Light" pitchFamily="2" charset="-78"/>
                <a:cs typeface="Alexandria Light" pitchFamily="2" charset="-78"/>
              </a:rPr>
              <a:t>Share your own thoughts and feelings.</a:t>
            </a:r>
          </a:p>
        </p:txBody>
      </p:sp>
      <p:sp>
        <p:nvSpPr>
          <p:cNvPr id="4" name="Rectangle: Rounded Corners 3">
            <a:extLst>
              <a:ext uri="{FF2B5EF4-FFF2-40B4-BE49-F238E27FC236}">
                <a16:creationId xmlns:a16="http://schemas.microsoft.com/office/drawing/2014/main" id="{C3C39BAE-EF6E-B2AE-66AD-019857BB506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D0D64A0-9576-B6D7-BDC4-60E0322273F7}"/>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3"/>
            </a:pPr>
            <a:r>
              <a:rPr lang="en-US" sz="2400" b="1" dirty="0">
                <a:solidFill>
                  <a:srgbClr val="FF0000"/>
                </a:solidFill>
                <a:latin typeface="Alexandria" pitchFamily="2" charset="-78"/>
                <a:cs typeface="Alexandria" pitchFamily="2" charset="-78"/>
              </a:rPr>
              <a:t>Listen</a:t>
            </a:r>
          </a:p>
        </p:txBody>
      </p:sp>
      <p:sp>
        <p:nvSpPr>
          <p:cNvPr id="7" name="TextBox 6">
            <a:extLst>
              <a:ext uri="{FF2B5EF4-FFF2-40B4-BE49-F238E27FC236}">
                <a16:creationId xmlns:a16="http://schemas.microsoft.com/office/drawing/2014/main" id="{0DEECBD5-7A28-0BE2-673B-48601A376A3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Listening is easy but active listening can be challenging and takes up… |  Ansovinus Bonus Chai">
            <a:extLst>
              <a:ext uri="{FF2B5EF4-FFF2-40B4-BE49-F238E27FC236}">
                <a16:creationId xmlns:a16="http://schemas.microsoft.com/office/drawing/2014/main" id="{BBEDE6F2-8980-15BE-342A-988A75D359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855"/>
          <a:stretch/>
        </p:blipFill>
        <p:spPr bwMode="auto">
          <a:xfrm>
            <a:off x="6379805" y="2063722"/>
            <a:ext cx="5659556" cy="43660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2815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9E781-B175-971D-61D9-D44939251B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5F6ABA-B3AE-AF5E-9137-47D80591987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0D8F20C-C730-E8F8-55F9-9C7536B2C7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2FA0CA7-6749-129E-043E-7396CC126A8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6E9F4446-CA88-BB12-DCDA-6F70CF537D1D}"/>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78BA3AC-74D6-6916-00DF-B6C1E02E6819}"/>
              </a:ext>
            </a:extLst>
          </p:cNvPr>
          <p:cNvSpPr/>
          <p:nvPr/>
        </p:nvSpPr>
        <p:spPr>
          <a:xfrm>
            <a:off x="599767" y="2128176"/>
            <a:ext cx="10520517" cy="444288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While listening is important, receiving feedback is equally important. Bill Gates once said, </a:t>
            </a:r>
            <a:r>
              <a:rPr lang="en-US" b="1" dirty="0">
                <a:solidFill>
                  <a:schemeClr val="accent6">
                    <a:lumMod val="50000"/>
                  </a:schemeClr>
                </a:solidFill>
                <a:latin typeface="Alexandria Light" pitchFamily="2" charset="-78"/>
                <a:cs typeface="Alexandria Light" pitchFamily="2" charset="-78"/>
              </a:rPr>
              <a:t>We all need people who will give us feedback. That’s how we improve</a:t>
            </a:r>
            <a:r>
              <a:rPr lang="en-US"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Feedback allows you to </a:t>
            </a:r>
            <a:r>
              <a:rPr lang="en-US" b="1" dirty="0">
                <a:solidFill>
                  <a:schemeClr val="accent6">
                    <a:lumMod val="50000"/>
                  </a:schemeClr>
                </a:solidFill>
                <a:latin typeface="Alexandria Light" pitchFamily="2" charset="-78"/>
                <a:cs typeface="Alexandria Light" pitchFamily="2" charset="-78"/>
              </a:rPr>
              <a:t>make necessary adjustments</a:t>
            </a:r>
            <a:r>
              <a:rPr lang="en-US"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Feedback allows you to confirm that the communication methods you are using are </a:t>
            </a:r>
            <a:r>
              <a:rPr lang="en-US" b="1" dirty="0">
                <a:solidFill>
                  <a:schemeClr val="accent6">
                    <a:lumMod val="50000"/>
                  </a:schemeClr>
                </a:solidFill>
                <a:latin typeface="Alexandria Light" pitchFamily="2" charset="-78"/>
                <a:cs typeface="Alexandria Light" pitchFamily="2" charset="-78"/>
              </a:rPr>
              <a:t>working</a:t>
            </a:r>
            <a:r>
              <a:rPr lang="en-US" dirty="0">
                <a:latin typeface="Alexandria Light" pitchFamily="2" charset="-78"/>
                <a:cs typeface="Alexandria Light" pitchFamily="2" charset="-78"/>
              </a:rPr>
              <a:t> and </a:t>
            </a:r>
            <a:r>
              <a:rPr lang="en-US" b="1" dirty="0">
                <a:solidFill>
                  <a:schemeClr val="accent6">
                    <a:lumMod val="50000"/>
                  </a:schemeClr>
                </a:solidFill>
                <a:latin typeface="Alexandria Light" pitchFamily="2" charset="-78"/>
                <a:cs typeface="Alexandria Light" pitchFamily="2" charset="-78"/>
              </a:rPr>
              <a:t>adjust</a:t>
            </a:r>
            <a:r>
              <a:rPr lang="en-US" dirty="0">
                <a:latin typeface="Alexandria Light" pitchFamily="2" charset="-78"/>
                <a:cs typeface="Alexandria Light" pitchFamily="2" charset="-78"/>
              </a:rPr>
              <a:t> those methods that are not working.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Or, if a method is working for some but not others, remember that you don’t have to get rid of what you have. Rather, you can </a:t>
            </a:r>
            <a:r>
              <a:rPr lang="en-US" b="1" dirty="0">
                <a:solidFill>
                  <a:schemeClr val="accent6">
                    <a:lumMod val="50000"/>
                  </a:schemeClr>
                </a:solidFill>
                <a:latin typeface="Alexandria Light" pitchFamily="2" charset="-78"/>
                <a:cs typeface="Alexandria Light" pitchFamily="2" charset="-78"/>
              </a:rPr>
              <a:t>add a communication method </a:t>
            </a:r>
            <a:r>
              <a:rPr lang="en-US" dirty="0">
                <a:latin typeface="Alexandria Light" pitchFamily="2" charset="-78"/>
                <a:cs typeface="Alexandria Light" pitchFamily="2" charset="-78"/>
              </a:rPr>
              <a:t>that can support all stakeholders. </a:t>
            </a:r>
          </a:p>
        </p:txBody>
      </p:sp>
      <p:sp>
        <p:nvSpPr>
          <p:cNvPr id="4" name="Rectangle: Rounded Corners 3">
            <a:extLst>
              <a:ext uri="{FF2B5EF4-FFF2-40B4-BE49-F238E27FC236}">
                <a16:creationId xmlns:a16="http://schemas.microsoft.com/office/drawing/2014/main" id="{3E0CF7C5-4043-3E88-0C6A-8574AECD7C8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76703C7-5123-C34E-C37A-198147824449}"/>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4"/>
            </a:pPr>
            <a:r>
              <a:rPr lang="en-US" sz="2400" b="1" dirty="0">
                <a:solidFill>
                  <a:srgbClr val="FF0000"/>
                </a:solidFill>
                <a:latin typeface="Alexandria" pitchFamily="2" charset="-78"/>
                <a:cs typeface="Alexandria" pitchFamily="2" charset="-78"/>
              </a:rPr>
              <a:t>Give and Seek Feedback</a:t>
            </a:r>
          </a:p>
        </p:txBody>
      </p:sp>
      <p:sp>
        <p:nvSpPr>
          <p:cNvPr id="7" name="TextBox 6">
            <a:extLst>
              <a:ext uri="{FF2B5EF4-FFF2-40B4-BE49-F238E27FC236}">
                <a16:creationId xmlns:a16="http://schemas.microsoft.com/office/drawing/2014/main" id="{70E86430-0A2D-58F1-29A2-1E4140980B2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68910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3495-B9D2-31A0-D7B1-B582A2E2D8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63B9D4-EC54-54F6-0235-BC8DAF13C71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FA6670-9FEA-C00A-4304-97826399D1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28BE4A1-913E-C916-D555-3ECB0C98912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98FA98B0-586D-E37E-804E-3E6155EF9E91}"/>
              </a:ext>
            </a:extLst>
          </p:cNvPr>
          <p:cNvSpPr/>
          <p:nvPr/>
        </p:nvSpPr>
        <p:spPr>
          <a:xfrm>
            <a:off x="569419" y="2024874"/>
            <a:ext cx="5398762"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4EA0E00-BC5C-6D1D-1AFE-CCBFFC64F0FC}"/>
              </a:ext>
            </a:extLst>
          </p:cNvPr>
          <p:cNvSpPr/>
          <p:nvPr/>
        </p:nvSpPr>
        <p:spPr>
          <a:xfrm>
            <a:off x="599767" y="2128176"/>
            <a:ext cx="5043949" cy="3888885"/>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Feedback on communication processes helps identify potential communication breakdowns before or as soon as they occur. Look for opportunities where you can provide feedback—both as a way to recognize a job well done and areas where improvement is needed</a:t>
            </a:r>
          </a:p>
        </p:txBody>
      </p:sp>
      <p:sp>
        <p:nvSpPr>
          <p:cNvPr id="4" name="Rectangle: Rounded Corners 3">
            <a:extLst>
              <a:ext uri="{FF2B5EF4-FFF2-40B4-BE49-F238E27FC236}">
                <a16:creationId xmlns:a16="http://schemas.microsoft.com/office/drawing/2014/main" id="{F3E8F84C-2F5E-F162-B69C-796EA1B6FB1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AC878C5-EB7E-586F-AF9F-F13709F1AD7D}"/>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4"/>
            </a:pPr>
            <a:r>
              <a:rPr lang="en-US" sz="2400" b="1" dirty="0">
                <a:solidFill>
                  <a:srgbClr val="FF0000"/>
                </a:solidFill>
                <a:latin typeface="Alexandria" pitchFamily="2" charset="-78"/>
                <a:cs typeface="Alexandria" pitchFamily="2" charset="-78"/>
              </a:rPr>
              <a:t>Give and Seek Feedback</a:t>
            </a:r>
          </a:p>
        </p:txBody>
      </p:sp>
      <p:sp>
        <p:nvSpPr>
          <p:cNvPr id="7" name="TextBox 6">
            <a:extLst>
              <a:ext uri="{FF2B5EF4-FFF2-40B4-BE49-F238E27FC236}">
                <a16:creationId xmlns:a16="http://schemas.microsoft.com/office/drawing/2014/main" id="{55D556F8-E83D-B9B8-C148-04BCCD7150D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4" name="Picture 2" descr="The subtle art of giving and seeking feedback">
            <a:extLst>
              <a:ext uri="{FF2B5EF4-FFF2-40B4-BE49-F238E27FC236}">
                <a16:creationId xmlns:a16="http://schemas.microsoft.com/office/drawing/2014/main" id="{79394F27-49E0-3A14-9F47-AAC56DD9FA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244764"/>
            <a:ext cx="5962650" cy="39719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221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A69BC-ACFC-2B51-CED9-EF9C8DBDDB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533CCC-3A03-31DF-5443-9C0052B246A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876DD9-C898-2F72-2BC4-1049C72AD3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0F307D1-2013-B22B-C2DA-71DBA7344AD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6B151D30-DACE-39AF-6E6F-F5E8EF77B087}"/>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FE4BBB7-F6D1-80A4-47F3-0580B48FC229}"/>
              </a:ext>
            </a:extLst>
          </p:cNvPr>
          <p:cNvSpPr/>
          <p:nvPr/>
        </p:nvSpPr>
        <p:spPr>
          <a:xfrm>
            <a:off x="599767" y="2128176"/>
            <a:ext cx="10520517" cy="444288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Do you have people on your project team who love to hear themselves talk? These individuals are usually creating and sharing their thoughts at the same time, rather than formulating their thoughts first before speaking.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One technique to try is the talking spoon; or use any object that you can hold in your hand. A pencil, pen, or marker will also work. The object permits you to talk. As long as you are holding the object, it is your turn to speak. When you are done talking, you put the object down on the table, and another person picks up the object. </a:t>
            </a:r>
            <a:r>
              <a:rPr lang="en-US" b="1" dirty="0">
                <a:solidFill>
                  <a:schemeClr val="accent6">
                    <a:lumMod val="50000"/>
                  </a:schemeClr>
                </a:solidFill>
                <a:latin typeface="Alexandria Light" pitchFamily="2" charset="-78"/>
                <a:cs typeface="Alexandria Light" pitchFamily="2" charset="-78"/>
              </a:rPr>
              <a:t>It is now their turn to speak, and it is your turn to listen.</a:t>
            </a:r>
          </a:p>
        </p:txBody>
      </p:sp>
      <p:sp>
        <p:nvSpPr>
          <p:cNvPr id="4" name="Rectangle: Rounded Corners 3">
            <a:extLst>
              <a:ext uri="{FF2B5EF4-FFF2-40B4-BE49-F238E27FC236}">
                <a16:creationId xmlns:a16="http://schemas.microsoft.com/office/drawing/2014/main" id="{AF7485F6-112A-E278-0FBC-AB6B9C32C61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46BAA1B-D177-CECE-F53D-E72D2D618668}"/>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5"/>
            </a:pPr>
            <a:r>
              <a:rPr lang="en-US" sz="2400" b="1" dirty="0">
                <a:solidFill>
                  <a:srgbClr val="FF0000"/>
                </a:solidFill>
                <a:latin typeface="Alexandria" pitchFamily="2" charset="-78"/>
                <a:cs typeface="Alexandria" pitchFamily="2" charset="-78"/>
              </a:rPr>
              <a:t>Deal with “Talkers”</a:t>
            </a:r>
          </a:p>
        </p:txBody>
      </p:sp>
      <p:sp>
        <p:nvSpPr>
          <p:cNvPr id="7" name="TextBox 6">
            <a:extLst>
              <a:ext uri="{FF2B5EF4-FFF2-40B4-BE49-F238E27FC236}">
                <a16:creationId xmlns:a16="http://schemas.microsoft.com/office/drawing/2014/main" id="{F8993F7E-FB3D-1A21-C273-BF1AF30E12F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3102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E5AC5-514D-DB91-762A-8E125C5A34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940B70-90FF-F074-CFC9-EE91283C3C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6AFF627-FBEA-E4FA-6384-4B84D731E1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7C7281D-673B-AD75-E600-D9645672569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CE8908FE-A668-5108-3C1D-63541E784F32}"/>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2C032FA-2D7E-CBE3-DD95-4A66B62F81ED}"/>
              </a:ext>
            </a:extLst>
          </p:cNvPr>
          <p:cNvSpPr/>
          <p:nvPr/>
        </p:nvSpPr>
        <p:spPr>
          <a:xfrm>
            <a:off x="599767" y="2128176"/>
            <a:ext cx="10520517" cy="444288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exercise can be done informally without others even knowing it. Or it can be part of your team’s operating principles (discussed later in this chapter) on giving everyone the equal opportunity to verbally participate.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For virtual teams, the object can be something shown on the screen during your video conference calls. At the next opportunity when you experience a team member using too much airtime, give the talking spoon technique a try. As project managers, team members, and stakeholders, we need to be able to articulate our points and let others express theirs.</a:t>
            </a:r>
          </a:p>
        </p:txBody>
      </p:sp>
      <p:sp>
        <p:nvSpPr>
          <p:cNvPr id="4" name="Rectangle: Rounded Corners 3">
            <a:extLst>
              <a:ext uri="{FF2B5EF4-FFF2-40B4-BE49-F238E27FC236}">
                <a16:creationId xmlns:a16="http://schemas.microsoft.com/office/drawing/2014/main" id="{87C1B4AA-F041-7520-0E0C-6963B9D96D8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DF752DD-86DF-B325-C723-8FF22B26CF0C}"/>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5"/>
            </a:pPr>
            <a:r>
              <a:rPr lang="en-US" sz="2400" b="1" dirty="0">
                <a:solidFill>
                  <a:srgbClr val="FF0000"/>
                </a:solidFill>
                <a:latin typeface="Alexandria" pitchFamily="2" charset="-78"/>
                <a:cs typeface="Alexandria" pitchFamily="2" charset="-78"/>
              </a:rPr>
              <a:t>Deal with “Talkers”</a:t>
            </a:r>
          </a:p>
        </p:txBody>
      </p:sp>
      <p:sp>
        <p:nvSpPr>
          <p:cNvPr id="7" name="TextBox 6">
            <a:extLst>
              <a:ext uri="{FF2B5EF4-FFF2-40B4-BE49-F238E27FC236}">
                <a16:creationId xmlns:a16="http://schemas.microsoft.com/office/drawing/2014/main" id="{A9EE626C-6D67-564A-8648-E8C1ED0CF01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7693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73A61-8E03-B137-325A-D475004135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4DE194-30BF-E464-73F8-70219184BA9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00A7423-18C1-1CA1-3327-B958485C39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07BC62D-AFCF-D066-2A5E-B0B005157B3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F4E13A1A-A6EA-FA2C-08B7-5F5CA0CA635C}"/>
              </a:ext>
            </a:extLst>
          </p:cNvPr>
          <p:cNvSpPr/>
          <p:nvPr/>
        </p:nvSpPr>
        <p:spPr>
          <a:xfrm>
            <a:off x="569419" y="2024873"/>
            <a:ext cx="8790891" cy="4719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5C9B5A9-2954-90A7-0F34-4EC1A36398BA}"/>
              </a:ext>
            </a:extLst>
          </p:cNvPr>
          <p:cNvSpPr/>
          <p:nvPr/>
        </p:nvSpPr>
        <p:spPr>
          <a:xfrm>
            <a:off x="599767" y="2128176"/>
            <a:ext cx="8691717" cy="461600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Too often, people hide behind the keyboard rather than have conversations. They prefer to send an e-mail or text instead of engaging in a rich, interactive dialogue with another person or group. In having real-time conversations, you might gain valuable information, share new ideas, build relationships, and earn trust. However, meaningful interactions like these take time and effort.</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The use of technology “encourages us to act as if speed and convenience are the most important criteria for how we communicate.”5 But they are not! Remember that every interaction is important. Step out from behind the keyboard and take advantage of opportunities to have meaningful interactions—either in person or virtually.</a:t>
            </a:r>
          </a:p>
        </p:txBody>
      </p:sp>
      <p:sp>
        <p:nvSpPr>
          <p:cNvPr id="4" name="Rectangle: Rounded Corners 3">
            <a:extLst>
              <a:ext uri="{FF2B5EF4-FFF2-40B4-BE49-F238E27FC236}">
                <a16:creationId xmlns:a16="http://schemas.microsoft.com/office/drawing/2014/main" id="{D9BE6C1F-D377-D8CA-5859-1224A365ABA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7ACEA32-D274-7EB1-6BE2-743933412F17}"/>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6"/>
            </a:pPr>
            <a:r>
              <a:rPr lang="en-US" sz="2400" b="1" dirty="0">
                <a:solidFill>
                  <a:srgbClr val="FF0000"/>
                </a:solidFill>
                <a:latin typeface="Alexandria" pitchFamily="2" charset="-78"/>
                <a:cs typeface="Alexandria" pitchFamily="2" charset="-78"/>
              </a:rPr>
              <a:t>Avoid Using Technology as a Crutch</a:t>
            </a:r>
          </a:p>
        </p:txBody>
      </p:sp>
      <p:sp>
        <p:nvSpPr>
          <p:cNvPr id="7" name="TextBox 6">
            <a:extLst>
              <a:ext uri="{FF2B5EF4-FFF2-40B4-BE49-F238E27FC236}">
                <a16:creationId xmlns:a16="http://schemas.microsoft.com/office/drawing/2014/main" id="{66265499-69B4-CDFD-5466-3544094BFD1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Smartphone Use – 4EFFECT DESIGN">
            <a:extLst>
              <a:ext uri="{FF2B5EF4-FFF2-40B4-BE49-F238E27FC236}">
                <a16:creationId xmlns:a16="http://schemas.microsoft.com/office/drawing/2014/main" id="{260C4644-8094-17A3-549D-BF3EF3063F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870" r="21410"/>
          <a:stretch/>
        </p:blipFill>
        <p:spPr bwMode="auto">
          <a:xfrm>
            <a:off x="9586452" y="2368175"/>
            <a:ext cx="2418736" cy="3639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736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4E955-196A-9DDD-B3DF-9E1DFC7DE7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08B939-1C18-8D55-F542-B40E51E757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609709-7862-B70A-CFDE-1938494EB7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1FB96FC-76F9-1A55-D530-760C8B669E9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AE9FBCC7-3A36-F0A8-F04D-5CCB81A34FE4}"/>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2C3EFC1-D8C4-05E3-1709-1AA5205D9B8E}"/>
              </a:ext>
            </a:extLst>
          </p:cNvPr>
          <p:cNvSpPr/>
          <p:nvPr/>
        </p:nvSpPr>
        <p:spPr>
          <a:xfrm>
            <a:off x="599767" y="2128176"/>
            <a:ext cx="1052051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With so much happening in today’s dynamic project and working environments, it is easy to be distracted. Our minds are elsewhere. We are constantly interrupted by technology—phones, e-mails, and text messages. </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When we attend project meetings or have project conversations; it is possible that our minds are thinking about other tasks we need to get done.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We might even be checking e-mail on our phones while another team member is speaking during a meeting. While we might be physically present, we are not mentally present. The project team needs you (and your mind) at your best on the topic at hand. It needs your active contribution and valuable ideas. Therefore, you need to be “there”—to be present—in every communication, conversation, and interaction.</a:t>
            </a:r>
          </a:p>
        </p:txBody>
      </p:sp>
      <p:sp>
        <p:nvSpPr>
          <p:cNvPr id="4" name="Rectangle: Rounded Corners 3">
            <a:extLst>
              <a:ext uri="{FF2B5EF4-FFF2-40B4-BE49-F238E27FC236}">
                <a16:creationId xmlns:a16="http://schemas.microsoft.com/office/drawing/2014/main" id="{6C1E660F-F3A1-4098-EED4-7BB81BF2CF0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FF68995-00D8-C035-04D6-BDA87946266A}"/>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7"/>
            </a:pPr>
            <a:r>
              <a:rPr lang="en-US" sz="2400" b="1" dirty="0">
                <a:solidFill>
                  <a:srgbClr val="FF0000"/>
                </a:solidFill>
                <a:latin typeface="Alexandria" pitchFamily="2" charset="-78"/>
                <a:cs typeface="Alexandria" pitchFamily="2" charset="-78"/>
              </a:rPr>
              <a:t>Be Present</a:t>
            </a:r>
          </a:p>
        </p:txBody>
      </p:sp>
      <p:sp>
        <p:nvSpPr>
          <p:cNvPr id="7" name="TextBox 6">
            <a:extLst>
              <a:ext uri="{FF2B5EF4-FFF2-40B4-BE49-F238E27FC236}">
                <a16:creationId xmlns:a16="http://schemas.microsoft.com/office/drawing/2014/main" id="{B3869863-95A0-200F-37AE-A8388E9DB95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597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645BB-DDEA-6C18-25F0-FFD1F18C7F8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2A296E-0F7F-D209-E8C9-FA8F9A2EE3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28B93A-0077-9031-093D-4192CF3E38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0907DB-3566-367F-05B9-0C864EAF71F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7FC8E326-ABF9-83E1-9799-8495E258259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064D8F7-6859-2E4B-63FF-5D6E947C4F14}"/>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7"/>
            </a:pPr>
            <a:r>
              <a:rPr lang="en-US" sz="2400" b="1" dirty="0">
                <a:solidFill>
                  <a:srgbClr val="FF0000"/>
                </a:solidFill>
                <a:latin typeface="Alexandria" pitchFamily="2" charset="-78"/>
                <a:cs typeface="Alexandria" pitchFamily="2" charset="-78"/>
              </a:rPr>
              <a:t>Be Present</a:t>
            </a:r>
          </a:p>
        </p:txBody>
      </p:sp>
      <p:sp>
        <p:nvSpPr>
          <p:cNvPr id="7" name="TextBox 6">
            <a:extLst>
              <a:ext uri="{FF2B5EF4-FFF2-40B4-BE49-F238E27FC236}">
                <a16:creationId xmlns:a16="http://schemas.microsoft.com/office/drawing/2014/main" id="{1CD12B28-0711-5517-6D37-9F2A72F743D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FEB5D477-BEAF-B56E-50D5-0D7E3E183B63}"/>
              </a:ext>
            </a:extLst>
          </p:cNvPr>
          <p:cNvPicPr>
            <a:picLocks noChangeAspect="1"/>
          </p:cNvPicPr>
          <p:nvPr/>
        </p:nvPicPr>
        <p:blipFill>
          <a:blip r:embed="rId3"/>
          <a:stretch>
            <a:fillRect/>
          </a:stretch>
        </p:blipFill>
        <p:spPr>
          <a:xfrm>
            <a:off x="1456677" y="1995949"/>
            <a:ext cx="9278645" cy="4725059"/>
          </a:xfrm>
          <a:prstGeom prst="rect">
            <a:avLst/>
          </a:prstGeom>
          <a:ln>
            <a:noFill/>
          </a:ln>
          <a:effectLst>
            <a:softEdge rad="112500"/>
          </a:effectLst>
        </p:spPr>
      </p:pic>
    </p:spTree>
    <p:extLst>
      <p:ext uri="{BB962C8B-B14F-4D97-AF65-F5344CB8AC3E}">
        <p14:creationId xmlns:p14="http://schemas.microsoft.com/office/powerpoint/2010/main" val="4269220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95DA8-ED8C-A5DE-5CFE-60027A450E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02985A-4C90-1073-B9E8-01AD9746C6F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DC8FC8-20FA-6AB7-0447-0AEA67FAFD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73DFFC9-1699-BFEE-3DBB-7E18ECE4BA4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924836AB-7DDC-3A47-050D-D5B54CF563CB}"/>
              </a:ext>
            </a:extLst>
          </p:cNvPr>
          <p:cNvSpPr/>
          <p:nvPr/>
        </p:nvSpPr>
        <p:spPr>
          <a:xfrm>
            <a:off x="569418" y="2024874"/>
            <a:ext cx="1083524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13B5663-E68C-B4E8-7FB9-E2A1ACACD2A9}"/>
              </a:ext>
            </a:extLst>
          </p:cNvPr>
          <p:cNvSpPr/>
          <p:nvPr/>
        </p:nvSpPr>
        <p:spPr>
          <a:xfrm>
            <a:off x="599767" y="2128176"/>
            <a:ext cx="10412361"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For effective project communication, roles and responsibilities on the project need to be clearly defined.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This should be done at the project kickoff meeting.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 accelerate the process of establishing role definitions, start with roles that have been previously defined in other projects, for example, the project manager, project coordinator, team member, project sponsor, functional manager, etc.</a:t>
            </a:r>
          </a:p>
        </p:txBody>
      </p:sp>
      <p:sp>
        <p:nvSpPr>
          <p:cNvPr id="4" name="Rectangle: Rounded Corners 3">
            <a:extLst>
              <a:ext uri="{FF2B5EF4-FFF2-40B4-BE49-F238E27FC236}">
                <a16:creationId xmlns:a16="http://schemas.microsoft.com/office/drawing/2014/main" id="{2049643E-761D-607B-6100-A9B23E0EC32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DC7ADD0-E388-BF5F-F0DB-78E368918677}"/>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8"/>
            </a:pPr>
            <a:r>
              <a:rPr lang="en-US" sz="2400" b="1" dirty="0">
                <a:solidFill>
                  <a:srgbClr val="FF0000"/>
                </a:solidFill>
                <a:latin typeface="Alexandria" pitchFamily="2" charset="-78"/>
                <a:cs typeface="Alexandria" pitchFamily="2" charset="-78"/>
              </a:rPr>
              <a:t>Define Roles on the Team</a:t>
            </a:r>
          </a:p>
        </p:txBody>
      </p:sp>
      <p:sp>
        <p:nvSpPr>
          <p:cNvPr id="7" name="TextBox 6">
            <a:extLst>
              <a:ext uri="{FF2B5EF4-FFF2-40B4-BE49-F238E27FC236}">
                <a16:creationId xmlns:a16="http://schemas.microsoft.com/office/drawing/2014/main" id="{89D1FE8C-F0D3-2548-0D3F-A2192FA6F3A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0033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6E3D0-5291-4995-0110-2E671C6CCC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FB6C44-D3AA-C951-85A5-2701CCE4C6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D35DC9-0760-3CC1-27BA-1CD3BB65B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44778D-8DCA-6F4C-F959-A631FC69DDF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A1EB0120-7091-B759-0692-2C8B91359C9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A2F7024-676B-90D9-F23A-5C733B26BF24}"/>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8"/>
            </a:pPr>
            <a:r>
              <a:rPr lang="en-US" sz="2400" b="1" dirty="0">
                <a:solidFill>
                  <a:srgbClr val="FF0000"/>
                </a:solidFill>
                <a:latin typeface="Alexandria" pitchFamily="2" charset="-78"/>
                <a:cs typeface="Alexandria" pitchFamily="2" charset="-78"/>
              </a:rPr>
              <a:t>Define Roles on the Team</a:t>
            </a:r>
          </a:p>
        </p:txBody>
      </p:sp>
      <p:sp>
        <p:nvSpPr>
          <p:cNvPr id="7" name="TextBox 6">
            <a:extLst>
              <a:ext uri="{FF2B5EF4-FFF2-40B4-BE49-F238E27FC236}">
                <a16:creationId xmlns:a16="http://schemas.microsoft.com/office/drawing/2014/main" id="{C7E6D191-513C-9009-CDAC-FCEE2613BAE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4338" name="Picture 2" descr="Define role of team members ppt background graphics Slide01">
            <a:extLst>
              <a:ext uri="{FF2B5EF4-FFF2-40B4-BE49-F238E27FC236}">
                <a16:creationId xmlns:a16="http://schemas.microsoft.com/office/drawing/2014/main" id="{019DD948-89AD-F48A-D3FB-36A6E5C7FD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520" y="2063722"/>
            <a:ext cx="8377083" cy="47121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40346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01EF8-EE1B-FA1D-99F3-E84856EC5D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D5B2C0-8771-86D8-7B31-8051D86E5FB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BF7F5A-541B-99AA-477D-B1CC3FF2C4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54233FE-51C7-4005-A525-E9D71A8E7AA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568445F7-A0B8-0F6A-ADB0-0649E778E104}"/>
              </a:ext>
            </a:extLst>
          </p:cNvPr>
          <p:cNvSpPr/>
          <p:nvPr/>
        </p:nvSpPr>
        <p:spPr>
          <a:xfrm>
            <a:off x="569419" y="2024874"/>
            <a:ext cx="1083525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DC8DA7A-AD42-4C11-CDA9-7DE17224CD01}"/>
              </a:ext>
            </a:extLst>
          </p:cNvPr>
          <p:cNvSpPr/>
          <p:nvPr/>
        </p:nvSpPr>
        <p:spPr>
          <a:xfrm>
            <a:off x="599767" y="2128176"/>
            <a:ext cx="10471355"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At the project kick-off meeting, review the sample roles together. Make adjustments specific to this project and this project team.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Make sure that responsibilities for project communication are clearly defined for each role.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Once the roles and responsibilities have been established and agreed upon, put the role definitions into your project plan.</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Everyone should refer to them as needed throughout the project.</a:t>
            </a:r>
          </a:p>
        </p:txBody>
      </p:sp>
      <p:sp>
        <p:nvSpPr>
          <p:cNvPr id="4" name="Rectangle: Rounded Corners 3">
            <a:extLst>
              <a:ext uri="{FF2B5EF4-FFF2-40B4-BE49-F238E27FC236}">
                <a16:creationId xmlns:a16="http://schemas.microsoft.com/office/drawing/2014/main" id="{3D572DBD-50A4-AF4D-9D0B-062C903898D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1C06ED3-A19F-235C-BDA8-1C9FFAF8F058}"/>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8"/>
            </a:pPr>
            <a:r>
              <a:rPr lang="en-US" sz="2400" b="1" dirty="0">
                <a:solidFill>
                  <a:srgbClr val="FF0000"/>
                </a:solidFill>
                <a:latin typeface="Alexandria" pitchFamily="2" charset="-78"/>
                <a:cs typeface="Alexandria" pitchFamily="2" charset="-78"/>
              </a:rPr>
              <a:t>Define Roles on the Team</a:t>
            </a:r>
          </a:p>
        </p:txBody>
      </p:sp>
      <p:sp>
        <p:nvSpPr>
          <p:cNvPr id="7" name="TextBox 6">
            <a:extLst>
              <a:ext uri="{FF2B5EF4-FFF2-40B4-BE49-F238E27FC236}">
                <a16:creationId xmlns:a16="http://schemas.microsoft.com/office/drawing/2014/main" id="{93D0B56F-AC25-F2CA-B2F9-E6E79DFC786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2525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86818-5394-CB8B-1B3A-CB28AB72A0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2AA773-85C4-06E7-15A9-1B512531FA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24AA7EA-449A-AC38-8019-0A61462A5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F48C950-0A6D-71F8-D1CE-876D8DE13C9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EEDCF8D8-5D17-A47F-7BDD-FA663947EED5}"/>
              </a:ext>
            </a:extLst>
          </p:cNvPr>
          <p:cNvSpPr/>
          <p:nvPr/>
        </p:nvSpPr>
        <p:spPr>
          <a:xfrm>
            <a:off x="569419" y="2024874"/>
            <a:ext cx="1083525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A9E416A-501E-1680-29C5-49035C3F2454}"/>
              </a:ext>
            </a:extLst>
          </p:cNvPr>
          <p:cNvSpPr/>
          <p:nvPr/>
        </p:nvSpPr>
        <p:spPr>
          <a:xfrm>
            <a:off x="599767" y="2128176"/>
            <a:ext cx="10471355"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John Wooden, legendary American basketball player and coach, once said, “</a:t>
            </a:r>
            <a:r>
              <a:rPr lang="en-US" b="1" dirty="0">
                <a:solidFill>
                  <a:schemeClr val="accent6">
                    <a:lumMod val="50000"/>
                  </a:schemeClr>
                </a:solidFill>
                <a:latin typeface="Alexandria Light" pitchFamily="2" charset="-78"/>
                <a:cs typeface="Alexandria Light" pitchFamily="2" charset="-78"/>
              </a:rPr>
              <a:t>The most powerful leadership tool you have is your personal example</a:t>
            </a:r>
            <a:r>
              <a:rPr lang="en-US"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As a participant on the project team, you should be role modeling what you consider to be good communication practices and acceptable behaviors.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you set good communication examples and actions, psychology indicates that others will follow. It starts with you.</a:t>
            </a:r>
          </a:p>
        </p:txBody>
      </p:sp>
      <p:sp>
        <p:nvSpPr>
          <p:cNvPr id="4" name="Rectangle: Rounded Corners 3">
            <a:extLst>
              <a:ext uri="{FF2B5EF4-FFF2-40B4-BE49-F238E27FC236}">
                <a16:creationId xmlns:a16="http://schemas.microsoft.com/office/drawing/2014/main" id="{76A96D9B-B54E-2855-EAA0-2F918681068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6CB635B-8C6D-15F6-83A1-402F98ADDA34}"/>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9"/>
            </a:pPr>
            <a:r>
              <a:rPr lang="en-US" sz="2400" b="1" dirty="0">
                <a:solidFill>
                  <a:srgbClr val="FF0000"/>
                </a:solidFill>
                <a:latin typeface="Alexandria" pitchFamily="2" charset="-78"/>
                <a:cs typeface="Alexandria" pitchFamily="2" charset="-78"/>
              </a:rPr>
              <a:t>Lead by Example</a:t>
            </a:r>
          </a:p>
        </p:txBody>
      </p:sp>
      <p:sp>
        <p:nvSpPr>
          <p:cNvPr id="7" name="TextBox 6">
            <a:extLst>
              <a:ext uri="{FF2B5EF4-FFF2-40B4-BE49-F238E27FC236}">
                <a16:creationId xmlns:a16="http://schemas.microsoft.com/office/drawing/2014/main" id="{FEDD19D2-D30B-3231-3AE6-1FB8AD08EF7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0436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D4FD6-A3B7-E979-A139-4B4BA050EB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D7E4B6-137A-1D3E-AF63-41AB4FB326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7D211D-35DA-B745-0DF7-51447AB120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5040CCC-9FDA-4602-2D7A-3BA1ACA9A8D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B108FAFC-DA0A-7846-8992-E24D2CE809F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8B8FC39-2DE3-FEC0-4C18-7BFB39E8B287}"/>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9"/>
            </a:pPr>
            <a:r>
              <a:rPr lang="en-US" sz="2400" b="1" dirty="0">
                <a:solidFill>
                  <a:srgbClr val="FF0000"/>
                </a:solidFill>
                <a:latin typeface="Alexandria" pitchFamily="2" charset="-78"/>
                <a:cs typeface="Alexandria" pitchFamily="2" charset="-78"/>
              </a:rPr>
              <a:t>Lead by Example</a:t>
            </a:r>
          </a:p>
        </p:txBody>
      </p:sp>
      <p:sp>
        <p:nvSpPr>
          <p:cNvPr id="7" name="TextBox 6">
            <a:extLst>
              <a:ext uri="{FF2B5EF4-FFF2-40B4-BE49-F238E27FC236}">
                <a16:creationId xmlns:a16="http://schemas.microsoft.com/office/drawing/2014/main" id="{A4553E86-DEA5-D8CF-2454-AA22B388D67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7410" name="Picture 2" descr="infographic-why-is-leading-by-example-important-leading-by-example">
            <a:extLst>
              <a:ext uri="{FF2B5EF4-FFF2-40B4-BE49-F238E27FC236}">
                <a16:creationId xmlns:a16="http://schemas.microsoft.com/office/drawing/2014/main" id="{5B45BB5F-9E42-3F74-7164-9C26F88C56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920" y="2063722"/>
            <a:ext cx="7829550" cy="44734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352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4FE00-C60F-2941-1496-7D4ECD7BD1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B11B1C-8AFA-0B92-7AEA-9809964816D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32DD9D-DF56-1290-6E05-BDBD057B54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2D5FF7F-C4C8-E1EE-26C8-F9D926566A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A4E0EB83-D90E-0E19-8A23-6E5E843B714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5286215-BEDB-D953-43DD-B2B9C491CCF5}"/>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9"/>
            </a:pPr>
            <a:r>
              <a:rPr lang="en-US" sz="2400" b="1" dirty="0">
                <a:solidFill>
                  <a:srgbClr val="FF0000"/>
                </a:solidFill>
                <a:latin typeface="Alexandria" pitchFamily="2" charset="-78"/>
                <a:cs typeface="Alexandria" pitchFamily="2" charset="-78"/>
              </a:rPr>
              <a:t>Lead by Example</a:t>
            </a:r>
          </a:p>
        </p:txBody>
      </p:sp>
      <p:sp>
        <p:nvSpPr>
          <p:cNvPr id="7" name="TextBox 6">
            <a:extLst>
              <a:ext uri="{FF2B5EF4-FFF2-40B4-BE49-F238E27FC236}">
                <a16:creationId xmlns:a16="http://schemas.microsoft.com/office/drawing/2014/main" id="{98BF5AC4-9833-0A96-B97A-92C51A8683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482" name="Picture 2" descr="infographic-how-to-lead-by-example-leading-by-example">
            <a:extLst>
              <a:ext uri="{FF2B5EF4-FFF2-40B4-BE49-F238E27FC236}">
                <a16:creationId xmlns:a16="http://schemas.microsoft.com/office/drawing/2014/main" id="{3F67ECC0-2F7D-AAF6-E7A4-EC18909E3F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27311" y="1954445"/>
            <a:ext cx="8321163" cy="47543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45973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85733-BF8C-5063-A610-A6C4825521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FCB937-B5BD-C500-94A8-A36A1E52C4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1F1A170-471F-7F4A-6090-BDC38BA547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73C90D-0F12-77D2-6999-921A2688840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AA4B2886-D77C-7EBE-AB93-69C3172FCC96}"/>
              </a:ext>
            </a:extLst>
          </p:cNvPr>
          <p:cNvSpPr/>
          <p:nvPr/>
        </p:nvSpPr>
        <p:spPr>
          <a:xfrm>
            <a:off x="569419" y="2024874"/>
            <a:ext cx="1083525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464C91E-5812-D738-79B6-F11E0445325C}"/>
              </a:ext>
            </a:extLst>
          </p:cNvPr>
          <p:cNvSpPr/>
          <p:nvPr/>
        </p:nvSpPr>
        <p:spPr>
          <a:xfrm>
            <a:off x="599767" y="2128176"/>
            <a:ext cx="10471355"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project team members and stakeholders are not communicating, there is a risk that these groups will start having conversations among themselves.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can create a foundation for even bigger problems, misunderstandings, and potential conflict.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 quick “check-in” is better than saying nothing at all. In some company cultures or project teams, silence means acceptance. In other words, if you do not respond, you are agreeing to the decision, action, or content.</a:t>
            </a:r>
          </a:p>
        </p:txBody>
      </p:sp>
      <p:sp>
        <p:nvSpPr>
          <p:cNvPr id="4" name="Rectangle: Rounded Corners 3">
            <a:extLst>
              <a:ext uri="{FF2B5EF4-FFF2-40B4-BE49-F238E27FC236}">
                <a16:creationId xmlns:a16="http://schemas.microsoft.com/office/drawing/2014/main" id="{3D499C21-2BEB-8F2D-C679-320F705F8D9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367C1AB-E5F8-A050-031C-6BC8AAAF19CB}"/>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0"/>
            </a:pPr>
            <a:r>
              <a:rPr lang="en-US" sz="2400" b="1" dirty="0">
                <a:solidFill>
                  <a:srgbClr val="FF0000"/>
                </a:solidFill>
                <a:latin typeface="Alexandria" pitchFamily="2" charset="-78"/>
                <a:cs typeface="Alexandria" pitchFamily="2" charset="-78"/>
              </a:rPr>
              <a:t>Avoid Silence</a:t>
            </a:r>
          </a:p>
        </p:txBody>
      </p:sp>
      <p:sp>
        <p:nvSpPr>
          <p:cNvPr id="7" name="TextBox 6">
            <a:extLst>
              <a:ext uri="{FF2B5EF4-FFF2-40B4-BE49-F238E27FC236}">
                <a16:creationId xmlns:a16="http://schemas.microsoft.com/office/drawing/2014/main" id="{D5224989-5EFB-8CBE-D7C0-24509788DA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4933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0A3EF-19F7-9E2A-E43D-2AE3AA2C7E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AD1665-7D1A-53A3-9C6B-02D45DC522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F9AEAB-7D9C-80AB-227D-E36218B88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AB036C-2EF7-04E7-35B6-5215FDC0177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A4C9CBD1-2339-4AD8-6238-02B58CD0A9C7}"/>
              </a:ext>
            </a:extLst>
          </p:cNvPr>
          <p:cNvSpPr/>
          <p:nvPr/>
        </p:nvSpPr>
        <p:spPr>
          <a:xfrm>
            <a:off x="569419" y="2024874"/>
            <a:ext cx="1083525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3C33349-47B8-67DD-372B-76C2254F0BC4}"/>
              </a:ext>
            </a:extLst>
          </p:cNvPr>
          <p:cNvSpPr/>
          <p:nvPr/>
        </p:nvSpPr>
        <p:spPr>
          <a:xfrm>
            <a:off x="599767" y="2128176"/>
            <a:ext cx="10685549"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origin of the rule of seven started in marketing, where buyers needed to see and hear the same message seven different ways before they would make a purchase. The same concept can be applied to project communication. Aim to repeat the same message seven times, in seven different ways, to ensure everyone understands and receives the same message. What does the rule of seven look like in a project? Here is an example.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Susie is the project manager. She has created a lessons-learned document in the electronic project folder. At each status meeting, Susie communicates that no one has posted information in the lessons learned folder and asks everyone to write their lessons learned.</a:t>
            </a:r>
          </a:p>
        </p:txBody>
      </p:sp>
      <p:sp>
        <p:nvSpPr>
          <p:cNvPr id="4" name="Rectangle: Rounded Corners 3">
            <a:extLst>
              <a:ext uri="{FF2B5EF4-FFF2-40B4-BE49-F238E27FC236}">
                <a16:creationId xmlns:a16="http://schemas.microsoft.com/office/drawing/2014/main" id="{C4F75643-9603-1B13-0F85-355E1F700FD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7DCB3FD-3D7C-3BB9-67AA-C4896398E0F7}"/>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1"/>
            </a:pPr>
            <a:r>
              <a:rPr lang="en-US" sz="2400" b="1" dirty="0">
                <a:solidFill>
                  <a:srgbClr val="FF0000"/>
                </a:solidFill>
                <a:latin typeface="Alexandria" pitchFamily="2" charset="-78"/>
                <a:cs typeface="Alexandria" pitchFamily="2" charset="-78"/>
              </a:rPr>
              <a:t>Use the Rule of Seven</a:t>
            </a:r>
          </a:p>
        </p:txBody>
      </p:sp>
      <p:sp>
        <p:nvSpPr>
          <p:cNvPr id="7" name="TextBox 6">
            <a:extLst>
              <a:ext uri="{FF2B5EF4-FFF2-40B4-BE49-F238E27FC236}">
                <a16:creationId xmlns:a16="http://schemas.microsoft.com/office/drawing/2014/main" id="{1C32456E-296A-83F1-6550-ACE02CC8BE7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4048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D11DF-B508-EEEB-623B-C10C0E2796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BF655D-5B5B-1910-2D16-DA20292BA7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9BAE8E-9BED-DFB9-E12B-CBC753DA29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14656DF-6D73-B28F-3F1B-BD5179A669B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7B6DE958-8803-DFDE-A896-CCEE87E54385}"/>
              </a:ext>
            </a:extLst>
          </p:cNvPr>
          <p:cNvSpPr/>
          <p:nvPr/>
        </p:nvSpPr>
        <p:spPr>
          <a:xfrm>
            <a:off x="569419" y="2024874"/>
            <a:ext cx="7243492"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97F6F42-DCA8-8BC0-E14E-312E539782D5}"/>
              </a:ext>
            </a:extLst>
          </p:cNvPr>
          <p:cNvSpPr/>
          <p:nvPr/>
        </p:nvSpPr>
        <p:spPr>
          <a:xfrm>
            <a:off x="599768" y="2128176"/>
            <a:ext cx="7027948"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At the next team meeting, the lessons learned document (or log) is still empty. To set the example, Susie starts posting information in the lessons learned log and communicates that she has done so.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She tries the rule of seven approaches, using seven different ways to remind the team to take action. She uses a combination of formal and informal communication, as well as a mix of verbal and written communication.</a:t>
            </a:r>
          </a:p>
        </p:txBody>
      </p:sp>
      <p:sp>
        <p:nvSpPr>
          <p:cNvPr id="4" name="Rectangle: Rounded Corners 3">
            <a:extLst>
              <a:ext uri="{FF2B5EF4-FFF2-40B4-BE49-F238E27FC236}">
                <a16:creationId xmlns:a16="http://schemas.microsoft.com/office/drawing/2014/main" id="{E197B6D1-6EE8-087E-0B24-87154B34A29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72E6D9D-8EC9-4347-F4F6-67F2C610DC70}"/>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1"/>
            </a:pPr>
            <a:r>
              <a:rPr lang="en-US" sz="2400" b="1" dirty="0">
                <a:solidFill>
                  <a:srgbClr val="FF0000"/>
                </a:solidFill>
                <a:latin typeface="Alexandria" pitchFamily="2" charset="-78"/>
                <a:cs typeface="Alexandria" pitchFamily="2" charset="-78"/>
              </a:rPr>
              <a:t>Use the Rule of Seven</a:t>
            </a:r>
          </a:p>
        </p:txBody>
      </p:sp>
      <p:sp>
        <p:nvSpPr>
          <p:cNvPr id="7" name="TextBox 6">
            <a:extLst>
              <a:ext uri="{FF2B5EF4-FFF2-40B4-BE49-F238E27FC236}">
                <a16:creationId xmlns:a16="http://schemas.microsoft.com/office/drawing/2014/main" id="{1484C03F-43D5-BF62-E216-2674736A698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Get More Readers When You Use The Rule of Seven | by Kathy Widenhouse |  Writers' Blokke | Medium">
            <a:extLst>
              <a:ext uri="{FF2B5EF4-FFF2-40B4-BE49-F238E27FC236}">
                <a16:creationId xmlns:a16="http://schemas.microsoft.com/office/drawing/2014/main" id="{4EFCD175-6551-B9B0-F975-864E157DD2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0" b="7190"/>
          <a:stretch/>
        </p:blipFill>
        <p:spPr bwMode="auto">
          <a:xfrm>
            <a:off x="7963382" y="1995949"/>
            <a:ext cx="4228618" cy="45128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043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5E4DA-469B-671E-BC58-BE47967CE8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2723B3-5EC9-F800-08C6-0F098E0D44F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F463431-AB35-D044-62A6-7BB8B37EE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7B25446-0F20-723B-4732-EBB3DC307B9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3D9641D4-1CC4-2AC7-B823-40BAEC0EC323}"/>
              </a:ext>
            </a:extLst>
          </p:cNvPr>
          <p:cNvSpPr/>
          <p:nvPr/>
        </p:nvSpPr>
        <p:spPr>
          <a:xfrm>
            <a:off x="569419" y="2024874"/>
            <a:ext cx="1083525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B3A95FE-BCC3-1D43-CBDD-F586F301A58C}"/>
              </a:ext>
            </a:extLst>
          </p:cNvPr>
          <p:cNvSpPr/>
          <p:nvPr/>
        </p:nvSpPr>
        <p:spPr>
          <a:xfrm>
            <a:off x="599767" y="2128176"/>
            <a:ext cx="10685549" cy="3785011"/>
          </a:xfrm>
          <a:prstGeom prst="rect">
            <a:avLst/>
          </a:prstGeom>
        </p:spPr>
        <p:txBody>
          <a:bodyPr wrap="square">
            <a:spAutoFit/>
          </a:bodyPr>
          <a:lstStyle/>
          <a:p>
            <a:pPr marL="342900" indent="-342900" algn="just">
              <a:lnSpc>
                <a:spcPct val="150000"/>
              </a:lnSpc>
              <a:buFont typeface="+mj-lt"/>
              <a:buAutoNum type="arabicPeriod"/>
            </a:pPr>
            <a:r>
              <a:rPr lang="en-US" b="1" dirty="0">
                <a:solidFill>
                  <a:srgbClr val="2D3956"/>
                </a:solidFill>
                <a:latin typeface="Alexandria Light" pitchFamily="2" charset="-78"/>
                <a:cs typeface="Alexandria Light" pitchFamily="2" charset="-78"/>
              </a:rPr>
              <a:t>Susie clearly states the reminder at each status meeting.</a:t>
            </a:r>
          </a:p>
          <a:p>
            <a:pPr marL="342900" indent="-342900" algn="just">
              <a:lnSpc>
                <a:spcPct val="150000"/>
              </a:lnSpc>
              <a:buFont typeface="+mj-lt"/>
              <a:buAutoNum type="arabicPeriod"/>
            </a:pPr>
            <a:r>
              <a:rPr lang="en-US" b="1" dirty="0">
                <a:solidFill>
                  <a:srgbClr val="2D3956"/>
                </a:solidFill>
                <a:latin typeface="Alexandria Light" pitchFamily="2" charset="-78"/>
                <a:cs typeface="Alexandria Light" pitchFamily="2" charset="-78"/>
              </a:rPr>
              <a:t>She includes a lessons learned category in status reports.</a:t>
            </a:r>
          </a:p>
          <a:p>
            <a:pPr marL="342900" indent="-342900" algn="just">
              <a:lnSpc>
                <a:spcPct val="150000"/>
              </a:lnSpc>
              <a:buFont typeface="+mj-lt"/>
              <a:buAutoNum type="arabicPeriod"/>
            </a:pPr>
            <a:r>
              <a:rPr lang="en-US" b="1" dirty="0">
                <a:solidFill>
                  <a:srgbClr val="2D3956"/>
                </a:solidFill>
                <a:latin typeface="Alexandria Light" pitchFamily="2" charset="-78"/>
                <a:cs typeface="Alexandria Light" pitchFamily="2" charset="-78"/>
              </a:rPr>
              <a:t>Susie adds a reminder in her e-mail signature.</a:t>
            </a:r>
          </a:p>
          <a:p>
            <a:pPr marL="342900" indent="-342900" algn="just">
              <a:lnSpc>
                <a:spcPct val="150000"/>
              </a:lnSpc>
              <a:buFont typeface="+mj-lt"/>
              <a:buAutoNum type="arabicPeriod"/>
            </a:pPr>
            <a:r>
              <a:rPr lang="en-US" b="1" dirty="0">
                <a:solidFill>
                  <a:srgbClr val="2D3956"/>
                </a:solidFill>
                <a:latin typeface="Alexandria Light" pitchFamily="2" charset="-78"/>
                <a:cs typeface="Alexandria Light" pitchFamily="2" charset="-78"/>
              </a:rPr>
              <a:t>She posts her own lessons learned each week and then shares the updates with each team member via e-mail.</a:t>
            </a:r>
          </a:p>
          <a:p>
            <a:pPr marL="342900" indent="-342900" algn="just">
              <a:lnSpc>
                <a:spcPct val="150000"/>
              </a:lnSpc>
              <a:buFont typeface="+mj-lt"/>
              <a:buAutoNum type="arabicPeriod"/>
            </a:pPr>
            <a:r>
              <a:rPr lang="en-US" b="1" dirty="0">
                <a:solidFill>
                  <a:srgbClr val="2D3956"/>
                </a:solidFill>
                <a:latin typeface="Alexandria Light" pitchFamily="2" charset="-78"/>
                <a:cs typeface="Alexandria Light" pitchFamily="2" charset="-78"/>
              </a:rPr>
              <a:t>Susie asks each member of the project team to share two lessons learned at the weekly stand-up meeting—one positive result and one negative result.</a:t>
            </a:r>
          </a:p>
          <a:p>
            <a:pPr marL="342900" indent="-342900" algn="just">
              <a:lnSpc>
                <a:spcPct val="150000"/>
              </a:lnSpc>
              <a:buFont typeface="+mj-lt"/>
              <a:buAutoNum type="arabicPeriod"/>
            </a:pPr>
            <a:r>
              <a:rPr lang="en-US" b="1" dirty="0">
                <a:solidFill>
                  <a:srgbClr val="2D3956"/>
                </a:solidFill>
                <a:latin typeface="Alexandria Light" pitchFamily="2" charset="-78"/>
                <a:cs typeface="Alexandria Light" pitchFamily="2" charset="-78"/>
              </a:rPr>
              <a:t>She sets up checkpoints throughout the project to capture lessons learned.</a:t>
            </a:r>
          </a:p>
          <a:p>
            <a:pPr marL="342900" indent="-342900" algn="just">
              <a:lnSpc>
                <a:spcPct val="150000"/>
              </a:lnSpc>
              <a:buFont typeface="+mj-lt"/>
              <a:buAutoNum type="arabicPeriod"/>
            </a:pPr>
            <a:r>
              <a:rPr lang="en-US" b="1" dirty="0">
                <a:solidFill>
                  <a:srgbClr val="2D3956"/>
                </a:solidFill>
                <a:latin typeface="Alexandria Light" pitchFamily="2" charset="-78"/>
                <a:cs typeface="Alexandria Light" pitchFamily="2" charset="-78"/>
              </a:rPr>
              <a:t>Susie creates and shares a short video about lessons learned with the project team.</a:t>
            </a:r>
          </a:p>
        </p:txBody>
      </p:sp>
      <p:sp>
        <p:nvSpPr>
          <p:cNvPr id="4" name="Rectangle: Rounded Corners 3">
            <a:extLst>
              <a:ext uri="{FF2B5EF4-FFF2-40B4-BE49-F238E27FC236}">
                <a16:creationId xmlns:a16="http://schemas.microsoft.com/office/drawing/2014/main" id="{BC893620-9BE7-5AB0-4C4C-6E525D1C40F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6D5293-DDFF-56EC-3D21-DE83CE9E028D}"/>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1"/>
            </a:pPr>
            <a:r>
              <a:rPr lang="en-US" sz="2400" b="1" dirty="0">
                <a:solidFill>
                  <a:srgbClr val="FF0000"/>
                </a:solidFill>
                <a:latin typeface="Alexandria" pitchFamily="2" charset="-78"/>
                <a:cs typeface="Alexandria" pitchFamily="2" charset="-78"/>
              </a:rPr>
              <a:t>Use the Rule of Seven</a:t>
            </a:r>
          </a:p>
        </p:txBody>
      </p:sp>
      <p:sp>
        <p:nvSpPr>
          <p:cNvPr id="7" name="TextBox 6">
            <a:extLst>
              <a:ext uri="{FF2B5EF4-FFF2-40B4-BE49-F238E27FC236}">
                <a16:creationId xmlns:a16="http://schemas.microsoft.com/office/drawing/2014/main" id="{8C3E8E72-6A81-276F-E1D3-EBEB2A5DDD2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74926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87080-83FA-D5F1-DAC5-18D1DA4572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232408-AC24-1E48-C3CB-E0D597C49C9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F7B001-645C-0FE5-00C2-F515F61A1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A45CE18-EA1E-1CF2-C34C-AC370611BB5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E0B9C82A-62FD-4C07-9D19-D528B84A13A1}"/>
              </a:ext>
            </a:extLst>
          </p:cNvPr>
          <p:cNvSpPr/>
          <p:nvPr/>
        </p:nvSpPr>
        <p:spPr>
          <a:xfrm>
            <a:off x="569419" y="2024874"/>
            <a:ext cx="6317518"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0C19594-8F68-984D-39D7-76F6C8AF4FDE}"/>
              </a:ext>
            </a:extLst>
          </p:cNvPr>
          <p:cNvSpPr/>
          <p:nvPr/>
        </p:nvSpPr>
        <p:spPr>
          <a:xfrm>
            <a:off x="599767" y="2128176"/>
            <a:ext cx="5997803"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As a result, she sees that each member of her project team is now actively participating in capturing lessons learned on the project. The rule of seven really does work! Consider doing a similar activity: Try delivering the same message in seven different ways and see the difference. Then share the results with your project team.</a:t>
            </a:r>
          </a:p>
        </p:txBody>
      </p:sp>
      <p:sp>
        <p:nvSpPr>
          <p:cNvPr id="4" name="Rectangle: Rounded Corners 3">
            <a:extLst>
              <a:ext uri="{FF2B5EF4-FFF2-40B4-BE49-F238E27FC236}">
                <a16:creationId xmlns:a16="http://schemas.microsoft.com/office/drawing/2014/main" id="{2017F1C7-0418-36DA-7827-C547679DA01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26D6611-9FFA-240A-B4F3-6C6E66F4AD93}"/>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1"/>
            </a:pPr>
            <a:r>
              <a:rPr lang="en-US" sz="2400" b="1" dirty="0">
                <a:solidFill>
                  <a:srgbClr val="FF0000"/>
                </a:solidFill>
                <a:latin typeface="Alexandria" pitchFamily="2" charset="-78"/>
                <a:cs typeface="Alexandria" pitchFamily="2" charset="-78"/>
              </a:rPr>
              <a:t>Use the Rule of Seven</a:t>
            </a:r>
          </a:p>
        </p:txBody>
      </p:sp>
      <p:sp>
        <p:nvSpPr>
          <p:cNvPr id="7" name="TextBox 6">
            <a:extLst>
              <a:ext uri="{FF2B5EF4-FFF2-40B4-BE49-F238E27FC236}">
                <a16:creationId xmlns:a16="http://schemas.microsoft.com/office/drawing/2014/main" id="{BC0D10EB-0DFB-16EC-D899-B608C7CD0E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D089CBDA-147D-0270-3950-EC15769E0AAC}"/>
              </a:ext>
            </a:extLst>
          </p:cNvPr>
          <p:cNvPicPr>
            <a:picLocks noChangeAspect="1"/>
          </p:cNvPicPr>
          <p:nvPr/>
        </p:nvPicPr>
        <p:blipFill>
          <a:blip r:embed="rId3"/>
          <a:stretch>
            <a:fillRect/>
          </a:stretch>
        </p:blipFill>
        <p:spPr>
          <a:xfrm>
            <a:off x="7216877" y="1995949"/>
            <a:ext cx="4242879" cy="4507273"/>
          </a:xfrm>
          <a:prstGeom prst="rect">
            <a:avLst/>
          </a:prstGeom>
          <a:ln>
            <a:noFill/>
          </a:ln>
          <a:effectLst>
            <a:softEdge rad="112500"/>
          </a:effectLst>
        </p:spPr>
      </p:pic>
    </p:spTree>
    <p:extLst>
      <p:ext uri="{BB962C8B-B14F-4D97-AF65-F5344CB8AC3E}">
        <p14:creationId xmlns:p14="http://schemas.microsoft.com/office/powerpoint/2010/main" val="309615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7671B-B586-29E4-E77B-8D9A7D3231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73F643-933B-C09B-2300-46064FF986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3CE3E0-8E61-1FE3-A89E-13FEA6314E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856DEB3-BDE6-2081-0576-657736473CE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114FA817-16B5-0B03-A91F-3417E45D92BE}"/>
              </a:ext>
            </a:extLst>
          </p:cNvPr>
          <p:cNvSpPr/>
          <p:nvPr/>
        </p:nvSpPr>
        <p:spPr>
          <a:xfrm>
            <a:off x="569419" y="2024874"/>
            <a:ext cx="6329092"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A858254-9CD2-C2FF-920C-B049CDAFEACB}"/>
              </a:ext>
            </a:extLst>
          </p:cNvPr>
          <p:cNvSpPr/>
          <p:nvPr/>
        </p:nvSpPr>
        <p:spPr>
          <a:xfrm>
            <a:off x="599768" y="2128176"/>
            <a:ext cx="6182998"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On a project, there are numerous communication methods that the project team will use. Push communication methods require that the information be sent out. Pull communication methods require individuals to come to where the information is located, whether that location is physical or virtual. Interactive communication methods use an exchange of information.</a:t>
            </a:r>
          </a:p>
        </p:txBody>
      </p:sp>
      <p:sp>
        <p:nvSpPr>
          <p:cNvPr id="4" name="Rectangle: Rounded Corners 3">
            <a:extLst>
              <a:ext uri="{FF2B5EF4-FFF2-40B4-BE49-F238E27FC236}">
                <a16:creationId xmlns:a16="http://schemas.microsoft.com/office/drawing/2014/main" id="{70B3CA77-7627-235A-CD83-019AC658C5C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D4458E6-08D0-8F06-8881-94D11B1FE2A1}"/>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2"/>
            </a:pPr>
            <a:r>
              <a:rPr lang="en-US" sz="2400" b="1" dirty="0">
                <a:solidFill>
                  <a:srgbClr val="FF0000"/>
                </a:solidFill>
                <a:latin typeface="Alexandria" pitchFamily="2" charset="-78"/>
                <a:cs typeface="Alexandria" pitchFamily="2" charset="-78"/>
              </a:rPr>
              <a:t>Use Push, Pull, and Interactive Methods</a:t>
            </a:r>
          </a:p>
        </p:txBody>
      </p:sp>
      <p:sp>
        <p:nvSpPr>
          <p:cNvPr id="7" name="TextBox 6">
            <a:extLst>
              <a:ext uri="{FF2B5EF4-FFF2-40B4-BE49-F238E27FC236}">
                <a16:creationId xmlns:a16="http://schemas.microsoft.com/office/drawing/2014/main" id="{FE4F4213-44F7-1C1A-3322-152759C1EE8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a:extLst>
              <a:ext uri="{FF2B5EF4-FFF2-40B4-BE49-F238E27FC236}">
                <a16:creationId xmlns:a16="http://schemas.microsoft.com/office/drawing/2014/main" id="{E75509BC-6408-A299-A64D-38AB6822EC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8861" y="2369978"/>
            <a:ext cx="5263140" cy="36047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449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4F0A6-215B-FC7B-7CFB-B18A4829F8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68094A-54F2-B729-C73F-B883C03FBA7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2BE521-947F-DE1C-84EA-BA28A3EDEE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FFB8B8-793A-29FD-016A-A835E73249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A7490AE8-D47C-4960-CACF-C7E4B709F50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07EE4CE-15D3-3E64-0C4D-8B216DF2DCBB}"/>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2"/>
            </a:pPr>
            <a:r>
              <a:rPr lang="en-US" sz="2400" b="1" dirty="0">
                <a:solidFill>
                  <a:srgbClr val="FF0000"/>
                </a:solidFill>
                <a:latin typeface="Alexandria" pitchFamily="2" charset="-78"/>
                <a:cs typeface="Alexandria" pitchFamily="2" charset="-78"/>
              </a:rPr>
              <a:t>Use Push, Pull, and Interactive Methods</a:t>
            </a:r>
          </a:p>
        </p:txBody>
      </p:sp>
      <p:sp>
        <p:nvSpPr>
          <p:cNvPr id="7" name="TextBox 6">
            <a:extLst>
              <a:ext uri="{FF2B5EF4-FFF2-40B4-BE49-F238E27FC236}">
                <a16:creationId xmlns:a16="http://schemas.microsoft.com/office/drawing/2014/main" id="{23F89654-0138-281C-1611-6938905A891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4B5066FD-D9B7-0B42-7913-2884C6406D7D}"/>
              </a:ext>
            </a:extLst>
          </p:cNvPr>
          <p:cNvPicPr>
            <a:picLocks noChangeAspect="1"/>
          </p:cNvPicPr>
          <p:nvPr/>
        </p:nvPicPr>
        <p:blipFill>
          <a:blip r:embed="rId3"/>
          <a:stretch>
            <a:fillRect/>
          </a:stretch>
        </p:blipFill>
        <p:spPr>
          <a:xfrm>
            <a:off x="570268" y="2269404"/>
            <a:ext cx="10835250" cy="3840942"/>
          </a:xfrm>
          <a:prstGeom prst="rect">
            <a:avLst/>
          </a:prstGeom>
        </p:spPr>
      </p:pic>
    </p:spTree>
    <p:extLst>
      <p:ext uri="{BB962C8B-B14F-4D97-AF65-F5344CB8AC3E}">
        <p14:creationId xmlns:p14="http://schemas.microsoft.com/office/powerpoint/2010/main" val="6874286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2D593-E2B0-9DC9-5457-01E6FD8D64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E2E75F-97A1-1D72-B93B-5394EF5EDF4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B57F6C-C77E-C2A4-1626-6F2597A0DB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BEF8E63-6838-4599-BDF2-27F46FA13AD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7" name="TextBox 6">
            <a:extLst>
              <a:ext uri="{FF2B5EF4-FFF2-40B4-BE49-F238E27FC236}">
                <a16:creationId xmlns:a16="http://schemas.microsoft.com/office/drawing/2014/main" id="{67F98FCE-3287-E939-5F96-BB39FDFCCB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098" name="Picture 2" descr="Communication Methods Interactive Vs Push Vs Pull Communication Infographic">
            <a:extLst>
              <a:ext uri="{FF2B5EF4-FFF2-40B4-BE49-F238E27FC236}">
                <a16:creationId xmlns:a16="http://schemas.microsoft.com/office/drawing/2014/main" id="{0796CC84-1F9B-EAC4-6762-D0E000D237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4520" y="1237508"/>
            <a:ext cx="7115146" cy="55399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7709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8556A-8064-441D-C255-8815B11A8E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8DFD82-E490-52D9-FF7A-A8B126D6027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8D9C22-EA05-B7DC-039A-EE6BB2B933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543F1E7-7E79-B9BE-CC57-62FF955FF48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0A9D4E24-6156-893E-AE98-6413EC22D652}"/>
              </a:ext>
            </a:extLst>
          </p:cNvPr>
          <p:cNvSpPr/>
          <p:nvPr/>
        </p:nvSpPr>
        <p:spPr>
          <a:xfrm>
            <a:off x="496489" y="2024874"/>
            <a:ext cx="11072592"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84C3665-CB07-AEDB-4D26-DB787FF0A6AB}"/>
              </a:ext>
            </a:extLst>
          </p:cNvPr>
          <p:cNvSpPr/>
          <p:nvPr/>
        </p:nvSpPr>
        <p:spPr>
          <a:xfrm>
            <a:off x="622919" y="2128176"/>
            <a:ext cx="10836020"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management is both about knowledge (training) and experience. To qualify for many project management certifications, both project education hours and project experience hours may be required. Most project professionals have taken classes and studied project management. However, how much training have we done to learn about communicating?</a:t>
            </a:r>
          </a:p>
          <a:p>
            <a:pPr marL="342900" indent="-342900" algn="just">
              <a:lnSpc>
                <a:spcPct val="200000"/>
              </a:lnSpc>
              <a:buFont typeface="Arial" panose="020B0604020202020204" pitchFamily="34" charset="0"/>
              <a:buChar char="•"/>
            </a:pPr>
            <a:r>
              <a:rPr lang="en-US" b="1" dirty="0">
                <a:solidFill>
                  <a:srgbClr val="2D3956"/>
                </a:solidFill>
                <a:latin typeface="Alexandria Light" pitchFamily="2" charset="-78"/>
                <a:cs typeface="Alexandria Light" pitchFamily="2" charset="-78"/>
              </a:rPr>
              <a:t>If 90 percent of a project manager’s time is spent communicating, can we be really good at it just by experience? Probably not. </a:t>
            </a:r>
            <a:r>
              <a:rPr lang="en-US" dirty="0">
                <a:latin typeface="Alexandria Light" pitchFamily="2" charset="-78"/>
                <a:cs typeface="Alexandria Light" pitchFamily="2" charset="-78"/>
              </a:rPr>
              <a:t>Consider taking some communication classes. Read books on project communication— including this one! Follow blogs to learn more about effective communication.</a:t>
            </a:r>
          </a:p>
        </p:txBody>
      </p:sp>
      <p:sp>
        <p:nvSpPr>
          <p:cNvPr id="4" name="Rectangle: Rounded Corners 3">
            <a:extLst>
              <a:ext uri="{FF2B5EF4-FFF2-40B4-BE49-F238E27FC236}">
                <a16:creationId xmlns:a16="http://schemas.microsoft.com/office/drawing/2014/main" id="{D1504137-2951-8EE2-D976-6B8955D4601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4C59467-493E-BBF1-F89A-654DB2428E1F}"/>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3"/>
            </a:pPr>
            <a:r>
              <a:rPr lang="en-US" sz="2400" b="1" dirty="0">
                <a:solidFill>
                  <a:srgbClr val="FF0000"/>
                </a:solidFill>
                <a:latin typeface="Alexandria" pitchFamily="2" charset="-78"/>
                <a:cs typeface="Alexandria" pitchFamily="2" charset="-78"/>
              </a:rPr>
              <a:t>Utilize Training</a:t>
            </a:r>
          </a:p>
        </p:txBody>
      </p:sp>
      <p:sp>
        <p:nvSpPr>
          <p:cNvPr id="7" name="TextBox 6">
            <a:extLst>
              <a:ext uri="{FF2B5EF4-FFF2-40B4-BE49-F238E27FC236}">
                <a16:creationId xmlns:a16="http://schemas.microsoft.com/office/drawing/2014/main" id="{CEADBE2D-E12F-47C5-09DE-10432C9FC6A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2044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B2F1E-1D3F-5B6A-1E78-411CE99333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6775FA-EAD5-4F86-B226-AF176929795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1280464-C0BA-87E8-F1EF-10B902B25E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0C4318A-0221-2E94-4B30-D4820C92357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7" name="TextBox 6">
            <a:extLst>
              <a:ext uri="{FF2B5EF4-FFF2-40B4-BE49-F238E27FC236}">
                <a16:creationId xmlns:a16="http://schemas.microsoft.com/office/drawing/2014/main" id="{43DACC68-DB28-7118-AC08-1E334DD6CA2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AA52ED56-98B1-2B8C-D6C1-8760674041AF}"/>
              </a:ext>
            </a:extLst>
          </p:cNvPr>
          <p:cNvPicPr>
            <a:picLocks noChangeAspect="1"/>
          </p:cNvPicPr>
          <p:nvPr/>
        </p:nvPicPr>
        <p:blipFill>
          <a:blip r:embed="rId4"/>
          <a:stretch>
            <a:fillRect/>
          </a:stretch>
        </p:blipFill>
        <p:spPr>
          <a:xfrm>
            <a:off x="2367973" y="1179992"/>
            <a:ext cx="7320039" cy="5657581"/>
          </a:xfrm>
          <a:prstGeom prst="rect">
            <a:avLst/>
          </a:prstGeom>
        </p:spPr>
      </p:pic>
    </p:spTree>
    <p:extLst>
      <p:ext uri="{BB962C8B-B14F-4D97-AF65-F5344CB8AC3E}">
        <p14:creationId xmlns:p14="http://schemas.microsoft.com/office/powerpoint/2010/main" val="20282761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CB3A1-04D4-CC8F-4E0F-1F84B6EDFE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607F63-20A5-D467-A44F-2786960A2A3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C1FEE8C-6822-EB95-D2E3-20C43DDE10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99518C-3A38-D2C5-F4B9-993EF9082DA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6E309114-724D-FC19-B5B9-EA9B30DB6526}"/>
              </a:ext>
            </a:extLst>
          </p:cNvPr>
          <p:cNvSpPr/>
          <p:nvPr/>
        </p:nvSpPr>
        <p:spPr>
          <a:xfrm>
            <a:off x="496489" y="2024874"/>
            <a:ext cx="5599511"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3E52A22-68E0-4ABC-43D9-34E3AA7BF6DE}"/>
              </a:ext>
            </a:extLst>
          </p:cNvPr>
          <p:cNvSpPr/>
          <p:nvPr/>
        </p:nvSpPr>
        <p:spPr>
          <a:xfrm>
            <a:off x="622919" y="2128176"/>
            <a:ext cx="5291744"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Look for opportunities to grow your communication skills, knowledge, and experience.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 produce excellence, you must study excellence.”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Start doing both today—studying and producing project communication excellence.</a:t>
            </a:r>
          </a:p>
        </p:txBody>
      </p:sp>
      <p:sp>
        <p:nvSpPr>
          <p:cNvPr id="4" name="Rectangle: Rounded Corners 3">
            <a:extLst>
              <a:ext uri="{FF2B5EF4-FFF2-40B4-BE49-F238E27FC236}">
                <a16:creationId xmlns:a16="http://schemas.microsoft.com/office/drawing/2014/main" id="{9879F3D9-DC24-938B-C094-DD131CF2DEA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2A0BD46-0BB8-9575-ADE9-2617E8101AF7}"/>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4"/>
            </a:pPr>
            <a:r>
              <a:rPr lang="en-US" sz="2400" b="1" dirty="0">
                <a:solidFill>
                  <a:srgbClr val="FF0000"/>
                </a:solidFill>
                <a:latin typeface="Alexandria" pitchFamily="2" charset="-78"/>
                <a:cs typeface="Alexandria" pitchFamily="2" charset="-78"/>
              </a:rPr>
              <a:t>Be a Continuous Learner</a:t>
            </a:r>
          </a:p>
        </p:txBody>
      </p:sp>
      <p:sp>
        <p:nvSpPr>
          <p:cNvPr id="7" name="TextBox 6">
            <a:extLst>
              <a:ext uri="{FF2B5EF4-FFF2-40B4-BE49-F238E27FC236}">
                <a16:creationId xmlns:a16="http://schemas.microsoft.com/office/drawing/2014/main" id="{D1ACD485-92C4-F437-E2B8-E27ED4DC75D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Continuous Learning Continuous Improvement (CLCI)">
            <a:extLst>
              <a:ext uri="{FF2B5EF4-FFF2-40B4-BE49-F238E27FC236}">
                <a16:creationId xmlns:a16="http://schemas.microsoft.com/office/drawing/2014/main" id="{0E115F5A-012E-2800-9D46-F5C6B8CAD5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9152"/>
          <a:stretch/>
        </p:blipFill>
        <p:spPr bwMode="auto">
          <a:xfrm>
            <a:off x="6222430" y="2099355"/>
            <a:ext cx="5969570" cy="222438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What is Continuous Learning? Principles, Model &amp; Strategies">
            <a:extLst>
              <a:ext uri="{FF2B5EF4-FFF2-40B4-BE49-F238E27FC236}">
                <a16:creationId xmlns:a16="http://schemas.microsoft.com/office/drawing/2014/main" id="{EDDE00DF-AC7E-A48C-C7F0-AC672FCB709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1465" b="1160"/>
          <a:stretch/>
        </p:blipFill>
        <p:spPr bwMode="auto">
          <a:xfrm>
            <a:off x="6222430" y="4314792"/>
            <a:ext cx="5969570" cy="2425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68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4F889-3B1A-838C-68F7-8458CE9FFE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2B17C4-C09C-E723-B97C-CACCBB6D75B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52531A-9D22-2805-D9A9-497F683C4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5A4A9F-AA92-30C9-0B3A-E6E73CF46A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CC889912-668B-9CA5-0415-EE20E561B4BB}"/>
              </a:ext>
            </a:extLst>
          </p:cNvPr>
          <p:cNvSpPr/>
          <p:nvPr/>
        </p:nvSpPr>
        <p:spPr>
          <a:xfrm>
            <a:off x="496489" y="2024874"/>
            <a:ext cx="11072592"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408B706-796B-2568-1F28-890D6E60DBD0}"/>
              </a:ext>
            </a:extLst>
          </p:cNvPr>
          <p:cNvSpPr/>
          <p:nvPr/>
        </p:nvSpPr>
        <p:spPr>
          <a:xfrm>
            <a:off x="622919" y="2128176"/>
            <a:ext cx="10836020" cy="2780826"/>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Team operating principles (or ground rules) outline the way communication is handled, what to expect, and who is responsible, along with many other aspects of working together. Some people call it a “team contract” or “team agreement.” Regardless of what it is called, it shows formally that all team members have committed to how they will work together—including communication protocols and expectations.</a:t>
            </a:r>
          </a:p>
        </p:txBody>
      </p:sp>
      <p:sp>
        <p:nvSpPr>
          <p:cNvPr id="4" name="Rectangle: Rounded Corners 3">
            <a:extLst>
              <a:ext uri="{FF2B5EF4-FFF2-40B4-BE49-F238E27FC236}">
                <a16:creationId xmlns:a16="http://schemas.microsoft.com/office/drawing/2014/main" id="{5F73449F-83EA-50F2-2738-3ABE2B20CE7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400C787-A883-153B-90C1-F8121793E06D}"/>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5"/>
            </a:pPr>
            <a:r>
              <a:rPr lang="en-US" sz="2400" b="1" dirty="0">
                <a:solidFill>
                  <a:srgbClr val="FF0000"/>
                </a:solidFill>
                <a:latin typeface="Alexandria" pitchFamily="2" charset="-78"/>
                <a:cs typeface="Alexandria" pitchFamily="2" charset="-78"/>
              </a:rPr>
              <a:t>Implement Team Operating Principles</a:t>
            </a:r>
          </a:p>
        </p:txBody>
      </p:sp>
      <p:sp>
        <p:nvSpPr>
          <p:cNvPr id="7" name="TextBox 6">
            <a:extLst>
              <a:ext uri="{FF2B5EF4-FFF2-40B4-BE49-F238E27FC236}">
                <a16:creationId xmlns:a16="http://schemas.microsoft.com/office/drawing/2014/main" id="{817B068B-70D3-236F-EA12-460905ABE52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2517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313E4-C68E-3DF5-40D5-D0295841D7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C29491-23A2-1688-417C-76E61AC0448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C13D52-CD15-D7B5-49BA-FACD5E7DA2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9674AB-A08A-3F89-D8D6-6163343CE05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7" name="TextBox 6">
            <a:extLst>
              <a:ext uri="{FF2B5EF4-FFF2-40B4-BE49-F238E27FC236}">
                <a16:creationId xmlns:a16="http://schemas.microsoft.com/office/drawing/2014/main" id="{E485E14A-7DF0-B4EA-4353-0D971A6F9F7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8AD7BE61-D472-1867-FABE-480191DDFA96}"/>
              </a:ext>
            </a:extLst>
          </p:cNvPr>
          <p:cNvPicPr>
            <a:picLocks noChangeAspect="1"/>
          </p:cNvPicPr>
          <p:nvPr/>
        </p:nvPicPr>
        <p:blipFill>
          <a:blip r:embed="rId3"/>
          <a:stretch>
            <a:fillRect/>
          </a:stretch>
        </p:blipFill>
        <p:spPr>
          <a:xfrm>
            <a:off x="2372811" y="1277042"/>
            <a:ext cx="7631528" cy="5508204"/>
          </a:xfrm>
          <a:prstGeom prst="rect">
            <a:avLst/>
          </a:prstGeom>
        </p:spPr>
      </p:pic>
    </p:spTree>
    <p:extLst>
      <p:ext uri="{BB962C8B-B14F-4D97-AF65-F5344CB8AC3E}">
        <p14:creationId xmlns:p14="http://schemas.microsoft.com/office/powerpoint/2010/main" val="439228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35C3B-B613-ACB9-E6FF-88CC9DB394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78AE4A-158A-F4AF-CA45-1FD8A9868C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695FA86-AD10-DCEF-F33B-AD66220781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9F1E22-C713-BA8D-FB05-263543E060E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7" name="TextBox 6">
            <a:extLst>
              <a:ext uri="{FF2B5EF4-FFF2-40B4-BE49-F238E27FC236}">
                <a16:creationId xmlns:a16="http://schemas.microsoft.com/office/drawing/2014/main" id="{B8B9ECB1-CDF7-2321-DA68-2CFC28E2E85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8E622ECD-7175-EEAA-D0A6-CB5765CEAD54}"/>
              </a:ext>
            </a:extLst>
          </p:cNvPr>
          <p:cNvPicPr>
            <a:picLocks noChangeAspect="1"/>
          </p:cNvPicPr>
          <p:nvPr/>
        </p:nvPicPr>
        <p:blipFill>
          <a:blip r:embed="rId3"/>
          <a:stretch>
            <a:fillRect/>
          </a:stretch>
        </p:blipFill>
        <p:spPr>
          <a:xfrm>
            <a:off x="881599" y="2638744"/>
            <a:ext cx="10428802" cy="3719363"/>
          </a:xfrm>
          <a:prstGeom prst="rect">
            <a:avLst/>
          </a:prstGeom>
        </p:spPr>
      </p:pic>
      <p:pic>
        <p:nvPicPr>
          <p:cNvPr id="8" name="Picture 7">
            <a:extLst>
              <a:ext uri="{FF2B5EF4-FFF2-40B4-BE49-F238E27FC236}">
                <a16:creationId xmlns:a16="http://schemas.microsoft.com/office/drawing/2014/main" id="{0891EC88-6935-C1C9-F622-46FC9DEC4E87}"/>
              </a:ext>
            </a:extLst>
          </p:cNvPr>
          <p:cNvPicPr>
            <a:picLocks noChangeAspect="1"/>
          </p:cNvPicPr>
          <p:nvPr/>
        </p:nvPicPr>
        <p:blipFill>
          <a:blip r:embed="rId4"/>
          <a:stretch>
            <a:fillRect/>
          </a:stretch>
        </p:blipFill>
        <p:spPr>
          <a:xfrm>
            <a:off x="2015655" y="1348208"/>
            <a:ext cx="8145012" cy="1219370"/>
          </a:xfrm>
          <a:prstGeom prst="rect">
            <a:avLst/>
          </a:prstGeom>
        </p:spPr>
      </p:pic>
    </p:spTree>
    <p:extLst>
      <p:ext uri="{BB962C8B-B14F-4D97-AF65-F5344CB8AC3E}">
        <p14:creationId xmlns:p14="http://schemas.microsoft.com/office/powerpoint/2010/main" val="29774752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1E6AE-0A4A-65C3-968E-5341AEAEB4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CD62A2-6C24-AB20-2228-44DEDE315F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21915E8-1065-1D2F-56AD-92F060834C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5A618BC-8998-4A41-6C5B-D7F00388FEA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D552DF34-AF24-F7EA-E4EF-0596B9C0C45B}"/>
              </a:ext>
            </a:extLst>
          </p:cNvPr>
          <p:cNvSpPr/>
          <p:nvPr/>
        </p:nvSpPr>
        <p:spPr>
          <a:xfrm>
            <a:off x="496489" y="2024874"/>
            <a:ext cx="11072592"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02B8EE3-3B7D-A0CB-85DE-516766CD570E}"/>
              </a:ext>
            </a:extLst>
          </p:cNvPr>
          <p:cNvSpPr/>
          <p:nvPr/>
        </p:nvSpPr>
        <p:spPr>
          <a:xfrm>
            <a:off x="622919" y="2128176"/>
            <a:ext cx="10836020" cy="4200445"/>
          </a:xfrm>
          <a:prstGeom prst="rect">
            <a:avLst/>
          </a:prstGeom>
        </p:spPr>
        <p:txBody>
          <a:bodyPr wrap="square">
            <a:spAutoFit/>
          </a:bodyPr>
          <a:lstStyle/>
          <a:p>
            <a:pPr algn="just">
              <a:lnSpc>
                <a:spcPct val="150000"/>
              </a:lnSpc>
            </a:pPr>
            <a:r>
              <a:rPr lang="en-US" b="1" dirty="0">
                <a:solidFill>
                  <a:srgbClr val="2D3956"/>
                </a:solidFill>
                <a:latin typeface="Alexandria Light" pitchFamily="2" charset="-78"/>
                <a:cs typeface="Alexandria Light" pitchFamily="2" charset="-78"/>
              </a:rPr>
              <a:t>You may want to adjust the language you use when communicating with different levels in the organization as well, based on their interests. For example: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communicating with </a:t>
            </a:r>
            <a:r>
              <a:rPr lang="en-US" b="1" dirty="0">
                <a:solidFill>
                  <a:schemeClr val="accent6">
                    <a:lumMod val="50000"/>
                  </a:schemeClr>
                </a:solidFill>
                <a:latin typeface="Alexandria Light" pitchFamily="2" charset="-78"/>
                <a:cs typeface="Alexandria Light" pitchFamily="2" charset="-78"/>
              </a:rPr>
              <a:t>executives and senior management</a:t>
            </a:r>
            <a:r>
              <a:rPr lang="en-US" dirty="0">
                <a:latin typeface="Alexandria Light" pitchFamily="2" charset="-78"/>
                <a:cs typeface="Alexandria Light" pitchFamily="2" charset="-78"/>
              </a:rPr>
              <a:t>, their interest may be the bottom-line impact and a high-level summary of the project.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communicating with </a:t>
            </a:r>
            <a:r>
              <a:rPr lang="en-US" b="1" dirty="0">
                <a:solidFill>
                  <a:schemeClr val="accent6">
                    <a:lumMod val="50000"/>
                  </a:schemeClr>
                </a:solidFill>
                <a:latin typeface="Alexandria Light" pitchFamily="2" charset="-78"/>
                <a:cs typeface="Alexandria Light" pitchFamily="2" charset="-78"/>
              </a:rPr>
              <a:t>functional managers</a:t>
            </a:r>
            <a:r>
              <a:rPr lang="en-US" dirty="0">
                <a:latin typeface="Alexandria Light" pitchFamily="2" charset="-78"/>
                <a:cs typeface="Alexandria Light" pitchFamily="2" charset="-78"/>
              </a:rPr>
              <a:t>, their interest may be in the people and resources, specifically the team members they have assigned to work on the project.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communicating with </a:t>
            </a:r>
            <a:r>
              <a:rPr lang="en-US" b="1" dirty="0">
                <a:solidFill>
                  <a:schemeClr val="accent6">
                    <a:lumMod val="50000"/>
                  </a:schemeClr>
                </a:solidFill>
                <a:latin typeface="Alexandria Light" pitchFamily="2" charset="-78"/>
                <a:cs typeface="Alexandria Light" pitchFamily="2" charset="-78"/>
              </a:rPr>
              <a:t>outside stakeholders</a:t>
            </a:r>
            <a:r>
              <a:rPr lang="en-US" dirty="0">
                <a:latin typeface="Alexandria Light" pitchFamily="2" charset="-78"/>
                <a:cs typeface="Alexandria Light" pitchFamily="2" charset="-78"/>
              </a:rPr>
              <a:t>, their interest may be in progress, status updates, and results achieved.</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communicating with the </a:t>
            </a:r>
            <a:r>
              <a:rPr lang="en-US" b="1" dirty="0">
                <a:solidFill>
                  <a:schemeClr val="accent6">
                    <a:lumMod val="50000"/>
                  </a:schemeClr>
                </a:solidFill>
                <a:latin typeface="Alexandria Light" pitchFamily="2" charset="-78"/>
                <a:cs typeface="Alexandria Light" pitchFamily="2" charset="-78"/>
              </a:rPr>
              <a:t>project team</a:t>
            </a:r>
            <a:r>
              <a:rPr lang="en-US" dirty="0">
                <a:latin typeface="Alexandria Light" pitchFamily="2" charset="-78"/>
                <a:cs typeface="Alexandria Light" pitchFamily="2" charset="-78"/>
              </a:rPr>
              <a:t>, their interest may be staying on schedule, completing tasks, addressing risks, and delivering project success.</a:t>
            </a:r>
          </a:p>
        </p:txBody>
      </p:sp>
      <p:sp>
        <p:nvSpPr>
          <p:cNvPr id="4" name="Rectangle: Rounded Corners 3">
            <a:extLst>
              <a:ext uri="{FF2B5EF4-FFF2-40B4-BE49-F238E27FC236}">
                <a16:creationId xmlns:a16="http://schemas.microsoft.com/office/drawing/2014/main" id="{87DD0325-413A-4EE9-8168-13F9D71E377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749B542-A937-F142-E40C-7CD2F1D7CDEF}"/>
              </a:ext>
            </a:extLst>
          </p:cNvPr>
          <p:cNvSpPr/>
          <p:nvPr/>
        </p:nvSpPr>
        <p:spPr>
          <a:xfrm>
            <a:off x="994153" y="1427823"/>
            <a:ext cx="9653084" cy="461665"/>
          </a:xfrm>
          <a:prstGeom prst="rect">
            <a:avLst/>
          </a:prstGeom>
        </p:spPr>
        <p:txBody>
          <a:bodyPr wrap="square">
            <a:spAutoFit/>
          </a:bodyPr>
          <a:lstStyle/>
          <a:p>
            <a:pPr marL="457200" indent="-457200" algn="ctr">
              <a:buFont typeface="+mj-lt"/>
              <a:buAutoNum type="arabicPeriod" startAt="16"/>
            </a:pPr>
            <a:r>
              <a:rPr lang="en-US" sz="2400" b="1" dirty="0">
                <a:solidFill>
                  <a:srgbClr val="FF0000"/>
                </a:solidFill>
                <a:latin typeface="Alexandria" pitchFamily="2" charset="-78"/>
                <a:cs typeface="Alexandria" pitchFamily="2" charset="-78"/>
              </a:rPr>
              <a:t>Use Inclusive Language—No Jargon</a:t>
            </a:r>
          </a:p>
        </p:txBody>
      </p:sp>
      <p:sp>
        <p:nvSpPr>
          <p:cNvPr id="7" name="TextBox 6">
            <a:extLst>
              <a:ext uri="{FF2B5EF4-FFF2-40B4-BE49-F238E27FC236}">
                <a16:creationId xmlns:a16="http://schemas.microsoft.com/office/drawing/2014/main" id="{C9A671F0-D276-7021-958B-88AD5814718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3807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2E2B4-1317-8A4E-2001-A29E4E689E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21C0A2B-C4FA-A3D0-3327-6000438A26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AE587E-9B4F-8C93-410A-4B28C037E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EDF8A2-277E-D9FB-DBAE-FFB1E50A038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7" name="TextBox 6">
            <a:extLst>
              <a:ext uri="{FF2B5EF4-FFF2-40B4-BE49-F238E27FC236}">
                <a16:creationId xmlns:a16="http://schemas.microsoft.com/office/drawing/2014/main" id="{94031A5D-3F93-7D62-2B0A-6709D0D1D83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4" name="Picture 2" descr="inclusive language examples: plain language">
            <a:extLst>
              <a:ext uri="{FF2B5EF4-FFF2-40B4-BE49-F238E27FC236}">
                <a16:creationId xmlns:a16="http://schemas.microsoft.com/office/drawing/2014/main" id="{BB9EB22B-BDC2-252F-D63D-F93B135785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019" b="9610"/>
          <a:stretch/>
        </p:blipFill>
        <p:spPr bwMode="auto">
          <a:xfrm>
            <a:off x="248244" y="1348208"/>
            <a:ext cx="11695511" cy="5201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0367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305EB-5861-3792-324E-F7788DE597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E4CDBE-587F-3FAC-322D-18FC1824CB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136040-4142-36D3-AFBD-6E0042797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895D6E-0588-D1B0-9C08-834508C37AF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ED4ED892-2230-A048-55AB-38BD71E6160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7E052F-0714-D5A6-0CDE-7AE04A8C01F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1842A1DE-E7D3-FBC5-895E-4E1F56EB43BB}"/>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4EC70EE9-6770-758E-8280-6096428F9402}"/>
              </a:ext>
            </a:extLst>
          </p:cNvPr>
          <p:cNvSpPr/>
          <p:nvPr/>
        </p:nvSpPr>
        <p:spPr>
          <a:xfrm>
            <a:off x="777600" y="2176858"/>
            <a:ext cx="1041170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Whether you are communicating on a project, or communicating in general, it is important to start with the basics. Use practical techniques and sensible approaches for effectively delivering your message.</a:t>
            </a:r>
          </a:p>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Research has shown that high-performing teams and organizations are better at communicating key project concepts, delivering their messages on time using inclusive language and the right methods, and effectively using formal project communications management plans.</a:t>
            </a:r>
          </a:p>
        </p:txBody>
      </p:sp>
    </p:spTree>
    <p:extLst>
      <p:ext uri="{BB962C8B-B14F-4D97-AF65-F5344CB8AC3E}">
        <p14:creationId xmlns:p14="http://schemas.microsoft.com/office/powerpoint/2010/main" val="382439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00A70-D5BB-928F-E749-5D0DD50CA2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D1E21-25CB-2754-6892-0927CA6561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7B8C11-34C6-14DF-9310-FE5200BD6F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0B1990-D27C-5C4C-76AF-09F204AE879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C0F06780-4CC6-7890-2B82-4480283B485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B7436F-DE85-6D76-C9EF-560EE6C72F9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FA2EBBCB-73EC-5C06-CFB1-32965D90D16D}"/>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D1CBCDA-CE79-C8DF-13E6-5A9F9B36A20D}"/>
              </a:ext>
            </a:extLst>
          </p:cNvPr>
          <p:cNvSpPr/>
          <p:nvPr/>
        </p:nvSpPr>
        <p:spPr>
          <a:xfrm>
            <a:off x="777600" y="2176858"/>
            <a:ext cx="1041170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With the increase in the number of different ways to communicate, there are many things to consider in your project communications.</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Scaling your project communications pertains to the amount of communication shared, the impact of the communication, the size and types of stakeholder groups, the various tools, and the diversity of the audience.</a:t>
            </a:r>
          </a:p>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And don’t forget that words matter. Regardless of how they are delivered— formal, informal, written, or verbal—words have a lasting impact.</a:t>
            </a:r>
          </a:p>
        </p:txBody>
      </p:sp>
    </p:spTree>
    <p:extLst>
      <p:ext uri="{BB962C8B-B14F-4D97-AF65-F5344CB8AC3E}">
        <p14:creationId xmlns:p14="http://schemas.microsoft.com/office/powerpoint/2010/main" val="266078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7DD0214C-4EC3-420F-A56D-B1864AE87D0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3337</TotalTime>
  <Words>2996</Words>
  <Application>Microsoft Office PowerPoint</Application>
  <PresentationFormat>Widescreen</PresentationFormat>
  <Paragraphs>213</Paragraphs>
  <Slides>42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Calibri</vt:lpstr>
      <vt:lpstr>Calibri Light</vt:lpstr>
      <vt:lpstr>Alexandria</vt:lpstr>
      <vt:lpstr>Arial</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409</cp:revision>
  <dcterms:created xsi:type="dcterms:W3CDTF">2023-04-29T09:08:00Z</dcterms:created>
  <dcterms:modified xsi:type="dcterms:W3CDTF">2025-02-21T18:44:13Z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