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550" r:id="rId6"/>
    <p:sldId id="731" r:id="rId7"/>
    <p:sldId id="732" r:id="rId8"/>
    <p:sldId id="753" r:id="rId9"/>
    <p:sldId id="733" r:id="rId10"/>
    <p:sldId id="734" r:id="rId11"/>
    <p:sldId id="735" r:id="rId12"/>
    <p:sldId id="736" r:id="rId13"/>
    <p:sldId id="737" r:id="rId14"/>
    <p:sldId id="738" r:id="rId15"/>
    <p:sldId id="739" r:id="rId16"/>
    <p:sldId id="740" r:id="rId17"/>
    <p:sldId id="741" r:id="rId18"/>
    <p:sldId id="742" r:id="rId19"/>
    <p:sldId id="743" r:id="rId20"/>
    <p:sldId id="744" r:id="rId21"/>
    <p:sldId id="745" r:id="rId22"/>
    <p:sldId id="746" r:id="rId23"/>
    <p:sldId id="747" r:id="rId24"/>
    <p:sldId id="748" r:id="rId25"/>
    <p:sldId id="749" r:id="rId26"/>
    <p:sldId id="750" r:id="rId27"/>
    <p:sldId id="751" r:id="rId28"/>
    <p:sldId id="752" r:id="rId29"/>
    <p:sldId id="765" r:id="rId30"/>
    <p:sldId id="754" r:id="rId31"/>
    <p:sldId id="755" r:id="rId32"/>
    <p:sldId id="756" r:id="rId33"/>
    <p:sldId id="757" r:id="rId34"/>
    <p:sldId id="766" r:id="rId35"/>
    <p:sldId id="758" r:id="rId36"/>
    <p:sldId id="759" r:id="rId37"/>
    <p:sldId id="760" r:id="rId38"/>
    <p:sldId id="761" r:id="rId39"/>
    <p:sldId id="762" r:id="rId40"/>
    <p:sldId id="763" r:id="rId41"/>
    <p:sldId id="764" r:id="rId42"/>
    <p:sldId id="64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0"/>
            <p14:sldId id="731"/>
            <p14:sldId id="732"/>
            <p14:sldId id="753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65"/>
            <p14:sldId id="754"/>
            <p14:sldId id="755"/>
            <p14:sldId id="756"/>
            <p14:sldId id="757"/>
            <p14:sldId id="766"/>
            <p14:sldId id="758"/>
            <p14:sldId id="759"/>
            <p14:sldId id="760"/>
            <p14:sldId id="761"/>
            <p14:sldId id="762"/>
            <p14:sldId id="763"/>
            <p14:sldId id="764"/>
            <p14:sldId id="6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43" autoAdjust="0"/>
    <p:restoredTop sz="94721" autoAdjust="0"/>
  </p:normalViewPr>
  <p:slideViewPr>
    <p:cSldViewPr snapToGrid="0">
      <p:cViewPr varScale="1">
        <p:scale>
          <a:sx n="86" d="100"/>
          <a:sy n="86" d="100"/>
        </p:scale>
        <p:origin x="4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81079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456752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</a:t>
            </a:r>
            <a:r>
              <a:rPr lang="en-US" sz="800" dirty="0" err="1">
                <a:solidFill>
                  <a:srgbClr val="002060"/>
                </a:solidFill>
                <a:latin typeface="TheSansMonoConNormal"/>
              </a:rPr>
              <a:t>Yaser</a:t>
            </a:r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 Abdelhamid</a:t>
            </a:r>
          </a:p>
        </p:txBody>
      </p:sp>
    </p:spTree>
    <p:extLst>
      <p:ext uri="{BB962C8B-B14F-4D97-AF65-F5344CB8AC3E}">
        <p14:creationId xmlns:p14="http://schemas.microsoft.com/office/powerpoint/2010/main" val="40286048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964684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2917512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934634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495257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4730669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3631163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5382183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9111198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9112119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4252420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9830661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8655104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4667606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1655482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23313383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9978968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4053387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203" y="32185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  <p:sldLayoutId id="214748368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jp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" y="58492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Exceptions</a:t>
            </a:r>
          </a:p>
          <a:p>
            <a:r>
              <a:rPr lang="en-US" sz="1600" dirty="0" smtClean="0"/>
              <a:t>Object Oriented design</a:t>
            </a:r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5754" y="2523391"/>
            <a:ext cx="8886678" cy="1000401"/>
          </a:xfrm>
        </p:spPr>
        <p:txBody>
          <a:bodyPr/>
          <a:lstStyle/>
          <a:p>
            <a:r>
              <a:rPr lang="en-US" dirty="0" smtClean="0"/>
              <a:t>exceptions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2269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exception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724" y="1892192"/>
            <a:ext cx="7646376" cy="3128216"/>
          </a:xfrm>
        </p:spPr>
        <p:txBody>
          <a:bodyPr>
            <a:normAutofit/>
          </a:bodyPr>
          <a:lstStyle/>
          <a:p>
            <a:r>
              <a:rPr lang="en-US" sz="3200" dirty="0" smtClean="0"/>
              <a:t>An exception is an </a:t>
            </a:r>
            <a:r>
              <a:rPr lang="en-US" sz="3200" dirty="0"/>
              <a:t>event that disrupts the normal flow of the program. </a:t>
            </a:r>
            <a:endParaRPr lang="en-US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179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944" y="1776287"/>
            <a:ext cx="7391400" cy="21128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944" y="4022113"/>
            <a:ext cx="8001000" cy="22832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009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an exception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Exception is an </a:t>
            </a:r>
            <a:r>
              <a:rPr lang="en-US" dirty="0">
                <a:solidFill>
                  <a:srgbClr val="FF0000"/>
                </a:solidFill>
              </a:rPr>
              <a:t>unwanted event </a:t>
            </a:r>
            <a:r>
              <a:rPr lang="en-US" dirty="0"/>
              <a:t>that </a:t>
            </a:r>
            <a:r>
              <a:rPr lang="en-US" dirty="0">
                <a:solidFill>
                  <a:srgbClr val="FF0000"/>
                </a:solidFill>
              </a:rPr>
              <a:t>interrupts the normal flow </a:t>
            </a:r>
            <a:r>
              <a:rPr lang="en-US" dirty="0"/>
              <a:t>of the program</a:t>
            </a:r>
            <a:r>
              <a:rPr lang="en-US" dirty="0" smtClean="0"/>
              <a:t>.</a:t>
            </a:r>
          </a:p>
          <a:p>
            <a:r>
              <a:rPr lang="en-US" dirty="0"/>
              <a:t>When an exception occurs program execution gets </a:t>
            </a:r>
            <a:r>
              <a:rPr lang="en-US" dirty="0">
                <a:solidFill>
                  <a:srgbClr val="FF0000"/>
                </a:solidFill>
              </a:rPr>
              <a:t>terminated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such cases we get a </a:t>
            </a:r>
            <a:r>
              <a:rPr lang="en-US" dirty="0">
                <a:solidFill>
                  <a:srgbClr val="FF0000"/>
                </a:solidFill>
              </a:rPr>
              <a:t>system generated error message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By </a:t>
            </a:r>
            <a:r>
              <a:rPr lang="en-US" dirty="0"/>
              <a:t>handling the exceptions we can </a:t>
            </a:r>
            <a:r>
              <a:rPr lang="en-US" dirty="0">
                <a:solidFill>
                  <a:srgbClr val="FF0000"/>
                </a:solidFill>
              </a:rPr>
              <a:t>provide a meaningful message to the user about the issue rather than a system generated message</a:t>
            </a:r>
            <a:r>
              <a:rPr lang="en-US" dirty="0"/>
              <a:t>, which may not be understandable to a user.</a:t>
            </a:r>
          </a:p>
        </p:txBody>
      </p:sp>
    </p:spTree>
    <p:extLst>
      <p:ext uri="{BB962C8B-B14F-4D97-AF65-F5344CB8AC3E}">
        <p14:creationId xmlns:p14="http://schemas.microsoft.com/office/powerpoint/2010/main" val="23908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an exception occurs?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can be several reasons that can cause a program to </a:t>
            </a:r>
            <a:r>
              <a:rPr lang="en-US" b="1" dirty="0"/>
              <a:t>throw exception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n-US" dirty="0"/>
              <a:t>example: </a:t>
            </a:r>
            <a:endParaRPr lang="en-US" dirty="0" smtClean="0"/>
          </a:p>
          <a:p>
            <a:pPr lvl="1"/>
            <a:r>
              <a:rPr lang="en-US" dirty="0" smtClean="0"/>
              <a:t>Opening </a:t>
            </a:r>
            <a:r>
              <a:rPr lang="en-US" dirty="0"/>
              <a:t>a non-existing file in your program</a:t>
            </a:r>
            <a:r>
              <a:rPr lang="en-US" dirty="0" smtClean="0"/>
              <a:t>,</a:t>
            </a:r>
          </a:p>
          <a:p>
            <a:pPr lvl="1"/>
            <a:r>
              <a:rPr lang="en-US" dirty="0" smtClean="0"/>
              <a:t>Network </a:t>
            </a:r>
            <a:r>
              <a:rPr lang="en-US" dirty="0"/>
              <a:t>connection problem, </a:t>
            </a:r>
            <a:endParaRPr lang="en-US" dirty="0" smtClean="0"/>
          </a:p>
          <a:p>
            <a:pPr lvl="1"/>
            <a:r>
              <a:rPr lang="en-US" dirty="0" smtClean="0"/>
              <a:t>Bad input </a:t>
            </a:r>
            <a:r>
              <a:rPr lang="en-US" dirty="0"/>
              <a:t>data provided by user etc.</a:t>
            </a:r>
          </a:p>
        </p:txBody>
      </p:sp>
    </p:spTree>
    <p:extLst>
      <p:ext uri="{BB962C8B-B14F-4D97-AF65-F5344CB8AC3E}">
        <p14:creationId xmlns:p14="http://schemas.microsoft.com/office/powerpoint/2010/main" val="13877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Exception Handling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If an exception occurs, which has not been handled by programmer then program execution gets terminated and a system generated error message is shown to the user. </a:t>
            </a:r>
          </a:p>
          <a:p>
            <a:r>
              <a:rPr lang="en-US" dirty="0" smtClean="0"/>
              <a:t>Example: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1800" dirty="0"/>
              <a:t>Instead of presenting this message, we can display a friendly message to the user specifying what went wrong, and giving him the chance to continue running the program without break.</a:t>
            </a:r>
          </a:p>
        </p:txBody>
      </p:sp>
      <p:sp>
        <p:nvSpPr>
          <p:cNvPr id="4" name="Rectangle 3"/>
          <p:cNvSpPr/>
          <p:nvPr/>
        </p:nvSpPr>
        <p:spPr>
          <a:xfrm>
            <a:off x="2209800" y="3276600"/>
            <a:ext cx="6781800" cy="167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/>
              <a:t>Exception in thread "main" </a:t>
            </a:r>
            <a:r>
              <a:rPr lang="en-US" sz="1400" dirty="0" err="1"/>
              <a:t>java.lang.ArithmeticException</a:t>
            </a:r>
            <a:r>
              <a:rPr lang="en-US" sz="1400" dirty="0"/>
              <a:t>: / by zero at </a:t>
            </a:r>
            <a:r>
              <a:rPr lang="en-US" sz="1400" dirty="0" err="1"/>
              <a:t>ExceptionDemo.main</a:t>
            </a:r>
            <a:r>
              <a:rPr lang="en-US" sz="1400" dirty="0"/>
              <a:t>(ExceptionDemo.java:5)</a:t>
            </a:r>
          </a:p>
          <a:p>
            <a:r>
              <a:rPr lang="en-US" sz="1400" dirty="0" err="1"/>
              <a:t>ExceptionDemo</a:t>
            </a:r>
            <a:r>
              <a:rPr lang="en-US" sz="1400" dirty="0"/>
              <a:t> : The class name</a:t>
            </a:r>
          </a:p>
          <a:p>
            <a:r>
              <a:rPr lang="en-US" sz="1400" dirty="0"/>
              <a:t>main : The method name</a:t>
            </a:r>
          </a:p>
          <a:p>
            <a:r>
              <a:rPr lang="en-US" sz="1400" dirty="0"/>
              <a:t>ExceptionDemo.java : The filename</a:t>
            </a:r>
          </a:p>
          <a:p>
            <a:r>
              <a:rPr lang="en-US" sz="1400" dirty="0"/>
              <a:t>java:5 : Line number</a:t>
            </a:r>
          </a:p>
        </p:txBody>
      </p:sp>
    </p:spTree>
    <p:extLst>
      <p:ext uri="{BB962C8B-B14F-4D97-AF65-F5344CB8AC3E}">
        <p14:creationId xmlns:p14="http://schemas.microsoft.com/office/powerpoint/2010/main" val="3423195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Exception handling mechanism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6123" y="1843028"/>
            <a:ext cx="8570965" cy="1661745"/>
          </a:xfrm>
        </p:spPr>
        <p:txBody>
          <a:bodyPr/>
          <a:lstStyle/>
          <a:p>
            <a:r>
              <a:rPr lang="en-US" dirty="0"/>
              <a:t>Exception Handling is a mechanism to handle runtime errors so that when an exception occurs, the program can still go back to the normal flow.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083" y="3701563"/>
            <a:ext cx="6830571" cy="254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33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Hierarchy of Java Exception </a:t>
            </a:r>
            <a:r>
              <a:rPr lang="en-US" b="0" dirty="0" smtClean="0"/>
              <a:t>classes</a:t>
            </a:r>
            <a:endParaRPr lang="en-US" dirty="0"/>
          </a:p>
        </p:txBody>
      </p:sp>
      <p:pic>
        <p:nvPicPr>
          <p:cNvPr id="1026" name="Picture 2" descr="Exception Hierarchy in Java | Types of Exceptions - Scientech Eas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7143" r="9524" b="11905"/>
          <a:stretch/>
        </p:blipFill>
        <p:spPr bwMode="auto">
          <a:xfrm>
            <a:off x="4051160" y="1567107"/>
            <a:ext cx="6934200" cy="471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960" y="2833131"/>
            <a:ext cx="3505200" cy="16002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err="1" smtClean="0">
                <a:solidFill>
                  <a:srgbClr val="FF0000"/>
                </a:solidFill>
              </a:rPr>
              <a:t>java.lang.Throwable</a:t>
            </a:r>
            <a:r>
              <a:rPr lang="en-US" dirty="0" smtClean="0"/>
              <a:t> </a:t>
            </a:r>
            <a:r>
              <a:rPr lang="en-US" dirty="0"/>
              <a:t>class is the root class of Java Exception hierarchy inherited by two subclasses: </a:t>
            </a:r>
            <a:endParaRPr lang="en-US" dirty="0" smtClean="0"/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Exception</a:t>
            </a:r>
            <a:r>
              <a:rPr lang="en-US" dirty="0" smtClean="0"/>
              <a:t> </a:t>
            </a:r>
            <a:r>
              <a:rPr lang="en-US" dirty="0"/>
              <a:t>and </a:t>
            </a:r>
            <a:endParaRPr lang="en-US" dirty="0" smtClean="0"/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Error</a:t>
            </a:r>
            <a:r>
              <a:rPr lang="en-US" dirty="0" smtClean="0"/>
              <a:t>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303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Difference between error and exception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FF0000"/>
                </a:solidFill>
              </a:rPr>
              <a:t>Errors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indicate that something </a:t>
            </a:r>
            <a:r>
              <a:rPr lang="en-US" dirty="0">
                <a:solidFill>
                  <a:srgbClr val="FF0000"/>
                </a:solidFill>
              </a:rPr>
              <a:t>severe</a:t>
            </a:r>
            <a:r>
              <a:rPr lang="en-US" dirty="0"/>
              <a:t> enough has gone wrong, </a:t>
            </a:r>
            <a:r>
              <a:rPr lang="en-US" dirty="0">
                <a:solidFill>
                  <a:srgbClr val="FF0000"/>
                </a:solidFill>
              </a:rPr>
              <a:t>the application should crash</a:t>
            </a:r>
            <a:r>
              <a:rPr lang="en-US" dirty="0"/>
              <a:t> rather than try to handle the error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b="1" u="sng" dirty="0">
                <a:solidFill>
                  <a:srgbClr val="FF0000"/>
                </a:solidFill>
              </a:rPr>
              <a:t>Exceptions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are events that occurs in the code. A programmer can handle such conditions and take </a:t>
            </a:r>
            <a:r>
              <a:rPr lang="en-US" dirty="0">
                <a:solidFill>
                  <a:srgbClr val="FF0000"/>
                </a:solidFill>
              </a:rPr>
              <a:t>necessary corrective actions</a:t>
            </a:r>
            <a:r>
              <a:rPr lang="en-US" dirty="0"/>
              <a:t>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340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</a:t>
            </a:r>
            <a:r>
              <a:rPr lang="en-US" dirty="0" smtClean="0"/>
              <a:t>java exceptions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4920" y="2060332"/>
            <a:ext cx="7385174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932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Checked exceptions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All exceptions </a:t>
            </a:r>
            <a:r>
              <a:rPr lang="en-US" b="1" dirty="0">
                <a:solidFill>
                  <a:srgbClr val="FF0000"/>
                </a:solidFill>
              </a:rPr>
              <a:t>other than Runtime Exceptions </a:t>
            </a:r>
            <a:r>
              <a:rPr lang="en-US" dirty="0"/>
              <a:t>are known as Checked exceptions.</a:t>
            </a:r>
          </a:p>
          <a:p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compiler checks them during compilation </a:t>
            </a:r>
            <a:r>
              <a:rPr lang="en-US" dirty="0"/>
              <a:t>to see whether the programmer has handled them or not. </a:t>
            </a:r>
          </a:p>
          <a:p>
            <a:r>
              <a:rPr lang="en-US" dirty="0"/>
              <a:t>If these exceptions are not handled/declared in the program, you will get compilation error. </a:t>
            </a:r>
          </a:p>
          <a:p>
            <a:pPr lvl="1"/>
            <a:r>
              <a:rPr lang="en-US" dirty="0"/>
              <a:t>For example:</a:t>
            </a:r>
          </a:p>
          <a:p>
            <a:pPr lvl="2"/>
            <a:r>
              <a:rPr lang="en-US" sz="1800" dirty="0"/>
              <a:t> </a:t>
            </a:r>
            <a:r>
              <a:rPr lang="en-US" sz="1800" dirty="0" err="1"/>
              <a:t>SQLException</a:t>
            </a:r>
            <a:r>
              <a:rPr lang="en-US" sz="1800" dirty="0"/>
              <a:t>, </a:t>
            </a:r>
            <a:r>
              <a:rPr lang="en-US" sz="1800" dirty="0" err="1"/>
              <a:t>IOException</a:t>
            </a:r>
            <a:r>
              <a:rPr lang="en-US" sz="1800" dirty="0"/>
              <a:t>, </a:t>
            </a:r>
            <a:r>
              <a:rPr lang="en-US" sz="1800" dirty="0" err="1"/>
              <a:t>ClassNotFoundException</a:t>
            </a:r>
            <a:r>
              <a:rPr lang="en-US" sz="1800" dirty="0"/>
              <a:t> etc.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76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Unchecked Exceptions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Runtime </a:t>
            </a:r>
            <a:r>
              <a:rPr lang="en-US" dirty="0">
                <a:solidFill>
                  <a:srgbClr val="FF0000"/>
                </a:solidFill>
              </a:rPr>
              <a:t>Exceptions </a:t>
            </a:r>
            <a:r>
              <a:rPr lang="en-US" dirty="0"/>
              <a:t>are also known as Unchecked Exceptions. </a:t>
            </a:r>
          </a:p>
          <a:p>
            <a:r>
              <a:rPr lang="en-US" dirty="0"/>
              <a:t>These exceptions </a:t>
            </a:r>
            <a:r>
              <a:rPr lang="en-US" dirty="0">
                <a:solidFill>
                  <a:srgbClr val="FF0000"/>
                </a:solidFill>
              </a:rPr>
              <a:t>are not checked at compile-time </a:t>
            </a:r>
            <a:r>
              <a:rPr lang="en-US" dirty="0"/>
              <a:t>so compiler does not check whether the programmer has handled them or not but </a:t>
            </a:r>
            <a:r>
              <a:rPr lang="en-US" dirty="0">
                <a:solidFill>
                  <a:srgbClr val="FF0000"/>
                </a:solidFill>
              </a:rPr>
              <a:t>it’s the responsibility of the programmer</a:t>
            </a:r>
            <a:r>
              <a:rPr lang="en-US" dirty="0"/>
              <a:t> to handle these exceptions and </a:t>
            </a:r>
            <a:r>
              <a:rPr lang="en-US" dirty="0">
                <a:solidFill>
                  <a:srgbClr val="FF0000"/>
                </a:solidFill>
              </a:rPr>
              <a:t>provide a safe exit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For example:</a:t>
            </a:r>
          </a:p>
          <a:p>
            <a:pPr lvl="2"/>
            <a:r>
              <a:rPr lang="en-US" sz="1800" dirty="0"/>
              <a:t> </a:t>
            </a:r>
            <a:r>
              <a:rPr lang="en-US" sz="1800" dirty="0" err="1"/>
              <a:t>ArithmeticException</a:t>
            </a:r>
            <a:r>
              <a:rPr lang="en-US" sz="1800" dirty="0"/>
              <a:t>, </a:t>
            </a:r>
            <a:r>
              <a:rPr lang="en-US" sz="1800" dirty="0" err="1"/>
              <a:t>NullPointerException</a:t>
            </a:r>
            <a:r>
              <a:rPr lang="en-US" sz="1800" dirty="0"/>
              <a:t>, </a:t>
            </a:r>
            <a:r>
              <a:rPr lang="en-US" sz="1800" dirty="0" err="1"/>
              <a:t>ArrayIndexOutOfBoundsException</a:t>
            </a:r>
            <a:r>
              <a:rPr lang="en-US" sz="1800" dirty="0"/>
              <a:t> etc.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911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catch block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4915" y="1820008"/>
            <a:ext cx="9220199" cy="615461"/>
          </a:xfrm>
        </p:spPr>
        <p:txBody>
          <a:bodyPr/>
          <a:lstStyle/>
          <a:p>
            <a:r>
              <a:rPr lang="en-US" dirty="0"/>
              <a:t>Exceptions are handled in java using </a:t>
            </a:r>
            <a:r>
              <a:rPr lang="en-US" dirty="0">
                <a:solidFill>
                  <a:srgbClr val="FF0000"/>
                </a:solidFill>
              </a:rPr>
              <a:t>Try-Catch code blocks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3523" y="2435469"/>
            <a:ext cx="3894992" cy="389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24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Try </a:t>
            </a:r>
            <a:r>
              <a:rPr lang="en-US" dirty="0" smtClean="0"/>
              <a:t>block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try block contains </a:t>
            </a:r>
            <a:r>
              <a:rPr lang="en-US" dirty="0">
                <a:solidFill>
                  <a:srgbClr val="FF0000"/>
                </a:solidFill>
              </a:rPr>
              <a:t>set of statements where an </a:t>
            </a:r>
            <a:r>
              <a:rPr lang="en-US">
                <a:solidFill>
                  <a:srgbClr val="FF0000"/>
                </a:solidFill>
              </a:rPr>
              <a:t>exception </a:t>
            </a:r>
            <a:r>
              <a:rPr lang="en-US" smtClean="0">
                <a:solidFill>
                  <a:srgbClr val="FF0000"/>
                </a:solidFill>
              </a:rPr>
              <a:t>might </a:t>
            </a:r>
            <a:r>
              <a:rPr lang="en-US" dirty="0">
                <a:solidFill>
                  <a:srgbClr val="FF0000"/>
                </a:solidFill>
              </a:rPr>
              <a:t>occur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/>
              <a:t>A try block is always </a:t>
            </a:r>
            <a:r>
              <a:rPr lang="en-US" dirty="0">
                <a:solidFill>
                  <a:srgbClr val="FF0000"/>
                </a:solidFill>
              </a:rPr>
              <a:t>followed by a catch block</a:t>
            </a:r>
            <a:r>
              <a:rPr lang="en-US" dirty="0"/>
              <a:t>, which handles the exception that occurs in associated try block.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try block </a:t>
            </a:r>
            <a:r>
              <a:rPr lang="en-US" dirty="0">
                <a:solidFill>
                  <a:srgbClr val="FF0000"/>
                </a:solidFill>
              </a:rPr>
              <a:t>must be followed by catch blocks or finally block or both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27385" y="4621824"/>
            <a:ext cx="6172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46888" lvl="1"/>
            <a:r>
              <a:rPr lang="en-US" dirty="0"/>
              <a:t>try{</a:t>
            </a:r>
          </a:p>
          <a:p>
            <a:pPr marL="246888" lvl="1"/>
            <a:r>
              <a:rPr lang="en-US" dirty="0"/>
              <a:t>   //statements that may cause an exception </a:t>
            </a:r>
          </a:p>
          <a:p>
            <a:pPr marL="246888" lvl="1"/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177427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Catch block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A catch block is where you </a:t>
            </a:r>
            <a:r>
              <a:rPr lang="en-US" sz="2400" dirty="0">
                <a:solidFill>
                  <a:srgbClr val="FF0000"/>
                </a:solidFill>
              </a:rPr>
              <a:t>handle the exceptions</a:t>
            </a:r>
            <a:r>
              <a:rPr lang="en-US" sz="2400" dirty="0"/>
              <a:t>.</a:t>
            </a:r>
          </a:p>
          <a:p>
            <a:r>
              <a:rPr lang="en-US" sz="2400" dirty="0"/>
              <a:t>This block </a:t>
            </a:r>
            <a:r>
              <a:rPr lang="en-US" sz="2400" dirty="0">
                <a:solidFill>
                  <a:srgbClr val="FF0000"/>
                </a:solidFill>
              </a:rPr>
              <a:t>must follow the try block</a:t>
            </a:r>
            <a:r>
              <a:rPr lang="en-US" sz="2400" dirty="0"/>
              <a:t>. </a:t>
            </a:r>
          </a:p>
          <a:p>
            <a:r>
              <a:rPr lang="en-US" sz="2400" dirty="0"/>
              <a:t>A single try block </a:t>
            </a:r>
            <a:r>
              <a:rPr lang="en-US" sz="2400" b="1" dirty="0">
                <a:solidFill>
                  <a:srgbClr val="FF0000"/>
                </a:solidFill>
              </a:rPr>
              <a:t>can have several catch blocks</a:t>
            </a:r>
            <a:r>
              <a:rPr lang="en-US" sz="2400" dirty="0"/>
              <a:t> associated with it. </a:t>
            </a:r>
          </a:p>
          <a:p>
            <a:r>
              <a:rPr lang="en-US" sz="2400" dirty="0"/>
              <a:t>When an exception occurs in try block, the </a:t>
            </a:r>
            <a:r>
              <a:rPr lang="en-US" sz="2400" b="1" dirty="0">
                <a:solidFill>
                  <a:srgbClr val="FF0000"/>
                </a:solidFill>
              </a:rPr>
              <a:t>corresponding catch block</a:t>
            </a:r>
            <a:r>
              <a:rPr lang="en-US" sz="2400" b="1" dirty="0"/>
              <a:t> </a:t>
            </a:r>
            <a:r>
              <a:rPr lang="en-US" sz="2400" dirty="0"/>
              <a:t>that handles that particular exception executes.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781908" y="4108939"/>
            <a:ext cx="6553200" cy="1981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try</a:t>
            </a:r>
          </a:p>
          <a:p>
            <a:r>
              <a:rPr lang="en-US" sz="1600" dirty="0"/>
              <a:t>{</a:t>
            </a:r>
          </a:p>
          <a:p>
            <a:r>
              <a:rPr lang="en-US" sz="1600" dirty="0"/>
              <a:t>     //statements that may cause an exception</a:t>
            </a:r>
          </a:p>
          <a:p>
            <a:r>
              <a:rPr lang="en-US" sz="1600" dirty="0"/>
              <a:t>}</a:t>
            </a:r>
          </a:p>
          <a:p>
            <a:r>
              <a:rPr lang="en-US" sz="1600" dirty="0"/>
              <a:t>catch (exception(type) e(object))‏</a:t>
            </a:r>
          </a:p>
          <a:p>
            <a:r>
              <a:rPr lang="en-US" sz="1600" dirty="0"/>
              <a:t>{</a:t>
            </a:r>
          </a:p>
          <a:p>
            <a:r>
              <a:rPr lang="en-US" sz="1600" dirty="0"/>
              <a:t>     //error handling code</a:t>
            </a:r>
          </a:p>
          <a:p>
            <a:r>
              <a:rPr lang="en-US" sz="16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67042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generic exception handler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generic exception handler can </a:t>
            </a:r>
            <a:r>
              <a:rPr lang="en-US" b="1" dirty="0"/>
              <a:t>handle all the exceptions </a:t>
            </a:r>
            <a:r>
              <a:rPr lang="en-US" dirty="0"/>
              <a:t>but </a:t>
            </a:r>
            <a:r>
              <a:rPr lang="en-US" dirty="0">
                <a:solidFill>
                  <a:srgbClr val="FF0000"/>
                </a:solidFill>
              </a:rPr>
              <a:t>you should place </a:t>
            </a:r>
            <a:r>
              <a:rPr lang="en-US" dirty="0" smtClean="0">
                <a:solidFill>
                  <a:srgbClr val="FF0000"/>
                </a:solidFill>
              </a:rPr>
              <a:t>it at </a:t>
            </a:r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end of catch blocks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If you </a:t>
            </a:r>
            <a:r>
              <a:rPr lang="en-US" dirty="0">
                <a:solidFill>
                  <a:srgbClr val="FF0000"/>
                </a:solidFill>
              </a:rPr>
              <a:t>place it </a:t>
            </a:r>
            <a:r>
              <a:rPr lang="en-US" dirty="0" smtClean="0">
                <a:solidFill>
                  <a:srgbClr val="FF0000"/>
                </a:solidFill>
              </a:rPr>
              <a:t>before </a:t>
            </a:r>
            <a:r>
              <a:rPr lang="en-US" dirty="0">
                <a:solidFill>
                  <a:srgbClr val="FF0000"/>
                </a:solidFill>
              </a:rPr>
              <a:t>all the catch blocks then it will display </a:t>
            </a:r>
            <a:r>
              <a:rPr lang="en-US" dirty="0" smtClean="0">
                <a:solidFill>
                  <a:srgbClr val="FF0000"/>
                </a:solidFill>
              </a:rPr>
              <a:t>its generic </a:t>
            </a:r>
            <a:r>
              <a:rPr lang="en-US" dirty="0">
                <a:solidFill>
                  <a:srgbClr val="FF0000"/>
                </a:solidFill>
              </a:rPr>
              <a:t>message. </a:t>
            </a:r>
            <a:r>
              <a:rPr lang="en-US" dirty="0" smtClean="0">
                <a:solidFill>
                  <a:srgbClr val="FF0000"/>
                </a:solidFill>
              </a:rPr>
              <a:t>which may not be meaningful to the user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42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2192" y="621923"/>
            <a:ext cx="8610600" cy="58169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/>
              <a:t>class Example1 {</a:t>
            </a:r>
          </a:p>
          <a:p>
            <a:r>
              <a:rPr lang="en-US" dirty="0"/>
              <a:t>   public static void main(String </a:t>
            </a:r>
            <a:r>
              <a:rPr lang="en-US" dirty="0" err="1"/>
              <a:t>args</a:t>
            </a:r>
            <a:r>
              <a:rPr lang="en-US" dirty="0"/>
              <a:t>[]) {</a:t>
            </a:r>
          </a:p>
          <a:p>
            <a:r>
              <a:rPr lang="en-US" dirty="0"/>
              <a:t>      </a:t>
            </a:r>
            <a:r>
              <a:rPr lang="en-US" dirty="0" err="1"/>
              <a:t>int</a:t>
            </a:r>
            <a:r>
              <a:rPr lang="en-US" dirty="0"/>
              <a:t> num1, num2;</a:t>
            </a:r>
          </a:p>
          <a:p>
            <a:r>
              <a:rPr lang="en-US" dirty="0"/>
              <a:t>      </a:t>
            </a:r>
            <a:r>
              <a:rPr lang="en-US" dirty="0">
                <a:solidFill>
                  <a:srgbClr val="FF0000"/>
                </a:solidFill>
              </a:rPr>
              <a:t>try {</a:t>
            </a:r>
          </a:p>
          <a:p>
            <a:r>
              <a:rPr lang="en-US" sz="1600" dirty="0"/>
              <a:t>         </a:t>
            </a:r>
            <a:r>
              <a:rPr lang="en-US" sz="1400" dirty="0"/>
              <a:t>/* We suspect that this block of statement can throw  exception */</a:t>
            </a:r>
          </a:p>
          <a:p>
            <a:r>
              <a:rPr lang="en-US" sz="1400" dirty="0">
                <a:solidFill>
                  <a:srgbClr val="FF0000"/>
                </a:solidFill>
              </a:rPr>
              <a:t>           </a:t>
            </a:r>
            <a:r>
              <a:rPr lang="en-US" dirty="0">
                <a:solidFill>
                  <a:srgbClr val="FF0000"/>
                </a:solidFill>
              </a:rPr>
              <a:t>num2 = 62 / num1;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(num2);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("Hey I'm at the end of try block");</a:t>
            </a:r>
          </a:p>
          <a:p>
            <a:r>
              <a:rPr lang="en-US" dirty="0">
                <a:solidFill>
                  <a:srgbClr val="FF0000"/>
                </a:solidFill>
              </a:rPr>
              <a:t>      }</a:t>
            </a:r>
          </a:p>
          <a:p>
            <a:r>
              <a:rPr lang="en-US" dirty="0"/>
              <a:t>      </a:t>
            </a:r>
            <a:r>
              <a:rPr lang="en-US" dirty="0">
                <a:solidFill>
                  <a:srgbClr val="FF0000"/>
                </a:solidFill>
              </a:rPr>
              <a:t>catch (</a:t>
            </a:r>
            <a:r>
              <a:rPr lang="en-US" dirty="0" err="1">
                <a:solidFill>
                  <a:srgbClr val="FF0000"/>
                </a:solidFill>
              </a:rPr>
              <a:t>ArithmeticException</a:t>
            </a:r>
            <a:r>
              <a:rPr lang="en-US" dirty="0">
                <a:solidFill>
                  <a:srgbClr val="FF0000"/>
                </a:solidFill>
              </a:rPr>
              <a:t> e) { </a:t>
            </a:r>
          </a:p>
          <a:p>
            <a:r>
              <a:rPr lang="en-US" sz="1400" dirty="0"/>
              <a:t>              /* This block will only execute if any Arithmetic exception  occurs in try block   */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("You should not divide a number by zero");</a:t>
            </a:r>
          </a:p>
          <a:p>
            <a:r>
              <a:rPr lang="en-US" dirty="0"/>
              <a:t>      </a:t>
            </a:r>
            <a:r>
              <a:rPr lang="en-US" dirty="0">
                <a:solidFill>
                  <a:srgbClr val="FF0000"/>
                </a:solidFill>
              </a:rPr>
              <a:t>}</a:t>
            </a:r>
          </a:p>
          <a:p>
            <a:r>
              <a:rPr lang="en-US" dirty="0"/>
              <a:t>      </a:t>
            </a:r>
            <a:r>
              <a:rPr lang="en-US" dirty="0">
                <a:solidFill>
                  <a:srgbClr val="FF0000"/>
                </a:solidFill>
              </a:rPr>
              <a:t>catch (Exception e) {</a:t>
            </a:r>
          </a:p>
          <a:p>
            <a:r>
              <a:rPr lang="en-US" dirty="0"/>
              <a:t>          </a:t>
            </a:r>
            <a:r>
              <a:rPr lang="en-US" sz="1400" dirty="0"/>
              <a:t>/* This is a generic Exception handler which means it can handle all the exceptions.            </a:t>
            </a:r>
          </a:p>
          <a:p>
            <a:r>
              <a:rPr lang="en-US" b="1" u="sng" dirty="0">
                <a:solidFill>
                  <a:srgbClr val="0070C0"/>
                </a:solidFill>
              </a:rPr>
              <a:t>        This will execute if the  exception is not handled by previous catch blocks</a:t>
            </a:r>
            <a:r>
              <a:rPr lang="en-US" sz="1400" dirty="0"/>
              <a:t>.*/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("Exception occurred");</a:t>
            </a:r>
          </a:p>
          <a:p>
            <a:r>
              <a:rPr lang="en-US" dirty="0"/>
              <a:t>      </a:t>
            </a:r>
            <a:r>
              <a:rPr lang="en-US" dirty="0">
                <a:solidFill>
                  <a:srgbClr val="FF0000"/>
                </a:solidFill>
              </a:rPr>
              <a:t>}</a:t>
            </a:r>
          </a:p>
          <a:p>
            <a:r>
              <a:rPr lang="en-US" dirty="0"/>
              <a:t>      </a:t>
            </a:r>
            <a:r>
              <a:rPr lang="en-US" dirty="0" err="1"/>
              <a:t>System.out.println</a:t>
            </a:r>
            <a:r>
              <a:rPr lang="en-US" dirty="0"/>
              <a:t>("out of try-catch block");</a:t>
            </a:r>
          </a:p>
          <a:p>
            <a:r>
              <a:rPr lang="en-US" dirty="0"/>
              <a:t>   }</a:t>
            </a:r>
          </a:p>
          <a:p>
            <a:r>
              <a:rPr lang="en-US" dirty="0"/>
              <a:t>}</a:t>
            </a:r>
          </a:p>
        </p:txBody>
      </p:sp>
      <p:sp>
        <p:nvSpPr>
          <p:cNvPr id="8" name="Rectangle 7"/>
          <p:cNvSpPr/>
          <p:nvPr/>
        </p:nvSpPr>
        <p:spPr>
          <a:xfrm>
            <a:off x="5058507" y="5600700"/>
            <a:ext cx="4094285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Output:</a:t>
            </a:r>
          </a:p>
          <a:p>
            <a:r>
              <a:rPr lang="en-US" sz="1600" dirty="0"/>
              <a:t>You should not divide a number by zero </a:t>
            </a:r>
          </a:p>
          <a:p>
            <a:r>
              <a:rPr lang="en-US" sz="1600" dirty="0"/>
              <a:t>Out of try-catch block...</a:t>
            </a:r>
          </a:p>
        </p:txBody>
      </p:sp>
    </p:spTree>
    <p:extLst>
      <p:ext uri="{BB962C8B-B14F-4D97-AF65-F5344CB8AC3E}">
        <p14:creationId xmlns:p14="http://schemas.microsoft.com/office/powerpoint/2010/main" val="356249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52600" y="762000"/>
            <a:ext cx="8610600" cy="53553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/>
              <a:t>class Example{</a:t>
            </a:r>
          </a:p>
          <a:p>
            <a:r>
              <a:rPr lang="en-US" dirty="0"/>
              <a:t>   public static void main(String </a:t>
            </a:r>
            <a:r>
              <a:rPr lang="en-US" dirty="0" err="1"/>
              <a:t>args</a:t>
            </a:r>
            <a:r>
              <a:rPr lang="en-US" dirty="0"/>
              <a:t>[]){</a:t>
            </a:r>
          </a:p>
          <a:p>
            <a:r>
              <a:rPr lang="en-US" dirty="0"/>
              <a:t>      try{</a:t>
            </a:r>
          </a:p>
          <a:p>
            <a:r>
              <a:rPr lang="en-US" dirty="0"/>
              <a:t>        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arr</a:t>
            </a:r>
            <a:r>
              <a:rPr lang="en-US" dirty="0"/>
              <a:t>[]=new </a:t>
            </a:r>
            <a:r>
              <a:rPr lang="en-US" dirty="0" err="1"/>
              <a:t>int</a:t>
            </a:r>
            <a:r>
              <a:rPr lang="en-US" dirty="0"/>
              <a:t>[7];</a:t>
            </a:r>
          </a:p>
          <a:p>
            <a:r>
              <a:rPr lang="en-US" dirty="0"/>
              <a:t>         </a:t>
            </a:r>
            <a:r>
              <a:rPr lang="en-US" dirty="0" err="1"/>
              <a:t>arr</a:t>
            </a:r>
            <a:r>
              <a:rPr lang="en-US" dirty="0"/>
              <a:t>[4]=30/0; // divide by zero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("Last Statement of try block");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catch(</a:t>
            </a:r>
            <a:r>
              <a:rPr lang="en-US" dirty="0" err="1"/>
              <a:t>ArithmeticException</a:t>
            </a:r>
            <a:r>
              <a:rPr lang="en-US" dirty="0"/>
              <a:t> e){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("You should not divide a number by zero");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catch(</a:t>
            </a:r>
            <a:r>
              <a:rPr lang="en-US" dirty="0" err="1"/>
              <a:t>ArrayIndexOutOfBoundsException</a:t>
            </a:r>
            <a:r>
              <a:rPr lang="en-US" dirty="0"/>
              <a:t> e){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("Accessing array elements outside of the limit");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catch(Exception e){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("Some Other Exception");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</a:t>
            </a:r>
            <a:r>
              <a:rPr lang="en-US" dirty="0" err="1"/>
              <a:t>System.out.println</a:t>
            </a:r>
            <a:r>
              <a:rPr lang="en-US" dirty="0"/>
              <a:t>("Out of the try-catch block");</a:t>
            </a:r>
          </a:p>
          <a:p>
            <a:r>
              <a:rPr lang="en-US" dirty="0"/>
              <a:t>   }</a:t>
            </a:r>
          </a:p>
          <a:p>
            <a:r>
              <a:rPr lang="en-US" dirty="0"/>
              <a:t>}</a:t>
            </a:r>
          </a:p>
        </p:txBody>
      </p:sp>
      <p:sp>
        <p:nvSpPr>
          <p:cNvPr id="3" name="Rectangle 2"/>
          <p:cNvSpPr/>
          <p:nvPr/>
        </p:nvSpPr>
        <p:spPr>
          <a:xfrm>
            <a:off x="6934200" y="4974312"/>
            <a:ext cx="342900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chemeClr val="accent4"/>
                </a:solidFill>
              </a:rPr>
              <a:t>Output:</a:t>
            </a:r>
          </a:p>
          <a:p>
            <a:r>
              <a:rPr lang="en-US" sz="1400" dirty="0"/>
              <a:t>You should not divide a number by zero</a:t>
            </a:r>
          </a:p>
          <a:p>
            <a:r>
              <a:rPr lang="en-US" sz="1400" dirty="0"/>
              <a:t>Out of the try-catch block</a:t>
            </a:r>
          </a:p>
          <a:p>
            <a:endParaRPr lang="en-US" sz="14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7239000" cy="5181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Catching multiple exceptions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89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7123" y="955431"/>
            <a:ext cx="8610600" cy="53553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/>
              <a:t>class Example{</a:t>
            </a:r>
          </a:p>
          <a:p>
            <a:r>
              <a:rPr lang="en-US" dirty="0"/>
              <a:t>   public static void main(String </a:t>
            </a:r>
            <a:r>
              <a:rPr lang="en-US" dirty="0" err="1"/>
              <a:t>args</a:t>
            </a:r>
            <a:r>
              <a:rPr lang="en-US" dirty="0"/>
              <a:t>[]){</a:t>
            </a:r>
          </a:p>
          <a:p>
            <a:r>
              <a:rPr lang="en-US" dirty="0"/>
              <a:t>      try{</a:t>
            </a:r>
          </a:p>
          <a:p>
            <a:r>
              <a:rPr lang="en-US" dirty="0"/>
              <a:t>        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arr</a:t>
            </a:r>
            <a:r>
              <a:rPr lang="en-US" dirty="0"/>
              <a:t>[]=new </a:t>
            </a:r>
            <a:r>
              <a:rPr lang="en-US" dirty="0" err="1"/>
              <a:t>int</a:t>
            </a:r>
            <a:r>
              <a:rPr lang="en-US" dirty="0"/>
              <a:t>[7];</a:t>
            </a:r>
          </a:p>
          <a:p>
            <a:r>
              <a:rPr lang="en-US" dirty="0">
                <a:solidFill>
                  <a:srgbClr val="FF0000"/>
                </a:solidFill>
              </a:rPr>
              <a:t>         </a:t>
            </a:r>
            <a:r>
              <a:rPr lang="en-US" dirty="0" err="1">
                <a:solidFill>
                  <a:srgbClr val="FF0000"/>
                </a:solidFill>
              </a:rPr>
              <a:t>arr</a:t>
            </a:r>
            <a:r>
              <a:rPr lang="en-US" dirty="0">
                <a:solidFill>
                  <a:srgbClr val="FF0000"/>
                </a:solidFill>
              </a:rPr>
              <a:t>[10]=10/5;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("Last Statement of try block");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catch(</a:t>
            </a:r>
            <a:r>
              <a:rPr lang="en-US" dirty="0" err="1"/>
              <a:t>ArithmeticException</a:t>
            </a:r>
            <a:r>
              <a:rPr lang="en-US" dirty="0"/>
              <a:t> e){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("You should not divide a number by zero");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catch(</a:t>
            </a:r>
            <a:r>
              <a:rPr lang="en-US" dirty="0" err="1"/>
              <a:t>ArrayIndexOutOfBoundsException</a:t>
            </a:r>
            <a:r>
              <a:rPr lang="en-US" dirty="0"/>
              <a:t> e){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("Accessing array elements outside of the limit");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catch(Exception e){</a:t>
            </a:r>
          </a:p>
          <a:p>
            <a:r>
              <a:rPr lang="en-US" dirty="0"/>
              <a:t>         </a:t>
            </a:r>
            <a:r>
              <a:rPr lang="en-US" dirty="0" err="1"/>
              <a:t>System.out.println</a:t>
            </a:r>
            <a:r>
              <a:rPr lang="en-US" dirty="0"/>
              <a:t>("Some Other Exception");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</a:t>
            </a:r>
            <a:r>
              <a:rPr lang="en-US" dirty="0" err="1"/>
              <a:t>System.out.println</a:t>
            </a:r>
            <a:r>
              <a:rPr lang="en-US" dirty="0"/>
              <a:t>("Out of the try-catch block");</a:t>
            </a:r>
          </a:p>
          <a:p>
            <a:r>
              <a:rPr lang="en-US" dirty="0"/>
              <a:t>   }</a:t>
            </a:r>
          </a:p>
          <a:p>
            <a:r>
              <a:rPr lang="en-US" dirty="0"/>
              <a:t>}</a:t>
            </a:r>
          </a:p>
        </p:txBody>
      </p:sp>
      <p:sp>
        <p:nvSpPr>
          <p:cNvPr id="3" name="Rectangle 2"/>
          <p:cNvSpPr/>
          <p:nvPr/>
        </p:nvSpPr>
        <p:spPr>
          <a:xfrm>
            <a:off x="6418118" y="5167743"/>
            <a:ext cx="3499605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chemeClr val="accent4"/>
                </a:solidFill>
              </a:rPr>
              <a:t>Output:</a:t>
            </a:r>
          </a:p>
          <a:p>
            <a:r>
              <a:rPr lang="en-US" sz="1400" dirty="0"/>
              <a:t>Accessing array elements outside of the limit</a:t>
            </a:r>
          </a:p>
          <a:p>
            <a:r>
              <a:rPr lang="en-US" sz="1400" dirty="0"/>
              <a:t>Out of the try-catch block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0" y="97512"/>
            <a:ext cx="7239000" cy="51816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Example:2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72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52854" y="281354"/>
            <a:ext cx="8680938" cy="1148275"/>
          </a:xfrm>
        </p:spPr>
        <p:txBody>
          <a:bodyPr>
            <a:normAutofit/>
          </a:bodyPr>
          <a:lstStyle/>
          <a:p>
            <a:r>
              <a:rPr lang="en-US" dirty="0"/>
              <a:t>Nested try catch block in </a:t>
            </a:r>
            <a:br>
              <a:rPr lang="en-US" dirty="0"/>
            </a:br>
            <a:r>
              <a:rPr lang="en-US" dirty="0"/>
              <a:t>Java – Exception handling</a:t>
            </a:r>
          </a:p>
        </p:txBody>
      </p:sp>
      <p:sp>
        <p:nvSpPr>
          <p:cNvPr id="2" name="Rectangle 1"/>
          <p:cNvSpPr/>
          <p:nvPr/>
        </p:nvSpPr>
        <p:spPr>
          <a:xfrm>
            <a:off x="879231" y="1638301"/>
            <a:ext cx="4252546" cy="432426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100" dirty="0"/>
              <a:t>class Nest{</a:t>
            </a:r>
          </a:p>
          <a:p>
            <a:r>
              <a:rPr lang="en-US" sz="1100" dirty="0"/>
              <a:t>   public static void main(String </a:t>
            </a:r>
            <a:r>
              <a:rPr lang="en-US" sz="1100" dirty="0" err="1"/>
              <a:t>args</a:t>
            </a:r>
            <a:r>
              <a:rPr lang="en-US" sz="1100" dirty="0"/>
              <a:t>[]){</a:t>
            </a:r>
          </a:p>
          <a:p>
            <a:r>
              <a:rPr lang="en-US" sz="1100" dirty="0"/>
              <a:t>	 //Parent try block</a:t>
            </a:r>
          </a:p>
          <a:p>
            <a:r>
              <a:rPr lang="en-US" sz="1100" dirty="0"/>
              <a:t>     try{</a:t>
            </a:r>
          </a:p>
          <a:p>
            <a:r>
              <a:rPr lang="en-US" sz="1100" dirty="0"/>
              <a:t>    </a:t>
            </a:r>
            <a:r>
              <a:rPr lang="en-US" sz="1100" dirty="0">
                <a:solidFill>
                  <a:srgbClr val="00B050"/>
                </a:solidFill>
              </a:rPr>
              <a:t>	//Child try block1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try{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   </a:t>
            </a:r>
            <a:r>
              <a:rPr lang="en-US" sz="1100" dirty="0" err="1">
                <a:solidFill>
                  <a:srgbClr val="00B050"/>
                </a:solidFill>
              </a:rPr>
              <a:t>System.out.println</a:t>
            </a:r>
            <a:r>
              <a:rPr lang="en-US" sz="1100" dirty="0">
                <a:solidFill>
                  <a:srgbClr val="00B050"/>
                </a:solidFill>
              </a:rPr>
              <a:t>("Inside block1");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   </a:t>
            </a:r>
            <a:r>
              <a:rPr lang="en-US" sz="1100" dirty="0" err="1">
                <a:solidFill>
                  <a:srgbClr val="00B050"/>
                </a:solidFill>
              </a:rPr>
              <a:t>int</a:t>
            </a:r>
            <a:r>
              <a:rPr lang="en-US" sz="1100" dirty="0">
                <a:solidFill>
                  <a:srgbClr val="00B050"/>
                </a:solidFill>
              </a:rPr>
              <a:t> b =45/0;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   </a:t>
            </a:r>
            <a:r>
              <a:rPr lang="en-US" sz="1100" dirty="0" err="1">
                <a:solidFill>
                  <a:srgbClr val="00B050"/>
                </a:solidFill>
              </a:rPr>
              <a:t>System.out.println</a:t>
            </a:r>
            <a:r>
              <a:rPr lang="en-US" sz="1100" dirty="0">
                <a:solidFill>
                  <a:srgbClr val="00B050"/>
                </a:solidFill>
              </a:rPr>
              <a:t>(b);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}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catch(</a:t>
            </a:r>
            <a:r>
              <a:rPr lang="en-US" sz="1100" dirty="0" err="1">
                <a:solidFill>
                  <a:srgbClr val="00B050"/>
                </a:solidFill>
              </a:rPr>
              <a:t>ArithmeticException</a:t>
            </a:r>
            <a:r>
              <a:rPr lang="en-US" sz="1100" dirty="0">
                <a:solidFill>
                  <a:srgbClr val="00B050"/>
                </a:solidFill>
              </a:rPr>
              <a:t> e1){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   </a:t>
            </a:r>
            <a:r>
              <a:rPr lang="en-US" sz="1100" dirty="0" err="1">
                <a:solidFill>
                  <a:srgbClr val="00B050"/>
                </a:solidFill>
              </a:rPr>
              <a:t>System.out.println</a:t>
            </a:r>
            <a:r>
              <a:rPr lang="en-US" sz="1100" dirty="0">
                <a:solidFill>
                  <a:srgbClr val="00B050"/>
                </a:solidFill>
              </a:rPr>
              <a:t>("Exception: e1");</a:t>
            </a:r>
          </a:p>
          <a:p>
            <a:r>
              <a:rPr lang="en-US" sz="1100" dirty="0">
                <a:solidFill>
                  <a:srgbClr val="00B050"/>
                </a:solidFill>
              </a:rPr>
              <a:t>         }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//Child try block2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try{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r>
              <a:rPr lang="en-US" sz="1100" dirty="0" err="1">
                <a:solidFill>
                  <a:schemeClr val="accent6">
                    <a:lumMod val="75000"/>
                  </a:schemeClr>
                </a:solidFill>
              </a:rPr>
              <a:t>System.out.println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("Inside block2");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r>
              <a:rPr lang="en-US" sz="1100" dirty="0" err="1">
                <a:solidFill>
                  <a:schemeClr val="accent6">
                    <a:lumMod val="75000"/>
                  </a:schemeClr>
                </a:solidFill>
              </a:rPr>
              <a:t>int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b =45/0;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r>
              <a:rPr lang="en-US" sz="1100" dirty="0" err="1">
                <a:solidFill>
                  <a:schemeClr val="accent6">
                    <a:lumMod val="75000"/>
                  </a:schemeClr>
                </a:solidFill>
              </a:rPr>
              <a:t>System.out.println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(b);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}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catch(</a:t>
            </a:r>
            <a:r>
              <a:rPr lang="en-US" sz="1100" dirty="0" err="1">
                <a:solidFill>
                  <a:schemeClr val="accent6">
                    <a:lumMod val="75000"/>
                  </a:schemeClr>
                </a:solidFill>
              </a:rPr>
              <a:t>ArrayIndexOutOfBoundsException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e2){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r>
              <a:rPr lang="en-US" sz="1100" dirty="0" err="1">
                <a:solidFill>
                  <a:schemeClr val="accent6">
                    <a:lumMod val="75000"/>
                  </a:schemeClr>
                </a:solidFill>
              </a:rPr>
              <a:t>System.out.println</a:t>
            </a:r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("Exception: e2");</a:t>
            </a:r>
          </a:p>
          <a:p>
            <a:r>
              <a:rPr lang="en-US" sz="1100" dirty="0">
                <a:solidFill>
                  <a:schemeClr val="accent6">
                    <a:lumMod val="75000"/>
                  </a:schemeClr>
                </a:solidFill>
              </a:rPr>
              <a:t>         }</a:t>
            </a:r>
          </a:p>
          <a:p>
            <a:r>
              <a:rPr lang="en-US" sz="1100" dirty="0"/>
              <a:t>        </a:t>
            </a:r>
            <a:r>
              <a:rPr lang="en-US" sz="1100" dirty="0" err="1"/>
              <a:t>System.out.println</a:t>
            </a:r>
            <a:r>
              <a:rPr lang="en-US" sz="1100" dirty="0"/>
              <a:t>("Just other statement");</a:t>
            </a:r>
          </a:p>
          <a:p>
            <a:r>
              <a:rPr lang="en-US" sz="1100" dirty="0"/>
              <a:t>    }</a:t>
            </a:r>
          </a:p>
          <a:p>
            <a:r>
              <a:rPr lang="en-US" sz="1100" dirty="0"/>
              <a:t>    </a:t>
            </a:r>
            <a:r>
              <a:rPr lang="en-US" sz="1100" dirty="0" smtClean="0"/>
              <a:t>…</a:t>
            </a:r>
            <a:endParaRPr lang="en-US" sz="1100" dirty="0"/>
          </a:p>
        </p:txBody>
      </p:sp>
      <p:sp>
        <p:nvSpPr>
          <p:cNvPr id="4" name="Rectangle 3"/>
          <p:cNvSpPr/>
          <p:nvPr/>
        </p:nvSpPr>
        <p:spPr>
          <a:xfrm>
            <a:off x="5404340" y="1638301"/>
            <a:ext cx="4592515" cy="26314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100" dirty="0" smtClean="0"/>
              <a:t>catch(</a:t>
            </a:r>
            <a:r>
              <a:rPr lang="en-US" sz="1100" dirty="0" err="1" smtClean="0"/>
              <a:t>ArithmeticException</a:t>
            </a:r>
            <a:r>
              <a:rPr lang="en-US" sz="1100" dirty="0" smtClean="0"/>
              <a:t> </a:t>
            </a:r>
            <a:r>
              <a:rPr lang="en-US" sz="1100" dirty="0"/>
              <a:t>e3){</a:t>
            </a:r>
          </a:p>
          <a:p>
            <a:r>
              <a:rPr lang="en-US" sz="1100" dirty="0"/>
              <a:t>         </a:t>
            </a:r>
            <a:r>
              <a:rPr lang="en-US" sz="1100" dirty="0" err="1"/>
              <a:t>System.out.println</a:t>
            </a:r>
            <a:r>
              <a:rPr lang="en-US" sz="1100" dirty="0"/>
              <a:t>("Arithmetic Exception");</a:t>
            </a:r>
          </a:p>
          <a:p>
            <a:r>
              <a:rPr lang="en-US" sz="1100" dirty="0"/>
              <a:t>         </a:t>
            </a:r>
            <a:r>
              <a:rPr lang="en-US" sz="1100" dirty="0" err="1"/>
              <a:t>System.out.println</a:t>
            </a:r>
            <a:r>
              <a:rPr lang="en-US" sz="1100" dirty="0"/>
              <a:t>("Inside parent try catch block");</a:t>
            </a:r>
          </a:p>
          <a:p>
            <a:r>
              <a:rPr lang="en-US" sz="1100" dirty="0"/>
              <a:t>    }</a:t>
            </a:r>
          </a:p>
          <a:p>
            <a:r>
              <a:rPr lang="en-US" sz="1100" dirty="0"/>
              <a:t>    catch(</a:t>
            </a:r>
            <a:r>
              <a:rPr lang="en-US" sz="1100" dirty="0" err="1"/>
              <a:t>ArrayIndexOutOfBoundsException</a:t>
            </a:r>
            <a:r>
              <a:rPr lang="en-US" sz="1100" dirty="0"/>
              <a:t> e4){</a:t>
            </a:r>
          </a:p>
          <a:p>
            <a:r>
              <a:rPr lang="en-US" sz="1100" dirty="0"/>
              <a:t>    	</a:t>
            </a:r>
            <a:r>
              <a:rPr lang="en-US" sz="1100" dirty="0" err="1"/>
              <a:t>System.out.println</a:t>
            </a:r>
            <a:r>
              <a:rPr lang="en-US" sz="1100" dirty="0"/>
              <a:t>("</a:t>
            </a:r>
            <a:r>
              <a:rPr lang="en-US" sz="1100" dirty="0" err="1"/>
              <a:t>ArrayIndexOutOfBoundsException</a:t>
            </a:r>
            <a:r>
              <a:rPr lang="en-US" sz="1100" dirty="0"/>
              <a:t>");</a:t>
            </a:r>
          </a:p>
          <a:p>
            <a:r>
              <a:rPr lang="en-US" sz="1100" dirty="0"/>
              <a:t>         </a:t>
            </a:r>
            <a:r>
              <a:rPr lang="en-US" sz="1100" dirty="0" err="1"/>
              <a:t>System.out.println</a:t>
            </a:r>
            <a:r>
              <a:rPr lang="en-US" sz="1100" dirty="0"/>
              <a:t>("Inside parent try catch block");</a:t>
            </a:r>
          </a:p>
          <a:p>
            <a:r>
              <a:rPr lang="en-US" sz="1100" dirty="0"/>
              <a:t>    }</a:t>
            </a:r>
          </a:p>
          <a:p>
            <a:r>
              <a:rPr lang="en-US" sz="1100" dirty="0"/>
              <a:t>    catch(Exception e5){</a:t>
            </a:r>
          </a:p>
          <a:p>
            <a:r>
              <a:rPr lang="en-US" sz="1100" dirty="0"/>
              <a:t>    	</a:t>
            </a:r>
            <a:r>
              <a:rPr lang="en-US" sz="1100" dirty="0" err="1"/>
              <a:t>System.out.println</a:t>
            </a:r>
            <a:r>
              <a:rPr lang="en-US" sz="1100" dirty="0"/>
              <a:t>("Exception");</a:t>
            </a:r>
          </a:p>
          <a:p>
            <a:r>
              <a:rPr lang="en-US" sz="1100" dirty="0"/>
              <a:t>         </a:t>
            </a:r>
            <a:r>
              <a:rPr lang="en-US" sz="1100" dirty="0" err="1"/>
              <a:t>System.out.println</a:t>
            </a:r>
            <a:r>
              <a:rPr lang="en-US" sz="1100" dirty="0"/>
              <a:t>("Inside parent try catch block");</a:t>
            </a:r>
          </a:p>
          <a:p>
            <a:r>
              <a:rPr lang="en-US" sz="1100" dirty="0"/>
              <a:t>    }</a:t>
            </a:r>
          </a:p>
          <a:p>
            <a:r>
              <a:rPr lang="en-US" sz="1100" dirty="0"/>
              <a:t>    </a:t>
            </a:r>
            <a:r>
              <a:rPr lang="en-US" sz="1100" dirty="0" err="1"/>
              <a:t>System.out.println</a:t>
            </a:r>
            <a:r>
              <a:rPr lang="en-US" sz="1100" dirty="0"/>
              <a:t>("Next statement..");</a:t>
            </a:r>
          </a:p>
          <a:p>
            <a:r>
              <a:rPr lang="en-US" sz="1100" dirty="0"/>
              <a:t>  }</a:t>
            </a:r>
          </a:p>
          <a:p>
            <a:r>
              <a:rPr lang="en-US" sz="1100" dirty="0"/>
              <a:t>}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4340" y="4478462"/>
            <a:ext cx="4565164" cy="135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9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Java Finally block – Exception handling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finally block contains all the crucial statements that </a:t>
            </a:r>
            <a:r>
              <a:rPr lang="en-US" dirty="0">
                <a:solidFill>
                  <a:srgbClr val="FF0000"/>
                </a:solidFill>
              </a:rPr>
              <a:t>must be executed whether exception occurs or not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statements present in this block will always execute regardless of whether exception occurs in try block or not such as </a:t>
            </a:r>
            <a:r>
              <a:rPr lang="en-US" dirty="0">
                <a:solidFill>
                  <a:srgbClr val="FF0000"/>
                </a:solidFill>
              </a:rPr>
              <a:t>closing a connection</a:t>
            </a:r>
            <a:r>
              <a:rPr lang="en-US" dirty="0"/>
              <a:t>, </a:t>
            </a:r>
            <a:r>
              <a:rPr lang="en-US" dirty="0" smtClean="0">
                <a:solidFill>
                  <a:srgbClr val="FF0000"/>
                </a:solidFill>
              </a:rPr>
              <a:t>stream, file,</a:t>
            </a:r>
            <a:r>
              <a:rPr lang="en-US" dirty="0" smtClean="0"/>
              <a:t> </a:t>
            </a:r>
            <a:r>
              <a:rPr lang="en-US" dirty="0"/>
              <a:t>etc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778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438" y="96714"/>
            <a:ext cx="8610600" cy="1283677"/>
          </a:xfrm>
        </p:spPr>
        <p:txBody>
          <a:bodyPr>
            <a:normAutofit/>
          </a:bodyPr>
          <a:lstStyle/>
          <a:p>
            <a:r>
              <a:rPr lang="en-US" dirty="0"/>
              <a:t>Java Finally block – Exception handling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1251438" y="1380391"/>
            <a:ext cx="8610600" cy="49244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600" dirty="0"/>
              <a:t>class Example</a:t>
            </a:r>
          </a:p>
          <a:p>
            <a:r>
              <a:rPr lang="en-US" sz="1600" dirty="0"/>
              <a:t>{</a:t>
            </a:r>
          </a:p>
          <a:p>
            <a:r>
              <a:rPr lang="en-US" sz="1600" dirty="0"/>
              <a:t>   public static void main(String </a:t>
            </a:r>
            <a:r>
              <a:rPr lang="en-US" sz="1600" dirty="0" err="1"/>
              <a:t>args</a:t>
            </a:r>
            <a:r>
              <a:rPr lang="en-US" sz="1600" dirty="0"/>
              <a:t>[]) {</a:t>
            </a:r>
          </a:p>
          <a:p>
            <a:r>
              <a:rPr lang="en-US" sz="1600" dirty="0"/>
              <a:t>      try{  </a:t>
            </a:r>
          </a:p>
          <a:p>
            <a:r>
              <a:rPr lang="en-US" sz="1600" dirty="0"/>
              <a:t>	 </a:t>
            </a:r>
            <a:r>
              <a:rPr lang="en-US" sz="1600" dirty="0" err="1"/>
              <a:t>int</a:t>
            </a:r>
            <a:r>
              <a:rPr lang="en-US" sz="1600" dirty="0"/>
              <a:t> </a:t>
            </a:r>
            <a:r>
              <a:rPr lang="en-US" sz="1600" dirty="0" err="1"/>
              <a:t>num</a:t>
            </a:r>
            <a:r>
              <a:rPr lang="en-US" sz="1600" dirty="0"/>
              <a:t>=121/0;  </a:t>
            </a:r>
          </a:p>
          <a:p>
            <a:r>
              <a:rPr lang="en-US" sz="1600" dirty="0"/>
              <a:t>	 </a:t>
            </a:r>
            <a:r>
              <a:rPr lang="en-US" sz="1600" dirty="0" err="1"/>
              <a:t>System.out.println</a:t>
            </a:r>
            <a:r>
              <a:rPr lang="en-US" sz="1600" dirty="0"/>
              <a:t>(</a:t>
            </a:r>
            <a:r>
              <a:rPr lang="en-US" sz="1600" dirty="0" err="1"/>
              <a:t>num</a:t>
            </a:r>
            <a:r>
              <a:rPr lang="en-US" sz="1600" dirty="0"/>
              <a:t>);  </a:t>
            </a:r>
          </a:p>
          <a:p>
            <a:r>
              <a:rPr lang="en-US" sz="1600" dirty="0"/>
              <a:t>      }  </a:t>
            </a:r>
          </a:p>
          <a:p>
            <a:r>
              <a:rPr lang="en-US" sz="1600" dirty="0"/>
              <a:t>      catch(</a:t>
            </a:r>
            <a:r>
              <a:rPr lang="en-US" sz="1600" dirty="0" err="1"/>
              <a:t>ArithmeticException</a:t>
            </a:r>
            <a:r>
              <a:rPr lang="en-US" sz="1600" dirty="0"/>
              <a:t> e){</a:t>
            </a:r>
          </a:p>
          <a:p>
            <a:r>
              <a:rPr lang="en-US" sz="1600" dirty="0"/>
              <a:t>         </a:t>
            </a:r>
            <a:r>
              <a:rPr lang="en-US" sz="1600" dirty="0" err="1"/>
              <a:t>System.out.println</a:t>
            </a:r>
            <a:r>
              <a:rPr lang="en-US" sz="1600" dirty="0"/>
              <a:t>("Number should not be divided by zero");</a:t>
            </a:r>
          </a:p>
          <a:p>
            <a:r>
              <a:rPr lang="en-US" sz="1600" dirty="0"/>
              <a:t>      }  </a:t>
            </a:r>
          </a:p>
          <a:p>
            <a:r>
              <a:rPr lang="en-US" sz="1600" dirty="0"/>
              <a:t>      </a:t>
            </a:r>
            <a:r>
              <a:rPr lang="en-US" sz="1600" dirty="0">
                <a:solidFill>
                  <a:srgbClr val="FF0000"/>
                </a:solidFill>
              </a:rPr>
              <a:t>/* Finally block will always execute</a:t>
            </a:r>
          </a:p>
          <a:p>
            <a:r>
              <a:rPr lang="en-US" sz="1600" dirty="0">
                <a:solidFill>
                  <a:srgbClr val="FF0000"/>
                </a:solidFill>
              </a:rPr>
              <a:t>       * even if there is no exception in try block</a:t>
            </a:r>
          </a:p>
          <a:p>
            <a:r>
              <a:rPr lang="en-US" sz="1600" dirty="0">
                <a:solidFill>
                  <a:srgbClr val="FF0000"/>
                </a:solidFill>
              </a:rPr>
              <a:t>       */</a:t>
            </a:r>
          </a:p>
          <a:p>
            <a:r>
              <a:rPr lang="en-US" sz="1600" dirty="0">
                <a:solidFill>
                  <a:srgbClr val="FF0000"/>
                </a:solidFill>
              </a:rPr>
              <a:t>      finally{</a:t>
            </a:r>
          </a:p>
          <a:p>
            <a:r>
              <a:rPr lang="en-US" sz="1600" dirty="0">
                <a:solidFill>
                  <a:srgbClr val="FF0000"/>
                </a:solidFill>
              </a:rPr>
              <a:t>	 </a:t>
            </a:r>
            <a:r>
              <a:rPr lang="en-US" sz="1600" dirty="0" err="1">
                <a:solidFill>
                  <a:srgbClr val="FF0000"/>
                </a:solidFill>
              </a:rPr>
              <a:t>System.out.println</a:t>
            </a:r>
            <a:r>
              <a:rPr lang="en-US" sz="1600" dirty="0">
                <a:solidFill>
                  <a:srgbClr val="FF0000"/>
                </a:solidFill>
              </a:rPr>
              <a:t>("This is finally block");</a:t>
            </a:r>
          </a:p>
          <a:p>
            <a:r>
              <a:rPr lang="en-US" sz="1600" dirty="0">
                <a:solidFill>
                  <a:srgbClr val="FF0000"/>
                </a:solidFill>
              </a:rPr>
              <a:t>      }</a:t>
            </a:r>
            <a:r>
              <a:rPr lang="en-US" sz="1600" dirty="0"/>
              <a:t>  </a:t>
            </a:r>
          </a:p>
          <a:p>
            <a:r>
              <a:rPr lang="en-US" sz="1600" dirty="0"/>
              <a:t>      </a:t>
            </a:r>
            <a:r>
              <a:rPr lang="en-US" sz="1600" dirty="0" err="1"/>
              <a:t>System.out.println</a:t>
            </a:r>
            <a:r>
              <a:rPr lang="en-US" sz="1600" dirty="0"/>
              <a:t>("Out of try-catch-finally");  </a:t>
            </a:r>
          </a:p>
          <a:p>
            <a:r>
              <a:rPr lang="en-US" sz="1600" dirty="0"/>
              <a:t>   }   </a:t>
            </a:r>
          </a:p>
          <a:p>
            <a:r>
              <a:rPr lang="en-US" sz="1600" dirty="0"/>
              <a:t>}</a:t>
            </a:r>
          </a:p>
        </p:txBody>
      </p:sp>
      <p:sp>
        <p:nvSpPr>
          <p:cNvPr id="5" name="Rectangle 4"/>
          <p:cNvSpPr/>
          <p:nvPr/>
        </p:nvSpPr>
        <p:spPr>
          <a:xfrm>
            <a:off x="6790592" y="5238016"/>
            <a:ext cx="3071446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chemeClr val="accent4"/>
                </a:solidFill>
              </a:rPr>
              <a:t>Output:</a:t>
            </a:r>
          </a:p>
          <a:p>
            <a:r>
              <a:rPr lang="en-US" sz="1400" dirty="0"/>
              <a:t>Number should not be divided by zero</a:t>
            </a:r>
          </a:p>
          <a:p>
            <a:r>
              <a:rPr lang="en-US" sz="1400" dirty="0"/>
              <a:t>This is finally block</a:t>
            </a:r>
          </a:p>
          <a:p>
            <a:r>
              <a:rPr lang="en-US" sz="1400" dirty="0"/>
              <a:t>Out of try-catch-finally</a:t>
            </a:r>
          </a:p>
        </p:txBody>
      </p:sp>
    </p:spTree>
    <p:extLst>
      <p:ext uri="{BB962C8B-B14F-4D97-AF65-F5344CB8AC3E}">
        <p14:creationId xmlns:p14="http://schemas.microsoft.com/office/powerpoint/2010/main" val="343453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Java Finally block – Exception handling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886488" y="1752600"/>
            <a:ext cx="9163120" cy="480131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/>
              <a:t>class </a:t>
            </a:r>
            <a:r>
              <a:rPr lang="en-US" dirty="0" err="1"/>
              <a:t>JavaFinally</a:t>
            </a:r>
            <a:endParaRPr lang="en-US" dirty="0"/>
          </a:p>
          <a:p>
            <a:r>
              <a:rPr lang="en-US" dirty="0"/>
              <a:t>{</a:t>
            </a:r>
          </a:p>
          <a:p>
            <a:r>
              <a:rPr lang="en-US" dirty="0"/>
              <a:t>  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r>
              <a:rPr lang="en-US" dirty="0"/>
              <a:t>   {</a:t>
            </a:r>
          </a:p>
          <a:p>
            <a:r>
              <a:rPr lang="en-US" dirty="0"/>
              <a:t>      </a:t>
            </a:r>
            <a:r>
              <a:rPr lang="en-US" dirty="0" err="1"/>
              <a:t>System.out.println</a:t>
            </a:r>
            <a:r>
              <a:rPr lang="en-US" dirty="0"/>
              <a:t>(</a:t>
            </a:r>
            <a:r>
              <a:rPr lang="en-US" dirty="0" err="1"/>
              <a:t>JavaFinally.myMethod</a:t>
            </a:r>
            <a:r>
              <a:rPr lang="en-US" dirty="0"/>
              <a:t>());  </a:t>
            </a:r>
          </a:p>
          <a:p>
            <a:r>
              <a:rPr lang="en-US" dirty="0"/>
              <a:t>   }</a:t>
            </a:r>
          </a:p>
          <a:p>
            <a:r>
              <a:rPr lang="en-US" dirty="0"/>
              <a:t>   public static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myMethod</a:t>
            </a:r>
            <a:r>
              <a:rPr lang="en-US" dirty="0"/>
              <a:t>()</a:t>
            </a:r>
          </a:p>
          <a:p>
            <a:r>
              <a:rPr lang="en-US" dirty="0"/>
              <a:t>   {</a:t>
            </a:r>
          </a:p>
          <a:p>
            <a:r>
              <a:rPr lang="en-US" dirty="0"/>
              <a:t>      try {</a:t>
            </a:r>
          </a:p>
          <a:p>
            <a:r>
              <a:rPr lang="en-US" dirty="0"/>
              <a:t>        return 112;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   finally {</a:t>
            </a:r>
          </a:p>
          <a:p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("This is Finally block");</a:t>
            </a:r>
          </a:p>
          <a:p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("Finally block ran even after return statement");</a:t>
            </a:r>
          </a:p>
          <a:p>
            <a:r>
              <a:rPr lang="en-US" dirty="0"/>
              <a:t>      }</a:t>
            </a:r>
          </a:p>
          <a:p>
            <a:r>
              <a:rPr lang="en-US" dirty="0"/>
              <a:t>   }</a:t>
            </a:r>
          </a:p>
          <a:p>
            <a:r>
              <a:rPr lang="en-US" dirty="0"/>
              <a:t>}</a:t>
            </a:r>
          </a:p>
        </p:txBody>
      </p:sp>
      <p:sp>
        <p:nvSpPr>
          <p:cNvPr id="5" name="Rectangle 4"/>
          <p:cNvSpPr/>
          <p:nvPr/>
        </p:nvSpPr>
        <p:spPr>
          <a:xfrm>
            <a:off x="6544408" y="5707776"/>
            <a:ext cx="3505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chemeClr val="accent4"/>
                </a:solidFill>
              </a:rPr>
              <a:t>Output:</a:t>
            </a:r>
          </a:p>
          <a:p>
            <a:r>
              <a:rPr lang="en-US" sz="1400" dirty="0"/>
              <a:t>This is Finally block</a:t>
            </a:r>
          </a:p>
          <a:p>
            <a:r>
              <a:rPr lang="en-US" sz="1400" dirty="0"/>
              <a:t>Finally block ran even after return statement</a:t>
            </a:r>
          </a:p>
          <a:p>
            <a:r>
              <a:rPr lang="en-US" sz="1400" dirty="0"/>
              <a:t>112</a:t>
            </a:r>
          </a:p>
        </p:txBody>
      </p:sp>
    </p:spTree>
    <p:extLst>
      <p:ext uri="{BB962C8B-B14F-4D97-AF65-F5344CB8AC3E}">
        <p14:creationId xmlns:p14="http://schemas.microsoft.com/office/powerpoint/2010/main" val="94703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5754" y="2523391"/>
            <a:ext cx="8886678" cy="1000401"/>
          </a:xfrm>
        </p:spPr>
        <p:txBody>
          <a:bodyPr>
            <a:normAutofit fontScale="90000"/>
          </a:bodyPr>
          <a:lstStyle/>
          <a:p>
            <a:r>
              <a:rPr lang="en-US" dirty="0"/>
              <a:t>object oriented design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02925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Understand the </a:t>
            </a:r>
            <a:r>
              <a:rPr lang="en-US" dirty="0" smtClean="0"/>
              <a:t>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Gain </a:t>
            </a:r>
            <a:r>
              <a:rPr lang="en-US" dirty="0"/>
              <a:t>a thorough understanding of the project requirements and goals. </a:t>
            </a:r>
            <a:endParaRPr lang="en-US" dirty="0" smtClean="0"/>
          </a:p>
          <a:p>
            <a:r>
              <a:rPr lang="en-US" dirty="0" smtClean="0"/>
              <a:t>Identify </a:t>
            </a:r>
            <a:r>
              <a:rPr lang="en-US" dirty="0"/>
              <a:t>the key functionalities, user interactions, and system constraints.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understanding will guide your design decisions.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10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Identify Objects and Their </a:t>
            </a:r>
            <a:r>
              <a:rPr lang="en-US" dirty="0" smtClean="0"/>
              <a:t>Responsibilities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Identify </a:t>
            </a:r>
            <a:r>
              <a:rPr lang="en-US" dirty="0"/>
              <a:t>the main objects or entities in the system based on the requirements. </a:t>
            </a:r>
            <a:endParaRPr lang="en-US" dirty="0" smtClean="0"/>
          </a:p>
          <a:p>
            <a:r>
              <a:rPr lang="en-US" dirty="0" smtClean="0"/>
              <a:t>Determine </a:t>
            </a:r>
            <a:r>
              <a:rPr lang="en-US" dirty="0"/>
              <a:t>the responsibilities or behaviors that each object should have. </a:t>
            </a:r>
            <a:endParaRPr lang="en-US" dirty="0" smtClean="0"/>
          </a:p>
          <a:p>
            <a:r>
              <a:rPr lang="en-US" dirty="0" smtClean="0"/>
              <a:t>Consider </a:t>
            </a:r>
            <a:r>
              <a:rPr lang="en-US" dirty="0"/>
              <a:t>what actions or operations objects need to perform to fulfill their roles.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69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Define Relationships Between </a:t>
            </a:r>
            <a:r>
              <a:rPr lang="en-US" dirty="0" smtClean="0"/>
              <a:t>Objects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Determine </a:t>
            </a:r>
            <a:r>
              <a:rPr lang="en-US" dirty="0"/>
              <a:t>the relationships between objects. </a:t>
            </a:r>
            <a:endParaRPr lang="en-US" dirty="0" smtClean="0"/>
          </a:p>
          <a:p>
            <a:r>
              <a:rPr lang="en-US" dirty="0" smtClean="0"/>
              <a:t>Identify </a:t>
            </a:r>
            <a:r>
              <a:rPr lang="en-US" dirty="0"/>
              <a:t>associations, aggregations, compositions, and generalizations (inheritance) between objects. </a:t>
            </a:r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relationships define how objects interact and collaborate to achieve system functionality.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0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Create Class </a:t>
            </a:r>
            <a:r>
              <a:rPr lang="en-US" dirty="0" smtClean="0"/>
              <a:t>Diagrams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Create </a:t>
            </a:r>
            <a:r>
              <a:rPr lang="en-US" dirty="0"/>
              <a:t>class diagrams to visualize the objects, their attributes, and methods. </a:t>
            </a:r>
            <a:endParaRPr lang="en-US" dirty="0" smtClean="0"/>
          </a:p>
          <a:p>
            <a:r>
              <a:rPr lang="en-US" dirty="0" smtClean="0"/>
              <a:t>Use </a:t>
            </a:r>
            <a:r>
              <a:rPr lang="en-US" dirty="0"/>
              <a:t>UML (Unified Modeling Language) notation to represent classes, relationships, and multiplicity. </a:t>
            </a:r>
            <a:endParaRPr lang="en-US" dirty="0" smtClean="0"/>
          </a:p>
          <a:p>
            <a:r>
              <a:rPr lang="en-US" dirty="0" smtClean="0"/>
              <a:t>Refine </a:t>
            </a:r>
            <a:r>
              <a:rPr lang="en-US" dirty="0"/>
              <a:t>and iterate on the class diagrams as the design evolves.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88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797" y="1646238"/>
            <a:ext cx="6815234" cy="482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45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Encapsulate Data and </a:t>
            </a:r>
            <a:r>
              <a:rPr lang="en-US" dirty="0" smtClean="0"/>
              <a:t>Behavior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Encapsulate </a:t>
            </a:r>
            <a:r>
              <a:rPr lang="en-US" dirty="0"/>
              <a:t>the data (attributes) and behavior (methods) within each class. </a:t>
            </a:r>
            <a:endParaRPr lang="en-US" dirty="0" smtClean="0"/>
          </a:p>
          <a:p>
            <a:r>
              <a:rPr lang="en-US" dirty="0" smtClean="0"/>
              <a:t>Define </a:t>
            </a:r>
            <a:r>
              <a:rPr lang="en-US" dirty="0"/>
              <a:t>appropriate access modifiers (public, private, protected) for class members to ensure encapsulation and data integrity. </a:t>
            </a:r>
            <a:endParaRPr lang="en-US" dirty="0" smtClean="0"/>
          </a:p>
          <a:p>
            <a:r>
              <a:rPr lang="en-US" dirty="0" smtClean="0"/>
              <a:t>Consider </a:t>
            </a:r>
            <a:r>
              <a:rPr lang="en-US" dirty="0"/>
              <a:t>applying principles such as information hiding and the single responsibility principle.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909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Apply Design </a:t>
            </a:r>
            <a:r>
              <a:rPr lang="en-US" dirty="0" smtClean="0"/>
              <a:t>Patterns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Consider </a:t>
            </a:r>
            <a:r>
              <a:rPr lang="en-US" dirty="0"/>
              <a:t>applying design patterns to solve common design problems and improve the structure of your design. </a:t>
            </a:r>
            <a:endParaRPr lang="en-US" dirty="0" smtClean="0"/>
          </a:p>
          <a:p>
            <a:r>
              <a:rPr lang="en-US" dirty="0" smtClean="0"/>
              <a:t>Design </a:t>
            </a:r>
            <a:r>
              <a:rPr lang="en-US" dirty="0"/>
              <a:t>patterns provide proven solutions and can enhance flexibility, maintainability, and extensibility. </a:t>
            </a:r>
            <a:endParaRPr lang="en-US" dirty="0" smtClean="0"/>
          </a:p>
          <a:p>
            <a:r>
              <a:rPr lang="en-US" dirty="0" smtClean="0"/>
              <a:t>Choose </a:t>
            </a:r>
            <a:r>
              <a:rPr lang="en-US" dirty="0"/>
              <a:t>the appropriate patterns based on the system requirements and constraints.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582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Refine and Optimize the </a:t>
            </a:r>
            <a:r>
              <a:rPr lang="en-US" dirty="0" smtClean="0"/>
              <a:t>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Continuously </a:t>
            </a:r>
            <a:r>
              <a:rPr lang="en-US" dirty="0"/>
              <a:t>refine and optimize the design. </a:t>
            </a:r>
            <a:endParaRPr lang="en-US" dirty="0" smtClean="0"/>
          </a:p>
          <a:p>
            <a:r>
              <a:rPr lang="en-US" dirty="0" smtClean="0"/>
              <a:t>Review </a:t>
            </a:r>
            <a:r>
              <a:rPr lang="en-US" dirty="0"/>
              <a:t>the class relationships, responsibilities, and interactions to ensure cohesion and loose coupling. </a:t>
            </a:r>
            <a:endParaRPr lang="en-US" dirty="0" smtClean="0"/>
          </a:p>
          <a:p>
            <a:r>
              <a:rPr lang="en-US" dirty="0" smtClean="0"/>
              <a:t>Eliminate </a:t>
            </a:r>
            <a:r>
              <a:rPr lang="en-US" dirty="0"/>
              <a:t>redundancy and ensure the design follows best practices and design principles.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404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 Design </a:t>
            </a:r>
            <a:r>
              <a:rPr lang="en-US" dirty="0" smtClean="0"/>
              <a:t>Trade-offs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Consider </a:t>
            </a:r>
            <a:r>
              <a:rPr lang="en-US" dirty="0"/>
              <a:t>trade-offs between different design aspects, such as performance, maintainability, and scalability. </a:t>
            </a:r>
            <a:endParaRPr lang="en-US" dirty="0" smtClean="0"/>
          </a:p>
          <a:p>
            <a:r>
              <a:rPr lang="en-US" dirty="0" smtClean="0"/>
              <a:t>Evaluate </a:t>
            </a:r>
            <a:r>
              <a:rPr lang="en-US" dirty="0"/>
              <a:t>the impact of design decisions on system performance, memory usage, and code complexity. </a:t>
            </a:r>
            <a:endParaRPr lang="en-US" dirty="0" smtClean="0"/>
          </a:p>
          <a:p>
            <a:r>
              <a:rPr lang="en-US" dirty="0" smtClean="0"/>
              <a:t>Seek </a:t>
            </a:r>
            <a:r>
              <a:rPr lang="en-US" dirty="0"/>
              <a:t>a balance between the competing design considerations.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91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Validate the </a:t>
            </a:r>
            <a:r>
              <a:rPr lang="en-US" dirty="0" smtClean="0"/>
              <a:t>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Validate </a:t>
            </a:r>
            <a:r>
              <a:rPr lang="en-US" dirty="0"/>
              <a:t>the design by reviewing it with stakeholders, domain experts, or fellow developers. </a:t>
            </a:r>
            <a:endParaRPr lang="en-US" dirty="0" smtClean="0"/>
          </a:p>
          <a:p>
            <a:r>
              <a:rPr lang="en-US" dirty="0" smtClean="0"/>
              <a:t>Seek </a:t>
            </a:r>
            <a:r>
              <a:rPr lang="en-US" dirty="0"/>
              <a:t>feedback and incorporate necessary changes or improvements. </a:t>
            </a:r>
            <a:endParaRPr lang="en-US" dirty="0" smtClean="0"/>
          </a:p>
          <a:p>
            <a:r>
              <a:rPr lang="en-US" dirty="0" smtClean="0"/>
              <a:t>Use </a:t>
            </a:r>
            <a:r>
              <a:rPr lang="en-US" dirty="0"/>
              <a:t>design reviews to catch potential issues early and ensure the design aligns with the project requirements.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77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Document the </a:t>
            </a:r>
            <a:r>
              <a:rPr lang="en-US" dirty="0" smtClean="0"/>
              <a:t>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Document </a:t>
            </a:r>
            <a:r>
              <a:rPr lang="en-US" dirty="0"/>
              <a:t>the design using appropriate documentation techniques. Create clear and concise documentation that describes the design decisions, rationale, and key design elements. </a:t>
            </a:r>
            <a:endParaRPr lang="en-US" dirty="0" smtClean="0"/>
          </a:p>
          <a:p>
            <a:r>
              <a:rPr lang="en-US" dirty="0" smtClean="0"/>
              <a:t>Use </a:t>
            </a:r>
            <a:r>
              <a:rPr lang="en-US" dirty="0"/>
              <a:t>diagrams, comments, and other supporting materials to enhance understanding and maintainability.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66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Remember that object-oriented design is an iterative process. </a:t>
            </a:r>
            <a:endParaRPr lang="en-US" dirty="0" smtClean="0"/>
          </a:p>
          <a:p>
            <a:r>
              <a:rPr lang="en-US" dirty="0" smtClean="0"/>
              <a:t>Refine </a:t>
            </a:r>
            <a:r>
              <a:rPr lang="en-US" dirty="0"/>
              <a:t>the design as you gain more insights and feedback. </a:t>
            </a:r>
            <a:endParaRPr lang="en-US" dirty="0" smtClean="0"/>
          </a:p>
          <a:p>
            <a:r>
              <a:rPr lang="en-US" dirty="0" smtClean="0"/>
              <a:t>Keep </a:t>
            </a:r>
            <a:r>
              <a:rPr lang="en-US" dirty="0"/>
              <a:t>the design flexible enough to accommodate changes and future enhancements. </a:t>
            </a:r>
            <a:endParaRPr lang="en-US" dirty="0" smtClean="0"/>
          </a:p>
          <a:p>
            <a:r>
              <a:rPr lang="en-US" dirty="0" smtClean="0"/>
              <a:t>Regularly </a:t>
            </a:r>
            <a:r>
              <a:rPr lang="en-US" dirty="0"/>
              <a:t>review and refine the design as the project progresses to maintain a high-quality, scalable, and maintainable codebase.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858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Exceptions</a:t>
            </a:r>
          </a:p>
          <a:p>
            <a:r>
              <a:rPr lang="en-US" sz="1600" dirty="0" smtClean="0"/>
              <a:t>Object Oriented design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7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F7A544-37AB-4FB8-9062-584BC4D56499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d13aca44-ef33-4cf4-9980-7f0b00e6eeb9"/>
    <ds:schemaRef ds:uri="http://schemas.openxmlformats.org/package/2006/metadata/core-properties"/>
    <ds:schemaRef ds:uri="http://purl.org/dc/elements/1.1/"/>
    <ds:schemaRef ds:uri="49100919-8a76-4266-be0c-7dc583902c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C136BE1-F28B-4A4B-B120-BD3475FE2B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4ED522-76D6-41DF-BB3B-BD50332118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8809</TotalTime>
  <Words>1790</Words>
  <Application>Microsoft Office PowerPoint</Application>
  <PresentationFormat>Widescreen</PresentationFormat>
  <Paragraphs>302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Arial Rounded MT Bold</vt:lpstr>
      <vt:lpstr>Calibri</vt:lpstr>
      <vt:lpstr>TheSansMonoConNormal</vt:lpstr>
      <vt:lpstr>Times New Roman</vt:lpstr>
      <vt:lpstr>Trebuchet MS</vt:lpstr>
      <vt:lpstr>Wingdings</vt:lpstr>
      <vt:lpstr>Office Theme</vt:lpstr>
      <vt:lpstr>PowerPoint Presentation</vt:lpstr>
      <vt:lpstr>PowerPoint Presentation</vt:lpstr>
      <vt:lpstr>exceptions</vt:lpstr>
      <vt:lpstr>exception</vt:lpstr>
      <vt:lpstr>Example</vt:lpstr>
      <vt:lpstr>What is an exception?</vt:lpstr>
      <vt:lpstr>Why an exception occurs?</vt:lpstr>
      <vt:lpstr>Exception Handling</vt:lpstr>
      <vt:lpstr>Exception handling mechanism</vt:lpstr>
      <vt:lpstr>Hierarchy of Java Exception classes</vt:lpstr>
      <vt:lpstr>Difference between error and exception</vt:lpstr>
      <vt:lpstr>Types of java exceptions</vt:lpstr>
      <vt:lpstr>Checked exceptions</vt:lpstr>
      <vt:lpstr>Unchecked Exceptions</vt:lpstr>
      <vt:lpstr>try catch block</vt:lpstr>
      <vt:lpstr>Try block</vt:lpstr>
      <vt:lpstr>Catch block</vt:lpstr>
      <vt:lpstr>generic exception handler</vt:lpstr>
      <vt:lpstr>PowerPoint Presentation</vt:lpstr>
      <vt:lpstr>Catching multiple exceptions</vt:lpstr>
      <vt:lpstr>Example:2</vt:lpstr>
      <vt:lpstr>Nested try catch block in  Java – Exception handling</vt:lpstr>
      <vt:lpstr>Java Finally block – Exception handling</vt:lpstr>
      <vt:lpstr>Java Finally block – Exception handling</vt:lpstr>
      <vt:lpstr>Java Finally block – Exception handling</vt:lpstr>
      <vt:lpstr>object oriented design</vt:lpstr>
      <vt:lpstr>Understand the Requirements</vt:lpstr>
      <vt:lpstr>Identify Objects and Their Responsibilities</vt:lpstr>
      <vt:lpstr>Define Relationships Between Objects</vt:lpstr>
      <vt:lpstr>Create Class Diagrams</vt:lpstr>
      <vt:lpstr>example</vt:lpstr>
      <vt:lpstr>Encapsulate Data and Behavior</vt:lpstr>
      <vt:lpstr>Apply Design Patterns</vt:lpstr>
      <vt:lpstr>Refine and Optimize the Design</vt:lpstr>
      <vt:lpstr>Consider Design Trade-offs</vt:lpstr>
      <vt:lpstr>Validate the Design</vt:lpstr>
      <vt:lpstr>Document the Design</vt:lpstr>
      <vt:lpstr>General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492</cp:revision>
  <dcterms:created xsi:type="dcterms:W3CDTF">2023-04-29T09:08:23Z</dcterms:created>
  <dcterms:modified xsi:type="dcterms:W3CDTF">2024-04-03T23:23:24Z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