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51"/>
  </p:notesMasterIdLst>
  <p:sldIdLst>
    <p:sldId id="480" r:id="rId5"/>
    <p:sldId id="303" r:id="rId6"/>
    <p:sldId id="276" r:id="rId7"/>
    <p:sldId id="256" r:id="rId8"/>
    <p:sldId id="481" r:id="rId9"/>
    <p:sldId id="482" r:id="rId10"/>
    <p:sldId id="483" r:id="rId11"/>
    <p:sldId id="484" r:id="rId12"/>
    <p:sldId id="485" r:id="rId13"/>
    <p:sldId id="486" r:id="rId14"/>
    <p:sldId id="487" r:id="rId15"/>
    <p:sldId id="488" r:id="rId16"/>
    <p:sldId id="489" r:id="rId17"/>
    <p:sldId id="490" r:id="rId18"/>
    <p:sldId id="491" r:id="rId19"/>
    <p:sldId id="492" r:id="rId20"/>
    <p:sldId id="493" r:id="rId21"/>
    <p:sldId id="494" r:id="rId22"/>
    <p:sldId id="495" r:id="rId23"/>
    <p:sldId id="506" r:id="rId24"/>
    <p:sldId id="496" r:id="rId25"/>
    <p:sldId id="497" r:id="rId26"/>
    <p:sldId id="498" r:id="rId27"/>
    <p:sldId id="499" r:id="rId28"/>
    <p:sldId id="500" r:id="rId29"/>
    <p:sldId id="501" r:id="rId30"/>
    <p:sldId id="502" r:id="rId31"/>
    <p:sldId id="503" r:id="rId32"/>
    <p:sldId id="504" r:id="rId33"/>
    <p:sldId id="505" r:id="rId34"/>
    <p:sldId id="507" r:id="rId35"/>
    <p:sldId id="508" r:id="rId36"/>
    <p:sldId id="509" r:id="rId37"/>
    <p:sldId id="518" r:id="rId38"/>
    <p:sldId id="510" r:id="rId39"/>
    <p:sldId id="511" r:id="rId40"/>
    <p:sldId id="512" r:id="rId41"/>
    <p:sldId id="513" r:id="rId42"/>
    <p:sldId id="519" r:id="rId43"/>
    <p:sldId id="520" r:id="rId44"/>
    <p:sldId id="521" r:id="rId45"/>
    <p:sldId id="522" r:id="rId46"/>
    <p:sldId id="514" r:id="rId47"/>
    <p:sldId id="515" r:id="rId48"/>
    <p:sldId id="517" r:id="rId49"/>
    <p:sldId id="349" r:id="rId5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6"/>
            <p14:sldId id="256"/>
            <p14:sldId id="481"/>
            <p14:sldId id="482"/>
            <p14:sldId id="483"/>
            <p14:sldId id="484"/>
            <p14:sldId id="485"/>
            <p14:sldId id="486"/>
            <p14:sldId id="487"/>
            <p14:sldId id="488"/>
            <p14:sldId id="489"/>
            <p14:sldId id="490"/>
            <p14:sldId id="491"/>
            <p14:sldId id="492"/>
            <p14:sldId id="493"/>
            <p14:sldId id="494"/>
            <p14:sldId id="495"/>
            <p14:sldId id="506"/>
            <p14:sldId id="496"/>
            <p14:sldId id="497"/>
            <p14:sldId id="498"/>
            <p14:sldId id="499"/>
            <p14:sldId id="500"/>
            <p14:sldId id="501"/>
            <p14:sldId id="502"/>
            <p14:sldId id="503"/>
            <p14:sldId id="504"/>
            <p14:sldId id="505"/>
            <p14:sldId id="507"/>
            <p14:sldId id="508"/>
            <p14:sldId id="509"/>
            <p14:sldId id="518"/>
            <p14:sldId id="510"/>
            <p14:sldId id="511"/>
            <p14:sldId id="512"/>
            <p14:sldId id="513"/>
            <p14:sldId id="519"/>
            <p14:sldId id="520"/>
            <p14:sldId id="521"/>
            <p14:sldId id="522"/>
            <p14:sldId id="514"/>
            <p14:sldId id="515"/>
            <p14:sldId id="51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81" d="100"/>
          <a:sy n="81" d="100"/>
        </p:scale>
        <p:origin x="420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8" Type="http://schemas.openxmlformats.org/officeDocument/2006/relationships/slide" Target="slides/slide4.xml"/><Relationship Id="rId51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8/5/2024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23813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8/5/2024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4" r:id="rId14"/>
    <p:sldLayoutId id="2147483665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3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</a:t>
            </a:r>
            <a:r>
              <a:rPr lang="en-US" sz="2000" dirty="0" smtClean="0">
                <a:latin typeface="Alexandria" charset="0"/>
                <a:cs typeface="Alexandria" charset="0"/>
              </a:rPr>
              <a:t>Fayez </a:t>
            </a:r>
            <a:r>
              <a:rPr lang="en-US" sz="2000" dirty="0" err="1" smtClean="0">
                <a:latin typeface="Alexandria" charset="0"/>
                <a:cs typeface="Alexandria" charset="0"/>
              </a:rPr>
              <a:t>Jrad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498187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Governance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13179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PMG </a:t>
            </a:r>
            <a:r>
              <a:rPr lang="en-US" sz="2000" dirty="0" smtClean="0">
                <a:latin typeface="Alexandria" charset="0"/>
                <a:cs typeface="Alexandria" charset="0"/>
              </a:rPr>
              <a:t>424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498187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Governance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5458146" y="4266128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Alexandria" charset="0"/>
                <a:cs typeface="Alexandria" charset="0"/>
              </a:rPr>
              <a:t>08</a:t>
            </a:r>
            <a:endParaRPr lang="en-US" sz="28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69377" y="4802225"/>
            <a:ext cx="343715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PMG </a:t>
            </a:r>
            <a:r>
              <a:rPr lang="en-US" sz="2000" dirty="0" smtClean="0">
                <a:latin typeface="Alexandria" charset="0"/>
                <a:cs typeface="Alexandria" charset="0"/>
              </a:rPr>
              <a:t>424</a:t>
            </a:r>
            <a:endParaRPr lang="en-US" sz="2000" dirty="0">
              <a:latin typeface="Alexandria" charset="0"/>
              <a:cs typeface="Alexandria" charset="0"/>
            </a:endParaRPr>
          </a:p>
          <a:p>
            <a:r>
              <a:rPr lang="en-US" sz="2000" b="1" dirty="0" smtClean="0">
                <a:latin typeface="Alexandria" pitchFamily="2" charset="-78"/>
                <a:cs typeface="Alexandria" pitchFamily="2" charset="-78"/>
              </a:rPr>
              <a:t>Governance </a:t>
            </a:r>
            <a:r>
              <a:rPr lang="en-US" sz="2000" b="1" dirty="0">
                <a:latin typeface="Alexandria" pitchFamily="2" charset="-78"/>
                <a:cs typeface="Alexandria" pitchFamily="2" charset="-78"/>
              </a:rPr>
              <a:t>of Portfolios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Dr. Fayez </a:t>
            </a:r>
            <a:r>
              <a:rPr lang="en-US" sz="2800" b="1" dirty="0" err="1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Jrad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" pitchFamily="2" charset="-78"/>
                <a:cs typeface="Alexandria" pitchFamily="2" charset="-78"/>
              </a:rPr>
              <a:t>Learning Outcomes</a:t>
            </a:r>
            <a:endParaRPr lang="en-US" sz="28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39844" y="975974"/>
            <a:ext cx="12456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343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5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Clarifying the logic behind developing project portfolios.</a:t>
            </a:r>
          </a:p>
          <a:p>
            <a:pPr marL="342900" lvl="0" indent="-342900">
              <a:lnSpc>
                <a:spcPct val="25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Discussing a project portfolio as a governance structure.</a:t>
            </a:r>
          </a:p>
          <a:p>
            <a:pPr marL="342900" lvl="0" indent="-342900">
              <a:lnSpc>
                <a:spcPct val="25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Highlighting the types of decisions made in project portfolios.</a:t>
            </a:r>
          </a:p>
          <a:p>
            <a:pPr marL="342900" lvl="0" indent="-342900">
              <a:lnSpc>
                <a:spcPct val="25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Understanding the role of portfolio optimization strategies.</a:t>
            </a:r>
          </a:p>
          <a:p>
            <a:pPr marL="342900" lvl="0" indent="-342900">
              <a:lnSpc>
                <a:spcPct val="25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Explaining the different measures of project portfolio performance.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1675976" y="1468531"/>
            <a:ext cx="8417320" cy="3888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 smtClean="0">
                <a:latin typeface="Alexandria" pitchFamily="2" charset="-78"/>
                <a:cs typeface="Alexandria" pitchFamily="2" charset="-78"/>
              </a:rPr>
              <a:t>A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project may consist of a larger or smaller number of ongoing projects being run simultaneously.  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As these projects typically compete for a finite number of often scarce resources, they need to be governed. 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In this case, the focus is on: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Ensuring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effectiveness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 by ‘doing the right projects’.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Ensuring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efficiency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 by ‘doing projects right’.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459697" y="626392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9" y="654295"/>
            <a:ext cx="3902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pitchFamily="2" charset="-78"/>
                <a:cs typeface="Alexandria" pitchFamily="2" charset="-78"/>
              </a:rPr>
              <a:t>The Logic of Portfolios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468531"/>
            <a:ext cx="8417320" cy="13612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50000"/>
              </a:lnSpc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Whereas Effectiveness Is Achieved Through Project Portfolios, Efficiency Is Achieved Through Project Programs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55032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468531"/>
            <a:ext cx="8417320" cy="30566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The </a:t>
            </a:r>
            <a:r>
              <a:rPr lang="en-US" b="1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project portfolio </a:t>
            </a:r>
            <a:r>
              <a:rPr lang="en-US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is a grouping of projects and programs by similar skills or resource needs, prioritized by their contribution to corporate strategy and managed together to optimize contribution to strategic objectives. </a:t>
            </a: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b="1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Project portfolio management </a:t>
            </a:r>
            <a:r>
              <a:rPr lang="en-US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is concerned with managing competing needs for scarce skills and resources of the various projects in the portfolio.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pitchFamily="2" charset="-78"/>
                <a:cs typeface="Alexandria" pitchFamily="2" charset="-78"/>
              </a:rPr>
              <a:t>What is a Project Portfolio</a:t>
            </a:r>
          </a:p>
        </p:txBody>
      </p:sp>
    </p:spTree>
    <p:extLst>
      <p:ext uri="{BB962C8B-B14F-4D97-AF65-F5344CB8AC3E}">
        <p14:creationId xmlns:p14="http://schemas.microsoft.com/office/powerpoint/2010/main" val="8003305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468531"/>
            <a:ext cx="8417320" cy="3540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indent="-342900">
              <a:lnSpc>
                <a:spcPct val="20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b="1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Effectiveness</a:t>
            </a:r>
            <a:r>
              <a:rPr lang="en-US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 is achieved through </a:t>
            </a:r>
            <a:r>
              <a:rPr lang="en-US" b="1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selection and prioritization </a:t>
            </a:r>
            <a:r>
              <a:rPr lang="en-US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of projects (portfolios) that contribute most to corporate strategy. </a:t>
            </a:r>
          </a:p>
          <a:p>
            <a:pPr marL="342900" marR="0" indent="-342900">
              <a:lnSpc>
                <a:spcPct val="20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They create the highest value for the corporation and therefore constitute the most economic use of scarce resources. </a:t>
            </a:r>
          </a:p>
          <a:p>
            <a:pPr marL="342900" marR="0" indent="-342900">
              <a:lnSpc>
                <a:spcPct val="20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This need for </a:t>
            </a:r>
            <a:r>
              <a:rPr lang="en-US" b="1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effectiveness</a:t>
            </a:r>
            <a:r>
              <a:rPr lang="en-US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 has led to the </a:t>
            </a:r>
            <a:r>
              <a:rPr lang="en-US" b="1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development of the project portfolio approach</a:t>
            </a:r>
            <a:r>
              <a:rPr lang="en-US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743201" y="663522"/>
            <a:ext cx="538369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 smtClean="0">
                <a:latin typeface="Alexandria" pitchFamily="2" charset="-78"/>
                <a:cs typeface="Alexandria" pitchFamily="2" charset="-78"/>
              </a:rPr>
              <a:t>Effectiveness and Project Portfolios</a:t>
            </a:r>
            <a:endParaRPr lang="en-US" sz="22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977840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468531"/>
            <a:ext cx="8417320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board of directors makes the decision on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whether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and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how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to use programs and portfolios to implementing the project-based organizational works. </a:t>
            </a:r>
          </a:p>
          <a:p>
            <a:pPr>
              <a:lnSpc>
                <a:spcPct val="200000"/>
              </a:lnSpc>
              <a:spcAft>
                <a:spcPts val="600"/>
              </a:spcAft>
              <a:defRPr/>
            </a:pPr>
            <a:endParaRPr lang="en-US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indent="-3429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This decision determines the framework for managers to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decide on the types of projects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in which the organization is going to engage.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646222" y="722012"/>
            <a:ext cx="38010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Decisions on Portfolios</a:t>
            </a:r>
          </a:p>
        </p:txBody>
      </p:sp>
    </p:spTree>
    <p:extLst>
      <p:ext uri="{BB962C8B-B14F-4D97-AF65-F5344CB8AC3E}">
        <p14:creationId xmlns:p14="http://schemas.microsoft.com/office/powerpoint/2010/main" val="14671490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468531"/>
            <a:ext cx="8417320" cy="3888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project-based part of the organizational works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is typically governed by management decisions on: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whether, when and how to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share resources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across projects;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whether to pursue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higher level goals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which need to be accomplished through several interlinked projects;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or whether to focus on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smaller goals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 accomplished by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individual projects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pitchFamily="2" charset="-78"/>
                <a:cs typeface="Alexandria" pitchFamily="2" charset="-78"/>
              </a:rPr>
              <a:t>Decisions on Portfolios</a:t>
            </a:r>
          </a:p>
        </p:txBody>
      </p:sp>
    </p:spTree>
    <p:extLst>
      <p:ext uri="{BB962C8B-B14F-4D97-AF65-F5344CB8AC3E}">
        <p14:creationId xmlns:p14="http://schemas.microsoft.com/office/powerpoint/2010/main" val="19226360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528170" y="1909230"/>
            <a:ext cx="2931650" cy="278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Previous Management Decisions Lead To Four Possible Governance Structures For Project-based Organizations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Alexandria" pitchFamily="2" charset="-78"/>
                <a:cs typeface="Alexandria" pitchFamily="2" charset="-78"/>
              </a:rPr>
              <a:t>Possible Governance Structures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E888E9C-33D5-7075-CAF1-68ACFB4547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6927" y="1491408"/>
            <a:ext cx="5560704" cy="3601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91069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4042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 multi-project organization is meant to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maximizing the return on individual projects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285750" lvl="0" indent="-28575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Projects in this type of organization are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very diverse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and have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little or nothing in common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, thus there are no synergies of objectives or resource usage. </a:t>
            </a:r>
          </a:p>
          <a:p>
            <a:pPr marL="285750" lvl="0" indent="-28575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In such projects,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external resources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with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very specific skill sets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may be used for just 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duration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of a contracted project.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pitchFamily="2" charset="-78"/>
                <a:cs typeface="Alexandria" pitchFamily="2" charset="-78"/>
              </a:rPr>
              <a:t>Multi-project Organizations</a:t>
            </a:r>
          </a:p>
        </p:txBody>
      </p:sp>
    </p:spTree>
    <p:extLst>
      <p:ext uri="{BB962C8B-B14F-4D97-AF65-F5344CB8AC3E}">
        <p14:creationId xmlns:p14="http://schemas.microsoft.com/office/powerpoint/2010/main" val="25133801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675976" y="1373531"/>
            <a:ext cx="8596180" cy="3488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 portfolio of projects is meant to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maximizing the effectiveness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by using existing skill sets and contributions to strategic objectives. </a:t>
            </a:r>
          </a:p>
          <a:p>
            <a:pPr marL="285750" lvl="0" indent="-28575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Such organizations group their projects based on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availability of skill sets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and prioritize their projects to maximize their strategic objectives. </a:t>
            </a:r>
          </a:p>
          <a:p>
            <a:pPr marL="285750" lvl="0" indent="-28575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objectives of projects in a portfolio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do Not necessarily have to be related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to each other; key is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commonality of skill sets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required.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Portfolios of Projects </a:t>
            </a:r>
          </a:p>
        </p:txBody>
      </p:sp>
    </p:spTree>
    <p:extLst>
      <p:ext uri="{BB962C8B-B14F-4D97-AF65-F5344CB8AC3E}">
        <p14:creationId xmlns:p14="http://schemas.microsoft.com/office/powerpoint/2010/main" val="8773744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365662" y="1373531"/>
            <a:ext cx="8906494" cy="29347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 programs of projects is meant to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maximizing efficiency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457200" lvl="0" indent="-4572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Such organizations emphasize synergies stemming from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combining several individual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project objectives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into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larger overall objective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 </a:t>
            </a:r>
          </a:p>
          <a:p>
            <a:pPr marL="457200" lvl="0" indent="-4572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In this type of organization,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skill sets needed may vary significantly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between the individual programs.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Programs of Projects</a:t>
            </a:r>
          </a:p>
        </p:txBody>
      </p:sp>
    </p:spTree>
    <p:extLst>
      <p:ext uri="{BB962C8B-B14F-4D97-AF65-F5344CB8AC3E}">
        <p14:creationId xmlns:p14="http://schemas.microsoft.com/office/powerpoint/2010/main" val="25348914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31079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 hybrid organization is meant to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balancing maximization of effectiveness and efficiency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through a combination of program and portfolio approaches.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endParaRPr lang="en-US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Such organizations achieve their strategic objectives by combining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sharing of skill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sets through portfolios and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relating project objectives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through programs.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26178" y="654295"/>
            <a:ext cx="58171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Alexandria" pitchFamily="2" charset="-78"/>
                <a:cs typeface="Alexandria" pitchFamily="2" charset="-78"/>
              </a:rPr>
              <a:t>Hybrid Organizations</a:t>
            </a:r>
          </a:p>
        </p:txBody>
      </p:sp>
    </p:spTree>
    <p:extLst>
      <p:ext uri="{BB962C8B-B14F-4D97-AF65-F5344CB8AC3E}">
        <p14:creationId xmlns:p14="http://schemas.microsoft.com/office/powerpoint/2010/main" val="3953312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401288" y="1373531"/>
            <a:ext cx="8870868" cy="4042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Corporate performance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varies greatly according to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choice of governance structure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342900" indent="-3429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hybrid organization structure of combining and balancing programs and portfolios is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statistically more successful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than other three approaches.</a:t>
            </a:r>
          </a:p>
          <a:p>
            <a:pPr marL="342900" indent="-3429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multi-project approach achieves 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lowest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level of performance, while either the programs or portfolios achieve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moderate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performance.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26178" y="654295"/>
            <a:ext cx="59817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Alexandria" pitchFamily="2" charset="-78"/>
                <a:cs typeface="Alexandria" pitchFamily="2" charset="-78"/>
              </a:rPr>
              <a:t>Performance of Governance Structures</a:t>
            </a:r>
          </a:p>
        </p:txBody>
      </p:sp>
    </p:spTree>
    <p:extLst>
      <p:ext uri="{BB962C8B-B14F-4D97-AF65-F5344CB8AC3E}">
        <p14:creationId xmlns:p14="http://schemas.microsoft.com/office/powerpoint/2010/main" val="34761985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149292" y="694204"/>
            <a:ext cx="633699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latin typeface="Alexandria" pitchFamily="2" charset="-78"/>
                <a:cs typeface="Alexandria" pitchFamily="2" charset="-78"/>
              </a:rPr>
              <a:t>Performance of Governance Structures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8B8564A-B02D-CB69-F4D4-01BE8B0920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3519" y="1394760"/>
            <a:ext cx="8383203" cy="4178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60236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13612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50000"/>
              </a:lnSpc>
              <a:spcAft>
                <a:spcPts val="300"/>
              </a:spcAft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The Hybrid Approach Balances Both Efficiency and Effectiveness When Deciding Which Projects To Take On and Which Ones To Drop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0537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389413" y="1373531"/>
            <a:ext cx="8882743" cy="2769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 objective of project portfolio governance is to ensure that the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best projects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are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selected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; that is, those that will achieve their strategic objectives: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in the shortest possible time; and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within the constraints of available skills and resources.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26178" y="715850"/>
            <a:ext cx="57459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Alexandria" pitchFamily="2" charset="-78"/>
                <a:cs typeface="Alexandria" pitchFamily="2" charset="-78"/>
              </a:rPr>
              <a:t>Why </a:t>
            </a:r>
            <a:r>
              <a:rPr lang="en-US" sz="2400" b="1" dirty="0" smtClean="0">
                <a:latin typeface="Alexandria" pitchFamily="2" charset="-78"/>
                <a:cs typeface="Alexandria" pitchFamily="2" charset="-78"/>
              </a:rPr>
              <a:t>Portfolios</a:t>
            </a:r>
            <a:r>
              <a:rPr lang="en-US" sz="2400" b="1" dirty="0">
                <a:latin typeface="Alexandria" pitchFamily="2" charset="-78"/>
                <a:cs typeface="Alexandria" pitchFamily="2" charset="-78"/>
              </a:rPr>
              <a:t>? </a:t>
            </a:r>
          </a:p>
        </p:txBody>
      </p:sp>
    </p:spTree>
    <p:extLst>
      <p:ext uri="{BB962C8B-B14F-4D97-AF65-F5344CB8AC3E}">
        <p14:creationId xmlns:p14="http://schemas.microsoft.com/office/powerpoint/2010/main" val="819743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40389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11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Projects and programs in any given portfolio are screened, selected, prioritized and scheduled based on getting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highest possible throughput of the ‘best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’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projects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for the organization.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term ‘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throughput’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implies ensuring the greatest number of the best projects implemented by the organization in the shortest possible amount of time. 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term ‘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best’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implies that a large number of good projects might be preferable to a smaller number of excellent projects as the overall throughput will be greater.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53118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Alexandria" pitchFamily="2" charset="-78"/>
                <a:cs typeface="Alexandria" pitchFamily="2" charset="-78"/>
              </a:rPr>
              <a:t>Why Portfolios? </a:t>
            </a:r>
          </a:p>
        </p:txBody>
      </p:sp>
    </p:spTree>
    <p:extLst>
      <p:ext uri="{BB962C8B-B14F-4D97-AF65-F5344CB8AC3E}">
        <p14:creationId xmlns:p14="http://schemas.microsoft.com/office/powerpoint/2010/main" val="198381449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4042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Effective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portfolio management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requires a proper communication structure that allows information to flow from portfolios to projects and back again. </a:t>
            </a:r>
          </a:p>
          <a:p>
            <a:pPr marL="457200" indent="-4572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Portfolio managers often communicate portfolio decisions to line or middle management, sponsors (and steering groups). </a:t>
            </a:r>
          </a:p>
          <a:p>
            <a:pPr marL="457200" indent="-4572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Tactical PMOs collect and aggregate project performance and report to the portfolio level.</a:t>
            </a:r>
            <a:endParaRPr lang="en-US" sz="24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53118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pitchFamily="2" charset="-78"/>
                <a:cs typeface="Alexandria" pitchFamily="2" charset="-78"/>
              </a:rPr>
              <a:t>Portfolio Management </a:t>
            </a:r>
          </a:p>
        </p:txBody>
      </p:sp>
    </p:spTree>
    <p:extLst>
      <p:ext uri="{BB962C8B-B14F-4D97-AF65-F5344CB8AC3E}">
        <p14:creationId xmlns:p14="http://schemas.microsoft.com/office/powerpoint/2010/main" val="56920085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743200" y="654295"/>
            <a:ext cx="58647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Alexandria" pitchFamily="2" charset="-78"/>
                <a:cs typeface="Alexandria" pitchFamily="2" charset="-78"/>
              </a:rPr>
              <a:t>Portfolio Management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1035A5D-501B-7F6A-4D12-9B0D7195FB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9385" y="1263545"/>
            <a:ext cx="8413073" cy="4210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33113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4169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250000"/>
              </a:lnSpc>
              <a:buFont typeface="+mj-lt"/>
              <a:buAutoNum type="arabicPeriod" startAt="5"/>
            </a:pPr>
            <a:endParaRPr lang="en-US" sz="100" b="1" dirty="0">
              <a:latin typeface="Alexandria" pitchFamily="2" charset="-78"/>
              <a:cs typeface="Alexandria" pitchFamily="2" charset="-78"/>
            </a:endParaRPr>
          </a:p>
          <a:p>
            <a:pPr marL="342900" indent="-342900">
              <a:lnSpc>
                <a:spcPct val="25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An important purpose of project portfolio governance is to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achieve the objectives for each portfolio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, which should be derived from the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organization’s strategy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. </a:t>
            </a:r>
          </a:p>
          <a:p>
            <a:pPr>
              <a:lnSpc>
                <a:spcPct val="250000"/>
              </a:lnSpc>
            </a:pP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342900" indent="-342900">
              <a:lnSpc>
                <a:spcPct val="25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These portfolio objectives provide the framework for decision-making within the portfolio.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702603" y="779357"/>
            <a:ext cx="5688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pitchFamily="2" charset="-78"/>
                <a:cs typeface="Alexandria" pitchFamily="2" charset="-78"/>
              </a:rPr>
              <a:t>Portfolio Management Objectives</a:t>
            </a:r>
          </a:p>
        </p:txBody>
      </p:sp>
    </p:spTree>
    <p:extLst>
      <p:ext uri="{BB962C8B-B14F-4D97-AF65-F5344CB8AC3E}">
        <p14:creationId xmlns:p14="http://schemas.microsoft.com/office/powerpoint/2010/main" val="69652338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Portfolio </a:t>
            </a: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objectives vary depending upon whether the corporation is </a:t>
            </a: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shareholder- or stakeholder</a:t>
            </a: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 oriented.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§"/>
            </a:pPr>
            <a:endParaRPr lang="en-US" dirty="0">
              <a:solidFill>
                <a:srgbClr val="40264D"/>
              </a:solidFill>
              <a:latin typeface="Alexandria" pitchFamily="2" charset="-78"/>
              <a:cs typeface="Alexandria" pitchFamily="2" charset="-78"/>
            </a:endParaRP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Achieving these objectives involves careful </a:t>
            </a: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selection and prioritization </a:t>
            </a: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of projects within each portfolio to ensure their alignment with its objectives.</a:t>
            </a:r>
            <a:endParaRPr lang="en-US" b="1" dirty="0">
              <a:solidFill>
                <a:srgbClr val="40264D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Alexandria" pitchFamily="2" charset="-78"/>
                <a:cs typeface="Alexandria" pitchFamily="2" charset="-78"/>
              </a:rPr>
              <a:t>Portfolio Management Objectives</a:t>
            </a:r>
          </a:p>
        </p:txBody>
      </p:sp>
    </p:spTree>
    <p:extLst>
      <p:ext uri="{BB962C8B-B14F-4D97-AF65-F5344CB8AC3E}">
        <p14:creationId xmlns:p14="http://schemas.microsoft.com/office/powerpoint/2010/main" val="92766646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343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5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There are </a:t>
            </a: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three most often used portfolio optimization strategies </a:t>
            </a: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that are either used alone or in combination with each other:</a:t>
            </a:r>
          </a:p>
          <a:p>
            <a:pPr marL="457200" indent="-457200">
              <a:lnSpc>
                <a:spcPct val="250000"/>
              </a:lnSpc>
              <a:buFont typeface="+mj-lt"/>
              <a:buAutoNum type="arabicPeriod"/>
            </a:pP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Value Maximization.</a:t>
            </a:r>
          </a:p>
          <a:p>
            <a:pPr marL="457200" indent="-457200">
              <a:lnSpc>
                <a:spcPct val="250000"/>
              </a:lnSpc>
              <a:buFont typeface="+mj-lt"/>
              <a:buAutoNum type="arabicPeriod"/>
            </a:pP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Balancing.</a:t>
            </a:r>
          </a:p>
          <a:p>
            <a:pPr marL="457200" indent="-457200">
              <a:lnSpc>
                <a:spcPct val="250000"/>
              </a:lnSpc>
              <a:buFont typeface="+mj-lt"/>
              <a:buAutoNum type="arabicPeriod"/>
            </a:pP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Strategic Alignment.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485572" y="654295"/>
            <a:ext cx="58676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pitchFamily="2" charset="-78"/>
                <a:cs typeface="Alexandria" pitchFamily="2" charset="-78"/>
              </a:rPr>
              <a:t>Portfolio Optimization Strategies </a:t>
            </a:r>
          </a:p>
        </p:txBody>
      </p:sp>
    </p:spTree>
    <p:extLst>
      <p:ext uri="{BB962C8B-B14F-4D97-AF65-F5344CB8AC3E}">
        <p14:creationId xmlns:p14="http://schemas.microsoft.com/office/powerpoint/2010/main" val="136257669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1" y="1285192"/>
            <a:ext cx="9874865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484415" y="1634787"/>
            <a:ext cx="929837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In this strategy, projects are selected into the portfolio if they r</a:t>
            </a: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each a certain threshold value</a:t>
            </a: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; often financial such as Return on Investment (ROI). 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The strategy is </a:t>
            </a: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criticized</a:t>
            </a: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 as being too numbers focused and for </a:t>
            </a: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Not factoring in the more qualitative benefits </a:t>
            </a: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of each project. 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Corporations that use this as a standalone strategy are seen to perform the </a:t>
            </a: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worst</a:t>
            </a: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 in their industry.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26179" y="654295"/>
            <a:ext cx="58884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Value Maximization Strategy</a:t>
            </a:r>
          </a:p>
        </p:txBody>
      </p:sp>
    </p:spTree>
    <p:extLst>
      <p:ext uri="{BB962C8B-B14F-4D97-AF65-F5344CB8AC3E}">
        <p14:creationId xmlns:p14="http://schemas.microsoft.com/office/powerpoint/2010/main" val="72128705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3334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Projects are selected into the portfolio based on a </a:t>
            </a: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balanced weighted measure </a:t>
            </a: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of </a:t>
            </a: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several parameters </a:t>
            </a: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(similar way to an investment fund): 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dirty="0">
              <a:solidFill>
                <a:srgbClr val="40264D"/>
              </a:solidFill>
              <a:latin typeface="Alexandria" pitchFamily="2" charset="-78"/>
              <a:cs typeface="Alexandria" pitchFamily="2" charset="-78"/>
            </a:endParaRP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Examples are: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distribution of high versus low-risk projects.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distribution of short-term versus long-term projects.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51455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 pitchFamily="2" charset="-78"/>
                <a:cs typeface="Alexandria" pitchFamily="2" charset="-78"/>
              </a:rPr>
              <a:t>Balancing </a:t>
            </a:r>
            <a:r>
              <a:rPr lang="en-US" sz="2000" b="1" dirty="0" smtClean="0">
                <a:latin typeface="Alexandria" pitchFamily="2" charset="-78"/>
                <a:cs typeface="Alexandria" pitchFamily="2" charset="-78"/>
              </a:rPr>
              <a:t>Strategy</a:t>
            </a:r>
            <a:endParaRPr lang="en-US" sz="2000" b="1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5872954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1" y="1285192"/>
            <a:ext cx="10266751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485572" y="785999"/>
            <a:ext cx="61223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 pitchFamily="2" charset="-78"/>
                <a:cs typeface="Alexandria" pitchFamily="2" charset="-78"/>
              </a:rPr>
              <a:t>Balancing Strategy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270661" y="1373531"/>
            <a:ext cx="996339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balancing matrix uses a number of two-dimensional graphs for each parameter to visualize the relative positions of projects against each other, allowing managers to select the most desirable balance of projects. </a:t>
            </a: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strategy is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criticized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for lack of guidance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on the balancing parameters and weighting criteria. </a:t>
            </a: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Corporations that use this as a standalone strategy are seen to be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more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successful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in their industry than those who use Value Maximization as a standalone strategy.</a:t>
            </a:r>
          </a:p>
        </p:txBody>
      </p:sp>
    </p:spTree>
    <p:extLst>
      <p:ext uri="{BB962C8B-B14F-4D97-AF65-F5344CB8AC3E}">
        <p14:creationId xmlns:p14="http://schemas.microsoft.com/office/powerpoint/2010/main" val="228068643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270661" y="1373531"/>
            <a:ext cx="9060872" cy="3334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This strategy assigns a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budget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value to each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strategic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objective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of the corporation; it is also called 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strategic bucket approach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 </a:t>
            </a: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When a project is considered for the portfolio, it is tested against the objectives of each bucket (that is, the strategic goal). </a:t>
            </a: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If the project supports one of the buckets or goals, then it is funded out of the relevant bucket.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917796" y="729197"/>
            <a:ext cx="55968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 pitchFamily="2" charset="-78"/>
                <a:cs typeface="Alexandria" pitchFamily="2" charset="-78"/>
              </a:rPr>
              <a:t>Strategic Alignment Strategy</a:t>
            </a:r>
          </a:p>
        </p:txBody>
      </p:sp>
    </p:spTree>
    <p:extLst>
      <p:ext uri="{BB962C8B-B14F-4D97-AF65-F5344CB8AC3E}">
        <p14:creationId xmlns:p14="http://schemas.microsoft.com/office/powerpoint/2010/main" val="343112910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3334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This strategy requires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detailed planning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, based on a long-term view anticipating future business trends. </a:t>
            </a: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This strategy is often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criticized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for being too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hypothetical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(requires developing hypothesis on future trends). </a:t>
            </a: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Corporations that use this as a standalone strategy are seen to be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most successful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in their industry.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555875" y="752790"/>
            <a:ext cx="59817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 pitchFamily="2" charset="-78"/>
                <a:cs typeface="Alexandria" pitchFamily="2" charset="-78"/>
              </a:rPr>
              <a:t>Strategic Alignment Strategy</a:t>
            </a:r>
          </a:p>
        </p:txBody>
      </p:sp>
    </p:spTree>
    <p:extLst>
      <p:ext uri="{BB962C8B-B14F-4D97-AF65-F5344CB8AC3E}">
        <p14:creationId xmlns:p14="http://schemas.microsoft.com/office/powerpoint/2010/main" val="379129981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1039738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5" y="1373531"/>
            <a:ext cx="945120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choice of portfolio optimization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strategy is related to 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orientations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of corporations.</a:t>
            </a: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While corporations that are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shareholder-oriented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use 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Value Maximization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strategy, corporations that are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stakeholder-oriented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use 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Balancing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strategy.</a:t>
            </a: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Corporations that are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both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shareholder- and stakeholder-oriented use 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Strategic Alignment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strategy, as it is contingent on the corporation’s strategy.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Alexandria" pitchFamily="2" charset="-78"/>
                <a:cs typeface="Alexandria" pitchFamily="2" charset="-78"/>
              </a:rPr>
              <a:t>Choice of Strategy</a:t>
            </a:r>
          </a:p>
        </p:txBody>
      </p:sp>
    </p:spTree>
    <p:extLst>
      <p:ext uri="{BB962C8B-B14F-4D97-AF65-F5344CB8AC3E}">
        <p14:creationId xmlns:p14="http://schemas.microsoft.com/office/powerpoint/2010/main" val="133766916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3785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endParaRPr lang="en-US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Governance of project portfolios also includes deciding on the roles, authorities and decisions on the degree to which the portfolio management process is formalized (or the portfolio manager is engaged).</a:t>
            </a: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Roles and authorities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assigned to 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portfolio managers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include:</a:t>
            </a:r>
          </a:p>
          <a:p>
            <a:pPr marL="457200" lvl="0" indent="-457200">
              <a:lnSpc>
                <a:spcPct val="150000"/>
              </a:lnSpc>
              <a:buFont typeface="+mj-lt"/>
              <a:buAutoNum type="arabicPeriod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Business management roles and authorities.</a:t>
            </a:r>
          </a:p>
          <a:p>
            <a:pPr marL="457200" lvl="0" indent="-457200">
              <a:lnSpc>
                <a:spcPct val="150000"/>
              </a:lnSpc>
              <a:buFont typeface="+mj-lt"/>
              <a:buAutoNum type="arabicPeriod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Portfolio decision roles and authorities.</a:t>
            </a:r>
          </a:p>
          <a:p>
            <a:pPr marL="457200" lvl="0" indent="-457200">
              <a:lnSpc>
                <a:spcPct val="150000"/>
              </a:lnSpc>
              <a:buFont typeface="+mj-lt"/>
              <a:buAutoNum type="arabicPeriod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Portfolio maintenance roles and authorities.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26178" y="559295"/>
            <a:ext cx="554821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>
                <a:latin typeface="Alexandria" pitchFamily="2" charset="-78"/>
                <a:cs typeface="Alexandria" pitchFamily="2" charset="-78"/>
              </a:rPr>
              <a:t>Roles and Authorities of Portfolio Managers </a:t>
            </a:r>
          </a:p>
        </p:txBody>
      </p:sp>
    </p:spTree>
    <p:extLst>
      <p:ext uri="{BB962C8B-B14F-4D97-AF65-F5344CB8AC3E}">
        <p14:creationId xmlns:p14="http://schemas.microsoft.com/office/powerpoint/2010/main" val="409561599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278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Business management roles and authorities:</a:t>
            </a:r>
          </a:p>
          <a:p>
            <a:pPr marL="342900" lvl="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Participation in corporate business planning.</a:t>
            </a:r>
          </a:p>
          <a:p>
            <a:pPr marL="342900" lvl="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Special emphasis on contributing to planning for changes in required skill sets and resources.</a:t>
            </a:r>
          </a:p>
          <a:p>
            <a:pPr marL="342900" lvl="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Procurement of the agreed-upon quantity and quality of skill sets.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719450" y="559295"/>
            <a:ext cx="54549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>
                <a:latin typeface="Alexandria" pitchFamily="2" charset="-78"/>
                <a:cs typeface="Alexandria" pitchFamily="2" charset="-78"/>
              </a:rPr>
              <a:t>Roles and Authorities of Portfolio Managers </a:t>
            </a:r>
          </a:p>
        </p:txBody>
      </p:sp>
    </p:spTree>
    <p:extLst>
      <p:ext uri="{BB962C8B-B14F-4D97-AF65-F5344CB8AC3E}">
        <p14:creationId xmlns:p14="http://schemas.microsoft.com/office/powerpoint/2010/main" val="209975661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3334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Portfolio decision roles and authorities:</a:t>
            </a:r>
          </a:p>
          <a:p>
            <a:pPr marL="342900" lvl="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Determination of roles.</a:t>
            </a:r>
          </a:p>
          <a:p>
            <a:pPr marL="342900" lvl="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Naming of individuals with the authority to identify, prioritize and select projects within the portfolio.</a:t>
            </a:r>
          </a:p>
          <a:p>
            <a:pPr marL="342900" lvl="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Includes responsibility and authority to start, suspend or terminate projects from within a portfolio.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4452" y="583045"/>
            <a:ext cx="566453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>
                <a:latin typeface="Alexandria" pitchFamily="2" charset="-78"/>
                <a:cs typeface="Alexandria" pitchFamily="2" charset="-78"/>
              </a:rPr>
              <a:t>Roles and Authorities of Portfolio Managers </a:t>
            </a:r>
          </a:p>
        </p:txBody>
      </p:sp>
    </p:spTree>
    <p:extLst>
      <p:ext uri="{BB962C8B-B14F-4D97-AF65-F5344CB8AC3E}">
        <p14:creationId xmlns:p14="http://schemas.microsoft.com/office/powerpoint/2010/main" val="157782036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814452" y="583045"/>
            <a:ext cx="566453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>
                <a:latin typeface="Alexandria" pitchFamily="2" charset="-78"/>
                <a:cs typeface="Alexandria" pitchFamily="2" charset="-78"/>
              </a:rPr>
              <a:t>Roles and Authorities of Portfolio Managers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675976" y="1373531"/>
            <a:ext cx="8596180" cy="4227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endParaRPr lang="en-US" sz="1100" b="1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Portfolio maintenance roles and authorities:</a:t>
            </a:r>
          </a:p>
          <a:p>
            <a:pPr marL="342900" lvl="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Collection and aggregation of reports.</a:t>
            </a:r>
          </a:p>
          <a:p>
            <a:pPr marL="342900" lvl="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Participation in steering groups and project/program plan reviews.</a:t>
            </a:r>
          </a:p>
          <a:p>
            <a:pPr marL="342900" lvl="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Identification of bad projects and associated initiation of reviews, handling of issues and so on.</a:t>
            </a:r>
          </a:p>
          <a:p>
            <a:pPr marL="342900" lvl="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Coaching of project managers.</a:t>
            </a:r>
          </a:p>
          <a:p>
            <a:pPr marL="342900" lvl="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General improvement of organizational processes.</a:t>
            </a:r>
          </a:p>
        </p:txBody>
      </p:sp>
    </p:spTree>
    <p:extLst>
      <p:ext uri="{BB962C8B-B14F-4D97-AF65-F5344CB8AC3E}">
        <p14:creationId xmlns:p14="http://schemas.microsoft.com/office/powerpoint/2010/main" val="42887358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27462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50000"/>
              </a:lnSpc>
              <a:buFont typeface="Wingdings" panose="05000000000000000000" pitchFamily="2" charset="2"/>
              <a:buChar char="Ø"/>
              <a:defRPr/>
            </a:pPr>
            <a:endParaRPr lang="en-US" b="1" dirty="0" smtClean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ctr">
              <a:lnSpc>
                <a:spcPct val="250000"/>
              </a:lnSpc>
              <a:defRPr/>
            </a:pPr>
            <a:r>
              <a:rPr lang="en-US" b="1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Degree To Which the Portfolio Management Process Is Formalized Is Influenced By the Complexity of the Decision-making Process In the Organization</a:t>
            </a:r>
            <a:endParaRPr lang="en-US" b="1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618756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330036" y="1314156"/>
            <a:ext cx="894212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b="1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Portfolio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performance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is measured using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three groups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of performance variables:</a:t>
            </a:r>
          </a:p>
          <a:p>
            <a:pPr marL="457200" lvl="0" indent="-457200">
              <a:lnSpc>
                <a:spcPct val="150000"/>
              </a:lnSpc>
              <a:buFont typeface="+mj-lt"/>
              <a:buAutoNum type="arabicPeriod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Achievement of desired portfolio results: these are aggregated project level measures (customer satisfaction, achieved time, cost, quality).</a:t>
            </a:r>
          </a:p>
          <a:p>
            <a:pPr marL="457200" lvl="0" indent="-457200">
              <a:lnSpc>
                <a:spcPct val="150000"/>
              </a:lnSpc>
              <a:buFont typeface="+mj-lt"/>
              <a:buAutoNum type="arabicPeriod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Achievement of project/program purpose: these show how well the projects and programs have fulfilled their purpose (effectiveness of project selection).</a:t>
            </a:r>
          </a:p>
          <a:p>
            <a:pPr marL="457200" lvl="0" indent="-457200">
              <a:lnSpc>
                <a:spcPct val="150000"/>
              </a:lnSpc>
              <a:buFont typeface="+mj-lt"/>
              <a:buAutoNum type="arabicPeriod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Balancing priorities: these are business level measures (resource retention, timely implementation of programs and stakeholder satisfaction).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786211" y="691768"/>
            <a:ext cx="552106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latin typeface="Alexandria" pitchFamily="2" charset="-78"/>
                <a:cs typeface="Alexandria" pitchFamily="2" charset="-78"/>
              </a:rPr>
              <a:t>Measuring Portfolio Performance </a:t>
            </a:r>
          </a:p>
        </p:txBody>
      </p:sp>
    </p:spTree>
    <p:extLst>
      <p:ext uri="{BB962C8B-B14F-4D97-AF65-F5344CB8AC3E}">
        <p14:creationId xmlns:p14="http://schemas.microsoft.com/office/powerpoint/2010/main" val="313004741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2271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50000"/>
              </a:lnSpc>
              <a:buFont typeface="Wingdings" panose="05000000000000000000" pitchFamily="2" charset="2"/>
              <a:buChar char="Ø"/>
              <a:defRPr/>
            </a:pPr>
            <a:endParaRPr lang="en-US" sz="2000" b="1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ctr">
              <a:lnSpc>
                <a:spcPct val="250000"/>
              </a:lnSpc>
              <a:defRPr/>
            </a:pPr>
            <a:r>
              <a:rPr lang="en-US" sz="20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Three Groups of Measures For Portfolio Performance Should Be Assessed At Each Portfolio Reporting Cycle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Roles</a:t>
            </a:r>
          </a:p>
        </p:txBody>
      </p:sp>
    </p:spTree>
    <p:extLst>
      <p:ext uri="{BB962C8B-B14F-4D97-AF65-F5344CB8AC3E}">
        <p14:creationId xmlns:p14="http://schemas.microsoft.com/office/powerpoint/2010/main" val="327950094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531917" y="1373531"/>
            <a:ext cx="8740239" cy="3334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project portfolio is a grouping of projects and programs by similar skills or resource needs, aiming to contribute to a strategic objective. </a:t>
            </a: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endParaRPr lang="en-US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Project portfolio management is concerned with managing competing needs for scarce skills and resources of the various projects in the portfolio.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pitchFamily="2" charset="-78"/>
                <a:cs typeface="Alexandria" pitchFamily="2" charset="-78"/>
              </a:rPr>
              <a:t>Conclusions</a:t>
            </a:r>
          </a:p>
        </p:txBody>
      </p:sp>
    </p:spTree>
    <p:extLst>
      <p:ext uri="{BB962C8B-B14F-4D97-AF65-F5344CB8AC3E}">
        <p14:creationId xmlns:p14="http://schemas.microsoft.com/office/powerpoint/2010/main" val="222170498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531917" y="1373531"/>
            <a:ext cx="8740239" cy="343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5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Whereas efficiency is achieved through project programs, effectiveness is achieved through project portfolios.</a:t>
            </a:r>
          </a:p>
          <a:p>
            <a:pPr marL="285750" lvl="0" indent="-285750">
              <a:lnSpc>
                <a:spcPct val="250000"/>
              </a:lnSpc>
              <a:buFont typeface="Wingdings" panose="05000000000000000000" pitchFamily="2" charset="2"/>
              <a:buChar char="§"/>
              <a:defRPr/>
            </a:pPr>
            <a:endParaRPr lang="en-US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>
              <a:lnSpc>
                <a:spcPct val="25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Effectiveness is achieved through selection and prioritization of projects (portfolios) that contribute most to corporate strategy.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Conclusions</a:t>
            </a:r>
          </a:p>
        </p:txBody>
      </p:sp>
    </p:spTree>
    <p:extLst>
      <p:ext uri="{BB962C8B-B14F-4D97-AF65-F5344CB8AC3E}">
        <p14:creationId xmlns:p14="http://schemas.microsoft.com/office/powerpoint/2010/main" val="397597355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531917" y="1373531"/>
            <a:ext cx="8740239" cy="3334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board of directors makes the decision on whether and how to use programs and portfolios as an approach to implementing the project-based works. </a:t>
            </a: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endParaRPr lang="en-US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This decision determines the framework for managers to decide on the types of projects in which the organization is going to engage.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Conclusions</a:t>
            </a:r>
          </a:p>
        </p:txBody>
      </p:sp>
    </p:spTree>
    <p:extLst>
      <p:ext uri="{BB962C8B-B14F-4D97-AF65-F5344CB8AC3E}">
        <p14:creationId xmlns:p14="http://schemas.microsoft.com/office/powerpoint/2010/main" val="265356807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531917" y="1373531"/>
            <a:ext cx="8740239" cy="343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5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hybrid approach of combining and balancing programs and portfolios is statistically more successful than other three approaches.</a:t>
            </a:r>
          </a:p>
          <a:p>
            <a:pPr marL="285750" lvl="0" indent="-285750">
              <a:lnSpc>
                <a:spcPct val="250000"/>
              </a:lnSpc>
              <a:buFont typeface="Wingdings" panose="05000000000000000000" pitchFamily="2" charset="2"/>
              <a:buChar char="§"/>
              <a:defRPr/>
            </a:pPr>
            <a:endParaRPr lang="en-US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>
              <a:lnSpc>
                <a:spcPct val="25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multi-project approach achieves the lowest level of performance, while either the programs or portfolios achieve moderate performance.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Conclusions</a:t>
            </a:r>
          </a:p>
        </p:txBody>
      </p:sp>
    </p:spTree>
    <p:extLst>
      <p:ext uri="{BB962C8B-B14F-4D97-AF65-F5344CB8AC3E}">
        <p14:creationId xmlns:p14="http://schemas.microsoft.com/office/powerpoint/2010/main" val="393717465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531917" y="1373531"/>
            <a:ext cx="8740239" cy="29860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indent="-342900">
              <a:lnSpc>
                <a:spcPct val="20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The three portfolio optimization strategies are Value Maximization, Balancing, and Strategic Alignment.</a:t>
            </a:r>
          </a:p>
          <a:p>
            <a:pPr marL="285750" marR="0" indent="-285750">
              <a:lnSpc>
                <a:spcPct val="20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endParaRPr lang="en-US" kern="100" dirty="0"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342900" marR="0" indent="-342900">
              <a:lnSpc>
                <a:spcPct val="20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The choice of portfolio optimization strategy is related to the orientations of corporations (shareholder or stakeholder.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Conclusions</a:t>
            </a:r>
          </a:p>
        </p:txBody>
      </p:sp>
    </p:spTree>
    <p:extLst>
      <p:ext uri="{BB962C8B-B14F-4D97-AF65-F5344CB8AC3E}">
        <p14:creationId xmlns:p14="http://schemas.microsoft.com/office/powerpoint/2010/main" val="264235087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15792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endParaRPr lang="en-US" sz="800" kern="100" dirty="0"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Find an internationally successful company, and discuss how their portfolio optimization strategies and decisions have contributed to their </a:t>
            </a:r>
            <a:r>
              <a:rPr lang="en-US" kern="100" dirty="0" err="1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favourable</a:t>
            </a:r>
            <a:r>
              <a:rPr lang="en-US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 performance</a:t>
            </a:r>
            <a:r>
              <a:rPr lang="en-US" kern="100" dirty="0" smtClean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?</a:t>
            </a:r>
            <a:endParaRPr lang="en-US" kern="100" dirty="0"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pitchFamily="2" charset="-78"/>
                <a:cs typeface="Alexandria" pitchFamily="2" charset="-78"/>
              </a:rPr>
              <a:t>Task 1</a:t>
            </a:r>
          </a:p>
        </p:txBody>
      </p:sp>
    </p:spTree>
    <p:extLst>
      <p:ext uri="{BB962C8B-B14F-4D97-AF65-F5344CB8AC3E}">
        <p14:creationId xmlns:p14="http://schemas.microsoft.com/office/powerpoint/2010/main" val="307309353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3133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endParaRPr lang="en-US" sz="800" kern="100" dirty="0"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Find a local company in which the portfolio management process is formalized, and discuss how formalization impacted the roles and authorities of the portfolio manager?</a:t>
            </a:r>
          </a:p>
          <a:p>
            <a:pPr marR="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endParaRPr lang="en-US" kern="100" dirty="0"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endParaRPr lang="en-US" kern="100" dirty="0"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endParaRPr lang="en-US" kern="100" dirty="0"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pitchFamily="2" charset="-78"/>
                <a:cs typeface="Alexandria" pitchFamily="2" charset="-78"/>
              </a:rPr>
              <a:t>Task </a:t>
            </a:r>
            <a:r>
              <a:rPr lang="en-US" sz="2400" dirty="0" smtClean="0">
                <a:latin typeface="Alexandria" pitchFamily="2" charset="-78"/>
                <a:cs typeface="Alexandria" pitchFamily="2" charset="-78"/>
              </a:rPr>
              <a:t>2</a:t>
            </a:r>
            <a:endParaRPr lang="en-US" sz="2400" b="1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19517496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pitchFamily="2" charset="-78"/>
                <a:cs typeface="Alexandria" pitchFamily="2" charset="-78"/>
              </a:rPr>
              <a:t>Reference</a:t>
            </a:r>
            <a:endParaRPr lang="en-US" sz="2400" b="1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5E27AAC-6D8A-F29D-F718-A725BA54A9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2228" y="1285192"/>
            <a:ext cx="4283418" cy="4251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740593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purl.org/dc/terms/"/>
    <ds:schemaRef ds:uri="http://schemas.openxmlformats.org/package/2006/metadata/core-properties"/>
    <ds:schemaRef ds:uri="http://purl.org/dc/elements/1.1/"/>
    <ds:schemaRef ds:uri="http://schemas.microsoft.com/office/2006/documentManagement/types"/>
    <ds:schemaRef ds:uri="688354b5-287c-4cda-825e-1d7935aea40e"/>
    <ds:schemaRef ds:uri="http://schemas.microsoft.com/office/infopath/2007/PartnerControls"/>
    <ds:schemaRef ds:uri="aca13214-df29-4e3c-a050-857c0bf7bd8e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B5BC6B57-3A1F-4C42-89E3-5B33240FDAEA}"/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244</TotalTime>
  <Words>2031</Words>
  <Application>Microsoft Office PowerPoint</Application>
  <PresentationFormat>Widescreen</PresentationFormat>
  <Paragraphs>231</Paragraphs>
  <Slides>46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4" baseType="lpstr">
      <vt:lpstr>Alexandria</vt:lpstr>
      <vt:lpstr>Arial</vt:lpstr>
      <vt:lpstr>Calibri</vt:lpstr>
      <vt:lpstr>Calibri Light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ASUS</cp:lastModifiedBy>
  <cp:revision>84</cp:revision>
  <dcterms:created xsi:type="dcterms:W3CDTF">2023-04-29T09:08:00Z</dcterms:created>
  <dcterms:modified xsi:type="dcterms:W3CDTF">2024-08-05T02:14:00Z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</Properties>
</file>