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Default Extension="svg" ContentType="image/svg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480" r:id="rId5"/>
    <p:sldId id="303" r:id="rId6"/>
    <p:sldId id="313" r:id="rId7"/>
    <p:sldId id="508" r:id="rId8"/>
    <p:sldId id="484" r:id="rId9"/>
    <p:sldId id="506" r:id="rId10"/>
    <p:sldId id="490" r:id="rId11"/>
    <p:sldId id="504" r:id="rId12"/>
    <p:sldId id="495" r:id="rId13"/>
    <p:sldId id="497" r:id="rId14"/>
    <p:sldId id="306" r:id="rId15"/>
    <p:sldId id="501" r:id="rId16"/>
    <p:sldId id="499" r:id="rId17"/>
    <p:sldId id="34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Default Section" id="{73925AE7-E9D8-48BC-A988-41815CE32A48}">
          <p14:sldIdLst>
            <p14:sldId id="480"/>
            <p14:sldId id="303"/>
            <p14:sldId id="313"/>
            <p14:sldId id="508"/>
            <p14:sldId id="484"/>
            <p14:sldId id="506"/>
            <p14:sldId id="490"/>
            <p14:sldId id="504"/>
            <p14:sldId id="495"/>
            <p14:sldId id="497"/>
            <p14:sldId id="306"/>
            <p14:sldId id="501"/>
            <p14:sldId id="4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343" autoAdjust="0"/>
  </p:normalViewPr>
  <p:slideViewPr>
    <p:cSldViewPr snapToGrid="0">
      <p:cViewPr varScale="1">
        <p:scale>
          <a:sx n="73" d="100"/>
          <a:sy n="73" d="100"/>
        </p:scale>
        <p:origin x="-582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xmlns="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xmlns="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xmlns="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xmlns="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xmlns="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xmlns="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xmlns="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xmlns="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xmlns="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xmlns="" val="345707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pPr/>
              <a:t>5/17/2024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  <p:sldLayoutId id="214748366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xmlns="" id="{3DCC2A7E-4E6F-BB97-13D0-0AA6AB2F93D5}"/>
              </a:ext>
            </a:extLst>
          </p:cNvPr>
          <p:cNvSpPr/>
          <p:nvPr/>
        </p:nvSpPr>
        <p:spPr>
          <a:xfrm>
            <a:off x="6939052" y="-720725"/>
            <a:ext cx="6897734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1BBD67B8-DB49-942C-018D-7F74C671F260}"/>
              </a:ext>
            </a:extLst>
          </p:cNvPr>
          <p:cNvSpPr txBox="1"/>
          <p:nvPr/>
        </p:nvSpPr>
        <p:spPr>
          <a:xfrm>
            <a:off x="160133" y="4039320"/>
            <a:ext cx="5505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16E4CC76-2D0D-6204-3FBC-B0856D8E8836}"/>
              </a:ext>
            </a:extLst>
          </p:cNvPr>
          <p:cNvSpPr txBox="1"/>
          <p:nvPr/>
        </p:nvSpPr>
        <p:spPr>
          <a:xfrm>
            <a:off x="160133" y="2329556"/>
            <a:ext cx="67789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Procurement and Supply Chain Management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xmlns="" id="{15C30772-0DD8-7BE1-E943-20DE696CFBEA}"/>
              </a:ext>
            </a:extLst>
          </p:cNvPr>
          <p:cNvSpPr/>
          <p:nvPr/>
        </p:nvSpPr>
        <p:spPr>
          <a:xfrm>
            <a:off x="329268" y="5843657"/>
            <a:ext cx="3080137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 Show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MGM 431</a:t>
            </a:r>
            <a:endParaRPr lang="en-US" sz="28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xmlns="" id="{46F3C90B-EB3F-EA91-08C5-03400C278827}"/>
              </a:ext>
            </a:extLst>
          </p:cNvPr>
          <p:cNvSpPr/>
          <p:nvPr/>
        </p:nvSpPr>
        <p:spPr>
          <a:xfrm>
            <a:off x="7305040" y="-320675"/>
            <a:ext cx="6305752" cy="7410450"/>
          </a:xfrm>
          <a:prstGeom prst="ellipse">
            <a:avLst/>
          </a:prstGeom>
          <a:blipFill>
            <a:blip r:embed="rId3" cstate="print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xmlns="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89655" y="222815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xmlns="" id="{EF875848-86E8-4CAA-B094-688608BC5D7F}"/>
              </a:ext>
            </a:extLst>
          </p:cNvPr>
          <p:cNvSpPr/>
          <p:nvPr/>
        </p:nvSpPr>
        <p:spPr>
          <a:xfrm flipV="1">
            <a:off x="103860" y="-58058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xmlns="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25760A6C-566F-B7E3-1EEE-CB29F0CF0113}"/>
              </a:ext>
            </a:extLst>
          </p:cNvPr>
          <p:cNvSpPr txBox="1"/>
          <p:nvPr/>
        </p:nvSpPr>
        <p:spPr>
          <a:xfrm>
            <a:off x="5907728" y="2756821"/>
            <a:ext cx="5831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Procurement and Supply Chain Management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xmlns="" id="{844810E4-E8A9-2051-4D02-31024B944D7B}"/>
              </a:ext>
            </a:extLst>
          </p:cNvPr>
          <p:cNvSpPr/>
          <p:nvPr/>
        </p:nvSpPr>
        <p:spPr>
          <a:xfrm>
            <a:off x="5856418" y="3994312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 Show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781F72BC-06B8-4FB5-F2D5-D8EA1BFF812E}"/>
              </a:ext>
            </a:extLst>
          </p:cNvPr>
          <p:cNvSpPr txBox="1"/>
          <p:nvPr/>
        </p:nvSpPr>
        <p:spPr>
          <a:xfrm>
            <a:off x="5856418" y="4805865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MGM 431</a:t>
            </a:r>
            <a:endParaRPr lang="en-US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xmlns="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xmlns="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904B7CA6-23A4-2E24-5FFC-ECEA38831F6A}"/>
              </a:ext>
            </a:extLst>
          </p:cNvPr>
          <p:cNvSpPr txBox="1"/>
          <p:nvPr/>
        </p:nvSpPr>
        <p:spPr>
          <a:xfrm>
            <a:off x="4578167" y="961346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Course Agenda</a:t>
            </a:r>
            <a:endParaRPr lang="en-US" sz="36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4527402C-3F97-690D-9C20-A459E375AEB7}"/>
              </a:ext>
            </a:extLst>
          </p:cNvPr>
          <p:cNvSpPr txBox="1"/>
          <p:nvPr/>
        </p:nvSpPr>
        <p:spPr>
          <a:xfrm>
            <a:off x="3598250" y="2308128"/>
            <a:ext cx="84173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1-Introduction about the professor of the course.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2-Introduction to the course.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3-Primary goal of this course.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4-Learning outcomes.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5-Learning resources.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6-Units of course contents.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7-Assessment method.</a:t>
            </a:r>
            <a:endParaRPr lang="en-US" sz="3000" dirty="0"/>
          </a:p>
          <a:p>
            <a:pPr lvl="0"/>
            <a:r>
              <a:rPr lang="en-US" sz="3000" dirty="0">
                <a:latin typeface="Times New Roman"/>
                <a:ea typeface="Times New Roman"/>
                <a:cs typeface="Times New Roman"/>
                <a:sym typeface="Times New Roman"/>
              </a:rPr>
              <a:t>8-Academic calendar.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1E819771-40E4-115E-1677-879EF07CAA9A}"/>
              </a:ext>
            </a:extLst>
          </p:cNvPr>
          <p:cNvSpPr txBox="1"/>
          <p:nvPr/>
        </p:nvSpPr>
        <p:spPr>
          <a:xfrm>
            <a:off x="3598250" y="15999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396241" y="1036149"/>
            <a:ext cx="11413464" cy="54565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1600" lvl="0">
              <a:buClr>
                <a:srgbClr val="000000"/>
              </a:buClr>
              <a:buSzPts val="2000"/>
            </a:pPr>
            <a:endParaRPr lang="en-US" sz="2600" b="1" kern="0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101600" lvl="0">
              <a:buClr>
                <a:srgbClr val="000000"/>
              </a:buClr>
              <a:buSzPts val="2000"/>
            </a:pPr>
            <a:r>
              <a:rPr lang="en-US" sz="28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Dr.Tarek Mohamed</a:t>
            </a:r>
          </a:p>
          <a:p>
            <a:pPr marL="101600" lvl="0">
              <a:buClr>
                <a:srgbClr val="000000"/>
              </a:buClr>
              <a:buSzPts val="2000"/>
            </a:pPr>
            <a:endParaRPr lang="en-US" sz="2600" b="1" kern="0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6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Adjunct Professor at Post-Graduate Studies and Research Department - Faculty of Commerce -Cairo University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6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Doctorate degree in Business Administration- Cairo University.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6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Master degree in Business Administration- Arab Academy for Science &amp; Technology and Maritime Transport 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6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Executive Management Diploma- The American University in Cairo.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6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Supply chain consultant &amp; certified  trainer in manufacturing and service fields.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6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Professional consultant of applying Value Chain framework analysis at manufacturing companies.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F9A80F9F-74DB-1D57-04E8-E20E92A09B0A}"/>
              </a:ext>
            </a:extLst>
          </p:cNvPr>
          <p:cNvSpPr txBox="1"/>
          <p:nvPr/>
        </p:nvSpPr>
        <p:spPr>
          <a:xfrm>
            <a:off x="698560" y="245784"/>
            <a:ext cx="57979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Who Am I ?</a:t>
            </a:r>
            <a:endParaRPr lang="en-US" sz="3200" dirty="0">
              <a:solidFill>
                <a:srgbClr val="00B0F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193504" y="649822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9780450" y="0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3205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xmlns="" id="{52297C4B-84D7-EDC8-F6F6-53F29890AA2A}"/>
              </a:ext>
            </a:extLst>
          </p:cNvPr>
          <p:cNvSpPr/>
          <p:nvPr/>
        </p:nvSpPr>
        <p:spPr>
          <a:xfrm>
            <a:off x="8719674" y="1071154"/>
            <a:ext cx="4128422" cy="5166347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xmlns="" id="{FE1BA4EE-2B88-B99F-6A81-884E42CCA968}"/>
              </a:ext>
            </a:extLst>
          </p:cNvPr>
          <p:cNvSpPr/>
          <p:nvPr/>
        </p:nvSpPr>
        <p:spPr>
          <a:xfrm>
            <a:off x="597548" y="1488392"/>
            <a:ext cx="11283278" cy="450165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>
              <a:buClr>
                <a:srgbClr val="0070C0"/>
              </a:buClr>
              <a:buSzPts val="2800"/>
              <a:buFont typeface="Noto Sans Symbols"/>
              <a:buChar char="❑"/>
            </a:pPr>
            <a:r>
              <a:rPr lang="en-US" sz="24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to reach me ?</a:t>
            </a:r>
            <a:endParaRPr lang="en-US" sz="2400" kern="0" dirty="0">
              <a:solidFill>
                <a:srgbClr val="00B0F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By Email : tarek.mohamed @ midocean.edu.km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Pls include "Procurement and Supply Chain Management ” in the subject line.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Via Moodle messages.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>
              <a:buClr>
                <a:srgbClr val="0070C0"/>
              </a:buClr>
              <a:buSzPts val="2800"/>
              <a:buFont typeface="Noto Sans Symbols"/>
              <a:buChar char="❑"/>
            </a:pPr>
            <a:r>
              <a:rPr lang="en-US" sz="24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Vimeo Meeting.</a:t>
            </a:r>
          </a:p>
          <a:p>
            <a:pPr lvl="0">
              <a:buClr>
                <a:srgbClr val="0070C0"/>
              </a:buClr>
              <a:buSzPts val="2800"/>
            </a:pPr>
            <a:endParaRPr lang="en-US" sz="2400" kern="0" dirty="0">
              <a:solidFill>
                <a:srgbClr val="00B0F0"/>
              </a:solidFill>
              <a:latin typeface="Arial"/>
              <a:cs typeface="Arial"/>
              <a:sym typeface="Arial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Discussion time on Sunday (</a:t>
            </a:r>
            <a:r>
              <a:rPr lang="en-US" sz="2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7.30-8.30</a:t>
            </a: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PM ) Every Week.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xmlns="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39928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xmlns="" id="{52297C4B-84D7-EDC8-F6F6-53F29890AA2A}"/>
              </a:ext>
            </a:extLst>
          </p:cNvPr>
          <p:cNvSpPr/>
          <p:nvPr/>
        </p:nvSpPr>
        <p:spPr>
          <a:xfrm>
            <a:off x="9449997" y="1155869"/>
            <a:ext cx="3716166" cy="5166347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xmlns="" id="{FE1BA4EE-2B88-B99F-6A81-884E42CCA968}"/>
              </a:ext>
            </a:extLst>
          </p:cNvPr>
          <p:cNvSpPr/>
          <p:nvPr/>
        </p:nvSpPr>
        <p:spPr>
          <a:xfrm>
            <a:off x="883920" y="1508712"/>
            <a:ext cx="10220960" cy="450165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06400">
              <a:buClr>
                <a:schemeClr val="dk1"/>
              </a:buClr>
              <a:buSzPts val="2800"/>
              <a:buFont typeface="Times New Roman"/>
              <a:buChar char="●"/>
            </a:pPr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06400">
              <a:buClr>
                <a:schemeClr val="dk1"/>
              </a:buClr>
              <a:buSzPts val="2800"/>
              <a:buFont typeface="Times New Roman"/>
              <a:buChar char="●"/>
            </a:pPr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06400">
              <a:buClr>
                <a:schemeClr val="dk1"/>
              </a:buClr>
              <a:buSzPts val="2800"/>
              <a:buFont typeface="Times New Roman"/>
              <a:buChar char="●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Project supply chain value drivers.</a:t>
            </a:r>
            <a:endParaRPr lang="en-US" dirty="0"/>
          </a:p>
          <a:p>
            <a:pPr lvl="0"/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93700">
              <a:buClr>
                <a:schemeClr val="dk1"/>
              </a:buClr>
              <a:buSzPts val="2600"/>
              <a:buFont typeface="Times New Roman"/>
              <a:buChar char="●"/>
            </a:pPr>
            <a:r>
              <a:rPr lang="en-US" sz="26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Optimizing value in project supply chains.</a:t>
            </a:r>
            <a:endParaRPr lang="en-US" dirty="0"/>
          </a:p>
          <a:p>
            <a:pPr lvl="0"/>
            <a:endParaRPr lang="en-US" sz="26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93700">
              <a:buClr>
                <a:schemeClr val="dk1"/>
              </a:buClr>
              <a:buSzPts val="2600"/>
              <a:buFont typeface="Times New Roman"/>
              <a:buChar char="●"/>
            </a:pPr>
            <a:r>
              <a:rPr lang="en-US" sz="26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Project supply chain process framework.</a:t>
            </a:r>
            <a:endParaRPr lang="en-US" dirty="0"/>
          </a:p>
          <a:p>
            <a:pPr lvl="0"/>
            <a:endParaRPr lang="en-US" sz="26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93700">
              <a:buClr>
                <a:schemeClr val="dk1"/>
              </a:buClr>
              <a:buSzPts val="2600"/>
              <a:buFont typeface="Times New Roman"/>
              <a:buChar char="●"/>
            </a:pPr>
            <a:r>
              <a:rPr lang="en-US" sz="26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Project supply chain performance metrics categories.</a:t>
            </a:r>
            <a:endParaRPr lang="en-US" dirty="0"/>
          </a:p>
          <a:p>
            <a:pPr lvl="0"/>
            <a:endParaRPr lang="en-US" sz="26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93700">
              <a:buClr>
                <a:schemeClr val="dk1"/>
              </a:buClr>
              <a:buSzPts val="2600"/>
              <a:buFont typeface="Times New Roman"/>
              <a:buChar char="●"/>
            </a:pPr>
            <a:r>
              <a:rPr lang="en-US" sz="26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Project procurement management. </a:t>
            </a:r>
            <a:endParaRPr lang="en-US" dirty="0"/>
          </a:p>
          <a:p>
            <a:pPr marL="457200" lvl="0" indent="-292100">
              <a:buClr>
                <a:schemeClr val="dk1"/>
              </a:buClr>
              <a:buSzPts val="2600"/>
            </a:pPr>
            <a:endParaRPr lang="en-US" sz="26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>
              <a:buClr>
                <a:schemeClr val="dk1"/>
              </a:buClr>
              <a:buSzPts val="2600"/>
            </a:pPr>
            <a:endParaRPr lang="en-US" sz="26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1">
              <a:lnSpc>
                <a:spcPct val="90000"/>
              </a:lnSpc>
            </a:pPr>
            <a:endParaRPr lang="en-US"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xmlns="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F93E9EB-D0D6-FAF9-8A5B-5726248F28C0}"/>
              </a:ext>
            </a:extLst>
          </p:cNvPr>
          <p:cNvSpPr txBox="1"/>
          <p:nvPr/>
        </p:nvSpPr>
        <p:spPr>
          <a:xfrm>
            <a:off x="2200885" y="230246"/>
            <a:ext cx="86664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 to</a:t>
            </a: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Procurement and Supply Chain Management</a:t>
            </a:r>
          </a:p>
          <a:p>
            <a:pPr algn="ctr"/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/>
            <a:endParaRPr lang="en-US" sz="2800" dirty="0">
              <a:solidFill>
                <a:srgbClr val="00B0F0"/>
              </a:solidFill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9967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xmlns="" id="{52297C4B-84D7-EDC8-F6F6-53F29890AA2A}"/>
              </a:ext>
            </a:extLst>
          </p:cNvPr>
          <p:cNvSpPr/>
          <p:nvPr/>
        </p:nvSpPr>
        <p:spPr>
          <a:xfrm>
            <a:off x="8508514" y="901325"/>
            <a:ext cx="4128422" cy="5447684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xmlns="" id="{FE1BA4EE-2B88-B99F-6A81-884E42CCA968}"/>
              </a:ext>
            </a:extLst>
          </p:cNvPr>
          <p:cNvSpPr/>
          <p:nvPr/>
        </p:nvSpPr>
        <p:spPr>
          <a:xfrm>
            <a:off x="629919" y="1396700"/>
            <a:ext cx="11250905" cy="472698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endParaRPr lang="en-US" sz="2400" kern="0" dirty="0">
              <a:solidFill>
                <a:schemeClr val="tx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outline the key features of project procurement and supply chain management.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understand the role of supply chain in project management.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understand how procurement adds value in project management.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identify the process overview and emerging project management techniques.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examine various success factors and how these impact on the procurement activity.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examine the issues project-planning chain and project-delivery chain.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appreciate the importance of procurement within project control.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appreciate the issues involved in contract &amp; tendering management.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consider the various </a:t>
            </a:r>
            <a:r>
              <a:rPr lang="en-US" sz="2400" u="none" strike="noStrike" cap="none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contract closure, payments and post-completion project.</a:t>
            </a:r>
            <a:endParaRPr lang="en-US" sz="2400" kern="0" dirty="0">
              <a:solidFill>
                <a:schemeClr val="tx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xmlns="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F9A80F9F-74DB-1D57-04E8-E20E92A09B0A}"/>
              </a:ext>
            </a:extLst>
          </p:cNvPr>
          <p:cNvSpPr txBox="1"/>
          <p:nvPr/>
        </p:nvSpPr>
        <p:spPr>
          <a:xfrm>
            <a:off x="2834240" y="316549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Primary Goal of this Course</a:t>
            </a:r>
          </a:p>
        </p:txBody>
      </p:sp>
    </p:spTree>
    <p:extLst>
      <p:ext uri="{BB962C8B-B14F-4D97-AF65-F5344CB8AC3E}">
        <p14:creationId xmlns:p14="http://schemas.microsoft.com/office/powerpoint/2010/main" xmlns="" val="503655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xmlns="" id="{52297C4B-84D7-EDC8-F6F6-53F29890AA2A}"/>
              </a:ext>
            </a:extLst>
          </p:cNvPr>
          <p:cNvSpPr/>
          <p:nvPr/>
        </p:nvSpPr>
        <p:spPr>
          <a:xfrm>
            <a:off x="8508514" y="985521"/>
            <a:ext cx="4128422" cy="5363488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xmlns="" id="{FE1BA4EE-2B88-B99F-6A81-884E42CCA968}"/>
              </a:ext>
            </a:extLst>
          </p:cNvPr>
          <p:cNvSpPr/>
          <p:nvPr/>
        </p:nvSpPr>
        <p:spPr>
          <a:xfrm>
            <a:off x="629920" y="1396700"/>
            <a:ext cx="10734766" cy="472698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endParaRPr lang="en-US" sz="2400" b="1" dirty="0">
              <a:solidFill>
                <a:srgbClr val="0070C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just"/>
            <a:r>
              <a:rPr lang="en-US" sz="2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 the end of the course, the students will be able to </a:t>
            </a:r>
            <a:r>
              <a:rPr lang="en-US" sz="2600" b="1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  <a:p>
            <a:pPr lvl="0" algn="just"/>
            <a:endParaRPr lang="en-US"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68300" algn="just"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-US" sz="2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Evaluate the role of supply‐chain management in PM and identify the impact of tangible and intangible components of supply chains on the project’s management and processes.</a:t>
            </a:r>
            <a:endParaRPr lang="en-US" sz="2400" dirty="0"/>
          </a:p>
          <a:p>
            <a:pPr marL="457200" lvl="0" indent="-368300" algn="just"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-US" sz="2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Given a specific project context and plan, construct a procurement management plan to ensure the effective integration of supply‐chain components throughout the project life cycle.</a:t>
            </a:r>
            <a:endParaRPr lang="en-US" sz="2400" dirty="0"/>
          </a:p>
          <a:p>
            <a:pPr marL="457200" lvl="0" indent="-368300" algn="just"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-US" sz="2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Construct a procurement management plan that reflects the project’s procurement needs.</a:t>
            </a:r>
            <a:endParaRPr lang="en-US" sz="2400" dirty="0"/>
          </a:p>
          <a:p>
            <a:pPr marL="457200" lvl="0" indent="-368300" algn="just"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-US" sz="2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Analyze different types of contracts and the risks associated with each type of contract and determine contract incentives.</a:t>
            </a:r>
            <a:endParaRPr lang="en-US" sz="2400" dirty="0"/>
          </a:p>
          <a:p>
            <a:pPr lvl="0" algn="just"/>
            <a:endParaRPr lang="en-US" sz="2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xmlns="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F9A80F9F-74DB-1D57-04E8-E20E92A09B0A}"/>
              </a:ext>
            </a:extLst>
          </p:cNvPr>
          <p:cNvSpPr txBox="1"/>
          <p:nvPr/>
        </p:nvSpPr>
        <p:spPr>
          <a:xfrm>
            <a:off x="2568240" y="325309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Learning Outcomes</a:t>
            </a:r>
            <a:endParaRPr lang="en-US" sz="3200" dirty="0">
              <a:solidFill>
                <a:srgbClr val="00B0F0"/>
              </a:solidFill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988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xmlns="" id="{52297C4B-84D7-EDC8-F6F6-53F29890AA2A}"/>
              </a:ext>
            </a:extLst>
          </p:cNvPr>
          <p:cNvSpPr/>
          <p:nvPr/>
        </p:nvSpPr>
        <p:spPr>
          <a:xfrm>
            <a:off x="8508514" y="940513"/>
            <a:ext cx="4128422" cy="5408496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xmlns="" id="{FE1BA4EE-2B88-B99F-6A81-884E42CCA968}"/>
              </a:ext>
            </a:extLst>
          </p:cNvPr>
          <p:cNvSpPr/>
          <p:nvPr/>
        </p:nvSpPr>
        <p:spPr>
          <a:xfrm>
            <a:off x="599440" y="1534160"/>
            <a:ext cx="10765246" cy="458952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buClr>
                <a:srgbClr val="000000"/>
              </a:buClr>
            </a:pPr>
            <a:endParaRPr lang="en-US" sz="2600" b="1" kern="0" dirty="0">
              <a:solidFill>
                <a:srgbClr val="0070C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600" b="1" kern="0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Credit Hours</a:t>
            </a:r>
            <a:r>
              <a:rPr lang="en-US" sz="2800" b="1" kern="0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r>
              <a:rPr lang="en-US" sz="20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3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 Credit Hours.</a:t>
            </a:r>
            <a:endParaRPr lang="en-US" sz="1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70C0"/>
              </a:buClr>
              <a:buSzPts val="2800"/>
              <a:buFont typeface="Noto Sans Symbols"/>
              <a:buChar char="⮚"/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Required Textbook </a:t>
            </a:r>
            <a:r>
              <a:rPr lang="en-US" sz="20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Procurement and Supply Chain Management; Tenth Edition; by Kenneth Lysons &amp; Brian Farrington.</a:t>
            </a:r>
          </a:p>
          <a:p>
            <a:pPr lvl="0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70C0"/>
              </a:buClr>
              <a:buSzPts val="2800"/>
              <a:buFont typeface="Noto Sans Symbols"/>
              <a:buChar char="⮚"/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References</a:t>
            </a:r>
            <a:r>
              <a:rPr lang="en-US" sz="2600" b="1" kern="0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0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main material and reference for each course will be the textbook mentioned in the course specifications,lecture notes and slides are additional resources that are prepared by the professor.</a:t>
            </a:r>
          </a:p>
          <a:p>
            <a:pPr lvl="0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0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xmlns="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F9A80F9F-74DB-1D57-04E8-E20E92A09B0A}"/>
              </a:ext>
            </a:extLst>
          </p:cNvPr>
          <p:cNvSpPr txBox="1"/>
          <p:nvPr/>
        </p:nvSpPr>
        <p:spPr>
          <a:xfrm>
            <a:off x="2485572" y="355737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Learning Resources</a:t>
            </a:r>
          </a:p>
        </p:txBody>
      </p:sp>
    </p:spTree>
    <p:extLst>
      <p:ext uri="{BB962C8B-B14F-4D97-AF65-F5344CB8AC3E}">
        <p14:creationId xmlns:p14="http://schemas.microsoft.com/office/powerpoint/2010/main" xmlns="" val="942366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C96370C-0E93-23F8-01E6-0F65F4C191D2}"/>
              </a:ext>
            </a:extLst>
          </p:cNvPr>
          <p:cNvSpPr txBox="1"/>
          <p:nvPr/>
        </p:nvSpPr>
        <p:spPr>
          <a:xfrm>
            <a:off x="9264625" y="6425808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xmlns="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F9A80F9F-74DB-1D57-04E8-E20E92A09B0A}"/>
              </a:ext>
            </a:extLst>
          </p:cNvPr>
          <p:cNvSpPr txBox="1"/>
          <p:nvPr/>
        </p:nvSpPr>
        <p:spPr>
          <a:xfrm>
            <a:off x="2201092" y="188444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Units of Course Contents</a:t>
            </a:r>
          </a:p>
        </p:txBody>
      </p:sp>
      <p:graphicFrame>
        <p:nvGraphicFramePr>
          <p:cNvPr id="9" name="Google Shape;188;p27"/>
          <p:cNvGraphicFramePr/>
          <p:nvPr>
            <p:extLst>
              <p:ext uri="{D42A27DB-BD31-4B8C-83A1-F6EECF244321}">
                <p14:modId xmlns:p14="http://schemas.microsoft.com/office/powerpoint/2010/main" xmlns="" val="721920452"/>
              </p:ext>
            </p:extLst>
          </p:nvPr>
        </p:nvGraphicFramePr>
        <p:xfrm>
          <a:off x="208996" y="1182018"/>
          <a:ext cx="11854700" cy="521112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99155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8482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0909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6031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Course Unit</a:t>
                      </a:r>
                      <a:endParaRPr sz="20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No.of.Weeks</a:t>
                      </a:r>
                      <a:endParaRPr sz="20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Contact Hours</a:t>
                      </a:r>
                      <a:endParaRPr sz="20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1-  Introduction to supply chain management.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1st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2- Understanding the role of supply chain in project management.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2nd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3- Plan, execute, and control of supply‐chain projects.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3rd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4- The project-planning chain and project-delivery chain.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5- Life cycle, processes and supply-chain integration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5703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6- Foundational knowledge of procurement.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7- Procurement </a:t>
                      </a:r>
                      <a:r>
                        <a:rPr lang="en-US" sz="2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</a:t>
                      </a: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ystems.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5584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8 -Tender </a:t>
                      </a:r>
                      <a:r>
                        <a:rPr lang="en-US" sz="2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</a:t>
                      </a: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anagement.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413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9 - Contract </a:t>
                      </a:r>
                      <a:r>
                        <a:rPr lang="en-US" sz="2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</a:t>
                      </a: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anagement.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9th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5703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10 - Contract closure, payments and post-completion project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 anchor="ctr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10th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525" marR="9525" marT="9525" marB="0"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69847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9BFC32B8-BDEE-2CBC-DFF5-CD482608568C}"/>
              </a:ext>
            </a:extLst>
          </p:cNvPr>
          <p:cNvSpPr/>
          <p:nvPr/>
        </p:nvSpPr>
        <p:spPr>
          <a:xfrm>
            <a:off x="5641526" y="350502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286030D9-F3A9-5CAC-74B0-1F810F0D8C45}"/>
              </a:ext>
            </a:extLst>
          </p:cNvPr>
          <p:cNvSpPr txBox="1"/>
          <p:nvPr/>
        </p:nvSpPr>
        <p:spPr>
          <a:xfrm>
            <a:off x="5692422" y="349956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96E902E1-2A80-699E-4D0C-B8C82D90F38B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34E7560-2826-295A-607D-FDF83C320490}"/>
              </a:ext>
            </a:extLst>
          </p:cNvPr>
          <p:cNvSpPr txBox="1"/>
          <p:nvPr/>
        </p:nvSpPr>
        <p:spPr>
          <a:xfrm>
            <a:off x="9710420" y="642112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xmlns="" id="{F5021F36-CB82-9C6B-0D35-27D2BBDD8DD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6" name="Picture 5" descr="A blue and white rectangular background with white text&#10;&#10;Description automatically generated">
            <a:extLst>
              <a:ext uri="{FF2B5EF4-FFF2-40B4-BE49-F238E27FC236}">
                <a16:creationId xmlns:a16="http://schemas.microsoft.com/office/drawing/2014/main" xmlns="" id="{6639226B-C058-1199-FF13-544890C0953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880" y="1249680"/>
            <a:ext cx="11328400" cy="5069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0784841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9BFC32B8-BDEE-2CBC-DFF5-CD482608568C}"/>
              </a:ext>
            </a:extLst>
          </p:cNvPr>
          <p:cNvSpPr/>
          <p:nvPr/>
        </p:nvSpPr>
        <p:spPr>
          <a:xfrm>
            <a:off x="5641526" y="350502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286030D9-F3A9-5CAC-74B0-1F810F0D8C45}"/>
              </a:ext>
            </a:extLst>
          </p:cNvPr>
          <p:cNvSpPr txBox="1"/>
          <p:nvPr/>
        </p:nvSpPr>
        <p:spPr>
          <a:xfrm>
            <a:off x="5692422" y="349956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96E902E1-2A80-699E-4D0C-B8C82D90F38B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34E7560-2826-295A-607D-FDF83C320490}"/>
              </a:ext>
            </a:extLst>
          </p:cNvPr>
          <p:cNvSpPr txBox="1"/>
          <p:nvPr/>
        </p:nvSpPr>
        <p:spPr>
          <a:xfrm>
            <a:off x="9690100" y="6375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xmlns="" id="{F5021F36-CB82-9C6B-0D35-27D2BBDD8DD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6" name="Picture 5" descr="A table with numbers and a yellow and blue background&#10;&#10;Description automatically generated">
            <a:extLst>
              <a:ext uri="{FF2B5EF4-FFF2-40B4-BE49-F238E27FC236}">
                <a16:creationId xmlns:a16="http://schemas.microsoft.com/office/drawing/2014/main" xmlns="" id="{E4BE0D9A-A593-3883-F6B1-329E0584A68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640" y="1155868"/>
            <a:ext cx="11450320" cy="5219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33636267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9BFC32B8-BDEE-2CBC-DFF5-CD482608568C}"/>
              </a:ext>
            </a:extLst>
          </p:cNvPr>
          <p:cNvSpPr/>
          <p:nvPr/>
        </p:nvSpPr>
        <p:spPr>
          <a:xfrm>
            <a:off x="5641526" y="350502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286030D9-F3A9-5CAC-74B0-1F810F0D8C45}"/>
              </a:ext>
            </a:extLst>
          </p:cNvPr>
          <p:cNvSpPr txBox="1"/>
          <p:nvPr/>
        </p:nvSpPr>
        <p:spPr>
          <a:xfrm>
            <a:off x="5692422" y="349956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96E902E1-2A80-699E-4D0C-B8C82D90F38B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34E7560-2826-295A-607D-FDF83C320490}"/>
              </a:ext>
            </a:extLst>
          </p:cNvPr>
          <p:cNvSpPr txBox="1"/>
          <p:nvPr/>
        </p:nvSpPr>
        <p:spPr>
          <a:xfrm>
            <a:off x="9750046" y="643128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xmlns="" id="{F5021F36-CB82-9C6B-0D35-27D2BBDD8DD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6" name="Picture 5" descr="A blue and white text on a black background&#10;&#10;Description automatically generated">
            <a:extLst>
              <a:ext uri="{FF2B5EF4-FFF2-40B4-BE49-F238E27FC236}">
                <a16:creationId xmlns:a16="http://schemas.microsoft.com/office/drawing/2014/main" xmlns="" id="{A6EF63E6-8537-0AC1-5D72-6AC70F7B5E8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880" y="1310639"/>
            <a:ext cx="11277600" cy="512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805691"/>
      </p:ext>
    </p:extLst>
  </p:cSld>
  <p:clrMapOvr>
    <a:masterClrMapping/>
  </p:clrMapOvr>
  <p:transition spd="slow">
    <p:comb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xmlns="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xmlns="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xmlns="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02626DB-CB6E-4877-8460-A36D34561F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48A158F-5F46-425B-93FF-7D60C386B6E9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3.xml><?xml version="1.0" encoding="utf-8"?>
<ds:datastoreItem xmlns:ds="http://schemas.openxmlformats.org/officeDocument/2006/customXml" ds:itemID="{247A9895-EE7D-4B50-9555-27035978002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1910</TotalTime>
  <Words>633</Words>
  <Application>Microsoft Office PowerPoint</Application>
  <PresentationFormat>Custom</PresentationFormat>
  <Paragraphs>142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Windows User</cp:lastModifiedBy>
  <cp:revision>62</cp:revision>
  <dcterms:created xsi:type="dcterms:W3CDTF">2023-04-29T09:08:23Z</dcterms:created>
  <dcterms:modified xsi:type="dcterms:W3CDTF">2024-05-17T19:10:59Z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