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13" r:id="rId4"/>
    <p:sldId id="350" r:id="rId5"/>
    <p:sldId id="453" r:id="rId6"/>
    <p:sldId id="352" r:id="rId7"/>
    <p:sldId id="468" r:id="rId8"/>
    <p:sldId id="469" r:id="rId9"/>
    <p:sldId id="470" r:id="rId10"/>
    <p:sldId id="351" r:id="rId11"/>
    <p:sldId id="467" r:id="rId12"/>
    <p:sldId id="387" r:id="rId13"/>
    <p:sldId id="388" r:id="rId14"/>
    <p:sldId id="389" r:id="rId15"/>
    <p:sldId id="390" r:id="rId16"/>
    <p:sldId id="391" r:id="rId17"/>
    <p:sldId id="392" r:id="rId18"/>
    <p:sldId id="393" r:id="rId19"/>
    <p:sldId id="394" r:id="rId20"/>
    <p:sldId id="395" r:id="rId21"/>
    <p:sldId id="396" r:id="rId22"/>
    <p:sldId id="397" r:id="rId23"/>
    <p:sldId id="398" r:id="rId24"/>
    <p:sldId id="419" r:id="rId25"/>
    <p:sldId id="441" r:id="rId26"/>
    <p:sldId id="454" r:id="rId27"/>
    <p:sldId id="455" r:id="rId28"/>
    <p:sldId id="456" r:id="rId29"/>
    <p:sldId id="457" r:id="rId30"/>
    <p:sldId id="458" r:id="rId31"/>
    <p:sldId id="459" r:id="rId32"/>
    <p:sldId id="460" r:id="rId33"/>
    <p:sldId id="461" r:id="rId34"/>
    <p:sldId id="462" r:id="rId35"/>
    <p:sldId id="463" r:id="rId36"/>
    <p:sldId id="464" r:id="rId37"/>
    <p:sldId id="465" r:id="rId38"/>
    <p:sldId id="471" r:id="rId39"/>
    <p:sldId id="386" r:id="rId40"/>
    <p:sldId id="47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53"/>
            <p14:sldId id="352"/>
            <p14:sldId id="468"/>
            <p14:sldId id="469"/>
            <p14:sldId id="470"/>
            <p14:sldId id="351"/>
            <p14:sldId id="467"/>
            <p14:sldId id="387"/>
            <p14:sldId id="388"/>
            <p14:sldId id="389"/>
            <p14:sldId id="390"/>
            <p14:sldId id="391"/>
            <p14:sldId id="392"/>
            <p14:sldId id="393"/>
            <p14:sldId id="394"/>
            <p14:sldId id="395"/>
            <p14:sldId id="396"/>
            <p14:sldId id="397"/>
            <p14:sldId id="398"/>
            <p14:sldId id="419"/>
            <p14:sldId id="441"/>
            <p14:sldId id="454"/>
            <p14:sldId id="455"/>
            <p14:sldId id="456"/>
            <p14:sldId id="457"/>
            <p14:sldId id="458"/>
            <p14:sldId id="459"/>
            <p14:sldId id="460"/>
            <p14:sldId id="461"/>
            <p14:sldId id="462"/>
            <p14:sldId id="463"/>
            <p14:sldId id="464"/>
            <p14:sldId id="465"/>
            <p14:sldId id="471"/>
            <p14:sldId id="386"/>
            <p14:sldId id="472"/>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24E4"/>
    <a:srgbClr val="3034D8"/>
    <a:srgbClr val="3164D7"/>
    <a:srgbClr val="3851D0"/>
    <a:srgbClr val="2E36DA"/>
    <a:srgbClr val="5868DC"/>
    <a:srgbClr val="FFFFF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12032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2.JP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2.JP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2.JP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3.jp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3.jp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4.jp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4.jp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4.jp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4.jp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5.jp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5.jp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5.jp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5.jp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6.jp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6.jp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6.jp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7.jpeg"/></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7.svg"/><Relationship Id="rId2" Type="http://schemas.openxmlformats.org/officeDocument/2006/relationships/image" Target="../media/image18.jpeg"/><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image" Target="../media/image2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1">
            <a:extLst>
              <a:ext uri="{FF2B5EF4-FFF2-40B4-BE49-F238E27FC236}">
                <a16:creationId xmlns:a16="http://schemas.microsoft.com/office/drawing/2014/main" xmlns="" xmlns:lc="http://schemas.openxmlformats.org/drawingml/2006/lockedCanvas" id="{8C520B7F-7764-8B81-C7C7-A7440DA2CCAF}"/>
              </a:ext>
            </a:extLst>
          </p:cNvPr>
          <p:cNvSpPr txBox="1"/>
          <p:nvPr/>
        </p:nvSpPr>
        <p:spPr>
          <a:xfrm>
            <a:off x="-526106" y="6263830"/>
            <a:ext cx="331239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2">
            <a:extLst>
              <a:ext uri="{FF2B5EF4-FFF2-40B4-BE49-F238E27FC236}">
                <a16:creationId xmlns:a16="http://schemas.microsoft.com/office/drawing/2014/main" xmlns="" xmlns:lc="http://schemas.openxmlformats.org/drawingml/2006/lockedCanvas" id="{8F2D6F91-78DB-C333-FFAC-FF52CB9F2DF3}"/>
              </a:ext>
            </a:extLst>
          </p:cNvPr>
          <p:cNvSpPr txBox="1"/>
          <p:nvPr/>
        </p:nvSpPr>
        <p:spPr>
          <a:xfrm>
            <a:off x="-1313143" y="5830966"/>
            <a:ext cx="4886463"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165"/>
    </mc:Choice>
    <mc:Fallback xmlns="">
      <p:transition spd="slow" advTm="1416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66648" y="1123950"/>
            <a:ext cx="98849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59391"/>
            <a:ext cx="4261945" cy="400110"/>
          </a:xfrm>
          <a:prstGeom prst="rect">
            <a:avLst/>
          </a:prstGeom>
          <a:noFill/>
        </p:spPr>
        <p:txBody>
          <a:bodyPr wrap="square" rtlCol="0">
            <a:spAutoFit/>
          </a:bodyPr>
          <a:lstStyle/>
          <a:p>
            <a:pPr algn="ctr" rtl="1"/>
            <a:r>
              <a:rPr lang="ar-EG" sz="2000" b="1" dirty="0" smtClean="0">
                <a:solidFill>
                  <a:srgbClr val="00B0F0"/>
                </a:solidFill>
                <a:latin typeface="Times New Roman" panose="02020603050405020304" pitchFamily="18" charset="0"/>
                <a:cs typeface="Times New Roman" panose="02020603050405020304" pitchFamily="18" charset="0"/>
              </a:rPr>
              <a:t>المداخل الإقناعية للنظريات الإعلانية</a:t>
            </a:r>
            <a:endParaRPr lang="ar-EG" sz="20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9457"/>
    </mc:Choice>
    <mc:Fallback xmlns="">
      <p:transition spd="slow" advTm="945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2323527"/>
            <a:ext cx="8417320" cy="2123658"/>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2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200" b="1" dirty="0">
                <a:latin typeface="Tajawal ExtraBold" panose="00000800000000000000" pitchFamily="2" charset="-78"/>
                <a:cs typeface="+mj-cs"/>
              </a:rPr>
              <a:t>ماهية الاستمالات الإقناعية الإعلانية </a:t>
            </a:r>
            <a:r>
              <a:rPr lang="ar-EG" sz="2200" b="1" dirty="0" smtClean="0">
                <a:latin typeface="Tajawal ExtraBold" panose="00000800000000000000" pitchFamily="2" charset="-78"/>
                <a:cs typeface="+mj-cs"/>
              </a:rPr>
              <a:t>المباشرة.</a:t>
            </a:r>
            <a:endParaRPr lang="ar-EG" sz="2200" b="1" dirty="0">
              <a:latin typeface="Tajawal ExtraBold" panose="00000800000000000000" pitchFamily="2" charset="-78"/>
              <a:cs typeface="+mj-cs"/>
            </a:endParaRPr>
          </a:p>
          <a:p>
            <a:pPr marL="457200" indent="-457200" algn="just" rtl="1">
              <a:lnSpc>
                <a:spcPct val="150000"/>
              </a:lnSpc>
              <a:buSzPct val="180000"/>
              <a:buFont typeface="+mj-lt"/>
              <a:buAutoNum type="arabicPeriod"/>
            </a:pPr>
            <a:r>
              <a:rPr lang="ar-EG" sz="2200" b="1" dirty="0" smtClean="0">
                <a:latin typeface="Tajawal ExtraBold" panose="00000800000000000000" pitchFamily="2" charset="-78"/>
                <a:cs typeface="+mj-cs"/>
              </a:rPr>
              <a:t>أنواع </a:t>
            </a:r>
            <a:r>
              <a:rPr lang="ar-EG" sz="2200" b="1" dirty="0">
                <a:latin typeface="Tajawal ExtraBold" panose="00000800000000000000" pitchFamily="2" charset="-78"/>
                <a:cs typeface="+mj-cs"/>
              </a:rPr>
              <a:t>الاستمالات الإقناعية الإعلانية المباشرة</a:t>
            </a:r>
          </a:p>
          <a:p>
            <a:pPr marL="457200" indent="-457200" algn="just" rtl="1">
              <a:lnSpc>
                <a:spcPct val="150000"/>
              </a:lnSpc>
              <a:buSzPct val="180000"/>
              <a:buFont typeface="+mj-lt"/>
              <a:buAutoNum type="arabicPeriod"/>
            </a:pPr>
            <a:r>
              <a:rPr lang="ar-EG" sz="2200" b="1" dirty="0" smtClean="0">
                <a:latin typeface="Tajawal ExtraBold" panose="00000800000000000000" pitchFamily="2" charset="-78"/>
                <a:cs typeface="+mj-cs"/>
              </a:rPr>
              <a:t>الخاتمة </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21766"/>
    </mc:Choice>
    <mc:Fallback xmlns="">
      <p:transition spd="slow" advTm="2176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785652"/>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a:latin typeface="Tajawal ExtraBold" panose="00000800000000000000" pitchFamily="2" charset="-78"/>
                <a:cs typeface="+mj-cs"/>
              </a:rPr>
              <a:t>تهدف </a:t>
            </a:r>
            <a:r>
              <a:rPr lang="ar-EG" sz="2000" b="1" spc="50" dirty="0" smtClean="0">
                <a:latin typeface="Tajawal ExtraBold" panose="00000800000000000000" pitchFamily="2" charset="-78"/>
                <a:cs typeface="+mj-cs"/>
              </a:rPr>
              <a:t>الرسائل الإعلانية </a:t>
            </a:r>
            <a:r>
              <a:rPr lang="ar-EG" sz="2000" b="1" spc="50" dirty="0">
                <a:latin typeface="Tajawal ExtraBold" panose="00000800000000000000" pitchFamily="2" charset="-78"/>
                <a:cs typeface="+mj-cs"/>
              </a:rPr>
              <a:t>إلى جذب انتباه الجمهور وإقناعه بشراء منتج أو استخدام خدمة معينة. </a:t>
            </a:r>
            <a:r>
              <a:rPr lang="ar-EG" sz="2000" b="1" spc="50" dirty="0" smtClean="0">
                <a:latin typeface="Tajawal ExtraBold" panose="00000800000000000000" pitchFamily="2" charset="-78"/>
                <a:cs typeface="+mj-cs"/>
              </a:rPr>
              <a:t>ولتحقيق </a:t>
            </a:r>
            <a:r>
              <a:rPr lang="ar-EG" sz="2000" b="1" spc="50" dirty="0">
                <a:latin typeface="Tajawal ExtraBold" panose="00000800000000000000" pitchFamily="2" charset="-78"/>
                <a:cs typeface="+mj-cs"/>
              </a:rPr>
              <a:t>هذا </a:t>
            </a:r>
            <a:r>
              <a:rPr lang="ar-EG" sz="2000" b="1" spc="50" dirty="0" smtClean="0">
                <a:latin typeface="Tajawal ExtraBold" panose="00000800000000000000" pitchFamily="2" charset="-78"/>
                <a:cs typeface="+mj-cs"/>
              </a:rPr>
              <a:t>الهدف يستخدم المعلن </a:t>
            </a:r>
            <a:r>
              <a:rPr lang="ar-EG" sz="2000" b="1" spc="50" dirty="0">
                <a:latin typeface="Tajawal ExtraBold" panose="00000800000000000000" pitchFamily="2" charset="-78"/>
                <a:cs typeface="+mj-cs"/>
              </a:rPr>
              <a:t>العديد من الاستمالات الإعلانية المختلفة. </a:t>
            </a:r>
            <a:endParaRPr lang="ar-EG" sz="2000" b="1" spc="50" dirty="0" smtClean="0">
              <a:latin typeface="Tajawal ExtraBold" panose="00000800000000000000" pitchFamily="2" charset="-78"/>
              <a:cs typeface="+mj-cs"/>
            </a:endParaRPr>
          </a:p>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cs typeface="+mj-cs"/>
              </a:rPr>
              <a:t>يُعد الهدف الرئيسى للاستمالات الإعلانية هو جذب انتباه الجمهور المشاهد للرسالة الإعلانية للوصول إلى النتيجة المرجوة وهى تحقيق التأثير على المستهلك والأقبال على شراء المنتج أو الخدمة المعلن عنها خلال الرسالة الإعلانية عبر الوسيلة الإعلانية، وذلك عن طريق إعتماد النظريات الإعلانية والنماذج المختلفة على أن يجب من الضرورى إقناع المستهلك بالمنتج بهدف الإقبال على شراء المنتج أو استخدام الخدمة المعلن عنها أو تغيير سلوك معين خاطئ. </a:t>
            </a:r>
            <a:endParaRPr lang="en-US" sz="2000" b="1" spc="50"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190683"/>
    </mc:Choice>
    <mc:Fallback xmlns="">
      <p:transition spd="slow" advTm="19068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0065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cs typeface="+mj-cs"/>
              </a:rPr>
              <a:t>لذلك كان من المؤكد أن يتواجد منهجية إعلانية لدى المعلن ونقطة بيعية مميزة يعمل المعلن على إظهارها داخل الرسالة الإعلانية للتأثير على المستهلك.</a:t>
            </a:r>
          </a:p>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cs typeface="+mj-cs"/>
              </a:rPr>
              <a:t>ولذلك وجد المعلن أن الاستمالات الإعلانية هى الخريطة الفكرية التي سوف يسير عليها داخل الرسالة الإعلانية للوصول إلى الهدف المرجو له، بهدف شراء المستهلك للمنتج المعلن عنه.</a:t>
            </a:r>
            <a:endParaRPr lang="en-US" sz="2000" b="1" spc="50"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0209574"/>
      </p:ext>
    </p:extLst>
  </p:cSld>
  <p:clrMapOvr>
    <a:masterClrMapping/>
  </p:clrMapOvr>
  <mc:AlternateContent xmlns:mc="http://schemas.openxmlformats.org/markup-compatibility/2006" xmlns:p14="http://schemas.microsoft.com/office/powerpoint/2010/main">
    <mc:Choice Requires="p14">
      <p:transition spd="slow" p14:dur="2000" advTm="160911"/>
    </mc:Choice>
    <mc:Fallback xmlns="">
      <p:transition spd="slow" advTm="16091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608083" y="1123950"/>
            <a:ext cx="8964642"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31662"/>
            <a:ext cx="3881191" cy="400110"/>
          </a:xfrm>
          <a:prstGeom prst="rect">
            <a:avLst/>
          </a:prstGeom>
          <a:noFill/>
        </p:spPr>
        <p:txBody>
          <a:bodyPr wrap="none" rtlCol="0">
            <a:spAutoFit/>
          </a:bodyPr>
          <a:lstStyle/>
          <a:p>
            <a:pPr lvl="0" algn="ctr" rtl="1"/>
            <a:r>
              <a:rPr lang="ar-EG" sz="2000" b="1" dirty="0" smtClean="0">
                <a:solidFill>
                  <a:srgbClr val="00B0F0"/>
                </a:solidFill>
                <a:cs typeface="Times New Roman"/>
              </a:rPr>
              <a:t>ماهية الاستمالات الإقناعية الإعلانية المباشرة</a:t>
            </a:r>
            <a:endParaRPr lang="en-US" sz="2000" b="1"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15860"/>
    </mc:Choice>
    <mc:Fallback xmlns="">
      <p:transition spd="slow" advTm="1586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77137" y="1412953"/>
            <a:ext cx="4588907" cy="461665"/>
          </a:xfrm>
          <a:prstGeom prst="rect">
            <a:avLst/>
          </a:prstGeom>
          <a:noFill/>
        </p:spPr>
        <p:txBody>
          <a:bodyPr wrap="square" rtlCol="0">
            <a:spAutoFit/>
          </a:bodyPr>
          <a:lstStyle/>
          <a:p>
            <a:pPr lvl="0" algn="ctr" rtl="1"/>
            <a:r>
              <a:rPr lang="ar-EG" sz="2400" b="1" dirty="0">
                <a:solidFill>
                  <a:srgbClr val="00B0F0"/>
                </a:solidFill>
                <a:cs typeface="Times New Roman"/>
              </a:rPr>
              <a:t>ماهية الاستمالات الإقناعية الإعلانية المباشرة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492990"/>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200" b="1" u="sng" dirty="0" smtClean="0">
                <a:latin typeface="Times New Roman" pitchFamily="18" charset="0"/>
                <a:cs typeface="Times New Roman" pitchFamily="18" charset="0"/>
              </a:rPr>
              <a:t>تعريف الاستمالة:</a:t>
            </a:r>
            <a:endParaRPr lang="ar-EG" sz="2200" b="1" dirty="0" smtClean="0">
              <a:latin typeface="Times New Roman" pitchFamily="18" charset="0"/>
              <a:cs typeface="Times New Roman" pitchFamily="18" charset="0"/>
            </a:endParaRPr>
          </a:p>
          <a:p>
            <a:pPr marL="800100" lvl="1" indent="-342900" algn="just" rtl="1">
              <a:lnSpc>
                <a:spcPct val="150000"/>
              </a:lnSpc>
              <a:buFont typeface="Wingdings" pitchFamily="2" charset="2"/>
              <a:buChar char="Ø"/>
            </a:pPr>
            <a:r>
              <a:rPr lang="ar-EG" sz="2000" spc="50" dirty="0">
                <a:latin typeface="Times New Roman" pitchFamily="18" charset="0"/>
                <a:cs typeface="Times New Roman" pitchFamily="18" charset="0"/>
              </a:rPr>
              <a:t>	</a:t>
            </a:r>
            <a:r>
              <a:rPr lang="ar-EG" sz="2000" spc="50" dirty="0" smtClean="0">
                <a:latin typeface="Times New Roman" pitchFamily="18" charset="0"/>
                <a:cs typeface="Times New Roman" pitchFamily="18" charset="0"/>
              </a:rPr>
              <a:t>هى </a:t>
            </a:r>
            <a:r>
              <a:rPr lang="ar-EG" sz="2000" spc="50" dirty="0">
                <a:latin typeface="Times New Roman" pitchFamily="18" charset="0"/>
                <a:cs typeface="Times New Roman" pitchFamily="18" charset="0"/>
              </a:rPr>
              <a:t>استخدام الأساليب والتكتيكات للحصول على اهتمام شخص ما </a:t>
            </a:r>
            <a:r>
              <a:rPr lang="ar-EG" sz="2000" spc="50" dirty="0" smtClean="0">
                <a:latin typeface="Times New Roman" pitchFamily="18" charset="0"/>
                <a:cs typeface="Times New Roman" pitchFamily="18" charset="0"/>
              </a:rPr>
              <a:t>أو </a:t>
            </a:r>
            <a:r>
              <a:rPr lang="ar-EG" sz="2000" spc="50" dirty="0">
                <a:latin typeface="Times New Roman" pitchFamily="18" charset="0"/>
                <a:cs typeface="Times New Roman" pitchFamily="18" charset="0"/>
              </a:rPr>
              <a:t>إقناعه أو الحصول على رضاه. </a:t>
            </a:r>
            <a:r>
              <a:rPr lang="ar-EG" sz="2000" spc="50" dirty="0" smtClean="0">
                <a:latin typeface="Times New Roman" pitchFamily="18" charset="0"/>
                <a:cs typeface="Times New Roman" pitchFamily="18" charset="0"/>
              </a:rPr>
              <a:t>حيث أنها </a:t>
            </a:r>
            <a:r>
              <a:rPr lang="ar-EG" sz="2000" spc="50" dirty="0">
                <a:latin typeface="Times New Roman" pitchFamily="18" charset="0"/>
                <a:cs typeface="Times New Roman" pitchFamily="18" charset="0"/>
              </a:rPr>
              <a:t>استراتيجية تستخدم في مجموعة متنوعة من السياقات، بدءًا من الإعلانات التجارية والحملات التسويقية إلى التواصل الشخصي والعلاقات الاجتماعية</a:t>
            </a:r>
            <a:r>
              <a:rPr lang="ar-EG" sz="2000" spc="50" dirty="0" smtClean="0">
                <a:latin typeface="Times New Roman" pitchFamily="18" charset="0"/>
                <a:cs typeface="Times New Roman" pitchFamily="18" charset="0"/>
              </a:rPr>
              <a:t>.</a:t>
            </a:r>
          </a:p>
          <a:p>
            <a:pPr marL="342900" lvl="0" indent="-342900" algn="just" rtl="1">
              <a:lnSpc>
                <a:spcPct val="150000"/>
              </a:lnSpc>
              <a:buFont typeface="Arial" pitchFamily="34" charset="0"/>
              <a:buChar char="•"/>
            </a:pPr>
            <a:endParaRPr lang="ar-EG" sz="2200" b="1"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2680586"/>
      </p:ext>
    </p:extLst>
  </p:cSld>
  <p:clrMapOvr>
    <a:masterClrMapping/>
  </p:clrMapOvr>
  <mc:AlternateContent xmlns:mc="http://schemas.openxmlformats.org/markup-compatibility/2006" xmlns:p14="http://schemas.microsoft.com/office/powerpoint/2010/main">
    <mc:Choice Requires="p14">
      <p:transition spd="slow" p14:dur="2000" advTm="189488"/>
    </mc:Choice>
    <mc:Fallback xmlns="">
      <p:transition spd="slow" advTm="18948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dirty="0">
                <a:latin typeface="Times New Roman" pitchFamily="18" charset="0"/>
                <a:cs typeface="Times New Roman" pitchFamily="18" charset="0"/>
              </a:rPr>
              <a:t>تستخدم الاستمالة للتأثير على تصرفات الآخرين ورؤيتهم وتعلق فيهم عاطفيًا أو عقليًا، بهدف الوصول إلى أهداف </a:t>
            </a:r>
            <a:r>
              <a:rPr lang="ar-EG" sz="2000" dirty="0" smtClean="0">
                <a:latin typeface="Times New Roman" pitchFamily="18" charset="0"/>
                <a:cs typeface="Times New Roman" pitchFamily="18" charset="0"/>
              </a:rPr>
              <a:t>محددة</a:t>
            </a:r>
            <a:r>
              <a:rPr lang="ar-EG" sz="2000" dirty="0">
                <a:latin typeface="Times New Roman" pitchFamily="18" charset="0"/>
                <a:cs typeface="Times New Roman" pitchFamily="18" charset="0"/>
              </a:rPr>
              <a:t>. </a:t>
            </a:r>
            <a:r>
              <a:rPr lang="ar-EG" sz="2000" dirty="0" smtClean="0">
                <a:latin typeface="Times New Roman" pitchFamily="18" charset="0"/>
                <a:cs typeface="Times New Roman" pitchFamily="18" charset="0"/>
              </a:rPr>
              <a:t>وهى </a:t>
            </a:r>
            <a:r>
              <a:rPr lang="ar-EG" sz="2000" dirty="0">
                <a:latin typeface="Times New Roman" pitchFamily="18" charset="0"/>
                <a:cs typeface="Times New Roman" pitchFamily="18" charset="0"/>
              </a:rPr>
              <a:t>تعتمد على فهم الأفراد والجماهير المستهدفة والتعامل بشكل يلفت انتباهم ويجذب اهتمامهم</a:t>
            </a:r>
            <a:r>
              <a:rPr lang="ar-EG" sz="200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dirty="0">
                <a:latin typeface="Times New Roman" pitchFamily="18" charset="0"/>
                <a:cs typeface="Times New Roman" pitchFamily="18" charset="0"/>
              </a:rPr>
              <a:t>قد تشمل استراتيجيات الاستمالة </a:t>
            </a:r>
            <a:r>
              <a:rPr lang="ar-EG" sz="2000" dirty="0" smtClean="0">
                <a:latin typeface="Times New Roman" pitchFamily="18" charset="0"/>
                <a:cs typeface="Times New Roman" pitchFamily="18" charset="0"/>
              </a:rPr>
              <a:t>عاطفة الأمومة والأبوة، الحاجة إلى الطعام والشراب وغيرها من مختلف الأنواع حيث أن هدف استخدام الاستمالات الإعلانية هو الإقناع </a:t>
            </a:r>
            <a:r>
              <a:rPr lang="ar-EG" sz="2000" dirty="0">
                <a:latin typeface="Times New Roman" pitchFamily="18" charset="0"/>
                <a:cs typeface="Times New Roman" pitchFamily="18" charset="0"/>
              </a:rPr>
              <a:t>والمنطق المقنع، </a:t>
            </a:r>
            <a:r>
              <a:rPr lang="ar-EG" sz="2000" dirty="0" smtClean="0">
                <a:latin typeface="Times New Roman" pitchFamily="18" charset="0"/>
                <a:cs typeface="Times New Roman" pitchFamily="18" charset="0"/>
              </a:rPr>
              <a:t>مع التأثير على العواطف والمشاعر، مع إبراز </a:t>
            </a:r>
            <a:r>
              <a:rPr lang="ar-EG" sz="2000" dirty="0">
                <a:latin typeface="Times New Roman" pitchFamily="18" charset="0"/>
                <a:cs typeface="Times New Roman" pitchFamily="18" charset="0"/>
              </a:rPr>
              <a:t>الفوائد والمزايا، </a:t>
            </a:r>
            <a:r>
              <a:rPr lang="ar-EG" sz="2000" dirty="0" smtClean="0">
                <a:latin typeface="Times New Roman" pitchFamily="18" charset="0"/>
                <a:cs typeface="Times New Roman" pitchFamily="18" charset="0"/>
              </a:rPr>
              <a:t>بالإضافة إلى التركيز </a:t>
            </a:r>
            <a:r>
              <a:rPr lang="ar-EG" sz="2000" dirty="0">
                <a:latin typeface="Times New Roman" pitchFamily="18" charset="0"/>
                <a:cs typeface="Times New Roman" pitchFamily="18" charset="0"/>
              </a:rPr>
              <a:t>على الرغبات والاحتياجات </a:t>
            </a:r>
            <a:r>
              <a:rPr lang="ar-EG" sz="2000" dirty="0" smtClean="0">
                <a:latin typeface="Times New Roman" pitchFamily="18" charset="0"/>
                <a:cs typeface="Times New Roman" pitchFamily="18" charset="0"/>
              </a:rPr>
              <a:t>الشخصية للمستهلك.</a:t>
            </a:r>
            <a:endParaRPr lang="ar-EG" sz="200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77137" y="1412953"/>
            <a:ext cx="4588907" cy="461665"/>
          </a:xfrm>
          <a:prstGeom prst="rect">
            <a:avLst/>
          </a:prstGeom>
          <a:noFill/>
        </p:spPr>
        <p:txBody>
          <a:bodyPr wrap="square" rtlCol="0">
            <a:spAutoFit/>
          </a:bodyPr>
          <a:lstStyle/>
          <a:p>
            <a:pPr lvl="0" algn="ctr" rtl="1"/>
            <a:r>
              <a:rPr lang="ar-EG" sz="2400" b="1" dirty="0">
                <a:solidFill>
                  <a:srgbClr val="00B0F0"/>
                </a:solidFill>
                <a:cs typeface="Times New Roman"/>
              </a:rPr>
              <a:t>ماهية الاستمالات الإقناعية الإعلانية المباشرة</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3504048"/>
      </p:ext>
    </p:extLst>
  </p:cSld>
  <p:clrMapOvr>
    <a:masterClrMapping/>
  </p:clrMapOvr>
  <mc:AlternateContent xmlns:mc="http://schemas.openxmlformats.org/markup-compatibility/2006" xmlns:p14="http://schemas.microsoft.com/office/powerpoint/2010/main">
    <mc:Choice Requires="p14">
      <p:transition spd="slow" p14:dur="2000" advTm="252098"/>
    </mc:Choice>
    <mc:Fallback xmlns="">
      <p:transition spd="slow" advTm="25209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421992"/>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لذلك يجب </a:t>
            </a:r>
            <a:r>
              <a:rPr lang="ar-EG" sz="2000" spc="50" dirty="0">
                <a:latin typeface="Times New Roman" pitchFamily="18" charset="0"/>
                <a:cs typeface="Times New Roman" pitchFamily="18" charset="0"/>
              </a:rPr>
              <a:t>أن يتم استخدام الاستمالة بطرق أخلاقية ومسؤولة، مع مراعاة حقوق ومصالح الآخرين وعدم إيذاءهم أو استغلالهم. </a:t>
            </a:r>
            <a:r>
              <a:rPr lang="ar-EG" sz="2000" spc="50" dirty="0" smtClean="0">
                <a:latin typeface="Times New Roman" pitchFamily="18" charset="0"/>
                <a:cs typeface="Times New Roman" pitchFamily="18" charset="0"/>
              </a:rPr>
              <a:t>بالإضافة إلى أنه يجب </a:t>
            </a:r>
            <a:r>
              <a:rPr lang="ar-EG" sz="2000" spc="50" dirty="0">
                <a:latin typeface="Times New Roman" pitchFamily="18" charset="0"/>
                <a:cs typeface="Times New Roman" pitchFamily="18" charset="0"/>
              </a:rPr>
              <a:t>أن تستند الاستمالة إلى التواصل الصادق </a:t>
            </a:r>
            <a:r>
              <a:rPr lang="ar-EG" sz="2000" spc="50" dirty="0" smtClean="0">
                <a:latin typeface="Times New Roman" pitchFamily="18" charset="0"/>
                <a:cs typeface="Times New Roman" pitchFamily="18" charset="0"/>
              </a:rPr>
              <a:t>والمعلومات الدقيقة </a:t>
            </a:r>
            <a:r>
              <a:rPr lang="ar-EG" sz="2000" spc="50" dirty="0">
                <a:latin typeface="Times New Roman" pitchFamily="18" charset="0"/>
                <a:cs typeface="Times New Roman" pitchFamily="18" charset="0"/>
              </a:rPr>
              <a:t>لتحقيق النتائج المرغوبة.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77137" y="1412953"/>
            <a:ext cx="4588907" cy="461665"/>
          </a:xfrm>
          <a:prstGeom prst="rect">
            <a:avLst/>
          </a:prstGeom>
          <a:noFill/>
        </p:spPr>
        <p:txBody>
          <a:bodyPr wrap="square" rtlCol="0">
            <a:spAutoFit/>
          </a:bodyPr>
          <a:lstStyle/>
          <a:p>
            <a:pPr lvl="0" algn="ctr" rtl="1"/>
            <a:r>
              <a:rPr lang="ar-EG" sz="2400" b="1" dirty="0">
                <a:solidFill>
                  <a:srgbClr val="00B0F0"/>
                </a:solidFill>
                <a:cs typeface="Times New Roman"/>
              </a:rPr>
              <a:t>ماهية الاستمالات الإقناعية الإعلانية المباشرة</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2738900"/>
      </p:ext>
    </p:extLst>
  </p:cSld>
  <p:clrMapOvr>
    <a:masterClrMapping/>
  </p:clrMapOvr>
  <mc:AlternateContent xmlns:mc="http://schemas.openxmlformats.org/markup-compatibility/2006" xmlns:p14="http://schemas.microsoft.com/office/powerpoint/2010/main">
    <mc:Choice Requires="p14">
      <p:transition spd="slow" p14:dur="2000" advTm="68804"/>
    </mc:Choice>
    <mc:Fallback xmlns="">
      <p:transition spd="slow" advTm="6880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3269" cy="221216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488484"/>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تُعد الاستمالات </a:t>
            </a:r>
            <a:r>
              <a:rPr lang="ar-EG" sz="2100" spc="50" dirty="0">
                <a:latin typeface="Times New Roman" pitchFamily="18" charset="0"/>
                <a:cs typeface="Times New Roman" pitchFamily="18" charset="0"/>
              </a:rPr>
              <a:t>الإعلانية </a:t>
            </a:r>
            <a:r>
              <a:rPr lang="ar-EG" sz="2100" spc="50" dirty="0" smtClean="0">
                <a:latin typeface="Times New Roman" pitchFamily="18" charset="0"/>
                <a:cs typeface="Times New Roman" pitchFamily="18" charset="0"/>
              </a:rPr>
              <a:t>هو أسلوب عرض الرسالة الإعلانية في </a:t>
            </a:r>
            <a:r>
              <a:rPr lang="ar-EG" sz="2100" spc="50" dirty="0">
                <a:latin typeface="Times New Roman" pitchFamily="18" charset="0"/>
                <a:cs typeface="Times New Roman" pitchFamily="18" charset="0"/>
              </a:rPr>
              <a:t>الإعلانات </a:t>
            </a:r>
            <a:r>
              <a:rPr lang="ar-EG" sz="2100" spc="50" dirty="0" smtClean="0">
                <a:latin typeface="Times New Roman" pitchFamily="18" charset="0"/>
                <a:cs typeface="Times New Roman" pitchFamily="18" charset="0"/>
              </a:rPr>
              <a:t>بهدف جذب </a:t>
            </a:r>
            <a:r>
              <a:rPr lang="ar-EG" sz="2100" spc="50" dirty="0">
                <a:latin typeface="Times New Roman" pitchFamily="18" charset="0"/>
                <a:cs typeface="Times New Roman" pitchFamily="18" charset="0"/>
              </a:rPr>
              <a:t>انتباه الجمهور وإقناعهم بشراء منتج أو خدمة معينة. </a:t>
            </a:r>
            <a:r>
              <a:rPr lang="ar-EG" sz="2100" spc="50" dirty="0" smtClean="0">
                <a:latin typeface="Times New Roman" pitchFamily="18" charset="0"/>
                <a:cs typeface="Times New Roman" pitchFamily="18" charset="0"/>
              </a:rPr>
              <a:t>حيث تلعب </a:t>
            </a:r>
            <a:r>
              <a:rPr lang="ar-EG" sz="2100" spc="50" dirty="0">
                <a:latin typeface="Times New Roman" pitchFamily="18" charset="0"/>
                <a:cs typeface="Times New Roman" pitchFamily="18" charset="0"/>
              </a:rPr>
              <a:t>الاستمالات الإعلانية دورًا هامًا في جذب الاهتمام وإيصال رسالة الإعلان بشكل فعال.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77137" y="1412953"/>
            <a:ext cx="4588907" cy="461665"/>
          </a:xfrm>
          <a:prstGeom prst="rect">
            <a:avLst/>
          </a:prstGeom>
          <a:noFill/>
        </p:spPr>
        <p:txBody>
          <a:bodyPr wrap="square" rtlCol="0">
            <a:spAutoFit/>
          </a:bodyPr>
          <a:lstStyle/>
          <a:p>
            <a:pPr lvl="0" algn="ctr" rtl="1"/>
            <a:r>
              <a:rPr lang="ar-EG" sz="2400" b="1" dirty="0">
                <a:solidFill>
                  <a:srgbClr val="00B0F0"/>
                </a:solidFill>
                <a:cs typeface="Times New Roman"/>
              </a:rPr>
              <a:t>ماهية الاستمالات الإقناعية الإعلانية المباشرة</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56491"/>
    </mc:Choice>
    <mc:Fallback xmlns="">
      <p:transition spd="slow" advTm="5649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31662"/>
            <a:ext cx="3855544" cy="400110"/>
          </a:xfrm>
          <a:prstGeom prst="rect">
            <a:avLst/>
          </a:prstGeom>
          <a:noFill/>
        </p:spPr>
        <p:txBody>
          <a:bodyPr wrap="none" rtlCol="0">
            <a:spAutoFit/>
          </a:bodyPr>
          <a:lstStyle/>
          <a:p>
            <a:pPr lvl="0" algn="ctr" rtl="1"/>
            <a:r>
              <a:rPr lang="ar-EG" sz="2000" b="1" dirty="0" smtClean="0">
                <a:solidFill>
                  <a:srgbClr val="00B0F0"/>
                </a:solidFill>
                <a:cs typeface="Times New Roman"/>
              </a:rPr>
              <a:t>أنواع الاستمالات الإقناعية الإعلانية المباشرة</a:t>
            </a:r>
            <a:endParaRPr lang="en-US" sz="2000" b="1"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24969924"/>
      </p:ext>
    </p:extLst>
  </p:cSld>
  <p:clrMapOvr>
    <a:masterClrMapping/>
  </p:clrMapOvr>
  <mc:AlternateContent xmlns:mc="http://schemas.openxmlformats.org/markup-compatibility/2006" xmlns:p14="http://schemas.microsoft.com/office/powerpoint/2010/main">
    <mc:Choice Requires="p14">
      <p:transition spd="slow" p14:dur="2000" advTm="23649"/>
    </mc:Choice>
    <mc:Fallback xmlns="">
      <p:transition spd="slow" advTm="236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48102"/>
            <a:ext cx="3385474" cy="313733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457200" lvl="0" indent="-457200" algn="just" rtl="1">
              <a:lnSpc>
                <a:spcPct val="150000"/>
              </a:lnSpc>
              <a:buAutoNum type="arabicPeriod"/>
            </a:pPr>
            <a:r>
              <a:rPr lang="ar-EG" sz="2400" spc="50" dirty="0" smtClean="0">
                <a:latin typeface="Times New Roman" pitchFamily="18" charset="0"/>
                <a:cs typeface="Times New Roman" pitchFamily="18" charset="0"/>
              </a:rPr>
              <a:t>حب </a:t>
            </a:r>
            <a:r>
              <a:rPr lang="ar-EG" sz="2400" spc="50" dirty="0">
                <a:latin typeface="Times New Roman" pitchFamily="18" charset="0"/>
                <a:cs typeface="Times New Roman" pitchFamily="18" charset="0"/>
              </a:rPr>
              <a:t>الاقتصاد والرغبة في الفوز</a:t>
            </a:r>
            <a:r>
              <a:rPr lang="ar-EG" sz="24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000" spc="50" dirty="0" smtClean="0">
                <a:latin typeface="Times New Roman" pitchFamily="18" charset="0"/>
                <a:cs typeface="Times New Roman" pitchFamily="18" charset="0"/>
              </a:rPr>
              <a:t> </a:t>
            </a:r>
            <a:r>
              <a:rPr lang="ar-EG" sz="2000" spc="50" dirty="0">
                <a:latin typeface="Times New Roman" pitchFamily="18" charset="0"/>
                <a:cs typeface="Times New Roman" pitchFamily="18" charset="0"/>
              </a:rPr>
              <a:t>حب الاقتصاد والرغبة في الفوز هما عوامل قوية تدفع الناس للمشاركة في </a:t>
            </a:r>
            <a:r>
              <a:rPr lang="ar-EG" sz="2000" spc="50" dirty="0" smtClean="0">
                <a:latin typeface="Times New Roman" pitchFamily="18" charset="0"/>
                <a:cs typeface="Times New Roman" pitchFamily="18" charset="0"/>
              </a:rPr>
              <a:t>المسابقات. حيث يمكن </a:t>
            </a:r>
            <a:r>
              <a:rPr lang="ar-EG" sz="2000" spc="50" dirty="0">
                <a:latin typeface="Times New Roman" pitchFamily="18" charset="0"/>
                <a:cs typeface="Times New Roman" pitchFamily="18" charset="0"/>
              </a:rPr>
              <a:t>استخدام هذه العوامل في الاستمالات الإعلانية لجذب الاهتمام وتحفيز الجمهور على المشاركة. </a:t>
            </a:r>
            <a:r>
              <a:rPr lang="ar-EG" sz="2000" b="1" spc="50" dirty="0">
                <a:latin typeface="Times New Roman" pitchFamily="18" charset="0"/>
                <a:cs typeface="Times New Roman" pitchFamily="18" charset="0"/>
              </a:rPr>
              <a:t>هنا بعض الطرق التي يمكن استخدامها</a:t>
            </a:r>
            <a:r>
              <a:rPr lang="ar-EG" sz="2000" b="1" spc="50" dirty="0" smtClean="0">
                <a:latin typeface="Times New Roman" pitchFamily="18" charset="0"/>
                <a:cs typeface="Times New Roman" pitchFamily="18" charset="0"/>
              </a:rPr>
              <a:t>:</a:t>
            </a:r>
          </a:p>
          <a:p>
            <a:pPr marL="457200" lvl="0" indent="393700" algn="just" rtl="1">
              <a:lnSpc>
                <a:spcPct val="150000"/>
              </a:lnSpc>
              <a:buFont typeface="+mj-lt"/>
              <a:buAutoNum type="alphaUcPeriod"/>
            </a:pPr>
            <a:r>
              <a:rPr lang="ar-EG" sz="2000" spc="50" dirty="0">
                <a:latin typeface="Times New Roman" pitchFamily="18" charset="0"/>
                <a:cs typeface="Times New Roman" pitchFamily="18" charset="0"/>
              </a:rPr>
              <a:t>	</a:t>
            </a:r>
            <a:r>
              <a:rPr lang="ar-EG" sz="2000" u="sng" spc="50" dirty="0" smtClean="0">
                <a:latin typeface="Times New Roman" pitchFamily="18" charset="0"/>
                <a:cs typeface="Times New Roman" pitchFamily="18" charset="0"/>
              </a:rPr>
              <a:t>عروض </a:t>
            </a:r>
            <a:r>
              <a:rPr lang="ar-EG" sz="2000" u="sng" spc="50" dirty="0">
                <a:latin typeface="Times New Roman" pitchFamily="18" charset="0"/>
                <a:cs typeface="Times New Roman" pitchFamily="18" charset="0"/>
              </a:rPr>
              <a:t>الجوائز والمكاسب المحتملة: </a:t>
            </a:r>
            <a:r>
              <a:rPr lang="ar-EG" sz="2000" spc="50" dirty="0">
                <a:latin typeface="Times New Roman" pitchFamily="18" charset="0"/>
                <a:cs typeface="Times New Roman" pitchFamily="18" charset="0"/>
              </a:rPr>
              <a:t>يمكن تقديم جوائز قيمة وجذابة للفائزين في المسابقات الاقتصادية. </a:t>
            </a:r>
            <a:r>
              <a:rPr lang="ar-EG" sz="2000" spc="50" dirty="0" smtClean="0">
                <a:latin typeface="Times New Roman" pitchFamily="18" charset="0"/>
                <a:cs typeface="Times New Roman" pitchFamily="18" charset="0"/>
              </a:rPr>
              <a:t>حيث يمكن </a:t>
            </a:r>
            <a:r>
              <a:rPr lang="ar-EG" sz="2000" spc="50" dirty="0">
                <a:latin typeface="Times New Roman" pitchFamily="18" charset="0"/>
                <a:cs typeface="Times New Roman" pitchFamily="18" charset="0"/>
              </a:rPr>
              <a:t>ذلك على شكل نقود، رحلات سفر، هدايا مادية، أو فرص للحصول على فوائد خاصة.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58156"/>
    </mc:Choice>
    <mc:Fallback xmlns="">
      <p:transition spd="slow" advTm="15815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48102"/>
            <a:ext cx="3385474" cy="313733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341122" y="2428945"/>
            <a:ext cx="8417320" cy="3485570"/>
          </a:xfrm>
          <a:prstGeom prst="rect">
            <a:avLst/>
          </a:prstGeom>
          <a:noFill/>
        </p:spPr>
        <p:txBody>
          <a:bodyPr wrap="square" rtlCol="0">
            <a:spAutoFit/>
          </a:bodyPr>
          <a:lstStyle/>
          <a:p>
            <a:pPr marL="457200" indent="-457200" algn="just" rtl="1">
              <a:lnSpc>
                <a:spcPct val="150000"/>
              </a:lnSpc>
              <a:buFont typeface="+mj-lt"/>
              <a:buAutoNum type="alphaUcPeriod" startAt="2"/>
            </a:pPr>
            <a:r>
              <a:rPr lang="ar-EG" sz="2100" b="1" u="sng" spc="50" dirty="0" smtClean="0">
                <a:latin typeface="Times New Roman" pitchFamily="18" charset="0"/>
                <a:cs typeface="Times New Roman" pitchFamily="18" charset="0"/>
              </a:rPr>
              <a:t>الترويج </a:t>
            </a:r>
            <a:r>
              <a:rPr lang="ar-EG" sz="2100" b="1" u="sng" spc="50" dirty="0">
                <a:latin typeface="Times New Roman" pitchFamily="18" charset="0"/>
                <a:cs typeface="Times New Roman" pitchFamily="18" charset="0"/>
              </a:rPr>
              <a:t>للعروض المغرية:</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a:t>
            </a:r>
            <a:r>
              <a:rPr lang="ar-EG" sz="2100" spc="50" dirty="0" smtClean="0">
                <a:latin typeface="Times New Roman" pitchFamily="18" charset="0"/>
                <a:cs typeface="Times New Roman" pitchFamily="18" charset="0"/>
              </a:rPr>
              <a:t>الاستمالة الإعلانية حب الاقتصاد والرغبة في الفوز </a:t>
            </a:r>
            <a:r>
              <a:rPr lang="ar-EG" sz="2100" spc="50" dirty="0">
                <a:latin typeface="Times New Roman" pitchFamily="18" charset="0"/>
                <a:cs typeface="Times New Roman" pitchFamily="18" charset="0"/>
              </a:rPr>
              <a:t>لتسليط الضوء على عروض المبيعات والصفقات الحصرية. </a:t>
            </a:r>
            <a:r>
              <a:rPr lang="ar-EG" sz="2100" spc="50" dirty="0" smtClean="0">
                <a:latin typeface="Times New Roman" pitchFamily="18" charset="0"/>
                <a:cs typeface="Times New Roman" pitchFamily="18" charset="0"/>
              </a:rPr>
              <a:t>لذلك تعمل هذه الاستمالة على </a:t>
            </a:r>
            <a:r>
              <a:rPr lang="ar-EG" sz="2100" spc="50" dirty="0">
                <a:latin typeface="Times New Roman" pitchFamily="18" charset="0"/>
                <a:cs typeface="Times New Roman" pitchFamily="18" charset="0"/>
              </a:rPr>
              <a:t>إثارة شغف الجمهور ومنحهم فرصة للفوز بمنتجات مخفضة الأسعار أو تجارب فريدة</a:t>
            </a:r>
            <a:r>
              <a:rPr lang="ar-EG" sz="2100" spc="50" dirty="0" smtClean="0">
                <a:latin typeface="Times New Roman" pitchFamily="18" charset="0"/>
                <a:cs typeface="Times New Roman" pitchFamily="18" charset="0"/>
              </a:rPr>
              <a:t>.</a:t>
            </a:r>
          </a:p>
          <a:p>
            <a:pPr marL="457200" indent="-457200" algn="just" rtl="1">
              <a:lnSpc>
                <a:spcPct val="150000"/>
              </a:lnSpc>
              <a:buFont typeface="+mj-lt"/>
              <a:buAutoNum type="alphaUcPeriod" startAt="2"/>
            </a:pPr>
            <a:r>
              <a:rPr lang="ar-EG" sz="2100" b="1" u="sng" spc="50" dirty="0" smtClean="0">
                <a:latin typeface="Times New Roman" pitchFamily="18" charset="0"/>
                <a:cs typeface="Times New Roman" pitchFamily="18" charset="0"/>
              </a:rPr>
              <a:t>التشويق </a:t>
            </a:r>
            <a:r>
              <a:rPr lang="ar-EG" sz="2100" b="1" u="sng" spc="50" dirty="0">
                <a:latin typeface="Times New Roman" pitchFamily="18" charset="0"/>
                <a:cs typeface="Times New Roman" pitchFamily="18" charset="0"/>
              </a:rPr>
              <a:t>والتحدي:</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الإعلانية حب الاقتصاد والرغبة </a:t>
            </a:r>
            <a:r>
              <a:rPr lang="ar-EG" sz="2100" spc="50" dirty="0" smtClean="0">
                <a:latin typeface="Times New Roman" pitchFamily="18" charset="0"/>
                <a:cs typeface="Times New Roman" pitchFamily="18" charset="0"/>
              </a:rPr>
              <a:t>في الفوز لإثارة </a:t>
            </a:r>
            <a:r>
              <a:rPr lang="ar-EG" sz="2100" spc="50" dirty="0">
                <a:latin typeface="Times New Roman" pitchFamily="18" charset="0"/>
                <a:cs typeface="Times New Roman" pitchFamily="18" charset="0"/>
              </a:rPr>
              <a:t>الحماس والتحدي للجمهور.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إطلاق تحديات اقتصادية أو مسابقات معينة لتشجيع الجمهور على المشاركة والتفاعل.</a:t>
            </a: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5" name="TextBox 14">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50503"/>
    </mc:Choice>
    <mc:Fallback xmlns="">
      <p:transition spd="slow" advTm="15050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48102"/>
            <a:ext cx="3385474" cy="313733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xmlns="" id="{4527402C-3F97-690D-9C20-A459E375AEB7}"/>
              </a:ext>
            </a:extLst>
          </p:cNvPr>
          <p:cNvSpPr txBox="1"/>
          <p:nvPr/>
        </p:nvSpPr>
        <p:spPr>
          <a:xfrm>
            <a:off x="3386537" y="2830905"/>
            <a:ext cx="8417320" cy="1488484"/>
          </a:xfrm>
          <a:prstGeom prst="rect">
            <a:avLst/>
          </a:prstGeom>
          <a:noFill/>
        </p:spPr>
        <p:txBody>
          <a:bodyPr wrap="square" rtlCol="0">
            <a:spAutoFit/>
          </a:bodyPr>
          <a:lstStyle/>
          <a:p>
            <a:pPr marL="457200" indent="-457200" algn="just" rtl="1">
              <a:lnSpc>
                <a:spcPct val="150000"/>
              </a:lnSpc>
              <a:buFont typeface="+mj-lt"/>
              <a:buAutoNum type="alphaUcPeriod" startAt="4"/>
            </a:pPr>
            <a:r>
              <a:rPr lang="ar-EG" sz="2100" b="1" u="sng" spc="50" dirty="0" smtClean="0">
                <a:latin typeface="Times New Roman" pitchFamily="18" charset="0"/>
                <a:cs typeface="Times New Roman" pitchFamily="18" charset="0"/>
              </a:rPr>
              <a:t>استخدام </a:t>
            </a:r>
            <a:r>
              <a:rPr lang="ar-EG" sz="2100" b="1" u="sng" spc="50" dirty="0">
                <a:latin typeface="Times New Roman" pitchFamily="18" charset="0"/>
                <a:cs typeface="Times New Roman" pitchFamily="18" charset="0"/>
              </a:rPr>
              <a:t>الشهادات </a:t>
            </a:r>
            <a:r>
              <a:rPr lang="ar-EG" sz="2100" b="1" u="sng" spc="50" dirty="0" smtClean="0">
                <a:latin typeface="Times New Roman" pitchFamily="18" charset="0"/>
                <a:cs typeface="Times New Roman" pitchFamily="18" charset="0"/>
              </a:rPr>
              <a:t>وقصص </a:t>
            </a:r>
            <a:r>
              <a:rPr lang="ar-EG" sz="2100" b="1" u="sng" spc="50" dirty="0">
                <a:latin typeface="Times New Roman" pitchFamily="18" charset="0"/>
                <a:cs typeface="Times New Roman" pitchFamily="18" charset="0"/>
              </a:rPr>
              <a:t>النجاح:</a:t>
            </a:r>
            <a:r>
              <a:rPr lang="ar-EG" sz="2100" b="1" spc="50" dirty="0">
                <a:latin typeface="Times New Roman" pitchFamily="18" charset="0"/>
                <a:cs typeface="Times New Roman" pitchFamily="18" charset="0"/>
              </a:rPr>
              <a:t> </a:t>
            </a:r>
            <a:r>
              <a:rPr lang="ar-EG" sz="2100" spc="50" dirty="0" smtClean="0">
                <a:latin typeface="Times New Roman" pitchFamily="18" charset="0"/>
                <a:cs typeface="Times New Roman" pitchFamily="18" charset="0"/>
              </a:rPr>
              <a:t>حيث</a:t>
            </a:r>
            <a:r>
              <a:rPr lang="ar-EG" sz="2100" b="1" spc="50" dirty="0" smtClean="0">
                <a:latin typeface="Times New Roman" pitchFamily="18" charset="0"/>
                <a:cs typeface="Times New Roman" pitchFamily="18" charset="0"/>
              </a:rPr>
              <a:t> </a:t>
            </a:r>
            <a:r>
              <a:rPr lang="ar-EG" sz="2100" spc="50" dirty="0" smtClean="0">
                <a:latin typeface="Times New Roman" pitchFamily="18" charset="0"/>
                <a:cs typeface="Times New Roman" pitchFamily="18" charset="0"/>
              </a:rPr>
              <a:t>يمكن </a:t>
            </a:r>
            <a:r>
              <a:rPr lang="ar-EG" sz="2100" spc="50" dirty="0">
                <a:latin typeface="Times New Roman" pitchFamily="18" charset="0"/>
                <a:cs typeface="Times New Roman" pitchFamily="18" charset="0"/>
              </a:rPr>
              <a:t>استخدام شهادات الفائزين السابقين </a:t>
            </a:r>
            <a:r>
              <a:rPr lang="ar-EG" sz="2100" spc="50" dirty="0" smtClean="0">
                <a:latin typeface="Times New Roman" pitchFamily="18" charset="0"/>
                <a:cs typeface="Times New Roman" pitchFamily="18" charset="0"/>
              </a:rPr>
              <a:t>وقصص </a:t>
            </a:r>
            <a:r>
              <a:rPr lang="ar-EG" sz="2100" spc="50" dirty="0">
                <a:latin typeface="Times New Roman" pitchFamily="18" charset="0"/>
                <a:cs typeface="Times New Roman" pitchFamily="18" charset="0"/>
              </a:rPr>
              <a:t>النجاح التي تحكي عن تجاربهم في المسابقات الاقتصادية لإلهام الجمهور وإظهار الفوائد التي يمكن تحقيقها</a:t>
            </a:r>
            <a:r>
              <a:rPr lang="ar-EG" sz="2100" spc="50" dirty="0" smtClean="0">
                <a:latin typeface="Times New Roman" pitchFamily="18" charset="0"/>
                <a:cs typeface="Times New Roman" pitchFamily="18" charset="0"/>
              </a:rPr>
              <a:t>.</a:t>
            </a: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71100"/>
    </mc:Choice>
    <mc:Fallback xmlns="">
      <p:transition spd="slow" advTm="711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48102"/>
            <a:ext cx="3385474" cy="313733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00373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باستخدام الاستمالة </a:t>
            </a:r>
            <a:r>
              <a:rPr lang="ar-EG" sz="2100" spc="50" dirty="0">
                <a:latin typeface="Times New Roman" pitchFamily="18" charset="0"/>
                <a:cs typeface="Times New Roman" pitchFamily="18" charset="0"/>
              </a:rPr>
              <a:t>الإعلانية حب الاقتصاد والرغبة </a:t>
            </a:r>
            <a:r>
              <a:rPr lang="ar-EG" sz="2100" spc="50" dirty="0" smtClean="0">
                <a:latin typeface="Times New Roman" pitchFamily="18" charset="0"/>
                <a:cs typeface="Times New Roman" pitchFamily="18" charset="0"/>
              </a:rPr>
              <a:t>في </a:t>
            </a:r>
            <a:r>
              <a:rPr lang="ar-EG" sz="2100" spc="50" dirty="0">
                <a:latin typeface="Times New Roman" pitchFamily="18" charset="0"/>
                <a:cs typeface="Times New Roman" pitchFamily="18" charset="0"/>
              </a:rPr>
              <a:t>الفوز، يمكن تحفيز الجمهور على المشاركة في المسابقات الاقتصادية وإشعال رغبتهم في الفوز.</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28972"/>
    </mc:Choice>
    <mc:Fallback xmlns="">
      <p:transition spd="slow" advTm="2897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11619" t="11786" r="12857" b="6265"/>
          <a:stretch/>
        </p:blipFill>
        <p:spPr>
          <a:xfrm>
            <a:off x="1" y="1329617"/>
            <a:ext cx="3386536" cy="304216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100575"/>
          </a:xfrm>
          <a:prstGeom prst="rect">
            <a:avLst/>
          </a:prstGeom>
          <a:noFill/>
        </p:spPr>
        <p:txBody>
          <a:bodyPr wrap="square" rtlCol="0">
            <a:spAutoFit/>
          </a:bodyPr>
          <a:lstStyle/>
          <a:p>
            <a:pPr marL="457200" lvl="0" indent="-457200" algn="just" rtl="1">
              <a:lnSpc>
                <a:spcPct val="150000"/>
              </a:lnSpc>
              <a:buFont typeface="+mj-lt"/>
              <a:buAutoNum type="arabicPeriod" startAt="2"/>
            </a:pPr>
            <a:r>
              <a:rPr lang="ar-EG" sz="2400" b="1" u="sng" spc="50" dirty="0" smtClean="0">
                <a:latin typeface="Times New Roman" pitchFamily="18" charset="0"/>
                <a:cs typeface="Times New Roman" pitchFamily="18" charset="0"/>
              </a:rPr>
              <a:t>الرغبة في الاقتناء والتملك:</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تُعد استمالة الرغبة في </a:t>
            </a:r>
            <a:r>
              <a:rPr lang="ar-EG" sz="2100" spc="50" dirty="0">
                <a:latin typeface="Times New Roman" pitchFamily="18" charset="0"/>
                <a:cs typeface="Times New Roman" pitchFamily="18" charset="0"/>
              </a:rPr>
              <a:t>الاقتناء والتملك يعتبر مفهومًا تسويقيًا يهدف إلى إثارة رغبة الجمهور في اقتناء منتج معين أو التملك والاستمتاع به. </a:t>
            </a:r>
            <a:r>
              <a:rPr lang="ar-EG" sz="2100" spc="50" dirty="0" smtClean="0">
                <a:latin typeface="Times New Roman" pitchFamily="18" charset="0"/>
                <a:cs typeface="Times New Roman" pitchFamily="18" charset="0"/>
              </a:rPr>
              <a:t>حيث يعتمد </a:t>
            </a:r>
            <a:r>
              <a:rPr lang="ar-EG" sz="2100" spc="50" dirty="0">
                <a:latin typeface="Times New Roman" pitchFamily="18" charset="0"/>
                <a:cs typeface="Times New Roman" pitchFamily="18" charset="0"/>
              </a:rPr>
              <a:t>هذا المفهوم على فهم الرغبات العاطفية والنفسية للأفراد في امتلاك الممتلكات واستمالتهم لشرائها.</a:t>
            </a:r>
            <a:endParaRPr lang="en-US"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16485"/>
    </mc:Choice>
    <mc:Fallback xmlns="">
      <p:transition spd="slow" advTm="11648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4" cstate="print">
            <a:extLst>
              <a:ext uri="{28A0092B-C50C-407E-A947-70E740481C1C}">
                <a14:useLocalDpi xmlns:a14="http://schemas.microsoft.com/office/drawing/2010/main" val="0"/>
              </a:ext>
            </a:extLst>
          </a:blip>
          <a:srcRect l="11619" t="11786" r="12857" b="6265"/>
          <a:stretch/>
        </p:blipFill>
        <p:spPr>
          <a:xfrm>
            <a:off x="0" y="1329616"/>
            <a:ext cx="3385473" cy="3041211"/>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516073"/>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تستخدم استمالة </a:t>
            </a:r>
            <a:r>
              <a:rPr lang="ar-EG" sz="2100" spc="50" dirty="0">
                <a:latin typeface="Times New Roman" pitchFamily="18" charset="0"/>
                <a:cs typeface="Times New Roman" pitchFamily="18" charset="0"/>
              </a:rPr>
              <a:t>حب الاقتناء والتملك </a:t>
            </a:r>
            <a:r>
              <a:rPr lang="ar-EG" sz="2100" spc="50" dirty="0" smtClean="0">
                <a:latin typeface="Times New Roman" pitchFamily="18" charset="0"/>
                <a:cs typeface="Times New Roman" pitchFamily="18" charset="0"/>
              </a:rPr>
              <a:t>العديد </a:t>
            </a:r>
            <a:r>
              <a:rPr lang="ar-EG" sz="2100" spc="50" dirty="0">
                <a:latin typeface="Times New Roman" pitchFamily="18" charset="0"/>
                <a:cs typeface="Times New Roman" pitchFamily="18" charset="0"/>
              </a:rPr>
              <a:t>من الاستراتيجيات والتقنيات للتأثير على الجمهور وجعله يرغب في امتلاك المنتج. </a:t>
            </a:r>
            <a:r>
              <a:rPr lang="ar-EG" sz="2100" b="1" u="sng" spc="50" dirty="0">
                <a:latin typeface="Times New Roman" pitchFamily="18" charset="0"/>
                <a:cs typeface="Times New Roman" pitchFamily="18" charset="0"/>
              </a:rPr>
              <a:t>بعض هذه الاستراتيجيات تشمل</a:t>
            </a:r>
            <a:r>
              <a:rPr lang="ar-EG" sz="2100" spc="50" dirty="0" smtClean="0">
                <a:latin typeface="Times New Roman" pitchFamily="18" charset="0"/>
                <a:cs typeface="Times New Roman" pitchFamily="18" charset="0"/>
              </a:rPr>
              <a:t>:</a:t>
            </a:r>
          </a:p>
          <a:p>
            <a:pPr marL="850900" lvl="0" indent="-157163" algn="just" rtl="1">
              <a:lnSpc>
                <a:spcPct val="150000"/>
              </a:lnSpc>
              <a:buFont typeface="Arial" pitchFamily="34" charset="0"/>
              <a:buChar char="•"/>
            </a:pPr>
            <a:r>
              <a:rPr lang="ar-EG" sz="2100" spc="50" dirty="0">
                <a:latin typeface="Times New Roman" pitchFamily="18" charset="0"/>
                <a:cs typeface="Times New Roman" pitchFamily="18" charset="0"/>
              </a:rPr>
              <a:t>	</a:t>
            </a:r>
            <a:r>
              <a:rPr lang="ar-EG" sz="2100" b="1" u="sng" spc="50" dirty="0" smtClean="0">
                <a:latin typeface="Times New Roman" pitchFamily="18" charset="0"/>
                <a:cs typeface="Times New Roman" pitchFamily="18" charset="0"/>
              </a:rPr>
              <a:t>التسويق </a:t>
            </a:r>
            <a:r>
              <a:rPr lang="ar-EG" sz="2100" b="1" u="sng" spc="50" dirty="0">
                <a:latin typeface="Times New Roman" pitchFamily="18" charset="0"/>
                <a:cs typeface="Times New Roman" pitchFamily="18" charset="0"/>
              </a:rPr>
              <a:t>العاطفي:</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يتم توجيه الإعلانات والحملات الترويجية بطريقة تتلاعب بالمشاعر والعواطف للجمهور. يستخدم هذا التوجيه لإنشاء ارتباط عاطفي مع المنتج وإثارة رغبة قوية في اقتنائه.</a:t>
            </a:r>
            <a:endParaRPr lang="en-US"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88839"/>
    </mc:Choice>
    <mc:Fallback xmlns="">
      <p:transition spd="slow" advTm="8883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4" cstate="print">
            <a:extLst>
              <a:ext uri="{28A0092B-C50C-407E-A947-70E740481C1C}">
                <a14:useLocalDpi xmlns:a14="http://schemas.microsoft.com/office/drawing/2010/main" val="0"/>
              </a:ext>
            </a:extLst>
          </a:blip>
          <a:srcRect l="11619" t="11786" r="12857" b="6265"/>
          <a:stretch/>
        </p:blipFill>
        <p:spPr>
          <a:xfrm>
            <a:off x="1" y="1329617"/>
            <a:ext cx="3386536" cy="291130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200" b="1" u="sng" spc="50" dirty="0" smtClean="0">
                <a:latin typeface="Times New Roman" pitchFamily="18" charset="0"/>
                <a:cs typeface="Times New Roman" pitchFamily="18" charset="0"/>
              </a:rPr>
              <a:t>إبراز </a:t>
            </a:r>
            <a:r>
              <a:rPr lang="ar-EG" sz="2200" b="1" u="sng" spc="50" dirty="0">
                <a:latin typeface="Times New Roman" pitchFamily="18" charset="0"/>
                <a:cs typeface="Times New Roman" pitchFamily="18" charset="0"/>
              </a:rPr>
              <a:t>الفخر والانتماء:</a:t>
            </a:r>
            <a:r>
              <a:rPr lang="ar-EG" sz="22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تستخدم الاستمالة لإبراز كيفية أن امتلاك المنتج يمكن أن يعكس هويتهم الشخصية </a:t>
            </a:r>
            <a:r>
              <a:rPr lang="ar-EG" sz="2100" spc="50" dirty="0" smtClean="0">
                <a:latin typeface="Times New Roman" pitchFamily="18" charset="0"/>
                <a:cs typeface="Times New Roman" pitchFamily="18" charset="0"/>
              </a:rPr>
              <a:t>ويعزز </a:t>
            </a:r>
            <a:r>
              <a:rPr lang="ar-EG" sz="2100" spc="50" dirty="0">
                <a:latin typeface="Times New Roman" pitchFamily="18" charset="0"/>
                <a:cs typeface="Times New Roman" pitchFamily="18" charset="0"/>
              </a:rPr>
              <a:t>مكانتهم في المجتمع. من خلال هذه </a:t>
            </a:r>
            <a:r>
              <a:rPr lang="ar-EG" sz="2100" spc="50" dirty="0" smtClean="0">
                <a:latin typeface="Times New Roman" pitchFamily="18" charset="0"/>
                <a:cs typeface="Times New Roman" pitchFamily="18" charset="0"/>
              </a:rPr>
              <a:t>الإبرازات </a:t>
            </a:r>
            <a:r>
              <a:rPr lang="ar-EG" sz="2100" spc="50" dirty="0">
                <a:latin typeface="Times New Roman" pitchFamily="18" charset="0"/>
                <a:cs typeface="Times New Roman" pitchFamily="18" charset="0"/>
              </a:rPr>
              <a:t>يتم تعزيز الرغبة في الاقتناء والتملك</a:t>
            </a:r>
            <a:r>
              <a:rPr lang="ar-EG" sz="2100" spc="50" dirty="0" smtClean="0">
                <a:latin typeface="Times New Roman" pitchFamily="18" charset="0"/>
                <a:cs typeface="Times New Roman" pitchFamily="18" charset="0"/>
              </a:rPr>
              <a:t>.</a:t>
            </a:r>
          </a:p>
          <a:p>
            <a:pPr marL="342900" lvl="0" indent="-342900" algn="just" rtl="1">
              <a:lnSpc>
                <a:spcPct val="150000"/>
              </a:lnSpc>
              <a:buFont typeface="Arial" pitchFamily="34" charset="0"/>
              <a:buChar char="•"/>
            </a:pPr>
            <a:r>
              <a:rPr lang="ar-EG" sz="2000" b="1" u="sng" spc="50" dirty="0" smtClean="0">
                <a:latin typeface="Times New Roman" pitchFamily="18" charset="0"/>
                <a:cs typeface="Times New Roman" pitchFamily="18" charset="0"/>
              </a:rPr>
              <a:t>الاستمتاع </a:t>
            </a:r>
            <a:r>
              <a:rPr lang="ar-EG" sz="2000" b="1" u="sng" spc="50" dirty="0">
                <a:latin typeface="Times New Roman" pitchFamily="18" charset="0"/>
                <a:cs typeface="Times New Roman" pitchFamily="18" charset="0"/>
              </a:rPr>
              <a:t>بالتجربة:</a:t>
            </a:r>
            <a:r>
              <a:rPr lang="ar-EG" sz="2000" b="1" spc="50" dirty="0">
                <a:latin typeface="Times New Roman" pitchFamily="18" charset="0"/>
                <a:cs typeface="Times New Roman" pitchFamily="18" charset="0"/>
              </a:rPr>
              <a:t> </a:t>
            </a:r>
            <a:r>
              <a:rPr lang="ar-EG" sz="2000" spc="50" dirty="0">
                <a:latin typeface="Times New Roman" pitchFamily="18" charset="0"/>
                <a:cs typeface="Times New Roman" pitchFamily="18" charset="0"/>
              </a:rPr>
              <a:t>ت</a:t>
            </a:r>
            <a:r>
              <a:rPr lang="ar-EG" sz="2000" spc="50" dirty="0" smtClean="0">
                <a:latin typeface="Times New Roman" pitchFamily="18" charset="0"/>
                <a:cs typeface="Times New Roman" pitchFamily="18" charset="0"/>
              </a:rPr>
              <a:t>عزز الاستمالة من </a:t>
            </a:r>
            <a:r>
              <a:rPr lang="ar-EG" sz="2000" spc="50" dirty="0">
                <a:latin typeface="Times New Roman" pitchFamily="18" charset="0"/>
                <a:cs typeface="Times New Roman" pitchFamily="18" charset="0"/>
              </a:rPr>
              <a:t>خلال التركيز على تجربة الاستخدام والاستمتاع بالمنتج. من خلال تسليط الضوء على الفوائد والملامح الجذابة للمنتج، يتم تشجيع الرغبة </a:t>
            </a:r>
            <a:r>
              <a:rPr lang="ar-EG" sz="2000" spc="50" dirty="0" smtClean="0">
                <a:latin typeface="Times New Roman" pitchFamily="18" charset="0"/>
                <a:cs typeface="Times New Roman" pitchFamily="18" charset="0"/>
              </a:rPr>
              <a:t>في </a:t>
            </a:r>
            <a:r>
              <a:rPr lang="ar-EG" sz="2000" spc="50" dirty="0">
                <a:latin typeface="Times New Roman" pitchFamily="18" charset="0"/>
                <a:cs typeface="Times New Roman" pitchFamily="18" charset="0"/>
              </a:rPr>
              <a:t>الاقتناء والتملك.</a:t>
            </a:r>
            <a:endParaRPr lang="ar-EG" sz="2000" spc="50" dirty="0" smtClean="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23724"/>
    </mc:Choice>
    <mc:Fallback xmlns="">
      <p:transition spd="slow" advTm="12372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40057"/>
          <a:stretch/>
        </p:blipFill>
        <p:spPr>
          <a:xfrm>
            <a:off x="-1" y="1335074"/>
            <a:ext cx="3390687" cy="324531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056856"/>
            <a:ext cx="8417320" cy="4281941"/>
          </a:xfrm>
          <a:prstGeom prst="rect">
            <a:avLst/>
          </a:prstGeom>
          <a:noFill/>
        </p:spPr>
        <p:txBody>
          <a:bodyPr wrap="square" rtlCol="0">
            <a:spAutoFit/>
          </a:bodyPr>
          <a:lstStyle/>
          <a:p>
            <a:pPr marL="457200" lvl="0" indent="-457200" algn="just" rtl="1">
              <a:lnSpc>
                <a:spcPct val="150000"/>
              </a:lnSpc>
              <a:buFont typeface="+mj-lt"/>
              <a:buAutoNum type="arabicPeriod" startAt="3"/>
            </a:pPr>
            <a:r>
              <a:rPr lang="ar-EG" sz="2000" b="1" u="sng" dirty="0" smtClean="0">
                <a:latin typeface="Times New Roman" pitchFamily="18" charset="0"/>
                <a:cs typeface="Times New Roman" pitchFamily="18" charset="0"/>
              </a:rPr>
              <a:t>استمالة الأمومة والأبوة:</a:t>
            </a:r>
          </a:p>
          <a:p>
            <a:pPr marL="800100" lvl="1" indent="-342900" algn="just" rtl="1">
              <a:lnSpc>
                <a:spcPct val="150000"/>
              </a:lnSpc>
              <a:buFont typeface="Wingdings" pitchFamily="2" charset="2"/>
              <a:buChar char="Ø"/>
            </a:pPr>
            <a:r>
              <a:rPr lang="ar-EG" sz="2050" dirty="0" smtClean="0">
                <a:latin typeface="Times New Roman" pitchFamily="18" charset="0"/>
                <a:cs typeface="Times New Roman" pitchFamily="18" charset="0"/>
              </a:rPr>
              <a:t>تستخدام استمالة الأمومة </a:t>
            </a:r>
            <a:r>
              <a:rPr lang="ar-EG" sz="2050" dirty="0">
                <a:latin typeface="Times New Roman" pitchFamily="18" charset="0"/>
                <a:cs typeface="Times New Roman" pitchFamily="18" charset="0"/>
              </a:rPr>
              <a:t>والأبوة </a:t>
            </a:r>
            <a:r>
              <a:rPr lang="ar-EG" sz="2050" dirty="0" smtClean="0">
                <a:latin typeface="Times New Roman" pitchFamily="18" charset="0"/>
                <a:cs typeface="Times New Roman" pitchFamily="18" charset="0"/>
              </a:rPr>
              <a:t>لجعل </a:t>
            </a:r>
            <a:r>
              <a:rPr lang="ar-EG" sz="2050" dirty="0">
                <a:latin typeface="Times New Roman" pitchFamily="18" charset="0"/>
                <a:cs typeface="Times New Roman" pitchFamily="18" charset="0"/>
              </a:rPr>
              <a:t>الآباء والأمهات يرغبون </a:t>
            </a:r>
            <a:r>
              <a:rPr lang="ar-EG" sz="2050" dirty="0" smtClean="0">
                <a:latin typeface="Times New Roman" pitchFamily="18" charset="0"/>
                <a:cs typeface="Times New Roman" pitchFamily="18" charset="0"/>
              </a:rPr>
              <a:t>في </a:t>
            </a:r>
            <a:r>
              <a:rPr lang="ar-EG" sz="2050" dirty="0">
                <a:latin typeface="Times New Roman" pitchFamily="18" charset="0"/>
                <a:cs typeface="Times New Roman" pitchFamily="18" charset="0"/>
              </a:rPr>
              <a:t>شراء منتجات أو خدمات تلبي احتياجات أطفالهم </a:t>
            </a:r>
            <a:r>
              <a:rPr lang="ar-EG" sz="2050" dirty="0" smtClean="0">
                <a:latin typeface="Times New Roman" pitchFamily="18" charset="0"/>
                <a:cs typeface="Times New Roman" pitchFamily="18" charset="0"/>
              </a:rPr>
              <a:t>وتعزز </a:t>
            </a:r>
            <a:r>
              <a:rPr lang="ar-EG" sz="2050" dirty="0">
                <a:latin typeface="Times New Roman" pitchFamily="18" charset="0"/>
                <a:cs typeface="Times New Roman" pitchFamily="18" charset="0"/>
              </a:rPr>
              <a:t>تجربتهم كوالدين. </a:t>
            </a:r>
            <a:r>
              <a:rPr lang="ar-EG" sz="2050" dirty="0" smtClean="0">
                <a:latin typeface="Times New Roman" pitchFamily="18" charset="0"/>
                <a:cs typeface="Times New Roman" pitchFamily="18" charset="0"/>
              </a:rPr>
              <a:t>لذلك هناك </a:t>
            </a:r>
            <a:r>
              <a:rPr lang="ar-EG" sz="2050" dirty="0">
                <a:latin typeface="Times New Roman" pitchFamily="18" charset="0"/>
                <a:cs typeface="Times New Roman" pitchFamily="18" charset="0"/>
              </a:rPr>
              <a:t>بعض الاستراتيجيات </a:t>
            </a:r>
            <a:r>
              <a:rPr lang="ar-EG" sz="2050" b="1" dirty="0">
                <a:latin typeface="Times New Roman" pitchFamily="18" charset="0"/>
                <a:cs typeface="Times New Roman" pitchFamily="18" charset="0"/>
              </a:rPr>
              <a:t>التي يمكن </a:t>
            </a:r>
            <a:r>
              <a:rPr lang="ar-EG" sz="2050" b="1" dirty="0" smtClean="0">
                <a:latin typeface="Times New Roman" pitchFamily="18" charset="0"/>
                <a:cs typeface="Times New Roman" pitchFamily="18" charset="0"/>
              </a:rPr>
              <a:t>استخدامها في هذه الاستمالة:</a:t>
            </a:r>
          </a:p>
          <a:p>
            <a:pPr marL="800100" lvl="1" indent="-342900" algn="just" rtl="1">
              <a:lnSpc>
                <a:spcPct val="150000"/>
              </a:lnSpc>
              <a:buFont typeface="Arial" pitchFamily="34" charset="0"/>
              <a:buChar char="•"/>
            </a:pPr>
            <a:r>
              <a:rPr lang="ar-EG" sz="2000" b="1" u="sng" dirty="0" smtClean="0">
                <a:latin typeface="Times New Roman" pitchFamily="18" charset="0"/>
                <a:cs typeface="Times New Roman" pitchFamily="18" charset="0"/>
              </a:rPr>
              <a:t>التركيز </a:t>
            </a:r>
            <a:r>
              <a:rPr lang="ar-EG" sz="2000" b="1" u="sng" dirty="0">
                <a:latin typeface="Times New Roman" pitchFamily="18" charset="0"/>
                <a:cs typeface="Times New Roman" pitchFamily="18" charset="0"/>
              </a:rPr>
              <a:t>على راحة وسلامة الأطفال:</a:t>
            </a:r>
            <a:r>
              <a:rPr lang="ar-EG" sz="2000" b="1" dirty="0">
                <a:latin typeface="Times New Roman" pitchFamily="18" charset="0"/>
                <a:cs typeface="Times New Roman" pitchFamily="18" charset="0"/>
              </a:rPr>
              <a:t> </a:t>
            </a:r>
            <a:endParaRPr lang="ar-EG" sz="2000" b="1" dirty="0" smtClean="0">
              <a:latin typeface="Times New Roman" pitchFamily="18" charset="0"/>
              <a:cs typeface="Times New Roman" pitchFamily="18" charset="0"/>
            </a:endParaRPr>
          </a:p>
          <a:p>
            <a:pPr marL="800100" lvl="1" indent="-342900" algn="just" rtl="1">
              <a:lnSpc>
                <a:spcPct val="150000"/>
              </a:lnSpc>
              <a:buFont typeface="Wingdings" pitchFamily="2" charset="2"/>
              <a:buChar char="Ø"/>
            </a:pPr>
            <a:r>
              <a:rPr lang="ar-EG" sz="2000" dirty="0" smtClean="0">
                <a:latin typeface="Times New Roman" pitchFamily="18" charset="0"/>
                <a:cs typeface="Times New Roman" pitchFamily="18" charset="0"/>
              </a:rPr>
              <a:t>يمكن </a:t>
            </a:r>
            <a:r>
              <a:rPr lang="ar-EG" sz="2000" dirty="0">
                <a:latin typeface="Times New Roman" pitchFamily="18" charset="0"/>
                <a:cs typeface="Times New Roman" pitchFamily="18" charset="0"/>
              </a:rPr>
              <a:t>استخدام الاستمالة لإظهار كيف يساعد المنتج أو الخدمة على تحسين صحة وسلامة الأطفال. </a:t>
            </a:r>
            <a:r>
              <a:rPr lang="ar-EG" sz="2000" dirty="0" smtClean="0">
                <a:latin typeface="Times New Roman" pitchFamily="18" charset="0"/>
                <a:cs typeface="Times New Roman" pitchFamily="18" charset="0"/>
              </a:rPr>
              <a:t>حيث يمكن </a:t>
            </a:r>
            <a:r>
              <a:rPr lang="ar-EG" sz="2000" dirty="0">
                <a:latin typeface="Times New Roman" pitchFamily="18" charset="0"/>
                <a:cs typeface="Times New Roman" pitchFamily="18" charset="0"/>
              </a:rPr>
              <a:t>ذلك عن طريق تسليط الضوء على المكونات الطبيعية والسلامة المضمونة وتصميمات المنتج الانسيابية التي تهدف إلى جعل الحياة اليومية للآباء والأمهات أسهل وأكثر أمانًا.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17003"/>
    </mc:Choice>
    <mc:Fallback xmlns="">
      <p:transition spd="slow" advTm="11700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4">
            <a:extLst>
              <a:ext uri="{28A0092B-C50C-407E-A947-70E740481C1C}">
                <a14:useLocalDpi xmlns:a14="http://schemas.microsoft.com/office/drawing/2010/main" val="0"/>
              </a:ext>
            </a:extLst>
          </a:blip>
          <a:srcRect l="40057"/>
          <a:stretch/>
        </p:blipFill>
        <p:spPr>
          <a:xfrm>
            <a:off x="-1" y="1335074"/>
            <a:ext cx="3390687" cy="324531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540200"/>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200" b="1" u="sng" dirty="0" smtClean="0">
                <a:latin typeface="Times New Roman" pitchFamily="18" charset="0"/>
                <a:cs typeface="Times New Roman" pitchFamily="18" charset="0"/>
              </a:rPr>
              <a:t>الترويج </a:t>
            </a:r>
            <a:r>
              <a:rPr lang="ar-EG" sz="2200" b="1" u="sng" dirty="0">
                <a:latin typeface="Times New Roman" pitchFamily="18" charset="0"/>
                <a:cs typeface="Times New Roman" pitchFamily="18" charset="0"/>
              </a:rPr>
              <a:t>لمنتجات وخدمات تساهم في التطور </a:t>
            </a:r>
            <a:r>
              <a:rPr lang="ar-EG" sz="2200" b="1" u="sng" dirty="0" smtClean="0">
                <a:latin typeface="Times New Roman" pitchFamily="18" charset="0"/>
                <a:cs typeface="Times New Roman" pitchFamily="18" charset="0"/>
              </a:rPr>
              <a:t>والتعلم:</a:t>
            </a:r>
            <a:r>
              <a:rPr lang="ar-EG" sz="22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يمكن </a:t>
            </a:r>
            <a:r>
              <a:rPr lang="ar-EG" sz="2100" dirty="0">
                <a:latin typeface="Times New Roman" pitchFamily="18" charset="0"/>
                <a:cs typeface="Times New Roman" pitchFamily="18" charset="0"/>
              </a:rPr>
              <a:t>استخدام الاستمالة لتسليط الضوء على المنتجات والخدمات التي </a:t>
            </a:r>
            <a:r>
              <a:rPr lang="ar-EG" sz="2100" dirty="0" smtClean="0">
                <a:latin typeface="Times New Roman" pitchFamily="18" charset="0"/>
                <a:cs typeface="Times New Roman" pitchFamily="18" charset="0"/>
              </a:rPr>
              <a:t>تعزز </a:t>
            </a:r>
            <a:r>
              <a:rPr lang="ar-EG" sz="2100" dirty="0">
                <a:latin typeface="Times New Roman" pitchFamily="18" charset="0"/>
                <a:cs typeface="Times New Roman" pitchFamily="18" charset="0"/>
              </a:rPr>
              <a:t>تعليم الأطفال وتطويرهم. </a:t>
            </a:r>
            <a:r>
              <a:rPr lang="ar-EG" sz="2100" dirty="0" smtClean="0">
                <a:latin typeface="Times New Roman" pitchFamily="18" charset="0"/>
                <a:cs typeface="Times New Roman" pitchFamily="18" charset="0"/>
              </a:rPr>
              <a:t>حيث يعمل على </a:t>
            </a:r>
            <a:r>
              <a:rPr lang="ar-EG" sz="2100" dirty="0">
                <a:latin typeface="Times New Roman" pitchFamily="18" charset="0"/>
                <a:cs typeface="Times New Roman" pitchFamily="18" charset="0"/>
              </a:rPr>
              <a:t>تسليط الضوء على الألعاب التعليمية </a:t>
            </a:r>
            <a:r>
              <a:rPr lang="ar-EG" sz="2100" dirty="0" smtClean="0">
                <a:latin typeface="Times New Roman" pitchFamily="18" charset="0"/>
                <a:cs typeface="Times New Roman" pitchFamily="18" charset="0"/>
              </a:rPr>
              <a:t>والأدوات </a:t>
            </a:r>
            <a:r>
              <a:rPr lang="ar-EG" sz="2100" dirty="0">
                <a:latin typeface="Times New Roman" pitchFamily="18" charset="0"/>
                <a:cs typeface="Times New Roman" pitchFamily="18" charset="0"/>
              </a:rPr>
              <a:t>التعليمية المبتكرة التي </a:t>
            </a:r>
            <a:r>
              <a:rPr lang="ar-EG" sz="2100" dirty="0" smtClean="0">
                <a:latin typeface="Times New Roman" pitchFamily="18" charset="0"/>
                <a:cs typeface="Times New Roman" pitchFamily="18" charset="0"/>
              </a:rPr>
              <a:t>تعزز </a:t>
            </a:r>
            <a:r>
              <a:rPr lang="ar-EG" sz="2100" dirty="0">
                <a:latin typeface="Times New Roman" pitchFamily="18" charset="0"/>
                <a:cs typeface="Times New Roman" pitchFamily="18" charset="0"/>
              </a:rPr>
              <a:t>التنمية الشاملة للطفل</a:t>
            </a:r>
            <a:r>
              <a:rPr lang="ar-EG" sz="2100" dirty="0" smtClean="0">
                <a:latin typeface="Times New Roman" pitchFamily="18" charset="0"/>
                <a:cs typeface="Times New Roman" pitchFamily="18" charset="0"/>
              </a:rPr>
              <a:t>.</a:t>
            </a:r>
          </a:p>
          <a:p>
            <a:pPr marL="342900" lvl="0" indent="-342900" algn="just" rtl="1">
              <a:lnSpc>
                <a:spcPct val="150000"/>
              </a:lnSpc>
              <a:buFont typeface="Arial" pitchFamily="34" charset="0"/>
              <a:buChar char="•"/>
            </a:pPr>
            <a:r>
              <a:rPr lang="ar-EG" sz="2200" b="1" u="sng" dirty="0" smtClean="0">
                <a:latin typeface="Times New Roman" pitchFamily="18" charset="0"/>
                <a:cs typeface="Times New Roman" pitchFamily="18" charset="0"/>
              </a:rPr>
              <a:t>إبراز </a:t>
            </a:r>
            <a:r>
              <a:rPr lang="ar-EG" sz="2200" b="1" u="sng" dirty="0">
                <a:latin typeface="Times New Roman" pitchFamily="18" charset="0"/>
                <a:cs typeface="Times New Roman" pitchFamily="18" charset="0"/>
              </a:rPr>
              <a:t>الراحة والتسهيلات للآباء والأمهات:</a:t>
            </a:r>
            <a:r>
              <a:rPr lang="ar-EG" sz="2200" b="1" dirty="0">
                <a:latin typeface="Times New Roman" pitchFamily="18" charset="0"/>
                <a:cs typeface="Times New Roman" pitchFamily="18" charset="0"/>
              </a:rPr>
              <a:t> </a:t>
            </a:r>
            <a:r>
              <a:rPr lang="ar-EG" sz="2100" dirty="0">
                <a:latin typeface="Times New Roman" pitchFamily="18" charset="0"/>
                <a:cs typeface="Times New Roman" pitchFamily="18" charset="0"/>
              </a:rPr>
              <a:t>يمكن استخدام الاستمالة لإظهار كيف يساعد المنتج أو الخدمة في تبسيط وتسهيل حياة الآباء والأمهات.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يشمل ذلك تكنولوجيا الطفل الذكية التي تساعد على راحة الآباء والأمهات وتوفر الوقت والجهد المبذول في التنظيف والرعاية.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123193"/>
    </mc:Choice>
    <mc:Fallback xmlns="">
      <p:transition spd="slow" advTm="12319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4">
            <a:extLst>
              <a:ext uri="{28A0092B-C50C-407E-A947-70E740481C1C}">
                <a14:useLocalDpi xmlns:a14="http://schemas.microsoft.com/office/drawing/2010/main" val="0"/>
              </a:ext>
            </a:extLst>
          </a:blip>
          <a:srcRect l="40057"/>
          <a:stretch/>
        </p:blipFill>
        <p:spPr>
          <a:xfrm>
            <a:off x="-1" y="1335074"/>
            <a:ext cx="3390687" cy="324531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570704"/>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200" b="1" u="sng" spc="50" dirty="0" smtClean="0">
                <a:latin typeface="Times New Roman" pitchFamily="18" charset="0"/>
                <a:cs typeface="Times New Roman" pitchFamily="18" charset="0"/>
              </a:rPr>
              <a:t>التسويق </a:t>
            </a:r>
            <a:r>
              <a:rPr lang="ar-EG" sz="2200" b="1" u="sng" spc="50" dirty="0">
                <a:latin typeface="Times New Roman" pitchFamily="18" charset="0"/>
                <a:cs typeface="Times New Roman" pitchFamily="18" charset="0"/>
              </a:rPr>
              <a:t>التجاري الموجه:</a:t>
            </a:r>
            <a:r>
              <a:rPr lang="ar-EG" sz="2200" b="1" spc="50" dirty="0">
                <a:latin typeface="Times New Roman" pitchFamily="18" charset="0"/>
                <a:cs typeface="Times New Roman" pitchFamily="18" charset="0"/>
              </a:rPr>
              <a:t> </a:t>
            </a:r>
            <a:endParaRPr lang="ar-EG" sz="2200" b="1"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يمكن </a:t>
            </a:r>
            <a:r>
              <a:rPr lang="ar-EG" sz="2100" spc="50" dirty="0">
                <a:latin typeface="Times New Roman" pitchFamily="18" charset="0"/>
                <a:cs typeface="Times New Roman" pitchFamily="18" charset="0"/>
              </a:rPr>
              <a:t>استخدام الاستمالة لتحديد الاحتياجات والأهداف الشخصية للآباء والأمهات وتقديم المنتجات والخدمات التي تتوافق مع تلك الاحتياجات. على سبيل </a:t>
            </a:r>
            <a:r>
              <a:rPr lang="ar-EG" sz="2100" spc="50" dirty="0" smtClean="0">
                <a:latin typeface="Times New Roman" pitchFamily="18" charset="0"/>
                <a:cs typeface="Times New Roman" pitchFamily="18" charset="0"/>
              </a:rPr>
              <a:t>المثال </a:t>
            </a:r>
            <a:r>
              <a:rPr lang="ar-EG" sz="2100" spc="50" dirty="0">
                <a:latin typeface="Times New Roman" pitchFamily="18" charset="0"/>
                <a:cs typeface="Times New Roman" pitchFamily="18" charset="0"/>
              </a:rPr>
              <a:t>يمكن أن يشمل ذلك المنتجات والخدمات الفاخرة للآباء والأمهات الذين يبحثون عن الحصول على تجربة استثنائية أو يفضلون المنتجات العضوية والصديقة للبيئة.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77471"/>
    </mc:Choice>
    <mc:Fallback xmlns="">
      <p:transition spd="slow" advTm="7747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4">
            <a:extLst>
              <a:ext uri="{28A0092B-C50C-407E-A947-70E740481C1C}">
                <a14:useLocalDpi xmlns:a14="http://schemas.microsoft.com/office/drawing/2010/main" val="0"/>
              </a:ext>
            </a:extLst>
          </a:blip>
          <a:srcRect l="40057"/>
          <a:stretch/>
        </p:blipFill>
        <p:spPr>
          <a:xfrm>
            <a:off x="-1" y="1335074"/>
            <a:ext cx="3390687" cy="324531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u="sng" spc="50" dirty="0" smtClean="0">
                <a:latin typeface="Times New Roman" pitchFamily="18" charset="0"/>
                <a:cs typeface="Times New Roman" pitchFamily="18" charset="0"/>
              </a:rPr>
              <a:t>استخدام قصص </a:t>
            </a:r>
            <a:r>
              <a:rPr lang="ar-EG" sz="2100" b="1" u="sng" spc="50" dirty="0">
                <a:latin typeface="Times New Roman" pitchFamily="18" charset="0"/>
                <a:cs typeface="Times New Roman" pitchFamily="18" charset="0"/>
              </a:rPr>
              <a:t>النجاح:</a:t>
            </a:r>
            <a:r>
              <a:rPr lang="ar-EG" sz="2100" b="1" spc="50" dirty="0">
                <a:latin typeface="Times New Roman" pitchFamily="18" charset="0"/>
                <a:cs typeface="Times New Roman" pitchFamily="18" charset="0"/>
              </a:rPr>
              <a:t> </a:t>
            </a:r>
            <a:endParaRPr lang="ar-EG" sz="2100" b="1"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يمكن </a:t>
            </a:r>
            <a:r>
              <a:rPr lang="ar-EG" sz="2100" spc="50" dirty="0">
                <a:latin typeface="Times New Roman" pitchFamily="18" charset="0"/>
                <a:cs typeface="Times New Roman" pitchFamily="18" charset="0"/>
              </a:rPr>
              <a:t>استخدام الاستمالة لتقديم </a:t>
            </a:r>
            <a:r>
              <a:rPr lang="ar-EG" sz="2100" spc="50" dirty="0" smtClean="0">
                <a:latin typeface="Times New Roman" pitchFamily="18" charset="0"/>
                <a:cs typeface="Times New Roman" pitchFamily="18" charset="0"/>
              </a:rPr>
              <a:t>قصص </a:t>
            </a:r>
            <a:r>
              <a:rPr lang="ar-EG" sz="2100" spc="50" dirty="0">
                <a:latin typeface="Times New Roman" pitchFamily="18" charset="0"/>
                <a:cs typeface="Times New Roman" pitchFamily="18" charset="0"/>
              </a:rPr>
              <a:t>نجاح حول استخدام المنتج أو الخدمة في رعاية الأطفال وتحقيق تجارب ناجحة للآباء والأمهات. </a:t>
            </a:r>
            <a:r>
              <a:rPr lang="ar-EG" sz="2100" spc="50" dirty="0" smtClean="0">
                <a:latin typeface="Times New Roman" pitchFamily="18" charset="0"/>
                <a:cs typeface="Times New Roman" pitchFamily="18" charset="0"/>
              </a:rPr>
              <a:t>لذلك هذه القصص </a:t>
            </a:r>
            <a:r>
              <a:rPr lang="ar-EG" sz="2100" spc="50" dirty="0">
                <a:latin typeface="Times New Roman" pitchFamily="18" charset="0"/>
                <a:cs typeface="Times New Roman" pitchFamily="18" charset="0"/>
              </a:rPr>
              <a:t>يمكن أن تلهم وتشجع الآباء والأمهات على الاستثمار في </a:t>
            </a:r>
            <a:r>
              <a:rPr lang="ar-EG" sz="2100" spc="50" dirty="0" smtClean="0">
                <a:latin typeface="Times New Roman" pitchFamily="18" charset="0"/>
                <a:cs typeface="Times New Roman" pitchFamily="18" charset="0"/>
              </a:rPr>
              <a:t>المنتج.</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89219"/>
    </mc:Choice>
    <mc:Fallback xmlns="">
      <p:transition spd="slow" advTm="8921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394027"/>
            <a:ext cx="3385473" cy="195072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54409"/>
          </a:xfrm>
          <a:prstGeom prst="rect">
            <a:avLst/>
          </a:prstGeom>
          <a:noFill/>
        </p:spPr>
        <p:txBody>
          <a:bodyPr wrap="square" rtlCol="0">
            <a:spAutoFit/>
          </a:bodyPr>
          <a:lstStyle/>
          <a:p>
            <a:pPr marL="342900" lvl="0" indent="-342900" algn="just" rtl="1">
              <a:lnSpc>
                <a:spcPct val="150000"/>
              </a:lnSpc>
              <a:buFont typeface="+mj-lt"/>
              <a:buAutoNum type="arabicPeriod" startAt="4"/>
            </a:pPr>
            <a:r>
              <a:rPr lang="ar-EG" sz="2200" b="1" u="sng" spc="50" dirty="0" smtClean="0">
                <a:latin typeface="Times New Roman" pitchFamily="18" charset="0"/>
                <a:cs typeface="Times New Roman" pitchFamily="18" charset="0"/>
              </a:rPr>
              <a:t>الحاجة </a:t>
            </a:r>
            <a:r>
              <a:rPr lang="ar-EG" sz="2200" b="1" u="sng" spc="50" dirty="0">
                <a:latin typeface="Times New Roman" pitchFamily="18" charset="0"/>
                <a:cs typeface="Times New Roman" pitchFamily="18" charset="0"/>
              </a:rPr>
              <a:t>إلى الصحة والجمال</a:t>
            </a:r>
            <a:r>
              <a:rPr lang="ar-EG" sz="2200" b="1" u="sng"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يمكن </a:t>
            </a:r>
            <a:r>
              <a:rPr lang="ar-EG" sz="2100" spc="50" dirty="0">
                <a:latin typeface="Times New Roman" pitchFamily="18" charset="0"/>
                <a:cs typeface="Times New Roman" pitchFamily="18" charset="0"/>
              </a:rPr>
              <a:t>استخدام </a:t>
            </a:r>
            <a:r>
              <a:rPr lang="ar-EG" sz="2100" spc="50" dirty="0" smtClean="0">
                <a:latin typeface="Times New Roman" pitchFamily="18" charset="0"/>
                <a:cs typeface="Times New Roman" pitchFamily="18" charset="0"/>
              </a:rPr>
              <a:t>استمالة الحاجة إلى الصحة والجمال لإثارة </a:t>
            </a:r>
            <a:r>
              <a:rPr lang="ar-EG" sz="2100" spc="50" dirty="0">
                <a:latin typeface="Times New Roman" pitchFamily="18" charset="0"/>
                <a:cs typeface="Times New Roman" pitchFamily="18" charset="0"/>
              </a:rPr>
              <a:t>الحاجة إلى الصحة </a:t>
            </a:r>
            <a:r>
              <a:rPr lang="ar-EG" sz="2100" spc="50" dirty="0" smtClean="0">
                <a:latin typeface="Times New Roman" pitchFamily="18" charset="0"/>
                <a:cs typeface="Times New Roman" pitchFamily="18" charset="0"/>
              </a:rPr>
              <a:t>والاهتمام بالجمال </a:t>
            </a:r>
            <a:r>
              <a:rPr lang="ar-EG" sz="2100" spc="50" dirty="0">
                <a:latin typeface="Times New Roman" pitchFamily="18" charset="0"/>
                <a:cs typeface="Times New Roman" pitchFamily="18" charset="0"/>
              </a:rPr>
              <a:t>وجعل الناس يرغبون في شراء المنتجات أو الخدمات التي تلبي احتياجاتهم في هذا </a:t>
            </a:r>
            <a:r>
              <a:rPr lang="ar-EG" sz="2100" spc="50" dirty="0" smtClean="0">
                <a:latin typeface="Times New Roman" pitchFamily="18" charset="0"/>
                <a:cs typeface="Times New Roman" pitchFamily="18" charset="0"/>
              </a:rPr>
              <a:t>الصدد.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44865"/>
      </p:ext>
    </p:extLst>
  </p:cSld>
  <p:clrMapOvr>
    <a:masterClrMapping/>
  </p:clrMapOvr>
  <mc:AlternateContent xmlns:mc="http://schemas.openxmlformats.org/markup-compatibility/2006" xmlns:p14="http://schemas.microsoft.com/office/powerpoint/2010/main">
    <mc:Choice Requires="p14">
      <p:transition spd="slow" p14:dur="2000" advTm="45647"/>
    </mc:Choice>
    <mc:Fallback xmlns="">
      <p:transition spd="slow" advTm="4564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348167"/>
            <a:ext cx="3385473" cy="195072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984666"/>
            <a:ext cx="8417320" cy="4270400"/>
          </a:xfrm>
          <a:prstGeom prst="rect">
            <a:avLst/>
          </a:prstGeom>
          <a:noFill/>
        </p:spPr>
        <p:txBody>
          <a:bodyPr wrap="square" rtlCol="0">
            <a:spAutoFit/>
          </a:bodyPr>
          <a:lstStyle/>
          <a:p>
            <a:pPr lvl="0" algn="just" rtl="1">
              <a:lnSpc>
                <a:spcPct val="150000"/>
              </a:lnSpc>
            </a:pPr>
            <a:r>
              <a:rPr lang="ar-EG" sz="2100" b="1" u="sng" spc="50" dirty="0">
                <a:latin typeface="Times New Roman" pitchFamily="18" charset="0"/>
                <a:cs typeface="Times New Roman" pitchFamily="18" charset="0"/>
              </a:rPr>
              <a:t>حيث يمكن استخدام هذه الاستمالة من خلال المحاور الأتية: </a:t>
            </a:r>
          </a:p>
          <a:p>
            <a:pPr marL="1084263" lvl="0" indent="-342900" algn="just" rtl="1">
              <a:lnSpc>
                <a:spcPct val="150000"/>
              </a:lnSpc>
              <a:buFont typeface="Wingdings" pitchFamily="2" charset="2"/>
              <a:buChar char="Ø"/>
            </a:pPr>
            <a:r>
              <a:rPr lang="ar-EG" sz="2000" b="1" u="sng" spc="50" dirty="0">
                <a:latin typeface="Times New Roman" pitchFamily="18" charset="0"/>
                <a:cs typeface="Times New Roman" pitchFamily="18" charset="0"/>
              </a:rPr>
              <a:t>التركيز على الفوائد الصحية:</a:t>
            </a:r>
            <a:r>
              <a:rPr lang="ar-EG" sz="2000" b="1" spc="50" dirty="0">
                <a:latin typeface="Times New Roman" pitchFamily="18" charset="0"/>
                <a:cs typeface="Times New Roman" pitchFamily="18" charset="0"/>
              </a:rPr>
              <a:t> </a:t>
            </a:r>
            <a:r>
              <a:rPr lang="ar-EG" sz="2000" spc="50" dirty="0">
                <a:latin typeface="Times New Roman" pitchFamily="18" charset="0"/>
                <a:cs typeface="Times New Roman" pitchFamily="18" charset="0"/>
              </a:rPr>
              <a:t>يمكن استخدام الاستمالة لإبراز الفوائد الصحية للمنتج أو الخدمة المعروضة. </a:t>
            </a:r>
            <a:r>
              <a:rPr lang="ar-EG" sz="2000" spc="50" dirty="0" smtClean="0">
                <a:latin typeface="Times New Roman" pitchFamily="18" charset="0"/>
                <a:cs typeface="Times New Roman" pitchFamily="18" charset="0"/>
              </a:rPr>
              <a:t>حيث يتم </a:t>
            </a:r>
            <a:r>
              <a:rPr lang="ar-EG" sz="2000" spc="50" dirty="0">
                <a:latin typeface="Times New Roman" pitchFamily="18" charset="0"/>
                <a:cs typeface="Times New Roman" pitchFamily="18" charset="0"/>
              </a:rPr>
              <a:t>ذلك عن طريق التركيز على المكونات الطبيعية، الفيتامينات، المعادن، والمكونات المغذية الأخرى التي يمكن أن تعزز الصحة وتجميل البشرة</a:t>
            </a:r>
            <a:r>
              <a:rPr lang="ar-EG" sz="2000" spc="50" dirty="0" smtClean="0">
                <a:latin typeface="Times New Roman" pitchFamily="18" charset="0"/>
                <a:cs typeface="Times New Roman" pitchFamily="18" charset="0"/>
              </a:rPr>
              <a:t>.</a:t>
            </a:r>
          </a:p>
          <a:p>
            <a:pPr marL="1084263" lvl="0" indent="-342900" algn="just" rtl="1">
              <a:lnSpc>
                <a:spcPct val="150000"/>
              </a:lnSpc>
              <a:buFont typeface="Wingdings" pitchFamily="2" charset="2"/>
              <a:buChar char="Ø"/>
            </a:pPr>
            <a:r>
              <a:rPr lang="ar-EG" sz="2000" b="1" u="sng" spc="50" dirty="0" smtClean="0">
                <a:latin typeface="Times New Roman" pitchFamily="18" charset="0"/>
                <a:cs typeface="Times New Roman" pitchFamily="18" charset="0"/>
              </a:rPr>
              <a:t>إبراز </a:t>
            </a:r>
            <a:r>
              <a:rPr lang="ar-EG" sz="2000" b="1" u="sng" spc="50" dirty="0">
                <a:latin typeface="Times New Roman" pitchFamily="18" charset="0"/>
                <a:cs typeface="Times New Roman" pitchFamily="18" charset="0"/>
              </a:rPr>
              <a:t>النتائج الملموسة:</a:t>
            </a:r>
            <a:r>
              <a:rPr lang="ar-EG" sz="2000" b="1" spc="50" dirty="0">
                <a:latin typeface="Times New Roman" pitchFamily="18" charset="0"/>
                <a:cs typeface="Times New Roman" pitchFamily="18" charset="0"/>
              </a:rPr>
              <a:t> </a:t>
            </a:r>
            <a:r>
              <a:rPr lang="ar-EG" sz="2000" spc="50" dirty="0">
                <a:latin typeface="Times New Roman" pitchFamily="18" charset="0"/>
                <a:cs typeface="Times New Roman" pitchFamily="18" charset="0"/>
              </a:rPr>
              <a:t>يمكن استخدام الاستمالة لتسليط الضوء على النتائج الملموسة التي يمكن أن </a:t>
            </a:r>
            <a:r>
              <a:rPr lang="ar-EG" sz="2000" spc="50" dirty="0" smtClean="0">
                <a:latin typeface="Times New Roman" pitchFamily="18" charset="0"/>
                <a:cs typeface="Times New Roman" pitchFamily="18" charset="0"/>
              </a:rPr>
              <a:t>يحققها </a:t>
            </a:r>
            <a:r>
              <a:rPr lang="ar-EG" sz="2000" spc="50" dirty="0">
                <a:latin typeface="Times New Roman" pitchFamily="18" charset="0"/>
                <a:cs typeface="Times New Roman" pitchFamily="18" charset="0"/>
              </a:rPr>
              <a:t>المنتج أو الخدمة فيما يتعلق بالصحة والجمال. </a:t>
            </a:r>
            <a:r>
              <a:rPr lang="ar-EG" sz="2000" spc="50" dirty="0" smtClean="0">
                <a:latin typeface="Times New Roman" pitchFamily="18" charset="0"/>
                <a:cs typeface="Times New Roman" pitchFamily="18" charset="0"/>
              </a:rPr>
              <a:t>   مثال: لذلك يمكن </a:t>
            </a:r>
            <a:r>
              <a:rPr lang="ar-EG" sz="2000" spc="50" dirty="0">
                <a:latin typeface="Times New Roman" pitchFamily="18" charset="0"/>
                <a:cs typeface="Times New Roman" pitchFamily="18" charset="0"/>
              </a:rPr>
              <a:t>تسليط الضوء على تحسين مظهر البشرة، تقوية الشعر، فقدان الوزن، أو تحسين اللياقة البدنية.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6550674"/>
      </p:ext>
    </p:extLst>
  </p:cSld>
  <p:clrMapOvr>
    <a:masterClrMapping/>
  </p:clrMapOvr>
  <mc:AlternateContent xmlns:mc="http://schemas.openxmlformats.org/markup-compatibility/2006" xmlns:p14="http://schemas.microsoft.com/office/powerpoint/2010/main">
    <mc:Choice Requires="p14">
      <p:transition spd="slow" p14:dur="2000" advTm="128103"/>
    </mc:Choice>
    <mc:Fallback xmlns="">
      <p:transition spd="slow" advTm="12810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348167"/>
            <a:ext cx="3385473" cy="195072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u="sng" spc="50" dirty="0" smtClean="0">
                <a:latin typeface="Times New Roman" pitchFamily="18" charset="0"/>
                <a:cs typeface="Times New Roman" pitchFamily="18" charset="0"/>
              </a:rPr>
              <a:t>الشهادات </a:t>
            </a:r>
            <a:r>
              <a:rPr lang="ar-EG" sz="2100" b="1" u="sng" spc="50" dirty="0">
                <a:latin typeface="Times New Roman" pitchFamily="18" charset="0"/>
                <a:cs typeface="Times New Roman" pitchFamily="18" charset="0"/>
              </a:rPr>
              <a:t>والمراجعات:</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لعرض شهادات ومراجعات من العملاء السعداء الذين استفادوا من المنتج أو الخدمة. </a:t>
            </a:r>
            <a:r>
              <a:rPr lang="ar-EG" sz="2100" spc="50" dirty="0" smtClean="0">
                <a:latin typeface="Times New Roman" pitchFamily="18" charset="0"/>
                <a:cs typeface="Times New Roman" pitchFamily="18" charset="0"/>
              </a:rPr>
              <a:t>لذلك </a:t>
            </a:r>
            <a:r>
              <a:rPr lang="ar-EG" sz="2100" spc="50" dirty="0">
                <a:latin typeface="Times New Roman" pitchFamily="18" charset="0"/>
                <a:cs typeface="Times New Roman" pitchFamily="18" charset="0"/>
              </a:rPr>
              <a:t>يساعد </a:t>
            </a:r>
            <a:r>
              <a:rPr lang="ar-EG" sz="2100" spc="50" dirty="0" smtClean="0">
                <a:latin typeface="Times New Roman" pitchFamily="18" charset="0"/>
                <a:cs typeface="Times New Roman" pitchFamily="18" charset="0"/>
              </a:rPr>
              <a:t>هذا في </a:t>
            </a:r>
            <a:r>
              <a:rPr lang="ar-EG" sz="2100" spc="50" dirty="0">
                <a:latin typeface="Times New Roman" pitchFamily="18" charset="0"/>
                <a:cs typeface="Times New Roman" pitchFamily="18" charset="0"/>
              </a:rPr>
              <a:t>بناء الثقة وتعزيز الرغبة في الاستمتاع بالفوائد الصحية والجمالية المعروضة</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b="1" u="sng" spc="50" dirty="0" smtClean="0">
                <a:latin typeface="Times New Roman" pitchFamily="18" charset="0"/>
                <a:cs typeface="Times New Roman" pitchFamily="18" charset="0"/>
              </a:rPr>
              <a:t>الترويج </a:t>
            </a:r>
            <a:r>
              <a:rPr lang="ar-EG" sz="2100" b="1" u="sng" spc="50" dirty="0">
                <a:latin typeface="Times New Roman" pitchFamily="18" charset="0"/>
                <a:cs typeface="Times New Roman" pitchFamily="18" charset="0"/>
              </a:rPr>
              <a:t>لأسلوب حياة صحي:</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لربط المنتج أو الخدمة بأسلوب حياة </a:t>
            </a:r>
            <a:r>
              <a:rPr lang="ar-EG" sz="2100" spc="50" dirty="0" smtClean="0">
                <a:latin typeface="Times New Roman" pitchFamily="18" charset="0"/>
                <a:cs typeface="Times New Roman" pitchFamily="18" charset="0"/>
              </a:rPr>
              <a:t>صحية ونشطة. حيث يمكن </a:t>
            </a:r>
            <a:r>
              <a:rPr lang="ar-EG" sz="2100" spc="50" dirty="0">
                <a:latin typeface="Times New Roman" pitchFamily="18" charset="0"/>
                <a:cs typeface="Times New Roman" pitchFamily="18" charset="0"/>
              </a:rPr>
              <a:t>أن يشمل ذلك ترويج للتمارين الرياضية، ونظام غذائي صحي، وعادات حياة متوازنة. من خلال ذلك، يمكن استمالة الرغبة في الاهتمام بالصحة والجمال واستخدام المنتجات أو الخدمات المشار إليها.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3696299"/>
      </p:ext>
    </p:extLst>
  </p:cSld>
  <p:clrMapOvr>
    <a:masterClrMapping/>
  </p:clrMapOvr>
  <mc:AlternateContent xmlns:mc="http://schemas.openxmlformats.org/markup-compatibility/2006" xmlns:p14="http://schemas.microsoft.com/office/powerpoint/2010/main">
    <mc:Choice Requires="p14">
      <p:transition spd="slow" p14:dur="2000" advTm="161734"/>
    </mc:Choice>
    <mc:Fallback xmlns="">
      <p:transition spd="slow" advTm="16173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32071" t="-1762" r="17749" b="1762"/>
          <a:stretch/>
        </p:blipFill>
        <p:spPr>
          <a:xfrm>
            <a:off x="-1" y="1262260"/>
            <a:ext cx="3374369" cy="319087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3554819"/>
          </a:xfrm>
          <a:prstGeom prst="rect">
            <a:avLst/>
          </a:prstGeom>
          <a:noFill/>
        </p:spPr>
        <p:txBody>
          <a:bodyPr wrap="square" rtlCol="0">
            <a:spAutoFit/>
          </a:bodyPr>
          <a:lstStyle/>
          <a:p>
            <a:pPr marL="457200" lvl="0" indent="-457200" algn="just" rtl="1">
              <a:lnSpc>
                <a:spcPct val="150000"/>
              </a:lnSpc>
              <a:buFont typeface="+mj-lt"/>
              <a:buAutoNum type="arabicPeriod" startAt="5"/>
            </a:pPr>
            <a:r>
              <a:rPr lang="ar-EG" sz="2200" b="1" u="sng" spc="50" dirty="0" smtClean="0">
                <a:latin typeface="Times New Roman" pitchFamily="18" charset="0"/>
                <a:cs typeface="Times New Roman" pitchFamily="18" charset="0"/>
              </a:rPr>
              <a:t>الخوف:</a:t>
            </a:r>
          </a:p>
          <a:p>
            <a:pPr marL="342900" lvl="0" indent="-342900" algn="just" rtl="1">
              <a:lnSpc>
                <a:spcPct val="150000"/>
              </a:lnSpc>
              <a:buFont typeface="Wingdings" pitchFamily="2" charset="2"/>
              <a:buChar char="Ø"/>
            </a:pPr>
            <a:r>
              <a:rPr lang="ar-EG" sz="2150" spc="50" dirty="0" smtClean="0">
                <a:latin typeface="Times New Roman" pitchFamily="18" charset="0"/>
                <a:cs typeface="Times New Roman" pitchFamily="18" charset="0"/>
              </a:rPr>
              <a:t>استمالة </a:t>
            </a:r>
            <a:r>
              <a:rPr lang="ar-EG" sz="2150" spc="50" dirty="0">
                <a:latin typeface="Times New Roman" pitchFamily="18" charset="0"/>
                <a:cs typeface="Times New Roman" pitchFamily="18" charset="0"/>
              </a:rPr>
              <a:t>الخوف </a:t>
            </a:r>
            <a:r>
              <a:rPr lang="ar-EG" sz="2150" spc="50" dirty="0" smtClean="0">
                <a:latin typeface="Times New Roman" pitchFamily="18" charset="0"/>
                <a:cs typeface="Times New Roman" pitchFamily="18" charset="0"/>
              </a:rPr>
              <a:t>هى </a:t>
            </a:r>
            <a:r>
              <a:rPr lang="ar-EG" sz="2150" spc="50" dirty="0">
                <a:latin typeface="Times New Roman" pitchFamily="18" charset="0"/>
                <a:cs typeface="Times New Roman" pitchFamily="18" charset="0"/>
              </a:rPr>
              <a:t>استراتيجية تستخدم لإثارة الخوف أو القلق لدى الأفراد بهدف تحقيق </a:t>
            </a:r>
            <a:r>
              <a:rPr lang="ar-EG" sz="2150" spc="50" dirty="0" smtClean="0">
                <a:latin typeface="Times New Roman" pitchFamily="18" charset="0"/>
                <a:cs typeface="Times New Roman" pitchFamily="18" charset="0"/>
              </a:rPr>
              <a:t>الإقبال على شراء منتج أو خدمة معينة يأمن المستهلك من الشعور بالقلق.</a:t>
            </a:r>
          </a:p>
          <a:p>
            <a:pPr marL="342900" lvl="0" indent="-342900" algn="just" rtl="1">
              <a:lnSpc>
                <a:spcPct val="150000"/>
              </a:lnSpc>
              <a:buFont typeface="Wingdings" pitchFamily="2" charset="2"/>
              <a:buChar char="Ø"/>
            </a:pPr>
            <a:r>
              <a:rPr lang="ar-EG" sz="2150" spc="50" dirty="0" smtClean="0">
                <a:latin typeface="Times New Roman" pitchFamily="18" charset="0"/>
                <a:cs typeface="Times New Roman" pitchFamily="18" charset="0"/>
              </a:rPr>
              <a:t>تهدف </a:t>
            </a:r>
            <a:r>
              <a:rPr lang="ar-EG" sz="2150" spc="50" dirty="0">
                <a:latin typeface="Times New Roman" pitchFamily="18" charset="0"/>
                <a:cs typeface="Times New Roman" pitchFamily="18" charset="0"/>
              </a:rPr>
              <a:t>استخدام استمالة الخوف إلى إثارة المخاوف والقلق لدى الناس حول مشكلة معينة، ثم تقديم حل أو منتج يبدو وكأنه الحل الوحيد أو الأمثل لتلك المشكلة. </a:t>
            </a:r>
            <a:r>
              <a:rPr lang="ar-EG" sz="2150" spc="50" dirty="0" smtClean="0">
                <a:latin typeface="Times New Roman" pitchFamily="18" charset="0"/>
                <a:cs typeface="Times New Roman" pitchFamily="18" charset="0"/>
              </a:rPr>
              <a:t>حيث يمكن </a:t>
            </a:r>
            <a:r>
              <a:rPr lang="ar-EG" sz="2150" spc="50" dirty="0">
                <a:latin typeface="Times New Roman" pitchFamily="18" charset="0"/>
                <a:cs typeface="Times New Roman" pitchFamily="18" charset="0"/>
              </a:rPr>
              <a:t>استخدام تأثير الخوف والقلق لجذب انتباه الجمهور وإقناعهم بضرورة اتخاذ إجراء فوري أو شراء منتج معين لتجنب المخاطر أو التحسين من وضعهم الحالي.</a:t>
            </a:r>
            <a:endParaRPr lang="ar-EG" sz="2150" spc="50" dirty="0" smtClean="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6130737"/>
      </p:ext>
    </p:extLst>
  </p:cSld>
  <p:clrMapOvr>
    <a:masterClrMapping/>
  </p:clrMapOvr>
  <mc:AlternateContent xmlns:mc="http://schemas.openxmlformats.org/markup-compatibility/2006" xmlns:p14="http://schemas.microsoft.com/office/powerpoint/2010/main">
    <mc:Choice Requires="p14">
      <p:transition spd="slow" p14:dur="2000" advTm="129554"/>
    </mc:Choice>
    <mc:Fallback xmlns="">
      <p:transition spd="slow" advTm="12955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l="32071" t="-1762" r="17749" b="1762"/>
          <a:stretch/>
        </p:blipFill>
        <p:spPr>
          <a:xfrm>
            <a:off x="-1" y="1262260"/>
            <a:ext cx="3374369" cy="319087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ومع </a:t>
            </a:r>
            <a:r>
              <a:rPr lang="ar-EG" sz="2100" spc="50" dirty="0">
                <a:latin typeface="Times New Roman" pitchFamily="18" charset="0"/>
                <a:cs typeface="Times New Roman" pitchFamily="18" charset="0"/>
              </a:rPr>
              <a:t>ذلك، يجب ممارسة الحذر عند استخدام استمالة الخوف في التسويق، حيث يمكن أن يؤدي ذلك إلى إحداث تأثيرات سلبية على الصحة النفسية للأفراد وتصاعد القلق والتوتر </a:t>
            </a:r>
            <a:r>
              <a:rPr lang="ar-EG" sz="2100" spc="50" dirty="0" smtClean="0">
                <a:latin typeface="Times New Roman" pitchFamily="18" charset="0"/>
                <a:cs typeface="Times New Roman" pitchFamily="18" charset="0"/>
              </a:rPr>
              <a:t>لديهم.</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وهناك </a:t>
            </a:r>
            <a:r>
              <a:rPr lang="ar-EG" sz="2100" spc="50" dirty="0">
                <a:latin typeface="Times New Roman" pitchFamily="18" charset="0"/>
                <a:cs typeface="Times New Roman" pitchFamily="18" charset="0"/>
              </a:rPr>
              <a:t>أيضًا استخدام آخر لاستمالة الخوف في المجال الصحي، حيث يتم استخدامها لتوعية الناس بمخاطر معينة وتحفيزهم على اتخاذ إجراءات وقائية للحفاظ على صحتهم. ولكن حتى في هذه الحالة، يجب أن تكون التوعية معتدلة ومبنية على معلومات دقيقة وصحيحة</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6428145"/>
      </p:ext>
    </p:extLst>
  </p:cSld>
  <p:clrMapOvr>
    <a:masterClrMapping/>
  </p:clrMapOvr>
  <mc:AlternateContent xmlns:mc="http://schemas.openxmlformats.org/markup-compatibility/2006" xmlns:p14="http://schemas.microsoft.com/office/powerpoint/2010/main">
    <mc:Choice Requires="p14">
      <p:transition spd="slow" p14:dur="2000" advTm="113204"/>
    </mc:Choice>
    <mc:Fallback xmlns="">
      <p:transition spd="slow" advTm="11320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r="14705"/>
          <a:stretch/>
        </p:blipFill>
        <p:spPr>
          <a:xfrm>
            <a:off x="0" y="1335074"/>
            <a:ext cx="3386537" cy="268605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054409"/>
          </a:xfrm>
          <a:prstGeom prst="rect">
            <a:avLst/>
          </a:prstGeom>
          <a:noFill/>
        </p:spPr>
        <p:txBody>
          <a:bodyPr wrap="square" rtlCol="0">
            <a:spAutoFit/>
          </a:bodyPr>
          <a:lstStyle/>
          <a:p>
            <a:pPr marL="457200" lvl="0" indent="-457200" algn="just" rtl="1">
              <a:lnSpc>
                <a:spcPct val="150000"/>
              </a:lnSpc>
              <a:buFont typeface="+mj-lt"/>
              <a:buAutoNum type="arabicPeriod" startAt="6"/>
            </a:pPr>
            <a:r>
              <a:rPr lang="ar-EG" sz="2200" b="1" u="sng" spc="50" dirty="0" smtClean="0">
                <a:latin typeface="Times New Roman" pitchFamily="18" charset="0"/>
                <a:cs typeface="Times New Roman" pitchFamily="18" charset="0"/>
              </a:rPr>
              <a:t>الراحة وبذل أقل مجهود:</a:t>
            </a:r>
          </a:p>
          <a:p>
            <a:pPr marL="457200" lvl="0" indent="-457200" algn="just" rtl="1">
              <a:lnSpc>
                <a:spcPct val="150000"/>
              </a:lnSpc>
              <a:buFont typeface="Wingdings" pitchFamily="2" charset="2"/>
              <a:buChar char="Ø"/>
            </a:pPr>
            <a:r>
              <a:rPr lang="ar-EG" sz="2100" spc="50" dirty="0" smtClean="0">
                <a:latin typeface="Times New Roman" pitchFamily="18" charset="0"/>
                <a:cs typeface="Times New Roman" pitchFamily="18" charset="0"/>
              </a:rPr>
              <a:t>تستخدام </a:t>
            </a:r>
            <a:r>
              <a:rPr lang="ar-EG" sz="2100" spc="50" dirty="0">
                <a:latin typeface="Times New Roman" pitchFamily="18" charset="0"/>
                <a:cs typeface="Times New Roman" pitchFamily="18" charset="0"/>
              </a:rPr>
              <a:t>الاستمالة لإثارة رغبة الناس في الحصول على الراحة وتوفير وقت وجهد أكثر </a:t>
            </a:r>
            <a:r>
              <a:rPr lang="ar-EG" sz="2100" spc="50" dirty="0" smtClean="0">
                <a:latin typeface="Times New Roman" pitchFamily="18" charset="0"/>
                <a:cs typeface="Times New Roman" pitchFamily="18" charset="0"/>
              </a:rPr>
              <a:t>قليلاً، وتنتشر هذه الاستمالة عند التركيز على عروض الخدمات والتطبيقات التي توفر الراحة والرفاهية للمستهلك.</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49488779"/>
      </p:ext>
    </p:extLst>
  </p:cSld>
  <p:clrMapOvr>
    <a:masterClrMapping/>
  </p:clrMapOvr>
  <mc:AlternateContent xmlns:mc="http://schemas.openxmlformats.org/markup-compatibility/2006" xmlns:p14="http://schemas.microsoft.com/office/powerpoint/2010/main">
    <mc:Choice Requires="p14">
      <p:transition spd="slow" p14:dur="2000" advTm="68441"/>
    </mc:Choice>
    <mc:Fallback xmlns="">
      <p:transition spd="slow" advTm="6844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r="14705"/>
          <a:stretch/>
        </p:blipFill>
        <p:spPr>
          <a:xfrm>
            <a:off x="0" y="1335074"/>
            <a:ext cx="3386537" cy="268605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56224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يتم استخدام استمالة الراحة </a:t>
            </a:r>
            <a:r>
              <a:rPr lang="ar-EG" sz="2200" b="1" u="sng" spc="50" dirty="0">
                <a:latin typeface="Times New Roman" pitchFamily="18" charset="0"/>
                <a:cs typeface="Times New Roman" pitchFamily="18" charset="0"/>
              </a:rPr>
              <a:t>وبذل أقل مجهود </a:t>
            </a:r>
            <a:r>
              <a:rPr lang="ar-EG" sz="2200" b="1" u="sng" spc="50" dirty="0" smtClean="0">
                <a:latin typeface="Times New Roman" pitchFamily="18" charset="0"/>
                <a:cs typeface="Times New Roman" pitchFamily="18" charset="0"/>
              </a:rPr>
              <a:t>من خلال محاور رئيسية :</a:t>
            </a:r>
          </a:p>
          <a:p>
            <a:pPr marL="1320800" lvl="0" indent="-342900" algn="just" rtl="1">
              <a:lnSpc>
                <a:spcPct val="150000"/>
              </a:lnSpc>
              <a:buFont typeface="Wingdings" pitchFamily="2" charset="2"/>
              <a:buChar char="Ø"/>
            </a:pPr>
            <a:r>
              <a:rPr lang="ar-EG" sz="2200" b="1" spc="50" dirty="0" smtClean="0">
                <a:latin typeface="Times New Roman" pitchFamily="18" charset="0"/>
                <a:cs typeface="Times New Roman" pitchFamily="18" charset="0"/>
              </a:rPr>
              <a:t> </a:t>
            </a:r>
            <a:r>
              <a:rPr lang="ar-EG" sz="2200" b="1" u="sng" spc="50" dirty="0" smtClean="0">
                <a:latin typeface="Times New Roman" pitchFamily="18" charset="0"/>
                <a:cs typeface="Times New Roman" pitchFamily="18" charset="0"/>
              </a:rPr>
              <a:t>تسهيل </a:t>
            </a:r>
            <a:r>
              <a:rPr lang="ar-EG" sz="2200" b="1" u="sng" spc="50" dirty="0">
                <a:latin typeface="Times New Roman" pitchFamily="18" charset="0"/>
                <a:cs typeface="Times New Roman" pitchFamily="18" charset="0"/>
              </a:rPr>
              <a:t>العملية:</a:t>
            </a:r>
            <a:r>
              <a:rPr lang="ar-EG" sz="22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لتسليط الضوء على سهولة استخدام المنتج أو الخدمة وكيف يمكن أن يساعد في تبسيط العمليات وتوفير الوقت. </a:t>
            </a:r>
            <a:r>
              <a:rPr lang="ar-EG" sz="2100" spc="50" dirty="0" smtClean="0">
                <a:latin typeface="Times New Roman" pitchFamily="18" charset="0"/>
                <a:cs typeface="Times New Roman" pitchFamily="18" charset="0"/>
              </a:rPr>
              <a:t>فعلى </a:t>
            </a:r>
            <a:r>
              <a:rPr lang="ar-EG" sz="2100" spc="50" dirty="0">
                <a:latin typeface="Times New Roman" pitchFamily="18" charset="0"/>
                <a:cs typeface="Times New Roman" pitchFamily="18" charset="0"/>
              </a:rPr>
              <a:t>سبيل </a:t>
            </a:r>
            <a:r>
              <a:rPr lang="ar-EG" sz="2100" spc="50" dirty="0" smtClean="0">
                <a:latin typeface="Times New Roman" pitchFamily="18" charset="0"/>
                <a:cs typeface="Times New Roman" pitchFamily="18" charset="0"/>
              </a:rPr>
              <a:t>المثال: </a:t>
            </a:r>
            <a:r>
              <a:rPr lang="ar-EG" sz="2100" spc="50" dirty="0">
                <a:latin typeface="Times New Roman" pitchFamily="18" charset="0"/>
                <a:cs typeface="Times New Roman" pitchFamily="18" charset="0"/>
              </a:rPr>
              <a:t>يمكن تسليط الضوء على واجهة سهلة الاستخدام، أدوات تقنية تسهم في إتمام المهام بسرعة، أو خدمات توفر الوقت والجهد.</a:t>
            </a:r>
            <a:endParaRPr lang="ar-EG" sz="2100" spc="50" dirty="0" smtClean="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9520022"/>
      </p:ext>
    </p:extLst>
  </p:cSld>
  <p:clrMapOvr>
    <a:masterClrMapping/>
  </p:clrMapOvr>
  <mc:AlternateContent xmlns:mc="http://schemas.openxmlformats.org/markup-compatibility/2006" xmlns:p14="http://schemas.microsoft.com/office/powerpoint/2010/main">
    <mc:Choice Requires="p14">
      <p:transition spd="slow" p14:dur="2000" advTm="87800"/>
    </mc:Choice>
    <mc:Fallback xmlns="">
      <p:transition spd="slow" advTm="878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r="14705"/>
          <a:stretch/>
        </p:blipFill>
        <p:spPr>
          <a:xfrm>
            <a:off x="0" y="1335074"/>
            <a:ext cx="3386537" cy="268605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3647152"/>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تخفيف الضغط :</a:t>
            </a:r>
            <a:r>
              <a:rPr lang="ar-EG" sz="2200"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لإظهار كيف يمكن أن يساعد المنتج أو الخدمة في تخفيف الضغط وتقليل التوتر.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ذلك عن طريق </a:t>
            </a:r>
            <a:r>
              <a:rPr lang="ar-EG" sz="2100" spc="50" dirty="0" smtClean="0">
                <a:latin typeface="Times New Roman" pitchFamily="18" charset="0"/>
                <a:cs typeface="Times New Roman" pitchFamily="18" charset="0"/>
              </a:rPr>
              <a:t>التركيز </a:t>
            </a:r>
            <a:r>
              <a:rPr lang="ar-EG" sz="2100" spc="50" dirty="0">
                <a:latin typeface="Times New Roman" pitchFamily="18" charset="0"/>
                <a:cs typeface="Times New Roman" pitchFamily="18" charset="0"/>
              </a:rPr>
              <a:t>على الفوائد الاسترخائية، مثل المنتجات </a:t>
            </a:r>
            <a:r>
              <a:rPr lang="ar-EG" sz="2100" spc="50" dirty="0" smtClean="0">
                <a:latin typeface="Times New Roman" pitchFamily="18" charset="0"/>
                <a:cs typeface="Times New Roman" pitchFamily="18" charset="0"/>
              </a:rPr>
              <a:t>العلاجية.</a:t>
            </a:r>
          </a:p>
          <a:p>
            <a:pPr marL="342900"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توفير </a:t>
            </a:r>
            <a:r>
              <a:rPr lang="ar-EG" sz="2200" b="1" u="sng" spc="50" dirty="0">
                <a:latin typeface="Times New Roman" pitchFamily="18" charset="0"/>
                <a:cs typeface="Times New Roman" pitchFamily="18" charset="0"/>
              </a:rPr>
              <a:t>الوقت </a:t>
            </a:r>
            <a:r>
              <a:rPr lang="ar-EG" sz="2200" b="1" u="sng" spc="50" dirty="0" smtClean="0">
                <a:latin typeface="Times New Roman" pitchFamily="18" charset="0"/>
                <a:cs typeface="Times New Roman" pitchFamily="18" charset="0"/>
              </a:rPr>
              <a:t>والجهد :</a:t>
            </a:r>
            <a:r>
              <a:rPr lang="ar-EG" sz="2200"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لإظهار كيف يمكن للمنتج أو الخدمة توفير الوقت والجهد.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أن يكون ذلك عن طريق ترويج للتقنيات الحديثة والمنتجات التي </a:t>
            </a:r>
            <a:r>
              <a:rPr lang="ar-EG" sz="2100" spc="50" dirty="0" smtClean="0">
                <a:latin typeface="Times New Roman" pitchFamily="18" charset="0"/>
                <a:cs typeface="Times New Roman" pitchFamily="18" charset="0"/>
              </a:rPr>
              <a:t>تعزز </a:t>
            </a:r>
            <a:r>
              <a:rPr lang="ar-EG" sz="2100" spc="50" dirty="0">
                <a:latin typeface="Times New Roman" pitchFamily="18" charset="0"/>
                <a:cs typeface="Times New Roman" pitchFamily="18" charset="0"/>
              </a:rPr>
              <a:t>في الأداء الأفضل وتقليل الجهد المطلوب، مثل الأجهزة الذكية والتكنولوجيا الآلية.</a:t>
            </a:r>
            <a:endParaRPr lang="ar-EG" sz="2100" spc="50" dirty="0" smtClean="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5755707"/>
      </p:ext>
    </p:extLst>
  </p:cSld>
  <p:clrMapOvr>
    <a:masterClrMapping/>
  </p:clrMapOvr>
  <mc:AlternateContent xmlns:mc="http://schemas.openxmlformats.org/markup-compatibility/2006" xmlns:p14="http://schemas.microsoft.com/office/powerpoint/2010/main">
    <mc:Choice Requires="p14">
      <p:transition spd="slow" p14:dur="2000" advTm="92357"/>
    </mc:Choice>
    <mc:Fallback xmlns="">
      <p:transition spd="slow" advTm="9235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r="14705"/>
          <a:stretch/>
        </p:blipFill>
        <p:spPr>
          <a:xfrm>
            <a:off x="0" y="1335074"/>
            <a:ext cx="3386537" cy="268605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156966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سهولة الصيانة :</a:t>
            </a:r>
            <a:r>
              <a:rPr lang="ar-EG" sz="2200" b="1"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لتسليط الضوء على سهولة الصيانة والعناية بالمنتج أو الخدمة.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أن يشمل ذلك المنتجات التي تتطلب </a:t>
            </a:r>
            <a:r>
              <a:rPr lang="ar-EG" sz="2100" spc="50" dirty="0" smtClean="0">
                <a:latin typeface="Times New Roman" pitchFamily="18" charset="0"/>
                <a:cs typeface="Times New Roman" pitchFamily="18" charset="0"/>
              </a:rPr>
              <a:t>صيانة باستمرار، </a:t>
            </a:r>
            <a:r>
              <a:rPr lang="ar-EG" sz="2100" spc="50" dirty="0">
                <a:latin typeface="Times New Roman" pitchFamily="18" charset="0"/>
                <a:cs typeface="Times New Roman" pitchFamily="18" charset="0"/>
              </a:rPr>
              <a:t>أو الخدمات التي توفر العناية المبسطة، مما يوفر الجهد والوقت للمستخدم</a:t>
            </a:r>
            <a:r>
              <a:rPr lang="ar-EG" sz="2100" spc="50" dirty="0" smtClean="0">
                <a:latin typeface="Times New Roman" pitchFamily="18" charset="0"/>
                <a:cs typeface="Times New Roman" pitchFamily="18" charset="0"/>
              </a:rPr>
              <a:t>.</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81497463"/>
      </p:ext>
    </p:extLst>
  </p:cSld>
  <p:clrMapOvr>
    <a:masterClrMapping/>
  </p:clrMapOvr>
  <mc:AlternateContent xmlns:mc="http://schemas.openxmlformats.org/markup-compatibility/2006" xmlns:p14="http://schemas.microsoft.com/office/powerpoint/2010/main">
    <mc:Choice Requires="p14">
      <p:transition spd="slow" p14:dur="2000" advTm="66416"/>
    </mc:Choice>
    <mc:Fallback xmlns="">
      <p:transition spd="slow" advTm="6641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01403"/>
            <a:ext cx="3352905" cy="312390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054409"/>
          </a:xfrm>
          <a:prstGeom prst="rect">
            <a:avLst/>
          </a:prstGeom>
          <a:noFill/>
        </p:spPr>
        <p:txBody>
          <a:bodyPr wrap="square" rtlCol="0">
            <a:spAutoFit/>
          </a:bodyPr>
          <a:lstStyle/>
          <a:p>
            <a:pPr marL="630237" lvl="0" indent="-457200" algn="just" rtl="1">
              <a:lnSpc>
                <a:spcPct val="150000"/>
              </a:lnSpc>
              <a:buFont typeface="+mj-lt"/>
              <a:buAutoNum type="arabicPeriod" startAt="7"/>
            </a:pPr>
            <a:r>
              <a:rPr lang="ar-EG" sz="2200" b="1" u="sng" spc="50" dirty="0" smtClean="0">
                <a:latin typeface="Times New Roman" pitchFamily="18" charset="0"/>
                <a:cs typeface="Times New Roman" pitchFamily="18" charset="0"/>
              </a:rPr>
              <a:t>الحاجة إلى الطعام والشراب:</a:t>
            </a:r>
          </a:p>
          <a:p>
            <a:pPr marL="803275" lvl="1" indent="-346075" algn="just" rtl="1">
              <a:lnSpc>
                <a:spcPct val="150000"/>
              </a:lnSpc>
              <a:buFont typeface="Wingdings" pitchFamily="2" charset="2"/>
              <a:buChar char="Ø"/>
              <a:tabLst>
                <a:tab pos="850900" algn="l"/>
              </a:tabLst>
            </a:pPr>
            <a:r>
              <a:rPr lang="ar-EG" sz="2100" spc="50" dirty="0" smtClean="0">
                <a:latin typeface="Times New Roman" pitchFamily="18" charset="0"/>
                <a:cs typeface="Times New Roman" pitchFamily="18" charset="0"/>
              </a:rPr>
              <a:t>تستخدم استمالة الحاجة إلى الطعام والشراب لأظهار الأطعمة المختلفة والمذاقات التي من الممكن ترضي حب المستهلك في الأطعمة المختلفة وذلك لجذب انتباه المستهلك داخل الإعلان المقدم عن الأطعمة والمشروبات والمذاقات المختلفة. </a:t>
            </a:r>
            <a:endParaRPr lang="ar-EG" sz="2100" spc="50" dirty="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935631"/>
      </p:ext>
    </p:extLst>
  </p:cSld>
  <p:clrMapOvr>
    <a:masterClrMapping/>
  </p:clrMapOvr>
  <mc:AlternateContent xmlns:mc="http://schemas.openxmlformats.org/markup-compatibility/2006" xmlns:p14="http://schemas.microsoft.com/office/powerpoint/2010/main">
    <mc:Choice Requires="p14">
      <p:transition spd="slow" p14:dur="2000" advTm="69818"/>
    </mc:Choice>
    <mc:Fallback xmlns="">
      <p:transition spd="slow" advTm="6981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01403"/>
            <a:ext cx="3352905" cy="312390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3139321"/>
          </a:xfrm>
          <a:prstGeom prst="rect">
            <a:avLst/>
          </a:prstGeom>
          <a:noFill/>
        </p:spPr>
        <p:txBody>
          <a:bodyPr wrap="square" rtlCol="0">
            <a:spAutoFit/>
          </a:bodyPr>
          <a:lstStyle/>
          <a:p>
            <a:pPr marL="515937"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يتم استخدام استمالة الحاجة إلى الطعام والشراب من خلال محاور رئيسية </a:t>
            </a:r>
            <a:r>
              <a:rPr lang="ar-EG" sz="2200" b="1" u="sng" spc="50" dirty="0" smtClean="0">
                <a:latin typeface="Times New Roman" pitchFamily="18" charset="0"/>
                <a:cs typeface="Times New Roman" pitchFamily="18" charset="0"/>
              </a:rPr>
              <a:t>:</a:t>
            </a:r>
          </a:p>
          <a:p>
            <a:pPr marL="1084262" lvl="0" indent="-342900" algn="just" rtl="1">
              <a:lnSpc>
                <a:spcPct val="150000"/>
              </a:lnSpc>
              <a:buFont typeface="Wingdings" pitchFamily="2" charset="2"/>
              <a:buChar char="Ø"/>
              <a:tabLst>
                <a:tab pos="1198563" algn="l"/>
              </a:tabLst>
            </a:pPr>
            <a:r>
              <a:rPr lang="ar-EG" sz="2100" spc="50" dirty="0">
                <a:latin typeface="Times New Roman" pitchFamily="18" charset="0"/>
                <a:cs typeface="Times New Roman" pitchFamily="18" charset="0"/>
              </a:rPr>
              <a:t>	</a:t>
            </a:r>
            <a:r>
              <a:rPr lang="ar-EG" sz="2100" b="1" u="sng" spc="50" dirty="0" smtClean="0">
                <a:latin typeface="Times New Roman" pitchFamily="18" charset="0"/>
                <a:cs typeface="Times New Roman" pitchFamily="18" charset="0"/>
              </a:rPr>
              <a:t>تسليط </a:t>
            </a:r>
            <a:r>
              <a:rPr lang="ar-EG" sz="2100" b="1" u="sng" spc="50" dirty="0">
                <a:latin typeface="Times New Roman" pitchFamily="18" charset="0"/>
                <a:cs typeface="Times New Roman" pitchFamily="18" charset="0"/>
              </a:rPr>
              <a:t>الضوء على النكهات </a:t>
            </a:r>
            <a:r>
              <a:rPr lang="ar-EG" sz="2100" b="1" u="sng" spc="50" dirty="0" smtClean="0">
                <a:latin typeface="Times New Roman" pitchFamily="18" charset="0"/>
                <a:cs typeface="Times New Roman" pitchFamily="18" charset="0"/>
              </a:rPr>
              <a:t>والمذاقات المختلفة:</a:t>
            </a:r>
            <a:r>
              <a:rPr lang="ar-EG" sz="2100"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للتركيز على النكهات اللذيذة والمذاقات المميزة التي يقدمها المنتج أو المشروب. </a:t>
            </a:r>
            <a:r>
              <a:rPr lang="ar-EG" sz="2100" spc="50" dirty="0" smtClean="0">
                <a:latin typeface="Times New Roman" pitchFamily="18" charset="0"/>
                <a:cs typeface="Times New Roman" pitchFamily="18" charset="0"/>
              </a:rPr>
              <a:t>لذلك يمكن </a:t>
            </a:r>
            <a:r>
              <a:rPr lang="ar-EG" sz="2100" spc="50" dirty="0">
                <a:latin typeface="Times New Roman" pitchFamily="18" charset="0"/>
                <a:cs typeface="Times New Roman" pitchFamily="18" charset="0"/>
              </a:rPr>
              <a:t>استخدام الكلمات التي تعبر عن </a:t>
            </a:r>
            <a:r>
              <a:rPr lang="ar-EG" sz="2100" spc="50" dirty="0" smtClean="0">
                <a:latin typeface="Times New Roman" pitchFamily="18" charset="0"/>
                <a:cs typeface="Times New Roman" pitchFamily="18" charset="0"/>
              </a:rPr>
              <a:t>جودة الطعم </a:t>
            </a:r>
            <a:r>
              <a:rPr lang="ar-EG" sz="2100" spc="50" dirty="0">
                <a:latin typeface="Times New Roman" pitchFamily="18" charset="0"/>
                <a:cs typeface="Times New Roman" pitchFamily="18" charset="0"/>
              </a:rPr>
              <a:t>الرائع</a:t>
            </a:r>
            <a:r>
              <a:rPr lang="ar-EG" sz="2100" spc="50" dirty="0" smtClean="0">
                <a:latin typeface="Times New Roman" pitchFamily="18" charset="0"/>
                <a:cs typeface="Times New Roman" pitchFamily="18" charset="0"/>
              </a:rPr>
              <a:t>.</a:t>
            </a:r>
          </a:p>
          <a:p>
            <a:pPr marL="1084262" lvl="0" indent="-342900" algn="just" rtl="1">
              <a:lnSpc>
                <a:spcPct val="150000"/>
              </a:lnSpc>
              <a:buFont typeface="Wingdings" pitchFamily="2" charset="2"/>
              <a:buChar char="Ø"/>
              <a:tabLst>
                <a:tab pos="1198563" algn="l"/>
              </a:tabLst>
            </a:pPr>
            <a:r>
              <a:rPr lang="ar-EG" sz="2100" b="1" u="sng" spc="50" dirty="0" smtClean="0">
                <a:latin typeface="Times New Roman" pitchFamily="18" charset="0"/>
                <a:cs typeface="Times New Roman" pitchFamily="18" charset="0"/>
              </a:rPr>
              <a:t>تعزيز </a:t>
            </a:r>
            <a:r>
              <a:rPr lang="ar-EG" sz="2100" b="1" u="sng" spc="50" dirty="0">
                <a:latin typeface="Times New Roman" pitchFamily="18" charset="0"/>
                <a:cs typeface="Times New Roman" pitchFamily="18" charset="0"/>
              </a:rPr>
              <a:t>الصحة والغذاء الصحي:</a:t>
            </a:r>
            <a:r>
              <a:rPr lang="ar-EG" sz="2100" spc="50" dirty="0">
                <a:latin typeface="Times New Roman" pitchFamily="18" charset="0"/>
                <a:cs typeface="Times New Roman" pitchFamily="18" charset="0"/>
              </a:rPr>
              <a:t> يمكن استخدام الاستمالة للترويج لفوائد صحية وغذائية للمنتج أو المشروب. </a:t>
            </a:r>
            <a:r>
              <a:rPr lang="ar-EG" sz="2100" spc="50" dirty="0" smtClean="0">
                <a:latin typeface="Times New Roman" pitchFamily="18" charset="0"/>
                <a:cs typeface="Times New Roman" pitchFamily="18" charset="0"/>
              </a:rPr>
              <a:t>لذلك من الممكن أن </a:t>
            </a:r>
            <a:r>
              <a:rPr lang="ar-EG" sz="2100" spc="50" dirty="0">
                <a:latin typeface="Times New Roman" pitchFamily="18" charset="0"/>
                <a:cs typeface="Times New Roman" pitchFamily="18" charset="0"/>
              </a:rPr>
              <a:t>تركز على </a:t>
            </a:r>
            <a:r>
              <a:rPr lang="ar-EG" sz="2100" spc="50" dirty="0" smtClean="0">
                <a:latin typeface="Times New Roman" pitchFamily="18" charset="0"/>
                <a:cs typeface="Times New Roman" pitchFamily="18" charset="0"/>
              </a:rPr>
              <a:t>التغذية </a:t>
            </a:r>
            <a:r>
              <a:rPr lang="ar-EG" sz="2100" spc="50" dirty="0">
                <a:latin typeface="Times New Roman" pitchFamily="18" charset="0"/>
                <a:cs typeface="Times New Roman" pitchFamily="18" charset="0"/>
              </a:rPr>
              <a:t>المتوازنة.</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07585245"/>
      </p:ext>
    </p:extLst>
  </p:cSld>
  <p:clrMapOvr>
    <a:masterClrMapping/>
  </p:clrMapOvr>
  <mc:AlternateContent xmlns:mc="http://schemas.openxmlformats.org/markup-compatibility/2006" xmlns:p14="http://schemas.microsoft.com/office/powerpoint/2010/main">
    <mc:Choice Requires="p14">
      <p:transition spd="slow" p14:dur="2000" advTm="147794"/>
    </mc:Choice>
    <mc:Fallback xmlns="">
      <p:transition spd="slow" advTm="14779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01403"/>
            <a:ext cx="3352905" cy="312390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71625"/>
            <a:ext cx="8417320" cy="2570704"/>
          </a:xfrm>
          <a:prstGeom prst="rect">
            <a:avLst/>
          </a:prstGeom>
          <a:noFill/>
        </p:spPr>
        <p:txBody>
          <a:bodyPr wrap="square" rtlCol="0">
            <a:spAutoFit/>
          </a:bodyPr>
          <a:lstStyle/>
          <a:p>
            <a:pPr marL="515937" lvl="0" indent="-342900" algn="just" rtl="1">
              <a:lnSpc>
                <a:spcPct val="150000"/>
              </a:lnSpc>
              <a:buFont typeface="Arial" pitchFamily="34" charset="0"/>
              <a:buChar char="•"/>
            </a:pPr>
            <a:r>
              <a:rPr lang="ar-EG" sz="2200" b="1" u="sng" spc="50" dirty="0" smtClean="0">
                <a:latin typeface="Times New Roman" pitchFamily="18" charset="0"/>
                <a:cs typeface="Times New Roman" pitchFamily="18" charset="0"/>
              </a:rPr>
              <a:t>إبراز </a:t>
            </a:r>
            <a:r>
              <a:rPr lang="ar-EG" sz="2200" b="1" u="sng" spc="50" dirty="0">
                <a:latin typeface="Times New Roman" pitchFamily="18" charset="0"/>
                <a:cs typeface="Times New Roman" pitchFamily="18" charset="0"/>
              </a:rPr>
              <a:t>الأحداث والتجارب الاجتماعية:</a:t>
            </a:r>
            <a:r>
              <a:rPr lang="ar-EG" sz="22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لتسليط الضوء على كيفية أن المنتج أو المشروب يمكن أن </a:t>
            </a:r>
            <a:r>
              <a:rPr lang="ar-EG" sz="2100" spc="50" dirty="0" smtClean="0">
                <a:latin typeface="Times New Roman" pitchFamily="18" charset="0"/>
                <a:cs typeface="Times New Roman" pitchFamily="18" charset="0"/>
              </a:rPr>
              <a:t>يعزز </a:t>
            </a:r>
            <a:r>
              <a:rPr lang="ar-EG" sz="2100" spc="50" dirty="0">
                <a:latin typeface="Times New Roman" pitchFamily="18" charset="0"/>
                <a:cs typeface="Times New Roman" pitchFamily="18" charset="0"/>
              </a:rPr>
              <a:t>الأحداث الاجتماعية ويساهم في تحسين التجارب الاجتماعية. </a:t>
            </a:r>
            <a:r>
              <a:rPr lang="ar-EG" sz="2100" spc="50" dirty="0" smtClean="0">
                <a:latin typeface="Times New Roman" pitchFamily="18" charset="0"/>
                <a:cs typeface="Times New Roman" pitchFamily="18" charset="0"/>
              </a:rPr>
              <a:t>حيث </a:t>
            </a:r>
            <a:r>
              <a:rPr lang="ar-EG" sz="2100" spc="50" dirty="0">
                <a:latin typeface="Times New Roman" pitchFamily="18" charset="0"/>
                <a:cs typeface="Times New Roman" pitchFamily="18" charset="0"/>
              </a:rPr>
              <a:t>يشمل ذلك الطعام اللذيذ للمشاركة في الأحداث الاجتماعية، مشروبات تجمع الأصدقاء، وتجارب تناول </a:t>
            </a:r>
            <a:r>
              <a:rPr lang="ar-EG" sz="2100" spc="50" dirty="0" smtClean="0">
                <a:latin typeface="Times New Roman" pitchFamily="18" charset="0"/>
                <a:cs typeface="Times New Roman" pitchFamily="18" charset="0"/>
              </a:rPr>
              <a:t>الأطعمة الممتعة.</a:t>
            </a:r>
          </a:p>
          <a:p>
            <a:pPr marL="515937" lvl="0" indent="-342900" algn="just" rtl="1">
              <a:lnSpc>
                <a:spcPct val="150000"/>
              </a:lnSpc>
              <a:buFont typeface="Arial" pitchFamily="34" charset="0"/>
              <a:buChar char="•"/>
            </a:pPr>
            <a:endParaRPr lang="ar-EG" sz="2200" b="1" dirty="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3294609"/>
      </p:ext>
    </p:extLst>
  </p:cSld>
  <p:clrMapOvr>
    <a:masterClrMapping/>
  </p:clrMapOvr>
  <mc:AlternateContent xmlns:mc="http://schemas.openxmlformats.org/markup-compatibility/2006" xmlns:p14="http://schemas.microsoft.com/office/powerpoint/2010/main">
    <mc:Choice Requires="p14">
      <p:transition spd="slow" p14:dur="2000" advTm="72666"/>
    </mc:Choice>
    <mc:Fallback xmlns="">
      <p:transition spd="slow" advTm="7266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01403"/>
            <a:ext cx="3352905" cy="312390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71625"/>
            <a:ext cx="8417320" cy="3531736"/>
          </a:xfrm>
          <a:prstGeom prst="rect">
            <a:avLst/>
          </a:prstGeom>
          <a:noFill/>
        </p:spPr>
        <p:txBody>
          <a:bodyPr wrap="square" rtlCol="0">
            <a:spAutoFit/>
          </a:bodyPr>
          <a:lstStyle/>
          <a:p>
            <a:pPr marL="515937"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الترويج </a:t>
            </a:r>
            <a:r>
              <a:rPr lang="ar-EG" sz="2200" b="1" u="sng" spc="50" dirty="0">
                <a:latin typeface="Times New Roman" pitchFamily="18" charset="0"/>
                <a:cs typeface="Times New Roman" pitchFamily="18" charset="0"/>
              </a:rPr>
              <a:t>للمشروبات </a:t>
            </a:r>
            <a:r>
              <a:rPr lang="ar-EG" sz="2200" b="1" u="sng" spc="50" dirty="0" smtClean="0">
                <a:latin typeface="Times New Roman" pitchFamily="18" charset="0"/>
                <a:cs typeface="Times New Roman" pitchFamily="18" charset="0"/>
              </a:rPr>
              <a:t>الحيوية والطاقة :</a:t>
            </a:r>
            <a:r>
              <a:rPr lang="ar-EG" sz="2200" b="1"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لتسليط الضوء على المشروبات التي توفر الحيوية والطاقة. </a:t>
            </a:r>
            <a:r>
              <a:rPr lang="ar-EG" sz="2100" spc="50" dirty="0" smtClean="0">
                <a:latin typeface="Times New Roman" pitchFamily="18" charset="0"/>
                <a:cs typeface="Times New Roman" pitchFamily="18" charset="0"/>
              </a:rPr>
              <a:t>حيث تساعد على التشجيع </a:t>
            </a:r>
            <a:r>
              <a:rPr lang="ar-EG" sz="2100" spc="50" dirty="0">
                <a:latin typeface="Times New Roman" pitchFamily="18" charset="0"/>
                <a:cs typeface="Times New Roman" pitchFamily="18" charset="0"/>
              </a:rPr>
              <a:t>على استخدام المشروبات المنشطة التي تحتوي على مواد طبيعية محفزة للطاقة مثل القهوة أو الشاي</a:t>
            </a:r>
            <a:r>
              <a:rPr lang="ar-EG" sz="2100" spc="50" dirty="0" smtClean="0">
                <a:latin typeface="Times New Roman" pitchFamily="18" charset="0"/>
                <a:cs typeface="Times New Roman" pitchFamily="18" charset="0"/>
              </a:rPr>
              <a:t>.</a:t>
            </a:r>
          </a:p>
          <a:p>
            <a:pPr marL="515937"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الإعلان </a:t>
            </a:r>
            <a:r>
              <a:rPr lang="ar-EG" sz="2200" b="1" u="sng" spc="50" dirty="0">
                <a:latin typeface="Times New Roman" pitchFamily="18" charset="0"/>
                <a:cs typeface="Times New Roman" pitchFamily="18" charset="0"/>
              </a:rPr>
              <a:t>عن العروض الخاصة </a:t>
            </a:r>
            <a:r>
              <a:rPr lang="ar-EG" sz="2200" b="1" u="sng" spc="50" dirty="0" smtClean="0">
                <a:latin typeface="Times New Roman" pitchFamily="18" charset="0"/>
                <a:cs typeface="Times New Roman" pitchFamily="18" charset="0"/>
              </a:rPr>
              <a:t>والتخفيضات :</a:t>
            </a:r>
            <a:r>
              <a:rPr lang="ar-EG" sz="2200"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يمكن استخدام الاستمالة لإثارة الحاجة إلى الطعام والشراب من خلال الترويج للعروض الخاصة والتخفيضات. </a:t>
            </a:r>
            <a:r>
              <a:rPr lang="ar-EG" sz="2100" spc="50" dirty="0" smtClean="0">
                <a:latin typeface="Times New Roman" pitchFamily="18" charset="0"/>
                <a:cs typeface="Times New Roman" pitchFamily="18" charset="0"/>
              </a:rPr>
              <a:t>فمن الممكن أن </a:t>
            </a:r>
            <a:r>
              <a:rPr lang="ar-EG" sz="2100" spc="50" dirty="0">
                <a:latin typeface="Times New Roman" pitchFamily="18" charset="0"/>
                <a:cs typeface="Times New Roman" pitchFamily="18" charset="0"/>
              </a:rPr>
              <a:t>تشمل ذلك تنزيلات الأسعار، وعروض "</a:t>
            </a:r>
            <a:r>
              <a:rPr lang="ar-EG" sz="2100" spc="50" dirty="0" smtClean="0">
                <a:latin typeface="Times New Roman" pitchFamily="18" charset="0"/>
                <a:cs typeface="Times New Roman" pitchFamily="18" charset="0"/>
              </a:rPr>
              <a:t>اشتري </a:t>
            </a:r>
            <a:r>
              <a:rPr lang="ar-EG" sz="2100" spc="50" dirty="0">
                <a:latin typeface="Times New Roman" pitchFamily="18" charset="0"/>
                <a:cs typeface="Times New Roman" pitchFamily="18" charset="0"/>
              </a:rPr>
              <a:t>واحد واحصل على الآخر بنصف السعر"، وعروض الوجبات الخاصة بقيمة مضافة.</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6228716"/>
      </p:ext>
    </p:extLst>
  </p:cSld>
  <p:clrMapOvr>
    <a:masterClrMapping/>
  </p:clrMapOvr>
  <mc:AlternateContent xmlns:mc="http://schemas.openxmlformats.org/markup-compatibility/2006" xmlns:p14="http://schemas.microsoft.com/office/powerpoint/2010/main">
    <mc:Choice Requires="p14">
      <p:transition spd="slow" p14:dur="2000" advTm="139328"/>
    </mc:Choice>
    <mc:Fallback xmlns="">
      <p:transition spd="slow" advTm="13932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5602" r="-1448"/>
          <a:stretch/>
        </p:blipFill>
        <p:spPr>
          <a:xfrm>
            <a:off x="-1" y="1299910"/>
            <a:ext cx="3437433" cy="242746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562240"/>
          </a:xfrm>
          <a:prstGeom prst="rect">
            <a:avLst/>
          </a:prstGeom>
          <a:noFill/>
        </p:spPr>
        <p:txBody>
          <a:bodyPr wrap="square" rtlCol="0">
            <a:spAutoFit/>
          </a:bodyPr>
          <a:lstStyle/>
          <a:p>
            <a:pPr marL="628650" lvl="0" indent="-457200" algn="just" rtl="1">
              <a:lnSpc>
                <a:spcPct val="150000"/>
              </a:lnSpc>
              <a:buFont typeface="+mj-lt"/>
              <a:buAutoNum type="arabicPeriod" startAt="8"/>
            </a:pPr>
            <a:r>
              <a:rPr lang="ar-EG" sz="2200" b="1" u="sng" spc="50" dirty="0" smtClean="0">
                <a:latin typeface="Times New Roman" pitchFamily="18" charset="0"/>
                <a:cs typeface="Times New Roman" pitchFamily="18" charset="0"/>
              </a:rPr>
              <a:t>الميل إلى المحاكاة:</a:t>
            </a:r>
          </a:p>
          <a:p>
            <a:pPr marL="800100" lvl="1"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تُعد استمالة </a:t>
            </a:r>
            <a:r>
              <a:rPr lang="ar-EG" sz="2100" spc="50" dirty="0">
                <a:latin typeface="Times New Roman" pitchFamily="18" charset="0"/>
                <a:cs typeface="Times New Roman" pitchFamily="18" charset="0"/>
              </a:rPr>
              <a:t>الميل إلى المحاكاة </a:t>
            </a:r>
            <a:r>
              <a:rPr lang="ar-EG" sz="2100" spc="50" dirty="0" smtClean="0">
                <a:latin typeface="Times New Roman" pitchFamily="18" charset="0"/>
                <a:cs typeface="Times New Roman" pitchFamily="18" charset="0"/>
              </a:rPr>
              <a:t>هى </a:t>
            </a:r>
            <a:r>
              <a:rPr lang="ar-EG" sz="2100" spc="50" dirty="0">
                <a:latin typeface="Times New Roman" pitchFamily="18" charset="0"/>
                <a:cs typeface="Times New Roman" pitchFamily="18" charset="0"/>
              </a:rPr>
              <a:t>استراتيجية استخدمت لإثارة الرغبة في تقليد سلوك أو سمات الآخرين. </a:t>
            </a:r>
            <a:r>
              <a:rPr lang="ar-EG" sz="2100" spc="50" dirty="0" smtClean="0">
                <a:latin typeface="Times New Roman" pitchFamily="18" charset="0"/>
                <a:cs typeface="Times New Roman" pitchFamily="18" charset="0"/>
              </a:rPr>
              <a:t>حيث يتم </a:t>
            </a:r>
            <a:r>
              <a:rPr lang="ar-EG" sz="2100" spc="50" dirty="0">
                <a:latin typeface="Times New Roman" pitchFamily="18" charset="0"/>
                <a:cs typeface="Times New Roman" pitchFamily="18" charset="0"/>
              </a:rPr>
              <a:t>غالبًا استخدامها في التسويق والإعلان لتشجيع الجمهور على تجربة منتج </a:t>
            </a:r>
            <a:r>
              <a:rPr lang="ar-EG" sz="2100" spc="50" dirty="0" smtClean="0">
                <a:latin typeface="Times New Roman" pitchFamily="18" charset="0"/>
                <a:cs typeface="Times New Roman" pitchFamily="18" charset="0"/>
              </a:rPr>
              <a:t>ما.</a:t>
            </a:r>
          </a:p>
          <a:p>
            <a:pPr lvl="1" algn="just" rtl="1">
              <a:lnSpc>
                <a:spcPct val="150000"/>
              </a:lnSpc>
            </a:pPr>
            <a:r>
              <a:rPr lang="ar-EG" sz="2200" b="1" spc="50" dirty="0">
                <a:latin typeface="Times New Roman" pitchFamily="18" charset="0"/>
                <a:cs typeface="Times New Roman" pitchFamily="18" charset="0"/>
              </a:rPr>
              <a:t>	</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1996258"/>
      </p:ext>
    </p:extLst>
  </p:cSld>
  <p:clrMapOvr>
    <a:masterClrMapping/>
  </p:clrMapOvr>
  <mc:AlternateContent xmlns:mc="http://schemas.openxmlformats.org/markup-compatibility/2006" xmlns:p14="http://schemas.microsoft.com/office/powerpoint/2010/main">
    <mc:Choice Requires="p14">
      <p:transition spd="slow" p14:dur="2000" advTm="46268"/>
    </mc:Choice>
    <mc:Fallback xmlns="">
      <p:transition spd="slow" advTm="4626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l="5602" r="-1448"/>
          <a:stretch/>
        </p:blipFill>
        <p:spPr>
          <a:xfrm>
            <a:off x="-1" y="1299910"/>
            <a:ext cx="3437433" cy="242746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6907"/>
            <a:ext cx="8417320" cy="2963119"/>
          </a:xfrm>
          <a:prstGeom prst="rect">
            <a:avLst/>
          </a:prstGeom>
          <a:noFill/>
        </p:spPr>
        <p:txBody>
          <a:bodyPr wrap="square" rtlCol="0">
            <a:spAutoFit/>
          </a:bodyPr>
          <a:lstStyle/>
          <a:p>
            <a:pPr marL="51435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يتم </a:t>
            </a:r>
            <a:r>
              <a:rPr lang="ar-EG" sz="2100" spc="50" dirty="0">
                <a:latin typeface="Times New Roman" pitchFamily="18" charset="0"/>
                <a:cs typeface="Times New Roman" pitchFamily="18" charset="0"/>
              </a:rPr>
              <a:t>الاستفادة من طبيعة البشر في تقليد ومحاكاة سلوك الآخرين لتسهيل عملية التأثير والتغيير. </a:t>
            </a:r>
            <a:r>
              <a:rPr lang="ar-EG" sz="2100" spc="50" dirty="0" smtClean="0">
                <a:latin typeface="Times New Roman" pitchFamily="18" charset="0"/>
                <a:cs typeface="Times New Roman" pitchFamily="18" charset="0"/>
              </a:rPr>
              <a:t>حيث </a:t>
            </a:r>
            <a:r>
              <a:rPr lang="ar-EG" sz="2100" spc="50" dirty="0">
                <a:latin typeface="Times New Roman" pitchFamily="18" charset="0"/>
                <a:cs typeface="Times New Roman" pitchFamily="18" charset="0"/>
              </a:rPr>
              <a:t>يتضمن ذلك عرض النماذج أو </a:t>
            </a:r>
            <a:r>
              <a:rPr lang="ar-EG" sz="2100" spc="50" dirty="0" smtClean="0">
                <a:latin typeface="Times New Roman" pitchFamily="18" charset="0"/>
                <a:cs typeface="Times New Roman" pitchFamily="18" charset="0"/>
              </a:rPr>
              <a:t>القصص </a:t>
            </a:r>
            <a:r>
              <a:rPr lang="ar-EG" sz="2100" spc="50" dirty="0">
                <a:latin typeface="Times New Roman" pitchFamily="18" charset="0"/>
                <a:cs typeface="Times New Roman" pitchFamily="18" charset="0"/>
              </a:rPr>
              <a:t>الملهمة للأفراد الذين تمكنوا من تحقيق النجاح باستخدام المنتج أو الفكرة </a:t>
            </a:r>
            <a:r>
              <a:rPr lang="ar-EG" sz="2100" spc="50" dirty="0" smtClean="0">
                <a:latin typeface="Times New Roman" pitchFamily="18" charset="0"/>
                <a:cs typeface="Times New Roman" pitchFamily="18" charset="0"/>
              </a:rPr>
              <a:t>المقدمة؛ </a:t>
            </a:r>
            <a:r>
              <a:rPr lang="ar-EG" sz="2100" spc="50" dirty="0">
                <a:latin typeface="Times New Roman" pitchFamily="18" charset="0"/>
                <a:cs typeface="Times New Roman" pitchFamily="18" charset="0"/>
              </a:rPr>
              <a:t>بالإضافة إلى </a:t>
            </a:r>
            <a:r>
              <a:rPr lang="ar-EG" sz="2100" spc="50" dirty="0" smtClean="0">
                <a:latin typeface="Times New Roman" pitchFamily="18" charset="0"/>
                <a:cs typeface="Times New Roman" pitchFamily="18" charset="0"/>
              </a:rPr>
              <a:t>ذلك </a:t>
            </a:r>
            <a:r>
              <a:rPr lang="ar-EG" sz="2100" spc="50" dirty="0">
                <a:latin typeface="Times New Roman" pitchFamily="18" charset="0"/>
                <a:cs typeface="Times New Roman" pitchFamily="18" charset="0"/>
              </a:rPr>
              <a:t>يمكن استخدام أشخاص ذوي تأثير كسفراء للماركة أو المنتج لإلهام الآخرين بتجربتهم واستخدام المنتج أو الخدمة</a:t>
            </a:r>
            <a:r>
              <a:rPr lang="ar-EG" sz="2100" spc="50" dirty="0" smtClean="0">
                <a:latin typeface="Times New Roman" pitchFamily="18" charset="0"/>
                <a:cs typeface="Times New Roman" pitchFamily="18" charset="0"/>
              </a:rPr>
              <a:t>.</a:t>
            </a:r>
          </a:p>
          <a:p>
            <a:pPr marL="171450" lvl="0" algn="just" rtl="1">
              <a:lnSpc>
                <a:spcPct val="150000"/>
              </a:lnSpc>
            </a:pPr>
            <a:endParaRPr lang="ar-EG" sz="2200" b="1" dirty="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68199926"/>
      </p:ext>
    </p:extLst>
  </p:cSld>
  <p:clrMapOvr>
    <a:masterClrMapping/>
  </p:clrMapOvr>
  <mc:AlternateContent xmlns:mc="http://schemas.openxmlformats.org/markup-compatibility/2006" xmlns:p14="http://schemas.microsoft.com/office/powerpoint/2010/main">
    <mc:Choice Requires="p14">
      <p:transition spd="slow" p14:dur="2000" advTm="46868"/>
    </mc:Choice>
    <mc:Fallback xmlns="">
      <p:transition spd="slow" advTm="4686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l="5602" r="-1448"/>
          <a:stretch/>
        </p:blipFill>
        <p:spPr>
          <a:xfrm>
            <a:off x="-1" y="1299910"/>
            <a:ext cx="3437433" cy="242746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586907"/>
            <a:ext cx="8417320" cy="2062872"/>
          </a:xfrm>
          <a:prstGeom prst="rect">
            <a:avLst/>
          </a:prstGeom>
          <a:noFill/>
        </p:spPr>
        <p:txBody>
          <a:bodyPr wrap="square" rtlCol="0">
            <a:spAutoFit/>
          </a:bodyPr>
          <a:lstStyle/>
          <a:p>
            <a:pPr marL="51435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ومن ضمن الأشخاص المؤثرين على قرارات المستهلك الشرائية للسلع المعلنه الاستعانة بالمشاهير في الطب أو العلم أو الفن فيكون لهم تأثير قوى في عملية جذب الانتباه والتأثير على الجمهور المستهدف. </a:t>
            </a:r>
          </a:p>
          <a:p>
            <a:pPr marL="171450" lvl="0" algn="just" rtl="1">
              <a:lnSpc>
                <a:spcPct val="150000"/>
              </a:lnSpc>
            </a:pPr>
            <a:endParaRPr lang="ar-EG" sz="2200" b="1" dirty="0">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الإقناعية الإعلانية المباشرة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96931708"/>
      </p:ext>
    </p:extLst>
  </p:cSld>
  <p:clrMapOvr>
    <a:masterClrMapping/>
  </p:clrMapOvr>
  <mc:AlternateContent xmlns:mc="http://schemas.openxmlformats.org/markup-compatibility/2006" xmlns:p14="http://schemas.microsoft.com/office/powerpoint/2010/main">
    <mc:Choice Requires="p14">
      <p:transition spd="slow" p14:dur="2000" advTm="35484"/>
    </mc:Choice>
    <mc:Fallback xmlns="">
      <p:transition spd="slow" advTm="3548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947234"/>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a:latin typeface="Simplified Arabic" pitchFamily="18" charset="-78"/>
                <a:cs typeface="Times New Roman"/>
              </a:rPr>
              <a:t>قدمت المحاضرة </a:t>
            </a:r>
            <a:r>
              <a:rPr lang="ar-EG" sz="2100" spc="50" dirty="0" smtClean="0">
                <a:latin typeface="Simplified Arabic" pitchFamily="18" charset="-78"/>
                <a:cs typeface="Times New Roman"/>
              </a:rPr>
              <a:t>عرضًا دقيقًا لماهية الاستمالات الإعلانية وكيفية الاستفادة منها من قبل المعلن للتأثير على </a:t>
            </a:r>
            <a:r>
              <a:rPr lang="ar-EG" sz="2100" spc="50" dirty="0">
                <a:latin typeface="Simplified Arabic" pitchFamily="18" charset="-78"/>
                <a:cs typeface="Times New Roman"/>
              </a:rPr>
              <a:t>المستهلك </a:t>
            </a:r>
            <a:r>
              <a:rPr lang="ar-EG" sz="2100" spc="50" dirty="0" smtClean="0">
                <a:latin typeface="Simplified Arabic" pitchFamily="18" charset="-78"/>
                <a:cs typeface="Times New Roman"/>
              </a:rPr>
              <a:t>وجذب انتباهه من خلال الرسالة </a:t>
            </a:r>
            <a:r>
              <a:rPr lang="ar-EG" sz="2100" spc="50" dirty="0">
                <a:latin typeface="Simplified Arabic" pitchFamily="18" charset="-78"/>
                <a:cs typeface="Times New Roman"/>
              </a:rPr>
              <a:t>الإعلانية للوصول إلى النتيجة المرجوة وهى تحقيق التأثير </a:t>
            </a:r>
            <a:r>
              <a:rPr lang="ar-EG" sz="2100" spc="50" dirty="0" smtClean="0">
                <a:latin typeface="Simplified Arabic" pitchFamily="18" charset="-78"/>
                <a:cs typeface="Times New Roman"/>
              </a:rPr>
              <a:t>على الجمهور المستهدف والأقبال </a:t>
            </a:r>
            <a:r>
              <a:rPr lang="ar-EG" sz="2100" spc="50" dirty="0">
                <a:latin typeface="Simplified Arabic" pitchFamily="18" charset="-78"/>
                <a:cs typeface="Times New Roman"/>
              </a:rPr>
              <a:t>على شراء المنتج أو الخدمة المعلن عنها خلال الرسالة الإعلانية عبر الوسيلة الإعلانية.</a:t>
            </a:r>
            <a:endParaRPr lang="ar-EG" sz="2100" spc="50" dirty="0" smtClean="0">
              <a:latin typeface="Simplified Arabic" pitchFamily="18" charset="-78"/>
              <a:cs typeface="Times New Roman"/>
            </a:endParaRPr>
          </a:p>
          <a:p>
            <a:pPr marL="342900" lvl="0" indent="-342900" algn="just" rtl="1">
              <a:lnSpc>
                <a:spcPct val="150000"/>
              </a:lnSpc>
              <a:buFont typeface="Wingdings" pitchFamily="2" charset="2"/>
              <a:buChar char="Ø"/>
            </a:pPr>
            <a:r>
              <a:rPr lang="ar-EG" sz="2100" spc="50" dirty="0" smtClean="0">
                <a:latin typeface="Simplified Arabic" pitchFamily="18" charset="-78"/>
                <a:cs typeface="Times New Roman"/>
              </a:rPr>
              <a:t>كما قدمت المحاضرة عرضًا عن أنواع الاستمالات الإعلانية وكيفية الاستفادة من كلًا منهما على حدى بناءًا على طبيعة المنتج ومدى اتصال نوع الاستمالة بنوعية المنتج أو الخدمة المعلن عنها.</a:t>
            </a:r>
          </a:p>
          <a:p>
            <a:pPr marL="342900" lvl="0" indent="-342900" algn="just" rtl="1">
              <a:lnSpc>
                <a:spcPct val="150000"/>
              </a:lnSpc>
              <a:buFont typeface="Wingdings" pitchFamily="2" charset="2"/>
              <a:buChar char="Ø"/>
            </a:pPr>
            <a:endParaRPr lang="ar-EG" sz="2000" spc="50" dirty="0">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prstClr val="white"/>
                </a:solidFill>
                <a:latin typeface="Times New Roman" panose="02020603050405020304" pitchFamily="18" charset="0"/>
                <a:cs typeface="Times New Roman" panose="02020603050405020304" pitchFamily="18" charset="0"/>
              </a:rPr>
              <a:t>7</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49569"/>
    </mc:Choice>
    <mc:Fallback xmlns="">
      <p:transition spd="slow" advTm="4956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2222881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1566</TotalTime>
  <Words>2139</Words>
  <Application>Microsoft Office PowerPoint</Application>
  <PresentationFormat>Custom</PresentationFormat>
  <Paragraphs>267</Paragraphs>
  <Slides>40</Slides>
  <Notes>36</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110</cp:revision>
  <dcterms:created xsi:type="dcterms:W3CDTF">2023-04-29T09:08:23Z</dcterms:created>
  <dcterms:modified xsi:type="dcterms:W3CDTF">2023-11-17T00:05:32Z</dcterms:modified>
</cp:coreProperties>
</file>