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8"/>
  </p:notesMasterIdLst>
  <p:sldIdLst>
    <p:sldId id="257" r:id="rId2"/>
    <p:sldId id="462" r:id="rId3"/>
    <p:sldId id="538" r:id="rId4"/>
    <p:sldId id="348" r:id="rId5"/>
    <p:sldId id="564" r:id="rId6"/>
    <p:sldId id="574" r:id="rId7"/>
    <p:sldId id="567" r:id="rId8"/>
    <p:sldId id="569" r:id="rId9"/>
    <p:sldId id="570" r:id="rId10"/>
    <p:sldId id="571" r:id="rId11"/>
    <p:sldId id="572" r:id="rId12"/>
    <p:sldId id="568" r:id="rId13"/>
    <p:sldId id="573" r:id="rId14"/>
    <p:sldId id="480" r:id="rId15"/>
    <p:sldId id="478" r:id="rId16"/>
    <p:sldId id="484" r:id="rId17"/>
    <p:sldId id="485" r:id="rId18"/>
    <p:sldId id="486" r:id="rId19"/>
    <p:sldId id="487" r:id="rId20"/>
    <p:sldId id="488" r:id="rId21"/>
    <p:sldId id="489" r:id="rId22"/>
    <p:sldId id="496" r:id="rId23"/>
    <p:sldId id="497" r:id="rId24"/>
    <p:sldId id="498" r:id="rId25"/>
    <p:sldId id="500" r:id="rId26"/>
    <p:sldId id="501" r:id="rId27"/>
    <p:sldId id="499" r:id="rId28"/>
    <p:sldId id="503" r:id="rId29"/>
    <p:sldId id="504" r:id="rId30"/>
    <p:sldId id="505" r:id="rId31"/>
    <p:sldId id="507" r:id="rId32"/>
    <p:sldId id="539" r:id="rId33"/>
    <p:sldId id="509" r:id="rId34"/>
    <p:sldId id="510" r:id="rId35"/>
    <p:sldId id="511" r:id="rId36"/>
    <p:sldId id="512" r:id="rId37"/>
    <p:sldId id="575" r:id="rId38"/>
    <p:sldId id="513" r:id="rId39"/>
    <p:sldId id="514" r:id="rId40"/>
    <p:sldId id="516" r:id="rId41"/>
    <p:sldId id="515" r:id="rId42"/>
    <p:sldId id="517" r:id="rId43"/>
    <p:sldId id="518" r:id="rId44"/>
    <p:sldId id="543" r:id="rId45"/>
    <p:sldId id="508" r:id="rId46"/>
    <p:sldId id="542" r:id="rId47"/>
    <p:sldId id="537" r:id="rId48"/>
    <p:sldId id="298" r:id="rId49"/>
    <p:sldId id="305" r:id="rId50"/>
    <p:sldId id="522" r:id="rId51"/>
    <p:sldId id="523" r:id="rId52"/>
    <p:sldId id="524" r:id="rId53"/>
    <p:sldId id="520" r:id="rId54"/>
    <p:sldId id="521" r:id="rId55"/>
    <p:sldId id="527" r:id="rId56"/>
    <p:sldId id="528" r:id="rId57"/>
    <p:sldId id="529" r:id="rId58"/>
    <p:sldId id="531" r:id="rId59"/>
    <p:sldId id="532" r:id="rId60"/>
    <p:sldId id="533" r:id="rId61"/>
    <p:sldId id="534" r:id="rId62"/>
    <p:sldId id="535" r:id="rId63"/>
    <p:sldId id="536" r:id="rId64"/>
    <p:sldId id="297" r:id="rId65"/>
    <p:sldId id="260" r:id="rId66"/>
    <p:sldId id="304"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0A1F61"/>
    <a:srgbClr val="EE8200"/>
    <a:srgbClr val="FF9518"/>
    <a:srgbClr val="FF8C0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60" y="6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7/10/2024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dirty="0"/>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dirty="0"/>
          </a:p>
        </p:txBody>
      </p:sp>
    </p:spTree>
    <p:extLst>
      <p:ext uri="{BB962C8B-B14F-4D97-AF65-F5344CB8AC3E}">
        <p14:creationId xmlns:p14="http://schemas.microsoft.com/office/powerpoint/2010/main" val="236029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Makes decision </a:t>
            </a:r>
            <a:r>
              <a:rPr lang="en-US" dirty="0" err="1"/>
              <a:t>annonces</a:t>
            </a:r>
            <a:endParaRPr lang="en-US" dirty="0"/>
          </a:p>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44</a:t>
            </a:fld>
            <a:endParaRPr lang="en-US" dirty="0"/>
          </a:p>
        </p:txBody>
      </p:sp>
    </p:spTree>
    <p:extLst>
      <p:ext uri="{BB962C8B-B14F-4D97-AF65-F5344CB8AC3E}">
        <p14:creationId xmlns:p14="http://schemas.microsoft.com/office/powerpoint/2010/main" val="3419168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Makes decision </a:t>
            </a:r>
            <a:r>
              <a:rPr lang="en-US" dirty="0" err="1"/>
              <a:t>annonces</a:t>
            </a:r>
            <a:endParaRPr lang="en-US" dirty="0"/>
          </a:p>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45</a:t>
            </a:fld>
            <a:endParaRPr lang="en-US" dirty="0"/>
          </a:p>
        </p:txBody>
      </p:sp>
    </p:spTree>
    <p:extLst>
      <p:ext uri="{BB962C8B-B14F-4D97-AF65-F5344CB8AC3E}">
        <p14:creationId xmlns:p14="http://schemas.microsoft.com/office/powerpoint/2010/main" val="1853604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46</a:t>
            </a:fld>
            <a:endParaRPr lang="en-US" dirty="0"/>
          </a:p>
        </p:txBody>
      </p:sp>
    </p:spTree>
    <p:extLst>
      <p:ext uri="{BB962C8B-B14F-4D97-AF65-F5344CB8AC3E}">
        <p14:creationId xmlns:p14="http://schemas.microsoft.com/office/powerpoint/2010/main" val="3152147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7/10/2024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dirty="0"/>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gif"/></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7.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emf"/><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1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2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3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3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3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2.emf"/></Relationships>
</file>

<file path=ppt/slides/_rels/slide3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3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3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3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gif"/><Relationship Id="rId2"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3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3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4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4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4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4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1.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6.emf"/><Relationship Id="rId4" Type="http://schemas.openxmlformats.org/officeDocument/2006/relationships/image" Target="../media/image11.emf"/></Relationships>
</file>

<file path=ppt/slides/_rels/slide4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6.emf"/><Relationship Id="rId4" Type="http://schemas.openxmlformats.org/officeDocument/2006/relationships/image" Target="../media/image11.emf"/></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3.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6.emf"/><Relationship Id="rId4" Type="http://schemas.openxmlformats.org/officeDocument/2006/relationships/image" Target="../media/image11.emf"/></Relationships>
</file>

<file path=ppt/slides/_rels/slide4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12.emf"/><Relationship Id="rId4" Type="http://schemas.openxmlformats.org/officeDocument/2006/relationships/image" Target="../media/image6.emf"/></Relationships>
</file>

<file path=ppt/slides/_rels/slide4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5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6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6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6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6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6.emf"/></Relationships>
</file>

<file path=ppt/slides/_rels/slide6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2.emf"/></Relationships>
</file>

<file path=ppt/slides/_rels/slide6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5.emf"/><Relationship Id="rId1" Type="http://schemas.openxmlformats.org/officeDocument/2006/relationships/slideLayout" Target="../slideLayouts/slideLayout7.xml"/><Relationship Id="rId5" Type="http://schemas.openxmlformats.org/officeDocument/2006/relationships/image" Target="../media/image6.emf"/><Relationship Id="rId4" Type="http://schemas.openxmlformats.org/officeDocument/2006/relationships/image" Target="../media/image11.emf"/></Relationships>
</file>

<file path=ppt/slides/_rels/slide6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110066"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4"/>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6"/>
          <a:stretch>
            <a:fillRect/>
          </a:stretch>
        </p:blipFill>
        <p:spPr>
          <a:xfrm>
            <a:off x="-112889" y="4288121"/>
            <a:ext cx="6714451" cy="1972334"/>
          </a:xfrm>
          <a:prstGeom prst="rect">
            <a:avLst/>
          </a:prstGeom>
        </p:spPr>
      </p:pic>
      <p:pic>
        <p:nvPicPr>
          <p:cNvPr id="13" name="Picture 12"/>
          <p:cNvPicPr>
            <a:picLocks noChangeAspect="1"/>
          </p:cNvPicPr>
          <p:nvPr/>
        </p:nvPicPr>
        <p:blipFill>
          <a:blip r:embed="rId7"/>
          <a:stretch>
            <a:fillRect/>
          </a:stretch>
        </p:blipFill>
        <p:spPr>
          <a:xfrm>
            <a:off x="7109562" y="4708455"/>
            <a:ext cx="5882401" cy="1034667"/>
          </a:xfrm>
          <a:prstGeom prst="rect">
            <a:avLst/>
          </a:prstGeom>
        </p:spPr>
      </p:pic>
      <p:sp>
        <p:nvSpPr>
          <p:cNvPr id="14" name="TextBox 13"/>
          <p:cNvSpPr txBox="1"/>
          <p:nvPr/>
        </p:nvSpPr>
        <p:spPr>
          <a:xfrm>
            <a:off x="474133" y="4581790"/>
            <a:ext cx="460356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Digital Media Leadership</a:t>
            </a:r>
          </a:p>
          <a:p>
            <a:r>
              <a:rPr lang="en-US" sz="2800" dirty="0">
                <a:solidFill>
                  <a:srgbClr val="24A9E1"/>
                </a:solidFill>
                <a:latin typeface="Tajawal Medium" panose="00000600000000000000" pitchFamily="2" charset="-78"/>
                <a:cs typeface="Tajawal Medium" panose="00000600000000000000" pitchFamily="2" charset="-78"/>
              </a:rPr>
              <a:t>Prepared by Dr. Doaa Rady</a:t>
            </a:r>
          </a:p>
          <a:p>
            <a:r>
              <a:rPr lang="en-US" sz="2800" dirty="0">
                <a:solidFill>
                  <a:srgbClr val="FF9518"/>
                </a:solidFill>
                <a:latin typeface="Tajawal Medium" panose="00000600000000000000" pitchFamily="2" charset="-78"/>
                <a:cs typeface="Tajawal Medium" panose="00000600000000000000" pitchFamily="2" charset="-78"/>
              </a:rPr>
              <a:t>W5 Lecture </a:t>
            </a:r>
          </a:p>
        </p:txBody>
      </p:sp>
      <p:sp>
        <p:nvSpPr>
          <p:cNvPr id="16" name="TextBox 15"/>
          <p:cNvSpPr txBox="1"/>
          <p:nvPr/>
        </p:nvSpPr>
        <p:spPr>
          <a:xfrm>
            <a:off x="7671495" y="4742321"/>
            <a:ext cx="3863558"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726</a:t>
            </a:r>
            <a:endParaRPr lang="ar-EG"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Master of Digital Media</a:t>
            </a:r>
            <a:endParaRPr lang="ar-EG"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5301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4002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W5 Lecture outline</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66711" y="57428"/>
            <a:ext cx="6357112" cy="5703549"/>
          </a:xfrm>
          <a:prstGeom prst="rect">
            <a:avLst/>
          </a:prstGeom>
          <a:noFill/>
        </p:spPr>
        <p:txBody>
          <a:bodyPr wrap="square" rtlCol="0">
            <a:spAutoFit/>
          </a:bodyPr>
          <a:lstStyle/>
          <a:p>
            <a:pPr algn="just">
              <a:lnSpc>
                <a:spcPct val="200000"/>
              </a:lnSpc>
            </a:pPr>
            <a:r>
              <a:rPr lang="en-US" sz="2000" b="1" u="sng" dirty="0">
                <a:solidFill>
                  <a:srgbClr val="FF8C01"/>
                </a:solidFill>
                <a:latin typeface="Tajawal ExtraBold" panose="00000800000000000000" pitchFamily="2" charset="-78"/>
                <a:cs typeface="Tajawal ExtraBold" panose="00000800000000000000" pitchFamily="2" charset="-78"/>
              </a:rPr>
              <a:t>Last Lecture, we leaned about </a:t>
            </a:r>
          </a:p>
          <a:p>
            <a:pPr marL="4032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Types of Leadership </a:t>
            </a:r>
          </a:p>
          <a:p>
            <a:pPr marL="4032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Methods of leadership</a:t>
            </a:r>
          </a:p>
          <a:p>
            <a:pPr marL="4032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Theories of Leadership</a:t>
            </a:r>
          </a:p>
          <a:p>
            <a:pPr marL="860425"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1. The Great Man Theory</a:t>
            </a:r>
          </a:p>
          <a:p>
            <a:pPr marL="860425"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2. Trait Theories of Leadership</a:t>
            </a:r>
          </a:p>
          <a:p>
            <a:pPr marL="860425"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3. Behavioral Theories of Leadership</a:t>
            </a:r>
          </a:p>
          <a:p>
            <a:pPr marL="860425"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4.Transactional &amp; Transformational Theories</a:t>
            </a:r>
          </a:p>
          <a:p>
            <a:pPr marL="860425"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5.Contingency theory of leadership</a:t>
            </a:r>
          </a:p>
          <a:p>
            <a:pPr marL="860425"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6. Neo-Charismatic Theories</a:t>
            </a:r>
          </a:p>
          <a:p>
            <a:pPr marL="463550" lvl="1"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New Leaders Take Note &amp; Traps</a:t>
            </a:r>
          </a:p>
          <a:p>
            <a:pPr marL="463550" lvl="1"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Leading Effectively: The 70-20-10 Rule</a:t>
            </a:r>
          </a:p>
          <a:p>
            <a:pPr marL="463550" lvl="1"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Self-Assessment Exercise 3</a:t>
            </a:r>
          </a:p>
          <a:p>
            <a:pPr marL="577850" lvl="2" algn="just">
              <a:lnSpc>
                <a:spcPts val="2800"/>
              </a:lnSpc>
            </a:pPr>
            <a:r>
              <a:rPr lang="en-US" sz="2000" b="1" dirty="0">
                <a:solidFill>
                  <a:srgbClr val="0A1F61"/>
                </a:solidFill>
                <a:latin typeface="Tajawal ExtraBold" panose="00000800000000000000" pitchFamily="2" charset="-78"/>
                <a:cs typeface="Tajawal ExtraBold" panose="00000800000000000000" pitchFamily="2" charset="-78"/>
              </a:rPr>
              <a:t>Do You Have Charismatic Tendencies? </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3864968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4002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W5 Lecture outline</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66711" y="57428"/>
            <a:ext cx="6357112" cy="6281976"/>
          </a:xfrm>
          <a:prstGeom prst="rect">
            <a:avLst/>
          </a:prstGeom>
          <a:noFill/>
        </p:spPr>
        <p:txBody>
          <a:bodyPr wrap="square" rtlCol="0">
            <a:spAutoFit/>
          </a:bodyPr>
          <a:lstStyle/>
          <a:p>
            <a:pPr algn="just">
              <a:lnSpc>
                <a:spcPts val="2800"/>
              </a:lnSpc>
            </a:pPr>
            <a:endParaRPr lang="en-US" sz="2000" b="1" u="sng" dirty="0">
              <a:solidFill>
                <a:srgbClr val="FF8C01"/>
              </a:solidFill>
              <a:latin typeface="Tajawal ExtraBold" panose="00000800000000000000" pitchFamily="2" charset="-78"/>
              <a:cs typeface="Tajawal ExtraBold" panose="00000800000000000000" pitchFamily="2" charset="-78"/>
            </a:endParaRPr>
          </a:p>
          <a:p>
            <a:pPr algn="just">
              <a:lnSpc>
                <a:spcPts val="2800"/>
              </a:lnSpc>
            </a:pPr>
            <a:r>
              <a:rPr lang="en-US" sz="2400" b="1" u="sng" dirty="0">
                <a:solidFill>
                  <a:srgbClr val="FF8C01"/>
                </a:solidFill>
                <a:latin typeface="Tajawal ExtraBold" panose="00000800000000000000" pitchFamily="2" charset="-78"/>
                <a:cs typeface="Tajawal ExtraBold" panose="00000800000000000000" pitchFamily="2" charset="-78"/>
              </a:rPr>
              <a:t>Today’s Lecture we will Know about </a:t>
            </a:r>
          </a:p>
          <a:p>
            <a:pPr algn="just">
              <a:lnSpc>
                <a:spcPct val="150000"/>
              </a:lnSpc>
            </a:pPr>
            <a:r>
              <a:rPr lang="en-US" sz="2400" b="1" u="sng" dirty="0">
                <a:solidFill>
                  <a:srgbClr val="FF8C01"/>
                </a:solidFill>
                <a:latin typeface="Tajawal ExtraBold" panose="00000800000000000000" pitchFamily="2" charset="-78"/>
                <a:cs typeface="Tajawal ExtraBold" panose="00000800000000000000" pitchFamily="2" charset="-78"/>
              </a:rPr>
              <a:t> </a:t>
            </a:r>
          </a:p>
          <a:p>
            <a:pPr marL="463550" lvl="1"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Styles of Leadership</a:t>
            </a:r>
          </a:p>
          <a:p>
            <a:pPr marL="1431925" lvl="2" indent="-457200" algn="just">
              <a:lnSpc>
                <a:spcPct val="150000"/>
              </a:lnSpc>
              <a:buAutoNum type="arabicPeriod"/>
            </a:pPr>
            <a:r>
              <a:rPr lang="en-US" sz="2200" b="1" dirty="0">
                <a:solidFill>
                  <a:srgbClr val="0A1F61"/>
                </a:solidFill>
                <a:latin typeface="Tajawal ExtraBold" panose="00000800000000000000" pitchFamily="2" charset="-78"/>
                <a:cs typeface="Tajawal ExtraBold" panose="00000800000000000000" pitchFamily="2" charset="-78"/>
              </a:rPr>
              <a:t>Autocratic</a:t>
            </a:r>
            <a:r>
              <a:rPr lang="ar-EG" sz="2200" b="1" dirty="0">
                <a:solidFill>
                  <a:srgbClr val="0A1F61"/>
                </a:solidFill>
                <a:latin typeface="Tajawal ExtraBold" panose="00000800000000000000" pitchFamily="2" charset="-78"/>
                <a:cs typeface="Tajawal ExtraBold" panose="00000800000000000000" pitchFamily="2" charset="-78"/>
              </a:rPr>
              <a:t> </a:t>
            </a:r>
            <a:r>
              <a:rPr lang="ar-EG" sz="2400" dirty="0"/>
              <a:t>أوتوقراطي </a:t>
            </a:r>
            <a:endParaRPr lang="en-US" sz="2200" b="1" dirty="0">
              <a:solidFill>
                <a:srgbClr val="0A1F61"/>
              </a:solidFill>
              <a:latin typeface="Tajawal ExtraBold" panose="00000800000000000000" pitchFamily="2" charset="-78"/>
              <a:cs typeface="Tajawal ExtraBold" panose="00000800000000000000" pitchFamily="2" charset="-78"/>
            </a:endParaRPr>
          </a:p>
          <a:p>
            <a:pPr marL="1431925" lvl="2" indent="-457200" algn="just">
              <a:lnSpc>
                <a:spcPct val="150000"/>
              </a:lnSpc>
              <a:buAutoNum type="arabicPeriod"/>
            </a:pPr>
            <a:r>
              <a:rPr lang="en-US" sz="2200" b="1" dirty="0">
                <a:solidFill>
                  <a:srgbClr val="0A1F61"/>
                </a:solidFill>
                <a:latin typeface="Tajawal ExtraBold" panose="00000800000000000000" pitchFamily="2" charset="-78"/>
                <a:cs typeface="Tajawal ExtraBold" panose="00000800000000000000" pitchFamily="2" charset="-78"/>
              </a:rPr>
              <a:t>Managerial</a:t>
            </a:r>
            <a:r>
              <a:rPr lang="ar-EG" sz="2200" b="1" dirty="0">
                <a:solidFill>
                  <a:srgbClr val="0A1F61"/>
                </a:solidFill>
                <a:latin typeface="Tajawal ExtraBold" panose="00000800000000000000" pitchFamily="2" charset="-78"/>
                <a:cs typeface="Tajawal ExtraBold" panose="00000800000000000000" pitchFamily="2" charset="-78"/>
              </a:rPr>
              <a:t> </a:t>
            </a:r>
            <a:r>
              <a:rPr lang="ar-EG" sz="2400" dirty="0"/>
              <a:t>إداري </a:t>
            </a:r>
            <a:endParaRPr lang="en-US" sz="2200" b="1" dirty="0">
              <a:solidFill>
                <a:srgbClr val="0A1F61"/>
              </a:solidFill>
              <a:latin typeface="Tajawal ExtraBold" panose="00000800000000000000" pitchFamily="2" charset="-78"/>
              <a:cs typeface="Tajawal ExtraBold" panose="00000800000000000000" pitchFamily="2" charset="-78"/>
            </a:endParaRPr>
          </a:p>
          <a:p>
            <a:pPr marL="1431925" lvl="2" indent="-457200" algn="just">
              <a:lnSpc>
                <a:spcPct val="150000"/>
              </a:lnSpc>
              <a:buAutoNum type="arabicPeriod"/>
            </a:pPr>
            <a:r>
              <a:rPr lang="en-US" sz="2200" b="1" dirty="0">
                <a:solidFill>
                  <a:srgbClr val="0A1F61"/>
                </a:solidFill>
                <a:latin typeface="Tajawal ExtraBold" panose="00000800000000000000" pitchFamily="2" charset="-78"/>
                <a:cs typeface="Tajawal ExtraBold" panose="00000800000000000000" pitchFamily="2" charset="-78"/>
              </a:rPr>
              <a:t>Democratic</a:t>
            </a:r>
            <a:r>
              <a:rPr lang="ar-EG" sz="2400" dirty="0"/>
              <a:t>ديمقراطي </a:t>
            </a:r>
            <a:endParaRPr lang="en-US" sz="2200" b="1" dirty="0">
              <a:solidFill>
                <a:srgbClr val="0A1F61"/>
              </a:solidFill>
              <a:latin typeface="Tajawal ExtraBold" panose="00000800000000000000" pitchFamily="2" charset="-78"/>
              <a:cs typeface="Tajawal ExtraBold" panose="00000800000000000000" pitchFamily="2" charset="-78"/>
            </a:endParaRPr>
          </a:p>
          <a:p>
            <a:pPr marL="1431925" lvl="2" indent="-457200" algn="just">
              <a:lnSpc>
                <a:spcPct val="150000"/>
              </a:lnSpc>
              <a:buAutoNum type="arabicPeriod"/>
            </a:pPr>
            <a:r>
              <a:rPr lang="en-US" sz="2200" b="1" dirty="0">
                <a:solidFill>
                  <a:srgbClr val="0A1F61"/>
                </a:solidFill>
                <a:latin typeface="Tajawal ExtraBold" panose="00000800000000000000" pitchFamily="2" charset="-78"/>
                <a:cs typeface="Tajawal ExtraBold" panose="00000800000000000000" pitchFamily="2" charset="-78"/>
              </a:rPr>
              <a:t>Collaborative</a:t>
            </a:r>
            <a:r>
              <a:rPr lang="ar-EG" sz="2400" dirty="0"/>
              <a:t>التعاوني </a:t>
            </a:r>
            <a:endParaRPr lang="ar-EG" sz="2200" b="1" dirty="0">
              <a:solidFill>
                <a:srgbClr val="0A1F61"/>
              </a:solidFill>
              <a:latin typeface="Tajawal ExtraBold" panose="00000800000000000000" pitchFamily="2" charset="-78"/>
              <a:cs typeface="Tajawal ExtraBold" panose="00000800000000000000" pitchFamily="2" charset="-78"/>
            </a:endParaRPr>
          </a:p>
          <a:p>
            <a:pPr marL="403225" lvl="2" indent="-344488"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How do you determine what is an appropriate style?</a:t>
            </a:r>
          </a:p>
          <a:p>
            <a:pPr marL="403225" lvl="2" indent="-344488"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How do you choose and develop a leadership style?</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3631128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42155" y="3129566"/>
            <a:ext cx="404149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W5 Lecture Objectives</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76989" y="733866"/>
            <a:ext cx="6684960" cy="5399940"/>
          </a:xfrm>
          <a:prstGeom prst="rect">
            <a:avLst/>
          </a:prstGeom>
          <a:noFill/>
        </p:spPr>
        <p:txBody>
          <a:bodyPr wrap="square" rtlCol="0">
            <a:spAutoFit/>
          </a:bodyPr>
          <a:lstStyle/>
          <a:p>
            <a:pPr algn="just"/>
            <a:r>
              <a:rPr lang="en-US" sz="2400" b="1" u="sng" dirty="0">
                <a:solidFill>
                  <a:srgbClr val="FF8C01"/>
                </a:solidFill>
                <a:latin typeface="Tajawal ExtraBold" panose="00000800000000000000" pitchFamily="2" charset="-78"/>
                <a:cs typeface="Tajawal ExtraBold" panose="00000800000000000000" pitchFamily="2" charset="-78"/>
              </a:rPr>
              <a:t>Introduction &amp; Learning Outcomes</a:t>
            </a:r>
          </a:p>
          <a:p>
            <a:pPr algn="just"/>
            <a:endParaRPr lang="en-US" sz="2400" b="1" dirty="0">
              <a:solidFill>
                <a:srgbClr val="0A1F61"/>
              </a:solidFill>
              <a:cs typeface="Tajawal ExtraBold" panose="00000800000000000000" pitchFamily="2" charset="-78"/>
            </a:endParaRPr>
          </a:p>
          <a:p>
            <a:pPr algn="just"/>
            <a:r>
              <a:rPr lang="en-US" sz="2400" b="1" i="1" dirty="0">
                <a:solidFill>
                  <a:srgbClr val="7030A0"/>
                </a:solidFill>
                <a:cs typeface="Tajawal ExtraBold" panose="00000800000000000000" pitchFamily="2" charset="-78"/>
              </a:rPr>
              <a:t>Leadership styles refer to the behavioral approach </a:t>
            </a:r>
            <a:r>
              <a:rPr lang="en-US" sz="2000" b="1" dirty="0">
                <a:solidFill>
                  <a:srgbClr val="24A9E1"/>
                </a:solidFill>
                <a:cs typeface="Tajawal ExtraBold" panose="00000800000000000000" pitchFamily="2" charset="-78"/>
              </a:rPr>
              <a:t>employed by leaders </a:t>
            </a:r>
            <a:r>
              <a:rPr lang="en-US" sz="2000" b="1" u="sng" dirty="0">
                <a:solidFill>
                  <a:srgbClr val="002060"/>
                </a:solidFill>
                <a:cs typeface="Tajawal ExtraBold" panose="00000800000000000000" pitchFamily="2" charset="-78"/>
              </a:rPr>
              <a:t>to influence, motivate, and direct </a:t>
            </a:r>
            <a:r>
              <a:rPr lang="en-US" sz="2000" b="1" dirty="0">
                <a:solidFill>
                  <a:srgbClr val="24A9E1"/>
                </a:solidFill>
                <a:cs typeface="Tajawal ExtraBold" panose="00000800000000000000" pitchFamily="2" charset="-78"/>
              </a:rPr>
              <a:t>their followers. A leadership style </a:t>
            </a:r>
            <a:r>
              <a:rPr lang="en-US" sz="2000" b="1" u="sng" dirty="0">
                <a:solidFill>
                  <a:srgbClr val="002060"/>
                </a:solidFill>
                <a:cs typeface="Tajawal ExtraBold" panose="00000800000000000000" pitchFamily="2" charset="-78"/>
              </a:rPr>
              <a:t>determines how leaders implement plans and strategies to accomplish given objectives </a:t>
            </a:r>
            <a:r>
              <a:rPr lang="en-US" sz="2000" b="1" dirty="0">
                <a:solidFill>
                  <a:srgbClr val="24A9E1"/>
                </a:solidFill>
                <a:cs typeface="Tajawal ExtraBold" panose="00000800000000000000" pitchFamily="2" charset="-78"/>
              </a:rPr>
              <a:t>while accounting for </a:t>
            </a:r>
            <a:r>
              <a:rPr lang="en-US" sz="2000" b="1" dirty="0">
                <a:solidFill>
                  <a:srgbClr val="C00000"/>
                </a:solidFill>
                <a:cs typeface="Tajawal ExtraBold" panose="00000800000000000000" pitchFamily="2" charset="-78"/>
              </a:rPr>
              <a:t>*stakeholder</a:t>
            </a:r>
            <a:r>
              <a:rPr lang="en-US" sz="2000" b="1" dirty="0">
                <a:solidFill>
                  <a:srgbClr val="24A9E1"/>
                </a:solidFill>
                <a:cs typeface="Tajawal ExtraBold" panose="00000800000000000000" pitchFamily="2" charset="-78"/>
              </a:rPr>
              <a:t> expectations and the wellbeing and soundness of their team. </a:t>
            </a:r>
          </a:p>
          <a:p>
            <a:pPr marL="342900" indent="-342900" algn="just">
              <a:lnSpc>
                <a:spcPct val="150000"/>
              </a:lnSpc>
              <a:buFont typeface="Wingdings" panose="05000000000000000000" pitchFamily="2" charset="2"/>
              <a:buChar char="q"/>
            </a:pPr>
            <a:r>
              <a:rPr lang="en-US" sz="2000" b="1" dirty="0">
                <a:solidFill>
                  <a:srgbClr val="0A1F61"/>
                </a:solidFill>
                <a:cs typeface="Tajawal ExtraBold" panose="00000800000000000000" pitchFamily="2" charset="-78"/>
              </a:rPr>
              <a:t>Learn about the different styles of leadership, </a:t>
            </a:r>
          </a:p>
          <a:p>
            <a:pPr marL="342900" indent="-342900" algn="just">
              <a:lnSpc>
                <a:spcPct val="150000"/>
              </a:lnSpc>
              <a:buFont typeface="Wingdings" panose="05000000000000000000" pitchFamily="2" charset="2"/>
              <a:buChar char="q"/>
            </a:pPr>
            <a:r>
              <a:rPr lang="en-US" sz="2000" b="1" dirty="0">
                <a:solidFill>
                  <a:srgbClr val="0A1F61"/>
                </a:solidFill>
                <a:cs typeface="Tajawal ExtraBold" panose="00000800000000000000" pitchFamily="2" charset="-78"/>
              </a:rPr>
              <a:t>Determine which is appropriate for your organization, and </a:t>
            </a:r>
          </a:p>
          <a:p>
            <a:pPr marL="342900" indent="-342900" algn="just">
              <a:lnSpc>
                <a:spcPct val="150000"/>
              </a:lnSpc>
              <a:buFont typeface="Wingdings" panose="05000000000000000000" pitchFamily="2" charset="2"/>
              <a:buChar char="q"/>
            </a:pPr>
            <a:r>
              <a:rPr lang="en-US" sz="2000" b="1" dirty="0">
                <a:solidFill>
                  <a:srgbClr val="0A1F61"/>
                </a:solidFill>
                <a:cs typeface="Tajawal ExtraBold" panose="00000800000000000000" pitchFamily="2" charset="-78"/>
              </a:rPr>
              <a:t>Learn how to choose and develop a leadership style.</a:t>
            </a:r>
          </a:p>
          <a:p>
            <a:pPr algn="just">
              <a:lnSpc>
                <a:spcPct val="150000"/>
              </a:lnSpc>
            </a:pPr>
            <a:endParaRPr lang="en-US" sz="2000" b="1" dirty="0">
              <a:solidFill>
                <a:srgbClr val="0A1F61"/>
              </a:solidFill>
              <a:cs typeface="Tajawal ExtraBold" panose="00000800000000000000" pitchFamily="2" charset="-78"/>
            </a:endParaRPr>
          </a:p>
          <a:p>
            <a:pPr algn="just">
              <a:lnSpc>
                <a:spcPct val="150000"/>
              </a:lnSpc>
            </a:pPr>
            <a:endParaRPr lang="en-US" sz="2000" b="1" dirty="0">
              <a:solidFill>
                <a:srgbClr val="0A1F61"/>
              </a:solidFill>
              <a:cs typeface="Tajawal ExtraBold" panose="00000800000000000000" pitchFamily="2" charset="-78"/>
            </a:endParaRPr>
          </a:p>
          <a:p>
            <a:pPr algn="just">
              <a:lnSpc>
                <a:spcPct val="150000"/>
              </a:lnSpc>
            </a:pPr>
            <a:r>
              <a:rPr lang="en-US" b="1" dirty="0">
                <a:solidFill>
                  <a:srgbClr val="C00000"/>
                </a:solidFill>
                <a:cs typeface="Tajawal ExtraBold" panose="00000800000000000000" pitchFamily="2" charset="-78"/>
              </a:rPr>
              <a:t>* investors, employees, customers, and suppliers.</a:t>
            </a:r>
          </a:p>
        </p:txBody>
      </p:sp>
    </p:spTree>
    <p:extLst>
      <p:ext uri="{BB962C8B-B14F-4D97-AF65-F5344CB8AC3E}">
        <p14:creationId xmlns:p14="http://schemas.microsoft.com/office/powerpoint/2010/main" val="3556345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W3 Lecture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Rectangle 1">
            <a:extLst>
              <a:ext uri="{FF2B5EF4-FFF2-40B4-BE49-F238E27FC236}">
                <a16:creationId xmlns:a16="http://schemas.microsoft.com/office/drawing/2014/main" id="{88347370-C02D-231A-5252-5AF7731E4ECB}"/>
              </a:ext>
            </a:extLst>
          </p:cNvPr>
          <p:cNvSpPr/>
          <p:nvPr/>
        </p:nvSpPr>
        <p:spPr>
          <a:xfrm>
            <a:off x="6960462" y="349242"/>
            <a:ext cx="1482279" cy="98964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800" b="1" dirty="0">
                <a:solidFill>
                  <a:schemeClr val="tx1"/>
                </a:solidFill>
              </a:rPr>
              <a:t>Live</a:t>
            </a:r>
          </a:p>
        </p:txBody>
      </p:sp>
      <p:pic>
        <p:nvPicPr>
          <p:cNvPr id="4" name="Picture 3" descr="A blue and yellow logo&#10;&#10;Description automatically generated">
            <a:extLst>
              <a:ext uri="{FF2B5EF4-FFF2-40B4-BE49-F238E27FC236}">
                <a16:creationId xmlns:a16="http://schemas.microsoft.com/office/drawing/2014/main" id="{EAF136D1-787E-DB7D-493C-7A2DA13C31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5471" y="1593190"/>
            <a:ext cx="4379315" cy="4379315"/>
          </a:xfrm>
          <a:prstGeom prst="rect">
            <a:avLst/>
          </a:prstGeom>
        </p:spPr>
      </p:pic>
      <p:pic>
        <p:nvPicPr>
          <p:cNvPr id="9" name="Picture 8" descr="A cartoon character holding a pickaxe&#10;&#10;Description automatically generated">
            <a:extLst>
              <a:ext uri="{FF2B5EF4-FFF2-40B4-BE49-F238E27FC236}">
                <a16:creationId xmlns:a16="http://schemas.microsoft.com/office/drawing/2014/main" id="{F04F3C5B-6D3D-3903-1EE9-CC5C326F59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334" y="2652494"/>
            <a:ext cx="4572000" cy="3048000"/>
          </a:xfrm>
          <a:prstGeom prst="rect">
            <a:avLst/>
          </a:prstGeom>
        </p:spPr>
      </p:pic>
    </p:spTree>
    <p:extLst>
      <p:ext uri="{BB962C8B-B14F-4D97-AF65-F5344CB8AC3E}">
        <p14:creationId xmlns:p14="http://schemas.microsoft.com/office/powerpoint/2010/main" val="205200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W3 Lecture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pic>
        <p:nvPicPr>
          <p:cNvPr id="7" name="Picture 6" descr="Logo&#10;&#10;Description automatically generated">
            <a:extLst>
              <a:ext uri="{FF2B5EF4-FFF2-40B4-BE49-F238E27FC236}">
                <a16:creationId xmlns:a16="http://schemas.microsoft.com/office/drawing/2014/main" id="{28578CCA-E667-9E91-5F41-49586526B35A}"/>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4866711" y="1338882"/>
            <a:ext cx="5669782" cy="3990109"/>
          </a:xfrm>
          <a:prstGeom prst="rect">
            <a:avLst/>
          </a:prstGeom>
        </p:spPr>
      </p:pic>
      <p:sp>
        <p:nvSpPr>
          <p:cNvPr id="2" name="Rectangle 1">
            <a:extLst>
              <a:ext uri="{FF2B5EF4-FFF2-40B4-BE49-F238E27FC236}">
                <a16:creationId xmlns:a16="http://schemas.microsoft.com/office/drawing/2014/main" id="{88347370-C02D-231A-5252-5AF7731E4ECB}"/>
              </a:ext>
            </a:extLst>
          </p:cNvPr>
          <p:cNvSpPr/>
          <p:nvPr/>
        </p:nvSpPr>
        <p:spPr>
          <a:xfrm>
            <a:off x="6960462" y="349242"/>
            <a:ext cx="1482279" cy="98964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800" b="1" dirty="0">
                <a:solidFill>
                  <a:schemeClr val="tx1"/>
                </a:solidFill>
              </a:rPr>
              <a:t>Live</a:t>
            </a:r>
          </a:p>
        </p:txBody>
      </p:sp>
    </p:spTree>
    <p:extLst>
      <p:ext uri="{BB962C8B-B14F-4D97-AF65-F5344CB8AC3E}">
        <p14:creationId xmlns:p14="http://schemas.microsoft.com/office/powerpoint/2010/main" val="3482090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105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390107"/>
            <a:ext cx="488146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do you choose and </a:t>
            </a:r>
          </a:p>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681766" y="1850590"/>
            <a:ext cx="10390909" cy="2961516"/>
          </a:xfrm>
          <a:prstGeom prst="rect">
            <a:avLst/>
          </a:prstGeom>
          <a:noFill/>
        </p:spPr>
        <p:txBody>
          <a:bodyPr wrap="square" rtlCol="0">
            <a:spAutoFit/>
          </a:bodyPr>
          <a:lstStyle/>
          <a:p>
            <a:pPr marL="517525" algn="just">
              <a:lnSpc>
                <a:spcPts val="3800"/>
              </a:lnSpc>
            </a:pPr>
            <a:r>
              <a:rPr lang="en-US" sz="2300" b="1" dirty="0">
                <a:solidFill>
                  <a:srgbClr val="C00000"/>
                </a:solidFill>
                <a:latin typeface="Tajawal ExtraBold" panose="00000800000000000000" pitchFamily="2" charset="-78"/>
                <a:cs typeface="Tajawal ExtraBold" panose="00000800000000000000" pitchFamily="2" charset="-78"/>
              </a:rPr>
              <a:t>Some questions </a:t>
            </a:r>
            <a:r>
              <a:rPr lang="en-US" sz="2300" b="1" dirty="0">
                <a:solidFill>
                  <a:srgbClr val="0A1F61"/>
                </a:solidFill>
                <a:latin typeface="Tajawal ExtraBold" panose="00000800000000000000" pitchFamily="2" charset="-78"/>
                <a:cs typeface="Tajawal ExtraBold" panose="00000800000000000000" pitchFamily="2" charset="-78"/>
              </a:rPr>
              <a:t>you might ask yourself to start:</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great is my need to be in control?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willing am I to trust others to do their jobs?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patient am I?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organized am I?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good are my people skills? </a:t>
            </a:r>
          </a:p>
        </p:txBody>
      </p:sp>
    </p:spTree>
    <p:extLst>
      <p:ext uri="{BB962C8B-B14F-4D97-AF65-F5344CB8AC3E}">
        <p14:creationId xmlns:p14="http://schemas.microsoft.com/office/powerpoint/2010/main" val="22663726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105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390107"/>
            <a:ext cx="488146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do you choose and </a:t>
            </a:r>
          </a:p>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08166" y="1308743"/>
            <a:ext cx="10390909" cy="4423455"/>
          </a:xfrm>
          <a:prstGeom prst="rect">
            <a:avLst/>
          </a:prstGeom>
          <a:noFill/>
        </p:spPr>
        <p:txBody>
          <a:bodyPr wrap="square" rtlCol="0">
            <a:spAutoFit/>
          </a:bodyPr>
          <a:lstStyle/>
          <a:p>
            <a:pPr marL="517525" algn="just">
              <a:lnSpc>
                <a:spcPts val="3800"/>
              </a:lnSpc>
            </a:pPr>
            <a:r>
              <a:rPr lang="en-US" sz="2300" b="1" dirty="0">
                <a:solidFill>
                  <a:srgbClr val="C00000"/>
                </a:solidFill>
                <a:latin typeface="Tajawal ExtraBold" panose="00000800000000000000" pitchFamily="2" charset="-78"/>
                <a:cs typeface="Tajawal ExtraBold" panose="00000800000000000000" pitchFamily="2" charset="-78"/>
              </a:rPr>
              <a:t>Some questions </a:t>
            </a:r>
            <a:r>
              <a:rPr lang="en-US" sz="2300" b="1" dirty="0">
                <a:solidFill>
                  <a:srgbClr val="0A1F61"/>
                </a:solidFill>
                <a:latin typeface="Tajawal ExtraBold" panose="00000800000000000000" pitchFamily="2" charset="-78"/>
                <a:cs typeface="Tajawal ExtraBold" panose="00000800000000000000" pitchFamily="2" charset="-78"/>
              </a:rPr>
              <a:t>you might ask yourself to start:</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a:t>
            </a:r>
            <a:r>
              <a:rPr lang="en-US" sz="2300" b="1" dirty="0">
                <a:solidFill>
                  <a:srgbClr val="0A1F61"/>
                </a:solidFill>
                <a:highlight>
                  <a:srgbClr val="FFFF00"/>
                </a:highlight>
                <a:latin typeface="Tajawal ExtraBold" panose="00000800000000000000" pitchFamily="2" charset="-78"/>
                <a:cs typeface="Tajawal ExtraBold" panose="00000800000000000000" pitchFamily="2" charset="-78"/>
              </a:rPr>
              <a:t>How great is my need to be in control?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When</a:t>
            </a:r>
            <a:r>
              <a:rPr lang="en-US" sz="2300" dirty="0">
                <a:solidFill>
                  <a:srgbClr val="0A1F61"/>
                </a:solidFill>
                <a:latin typeface="Tajawal ExtraBold" panose="00000800000000000000" pitchFamily="2" charset="-78"/>
                <a:cs typeface="Tajawal ExtraBold" panose="00000800000000000000" pitchFamily="2" charset="-78"/>
              </a:rPr>
              <a:t> you're in a car, are you uncomfortable if you're not driving, assuming the driver is competent?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Would</a:t>
            </a:r>
            <a:r>
              <a:rPr lang="en-US" sz="2300" dirty="0">
                <a:solidFill>
                  <a:srgbClr val="0A1F61"/>
                </a:solidFill>
                <a:latin typeface="Tajawal ExtraBold" panose="00000800000000000000" pitchFamily="2" charset="-78"/>
                <a:cs typeface="Tajawal ExtraBold" panose="00000800000000000000" pitchFamily="2" charset="-78"/>
              </a:rPr>
              <a:t> you let someone else order for you in a restaurant?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If you were </a:t>
            </a:r>
            <a:r>
              <a:rPr lang="en-US" sz="2300" dirty="0">
                <a:solidFill>
                  <a:srgbClr val="0A1F61"/>
                </a:solidFill>
                <a:latin typeface="Tajawal ExtraBold" panose="00000800000000000000" pitchFamily="2" charset="-78"/>
                <a:cs typeface="Tajawal ExtraBold" panose="00000800000000000000" pitchFamily="2" charset="-78"/>
              </a:rPr>
              <a:t>teaching a class, would it be a lecture?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Is there a right way </a:t>
            </a:r>
            <a:r>
              <a:rPr lang="en-US" sz="2300" dirty="0">
                <a:solidFill>
                  <a:srgbClr val="0A1F61"/>
                </a:solidFill>
                <a:latin typeface="Tajawal ExtraBold" panose="00000800000000000000" pitchFamily="2" charset="-78"/>
                <a:cs typeface="Tajawal ExtraBold" panose="00000800000000000000" pitchFamily="2" charset="-78"/>
              </a:rPr>
              <a:t>to do most everything? </a:t>
            </a:r>
          </a:p>
          <a:p>
            <a:pPr marL="517525" algn="just">
              <a:lnSpc>
                <a:spcPts val="3800"/>
              </a:lnSpc>
            </a:pPr>
            <a:r>
              <a:rPr lang="en-US" sz="2300" dirty="0">
                <a:solidFill>
                  <a:srgbClr val="0A1F61"/>
                </a:solidFill>
                <a:latin typeface="Tajawal ExtraBold" panose="00000800000000000000" pitchFamily="2" charset="-78"/>
                <a:cs typeface="Tajawal ExtraBold" panose="00000800000000000000" pitchFamily="2" charset="-78"/>
              </a:rPr>
              <a:t>If your answers to these questions are yes, no, yes, and yes, you probably have a pretty high need to be in control of things.</a:t>
            </a:r>
          </a:p>
        </p:txBody>
      </p:sp>
      <p:sp>
        <p:nvSpPr>
          <p:cNvPr id="10" name="Rectangle 9">
            <a:extLst>
              <a:ext uri="{FF2B5EF4-FFF2-40B4-BE49-F238E27FC236}">
                <a16:creationId xmlns:a16="http://schemas.microsoft.com/office/drawing/2014/main" id="{3158B613-3DDD-869B-40FE-3839FE33E503}"/>
              </a:ext>
            </a:extLst>
          </p:cNvPr>
          <p:cNvSpPr/>
          <p:nvPr/>
        </p:nvSpPr>
        <p:spPr>
          <a:xfrm>
            <a:off x="391886" y="2204822"/>
            <a:ext cx="1482279" cy="98964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800" b="1" dirty="0">
                <a:solidFill>
                  <a:schemeClr val="tx1"/>
                </a:solidFill>
              </a:rPr>
              <a:t>Live</a:t>
            </a:r>
          </a:p>
        </p:txBody>
      </p:sp>
    </p:spTree>
    <p:extLst>
      <p:ext uri="{BB962C8B-B14F-4D97-AF65-F5344CB8AC3E}">
        <p14:creationId xmlns:p14="http://schemas.microsoft.com/office/powerpoint/2010/main" val="25022127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105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390107"/>
            <a:ext cx="488146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do you choose and </a:t>
            </a:r>
          </a:p>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08166" y="1308743"/>
            <a:ext cx="10390909" cy="4910768"/>
          </a:xfrm>
          <a:prstGeom prst="rect">
            <a:avLst/>
          </a:prstGeom>
          <a:noFill/>
        </p:spPr>
        <p:txBody>
          <a:bodyPr wrap="square" rtlCol="0">
            <a:spAutoFit/>
          </a:bodyPr>
          <a:lstStyle/>
          <a:p>
            <a:pPr marL="517525" algn="just">
              <a:lnSpc>
                <a:spcPts val="3800"/>
              </a:lnSpc>
            </a:pPr>
            <a:r>
              <a:rPr lang="en-US" sz="2300" b="1" dirty="0">
                <a:solidFill>
                  <a:srgbClr val="C00000"/>
                </a:solidFill>
                <a:latin typeface="Tajawal ExtraBold" panose="00000800000000000000" pitchFamily="2" charset="-78"/>
                <a:cs typeface="Tajawal ExtraBold" panose="00000800000000000000" pitchFamily="2" charset="-78"/>
              </a:rPr>
              <a:t>Some questions </a:t>
            </a:r>
            <a:r>
              <a:rPr lang="en-US" sz="2300" b="1" dirty="0">
                <a:solidFill>
                  <a:srgbClr val="0A1F61"/>
                </a:solidFill>
                <a:latin typeface="Tajawal ExtraBold" panose="00000800000000000000" pitchFamily="2" charset="-78"/>
                <a:cs typeface="Tajawal ExtraBold" panose="00000800000000000000" pitchFamily="2" charset="-78"/>
              </a:rPr>
              <a:t>you might ask yourself to start:</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a:t>
            </a:r>
            <a:r>
              <a:rPr lang="en-US" sz="2300" b="1" dirty="0">
                <a:solidFill>
                  <a:srgbClr val="0A1F61"/>
                </a:solidFill>
                <a:highlight>
                  <a:srgbClr val="FFFF00"/>
                </a:highlight>
                <a:latin typeface="Tajawal ExtraBold" panose="00000800000000000000" pitchFamily="2" charset="-78"/>
                <a:cs typeface="Tajawal ExtraBold" panose="00000800000000000000" pitchFamily="2" charset="-78"/>
              </a:rPr>
              <a:t>How willing am I to trust others to do their jobs?</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Are you uncomfortable delegating work</a:t>
            </a:r>
            <a:r>
              <a:rPr lang="en-US" sz="2300" dirty="0">
                <a:solidFill>
                  <a:srgbClr val="0A1F61"/>
                </a:solidFill>
                <a:latin typeface="Tajawal ExtraBold" panose="00000800000000000000" pitchFamily="2" charset="-78"/>
                <a:cs typeface="Tajawal ExtraBold" panose="00000800000000000000" pitchFamily="2" charset="-78"/>
              </a:rPr>
              <a:t>, so that you just try to do it yourself?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you tell people exactly how to do things</a:t>
            </a:r>
            <a:r>
              <a:rPr lang="en-US" sz="2300" dirty="0">
                <a:solidFill>
                  <a:srgbClr val="0A1F61"/>
                </a:solidFill>
                <a:latin typeface="Tajawal ExtraBold" panose="00000800000000000000" pitchFamily="2" charset="-78"/>
                <a:cs typeface="Tajawal ExtraBold" panose="00000800000000000000" pitchFamily="2" charset="-78"/>
              </a:rPr>
              <a:t>, even when they have experience doing them?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you think</a:t>
            </a:r>
            <a:r>
              <a:rPr lang="en-US" sz="2300" dirty="0">
                <a:solidFill>
                  <a:srgbClr val="0A1F61"/>
                </a:solidFill>
                <a:latin typeface="Tajawal ExtraBold" panose="00000800000000000000" pitchFamily="2" charset="-78"/>
                <a:cs typeface="Tajawal ExtraBold" panose="00000800000000000000" pitchFamily="2" charset="-78"/>
              </a:rPr>
              <a:t> supervisors should spend a lot of their time checking the work of those they supervise? </a:t>
            </a:r>
          </a:p>
          <a:p>
            <a:pPr marL="517525" algn="just">
              <a:lnSpc>
                <a:spcPts val="3800"/>
              </a:lnSpc>
            </a:pPr>
            <a:r>
              <a:rPr lang="en-US" sz="2300" dirty="0">
                <a:solidFill>
                  <a:srgbClr val="0A1F61"/>
                </a:solidFill>
                <a:latin typeface="Tajawal ExtraBold" panose="00000800000000000000" pitchFamily="2" charset="-78"/>
                <a:cs typeface="Tajawal ExtraBold" panose="00000800000000000000" pitchFamily="2" charset="-78"/>
              </a:rPr>
              <a:t>"Yes" answers to these questions could mean that you don't have much confidence in others.</a:t>
            </a:r>
          </a:p>
        </p:txBody>
      </p:sp>
      <p:sp>
        <p:nvSpPr>
          <p:cNvPr id="10" name="Rectangle 9">
            <a:extLst>
              <a:ext uri="{FF2B5EF4-FFF2-40B4-BE49-F238E27FC236}">
                <a16:creationId xmlns:a16="http://schemas.microsoft.com/office/drawing/2014/main" id="{D4C406AB-6B9B-9919-C89C-9BAD2B24938C}"/>
              </a:ext>
            </a:extLst>
          </p:cNvPr>
          <p:cNvSpPr/>
          <p:nvPr/>
        </p:nvSpPr>
        <p:spPr>
          <a:xfrm>
            <a:off x="391886" y="2204822"/>
            <a:ext cx="1482279" cy="98964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800" b="1" dirty="0">
                <a:solidFill>
                  <a:schemeClr val="tx1"/>
                </a:solidFill>
              </a:rPr>
              <a:t>Live</a:t>
            </a:r>
          </a:p>
        </p:txBody>
      </p:sp>
    </p:spTree>
    <p:extLst>
      <p:ext uri="{BB962C8B-B14F-4D97-AF65-F5344CB8AC3E}">
        <p14:creationId xmlns:p14="http://schemas.microsoft.com/office/powerpoint/2010/main" val="34383236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105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390107"/>
            <a:ext cx="488146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do you choose and </a:t>
            </a:r>
          </a:p>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08166" y="1308743"/>
            <a:ext cx="10390909" cy="3448829"/>
          </a:xfrm>
          <a:prstGeom prst="rect">
            <a:avLst/>
          </a:prstGeom>
          <a:noFill/>
        </p:spPr>
        <p:txBody>
          <a:bodyPr wrap="square" rtlCol="0">
            <a:spAutoFit/>
          </a:bodyPr>
          <a:lstStyle/>
          <a:p>
            <a:pPr marL="517525" algn="just">
              <a:lnSpc>
                <a:spcPts val="3800"/>
              </a:lnSpc>
            </a:pPr>
            <a:r>
              <a:rPr lang="en-US" sz="2300" b="1" dirty="0">
                <a:solidFill>
                  <a:srgbClr val="C00000"/>
                </a:solidFill>
                <a:latin typeface="Tajawal ExtraBold" panose="00000800000000000000" pitchFamily="2" charset="-78"/>
                <a:cs typeface="Tajawal ExtraBold" panose="00000800000000000000" pitchFamily="2" charset="-78"/>
              </a:rPr>
              <a:t>Some questions </a:t>
            </a:r>
            <a:r>
              <a:rPr lang="en-US" sz="2300" b="1" dirty="0">
                <a:solidFill>
                  <a:srgbClr val="0A1F61"/>
                </a:solidFill>
                <a:latin typeface="Tajawal ExtraBold" panose="00000800000000000000" pitchFamily="2" charset="-78"/>
                <a:cs typeface="Tajawal ExtraBold" panose="00000800000000000000" pitchFamily="2" charset="-78"/>
              </a:rPr>
              <a:t>you might ask yourself to start:</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a:t>
            </a:r>
            <a:r>
              <a:rPr lang="en-US" sz="2300" b="1" dirty="0">
                <a:solidFill>
                  <a:srgbClr val="0A1F61"/>
                </a:solidFill>
                <a:highlight>
                  <a:srgbClr val="FFFF00"/>
                </a:highlight>
                <a:latin typeface="Tajawal ExtraBold" panose="00000800000000000000" pitchFamily="2" charset="-78"/>
                <a:cs typeface="Tajawal ExtraBold" panose="00000800000000000000" pitchFamily="2" charset="-78"/>
              </a:rPr>
              <a:t>How patient am I?  </a:t>
            </a:r>
            <a:r>
              <a:rPr lang="en-US" sz="2300" b="1" dirty="0">
                <a:solidFill>
                  <a:srgbClr val="0A1F61"/>
                </a:solidFill>
                <a:latin typeface="Tajawal ExtraBold" panose="00000800000000000000" pitchFamily="2" charset="-78"/>
                <a:cs typeface="Tajawal ExtraBold" panose="00000800000000000000" pitchFamily="2" charset="-78"/>
              </a:rPr>
              <a:t>	</a:t>
            </a:r>
          </a:p>
          <a:p>
            <a:pPr marL="517525" algn="just">
              <a:lnSpc>
                <a:spcPts val="3800"/>
              </a:lnSpc>
            </a:pPr>
            <a:r>
              <a:rPr lang="en-US" sz="2300" dirty="0">
                <a:solidFill>
                  <a:srgbClr val="0A1F61"/>
                </a:solidFill>
                <a:latin typeface="Tajawal ExtraBold" panose="00000800000000000000" pitchFamily="2" charset="-78"/>
                <a:cs typeface="Tajawal ExtraBold" panose="00000800000000000000" pitchFamily="2" charset="-78"/>
              </a:rPr>
              <a:t>If someone is having trouble doing something, </a:t>
            </a:r>
            <a:r>
              <a:rPr lang="en-US" sz="2300" dirty="0">
                <a:solidFill>
                  <a:srgbClr val="C00000"/>
                </a:solidFill>
                <a:latin typeface="Tajawal ExtraBold" panose="00000800000000000000" pitchFamily="2" charset="-78"/>
                <a:cs typeface="Tajawal ExtraBold" panose="00000800000000000000" pitchFamily="2" charset="-78"/>
              </a:rPr>
              <a:t>do you </a:t>
            </a:r>
            <a:r>
              <a:rPr lang="en-US" sz="2300" dirty="0">
                <a:solidFill>
                  <a:srgbClr val="0A1F61"/>
                </a:solidFill>
                <a:latin typeface="Tajawal ExtraBold" panose="00000800000000000000" pitchFamily="2" charset="-78"/>
                <a:cs typeface="Tajawal ExtraBold" panose="00000800000000000000" pitchFamily="2" charset="-78"/>
              </a:rPr>
              <a:t>just do it for him?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you </a:t>
            </a:r>
            <a:r>
              <a:rPr lang="en-US" sz="2300" dirty="0">
                <a:solidFill>
                  <a:srgbClr val="0A1F61"/>
                </a:solidFill>
                <a:latin typeface="Tajawal ExtraBold" panose="00000800000000000000" pitchFamily="2" charset="-78"/>
                <a:cs typeface="Tajawal ExtraBold" panose="00000800000000000000" pitchFamily="2" charset="-78"/>
              </a:rPr>
              <a:t>interrupt with your comments before others are finished speaking?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you </a:t>
            </a:r>
            <a:r>
              <a:rPr lang="en-US" sz="2300" dirty="0">
                <a:solidFill>
                  <a:srgbClr val="0A1F61"/>
                </a:solidFill>
                <a:latin typeface="Tajawal ExtraBold" panose="00000800000000000000" pitchFamily="2" charset="-78"/>
                <a:cs typeface="Tajawal ExtraBold" panose="00000800000000000000" pitchFamily="2" charset="-78"/>
              </a:rPr>
              <a:t>want the discussion to end because you want to start doing something? </a:t>
            </a:r>
          </a:p>
          <a:p>
            <a:pPr marL="517525" algn="just">
              <a:lnSpc>
                <a:spcPts val="3800"/>
              </a:lnSpc>
            </a:pPr>
            <a:r>
              <a:rPr lang="en-US" sz="2300" dirty="0">
                <a:solidFill>
                  <a:srgbClr val="0A1F61"/>
                </a:solidFill>
                <a:latin typeface="Tajawal ExtraBold" panose="00000800000000000000" pitchFamily="2" charset="-78"/>
                <a:cs typeface="Tajawal ExtraBold" panose="00000800000000000000" pitchFamily="2" charset="-78"/>
              </a:rPr>
              <a:t>If all these are the case, patience may not be your greatest virtue.</a:t>
            </a:r>
          </a:p>
        </p:txBody>
      </p:sp>
      <p:sp>
        <p:nvSpPr>
          <p:cNvPr id="10" name="Rectangle 9">
            <a:extLst>
              <a:ext uri="{FF2B5EF4-FFF2-40B4-BE49-F238E27FC236}">
                <a16:creationId xmlns:a16="http://schemas.microsoft.com/office/drawing/2014/main" id="{40BA1077-0F48-8099-08BF-CAEA83045550}"/>
              </a:ext>
            </a:extLst>
          </p:cNvPr>
          <p:cNvSpPr/>
          <p:nvPr/>
        </p:nvSpPr>
        <p:spPr>
          <a:xfrm>
            <a:off x="391886" y="2204822"/>
            <a:ext cx="1482279" cy="98964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800" b="1" dirty="0">
                <a:solidFill>
                  <a:schemeClr val="tx1"/>
                </a:solidFill>
              </a:rPr>
              <a:t>Live</a:t>
            </a:r>
          </a:p>
        </p:txBody>
      </p:sp>
    </p:spTree>
    <p:extLst>
      <p:ext uri="{BB962C8B-B14F-4D97-AF65-F5344CB8AC3E}">
        <p14:creationId xmlns:p14="http://schemas.microsoft.com/office/powerpoint/2010/main" val="32685740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105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390107"/>
            <a:ext cx="488146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do you choose and </a:t>
            </a:r>
          </a:p>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08166" y="1308743"/>
            <a:ext cx="10390909" cy="4423455"/>
          </a:xfrm>
          <a:prstGeom prst="rect">
            <a:avLst/>
          </a:prstGeom>
          <a:noFill/>
        </p:spPr>
        <p:txBody>
          <a:bodyPr wrap="square" rtlCol="0">
            <a:spAutoFit/>
          </a:bodyPr>
          <a:lstStyle/>
          <a:p>
            <a:pPr marL="517525" algn="just">
              <a:lnSpc>
                <a:spcPts val="3800"/>
              </a:lnSpc>
            </a:pPr>
            <a:r>
              <a:rPr lang="en-US" sz="2300" b="1" dirty="0">
                <a:solidFill>
                  <a:srgbClr val="C00000"/>
                </a:solidFill>
                <a:latin typeface="Tajawal ExtraBold" panose="00000800000000000000" pitchFamily="2" charset="-78"/>
                <a:cs typeface="Tajawal ExtraBold" panose="00000800000000000000" pitchFamily="2" charset="-78"/>
              </a:rPr>
              <a:t>Some questions </a:t>
            </a:r>
            <a:r>
              <a:rPr lang="en-US" sz="2300" b="1" dirty="0">
                <a:solidFill>
                  <a:srgbClr val="0A1F61"/>
                </a:solidFill>
                <a:latin typeface="Tajawal ExtraBold" panose="00000800000000000000" pitchFamily="2" charset="-78"/>
                <a:cs typeface="Tajawal ExtraBold" panose="00000800000000000000" pitchFamily="2" charset="-78"/>
              </a:rPr>
              <a:t>you might ask yourself to start: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a:t>
            </a:r>
            <a:r>
              <a:rPr lang="en-US" sz="2300" b="1" dirty="0">
                <a:solidFill>
                  <a:srgbClr val="0A1F61"/>
                </a:solidFill>
                <a:highlight>
                  <a:srgbClr val="FFFF00"/>
                </a:highlight>
                <a:latin typeface="Tajawal ExtraBold" panose="00000800000000000000" pitchFamily="2" charset="-78"/>
                <a:cs typeface="Tajawal ExtraBold" panose="00000800000000000000" pitchFamily="2" charset="-78"/>
              </a:rPr>
              <a:t>How organized am I?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Can you </a:t>
            </a:r>
            <a:r>
              <a:rPr lang="en-US" sz="2300" dirty="0">
                <a:solidFill>
                  <a:srgbClr val="0A1F61"/>
                </a:solidFill>
                <a:latin typeface="Tajawal ExtraBold" panose="00000800000000000000" pitchFamily="2" charset="-78"/>
                <a:cs typeface="Tajawal ExtraBold" panose="00000800000000000000" pitchFamily="2" charset="-78"/>
              </a:rPr>
              <a:t>almost always find whatever you need without having to search for it?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Is your </a:t>
            </a:r>
            <a:r>
              <a:rPr lang="en-US" sz="2300" dirty="0">
                <a:solidFill>
                  <a:srgbClr val="0A1F61"/>
                </a:solidFill>
                <a:latin typeface="Tajawal ExtraBold" panose="00000800000000000000" pitchFamily="2" charset="-78"/>
                <a:cs typeface="Tajawal ExtraBold" panose="00000800000000000000" pitchFamily="2" charset="-78"/>
              </a:rPr>
              <a:t>desk clean?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Are your</a:t>
            </a:r>
            <a:r>
              <a:rPr lang="en-US" sz="2300" dirty="0">
                <a:solidFill>
                  <a:srgbClr val="0A1F61"/>
                </a:solidFill>
                <a:latin typeface="Tajawal ExtraBold" panose="00000800000000000000" pitchFamily="2" charset="-78"/>
                <a:cs typeface="Tajawal ExtraBold" panose="00000800000000000000" pitchFamily="2" charset="-78"/>
              </a:rPr>
              <a:t> files alphabetized and orderly? Are your books alphabetized?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you </a:t>
            </a:r>
            <a:r>
              <a:rPr lang="en-US" sz="2300" dirty="0">
                <a:solidFill>
                  <a:srgbClr val="0A1F61"/>
                </a:solidFill>
                <a:latin typeface="Tajawal ExtraBold" panose="00000800000000000000" pitchFamily="2" charset="-78"/>
                <a:cs typeface="Tajawal ExtraBold" panose="00000800000000000000" pitchFamily="2" charset="-78"/>
              </a:rPr>
              <a:t>have a place for nearly everything?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Is your </a:t>
            </a:r>
            <a:r>
              <a:rPr lang="en-US" sz="2300" dirty="0">
                <a:solidFill>
                  <a:srgbClr val="0A1F61"/>
                </a:solidFill>
                <a:latin typeface="Tajawal ExtraBold" panose="00000800000000000000" pitchFamily="2" charset="-78"/>
                <a:cs typeface="Tajawal ExtraBold" panose="00000800000000000000" pitchFamily="2" charset="-78"/>
              </a:rPr>
              <a:t>appointment book readable by anyone but you?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Are you </a:t>
            </a:r>
            <a:r>
              <a:rPr lang="en-US" sz="2300" dirty="0">
                <a:solidFill>
                  <a:srgbClr val="0A1F61"/>
                </a:solidFill>
                <a:latin typeface="Tajawal ExtraBold" panose="00000800000000000000" pitchFamily="2" charset="-78"/>
                <a:cs typeface="Tajawal ExtraBold" panose="00000800000000000000" pitchFamily="2" charset="-78"/>
              </a:rPr>
              <a:t>always on time, and hardly ever miss appointments?</a:t>
            </a:r>
          </a:p>
        </p:txBody>
      </p:sp>
      <p:sp>
        <p:nvSpPr>
          <p:cNvPr id="10" name="Rectangle 9">
            <a:extLst>
              <a:ext uri="{FF2B5EF4-FFF2-40B4-BE49-F238E27FC236}">
                <a16:creationId xmlns:a16="http://schemas.microsoft.com/office/drawing/2014/main" id="{00F26E0A-5E80-B41F-E993-2C0B64C4540A}"/>
              </a:ext>
            </a:extLst>
          </p:cNvPr>
          <p:cNvSpPr/>
          <p:nvPr/>
        </p:nvSpPr>
        <p:spPr>
          <a:xfrm>
            <a:off x="391886" y="2204822"/>
            <a:ext cx="1482279" cy="98964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800" b="1" dirty="0">
                <a:solidFill>
                  <a:schemeClr val="tx1"/>
                </a:solidFill>
              </a:rPr>
              <a:t>Live</a:t>
            </a:r>
          </a:p>
        </p:txBody>
      </p:sp>
    </p:spTree>
    <p:extLst>
      <p:ext uri="{BB962C8B-B14F-4D97-AF65-F5344CB8AC3E}">
        <p14:creationId xmlns:p14="http://schemas.microsoft.com/office/powerpoint/2010/main" val="15479177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105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390107"/>
            <a:ext cx="488146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do you choose and </a:t>
            </a:r>
          </a:p>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08166" y="1308743"/>
            <a:ext cx="10390909" cy="4910768"/>
          </a:xfrm>
          <a:prstGeom prst="rect">
            <a:avLst/>
          </a:prstGeom>
          <a:noFill/>
        </p:spPr>
        <p:txBody>
          <a:bodyPr wrap="square" rtlCol="0">
            <a:spAutoFit/>
          </a:bodyPr>
          <a:lstStyle/>
          <a:p>
            <a:pPr marL="517525" algn="just">
              <a:lnSpc>
                <a:spcPts val="3800"/>
              </a:lnSpc>
            </a:pPr>
            <a:r>
              <a:rPr lang="en-US" sz="2300" b="1" dirty="0">
                <a:solidFill>
                  <a:srgbClr val="C00000"/>
                </a:solidFill>
                <a:latin typeface="Tajawal ExtraBold" panose="00000800000000000000" pitchFamily="2" charset="-78"/>
                <a:cs typeface="Tajawal ExtraBold" panose="00000800000000000000" pitchFamily="2" charset="-78"/>
              </a:rPr>
              <a:t>Some questions </a:t>
            </a:r>
            <a:r>
              <a:rPr lang="en-US" sz="2300" b="1" dirty="0">
                <a:solidFill>
                  <a:srgbClr val="0A1F61"/>
                </a:solidFill>
                <a:latin typeface="Tajawal ExtraBold" panose="00000800000000000000" pitchFamily="2" charset="-78"/>
                <a:cs typeface="Tajawal ExtraBold" panose="00000800000000000000" pitchFamily="2" charset="-78"/>
              </a:rPr>
              <a:t>you might ask yourself to start:</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a:t>
            </a:r>
            <a:r>
              <a:rPr lang="en-US" sz="2300" b="1" dirty="0">
                <a:solidFill>
                  <a:srgbClr val="0A1F61"/>
                </a:solidFill>
                <a:highlight>
                  <a:srgbClr val="FFFF00"/>
                </a:highlight>
                <a:latin typeface="Tajawal ExtraBold" panose="00000800000000000000" pitchFamily="2" charset="-78"/>
                <a:cs typeface="Tajawal ExtraBold" panose="00000800000000000000" pitchFamily="2" charset="-78"/>
              </a:rPr>
              <a:t>How good are my people skills?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Are you </a:t>
            </a:r>
            <a:r>
              <a:rPr lang="en-US" sz="2300" dirty="0">
                <a:solidFill>
                  <a:srgbClr val="0A1F61"/>
                </a:solidFill>
                <a:latin typeface="Tajawal ExtraBold" panose="00000800000000000000" pitchFamily="2" charset="-78"/>
                <a:cs typeface="Tajawal ExtraBold" panose="00000800000000000000" pitchFamily="2" charset="-78"/>
              </a:rPr>
              <a:t>comfortable with other people?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people </a:t>
            </a:r>
            <a:r>
              <a:rPr lang="en-US" sz="2300" dirty="0">
                <a:solidFill>
                  <a:srgbClr val="0A1F61"/>
                </a:solidFill>
                <a:latin typeface="Tajawal ExtraBold" panose="00000800000000000000" pitchFamily="2" charset="-78"/>
                <a:cs typeface="Tajawal ExtraBold" panose="00000800000000000000" pitchFamily="2" charset="-78"/>
              </a:rPr>
              <a:t>seem to be comfortable with you?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When you're </a:t>
            </a:r>
            <a:r>
              <a:rPr lang="en-US" sz="2300" dirty="0">
                <a:solidFill>
                  <a:srgbClr val="0A1F61"/>
                </a:solidFill>
                <a:latin typeface="Tajawal ExtraBold" panose="00000800000000000000" pitchFamily="2" charset="-78"/>
                <a:cs typeface="Tajawal ExtraBold" panose="00000800000000000000" pitchFamily="2" charset="-78"/>
              </a:rPr>
              <a:t>with others, do you spend most of your time talking? Listening? About even?</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people </a:t>
            </a:r>
            <a:r>
              <a:rPr lang="en-US" sz="2300" dirty="0">
                <a:solidFill>
                  <a:srgbClr val="0A1F61"/>
                </a:solidFill>
                <a:latin typeface="Tajawal ExtraBold" panose="00000800000000000000" pitchFamily="2" charset="-78"/>
                <a:cs typeface="Tajawal ExtraBold" panose="00000800000000000000" pitchFamily="2" charset="-78"/>
              </a:rPr>
              <a:t>seek you out for help or advice?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you </a:t>
            </a:r>
            <a:r>
              <a:rPr lang="en-US" sz="2300" dirty="0">
                <a:solidFill>
                  <a:srgbClr val="0A1F61"/>
                </a:solidFill>
                <a:latin typeface="Tajawal ExtraBold" panose="00000800000000000000" pitchFamily="2" charset="-78"/>
                <a:cs typeface="Tajawal ExtraBold" panose="00000800000000000000" pitchFamily="2" charset="-78"/>
              </a:rPr>
              <a:t>consider yourself a good judge of people, and has that been borne out by your experience? </a:t>
            </a:r>
          </a:p>
          <a:p>
            <a:pPr marL="517525" algn="just">
              <a:lnSpc>
                <a:spcPts val="3800"/>
              </a:lnSpc>
            </a:pPr>
            <a:r>
              <a:rPr lang="en-US" sz="2300" dirty="0">
                <a:solidFill>
                  <a:srgbClr val="C00000"/>
                </a:solidFill>
                <a:latin typeface="Tajawal ExtraBold" panose="00000800000000000000" pitchFamily="2" charset="-78"/>
                <a:cs typeface="Tajawal ExtraBold" panose="00000800000000000000" pitchFamily="2" charset="-78"/>
              </a:rPr>
              <a:t>Do you </a:t>
            </a:r>
            <a:r>
              <a:rPr lang="en-US" sz="2300" dirty="0">
                <a:solidFill>
                  <a:srgbClr val="0A1F61"/>
                </a:solidFill>
                <a:latin typeface="Tajawal ExtraBold" panose="00000800000000000000" pitchFamily="2" charset="-78"/>
                <a:cs typeface="Tajawal ExtraBold" panose="00000800000000000000" pitchFamily="2" charset="-78"/>
              </a:rPr>
              <a:t>try to consider others' needs and feelings in any decision?</a:t>
            </a:r>
          </a:p>
        </p:txBody>
      </p:sp>
      <p:sp>
        <p:nvSpPr>
          <p:cNvPr id="10" name="Rectangle 9">
            <a:extLst>
              <a:ext uri="{FF2B5EF4-FFF2-40B4-BE49-F238E27FC236}">
                <a16:creationId xmlns:a16="http://schemas.microsoft.com/office/drawing/2014/main" id="{6F7E48AC-0372-63E1-C862-9B5AC48FAF2B}"/>
              </a:ext>
            </a:extLst>
          </p:cNvPr>
          <p:cNvSpPr/>
          <p:nvPr/>
        </p:nvSpPr>
        <p:spPr>
          <a:xfrm>
            <a:off x="391886" y="2204822"/>
            <a:ext cx="1482279" cy="98964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800" b="1" dirty="0">
                <a:solidFill>
                  <a:schemeClr val="tx1"/>
                </a:solidFill>
              </a:rPr>
              <a:t>Live</a:t>
            </a:r>
          </a:p>
        </p:txBody>
      </p:sp>
    </p:spTree>
    <p:extLst>
      <p:ext uri="{BB962C8B-B14F-4D97-AF65-F5344CB8AC3E}">
        <p14:creationId xmlns:p14="http://schemas.microsoft.com/office/powerpoint/2010/main" val="2041134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105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390107"/>
            <a:ext cx="488146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do you choose and </a:t>
            </a:r>
          </a:p>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08166" y="1308743"/>
            <a:ext cx="10390909" cy="4423455"/>
          </a:xfrm>
          <a:prstGeom prst="rect">
            <a:avLst/>
          </a:prstGeom>
          <a:noFill/>
        </p:spPr>
        <p:txBody>
          <a:bodyPr wrap="square" rtlCol="0">
            <a:spAutoFit/>
          </a:bodyPr>
          <a:lstStyle/>
          <a:p>
            <a:pPr marL="225425" algn="just">
              <a:lnSpc>
                <a:spcPts val="3800"/>
              </a:lnSpc>
            </a:pPr>
            <a:r>
              <a:rPr lang="en-US" sz="2300" b="1" dirty="0">
                <a:solidFill>
                  <a:srgbClr val="C00000"/>
                </a:solidFill>
                <a:latin typeface="Tajawal ExtraBold" panose="00000800000000000000" pitchFamily="2" charset="-78"/>
                <a:cs typeface="Tajawal ExtraBold" panose="00000800000000000000" pitchFamily="2" charset="-78"/>
              </a:rPr>
              <a:t>These few questions are obviously just a beginning, but they should help you think about some important leadership issues. </a:t>
            </a:r>
          </a:p>
          <a:p>
            <a:pPr marL="860425" indent="-342900" algn="just">
              <a:lnSpc>
                <a:spcPts val="3800"/>
              </a:lnSpc>
              <a:buFont typeface="Arial" panose="020B0604020202020204" pitchFamily="34" charset="0"/>
              <a:buChar char="•"/>
            </a:pPr>
            <a:r>
              <a:rPr lang="en-US" sz="2300" b="1" dirty="0">
                <a:solidFill>
                  <a:srgbClr val="0A1F61"/>
                </a:solidFill>
                <a:latin typeface="Tajawal ExtraBold" panose="00000800000000000000" pitchFamily="2" charset="-78"/>
                <a:cs typeface="Tajawal ExtraBold" panose="00000800000000000000" pitchFamily="2" charset="-78"/>
              </a:rPr>
              <a:t>If you have a high need for control, for instance, it doesn't mean you can't be a collaborative leader, but it does mean that you'll have to learn some new behavior, and perhaps a whole new way of looking at things. </a:t>
            </a:r>
          </a:p>
          <a:p>
            <a:pPr marL="860425" indent="-342900" algn="just">
              <a:lnSpc>
                <a:spcPts val="3800"/>
              </a:lnSpc>
              <a:buFont typeface="Arial" panose="020B0604020202020204" pitchFamily="34" charset="0"/>
              <a:buChar char="•"/>
            </a:pPr>
            <a:r>
              <a:rPr lang="en-US" sz="2300" b="1" dirty="0">
                <a:solidFill>
                  <a:srgbClr val="0A1F61"/>
                </a:solidFill>
                <a:latin typeface="Tajawal ExtraBold" panose="00000800000000000000" pitchFamily="2" charset="-78"/>
                <a:cs typeface="Tajawal ExtraBold" panose="00000800000000000000" pitchFamily="2" charset="-78"/>
              </a:rPr>
              <a:t>If you're not well-organized, it doesn't mean you can't be a good manager, but you'll have to find strategies to keep you on top of everything. </a:t>
            </a:r>
            <a:endParaRPr lang="en-US" sz="2300" dirty="0">
              <a:solidFill>
                <a:srgbClr val="0A1F61"/>
              </a:solidFill>
              <a:latin typeface="Tajawal ExtraBold" panose="00000800000000000000" pitchFamily="2" charset="-78"/>
              <a:cs typeface="Tajawal ExtraBold" panose="00000800000000000000" pitchFamily="2" charset="-78"/>
            </a:endParaRPr>
          </a:p>
        </p:txBody>
      </p:sp>
      <p:sp>
        <p:nvSpPr>
          <p:cNvPr id="10" name="Rectangle 9">
            <a:extLst>
              <a:ext uri="{FF2B5EF4-FFF2-40B4-BE49-F238E27FC236}">
                <a16:creationId xmlns:a16="http://schemas.microsoft.com/office/drawing/2014/main" id="{A7745561-0F9B-C804-4F48-5D709874D955}"/>
              </a:ext>
            </a:extLst>
          </p:cNvPr>
          <p:cNvSpPr/>
          <p:nvPr/>
        </p:nvSpPr>
        <p:spPr>
          <a:xfrm>
            <a:off x="391886" y="2424123"/>
            <a:ext cx="1482279" cy="98964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800" b="1" dirty="0">
                <a:solidFill>
                  <a:schemeClr val="tx1"/>
                </a:solidFill>
              </a:rPr>
              <a:t>Live</a:t>
            </a:r>
          </a:p>
        </p:txBody>
      </p:sp>
    </p:spTree>
    <p:extLst>
      <p:ext uri="{BB962C8B-B14F-4D97-AF65-F5344CB8AC3E}">
        <p14:creationId xmlns:p14="http://schemas.microsoft.com/office/powerpoint/2010/main" val="3493410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W5 Lecture</a:t>
            </a:r>
          </a:p>
        </p:txBody>
      </p:sp>
      <p:pic>
        <p:nvPicPr>
          <p:cNvPr id="3" name="Picture 2"/>
          <p:cNvPicPr>
            <a:picLocks noChangeAspect="1"/>
          </p:cNvPicPr>
          <p:nvPr/>
        </p:nvPicPr>
        <p:blipFill>
          <a:blip r:embed="rId2"/>
          <a:stretch>
            <a:fillRect/>
          </a:stretch>
        </p:blipFill>
        <p:spPr>
          <a:xfrm>
            <a:off x="6292290" y="2462406"/>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5237497" y="1464381"/>
            <a:ext cx="5757747" cy="924420"/>
          </a:xfrm>
          <a:prstGeom prst="rect">
            <a:avLst/>
          </a:prstGeom>
          <a:noFill/>
        </p:spPr>
        <p:txBody>
          <a:bodyPr wrap="square">
            <a:spAutoFit/>
          </a:bodyPr>
          <a:lstStyle/>
          <a:p>
            <a:pPr marL="517525" algn="just">
              <a:lnSpc>
                <a:spcPct val="200000"/>
              </a:lnSpc>
            </a:pPr>
            <a:r>
              <a:rPr lang="en-US" sz="3200" b="1" dirty="0">
                <a:solidFill>
                  <a:srgbClr val="0A1F61"/>
                </a:solidFill>
                <a:latin typeface="Tajawal ExtraBold" panose="00000800000000000000" pitchFamily="2" charset="-78"/>
                <a:cs typeface="Tajawal ExtraBold" panose="00000800000000000000" pitchFamily="2" charset="-78"/>
              </a:rPr>
              <a:t>Styles of Leadership</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pic>
        <p:nvPicPr>
          <p:cNvPr id="7" name="Picture 6" descr="A picture containing diagram&#10;&#10;Description automatically generated">
            <a:extLst>
              <a:ext uri="{FF2B5EF4-FFF2-40B4-BE49-F238E27FC236}">
                <a16:creationId xmlns:a16="http://schemas.microsoft.com/office/drawing/2014/main" id="{666A4884-7CF2-FD75-2429-2A5631259172}"/>
              </a:ext>
            </a:extLst>
          </p:cNvPr>
          <p:cNvPicPr>
            <a:picLocks noChangeAspect="1"/>
          </p:cNvPicPr>
          <p:nvPr/>
        </p:nvPicPr>
        <p:blipFill>
          <a:blip r:embed="rId4">
            <a:duotone>
              <a:prstClr val="black"/>
              <a:schemeClr val="accent1">
                <a:tint val="45000"/>
                <a:satMod val="400000"/>
              </a:schemeClr>
            </a:duoton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4242016" y="2783462"/>
            <a:ext cx="7421126" cy="3710563"/>
          </a:xfrm>
          <a:prstGeom prst="rect">
            <a:avLst/>
          </a:prstGeom>
        </p:spPr>
      </p:pic>
    </p:spTree>
    <p:extLst>
      <p:ext uri="{BB962C8B-B14F-4D97-AF65-F5344CB8AC3E}">
        <p14:creationId xmlns:p14="http://schemas.microsoft.com/office/powerpoint/2010/main" val="3101794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1365"/>
            <a:ext cx="10818985" cy="4455835"/>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Leadership styles </a:t>
            </a:r>
            <a:r>
              <a:rPr lang="en-US" sz="2400" b="1" dirty="0">
                <a:solidFill>
                  <a:srgbClr val="0A1F61"/>
                </a:solidFill>
                <a:latin typeface="Tajawal ExtraBold" panose="00000800000000000000" pitchFamily="2" charset="-78"/>
                <a:cs typeface="Tajawal ExtraBold" panose="00000800000000000000" pitchFamily="2" charset="-78"/>
              </a:rPr>
              <a:t>are the ways in which a leader views leaderships and performs it in order to accomplish their goals. </a:t>
            </a:r>
          </a:p>
          <a:p>
            <a:pPr marL="974725" indent="-457200" algn="just">
              <a:lnSpc>
                <a:spcPct val="150000"/>
              </a:lnSpc>
              <a:buFont typeface="Wingdings" panose="05000000000000000000" pitchFamily="2" charset="2"/>
              <a:buChar char="q"/>
            </a:pPr>
            <a:r>
              <a:rPr lang="en-US" sz="2400" b="1" i="1" dirty="0">
                <a:solidFill>
                  <a:srgbClr val="0A1F61"/>
                </a:solidFill>
                <a:latin typeface="Tajawal ExtraBold" panose="00000800000000000000" pitchFamily="2" charset="-78"/>
                <a:cs typeface="Tajawal ExtraBold" panose="00000800000000000000" pitchFamily="2" charset="-78"/>
              </a:rPr>
              <a:t>"</a:t>
            </a:r>
            <a:r>
              <a:rPr lang="en-US" sz="2400" b="1" i="1" dirty="0">
                <a:solidFill>
                  <a:srgbClr val="C00000"/>
                </a:solidFill>
                <a:latin typeface="Tajawal ExtraBold" panose="00000800000000000000" pitchFamily="2" charset="-78"/>
                <a:cs typeface="Tajawal ExtraBold" panose="00000800000000000000" pitchFamily="2" charset="-78"/>
              </a:rPr>
              <a:t>Leadership is the process of persuasion or example by which an individual (or leadership team) induces</a:t>
            </a:r>
            <a:r>
              <a:rPr lang="ar-EG" sz="2400" b="1" i="1" dirty="0">
                <a:solidFill>
                  <a:srgbClr val="C00000"/>
                </a:solidFill>
                <a:latin typeface="Tajawal ExtraBold" panose="00000800000000000000" pitchFamily="2" charset="-78"/>
                <a:cs typeface="Tajawal ExtraBold" panose="00000800000000000000" pitchFamily="2" charset="-78"/>
              </a:rPr>
              <a:t>يحث/ يقنع </a:t>
            </a:r>
            <a:r>
              <a:rPr lang="en-US" sz="2400" b="1" i="1" dirty="0">
                <a:solidFill>
                  <a:srgbClr val="C00000"/>
                </a:solidFill>
                <a:latin typeface="Tajawal ExtraBold" panose="00000800000000000000" pitchFamily="2" charset="-78"/>
                <a:cs typeface="Tajawal ExtraBold" panose="00000800000000000000" pitchFamily="2" charset="-78"/>
              </a:rPr>
              <a:t> a group to pursue objectives held by the leader or shared by the leader and his or her followers</a:t>
            </a:r>
            <a:r>
              <a:rPr lang="en-US" sz="2400" b="1" i="1" dirty="0">
                <a:solidFill>
                  <a:srgbClr val="0A1F61"/>
                </a:solidFill>
                <a:latin typeface="Tajawal ExtraBold" panose="00000800000000000000" pitchFamily="2" charset="-78"/>
                <a:cs typeface="Tajawal ExtraBold" panose="00000800000000000000" pitchFamily="2" charset="-78"/>
              </a:rPr>
              <a:t>." </a:t>
            </a:r>
            <a:r>
              <a:rPr lang="en-US" b="1" dirty="0">
                <a:solidFill>
                  <a:srgbClr val="00B050"/>
                </a:solidFill>
                <a:latin typeface="Tajawal ExtraBold" panose="00000800000000000000" pitchFamily="2" charset="-78"/>
                <a:cs typeface="Tajawal ExtraBold" panose="00000800000000000000" pitchFamily="2" charset="-78"/>
              </a:rPr>
              <a:t>John Gardner</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If we accept that definition, then leadership style is the way in which that process is carried out.</a:t>
            </a:r>
          </a:p>
        </p:txBody>
      </p:sp>
    </p:spTree>
    <p:extLst>
      <p:ext uri="{BB962C8B-B14F-4D97-AF65-F5344CB8AC3E}">
        <p14:creationId xmlns:p14="http://schemas.microsoft.com/office/powerpoint/2010/main" val="4075162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1365"/>
            <a:ext cx="10818985" cy="5009833"/>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Leaders' styles encompass </a:t>
            </a:r>
            <a:r>
              <a:rPr lang="en-US" sz="2400" b="1" dirty="0">
                <a:solidFill>
                  <a:srgbClr val="C00000"/>
                </a:solidFill>
                <a:latin typeface="Tajawal ExtraBold" panose="00000800000000000000" pitchFamily="2" charset="-78"/>
                <a:cs typeface="Tajawal ExtraBold" panose="00000800000000000000" pitchFamily="2" charset="-78"/>
              </a:rPr>
              <a:t>how they relate to others within and outside the organization</a:t>
            </a: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how they view themselves </a:t>
            </a:r>
            <a:r>
              <a:rPr lang="en-US" sz="2400" b="1" dirty="0">
                <a:solidFill>
                  <a:srgbClr val="0A1F61"/>
                </a:solidFill>
                <a:latin typeface="Tajawal ExtraBold" panose="00000800000000000000" pitchFamily="2" charset="-78"/>
                <a:cs typeface="Tajawal ExtraBold" panose="00000800000000000000" pitchFamily="2" charset="-78"/>
              </a:rPr>
              <a:t>and </a:t>
            </a:r>
            <a:r>
              <a:rPr lang="en-US" sz="2400" b="1" dirty="0">
                <a:solidFill>
                  <a:srgbClr val="C00000"/>
                </a:solidFill>
                <a:latin typeface="Tajawal ExtraBold" panose="00000800000000000000" pitchFamily="2" charset="-78"/>
                <a:cs typeface="Tajawal ExtraBold" panose="00000800000000000000" pitchFamily="2" charset="-78"/>
              </a:rPr>
              <a:t>their position</a:t>
            </a:r>
            <a:r>
              <a:rPr lang="en-US" sz="2400" b="1" dirty="0">
                <a:solidFill>
                  <a:srgbClr val="0A1F61"/>
                </a:solidFill>
                <a:latin typeface="Tajawal ExtraBold" panose="00000800000000000000" pitchFamily="2" charset="-78"/>
                <a:cs typeface="Tajawal ExtraBold" panose="00000800000000000000" pitchFamily="2" charset="-78"/>
              </a:rPr>
              <a:t>, and - to a very large extent - whether or not they are successful as leaders. </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If a </a:t>
            </a:r>
            <a:r>
              <a:rPr lang="en-US" sz="2400" b="1" dirty="0">
                <a:solidFill>
                  <a:srgbClr val="C00000"/>
                </a:solidFill>
                <a:latin typeface="Tajawal ExtraBold" panose="00000800000000000000" pitchFamily="2" charset="-78"/>
                <a:cs typeface="Tajawal ExtraBold" panose="00000800000000000000" pitchFamily="2" charset="-78"/>
              </a:rPr>
              <a:t>task</a:t>
            </a:r>
            <a:r>
              <a:rPr lang="en-US" sz="2400" b="1" dirty="0">
                <a:solidFill>
                  <a:srgbClr val="0A1F61"/>
                </a:solidFill>
                <a:latin typeface="Tajawal ExtraBold" panose="00000800000000000000" pitchFamily="2" charset="-78"/>
                <a:cs typeface="Tajawal ExtraBold" panose="00000800000000000000" pitchFamily="2" charset="-78"/>
              </a:rPr>
              <a:t> needs to be accomplished, how does a particular leader set out to get it done? If an emergency arises, how does a leader handle it? If the organization needs the support of the community, how does a leader go about mobilizing it? All of these depend on leadership style.</a:t>
            </a:r>
          </a:p>
        </p:txBody>
      </p:sp>
    </p:spTree>
    <p:extLst>
      <p:ext uri="{BB962C8B-B14F-4D97-AF65-F5344CB8AC3E}">
        <p14:creationId xmlns:p14="http://schemas.microsoft.com/office/powerpoint/2010/main" val="29605220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61348" y="1431080"/>
            <a:ext cx="10818985" cy="4981300"/>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We will focus on </a:t>
            </a:r>
            <a:r>
              <a:rPr lang="en-US" sz="2300" b="1" dirty="0">
                <a:solidFill>
                  <a:srgbClr val="C00000"/>
                </a:solidFill>
                <a:latin typeface="Tajawal ExtraBold" panose="00000800000000000000" pitchFamily="2" charset="-78"/>
                <a:cs typeface="Tajawal ExtraBold" panose="00000800000000000000" pitchFamily="2" charset="-78"/>
              </a:rPr>
              <a:t>individual leaders</a:t>
            </a:r>
            <a:r>
              <a:rPr lang="en-US" sz="2300" b="1" dirty="0">
                <a:solidFill>
                  <a:srgbClr val="0A1F61"/>
                </a:solidFill>
                <a:latin typeface="Tajawal ExtraBold" panose="00000800000000000000" pitchFamily="2" charset="-78"/>
                <a:cs typeface="Tajawal ExtraBold" panose="00000800000000000000" pitchFamily="2" charset="-78"/>
              </a:rPr>
              <a:t>, but leadership can be invested in </a:t>
            </a:r>
            <a:r>
              <a:rPr lang="en-US" sz="2300" b="1" dirty="0">
                <a:solidFill>
                  <a:srgbClr val="C00000"/>
                </a:solidFill>
                <a:latin typeface="Tajawal ExtraBold" panose="00000800000000000000" pitchFamily="2" charset="-78"/>
                <a:cs typeface="Tajawal ExtraBold" panose="00000800000000000000" pitchFamily="2" charset="-78"/>
              </a:rPr>
              <a:t>a team, or in several teams</a:t>
            </a:r>
            <a:r>
              <a:rPr lang="en-US" sz="2300" b="1" dirty="0">
                <a:solidFill>
                  <a:srgbClr val="0A1F61"/>
                </a:solidFill>
                <a:latin typeface="Tajawal ExtraBold" panose="00000800000000000000" pitchFamily="2" charset="-78"/>
                <a:cs typeface="Tajawal ExtraBold" panose="00000800000000000000" pitchFamily="2" charset="-78"/>
              </a:rPr>
              <a:t>, or in different people at different times. </a:t>
            </a:r>
          </a:p>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Many - perhaps most - organizations have several levels of leadership, and thus many leaders. </a:t>
            </a:r>
          </a:p>
          <a:p>
            <a:pPr marL="974725" indent="-457200" algn="just">
              <a:lnSpc>
                <a:spcPts val="3200"/>
              </a:lnSpc>
              <a:buFont typeface="Wingdings" panose="05000000000000000000" pitchFamily="2" charset="2"/>
              <a:buChar char="q"/>
            </a:pPr>
            <a:r>
              <a:rPr lang="en-US" sz="2300" b="1" dirty="0">
                <a:solidFill>
                  <a:srgbClr val="C00000"/>
                </a:solidFill>
                <a:latin typeface="Tajawal ExtraBold" panose="00000800000000000000" pitchFamily="2" charset="-78"/>
                <a:cs typeface="Tajawal ExtraBold" panose="00000800000000000000" pitchFamily="2" charset="-78"/>
              </a:rPr>
              <a:t>The style of an organization's leadership is reflected in both the nature of that organization and its relationships with the community</a:t>
            </a:r>
            <a:r>
              <a:rPr lang="en-US" sz="2300" b="1" dirty="0">
                <a:solidFill>
                  <a:srgbClr val="0A1F61"/>
                </a:solidFill>
                <a:latin typeface="Tajawal ExtraBold" panose="00000800000000000000" pitchFamily="2" charset="-78"/>
                <a:cs typeface="Tajawal ExtraBold" panose="00000800000000000000" pitchFamily="2" charset="-78"/>
              </a:rPr>
              <a:t>. </a:t>
            </a:r>
          </a:p>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If a leader is suspicious and jealous of power, others in the organization are likely to behave similarly, in dealing with both colleagues and the community. </a:t>
            </a:r>
          </a:p>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If a leader is collaborative and open, this behavior is likely to encourage the same attitudes among staff members, and to work collaboratively with other organizations.</a:t>
            </a:r>
          </a:p>
        </p:txBody>
      </p:sp>
    </p:spTree>
    <p:extLst>
      <p:ext uri="{BB962C8B-B14F-4D97-AF65-F5344CB8AC3E}">
        <p14:creationId xmlns:p14="http://schemas.microsoft.com/office/powerpoint/2010/main" val="24986445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46137" y="1497453"/>
            <a:ext cx="10194123" cy="4538550"/>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 many ways, </a:t>
            </a:r>
            <a:r>
              <a:rPr lang="en-US" sz="2400" b="1" dirty="0">
                <a:solidFill>
                  <a:srgbClr val="C00000"/>
                </a:solidFill>
                <a:latin typeface="Tajawal ExtraBold" panose="00000800000000000000" pitchFamily="2" charset="-78"/>
                <a:cs typeface="Tajawal ExtraBold" panose="00000800000000000000" pitchFamily="2" charset="-78"/>
              </a:rPr>
              <a:t>the style </a:t>
            </a:r>
            <a:r>
              <a:rPr lang="en-US" sz="2400" b="1" dirty="0">
                <a:solidFill>
                  <a:srgbClr val="0A1F61"/>
                </a:solidFill>
                <a:latin typeface="Tajawal ExtraBold" panose="00000800000000000000" pitchFamily="2" charset="-78"/>
                <a:cs typeface="Tajawal ExtraBold" panose="00000800000000000000" pitchFamily="2" charset="-78"/>
              </a:rPr>
              <a:t>of its leader defines an organization. If the organization is to be faithful</a:t>
            </a:r>
            <a:r>
              <a:rPr lang="ar-EG"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 </a:t>
            </a:r>
            <a:r>
              <a:rPr lang="ar-EG" sz="2400" b="1" dirty="0">
                <a:solidFill>
                  <a:srgbClr val="0A1F61"/>
                </a:solidFill>
                <a:latin typeface="Tajawal ExtraBold" panose="00000800000000000000" pitchFamily="2" charset="-78"/>
                <a:cs typeface="Tajawal ExtraBold" panose="00000800000000000000" pitchFamily="2" charset="-78"/>
              </a:rPr>
              <a:t>مخلص</a:t>
            </a:r>
            <a:r>
              <a:rPr lang="en-US" sz="2400" b="1" dirty="0">
                <a:solidFill>
                  <a:srgbClr val="0A1F61"/>
                </a:solidFill>
                <a:latin typeface="Tajawal ExtraBold" panose="00000800000000000000" pitchFamily="2" charset="-78"/>
                <a:cs typeface="Tajawal ExtraBold" panose="00000800000000000000" pitchFamily="2" charset="-78"/>
              </a:rPr>
              <a:t> to its </a:t>
            </a:r>
            <a:r>
              <a:rPr lang="en-US" sz="2400" b="1" dirty="0">
                <a:solidFill>
                  <a:srgbClr val="C00000"/>
                </a:solidFill>
                <a:latin typeface="Tajawal ExtraBold" panose="00000800000000000000" pitchFamily="2" charset="-78"/>
                <a:cs typeface="Tajawal ExtraBold" panose="00000800000000000000" pitchFamily="2" charset="-78"/>
              </a:rPr>
              <a:t>philosophy</a:t>
            </a:r>
            <a:r>
              <a:rPr lang="en-US" sz="2400" b="1"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C00000"/>
                </a:solidFill>
                <a:latin typeface="Tajawal ExtraBold" panose="00000800000000000000" pitchFamily="2" charset="-78"/>
                <a:cs typeface="Tajawal ExtraBold" panose="00000800000000000000" pitchFamily="2" charset="-78"/>
              </a:rPr>
              <a:t>mission</a:t>
            </a:r>
            <a:r>
              <a:rPr lang="en-US" sz="2400" b="1" dirty="0">
                <a:solidFill>
                  <a:srgbClr val="0A1F61"/>
                </a:solidFill>
                <a:latin typeface="Tajawal ExtraBold" panose="00000800000000000000" pitchFamily="2" charset="-78"/>
                <a:cs typeface="Tajawal ExtraBold" panose="00000800000000000000" pitchFamily="2" charset="-78"/>
              </a:rPr>
              <a:t>, its leader's style </a:t>
            </a:r>
            <a:r>
              <a:rPr lang="en-US" sz="2400" b="1" dirty="0">
                <a:solidFill>
                  <a:srgbClr val="C00000"/>
                </a:solidFill>
                <a:latin typeface="Tajawal ExtraBold" panose="00000800000000000000" pitchFamily="2" charset="-78"/>
                <a:cs typeface="Tajawal ExtraBold" panose="00000800000000000000" pitchFamily="2" charset="-78"/>
              </a:rPr>
              <a:t>must be consistent with them</a:t>
            </a:r>
            <a:r>
              <a:rPr lang="en-US" sz="2400" b="1" dirty="0">
                <a:solidFill>
                  <a:srgbClr val="0A1F61"/>
                </a:solidFill>
                <a:latin typeface="Tajawal ExtraBold" panose="00000800000000000000" pitchFamily="2" charset="-78"/>
                <a:cs typeface="Tajawal ExtraBold" panose="00000800000000000000" pitchFamily="2" charset="-78"/>
              </a:rPr>
              <a:t>. </a:t>
            </a:r>
          </a:p>
          <a:p>
            <a:pPr marL="974725" indent="-457200" algn="just">
              <a:lnSpc>
                <a:spcPts val="35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An autocratic leader in a democratic organization can create chaos. </a:t>
            </a:r>
            <a:r>
              <a:rPr lang="en-US" sz="2400" b="1" dirty="0">
                <a:solidFill>
                  <a:srgbClr val="0A1F61"/>
                </a:solidFill>
                <a:latin typeface="Tajawal ExtraBold" panose="00000800000000000000" pitchFamily="2" charset="-78"/>
                <a:cs typeface="Tajawal ExtraBold" panose="00000800000000000000" pitchFamily="2" charset="-78"/>
              </a:rPr>
              <a:t>A leader concerned only with the bottom line </a:t>
            </a:r>
            <a:r>
              <a:rPr lang="ar-EG" sz="2400" b="1" dirty="0">
                <a:solidFill>
                  <a:srgbClr val="0A1F61"/>
                </a:solidFill>
                <a:latin typeface="Tajawal ExtraBold" panose="00000800000000000000" pitchFamily="2" charset="-78"/>
                <a:cs typeface="Tajawal ExtraBold" panose="00000800000000000000" pitchFamily="2" charset="-78"/>
              </a:rPr>
              <a:t> النتيجة النهائية</a:t>
            </a:r>
            <a:r>
              <a:rPr lang="en-US" sz="2400" b="1" dirty="0">
                <a:solidFill>
                  <a:srgbClr val="0A1F61"/>
                </a:solidFill>
                <a:latin typeface="Tajawal ExtraBold" panose="00000800000000000000" pitchFamily="2" charset="-78"/>
                <a:cs typeface="Tajawal ExtraBold" panose="00000800000000000000" pitchFamily="2" charset="-78"/>
              </a:rPr>
              <a:t> in an organization built on the importance of </a:t>
            </a:r>
            <a:r>
              <a:rPr lang="en-US" sz="2400" b="1" dirty="0">
                <a:solidFill>
                  <a:srgbClr val="FF0000"/>
                </a:solidFill>
                <a:latin typeface="Tajawal ExtraBold" panose="00000800000000000000" pitchFamily="2" charset="-78"/>
                <a:cs typeface="Tajawal ExtraBold" panose="00000800000000000000" pitchFamily="2" charset="-78"/>
              </a:rPr>
              <a:t>human values</a:t>
            </a:r>
            <a:r>
              <a:rPr lang="en-US" sz="2400" b="1" dirty="0">
                <a:solidFill>
                  <a:srgbClr val="0A1F61"/>
                </a:solidFill>
                <a:latin typeface="Tajawal ExtraBold" panose="00000800000000000000" pitchFamily="2" charset="-78"/>
                <a:cs typeface="Tajawal ExtraBold" panose="00000800000000000000" pitchFamily="2" charset="-78"/>
              </a:rPr>
              <a:t> may undermine</a:t>
            </a:r>
            <a:r>
              <a:rPr lang="ar-EG" sz="2400" b="1" dirty="0">
                <a:solidFill>
                  <a:srgbClr val="0A1F61"/>
                </a:solidFill>
                <a:latin typeface="Tajawal ExtraBold" panose="00000800000000000000" pitchFamily="2" charset="-78"/>
                <a:cs typeface="Tajawal ExtraBold" panose="00000800000000000000" pitchFamily="2" charset="-78"/>
              </a:rPr>
              <a:t>يقلل من </a:t>
            </a:r>
            <a:r>
              <a:rPr lang="en-US" sz="2400" b="1" dirty="0">
                <a:solidFill>
                  <a:srgbClr val="0A1F61"/>
                </a:solidFill>
                <a:latin typeface="Tajawal ExtraBold" panose="00000800000000000000" pitchFamily="2" charset="-78"/>
                <a:cs typeface="Tajawal ExtraBold" panose="00000800000000000000" pitchFamily="2" charset="-78"/>
              </a:rPr>
              <a:t> the purpose of its work. For that reason, </a:t>
            </a:r>
            <a:r>
              <a:rPr lang="en-US" sz="2400" b="1" dirty="0">
                <a:solidFill>
                  <a:srgbClr val="C00000"/>
                </a:solidFill>
                <a:latin typeface="Tajawal ExtraBold" panose="00000800000000000000" pitchFamily="2" charset="-78"/>
                <a:cs typeface="Tajawal ExtraBold" panose="00000800000000000000" pitchFamily="2" charset="-78"/>
              </a:rPr>
              <a:t>being conscious of both your own style as a leader and those of others you hire as leaders can be crucial in keeping your organization on the right track</a:t>
            </a:r>
            <a:r>
              <a:rPr lang="en-US" sz="2400" b="1" dirty="0">
                <a:solidFill>
                  <a:srgbClr val="0A1F61"/>
                </a:solidFill>
                <a:latin typeface="Tajawal ExtraBold" panose="00000800000000000000" pitchFamily="2" charset="-78"/>
                <a:cs typeface="Tajawal ExtraBold" panose="00000800000000000000" pitchFamily="2" charset="-78"/>
              </a:rPr>
              <a:t>.</a:t>
            </a:r>
          </a:p>
        </p:txBody>
      </p:sp>
    </p:spTree>
    <p:extLst>
      <p:ext uri="{BB962C8B-B14F-4D97-AF65-F5344CB8AC3E}">
        <p14:creationId xmlns:p14="http://schemas.microsoft.com/office/powerpoint/2010/main" val="33525767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497453"/>
            <a:ext cx="10438411" cy="4089709"/>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Conceptions of leadership</a:t>
            </a:r>
          </a:p>
          <a:p>
            <a:pPr marL="1033463" lvl="1" indent="-344488"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Styles have to do with a leader's - and organization's - ideas of what leadership is and does. Possible conceptions include:</a:t>
            </a:r>
          </a:p>
          <a:p>
            <a:pPr marL="1431925" lvl="1" indent="-457200" algn="just">
              <a:lnSpc>
                <a:spcPts val="35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Exercising power </a:t>
            </a:r>
            <a:r>
              <a:rPr lang="ar-EG" sz="2400" b="1" dirty="0">
                <a:solidFill>
                  <a:srgbClr val="C00000"/>
                </a:solidFill>
                <a:latin typeface="Tajawal ExtraBold" panose="00000800000000000000" pitchFamily="2" charset="-78"/>
                <a:cs typeface="Tajawal ExtraBold" panose="00000800000000000000" pitchFamily="2" charset="-78"/>
              </a:rPr>
              <a:t>ممارسة السلطة</a:t>
            </a:r>
            <a:r>
              <a:rPr lang="en-US" sz="2400" b="1" dirty="0">
                <a:solidFill>
                  <a:srgbClr val="C00000"/>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Leadership is a matter of pursuing one's own ends. Asserting power over others is an end in itself, and symbolizes one's position as a leader.</a:t>
            </a:r>
          </a:p>
          <a:p>
            <a:pPr marL="1431925" lvl="1" indent="-457200" algn="just">
              <a:lnSpc>
                <a:spcPts val="35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Gaining and exercising the privileges of high status.</a:t>
            </a:r>
            <a:r>
              <a:rPr lang="ar-EG" sz="2400" b="1" dirty="0">
                <a:solidFill>
                  <a:srgbClr val="C00000"/>
                </a:solidFill>
                <a:latin typeface="Tajawal ExtraBold" panose="00000800000000000000" pitchFamily="2" charset="-78"/>
                <a:cs typeface="Tajawal ExtraBold" panose="00000800000000000000" pitchFamily="2" charset="-78"/>
              </a:rPr>
              <a:t> اكتساب وممارسة الامتيازات ذات المكانة العالية</a:t>
            </a:r>
            <a:r>
              <a:rPr lang="en-US" sz="2400" b="1" dirty="0">
                <a:solidFill>
                  <a:srgbClr val="0A1F61"/>
                </a:solidFill>
                <a:latin typeface="Tajawal ExtraBold" panose="00000800000000000000" pitchFamily="2" charset="-78"/>
                <a:cs typeface="Tajawal ExtraBold" panose="00000800000000000000" pitchFamily="2" charset="-78"/>
              </a:rPr>
              <a:t> Leadership is about getting to the top, and being recognized as having the highest status.</a:t>
            </a:r>
          </a:p>
        </p:txBody>
      </p:sp>
    </p:spTree>
    <p:extLst>
      <p:ext uri="{BB962C8B-B14F-4D97-AF65-F5344CB8AC3E}">
        <p14:creationId xmlns:p14="http://schemas.microsoft.com/office/powerpoint/2010/main" val="28795143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66899" y="1370976"/>
            <a:ext cx="10877797" cy="4538550"/>
          </a:xfrm>
          <a:prstGeom prst="rect">
            <a:avLst/>
          </a:prstGeom>
          <a:noFill/>
        </p:spPr>
        <p:txBody>
          <a:bodyPr wrap="square" rtlCol="0">
            <a:spAutoFit/>
          </a:bodyPr>
          <a:lstStyle/>
          <a:p>
            <a:pPr marL="1200150" lvl="1" indent="-511175"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Conceptions of leadership</a:t>
            </a:r>
          </a:p>
          <a:p>
            <a:pPr marL="1431925" lvl="1" indent="-457200" algn="just">
              <a:lnSpc>
                <a:spcPts val="35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Being the boss.</a:t>
            </a:r>
            <a:r>
              <a:rPr lang="ar-EG" sz="2400" b="1" dirty="0">
                <a:solidFill>
                  <a:srgbClr val="C00000"/>
                </a:solidFill>
                <a:latin typeface="Tajawal ExtraBold" panose="00000800000000000000" pitchFamily="2" charset="-78"/>
                <a:cs typeface="Tajawal ExtraBold" panose="00000800000000000000" pitchFamily="2" charset="-78"/>
              </a:rPr>
              <a:t> كونه الرئيس </a:t>
            </a:r>
            <a:r>
              <a:rPr lang="en-US" sz="2400" b="1" dirty="0">
                <a:solidFill>
                  <a:srgbClr val="C00000"/>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Leadership is overseeing the work of the organization by telling everyone what to do when, and rewarding or punishing as appropriate.</a:t>
            </a:r>
          </a:p>
          <a:p>
            <a:pPr marL="1431925" lvl="1" indent="-457200" algn="just">
              <a:lnSpc>
                <a:spcPts val="35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Task orientation.</a:t>
            </a:r>
            <a:r>
              <a:rPr lang="en-US" sz="2400" b="1" dirty="0">
                <a:solidFill>
                  <a:srgbClr val="0A1F61"/>
                </a:solidFill>
                <a:latin typeface="Tajawal ExtraBold" panose="00000800000000000000" pitchFamily="2" charset="-78"/>
                <a:cs typeface="Tajawal ExtraBold" panose="00000800000000000000" pitchFamily="2" charset="-78"/>
              </a:rPr>
              <a:t> Leadership is getting the job done - that's all that matters.</a:t>
            </a:r>
          </a:p>
          <a:p>
            <a:pPr marL="1431925" lvl="1" indent="-457200" algn="just">
              <a:lnSpc>
                <a:spcPts val="35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Taking care of people. </a:t>
            </a:r>
            <a:r>
              <a:rPr lang="en-US" sz="2400" b="1" dirty="0">
                <a:solidFill>
                  <a:srgbClr val="0A1F61"/>
                </a:solidFill>
                <a:latin typeface="Tajawal ExtraBold" panose="00000800000000000000" pitchFamily="2" charset="-78"/>
                <a:cs typeface="Tajawal ExtraBold" panose="00000800000000000000" pitchFamily="2" charset="-78"/>
              </a:rPr>
              <a:t>Leadership is looking out for those you lead, and making sure they get what they need.</a:t>
            </a:r>
          </a:p>
          <a:p>
            <a:pPr marL="1431925" lvl="1" indent="-457200" algn="just">
              <a:lnSpc>
                <a:spcPts val="35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Empowerment.</a:t>
            </a:r>
            <a:r>
              <a:rPr lang="en-US" sz="2400" b="1" dirty="0">
                <a:solidFill>
                  <a:srgbClr val="0A1F61"/>
                </a:solidFill>
                <a:latin typeface="Tajawal ExtraBold" panose="00000800000000000000" pitchFamily="2" charset="-78"/>
                <a:cs typeface="Tajawal ExtraBold" panose="00000800000000000000" pitchFamily="2" charset="-78"/>
              </a:rPr>
              <a:t> Leadership is helping those you lead gain power and become leaders.</a:t>
            </a:r>
          </a:p>
        </p:txBody>
      </p:sp>
    </p:spTree>
    <p:extLst>
      <p:ext uri="{BB962C8B-B14F-4D97-AF65-F5344CB8AC3E}">
        <p14:creationId xmlns:p14="http://schemas.microsoft.com/office/powerpoint/2010/main" val="931131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384145"/>
            <a:ext cx="10526632" cy="4089709"/>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Conceptions of leadership</a:t>
            </a:r>
          </a:p>
          <a:p>
            <a:pPr marL="974725" lvl="1" algn="just">
              <a:lnSpc>
                <a:spcPts val="3500"/>
              </a:lnSpc>
            </a:pPr>
            <a:r>
              <a:rPr lang="en-US" sz="2400" b="1" dirty="0">
                <a:solidFill>
                  <a:srgbClr val="0A1F61"/>
                </a:solidFill>
                <a:latin typeface="Tajawal ExtraBold" panose="00000800000000000000" pitchFamily="2" charset="-78"/>
                <a:cs typeface="Tajawal ExtraBold" panose="00000800000000000000" pitchFamily="2" charset="-78"/>
              </a:rPr>
              <a:t>we might add a conception whereby one aspect of leadership is the fostering of personal (and professional) growth in others.</a:t>
            </a:r>
          </a:p>
          <a:p>
            <a:pPr marL="1431925" lvl="1" indent="-457200" algn="just">
              <a:lnSpc>
                <a:spcPts val="35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Providing moral leadership.</a:t>
            </a:r>
            <a:r>
              <a:rPr lang="ar-EG" sz="2400" b="1" dirty="0">
                <a:solidFill>
                  <a:srgbClr val="C00000"/>
                </a:solidFill>
                <a:latin typeface="Tajawal ExtraBold" panose="00000800000000000000" pitchFamily="2" charset="-78"/>
                <a:cs typeface="Tajawal ExtraBold" panose="00000800000000000000" pitchFamily="2" charset="-78"/>
              </a:rPr>
              <a:t> توفير القيادة الأخلاقية </a:t>
            </a:r>
            <a:r>
              <a:rPr lang="en-US" sz="2400" b="1" dirty="0">
                <a:solidFill>
                  <a:srgbClr val="0A1F61"/>
                </a:solidFill>
                <a:latin typeface="Tajawal ExtraBold" panose="00000800000000000000" pitchFamily="2" charset="-78"/>
                <a:cs typeface="Tajawal ExtraBold" panose="00000800000000000000" pitchFamily="2" charset="-78"/>
              </a:rPr>
              <a:t>The leader, by force of character and his/her own high standards, creates expectations and pulls others up to his/her level.</a:t>
            </a:r>
          </a:p>
          <a:p>
            <a:pPr marL="1431925" lvl="1" indent="-457200" algn="just">
              <a:lnSpc>
                <a:spcPts val="35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Providing and working toward a vision. </a:t>
            </a:r>
            <a:r>
              <a:rPr lang="en-US" sz="2400" b="1" dirty="0">
                <a:solidFill>
                  <a:srgbClr val="0A1F61"/>
                </a:solidFill>
                <a:latin typeface="Tajawal ExtraBold" panose="00000800000000000000" pitchFamily="2" charset="-78"/>
                <a:cs typeface="Tajawal ExtraBold" panose="00000800000000000000" pitchFamily="2" charset="-78"/>
              </a:rPr>
              <a:t>Leadership is the ability to envision a goal, and to motivate others to work with you toward that goal.</a:t>
            </a:r>
          </a:p>
        </p:txBody>
      </p:sp>
    </p:spTree>
    <p:extLst>
      <p:ext uri="{BB962C8B-B14F-4D97-AF65-F5344CB8AC3E}">
        <p14:creationId xmlns:p14="http://schemas.microsoft.com/office/powerpoint/2010/main" val="3123841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94409" y="1270327"/>
            <a:ext cx="10390909"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We'll present </a:t>
            </a:r>
            <a:r>
              <a:rPr lang="en-US" sz="2400" b="1" dirty="0">
                <a:solidFill>
                  <a:srgbClr val="C00000"/>
                </a:solidFill>
                <a:latin typeface="Tajawal ExtraBold" panose="00000800000000000000" pitchFamily="2" charset="-78"/>
                <a:cs typeface="Tajawal ExtraBold" panose="00000800000000000000" pitchFamily="2" charset="-78"/>
              </a:rPr>
              <a:t>four styles </a:t>
            </a:r>
            <a:r>
              <a:rPr lang="en-US" sz="2400" b="1" dirty="0">
                <a:solidFill>
                  <a:srgbClr val="0A1F61"/>
                </a:solidFill>
                <a:latin typeface="Tajawal ExtraBold" panose="00000800000000000000" pitchFamily="2" charset="-78"/>
                <a:cs typeface="Tajawal ExtraBold" panose="00000800000000000000" pitchFamily="2" charset="-78"/>
              </a:rPr>
              <a:t>that summarize many of the existing theories, and to show how they interact with another, all-embracing way of looking at leadership style.</a:t>
            </a:r>
          </a:p>
          <a:p>
            <a:pPr marL="974725" indent="-457200" algn="just">
              <a:lnSpc>
                <a:spcPts val="38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Most leaders combine some of the characteristics of two or more of these styles </a:t>
            </a:r>
            <a:r>
              <a:rPr lang="en-US" sz="2400" b="1" dirty="0">
                <a:solidFill>
                  <a:srgbClr val="0A1F61"/>
                </a:solidFill>
                <a:latin typeface="Tajawal ExtraBold" panose="00000800000000000000" pitchFamily="2" charset="-78"/>
                <a:cs typeface="Tajawal ExtraBold" panose="00000800000000000000" pitchFamily="2" charset="-78"/>
              </a:rPr>
              <a:t>and have other characteristics that don't match any of them. You can find many descriptions of other leadership styles as well. What this list really provides is some useful ways to think about your own and others ' leadership.</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It's also important to remember that people can be either effective or ineffective in any of these categories. </a:t>
            </a:r>
          </a:p>
        </p:txBody>
      </p:sp>
    </p:spTree>
    <p:extLst>
      <p:ext uri="{BB962C8B-B14F-4D97-AF65-F5344CB8AC3E}">
        <p14:creationId xmlns:p14="http://schemas.microsoft.com/office/powerpoint/2010/main" val="285698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0937174"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1. </a:t>
            </a:r>
            <a:r>
              <a:rPr lang="en-US" sz="2400" b="1" dirty="0">
                <a:solidFill>
                  <a:srgbClr val="C00000"/>
                </a:solidFill>
                <a:latin typeface="Tajawal ExtraBold" panose="00000800000000000000" pitchFamily="2" charset="-78"/>
                <a:cs typeface="Tajawal ExtraBold" panose="00000800000000000000" pitchFamily="2" charset="-78"/>
              </a:rPr>
              <a:t>Autocratic “Authoritarian”. </a:t>
            </a:r>
            <a:r>
              <a:rPr lang="en-US" sz="2400" b="1" dirty="0">
                <a:solidFill>
                  <a:srgbClr val="0A1F61"/>
                </a:solidFill>
                <a:latin typeface="Tajawal ExtraBold" panose="00000800000000000000" pitchFamily="2" charset="-78"/>
                <a:cs typeface="Tajawal ExtraBold" panose="00000800000000000000" pitchFamily="2" charset="-78"/>
              </a:rPr>
              <a:t>Autocratic leaders insist on doing it all themselves. They </a:t>
            </a:r>
            <a:r>
              <a:rPr lang="en-US" sz="2400" b="1" dirty="0">
                <a:solidFill>
                  <a:srgbClr val="00B0F0"/>
                </a:solidFill>
                <a:latin typeface="Tajawal ExtraBold" panose="00000800000000000000" pitchFamily="2" charset="-78"/>
                <a:cs typeface="Tajawal ExtraBold" panose="00000800000000000000" pitchFamily="2" charset="-78"/>
              </a:rPr>
              <a:t>have all the power</a:t>
            </a:r>
            <a:r>
              <a:rPr lang="en-US" sz="2400" b="1" dirty="0">
                <a:solidFill>
                  <a:srgbClr val="0A1F61"/>
                </a:solidFill>
                <a:latin typeface="Tajawal ExtraBold" panose="00000800000000000000" pitchFamily="2" charset="-78"/>
                <a:cs typeface="Tajawal ExtraBold" panose="00000800000000000000" pitchFamily="2" charset="-78"/>
              </a:rPr>
              <a:t>, make </a:t>
            </a:r>
            <a:r>
              <a:rPr lang="en-US" sz="2400" b="1" dirty="0">
                <a:solidFill>
                  <a:srgbClr val="00B0F0"/>
                </a:solidFill>
                <a:latin typeface="Tajawal ExtraBold" panose="00000800000000000000" pitchFamily="2" charset="-78"/>
                <a:cs typeface="Tajawal ExtraBold" panose="00000800000000000000" pitchFamily="2" charset="-78"/>
              </a:rPr>
              <a:t>all the decisions</a:t>
            </a:r>
            <a:r>
              <a:rPr lang="en-US" sz="2400" b="1" dirty="0">
                <a:solidFill>
                  <a:srgbClr val="0A1F61"/>
                </a:solidFill>
                <a:latin typeface="Tajawal ExtraBold" panose="00000800000000000000" pitchFamily="2" charset="-78"/>
                <a:cs typeface="Tajawal ExtraBold" panose="00000800000000000000" pitchFamily="2" charset="-78"/>
              </a:rPr>
              <a:t>, and don't often tell anyone else about what they're doing. If you work for an autocratic leader, your job is usually </a:t>
            </a:r>
            <a:r>
              <a:rPr lang="en-US" sz="2400" b="1" dirty="0">
                <a:solidFill>
                  <a:srgbClr val="00B0F0"/>
                </a:solidFill>
                <a:latin typeface="Tajawal ExtraBold" panose="00000800000000000000" pitchFamily="2" charset="-78"/>
                <a:cs typeface="Tajawal ExtraBold" panose="00000800000000000000" pitchFamily="2" charset="-78"/>
              </a:rPr>
              <a:t>to do what you're told</a:t>
            </a:r>
            <a:r>
              <a:rPr lang="en-US" sz="2400" b="1" dirty="0">
                <a:solidFill>
                  <a:srgbClr val="0A1F61"/>
                </a:solidFill>
                <a:latin typeface="Tajawal ExtraBold" panose="00000800000000000000" pitchFamily="2" charset="-78"/>
                <a:cs typeface="Tajawal ExtraBold" panose="00000800000000000000" pitchFamily="2" charset="-78"/>
              </a:rPr>
              <a:t>.</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An autocratic leader often maintains his authority by force, intimidation, threats, reward and punishment, or position. Although he may or may not have a clear vision, and may or may not be steering the organization in the right direction, </a:t>
            </a:r>
            <a:r>
              <a:rPr lang="en-US" sz="2400" b="1" dirty="0">
                <a:solidFill>
                  <a:srgbClr val="00B0F0"/>
                </a:solidFill>
                <a:latin typeface="Tajawal ExtraBold" panose="00000800000000000000" pitchFamily="2" charset="-78"/>
                <a:cs typeface="Tajawal ExtraBold" panose="00000800000000000000" pitchFamily="2" charset="-78"/>
              </a:rPr>
              <a:t>he's not concerned </a:t>
            </a:r>
            <a:r>
              <a:rPr lang="en-US" sz="2400" b="1" dirty="0">
                <a:solidFill>
                  <a:srgbClr val="0A1F61"/>
                </a:solidFill>
                <a:latin typeface="Tajawal ExtraBold" panose="00000800000000000000" pitchFamily="2" charset="-78"/>
                <a:cs typeface="Tajawal ExtraBold" panose="00000800000000000000" pitchFamily="2" charset="-78"/>
              </a:rPr>
              <a:t>with </a:t>
            </a:r>
            <a:r>
              <a:rPr lang="en-US" sz="2400" b="1" dirty="0">
                <a:solidFill>
                  <a:srgbClr val="00B0F0"/>
                </a:solidFill>
                <a:latin typeface="Tajawal ExtraBold" panose="00000800000000000000" pitchFamily="2" charset="-78"/>
                <a:cs typeface="Tajawal ExtraBold" panose="00000800000000000000" pitchFamily="2" charset="-78"/>
              </a:rPr>
              <a:t>whether anyone else agrees with what he's doing or not</a:t>
            </a:r>
            <a:r>
              <a:rPr lang="en-US" sz="2400" b="1" dirty="0">
                <a:solidFill>
                  <a:srgbClr val="0A1F61"/>
                </a:solidFill>
                <a:latin typeface="Tajawal ExtraBold" panose="00000800000000000000" pitchFamily="2" charset="-78"/>
                <a:cs typeface="Tajawal ExtraBold" panose="00000800000000000000" pitchFamily="2" charset="-78"/>
              </a:rPr>
              <a:t>.</a:t>
            </a:r>
          </a:p>
        </p:txBody>
      </p:sp>
    </p:spTree>
    <p:extLst>
      <p:ext uri="{BB962C8B-B14F-4D97-AF65-F5344CB8AC3E}">
        <p14:creationId xmlns:p14="http://schemas.microsoft.com/office/powerpoint/2010/main" val="6814538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02525" y="1359423"/>
            <a:ext cx="10770920"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Autocratic leadership allows </a:t>
            </a:r>
            <a:r>
              <a:rPr lang="en-US" sz="2400" b="1" dirty="0">
                <a:solidFill>
                  <a:srgbClr val="C00000"/>
                </a:solidFill>
                <a:latin typeface="Tajawal ExtraBold" panose="00000800000000000000" pitchFamily="2" charset="-78"/>
                <a:cs typeface="Tajawal ExtraBold" panose="00000800000000000000" pitchFamily="2" charset="-78"/>
              </a:rPr>
              <a:t>quick decision-making</a:t>
            </a:r>
            <a:r>
              <a:rPr lang="en-US" sz="2400" b="1" dirty="0">
                <a:solidFill>
                  <a:srgbClr val="0A1F61"/>
                </a:solidFill>
                <a:latin typeface="Tajawal ExtraBold" panose="00000800000000000000" pitchFamily="2" charset="-78"/>
                <a:cs typeface="Tajawal ExtraBold" panose="00000800000000000000" pitchFamily="2" charset="-78"/>
              </a:rPr>
              <a:t>, and eliminates arguments over how and why things get done. At the same time, however, it may reduce the likelihood of getting a range of different ideas from different people, and can treat people badly, or as if they don't matter. If, as is often true, the leader is concerned with his own power and status, he'll be looking over his shoulder, and moving to squelch any opposition to him or his ideas and decisions. Innovation or the use of others' ideas is only permissible if it's part of the leader's plan.</a:t>
            </a:r>
          </a:p>
        </p:txBody>
      </p:sp>
    </p:spTree>
    <p:extLst>
      <p:ext uri="{BB962C8B-B14F-4D97-AF65-F5344CB8AC3E}">
        <p14:creationId xmlns:p14="http://schemas.microsoft.com/office/powerpoint/2010/main" val="21458878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0943376"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Effects on the organization. Autocratic leaders often leave fear and mistrust </a:t>
            </a:r>
            <a:r>
              <a:rPr lang="ar-EG" sz="2400" b="1" dirty="0">
                <a:solidFill>
                  <a:srgbClr val="0A1F61"/>
                </a:solidFill>
                <a:latin typeface="Tajawal ExtraBold" panose="00000800000000000000" pitchFamily="2" charset="-78"/>
                <a:cs typeface="Tajawal ExtraBold" panose="00000800000000000000" pitchFamily="2" charset="-78"/>
              </a:rPr>
              <a:t>عدم الثقة</a:t>
            </a:r>
            <a:r>
              <a:rPr lang="en-US" sz="2400" b="1" dirty="0">
                <a:solidFill>
                  <a:srgbClr val="0A1F61"/>
                </a:solidFill>
                <a:latin typeface="Tajawal ExtraBold" panose="00000800000000000000" pitchFamily="2" charset="-78"/>
                <a:cs typeface="Tajawal ExtraBold" panose="00000800000000000000" pitchFamily="2" charset="-78"/>
              </a:rPr>
              <a:t> in their wake. Others in the organization tend to copy their protection of their position, and their distrust of others' ideas and motives. Often, </a:t>
            </a:r>
            <a:r>
              <a:rPr lang="en-US" sz="2400" b="1" dirty="0">
                <a:solidFill>
                  <a:srgbClr val="C00000"/>
                </a:solidFill>
                <a:latin typeface="Tajawal ExtraBold" panose="00000800000000000000" pitchFamily="2" charset="-78"/>
                <a:cs typeface="Tajawal ExtraBold" panose="00000800000000000000" pitchFamily="2" charset="-78"/>
              </a:rPr>
              <a:t>autocratically -led organizations are not particularly supportive of personal relationships</a:t>
            </a:r>
            <a:r>
              <a:rPr lang="en-US" sz="2400" b="1" dirty="0">
                <a:solidFill>
                  <a:srgbClr val="0A1F61"/>
                </a:solidFill>
                <a:latin typeface="Tajawal ExtraBold" panose="00000800000000000000" pitchFamily="2" charset="-78"/>
                <a:cs typeface="Tajawal ExtraBold" panose="00000800000000000000" pitchFamily="2" charset="-78"/>
              </a:rPr>
              <a:t>, but much more keyed to chain-of-command</a:t>
            </a:r>
            <a:r>
              <a:rPr lang="ar-EG" sz="2400" b="1" dirty="0">
                <a:solidFill>
                  <a:srgbClr val="0A1F61"/>
                </a:solidFill>
                <a:latin typeface="Tajawal ExtraBold" panose="00000800000000000000" pitchFamily="2" charset="-78"/>
                <a:cs typeface="Tajawal ExtraBold" panose="00000800000000000000" pitchFamily="2" charset="-78"/>
              </a:rPr>
              <a:t> أكثر ارتباطًا بالتسلسل القيادي</a:t>
            </a:r>
            <a:r>
              <a:rPr lang="en-US" sz="2400" b="1" dirty="0">
                <a:solidFill>
                  <a:srgbClr val="0A1F61"/>
                </a:solidFill>
                <a:latin typeface="Tajawal ExtraBold" panose="00000800000000000000" pitchFamily="2" charset="-78"/>
                <a:cs typeface="Tajawal ExtraBold" panose="00000800000000000000" pitchFamily="2" charset="-78"/>
              </a:rPr>
              <a:t>. Everyone has her own sphere, and protects it at all costs. </a:t>
            </a:r>
            <a:r>
              <a:rPr lang="en-US" sz="2400" b="1" dirty="0">
                <a:solidFill>
                  <a:srgbClr val="C00000"/>
                </a:solidFill>
                <a:latin typeface="Tajawal ExtraBold" panose="00000800000000000000" pitchFamily="2" charset="-78"/>
                <a:cs typeface="Tajawal ExtraBold" panose="00000800000000000000" pitchFamily="2" charset="-78"/>
              </a:rPr>
              <a:t>Communication tends to go in only one direction</a:t>
            </a:r>
            <a:r>
              <a:rPr lang="en-US" sz="2400" b="1" dirty="0">
                <a:solidFill>
                  <a:srgbClr val="0A1F61"/>
                </a:solidFill>
                <a:latin typeface="Tajawal ExtraBold" panose="00000800000000000000" pitchFamily="2" charset="-78"/>
                <a:cs typeface="Tajawal ExtraBold" panose="00000800000000000000" pitchFamily="2" charset="-78"/>
              </a:rPr>
              <a:t> - up - as a result of which rumor can become the standard way of spreading news in the organization.</a:t>
            </a:r>
          </a:p>
        </p:txBody>
      </p:sp>
    </p:spTree>
    <p:extLst>
      <p:ext uri="{BB962C8B-B14F-4D97-AF65-F5344CB8AC3E}">
        <p14:creationId xmlns:p14="http://schemas.microsoft.com/office/powerpoint/2010/main" val="15018355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0616541" cy="3901837"/>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At its best, </a:t>
            </a:r>
            <a:r>
              <a:rPr lang="en-US" sz="2400" b="1" dirty="0">
                <a:solidFill>
                  <a:srgbClr val="C00000"/>
                </a:solidFill>
                <a:latin typeface="Tajawal ExtraBold" panose="00000800000000000000" pitchFamily="2" charset="-78"/>
                <a:cs typeface="Tajawal ExtraBold" panose="00000800000000000000" pitchFamily="2" charset="-78"/>
              </a:rPr>
              <a:t>autocratic leadership provides a stable and secure work environment and decisive </a:t>
            </a:r>
            <a:r>
              <a:rPr lang="ar-EG" sz="2400" b="1" dirty="0">
                <a:solidFill>
                  <a:srgbClr val="C00000"/>
                </a:solidFill>
                <a:latin typeface="Tajawal ExtraBold" panose="00000800000000000000" pitchFamily="2" charset="-78"/>
                <a:cs typeface="Tajawal ExtraBold" panose="00000800000000000000" pitchFamily="2" charset="-78"/>
              </a:rPr>
              <a:t>حاسم</a:t>
            </a:r>
            <a:r>
              <a:rPr lang="en-US" sz="2400" b="1" dirty="0">
                <a:solidFill>
                  <a:srgbClr val="C00000"/>
                </a:solidFill>
                <a:latin typeface="Tajawal ExtraBold" panose="00000800000000000000" pitchFamily="2" charset="-78"/>
                <a:cs typeface="Tajawal ExtraBold" panose="00000800000000000000" pitchFamily="2" charset="-78"/>
              </a:rPr>
              <a:t>, effective leadership.</a:t>
            </a:r>
            <a:r>
              <a:rPr lang="en-US" sz="2400" b="1" dirty="0">
                <a:solidFill>
                  <a:srgbClr val="0A1F61"/>
                </a:solidFill>
                <a:latin typeface="Tajawal ExtraBold" panose="00000800000000000000" pitchFamily="2" charset="-78"/>
                <a:cs typeface="Tajawal ExtraBold" panose="00000800000000000000" pitchFamily="2" charset="-78"/>
              </a:rPr>
              <a:t> All too often, however, it can sacrifice initiative</a:t>
            </a:r>
            <a:r>
              <a:rPr lang="ar-EG" sz="2400" b="1" dirty="0">
                <a:solidFill>
                  <a:srgbClr val="0A1F61"/>
                </a:solidFill>
                <a:latin typeface="Tajawal ExtraBold" panose="00000800000000000000" pitchFamily="2" charset="-78"/>
                <a:cs typeface="Tajawal ExtraBold" panose="00000800000000000000" pitchFamily="2" charset="-78"/>
              </a:rPr>
              <a:t> يمكن التضحية بالمبادرة</a:t>
            </a:r>
            <a:r>
              <a:rPr lang="en-US" sz="2400" b="1" dirty="0">
                <a:solidFill>
                  <a:srgbClr val="0A1F61"/>
                </a:solidFill>
                <a:latin typeface="Tajawal ExtraBold" panose="00000800000000000000" pitchFamily="2" charset="-78"/>
                <a:cs typeface="Tajawal ExtraBold" panose="00000800000000000000" pitchFamily="2" charset="-78"/>
              </a:rPr>
              <a:t>, new ideas, and the individual and group development of staff members for the predictability of a highly structured, hierarchical environment where everyone knows exactly what he's supposed to do, and follows orders without question.</a:t>
            </a:r>
          </a:p>
        </p:txBody>
      </p:sp>
    </p:spTree>
    <p:extLst>
      <p:ext uri="{BB962C8B-B14F-4D97-AF65-F5344CB8AC3E}">
        <p14:creationId xmlns:p14="http://schemas.microsoft.com/office/powerpoint/2010/main" val="19033906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Although the above points, many autocratic leaders are not hated and feared, but rather esteemed</a:t>
            </a:r>
            <a:r>
              <a:rPr lang="ar-EG" sz="2400" b="1" dirty="0">
                <a:solidFill>
                  <a:srgbClr val="0A1F61"/>
                </a:solidFill>
                <a:latin typeface="Tajawal ExtraBold" panose="00000800000000000000" pitchFamily="2" charset="-78"/>
                <a:cs typeface="Tajawal ExtraBold" panose="00000800000000000000" pitchFamily="2" charset="-78"/>
              </a:rPr>
              <a:t> محترم</a:t>
            </a:r>
            <a:r>
              <a:rPr lang="en-US" sz="2400" b="1" dirty="0">
                <a:solidFill>
                  <a:srgbClr val="0A1F61"/>
                </a:solidFill>
                <a:latin typeface="Tajawal ExtraBold" panose="00000800000000000000" pitchFamily="2" charset="-78"/>
                <a:cs typeface="Tajawal ExtraBold" panose="00000800000000000000" pitchFamily="2" charset="-78"/>
              </a:rPr>
              <a:t>, and even loved. It depends on their own personalities, they can be nice people, or highly charismatic, or even willing to listen to and act on others' ideas - on the organization itself (in the military, most soldiers want someone firmly in charge), on the quality of their decisions, and on the needs of the people they lead. If they're generally decent and not abusive, make good decisions for the organization, and fulfill the parent-figure or authority -figure image that most people in the organization are looking for, they can be both effective and well-respected.</a:t>
            </a:r>
          </a:p>
        </p:txBody>
      </p:sp>
    </p:spTree>
    <p:extLst>
      <p:ext uri="{BB962C8B-B14F-4D97-AF65-F5344CB8AC3E}">
        <p14:creationId xmlns:p14="http://schemas.microsoft.com/office/powerpoint/2010/main" val="29668601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783771" y="1270327"/>
            <a:ext cx="11288904"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2. </a:t>
            </a:r>
            <a:r>
              <a:rPr lang="en-US" sz="2400" b="1" dirty="0">
                <a:solidFill>
                  <a:srgbClr val="C00000"/>
                </a:solidFill>
                <a:latin typeface="Tajawal ExtraBold" panose="00000800000000000000" pitchFamily="2" charset="-78"/>
                <a:cs typeface="Tajawal ExtraBold" panose="00000800000000000000" pitchFamily="2" charset="-78"/>
              </a:rPr>
              <a:t>Managerial</a:t>
            </a:r>
            <a:r>
              <a:rPr lang="en-US" sz="2400" b="1" dirty="0">
                <a:solidFill>
                  <a:srgbClr val="0A1F61"/>
                </a:solidFill>
                <a:latin typeface="Tajawal ExtraBold" panose="00000800000000000000" pitchFamily="2" charset="-78"/>
                <a:cs typeface="Tajawal ExtraBold" panose="00000800000000000000" pitchFamily="2" charset="-78"/>
              </a:rPr>
              <a:t>. The leader who sees him/herself as a manager is concerned primarily with the running of the organization. Where it's going is not at issue, as long as it gets there in good shape. </a:t>
            </a:r>
            <a:r>
              <a:rPr lang="en-US" sz="2400" b="1" dirty="0">
                <a:solidFill>
                  <a:srgbClr val="C00000"/>
                </a:solidFill>
                <a:latin typeface="Tajawal ExtraBold" panose="00000800000000000000" pitchFamily="2" charset="-78"/>
                <a:cs typeface="Tajawal ExtraBold" panose="00000800000000000000" pitchFamily="2" charset="-78"/>
              </a:rPr>
              <a:t>The leader may pay attention to relationships with and among staff members</a:t>
            </a:r>
            <a:r>
              <a:rPr lang="en-US" sz="2400" b="1" dirty="0">
                <a:solidFill>
                  <a:srgbClr val="0A1F61"/>
                </a:solidFill>
                <a:latin typeface="Tajawal ExtraBold" panose="00000800000000000000" pitchFamily="2" charset="-78"/>
                <a:cs typeface="Tajawal ExtraBold" panose="00000800000000000000" pitchFamily="2" charset="-78"/>
              </a:rPr>
              <a:t>, but only in the service of keeping </a:t>
            </a:r>
            <a:r>
              <a:rPr lang="en-US" sz="2400" b="1" dirty="0">
                <a:solidFill>
                  <a:srgbClr val="C00000"/>
                </a:solidFill>
                <a:latin typeface="Tajawal ExtraBold" panose="00000800000000000000" pitchFamily="2" charset="-78"/>
                <a:cs typeface="Tajawal ExtraBold" panose="00000800000000000000" pitchFamily="2" charset="-78"/>
              </a:rPr>
              <a:t>things running smoothly</a:t>
            </a:r>
            <a:r>
              <a:rPr lang="en-US" sz="2400" b="1" dirty="0">
                <a:solidFill>
                  <a:srgbClr val="0A1F61"/>
                </a:solidFill>
                <a:latin typeface="Tajawal ExtraBold" panose="00000800000000000000" pitchFamily="2" charset="-78"/>
                <a:cs typeface="Tajawal ExtraBold" panose="00000800000000000000" pitchFamily="2" charset="-78"/>
              </a:rPr>
              <a:t>. Depending upon the nature and stability of the organization, </a:t>
            </a:r>
            <a:r>
              <a:rPr lang="en-US" sz="2400" b="1" dirty="0">
                <a:solidFill>
                  <a:srgbClr val="C00000"/>
                </a:solidFill>
                <a:latin typeface="Tajawal ExtraBold" panose="00000800000000000000" pitchFamily="2" charset="-78"/>
                <a:cs typeface="Tajawal ExtraBold" panose="00000800000000000000" pitchFamily="2" charset="-78"/>
              </a:rPr>
              <a:t>the main focus </a:t>
            </a:r>
            <a:r>
              <a:rPr lang="en-US" sz="2400" b="1" dirty="0">
                <a:solidFill>
                  <a:srgbClr val="0A1F61"/>
                </a:solidFill>
                <a:latin typeface="Tajawal ExtraBold" panose="00000800000000000000" pitchFamily="2" charset="-78"/>
                <a:cs typeface="Tajawal ExtraBold" panose="00000800000000000000" pitchFamily="2" charset="-78"/>
              </a:rPr>
              <a:t>may be on </a:t>
            </a:r>
            <a:r>
              <a:rPr lang="en-US" sz="2400" b="1" dirty="0">
                <a:solidFill>
                  <a:srgbClr val="C00000"/>
                </a:solidFill>
                <a:latin typeface="Tajawal ExtraBold" panose="00000800000000000000" pitchFamily="2" charset="-78"/>
                <a:cs typeface="Tajawal ExtraBold" panose="00000800000000000000" pitchFamily="2" charset="-78"/>
              </a:rPr>
              <a:t>funding, on strengthening the organization's systems and infrastructure </a:t>
            </a:r>
            <a:r>
              <a:rPr lang="en-US" sz="2400" b="1" dirty="0">
                <a:solidFill>
                  <a:srgbClr val="0A1F61"/>
                </a:solidFill>
                <a:latin typeface="Tajawal ExtraBold" panose="00000800000000000000" pitchFamily="2" charset="-78"/>
                <a:cs typeface="Tajawal ExtraBold" panose="00000800000000000000" pitchFamily="2" charset="-78"/>
              </a:rPr>
              <a:t>(policies, positions, equipment, etc.), or </a:t>
            </a:r>
            <a:r>
              <a:rPr lang="en-US" sz="2400" b="1" dirty="0">
                <a:solidFill>
                  <a:srgbClr val="C00000"/>
                </a:solidFill>
                <a:latin typeface="Tajawal ExtraBold" panose="00000800000000000000" pitchFamily="2" charset="-78"/>
                <a:cs typeface="Tajawal ExtraBold" panose="00000800000000000000" pitchFamily="2" charset="-78"/>
              </a:rPr>
              <a:t>on making sure day-to-day operations go well </a:t>
            </a:r>
            <a:r>
              <a:rPr lang="en-US" sz="2400" b="1" dirty="0">
                <a:solidFill>
                  <a:srgbClr val="0A1F61"/>
                </a:solidFill>
                <a:latin typeface="Tajawal ExtraBold" panose="00000800000000000000" pitchFamily="2" charset="-78"/>
                <a:cs typeface="Tajawal ExtraBold" panose="00000800000000000000" pitchFamily="2" charset="-78"/>
              </a:rPr>
              <a:t>(including making sure that everyone is doing what he's supposed to).</a:t>
            </a:r>
          </a:p>
        </p:txBody>
      </p:sp>
    </p:spTree>
    <p:extLst>
      <p:ext uri="{BB962C8B-B14F-4D97-AF65-F5344CB8AC3E}">
        <p14:creationId xmlns:p14="http://schemas.microsoft.com/office/powerpoint/2010/main" val="37289755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3939027"/>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If the leader's efficient, </a:t>
            </a:r>
            <a:r>
              <a:rPr lang="en-US" sz="2400" b="1" dirty="0">
                <a:solidFill>
                  <a:srgbClr val="C00000"/>
                </a:solidFill>
                <a:latin typeface="Tajawal ExtraBold" panose="00000800000000000000" pitchFamily="2" charset="-78"/>
                <a:cs typeface="Tajawal ExtraBold" panose="00000800000000000000" pitchFamily="2" charset="-78"/>
              </a:rPr>
              <a:t>a managerial leader will generally be on top of what's happening in the organization</a:t>
            </a:r>
            <a:r>
              <a:rPr lang="en-US" sz="2400" b="1" dirty="0">
                <a:solidFill>
                  <a:srgbClr val="0A1F61"/>
                </a:solidFill>
                <a:latin typeface="Tajawal ExtraBold" panose="00000800000000000000" pitchFamily="2" charset="-78"/>
                <a:cs typeface="Tajawal ExtraBold" panose="00000800000000000000" pitchFamily="2" charset="-78"/>
              </a:rPr>
              <a:t>. Depending on the size of the organization and leader’s management level, he/she'll have </a:t>
            </a:r>
            <a:r>
              <a:rPr lang="en-US" sz="2400" b="1" dirty="0">
                <a:solidFill>
                  <a:srgbClr val="C00000"/>
                </a:solidFill>
                <a:latin typeface="Tajawal ExtraBold" panose="00000800000000000000" pitchFamily="2" charset="-78"/>
                <a:cs typeface="Tajawal ExtraBold" panose="00000800000000000000" pitchFamily="2" charset="-78"/>
              </a:rPr>
              <a:t>control of the budget</a:t>
            </a: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know the policies and procedures </a:t>
            </a:r>
            <a:r>
              <a:rPr lang="en-US" sz="2400" b="1" dirty="0">
                <a:solidFill>
                  <a:srgbClr val="0A1F61"/>
                </a:solidFill>
                <a:latin typeface="Tajawal ExtraBold" panose="00000800000000000000" pitchFamily="2" charset="-78"/>
                <a:cs typeface="Tajawal ExtraBold" panose="00000800000000000000" pitchFamily="2" charset="-78"/>
              </a:rPr>
              <a:t>manual inside out, be </a:t>
            </a:r>
            <a:r>
              <a:rPr lang="en-US" sz="2400" b="1" dirty="0">
                <a:solidFill>
                  <a:srgbClr val="C00000"/>
                </a:solidFill>
                <a:latin typeface="Tajawal ExtraBold" panose="00000800000000000000" pitchFamily="2" charset="-78"/>
                <a:cs typeface="Tajawal ExtraBold" panose="00000800000000000000" pitchFamily="2" charset="-78"/>
              </a:rPr>
              <a:t>aware of who's doing his job efficiently </a:t>
            </a:r>
            <a:r>
              <a:rPr lang="en-US" sz="2400" b="1" dirty="0">
                <a:solidFill>
                  <a:srgbClr val="0A1F61"/>
                </a:solidFill>
                <a:latin typeface="Tajawal ExtraBold" panose="00000800000000000000" pitchFamily="2" charset="-78"/>
                <a:cs typeface="Tajawal ExtraBold" panose="00000800000000000000" pitchFamily="2" charset="-78"/>
              </a:rPr>
              <a:t>and who's not, and deal with issues quickly and firmly as they come up. What leader won't do is steer the organization. Vision isn’t his/her business; maintaining the organization is.</a:t>
            </a:r>
          </a:p>
        </p:txBody>
      </p:sp>
    </p:spTree>
    <p:extLst>
      <p:ext uri="{BB962C8B-B14F-4D97-AF65-F5344CB8AC3E}">
        <p14:creationId xmlns:p14="http://schemas.microsoft.com/office/powerpoint/2010/main" val="29986608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3939027"/>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Effects on the organization. In general, </a:t>
            </a:r>
            <a:r>
              <a:rPr lang="en-US" sz="2400" b="1" dirty="0">
                <a:solidFill>
                  <a:srgbClr val="C00000"/>
                </a:solidFill>
                <a:latin typeface="Tajawal ExtraBold" panose="00000800000000000000" pitchFamily="2" charset="-78"/>
                <a:cs typeface="Tajawal ExtraBold" panose="00000800000000000000" pitchFamily="2" charset="-78"/>
              </a:rPr>
              <a:t>a well-managed organization</a:t>
            </a:r>
            <a:r>
              <a:rPr lang="en-US" sz="2400" b="1" dirty="0">
                <a:solidFill>
                  <a:srgbClr val="0A1F61"/>
                </a:solidFill>
                <a:latin typeface="Tajawal ExtraBold" panose="00000800000000000000" pitchFamily="2" charset="-78"/>
                <a:cs typeface="Tajawal ExtraBold" panose="00000800000000000000" pitchFamily="2" charset="-78"/>
              </a:rPr>
              <a:t>, regardless of its leadership style, is a reasonably </a:t>
            </a:r>
            <a:r>
              <a:rPr lang="en-US" sz="2400" b="1" dirty="0">
                <a:solidFill>
                  <a:srgbClr val="C00000"/>
                </a:solidFill>
                <a:latin typeface="Tajawal ExtraBold" panose="00000800000000000000" pitchFamily="2" charset="-78"/>
                <a:cs typeface="Tajawal ExtraBold" panose="00000800000000000000" pitchFamily="2" charset="-78"/>
              </a:rPr>
              <a:t>pleasant place to work</a:t>
            </a:r>
            <a:r>
              <a:rPr lang="en-US" sz="2400" b="1" dirty="0">
                <a:solidFill>
                  <a:srgbClr val="0A1F61"/>
                </a:solidFill>
                <a:latin typeface="Tajawal ExtraBold" panose="00000800000000000000" pitchFamily="2" charset="-78"/>
                <a:cs typeface="Tajawal ExtraBold" panose="00000800000000000000" pitchFamily="2" charset="-78"/>
              </a:rPr>
              <a:t>. Staff members don 't have to worry about ambiguity, or about whether they'll get paid. As long as oversight is relatively civil - no screaming at people, no setting staff members against one another - things go along on an even keel</a:t>
            </a:r>
            <a:r>
              <a:rPr lang="ar-EG" sz="2400" b="1" dirty="0">
                <a:solidFill>
                  <a:srgbClr val="0A1F61"/>
                </a:solidFill>
                <a:latin typeface="Tajawal ExtraBold" panose="00000800000000000000" pitchFamily="2" charset="-78"/>
                <a:cs typeface="Tajawal ExtraBold" panose="00000800000000000000" pitchFamily="2" charset="-78"/>
              </a:rPr>
              <a:t> الأمور تسير بشكل متساوٍ</a:t>
            </a:r>
            <a:r>
              <a:rPr lang="en-US" sz="2400" b="1" dirty="0">
                <a:solidFill>
                  <a:srgbClr val="0A1F61"/>
                </a:solidFill>
                <a:latin typeface="Tajawal ExtraBold" panose="00000800000000000000" pitchFamily="2" charset="-78"/>
                <a:cs typeface="Tajawal ExtraBold" panose="00000800000000000000" pitchFamily="2" charset="-78"/>
              </a:rPr>
              <a:t>. </a:t>
            </a:r>
            <a:endParaRPr lang="ar-EG" sz="2400" b="1" dirty="0">
              <a:solidFill>
                <a:srgbClr val="0A1F61"/>
              </a:solidFill>
              <a:latin typeface="Tajawal ExtraBold" panose="00000800000000000000" pitchFamily="2" charset="-78"/>
              <a:cs typeface="Tajawal ExtraBold" panose="00000800000000000000" pitchFamily="2" charset="-78"/>
            </a:endParaRP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Good managers even try </a:t>
            </a:r>
            <a:r>
              <a:rPr lang="en-US" sz="2400" b="1" dirty="0">
                <a:solidFill>
                  <a:srgbClr val="C00000"/>
                </a:solidFill>
                <a:latin typeface="Tajawal ExtraBold" panose="00000800000000000000" pitchFamily="2" charset="-78"/>
                <a:cs typeface="Tajawal ExtraBold" panose="00000800000000000000" pitchFamily="2" charset="-78"/>
              </a:rPr>
              <a:t>to foster friendly relationships </a:t>
            </a:r>
            <a:r>
              <a:rPr lang="en-US" sz="2400" b="1" dirty="0">
                <a:solidFill>
                  <a:srgbClr val="0A1F61"/>
                </a:solidFill>
                <a:latin typeface="Tajawal ExtraBold" panose="00000800000000000000" pitchFamily="2" charset="-78"/>
                <a:cs typeface="Tajawal ExtraBold" panose="00000800000000000000" pitchFamily="2" charset="-78"/>
              </a:rPr>
              <a:t>with and among staff, because they make the organization work better.</a:t>
            </a:r>
          </a:p>
        </p:txBody>
      </p:sp>
    </p:spTree>
    <p:extLst>
      <p:ext uri="{BB962C8B-B14F-4D97-AF65-F5344CB8AC3E}">
        <p14:creationId xmlns:p14="http://schemas.microsoft.com/office/powerpoint/2010/main" val="278912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On the other hand</a:t>
            </a:r>
            <a:r>
              <a:rPr lang="en-US" sz="2400" b="1" dirty="0">
                <a:solidFill>
                  <a:srgbClr val="C00000"/>
                </a:solidFill>
                <a:latin typeface="Tajawal ExtraBold" panose="00000800000000000000" pitchFamily="2" charset="-78"/>
                <a:cs typeface="Tajawal ExtraBold" panose="00000800000000000000" pitchFamily="2" charset="-78"/>
              </a:rPr>
              <a:t>, good management without a clear vision creates an organization with no sense of purpose</a:t>
            </a:r>
            <a:r>
              <a:rPr lang="en-US" sz="2400" b="1" dirty="0">
                <a:solidFill>
                  <a:srgbClr val="0A1F61"/>
                </a:solidFill>
                <a:latin typeface="Tajawal ExtraBold" panose="00000800000000000000" pitchFamily="2" charset="-78"/>
                <a:cs typeface="Tajawal ExtraBold" panose="00000800000000000000" pitchFamily="2" charset="-78"/>
              </a:rPr>
              <a:t>. The organization may simply act to support the status quo, doing what it has always done in order to keep things running smoothly. That attitude neither fosters passion in staff members, nor takes account of the changing needs (and they do change) of the target population or the community. The organization may do what it does efficiently and well...but what it does may not be what it should be doing, and it won't be examining that possibility any time soon.</a:t>
            </a:r>
          </a:p>
        </p:txBody>
      </p:sp>
    </p:spTree>
    <p:extLst>
      <p:ext uri="{BB962C8B-B14F-4D97-AF65-F5344CB8AC3E}">
        <p14:creationId xmlns:p14="http://schemas.microsoft.com/office/powerpoint/2010/main" val="4930091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4964" y="5565722"/>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16177" y="1959369"/>
            <a:ext cx="10315091"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Obviously, the leader of any organization </a:t>
            </a:r>
          </a:p>
          <a:p>
            <a:pPr marL="860425" indent="-342900" algn="just">
              <a:lnSpc>
                <a:spcPts val="3800"/>
              </a:lnSpc>
              <a:buFontTx/>
              <a:buChar char="-"/>
            </a:pPr>
            <a:r>
              <a:rPr lang="en-US" sz="2400" b="1" dirty="0">
                <a:solidFill>
                  <a:srgbClr val="0A1F61"/>
                </a:solidFill>
                <a:latin typeface="Tajawal ExtraBold" panose="00000800000000000000" pitchFamily="2" charset="-78"/>
                <a:cs typeface="Tajawal ExtraBold" panose="00000800000000000000" pitchFamily="2" charset="-78"/>
              </a:rPr>
              <a:t>as well as any other administrator - has to be</a:t>
            </a:r>
          </a:p>
          <a:p>
            <a:pPr marL="517525" algn="just">
              <a:lnSpc>
                <a:spcPts val="3800"/>
              </a:lnSpc>
            </a:pPr>
            <a:r>
              <a:rPr lang="en-US" sz="2400" b="1" dirty="0">
                <a:solidFill>
                  <a:srgbClr val="0A1F61"/>
                </a:solidFill>
                <a:latin typeface="Tajawal ExtraBold" panose="00000800000000000000" pitchFamily="2" charset="-78"/>
                <a:cs typeface="Tajawal ExtraBold" panose="00000800000000000000" pitchFamily="2" charset="-78"/>
              </a:rPr>
              <a:t>a manager at least some of the time. Many are in fact excellent managers, and keep the organization running smoothly on a number of levels. The issue here is the style that person adopts as a leader. </a:t>
            </a:r>
            <a:r>
              <a:rPr lang="en-US" sz="2400" b="1" dirty="0">
                <a:solidFill>
                  <a:srgbClr val="C00000"/>
                </a:solidFill>
                <a:latin typeface="Tajawal ExtraBold" panose="00000800000000000000" pitchFamily="2" charset="-78"/>
                <a:cs typeface="Tajawal ExtraBold" panose="00000800000000000000" pitchFamily="2" charset="-78"/>
              </a:rPr>
              <a:t>If the leader sees management as the primary purpose, he/she's a managerial leader, and will have a very different slant on leadership than if the style is essentially democratic, for instance.</a:t>
            </a:r>
          </a:p>
        </p:txBody>
      </p:sp>
      <p:pic>
        <p:nvPicPr>
          <p:cNvPr id="11" name="Picture 10" descr="Diagram&#10;&#10;Description automatically generated">
            <a:extLst>
              <a:ext uri="{FF2B5EF4-FFF2-40B4-BE49-F238E27FC236}">
                <a16:creationId xmlns:a16="http://schemas.microsoft.com/office/drawing/2014/main" id="{4C6DA0F6-EA64-82A6-715B-F0F6D0F2865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13979" y="206859"/>
            <a:ext cx="3742241" cy="2806681"/>
          </a:xfrm>
          <a:prstGeom prst="rect">
            <a:avLst/>
          </a:prstGeom>
        </p:spPr>
      </p:pic>
      <p:sp>
        <p:nvSpPr>
          <p:cNvPr id="12" name="TextBox 11">
            <a:extLst>
              <a:ext uri="{FF2B5EF4-FFF2-40B4-BE49-F238E27FC236}">
                <a16:creationId xmlns:a16="http://schemas.microsoft.com/office/drawing/2014/main" id="{32F4B06A-8AE6-E514-2884-4868767A04D9}"/>
              </a:ext>
            </a:extLst>
          </p:cNvPr>
          <p:cNvSpPr txBox="1"/>
          <p:nvPr/>
        </p:nvSpPr>
        <p:spPr>
          <a:xfrm>
            <a:off x="5382516" y="5811548"/>
            <a:ext cx="6211228" cy="1015663"/>
          </a:xfrm>
          <a:prstGeom prst="rect">
            <a:avLst/>
          </a:prstGeom>
          <a:noFill/>
        </p:spPr>
        <p:txBody>
          <a:bodyPr wrap="square">
            <a:spAutoFit/>
          </a:bodyPr>
          <a:lstStyle/>
          <a:p>
            <a:pPr algn="just" rtl="1"/>
            <a:r>
              <a:rPr lang="ar-EG" sz="2000" b="1" dirty="0"/>
              <a:t>إذا رأى القائد أن الإدارة هي الهدف الأساسي، فهو </a:t>
            </a:r>
            <a:r>
              <a:rPr lang="ar-EG" sz="2000" b="1" dirty="0">
                <a:solidFill>
                  <a:srgbClr val="C00000"/>
                </a:solidFill>
              </a:rPr>
              <a:t>قائد إداري</a:t>
            </a:r>
            <a:r>
              <a:rPr lang="ar-EG" sz="2000" b="1" dirty="0"/>
              <a:t>، وسيكون له وجهة نظر مختلفة تمامًا عن القيادة عما إذا كان الأسلوب ديمقراطيًا بشكل أساسي، على سبيل المثال.</a:t>
            </a:r>
            <a:endParaRPr lang="en-US" sz="2000" b="1" dirty="0"/>
          </a:p>
        </p:txBody>
      </p:sp>
    </p:spTree>
    <p:extLst>
      <p:ext uri="{BB962C8B-B14F-4D97-AF65-F5344CB8AC3E}">
        <p14:creationId xmlns:p14="http://schemas.microsoft.com/office/powerpoint/2010/main" val="31141973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3. </a:t>
            </a:r>
            <a:r>
              <a:rPr lang="en-US" sz="2400" b="1" dirty="0">
                <a:solidFill>
                  <a:srgbClr val="C00000"/>
                </a:solidFill>
                <a:latin typeface="Tajawal ExtraBold" panose="00000800000000000000" pitchFamily="2" charset="-78"/>
                <a:cs typeface="Tajawal ExtraBold" panose="00000800000000000000" pitchFamily="2" charset="-78"/>
              </a:rPr>
              <a:t>Democratic</a:t>
            </a:r>
            <a:r>
              <a:rPr lang="en-US" sz="2400" b="1" dirty="0">
                <a:solidFill>
                  <a:srgbClr val="0A1F61"/>
                </a:solidFill>
                <a:latin typeface="Tajawal ExtraBold" panose="00000800000000000000" pitchFamily="2" charset="-78"/>
                <a:cs typeface="Tajawal ExtraBold" panose="00000800000000000000" pitchFamily="2" charset="-78"/>
              </a:rPr>
              <a:t>. A democratic leader understands that there is no organization without its people. The leader </a:t>
            </a:r>
            <a:r>
              <a:rPr lang="en-US" sz="2400" b="1" dirty="0">
                <a:solidFill>
                  <a:srgbClr val="C00000"/>
                </a:solidFill>
                <a:latin typeface="Tajawal ExtraBold" panose="00000800000000000000" pitchFamily="2" charset="-78"/>
                <a:cs typeface="Tajawal ExtraBold" panose="00000800000000000000" pitchFamily="2" charset="-78"/>
              </a:rPr>
              <a:t>looks at his/her and others' positions in terms of responsibilities</a:t>
            </a:r>
            <a:r>
              <a:rPr lang="en-US" sz="2400" b="1" dirty="0">
                <a:solidFill>
                  <a:srgbClr val="0A1F61"/>
                </a:solidFill>
                <a:latin typeface="Tajawal ExtraBold" panose="00000800000000000000" pitchFamily="2" charset="-78"/>
                <a:cs typeface="Tajawal ExtraBold" panose="00000800000000000000" pitchFamily="2" charset="-78"/>
              </a:rPr>
              <a:t> rather than status, and </a:t>
            </a:r>
            <a:r>
              <a:rPr lang="en-US" sz="2400" b="1" dirty="0">
                <a:solidFill>
                  <a:srgbClr val="C00000"/>
                </a:solidFill>
                <a:latin typeface="Tajawal ExtraBold" panose="00000800000000000000" pitchFamily="2" charset="-78"/>
                <a:cs typeface="Tajawal ExtraBold" panose="00000800000000000000" pitchFamily="2" charset="-78"/>
              </a:rPr>
              <a:t>often consults in decision-making</a:t>
            </a:r>
            <a:r>
              <a:rPr lang="en-US" sz="2400" b="1" dirty="0">
                <a:solidFill>
                  <a:srgbClr val="0A1F61"/>
                </a:solidFill>
                <a:latin typeface="Tajawal ExtraBold" panose="00000800000000000000" pitchFamily="2" charset="-78"/>
                <a:cs typeface="Tajawal ExtraBold" panose="00000800000000000000" pitchFamily="2" charset="-78"/>
              </a:rPr>
              <a:t>. While he/she solicits, values, and takes into account others' opinions, however, the leader sees the </a:t>
            </a:r>
            <a:r>
              <a:rPr lang="en-US" sz="2400" b="1" dirty="0">
                <a:solidFill>
                  <a:srgbClr val="C00000"/>
                </a:solidFill>
                <a:latin typeface="Tajawal ExtraBold" panose="00000800000000000000" pitchFamily="2" charset="-78"/>
                <a:cs typeface="Tajawal ExtraBold" panose="00000800000000000000" pitchFamily="2" charset="-78"/>
              </a:rPr>
              <a:t>ultimate responsibility for decision-making as his/her own</a:t>
            </a:r>
            <a:r>
              <a:rPr lang="en-US" sz="2400" b="1" dirty="0">
                <a:solidFill>
                  <a:srgbClr val="0A1F61"/>
                </a:solidFill>
                <a:latin typeface="Tajawal ExtraBold" panose="00000800000000000000" pitchFamily="2" charset="-78"/>
                <a:cs typeface="Tajawal ExtraBold" panose="00000800000000000000" pitchFamily="2" charset="-78"/>
              </a:rPr>
              <a:t>. The leader accepts that authority also means the buck stops with him</a:t>
            </a:r>
            <a:r>
              <a:rPr lang="ar-EG" sz="2400" b="1" dirty="0">
                <a:solidFill>
                  <a:srgbClr val="0A1F61"/>
                </a:solidFill>
                <a:latin typeface="Tajawal ExtraBold" panose="00000800000000000000" pitchFamily="2" charset="-78"/>
                <a:cs typeface="Tajawal ExtraBold" panose="00000800000000000000" pitchFamily="2" charset="-78"/>
              </a:rPr>
              <a:t> يعني أن المسؤولية تتوقف معه</a:t>
            </a:r>
            <a:r>
              <a:rPr lang="en-US" sz="2400" b="1" dirty="0">
                <a:solidFill>
                  <a:srgbClr val="0A1F61"/>
                </a:solidFill>
                <a:latin typeface="Tajawal ExtraBold" panose="00000800000000000000" pitchFamily="2" charset="-78"/>
                <a:cs typeface="Tajawal ExtraBold" panose="00000800000000000000" pitchFamily="2" charset="-78"/>
              </a:rPr>
              <a:t>. Although he/she sees the organization as a cooperative venture, he knows that he ultimately has to face the consequences of the decisions alone. </a:t>
            </a:r>
          </a:p>
        </p:txBody>
      </p:sp>
    </p:spTree>
    <p:extLst>
      <p:ext uri="{BB962C8B-B14F-4D97-AF65-F5344CB8AC3E}">
        <p14:creationId xmlns:p14="http://schemas.microsoft.com/office/powerpoint/2010/main" val="36632174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Democratic leadership invites the participation of staff members and others, not only in decision-making, but in shaping the organization's vision</a:t>
            </a:r>
            <a:r>
              <a:rPr lang="en-US" sz="2400" b="1" dirty="0">
                <a:solidFill>
                  <a:srgbClr val="0A1F61"/>
                </a:solidFill>
                <a:latin typeface="Tajawal ExtraBold" panose="00000800000000000000" pitchFamily="2" charset="-78"/>
                <a:cs typeface="Tajawal ExtraBold" panose="00000800000000000000" pitchFamily="2" charset="-78"/>
              </a:rPr>
              <a:t>. It allows everyone to express opinions about how things should be done, and where the organization should go. By bringing in everyone's ideas, it enriches the organization's possibilities. But it still leaves the final decisions about what to do with those ideas in the hands of a single person.</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Some models of democratic leadership might put the responsibility in the hands of a small group - a management team or executive committee - rather than an individual.</a:t>
            </a:r>
          </a:p>
        </p:txBody>
      </p:sp>
    </p:spTree>
    <p:extLst>
      <p:ext uri="{BB962C8B-B14F-4D97-AF65-F5344CB8AC3E}">
        <p14:creationId xmlns:p14="http://schemas.microsoft.com/office/powerpoint/2010/main" val="1805451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3939027"/>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Effects on the organization. Democratic leadership, with its emphasis on equal status, can encourage friendships and good relationships throughout the organization. (In more hierarchical organizations, clerical staff and administrators are unlikely to socialize, for instance; in a democratically-led organization, such </a:t>
            </a:r>
            <a:r>
              <a:rPr lang="en-US" sz="2400" b="1" dirty="0">
                <a:solidFill>
                  <a:srgbClr val="C00000"/>
                </a:solidFill>
                <a:latin typeface="Tajawal ExtraBold" panose="00000800000000000000" pitchFamily="2" charset="-78"/>
                <a:cs typeface="Tajawal ExtraBold" panose="00000800000000000000" pitchFamily="2" charset="-78"/>
              </a:rPr>
              <a:t>socialization</a:t>
            </a:r>
            <a:r>
              <a:rPr lang="en-US" sz="2400" b="1" dirty="0">
                <a:solidFill>
                  <a:srgbClr val="0A1F61"/>
                </a:solidFill>
                <a:latin typeface="Tajawal ExtraBold" panose="00000800000000000000" pitchFamily="2" charset="-78"/>
                <a:cs typeface="Tajawal ExtraBold" panose="00000800000000000000" pitchFamily="2" charset="-78"/>
              </a:rPr>
              <a:t> often happens.) It helps people feel valued when their opinions are solicited, and even more so if those opinions are incorporated into a </a:t>
            </a:r>
            <a:r>
              <a:rPr lang="en-US" sz="2400" b="1" dirty="0">
                <a:solidFill>
                  <a:srgbClr val="C00000"/>
                </a:solidFill>
                <a:latin typeface="Tajawal ExtraBold" panose="00000800000000000000" pitchFamily="2" charset="-78"/>
                <a:cs typeface="Tajawal ExtraBold" panose="00000800000000000000" pitchFamily="2" charset="-78"/>
              </a:rPr>
              <a:t>final decision </a:t>
            </a:r>
            <a:r>
              <a:rPr lang="en-US" sz="2400" b="1" dirty="0">
                <a:solidFill>
                  <a:srgbClr val="0A1F61"/>
                </a:solidFill>
                <a:latin typeface="Tajawal ExtraBold" panose="00000800000000000000" pitchFamily="2" charset="-78"/>
                <a:cs typeface="Tajawal ExtraBold" panose="00000800000000000000" pitchFamily="2" charset="-78"/>
              </a:rPr>
              <a:t>or policy.</a:t>
            </a:r>
          </a:p>
        </p:txBody>
      </p:sp>
    </p:spTree>
    <p:extLst>
      <p:ext uri="{BB962C8B-B14F-4D97-AF65-F5344CB8AC3E}">
        <p14:creationId xmlns:p14="http://schemas.microsoft.com/office/powerpoint/2010/main" val="943155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What a democratic leadership doesn't necessarily do - although it can - is establish staff ownership of the organization and its goals. Although everyone may be asked for ideas or opinions, not all of those are used or incorporated in the workings of the organization. If there is no real discussion of ideas, with a resulting general agreement, a sense of ownership is unlikely. Thus, democratic leadership may have some of the drawbacks of autocratic leadership - a lack of buy-in - without the advantages of quick and clear decision-making that comes with the elimination of consultation.</a:t>
            </a:r>
          </a:p>
        </p:txBody>
      </p:sp>
    </p:spTree>
    <p:extLst>
      <p:ext uri="{BB962C8B-B14F-4D97-AF65-F5344CB8AC3E}">
        <p14:creationId xmlns:p14="http://schemas.microsoft.com/office/powerpoint/2010/main" val="1011478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Rectangle: Rounded Corners 1">
            <a:extLst>
              <a:ext uri="{FF2B5EF4-FFF2-40B4-BE49-F238E27FC236}">
                <a16:creationId xmlns:a16="http://schemas.microsoft.com/office/drawing/2014/main" id="{A40E13E0-2865-A74D-4AD6-0796322745B5}"/>
              </a:ext>
            </a:extLst>
          </p:cNvPr>
          <p:cNvSpPr/>
          <p:nvPr/>
        </p:nvSpPr>
        <p:spPr>
          <a:xfrm>
            <a:off x="3584087" y="1073185"/>
            <a:ext cx="4690753" cy="1457807"/>
          </a:xfrm>
          <a:prstGeom prst="roundRect">
            <a:avLst/>
          </a:prstGeom>
          <a:solidFill>
            <a:srgbClr val="C7A5B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solidFill>
                  <a:srgbClr val="0A1F61"/>
                </a:solidFill>
                <a:latin typeface="Tajawal ExtraBold" panose="00000800000000000000" pitchFamily="2" charset="-78"/>
                <a:cs typeface="Tajawal ExtraBold" panose="00000800000000000000" pitchFamily="2" charset="-78"/>
              </a:rPr>
              <a:t>Steve Jobs</a:t>
            </a:r>
          </a:p>
          <a:p>
            <a:pPr algn="ctr"/>
            <a:r>
              <a:rPr lang="en-US" sz="4800" dirty="0">
                <a:ln w="0"/>
                <a:solidFill>
                  <a:srgbClr val="0A1F61"/>
                </a:solidFill>
                <a:effectLst>
                  <a:outerShdw blurRad="38100" dist="19050" dir="2700000" algn="tl" rotWithShape="0">
                    <a:schemeClr val="dk1">
                      <a:alpha val="40000"/>
                    </a:schemeClr>
                  </a:outerShdw>
                </a:effectLst>
              </a:rPr>
              <a:t>Case Study</a:t>
            </a:r>
          </a:p>
        </p:txBody>
      </p:sp>
      <p:pic>
        <p:nvPicPr>
          <p:cNvPr id="3" name="Picture 2" descr="Logo&#10;&#10;Description automatically generated">
            <a:extLst>
              <a:ext uri="{FF2B5EF4-FFF2-40B4-BE49-F238E27FC236}">
                <a16:creationId xmlns:a16="http://schemas.microsoft.com/office/drawing/2014/main" id="{FACBCF79-10A2-13DA-5DB0-B13DD509130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039533" y="2934665"/>
            <a:ext cx="3807284" cy="2508894"/>
          </a:xfrm>
          <a:prstGeom prst="rect">
            <a:avLst/>
          </a:prstGeom>
        </p:spPr>
      </p:pic>
      <p:sp>
        <p:nvSpPr>
          <p:cNvPr id="4" name="Rectangle: Rounded Corners 3">
            <a:extLst>
              <a:ext uri="{FF2B5EF4-FFF2-40B4-BE49-F238E27FC236}">
                <a16:creationId xmlns:a16="http://schemas.microsoft.com/office/drawing/2014/main" id="{2089E8FE-1161-E504-AD07-E042345FF7AF}"/>
              </a:ext>
            </a:extLst>
          </p:cNvPr>
          <p:cNvSpPr/>
          <p:nvPr/>
        </p:nvSpPr>
        <p:spPr>
          <a:xfrm>
            <a:off x="1873660" y="3322996"/>
            <a:ext cx="3807284" cy="1457807"/>
          </a:xfrm>
          <a:prstGeom prst="roundRect">
            <a:avLst/>
          </a:prstGeom>
          <a:solidFill>
            <a:srgbClr val="C7A5B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solidFill>
                  <a:srgbClr val="C00000"/>
                </a:solidFill>
                <a:latin typeface="Tajawal ExtraBold" panose="00000800000000000000" pitchFamily="2" charset="-78"/>
                <a:cs typeface="Tajawal ExtraBold" panose="00000800000000000000" pitchFamily="2" charset="-78"/>
              </a:rPr>
              <a:t>2 Videos</a:t>
            </a:r>
            <a:endParaRPr lang="en-US" sz="4800" dirty="0">
              <a:ln w="0"/>
              <a:solidFill>
                <a:srgbClr val="C0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375922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4. </a:t>
            </a:r>
            <a:r>
              <a:rPr lang="en-US" sz="2400" b="1" dirty="0">
                <a:solidFill>
                  <a:srgbClr val="C00000"/>
                </a:solidFill>
                <a:latin typeface="Tajawal ExtraBold" panose="00000800000000000000" pitchFamily="2" charset="-78"/>
                <a:cs typeface="Tajawal ExtraBold" panose="00000800000000000000" pitchFamily="2" charset="-78"/>
              </a:rPr>
              <a:t>Collaborative</a:t>
            </a: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A collaborative leader tries to involve everyone in the organization in leadership</a:t>
            </a:r>
            <a:r>
              <a:rPr lang="en-US" sz="2400" b="1" dirty="0">
                <a:solidFill>
                  <a:srgbClr val="0A1F61"/>
                </a:solidFill>
                <a:latin typeface="Tajawal ExtraBold" panose="00000800000000000000" pitchFamily="2" charset="-78"/>
                <a:cs typeface="Tajawal ExtraBold" panose="00000800000000000000" pitchFamily="2" charset="-78"/>
              </a:rPr>
              <a:t>. The leader is truly first among equals, in that he/she may </a:t>
            </a:r>
            <a:r>
              <a:rPr lang="en-US" sz="2400" b="1" dirty="0">
                <a:solidFill>
                  <a:srgbClr val="C00000"/>
                </a:solidFill>
                <a:latin typeface="Tajawal ExtraBold" panose="00000800000000000000" pitchFamily="2" charset="-78"/>
                <a:cs typeface="Tajawal ExtraBold" panose="00000800000000000000" pitchFamily="2" charset="-78"/>
              </a:rPr>
              <a:t>initiate discussion</a:t>
            </a: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pinpoint problems or issues that need to be addressed</a:t>
            </a:r>
            <a:r>
              <a:rPr lang="en-US" sz="2400" b="1"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C00000"/>
                </a:solidFill>
                <a:latin typeface="Tajawal ExtraBold" panose="00000800000000000000" pitchFamily="2" charset="-78"/>
                <a:cs typeface="Tajawal ExtraBold" panose="00000800000000000000" pitchFamily="2" charset="-78"/>
              </a:rPr>
              <a:t>keep track of the organization as a whole</a:t>
            </a:r>
            <a:r>
              <a:rPr lang="en-US" sz="2400" b="1" dirty="0">
                <a:solidFill>
                  <a:srgbClr val="0A1F61"/>
                </a:solidFill>
                <a:latin typeface="Tajawal ExtraBold" panose="00000800000000000000" pitchFamily="2" charset="-78"/>
                <a:cs typeface="Tajawal ExtraBold" panose="00000800000000000000" pitchFamily="2" charset="-78"/>
              </a:rPr>
              <a:t>, rather than of one particular job. But </a:t>
            </a:r>
            <a:r>
              <a:rPr lang="en-US" sz="2400" b="1" dirty="0">
                <a:solidFill>
                  <a:srgbClr val="C00000"/>
                </a:solidFill>
                <a:latin typeface="Tajawal ExtraBold" panose="00000800000000000000" pitchFamily="2" charset="-78"/>
                <a:cs typeface="Tajawal ExtraBold" panose="00000800000000000000" pitchFamily="2" charset="-78"/>
              </a:rPr>
              <a:t>decisions are made through a collaborative process of discussion</a:t>
            </a:r>
            <a:r>
              <a:rPr lang="en-US" sz="2400" b="1" dirty="0">
                <a:solidFill>
                  <a:srgbClr val="0A1F61"/>
                </a:solidFill>
                <a:latin typeface="Tajawal ExtraBold" panose="00000800000000000000" pitchFamily="2" charset="-78"/>
                <a:cs typeface="Tajawal ExtraBold" panose="00000800000000000000" pitchFamily="2" charset="-78"/>
              </a:rPr>
              <a:t>, and some form of </a:t>
            </a:r>
            <a:r>
              <a:rPr lang="en-US" sz="2400" b="1" dirty="0">
                <a:solidFill>
                  <a:srgbClr val="C00000"/>
                </a:solidFill>
                <a:latin typeface="Tajawal ExtraBold" panose="00000800000000000000" pitchFamily="2" charset="-78"/>
                <a:cs typeface="Tajawal ExtraBold" panose="00000800000000000000" pitchFamily="2" charset="-78"/>
              </a:rPr>
              <a:t>either majority or consensus agreement</a:t>
            </a:r>
            <a:r>
              <a:rPr lang="en-US" sz="2400" b="1" dirty="0">
                <a:solidFill>
                  <a:srgbClr val="0A1F61"/>
                </a:solidFill>
                <a:latin typeface="Tajawal ExtraBold" panose="00000800000000000000" pitchFamily="2" charset="-78"/>
                <a:cs typeface="Tajawal ExtraBold" panose="00000800000000000000" pitchFamily="2" charset="-78"/>
              </a:rPr>
              <a:t>. Toward that end, a collaborative leader tries to foster trust and teamwork among the staff as a whole.</a:t>
            </a:r>
          </a:p>
        </p:txBody>
      </p:sp>
    </p:spTree>
    <p:extLst>
      <p:ext uri="{BB962C8B-B14F-4D97-AF65-F5344CB8AC3E}">
        <p14:creationId xmlns:p14="http://schemas.microsoft.com/office/powerpoint/2010/main" val="13424251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 collaborative leader has to let go of the need for control or power or status if leader is to be effective. </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Leader’s goal is to foster the collaborative process, and </a:t>
            </a:r>
            <a:r>
              <a:rPr lang="en-US" sz="2400" b="1" dirty="0">
                <a:solidFill>
                  <a:srgbClr val="C00000"/>
                </a:solidFill>
                <a:latin typeface="Tajawal ExtraBold" panose="00000800000000000000" pitchFamily="2" charset="-78"/>
                <a:cs typeface="Tajawal ExtraBold" panose="00000800000000000000" pitchFamily="2" charset="-78"/>
              </a:rPr>
              <a:t>to empower the group </a:t>
            </a:r>
            <a:r>
              <a:rPr lang="en-US" sz="2400" b="1" dirty="0">
                <a:solidFill>
                  <a:srgbClr val="0A1F61"/>
                </a:solidFill>
                <a:latin typeface="Tajawal ExtraBold" panose="00000800000000000000" pitchFamily="2" charset="-78"/>
                <a:cs typeface="Tajawal ExtraBold" panose="00000800000000000000" pitchFamily="2" charset="-78"/>
              </a:rPr>
              <a:t>- whether the staff and others involved in an organization, or the individuals and organizations participating in a community initiative - to control the vision and the workings of the organization. </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Leader must trust that, if people have all the relevant information, they'll make good decisions...and must make sure that they have that information, and provide the facilitation that assures those good decisions.</a:t>
            </a:r>
          </a:p>
        </p:txBody>
      </p:sp>
    </p:spTree>
    <p:extLst>
      <p:ext uri="{BB962C8B-B14F-4D97-AF65-F5344CB8AC3E}">
        <p14:creationId xmlns:p14="http://schemas.microsoft.com/office/powerpoint/2010/main" val="19488469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Effects on the organization. Collaborative leadership comes as close as possible to ensuring that members of the organization buy into its vision and decisions, since they are directly involved in creating them. </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It also comes closest to reflecting the concepts of equality and empowerment included in the philosophy and mission of so many grass roots and community-based organizations. It thus removes much of the distrust that often exists between line staff and administrators.</a:t>
            </a:r>
          </a:p>
        </p:txBody>
      </p:sp>
    </p:spTree>
    <p:extLst>
      <p:ext uri="{BB962C8B-B14F-4D97-AF65-F5344CB8AC3E}">
        <p14:creationId xmlns:p14="http://schemas.microsoft.com/office/powerpoint/2010/main" val="18562675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David </a:t>
            </a:r>
            <a:r>
              <a:rPr lang="en-US" sz="2400" b="1" dirty="0" err="1">
                <a:solidFill>
                  <a:srgbClr val="0A1F61"/>
                </a:solidFill>
                <a:latin typeface="Tajawal ExtraBold" panose="00000800000000000000" pitchFamily="2" charset="-78"/>
                <a:cs typeface="Tajawal ExtraBold" panose="00000800000000000000" pitchFamily="2" charset="-78"/>
              </a:rPr>
              <a:t>Chrislip</a:t>
            </a:r>
            <a:r>
              <a:rPr lang="en-US" sz="2400" b="1" dirty="0">
                <a:solidFill>
                  <a:srgbClr val="0A1F61"/>
                </a:solidFill>
                <a:latin typeface="Tajawal ExtraBold" panose="00000800000000000000" pitchFamily="2" charset="-78"/>
                <a:cs typeface="Tajawal ExtraBold" panose="00000800000000000000" pitchFamily="2" charset="-78"/>
              </a:rPr>
              <a:t> and Carl E. Larson identify </a:t>
            </a:r>
            <a:r>
              <a:rPr lang="en-US" sz="2400" b="1" dirty="0">
                <a:solidFill>
                  <a:srgbClr val="C00000"/>
                </a:solidFill>
                <a:latin typeface="Tajawal ExtraBold" panose="00000800000000000000" pitchFamily="2" charset="-78"/>
                <a:cs typeface="Tajawal ExtraBold" panose="00000800000000000000" pitchFamily="2" charset="-78"/>
              </a:rPr>
              <a:t>four characteristics </a:t>
            </a:r>
            <a:r>
              <a:rPr lang="en-US" sz="2400" b="1" dirty="0">
                <a:solidFill>
                  <a:srgbClr val="0A1F61"/>
                </a:solidFill>
                <a:latin typeface="Tajawal ExtraBold" panose="00000800000000000000" pitchFamily="2" charset="-78"/>
                <a:cs typeface="Tajawal ExtraBold" panose="00000800000000000000" pitchFamily="2" charset="-78"/>
              </a:rPr>
              <a:t>of the collaborative leader:</a:t>
            </a:r>
          </a:p>
          <a:p>
            <a:pPr marL="1431925" lvl="1" indent="-457200" algn="just">
              <a:lnSpc>
                <a:spcPts val="38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Inspiring commitment and action. </a:t>
            </a:r>
            <a:r>
              <a:rPr lang="en-US" sz="2400" b="1" dirty="0">
                <a:solidFill>
                  <a:srgbClr val="0A1F61"/>
                </a:solidFill>
                <a:latin typeface="Tajawal ExtraBold" panose="00000800000000000000" pitchFamily="2" charset="-78"/>
                <a:cs typeface="Tajawal ExtraBold" panose="00000800000000000000" pitchFamily="2" charset="-78"/>
              </a:rPr>
              <a:t>The collaborative leader helps people develop the vision and passion to start and maintain the work.</a:t>
            </a:r>
          </a:p>
          <a:p>
            <a:pPr marL="1431925" lvl="1" indent="-457200" algn="just">
              <a:lnSpc>
                <a:spcPts val="38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Leading as a peer problem solver. </a:t>
            </a:r>
            <a:r>
              <a:rPr lang="en-US" sz="2400" b="1" dirty="0">
                <a:solidFill>
                  <a:srgbClr val="0A1F61"/>
                </a:solidFill>
                <a:latin typeface="Tajawal ExtraBold" panose="00000800000000000000" pitchFamily="2" charset="-78"/>
                <a:cs typeface="Tajawal ExtraBold" panose="00000800000000000000" pitchFamily="2" charset="-78"/>
              </a:rPr>
              <a:t>The collaborative leader facilitates problem solving by modeling and teaching a process, and by helping others bring their experience and ideas to bear.</a:t>
            </a:r>
          </a:p>
          <a:p>
            <a:pPr marL="1431925" lvl="1" indent="-457200" algn="just">
              <a:lnSpc>
                <a:spcPts val="38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Building broad-based involvement. </a:t>
            </a:r>
            <a:r>
              <a:rPr lang="en-US" sz="2400" b="1" dirty="0">
                <a:solidFill>
                  <a:srgbClr val="0A1F61"/>
                </a:solidFill>
                <a:latin typeface="Tajawal ExtraBold" panose="00000800000000000000" pitchFamily="2" charset="-78"/>
                <a:cs typeface="Tajawal ExtraBold" panose="00000800000000000000" pitchFamily="2" charset="-78"/>
              </a:rPr>
              <a:t>The collaborative leader invites everyone concerned into an inclusive process.</a:t>
            </a:r>
          </a:p>
        </p:txBody>
      </p:sp>
    </p:spTree>
    <p:extLst>
      <p:ext uri="{BB962C8B-B14F-4D97-AF65-F5344CB8AC3E}">
        <p14:creationId xmlns:p14="http://schemas.microsoft.com/office/powerpoint/2010/main" val="15428476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426340"/>
          </a:xfrm>
          <a:prstGeom prst="rect">
            <a:avLst/>
          </a:prstGeom>
          <a:noFill/>
        </p:spPr>
        <p:txBody>
          <a:bodyPr wrap="square" rtlCol="0">
            <a:spAutoFit/>
          </a:bodyPr>
          <a:lstStyle/>
          <a:p>
            <a:pPr marL="1431925" lvl="1" indent="-457200" algn="just">
              <a:lnSpc>
                <a:spcPts val="38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Sustaining hope and participation.</a:t>
            </a:r>
            <a:r>
              <a:rPr lang="en-US" sz="2400" b="1" dirty="0">
                <a:solidFill>
                  <a:srgbClr val="0A1F61"/>
                </a:solidFill>
                <a:latin typeface="Tajawal ExtraBold" panose="00000800000000000000" pitchFamily="2" charset="-78"/>
                <a:cs typeface="Tajawal ExtraBold" panose="00000800000000000000" pitchFamily="2" charset="-78"/>
              </a:rPr>
              <a:t> Reaching goals may take a long time. The collaborative leader both helps the group set interim goals so it can see progress, and, by example and in other ways, helps to maintain the passion and commitment to keep going when there's no end in sight.</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Collaborative leaders also generally foster close relationships among staff members, making for more communication and cross-fertilization in their work, and leading to more effective ways to accomplish the organization's goals.</a:t>
            </a:r>
          </a:p>
        </p:txBody>
      </p:sp>
    </p:spTree>
    <p:extLst>
      <p:ext uri="{BB962C8B-B14F-4D97-AF65-F5344CB8AC3E}">
        <p14:creationId xmlns:p14="http://schemas.microsoft.com/office/powerpoint/2010/main" val="445915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On the downside, management can be neglected in favor of building a collaborative organization. Even more to the point, collaborative decision-making can be excruciating. Depending upon the group, ideas can be talked to death, and insignificant disagreements about insignificant areas of policy can take hours to resolve.</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Collaborative decision-making can be democratic - based on a majority vote after discussion - or dependent on arriving at consensus, with a range of possibilities in between. Consensus decision-making is particularly difficult, in that it requires everyone to agree before a decision can be made. </a:t>
            </a:r>
          </a:p>
        </p:txBody>
      </p:sp>
    </p:spTree>
    <p:extLst>
      <p:ext uri="{BB962C8B-B14F-4D97-AF65-F5344CB8AC3E}">
        <p14:creationId xmlns:p14="http://schemas.microsoft.com/office/powerpoint/2010/main" val="15755762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5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descr="A diagram with arrows pointing to the top&#10;&#10;Description automatically generated">
            <a:extLst>
              <a:ext uri="{FF2B5EF4-FFF2-40B4-BE49-F238E27FC236}">
                <a16:creationId xmlns:a16="http://schemas.microsoft.com/office/drawing/2014/main" id="{E66DC30C-5BAD-BAC6-EA7C-5FD7C6C0AEC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09750" y="1481137"/>
            <a:ext cx="10093982" cy="4587154"/>
          </a:xfrm>
          <a:prstGeom prst="rect">
            <a:avLst/>
          </a:prstGeom>
        </p:spPr>
      </p:pic>
      <p:sp>
        <p:nvSpPr>
          <p:cNvPr id="12" name="Rectangle 11">
            <a:extLst>
              <a:ext uri="{FF2B5EF4-FFF2-40B4-BE49-F238E27FC236}">
                <a16:creationId xmlns:a16="http://schemas.microsoft.com/office/drawing/2014/main" id="{7C1CB047-338F-3373-E12E-13CCC4267941}"/>
              </a:ext>
            </a:extLst>
          </p:cNvPr>
          <p:cNvSpPr/>
          <p:nvPr/>
        </p:nvSpPr>
        <p:spPr>
          <a:xfrm>
            <a:off x="651740" y="1947553"/>
            <a:ext cx="1640198" cy="878774"/>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3200" b="1" dirty="0">
                <a:solidFill>
                  <a:schemeClr val="tx1"/>
                </a:solidFill>
              </a:rPr>
              <a:t>Live</a:t>
            </a:r>
          </a:p>
        </p:txBody>
      </p:sp>
      <p:sp>
        <p:nvSpPr>
          <p:cNvPr id="13" name="TextBox 12">
            <a:extLst>
              <a:ext uri="{FF2B5EF4-FFF2-40B4-BE49-F238E27FC236}">
                <a16:creationId xmlns:a16="http://schemas.microsoft.com/office/drawing/2014/main" id="{A10E723D-F790-C588-FD2D-1F705BAAD686}"/>
              </a:ext>
            </a:extLst>
          </p:cNvPr>
          <p:cNvSpPr txBox="1"/>
          <p:nvPr/>
        </p:nvSpPr>
        <p:spPr>
          <a:xfrm>
            <a:off x="6096000" y="5883625"/>
            <a:ext cx="1930337" cy="369332"/>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ar-EG" i="1" dirty="0">
                <a:ln w="0"/>
                <a:solidFill>
                  <a:schemeClr val="tx1"/>
                </a:solidFill>
                <a:effectLst>
                  <a:outerShdw blurRad="38100" dist="19050" dir="2700000" algn="tl" rotWithShape="0">
                    <a:schemeClr val="dk1">
                      <a:alpha val="40000"/>
                    </a:schemeClr>
                  </a:outerShdw>
                </a:effectLst>
              </a:rPr>
              <a:t>نموذج </a:t>
            </a:r>
            <a:r>
              <a:rPr lang="ar-EG" i="1" dirty="0" err="1">
                <a:ln w="0"/>
                <a:solidFill>
                  <a:schemeClr val="tx1"/>
                </a:solidFill>
                <a:effectLst>
                  <a:outerShdw blurRad="38100" dist="19050" dir="2700000" algn="tl" rotWithShape="0">
                    <a:schemeClr val="dk1">
                      <a:alpha val="40000"/>
                    </a:schemeClr>
                  </a:outerShdw>
                </a:effectLst>
              </a:rPr>
              <a:t>تانينباوم</a:t>
            </a:r>
            <a:r>
              <a:rPr lang="ar-EG" i="1" dirty="0">
                <a:ln w="0"/>
                <a:solidFill>
                  <a:schemeClr val="tx1"/>
                </a:solidFill>
                <a:effectLst>
                  <a:outerShdw blurRad="38100" dist="19050" dir="2700000" algn="tl" rotWithShape="0">
                    <a:schemeClr val="dk1">
                      <a:alpha val="40000"/>
                    </a:schemeClr>
                  </a:outerShdw>
                </a:effectLst>
              </a:rPr>
              <a:t> </a:t>
            </a:r>
            <a:r>
              <a:rPr lang="ar-EG" i="1" dirty="0" err="1">
                <a:ln w="0"/>
                <a:solidFill>
                  <a:schemeClr val="tx1"/>
                </a:solidFill>
                <a:effectLst>
                  <a:outerShdw blurRad="38100" dist="19050" dir="2700000" algn="tl" rotWithShape="0">
                    <a:schemeClr val="dk1">
                      <a:alpha val="40000"/>
                    </a:schemeClr>
                  </a:outerShdw>
                </a:effectLst>
              </a:rPr>
              <a:t>وشميت</a:t>
            </a:r>
            <a:r>
              <a:rPr lang="ar-EG" i="1" dirty="0">
                <a:ln w="0"/>
                <a:solidFill>
                  <a:schemeClr val="tx1"/>
                </a:solidFill>
                <a:effectLst>
                  <a:outerShdw blurRad="38100" dist="19050" dir="2700000" algn="tl" rotWithShape="0">
                    <a:schemeClr val="dk1">
                      <a:alpha val="40000"/>
                    </a:schemeClr>
                  </a:outerShdw>
                </a:effectLst>
              </a:rPr>
              <a:t> </a:t>
            </a:r>
            <a:endParaRPr lang="en-US"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484330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5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0E2D10EC-868F-D34E-F6FA-5E49E0BF2CFA}"/>
              </a:ext>
            </a:extLst>
          </p:cNvPr>
          <p:cNvPicPr>
            <a:picLocks noChangeAspect="1"/>
          </p:cNvPicPr>
          <p:nvPr/>
        </p:nvPicPr>
        <p:blipFill rotWithShape="1">
          <a:blip r:embed="rId7"/>
          <a:srcRect l="26884" t="45540" r="31233" b="19671"/>
          <a:stretch/>
        </p:blipFill>
        <p:spPr>
          <a:xfrm>
            <a:off x="2104290" y="1414884"/>
            <a:ext cx="9793651" cy="4575717"/>
          </a:xfrm>
          <a:prstGeom prst="rect">
            <a:avLst/>
          </a:prstGeom>
        </p:spPr>
      </p:pic>
    </p:spTree>
    <p:extLst>
      <p:ext uri="{BB962C8B-B14F-4D97-AF65-F5344CB8AC3E}">
        <p14:creationId xmlns:p14="http://schemas.microsoft.com/office/powerpoint/2010/main" val="36728231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5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Table&#10;&#10;Description automatically generated">
            <a:extLst>
              <a:ext uri="{FF2B5EF4-FFF2-40B4-BE49-F238E27FC236}">
                <a16:creationId xmlns:a16="http://schemas.microsoft.com/office/drawing/2014/main" id="{D43691ED-0982-B4A8-4633-BBF67DBB2F7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31292" y="1294410"/>
            <a:ext cx="8853792" cy="5020100"/>
          </a:xfrm>
          <a:prstGeom prst="rect">
            <a:avLst/>
          </a:prstGeom>
        </p:spPr>
      </p:pic>
      <p:sp>
        <p:nvSpPr>
          <p:cNvPr id="10" name="TextBox 9">
            <a:extLst>
              <a:ext uri="{FF2B5EF4-FFF2-40B4-BE49-F238E27FC236}">
                <a16:creationId xmlns:a16="http://schemas.microsoft.com/office/drawing/2014/main" id="{F1E4A7E8-0792-2788-838C-F19F87ACE417}"/>
              </a:ext>
            </a:extLst>
          </p:cNvPr>
          <p:cNvSpPr txBox="1"/>
          <p:nvPr/>
        </p:nvSpPr>
        <p:spPr>
          <a:xfrm>
            <a:off x="11185084" y="2020156"/>
            <a:ext cx="757052" cy="369332"/>
          </a:xfrm>
          <a:prstGeom prst="rect">
            <a:avLst/>
          </a:prstGeom>
          <a:noFill/>
        </p:spPr>
        <p:txBody>
          <a:bodyPr wrap="square">
            <a:spAutoFit/>
          </a:bodyPr>
          <a:lstStyle/>
          <a:p>
            <a:r>
              <a:rPr lang="ar-EG" dirty="0"/>
              <a:t>تنازل</a:t>
            </a:r>
            <a:endParaRPr lang="en-US" dirty="0"/>
          </a:p>
        </p:txBody>
      </p:sp>
    </p:spTree>
    <p:extLst>
      <p:ext uri="{BB962C8B-B14F-4D97-AF65-F5344CB8AC3E}">
        <p14:creationId xmlns:p14="http://schemas.microsoft.com/office/powerpoint/2010/main" val="7669721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0E2D10EC-868F-D34E-F6FA-5E49E0BF2CFA}"/>
              </a:ext>
            </a:extLst>
          </p:cNvPr>
          <p:cNvPicPr>
            <a:picLocks noChangeAspect="1"/>
          </p:cNvPicPr>
          <p:nvPr/>
        </p:nvPicPr>
        <p:blipFill rotWithShape="1">
          <a:blip r:embed="rId6">
            <a:extLst>
              <a:ext uri="{28A0092B-C50C-407E-A947-70E740481C1C}">
                <a14:useLocalDpi xmlns:a14="http://schemas.microsoft.com/office/drawing/2010/main" val="0"/>
              </a:ext>
            </a:extLst>
          </a:blip>
          <a:srcRect l="28107" t="44188" r="32849" b="24521"/>
          <a:stretch/>
        </p:blipFill>
        <p:spPr>
          <a:xfrm>
            <a:off x="1874165" y="1610200"/>
            <a:ext cx="10000624" cy="4508293"/>
          </a:xfrm>
          <a:prstGeom prst="rect">
            <a:avLst/>
          </a:prstGeom>
        </p:spPr>
      </p:pic>
      <p:sp>
        <p:nvSpPr>
          <p:cNvPr id="9" name="Rectangle 8">
            <a:extLst>
              <a:ext uri="{FF2B5EF4-FFF2-40B4-BE49-F238E27FC236}">
                <a16:creationId xmlns:a16="http://schemas.microsoft.com/office/drawing/2014/main" id="{62FDDA4C-4643-FA32-51B7-2B5DD05E59DE}"/>
              </a:ext>
            </a:extLst>
          </p:cNvPr>
          <p:cNvSpPr/>
          <p:nvPr/>
        </p:nvSpPr>
        <p:spPr>
          <a:xfrm>
            <a:off x="1710046" y="1598325"/>
            <a:ext cx="6947065" cy="1533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763631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W5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569933" y="1984927"/>
            <a:ext cx="5757747" cy="1305165"/>
          </a:xfrm>
          <a:prstGeom prst="rect">
            <a:avLst/>
          </a:prstGeom>
          <a:noFill/>
        </p:spPr>
        <p:txBody>
          <a:bodyPr wrap="square">
            <a:spAutoFit/>
          </a:bodyPr>
          <a:lstStyle/>
          <a:p>
            <a:pPr marL="517525" algn="ctr">
              <a:lnSpc>
                <a:spcPct val="150000"/>
              </a:lnSpc>
            </a:pPr>
            <a:r>
              <a:rPr lang="en-US" sz="2800" b="1" dirty="0">
                <a:solidFill>
                  <a:srgbClr val="0A1F61"/>
                </a:solidFill>
                <a:latin typeface="Tajawal ExtraBold" panose="00000800000000000000" pitchFamily="2" charset="-78"/>
                <a:cs typeface="Tajawal ExtraBold" panose="00000800000000000000" pitchFamily="2" charset="-78"/>
              </a:rPr>
              <a:t>How do you determine what is an appropriate style?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24764512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19885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an appropriate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50" y="1308743"/>
            <a:ext cx="11182026"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It is probably true that any </a:t>
            </a:r>
            <a:r>
              <a:rPr lang="en-US" sz="2400" b="1" dirty="0">
                <a:solidFill>
                  <a:srgbClr val="FF0000"/>
                </a:solidFill>
                <a:latin typeface="Tajawal ExtraBold" panose="00000800000000000000" pitchFamily="2" charset="-78"/>
                <a:cs typeface="Tajawal ExtraBold" panose="00000800000000000000" pitchFamily="2" charset="-78"/>
              </a:rPr>
              <a:t>leader uses a range of different styles at different times. </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It is important to realize </a:t>
            </a:r>
            <a:r>
              <a:rPr lang="en-US" sz="2400" b="1" dirty="0">
                <a:solidFill>
                  <a:srgbClr val="FF0000"/>
                </a:solidFill>
                <a:latin typeface="Tajawal ExtraBold" panose="00000800000000000000" pitchFamily="2" charset="-78"/>
                <a:cs typeface="Tajawal ExtraBold" panose="00000800000000000000" pitchFamily="2" charset="-78"/>
              </a:rPr>
              <a:t>that different styles may be appropriate at different times, and for different purposes.</a:t>
            </a:r>
          </a:p>
          <a:p>
            <a:pPr marL="974725" indent="-457200" algn="just">
              <a:lnSpc>
                <a:spcPts val="3800"/>
              </a:lnSpc>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In an emergency, </a:t>
            </a:r>
            <a:r>
              <a:rPr lang="en-US" sz="2400" b="1" dirty="0">
                <a:solidFill>
                  <a:srgbClr val="0A1F61"/>
                </a:solidFill>
                <a:latin typeface="Tajawal ExtraBold" panose="00000800000000000000" pitchFamily="2" charset="-78"/>
                <a:cs typeface="Tajawal ExtraBold" panose="00000800000000000000" pitchFamily="2" charset="-78"/>
              </a:rPr>
              <a:t>no one would suggest sitting down and making a group decision about what to do. </a:t>
            </a:r>
            <a:r>
              <a:rPr lang="en-US" sz="2400" b="1" dirty="0">
                <a:solidFill>
                  <a:srgbClr val="FF0000"/>
                </a:solidFill>
                <a:latin typeface="Tajawal ExtraBold" panose="00000800000000000000" pitchFamily="2" charset="-78"/>
                <a:cs typeface="Tajawal ExtraBold" panose="00000800000000000000" pitchFamily="2" charset="-78"/>
              </a:rPr>
              <a:t>There has to be decisive action, and one person has to take it </a:t>
            </a:r>
            <a:r>
              <a:rPr lang="en-US" sz="2400" b="1" dirty="0">
                <a:solidFill>
                  <a:srgbClr val="0A1F61"/>
                </a:solidFill>
                <a:latin typeface="Tajawal ExtraBold" panose="00000800000000000000" pitchFamily="2" charset="-78"/>
                <a:cs typeface="Tajawal ExtraBold" panose="00000800000000000000" pitchFamily="2" charset="-78"/>
              </a:rPr>
              <a:t>as soon as possible. </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Good leaders usually have a style that they consciously use most of the time, but they're not rigid. They change as necessary to deal with whatever comes up.</a:t>
            </a:r>
          </a:p>
        </p:txBody>
      </p:sp>
    </p:spTree>
    <p:extLst>
      <p:ext uri="{BB962C8B-B14F-4D97-AF65-F5344CB8AC3E}">
        <p14:creationId xmlns:p14="http://schemas.microsoft.com/office/powerpoint/2010/main" val="1273723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19885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an appropriate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50" y="1308743"/>
            <a:ext cx="11182026" cy="3939027"/>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There are at least two other factors that have to be considered when choosing a leadership style. </a:t>
            </a:r>
          </a:p>
          <a:p>
            <a:pPr marL="974725" indent="-457200" algn="just">
              <a:lnSpc>
                <a:spcPts val="3800"/>
              </a:lnSpc>
              <a:buFont typeface="+mj-lt"/>
              <a:buAutoNum type="arabicPeriod"/>
            </a:pPr>
            <a:r>
              <a:rPr lang="en-US" sz="2400" b="1" dirty="0">
                <a:solidFill>
                  <a:srgbClr val="C00000"/>
                </a:solidFill>
                <a:latin typeface="Tajawal ExtraBold" panose="00000800000000000000" pitchFamily="2" charset="-78"/>
                <a:cs typeface="Tajawal ExtraBold" panose="00000800000000000000" pitchFamily="2" charset="-78"/>
              </a:rPr>
              <a:t>Leadership style must be consistent with what people in the organization expect</a:t>
            </a:r>
            <a:r>
              <a:rPr lang="en-US" sz="2400" b="1" dirty="0">
                <a:solidFill>
                  <a:srgbClr val="0A1F61"/>
                </a:solidFill>
                <a:latin typeface="Tajawal ExtraBold" panose="00000800000000000000" pitchFamily="2" charset="-78"/>
                <a:cs typeface="Tajawal ExtraBold" panose="00000800000000000000" pitchFamily="2" charset="-78"/>
              </a:rPr>
              <a:t>. You can try to change their expectations and perceptions of how an organization should be run - that's part of leadership - but you have to start by meeting them at least halfway, or you'll never get close enough to talk about it.</a:t>
            </a:r>
          </a:p>
          <a:p>
            <a:pPr marL="517525" algn="just">
              <a:lnSpc>
                <a:spcPts val="38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430409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19885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an appropriate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50026" y="1308743"/>
            <a:ext cx="11122650" cy="4910768"/>
          </a:xfrm>
          <a:prstGeom prst="rect">
            <a:avLst/>
          </a:prstGeom>
          <a:noFill/>
        </p:spPr>
        <p:txBody>
          <a:bodyPr wrap="square" rtlCol="0">
            <a:spAutoFit/>
          </a:bodyPr>
          <a:lstStyle/>
          <a:p>
            <a:pPr marL="860425" indent="-342900" algn="just">
              <a:lnSpc>
                <a:spcPts val="38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If you're trying to turn a system that's been autocratic into a collaborative one, you have to accept that most people in the system not only won't welcome the change, and that some won't even understand what you're suggesting. You also have to accept that they've probably developed their own methods of getting around the rigidity of the system that they'll continue to use, even if the system is no longer rigid. </a:t>
            </a:r>
          </a:p>
          <a:p>
            <a:pPr marL="860425" indent="-342900" algn="just">
              <a:lnSpc>
                <a:spcPts val="38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It can take a long time just to get your ideas across, and longer to help people overcome their suspicions and break old habits. A few may never be able to. You need patience, and the willingness to act occasionally in ways you'd rather not.</a:t>
            </a:r>
          </a:p>
        </p:txBody>
      </p:sp>
    </p:spTree>
    <p:extLst>
      <p:ext uri="{BB962C8B-B14F-4D97-AF65-F5344CB8AC3E}">
        <p14:creationId xmlns:p14="http://schemas.microsoft.com/office/powerpoint/2010/main" val="7232548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19885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an appropriate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50" y="1308743"/>
            <a:ext cx="11182026" cy="3939027"/>
          </a:xfrm>
          <a:prstGeom prst="rect">
            <a:avLst/>
          </a:prstGeom>
          <a:noFill/>
        </p:spPr>
        <p:txBody>
          <a:bodyPr wrap="square" rtlCol="0">
            <a:spAutoFit/>
          </a:bodyPr>
          <a:lstStyle/>
          <a:p>
            <a:pPr marL="974725" indent="-457200" algn="just">
              <a:lnSpc>
                <a:spcPts val="3800"/>
              </a:lnSpc>
              <a:buFont typeface="+mj-lt"/>
              <a:buAutoNum type="arabicPeriod" startAt="2"/>
            </a:pPr>
            <a:r>
              <a:rPr lang="en-US" sz="2400" b="1" dirty="0">
                <a:solidFill>
                  <a:srgbClr val="0A1F61"/>
                </a:solidFill>
                <a:latin typeface="Tajawal ExtraBold" panose="00000800000000000000" pitchFamily="2" charset="-78"/>
                <a:cs typeface="Tajawal ExtraBold" panose="00000800000000000000" pitchFamily="2" charset="-78"/>
              </a:rPr>
              <a:t>Finally, </a:t>
            </a:r>
            <a:r>
              <a:rPr lang="en-US" sz="2400" b="1" dirty="0">
                <a:solidFill>
                  <a:srgbClr val="C00000"/>
                </a:solidFill>
                <a:latin typeface="Tajawal ExtraBold" panose="00000800000000000000" pitchFamily="2" charset="-78"/>
                <a:cs typeface="Tajawal ExtraBold" panose="00000800000000000000" pitchFamily="2" charset="-78"/>
              </a:rPr>
              <a:t>your style needs to be consistent with the goals, mission, and philosophy of your organization</a:t>
            </a:r>
            <a:r>
              <a:rPr lang="en-US" sz="2400" b="1" dirty="0">
                <a:solidFill>
                  <a:srgbClr val="0A1F61"/>
                </a:solidFill>
                <a:latin typeface="Tajawal ExtraBold" panose="00000800000000000000" pitchFamily="2" charset="-78"/>
                <a:cs typeface="Tajawal ExtraBold" panose="00000800000000000000" pitchFamily="2" charset="-78"/>
              </a:rPr>
              <a:t>. An organization cannot remain faithful to its mission if its internal structure is at odds with its guiding principles. An organization dedicated to empowerment of the target population, for instance, must empower its staff as well. For most grass roots and community-based organizations, this consistency would mean using some variation of a democratic or collaborative style.</a:t>
            </a:r>
          </a:p>
        </p:txBody>
      </p:sp>
    </p:spTree>
    <p:extLst>
      <p:ext uri="{BB962C8B-B14F-4D97-AF65-F5344CB8AC3E}">
        <p14:creationId xmlns:p14="http://schemas.microsoft.com/office/powerpoint/2010/main" val="31568115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W5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458711" y="2135277"/>
            <a:ext cx="5757747" cy="1305165"/>
          </a:xfrm>
          <a:prstGeom prst="rect">
            <a:avLst/>
          </a:prstGeom>
          <a:noFill/>
        </p:spPr>
        <p:txBody>
          <a:bodyPr wrap="square">
            <a:spAutoFit/>
          </a:bodyPr>
          <a:lstStyle/>
          <a:p>
            <a:pPr marL="517525" algn="ctr">
              <a:lnSpc>
                <a:spcPct val="150000"/>
              </a:lnSpc>
            </a:pPr>
            <a:r>
              <a:rPr lang="en-US" sz="2800" b="1" dirty="0">
                <a:solidFill>
                  <a:srgbClr val="0A1F61"/>
                </a:solidFill>
                <a:latin typeface="Tajawal ExtraBold" panose="00000800000000000000" pitchFamily="2" charset="-78"/>
                <a:cs typeface="Tajawal ExtraBold" panose="00000800000000000000" pitchFamily="2" charset="-78"/>
              </a:rPr>
              <a:t>How do you choose and develop a leadership style?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16228008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651740" y="1857257"/>
            <a:ext cx="11182026" cy="2964401"/>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What kind of leader do you want to be? Perhaps even more important, how would you be most effective as a leader? What kind of leadership style would be of the most benefit to your organization, and would allow you to be the best leader you could be? </a:t>
            </a:r>
          </a:p>
          <a:p>
            <a:pPr marL="517525" algn="just">
              <a:lnSpc>
                <a:spcPts val="3800"/>
              </a:lnSpc>
            </a:pPr>
            <a:endParaRPr lang="en-US" sz="2400" b="1" dirty="0">
              <a:solidFill>
                <a:srgbClr val="0A1F61"/>
              </a:solidFill>
              <a:latin typeface="Tajawal ExtraBold" panose="00000800000000000000" pitchFamily="2" charset="-78"/>
              <a:cs typeface="Tajawal ExtraBold" panose="00000800000000000000" pitchFamily="2" charset="-78"/>
            </a:endParaRPr>
          </a:p>
          <a:p>
            <a:pPr marL="974725" indent="-457200" algn="just">
              <a:lnSpc>
                <a:spcPts val="38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Most real leaders use a combination of styles.</a:t>
            </a:r>
          </a:p>
        </p:txBody>
      </p:sp>
    </p:spTree>
    <p:extLst>
      <p:ext uri="{BB962C8B-B14F-4D97-AF65-F5344CB8AC3E}">
        <p14:creationId xmlns:p14="http://schemas.microsoft.com/office/powerpoint/2010/main" val="25166803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874165" y="1456817"/>
            <a:ext cx="11182026" cy="2964401"/>
          </a:xfrm>
          <a:prstGeom prst="rect">
            <a:avLst/>
          </a:prstGeom>
          <a:noFill/>
        </p:spPr>
        <p:txBody>
          <a:bodyPr wrap="square" rtlCol="0">
            <a:spAutoFit/>
          </a:bodyPr>
          <a:lstStyle/>
          <a:p>
            <a:pPr marL="974725" indent="-457200" algn="just">
              <a:lnSpc>
                <a:spcPts val="38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Start with yourself.</a:t>
            </a:r>
          </a:p>
          <a:p>
            <a:pPr marL="974725" indent="-457200" algn="just">
              <a:lnSpc>
                <a:spcPts val="38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Think about the needs of the organization or initiative.</a:t>
            </a:r>
          </a:p>
          <a:p>
            <a:pPr marL="974725" indent="-457200" algn="just">
              <a:lnSpc>
                <a:spcPts val="38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Observe and learn from other leaders.</a:t>
            </a:r>
          </a:p>
          <a:p>
            <a:pPr marL="974725" indent="-457200" algn="just">
              <a:lnSpc>
                <a:spcPts val="38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Use the research on leadership.</a:t>
            </a:r>
          </a:p>
          <a:p>
            <a:pPr marL="974725" indent="-457200" algn="just">
              <a:lnSpc>
                <a:spcPts val="38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Believe in what you're doing.</a:t>
            </a:r>
          </a:p>
          <a:p>
            <a:pPr marL="974725" indent="-457200" algn="just">
              <a:lnSpc>
                <a:spcPts val="38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Be prepared to change.</a:t>
            </a:r>
          </a:p>
        </p:txBody>
      </p:sp>
    </p:spTree>
    <p:extLst>
      <p:ext uri="{BB962C8B-B14F-4D97-AF65-F5344CB8AC3E}">
        <p14:creationId xmlns:p14="http://schemas.microsoft.com/office/powerpoint/2010/main" val="28820979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79418" y="1308743"/>
            <a:ext cx="10493258" cy="4708981"/>
          </a:xfrm>
          <a:prstGeom prst="rect">
            <a:avLst/>
          </a:prstGeom>
          <a:noFill/>
        </p:spPr>
        <p:txBody>
          <a:bodyPr wrap="square" rtlCol="0">
            <a:spAutoFit/>
          </a:bodyPr>
          <a:lstStyle/>
          <a:p>
            <a:pPr marL="569913" indent="-511175" algn="just">
              <a:buFont typeface="+mj-lt"/>
              <a:buAutoNum type="arabicParenR"/>
            </a:pPr>
            <a:r>
              <a:rPr lang="en-US" sz="2400" b="1" dirty="0">
                <a:solidFill>
                  <a:srgbClr val="C00000"/>
                </a:solidFill>
                <a:latin typeface="Tajawal ExtraBold" panose="00000800000000000000" pitchFamily="2" charset="-78"/>
                <a:cs typeface="Tajawal ExtraBold" panose="00000800000000000000" pitchFamily="2" charset="-78"/>
              </a:rPr>
              <a:t>Start with yourself.</a:t>
            </a:r>
          </a:p>
          <a:p>
            <a:pPr marL="795338" indent="-331788"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Use what you know about your own personality, and about how you've exercised leadership in the past. Neither of these has to determine what you choose now - people can change, especially if they believe that what they've done before was ineffective or inconsistent with their values - but it's important to be honest with yourself about who you are. That honesty has </a:t>
            </a:r>
            <a:r>
              <a:rPr lang="en-US" sz="2400" b="1" dirty="0">
                <a:solidFill>
                  <a:srgbClr val="C00000"/>
                </a:solidFill>
                <a:latin typeface="Tajawal ExtraBold" panose="00000800000000000000" pitchFamily="2" charset="-78"/>
                <a:cs typeface="Tajawal ExtraBold" panose="00000800000000000000" pitchFamily="2" charset="-78"/>
              </a:rPr>
              <a:t>two aspects</a:t>
            </a:r>
            <a:r>
              <a:rPr lang="en-US" sz="2400" b="1" dirty="0">
                <a:solidFill>
                  <a:srgbClr val="0A1F61"/>
                </a:solidFill>
                <a:latin typeface="Tajawal ExtraBold" panose="00000800000000000000" pitchFamily="2" charset="-78"/>
                <a:cs typeface="Tajawal ExtraBold" panose="00000800000000000000" pitchFamily="2" charset="-78"/>
              </a:rPr>
              <a:t>:</a:t>
            </a:r>
          </a:p>
          <a:p>
            <a:pPr marL="974725" lvl="1" algn="just"/>
            <a:r>
              <a:rPr lang="en-US" sz="2200" b="1" dirty="0">
                <a:solidFill>
                  <a:srgbClr val="C00000"/>
                </a:solidFill>
                <a:latin typeface="Tajawal ExtraBold" panose="00000800000000000000" pitchFamily="2" charset="-78"/>
                <a:cs typeface="Tajawal ExtraBold" panose="00000800000000000000" pitchFamily="2" charset="-78"/>
              </a:rPr>
              <a:t>First</a:t>
            </a:r>
            <a:r>
              <a:rPr lang="en-US" sz="2200" b="1" dirty="0">
                <a:solidFill>
                  <a:srgbClr val="0A1F61"/>
                </a:solidFill>
                <a:latin typeface="Tajawal ExtraBold" panose="00000800000000000000" pitchFamily="2" charset="-78"/>
                <a:cs typeface="Tajawal ExtraBold" panose="00000800000000000000" pitchFamily="2" charset="-78"/>
              </a:rPr>
              <a:t>, be clear with yourself about what </a:t>
            </a:r>
            <a:r>
              <a:rPr lang="en-US" sz="2200" b="1" dirty="0">
                <a:solidFill>
                  <a:srgbClr val="C00000"/>
                </a:solidFill>
                <a:latin typeface="Tajawal ExtraBold" panose="00000800000000000000" pitchFamily="2" charset="-78"/>
                <a:cs typeface="Tajawal ExtraBold" panose="00000800000000000000" pitchFamily="2" charset="-78"/>
              </a:rPr>
              <a:t>your natural tendencies and talents a</a:t>
            </a:r>
            <a:r>
              <a:rPr lang="en-US" sz="2200" b="1" dirty="0">
                <a:solidFill>
                  <a:srgbClr val="0A1F61"/>
                </a:solidFill>
                <a:latin typeface="Tajawal ExtraBold" panose="00000800000000000000" pitchFamily="2" charset="-78"/>
                <a:cs typeface="Tajawal ExtraBold" panose="00000800000000000000" pitchFamily="2" charset="-78"/>
              </a:rPr>
              <a:t>re. </a:t>
            </a:r>
          </a:p>
          <a:p>
            <a:pPr marL="974725" lvl="1" algn="just"/>
            <a:r>
              <a:rPr lang="en-US" sz="2200" b="1" dirty="0">
                <a:solidFill>
                  <a:srgbClr val="C00000"/>
                </a:solidFill>
                <a:latin typeface="Tajawal ExtraBold" panose="00000800000000000000" pitchFamily="2" charset="-78"/>
                <a:cs typeface="Tajawal ExtraBold" panose="00000800000000000000" pitchFamily="2" charset="-78"/>
              </a:rPr>
              <a:t>Second</a:t>
            </a:r>
            <a:r>
              <a:rPr lang="en-US" sz="2200" b="1" dirty="0">
                <a:solidFill>
                  <a:srgbClr val="0A1F61"/>
                </a:solidFill>
                <a:latin typeface="Tajawal ExtraBold" panose="00000800000000000000" pitchFamily="2" charset="-78"/>
                <a:cs typeface="Tajawal ExtraBold" panose="00000800000000000000" pitchFamily="2" charset="-78"/>
              </a:rPr>
              <a:t>, acknowledge and be true to </a:t>
            </a:r>
            <a:r>
              <a:rPr lang="en-US" sz="2200" b="1" dirty="0">
                <a:solidFill>
                  <a:srgbClr val="C00000"/>
                </a:solidFill>
                <a:latin typeface="Tajawal ExtraBold" panose="00000800000000000000" pitchFamily="2" charset="-78"/>
                <a:cs typeface="Tajawal ExtraBold" panose="00000800000000000000" pitchFamily="2" charset="-78"/>
              </a:rPr>
              <a:t>your beliefs</a:t>
            </a:r>
            <a:r>
              <a:rPr lang="en-US" sz="2200" b="1" dirty="0">
                <a:solidFill>
                  <a:srgbClr val="0A1F61"/>
                </a:solidFill>
                <a:latin typeface="Tajawal ExtraBold" panose="00000800000000000000" pitchFamily="2" charset="-78"/>
                <a:cs typeface="Tajawal ExtraBold" panose="00000800000000000000" pitchFamily="2" charset="-78"/>
              </a:rPr>
              <a:t>. If you have a real philosophical commitment to a particular leadership style, it will probably be easier for you to change your behavior to match that style than to live with knowing you're betraying your principles.</a:t>
            </a:r>
          </a:p>
        </p:txBody>
      </p:sp>
    </p:spTree>
    <p:extLst>
      <p:ext uri="{BB962C8B-B14F-4D97-AF65-F5344CB8AC3E}">
        <p14:creationId xmlns:p14="http://schemas.microsoft.com/office/powerpoint/2010/main" val="5681407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105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08166" y="1308743"/>
            <a:ext cx="10390909" cy="4913653"/>
          </a:xfrm>
          <a:prstGeom prst="rect">
            <a:avLst/>
          </a:prstGeom>
          <a:noFill/>
        </p:spPr>
        <p:txBody>
          <a:bodyPr wrap="square" rtlCol="0">
            <a:spAutoFit/>
          </a:bodyPr>
          <a:lstStyle/>
          <a:p>
            <a:pPr marL="517525" algn="just">
              <a:lnSpc>
                <a:spcPts val="3800"/>
              </a:lnSpc>
            </a:pPr>
            <a:r>
              <a:rPr lang="en-US" sz="2300" b="1" dirty="0">
                <a:solidFill>
                  <a:srgbClr val="C00000"/>
                </a:solidFill>
                <a:latin typeface="Tajawal ExtraBold" panose="00000800000000000000" pitchFamily="2" charset="-78"/>
                <a:cs typeface="Tajawal ExtraBold" panose="00000800000000000000" pitchFamily="2" charset="-78"/>
              </a:rPr>
              <a:t>Some questions </a:t>
            </a:r>
            <a:r>
              <a:rPr lang="en-US" sz="2300" b="1" dirty="0">
                <a:solidFill>
                  <a:srgbClr val="0A1F61"/>
                </a:solidFill>
                <a:latin typeface="Tajawal ExtraBold" panose="00000800000000000000" pitchFamily="2" charset="-78"/>
                <a:cs typeface="Tajawal ExtraBold" panose="00000800000000000000" pitchFamily="2" charset="-78"/>
              </a:rPr>
              <a:t>you might ask yourself to start:</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great is my need to be in control?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willing am I to trust others to do their jobs?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patient am I?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organized am I? </a:t>
            </a:r>
          </a:p>
          <a:p>
            <a:pPr marL="517525" algn="just">
              <a:lnSpc>
                <a:spcPts val="3800"/>
              </a:lnSpc>
            </a:pPr>
            <a:r>
              <a:rPr lang="en-US" sz="2300" b="1" dirty="0">
                <a:solidFill>
                  <a:srgbClr val="0A1F61"/>
                </a:solidFill>
                <a:latin typeface="Tajawal ExtraBold" panose="00000800000000000000" pitchFamily="2" charset="-78"/>
                <a:cs typeface="Tajawal ExtraBold" panose="00000800000000000000" pitchFamily="2" charset="-78"/>
              </a:rPr>
              <a:t>•	How good are my people skills? (Are you comfortable with other people? Do people seem to comfortable with you? When you're with others, do you spend most of your time talking? Listening? About even? Do people seek you out for help or advice? Do you consider yourself a good judge of people?)</a:t>
            </a:r>
          </a:p>
        </p:txBody>
      </p:sp>
    </p:spTree>
    <p:extLst>
      <p:ext uri="{BB962C8B-B14F-4D97-AF65-F5344CB8AC3E}">
        <p14:creationId xmlns:p14="http://schemas.microsoft.com/office/powerpoint/2010/main" val="4114914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79417" y="1456817"/>
            <a:ext cx="10493258" cy="4154984"/>
          </a:xfrm>
          <a:prstGeom prst="rect">
            <a:avLst/>
          </a:prstGeom>
          <a:noFill/>
        </p:spPr>
        <p:txBody>
          <a:bodyPr wrap="square" rtlCol="0">
            <a:spAutoFit/>
          </a:bodyPr>
          <a:lstStyle/>
          <a:p>
            <a:pPr marL="344488" indent="-344488" algn="just">
              <a:buFont typeface="+mj-lt"/>
              <a:buAutoNum type="arabicParenR" startAt="2"/>
            </a:pPr>
            <a:r>
              <a:rPr lang="en-US" sz="2400" b="1" dirty="0">
                <a:solidFill>
                  <a:srgbClr val="C00000"/>
                </a:solidFill>
                <a:latin typeface="Tajawal ExtraBold" panose="00000800000000000000" pitchFamily="2" charset="-78"/>
                <a:cs typeface="Tajawal ExtraBold" panose="00000800000000000000" pitchFamily="2" charset="-78"/>
              </a:rPr>
              <a:t>Think about the needs of the organization or initiative.</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An organization that responds to situations where it has to act quickly may need more decisive and directive leadership. Some groups may have an impassioned </a:t>
            </a:r>
            <a:r>
              <a:rPr lang="en-US" sz="2400" b="1" dirty="0">
                <a:solidFill>
                  <a:srgbClr val="C00000"/>
                </a:solidFill>
                <a:latin typeface="Tajawal ExtraBold" panose="00000800000000000000" pitchFamily="2" charset="-78"/>
                <a:cs typeface="Tajawal ExtraBold" panose="00000800000000000000" pitchFamily="2" charset="-78"/>
              </a:rPr>
              <a:t>vision</a:t>
            </a:r>
            <a:r>
              <a:rPr lang="en-US" sz="2400" b="1" dirty="0">
                <a:solidFill>
                  <a:srgbClr val="0A1F61"/>
                </a:solidFill>
                <a:latin typeface="Tajawal ExtraBold" panose="00000800000000000000" pitchFamily="2" charset="-78"/>
                <a:cs typeface="Tajawal ExtraBold" panose="00000800000000000000" pitchFamily="2" charset="-78"/>
              </a:rPr>
              <a:t>, but don't have the practical </a:t>
            </a:r>
            <a:r>
              <a:rPr lang="en-US" sz="2400" b="1" dirty="0">
                <a:solidFill>
                  <a:srgbClr val="C00000"/>
                </a:solidFill>
                <a:latin typeface="Tajawal ExtraBold" panose="00000800000000000000" pitchFamily="2" charset="-78"/>
                <a:cs typeface="Tajawal ExtraBold" panose="00000800000000000000" pitchFamily="2" charset="-78"/>
              </a:rPr>
              <a:t>skills</a:t>
            </a:r>
            <a:r>
              <a:rPr lang="en-US" sz="2400" b="1" dirty="0">
                <a:solidFill>
                  <a:srgbClr val="0A1F61"/>
                </a:solidFill>
                <a:latin typeface="Tajawal ExtraBold" panose="00000800000000000000" pitchFamily="2" charset="-78"/>
                <a:cs typeface="Tajawal ExtraBold" panose="00000800000000000000" pitchFamily="2" charset="-78"/>
              </a:rPr>
              <a:t> - financial management, scheduling, etc. - to achieve it.</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You can </a:t>
            </a:r>
            <a:r>
              <a:rPr lang="en-US" sz="2400" b="1" dirty="0">
                <a:solidFill>
                  <a:srgbClr val="C00000"/>
                </a:solidFill>
                <a:latin typeface="Tajawal ExtraBold" panose="00000800000000000000" pitchFamily="2" charset="-78"/>
                <a:cs typeface="Tajawal ExtraBold" panose="00000800000000000000" pitchFamily="2" charset="-78"/>
              </a:rPr>
              <a:t>adapt most styles to most situations</a:t>
            </a:r>
            <a:r>
              <a:rPr lang="en-US" sz="2400" b="1" dirty="0">
                <a:solidFill>
                  <a:srgbClr val="0A1F61"/>
                </a:solidFill>
                <a:latin typeface="Tajawal ExtraBold" panose="00000800000000000000" pitchFamily="2" charset="-78"/>
                <a:cs typeface="Tajawal ExtraBold" panose="00000800000000000000" pitchFamily="2" charset="-78"/>
              </a:rPr>
              <a:t>, but don't neglect the </a:t>
            </a:r>
            <a:r>
              <a:rPr lang="en-US" sz="2400" b="1" dirty="0">
                <a:solidFill>
                  <a:srgbClr val="C00000"/>
                </a:solidFill>
                <a:latin typeface="Tajawal ExtraBold" panose="00000800000000000000" pitchFamily="2" charset="-78"/>
                <a:cs typeface="Tajawal ExtraBold" panose="00000800000000000000" pitchFamily="2" charset="-78"/>
              </a:rPr>
              <a:t>real needs </a:t>
            </a:r>
            <a:r>
              <a:rPr lang="en-US" sz="2400" b="1" dirty="0">
                <a:solidFill>
                  <a:srgbClr val="0A1F61"/>
                </a:solidFill>
                <a:latin typeface="Tajawal ExtraBold" panose="00000800000000000000" pitchFamily="2" charset="-78"/>
                <a:cs typeface="Tajawal ExtraBold" panose="00000800000000000000" pitchFamily="2" charset="-78"/>
              </a:rPr>
              <a:t>of the organization in your calculations. You may need to practice a different style at the beginning from the one that you want to assume over the long term, in order to solve problems in the organization, or to get people on board. </a:t>
            </a:r>
          </a:p>
        </p:txBody>
      </p:sp>
    </p:spTree>
    <p:extLst>
      <p:ext uri="{BB962C8B-B14F-4D97-AF65-F5344CB8AC3E}">
        <p14:creationId xmlns:p14="http://schemas.microsoft.com/office/powerpoint/2010/main" val="30059689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79417" y="1456817"/>
            <a:ext cx="10493258" cy="4524315"/>
          </a:xfrm>
          <a:prstGeom prst="rect">
            <a:avLst/>
          </a:prstGeom>
          <a:noFill/>
        </p:spPr>
        <p:txBody>
          <a:bodyPr wrap="square" rtlCol="0">
            <a:spAutoFit/>
          </a:bodyPr>
          <a:lstStyle/>
          <a:p>
            <a:pPr marL="457200" indent="-457200" algn="just">
              <a:buFont typeface="+mj-lt"/>
              <a:buAutoNum type="arabicParenR" startAt="3"/>
            </a:pPr>
            <a:r>
              <a:rPr lang="en-US" sz="2400" b="1" dirty="0">
                <a:solidFill>
                  <a:srgbClr val="C00000"/>
                </a:solidFill>
                <a:latin typeface="Tajawal ExtraBold" panose="00000800000000000000" pitchFamily="2" charset="-78"/>
                <a:cs typeface="Tajawal ExtraBold" panose="00000800000000000000" pitchFamily="2" charset="-78"/>
              </a:rPr>
              <a:t>Observe and learn from other leaders.</a:t>
            </a:r>
          </a:p>
          <a:p>
            <a:pPr marL="860425" indent="-342900" algn="just">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Think about how leaders you've worked for or with exercised leadership. </a:t>
            </a:r>
            <a:r>
              <a:rPr lang="en-US" sz="2400" b="1" dirty="0">
                <a:solidFill>
                  <a:srgbClr val="0A1F61"/>
                </a:solidFill>
                <a:latin typeface="Tajawal ExtraBold" panose="00000800000000000000" pitchFamily="2" charset="-78"/>
                <a:cs typeface="Tajawal ExtraBold" panose="00000800000000000000" pitchFamily="2" charset="-78"/>
              </a:rPr>
              <a:t>What were their styles, and were they effective? How did they </a:t>
            </a:r>
            <a:r>
              <a:rPr lang="en-US" sz="2400" b="1" dirty="0">
                <a:solidFill>
                  <a:srgbClr val="C00000"/>
                </a:solidFill>
                <a:latin typeface="Tajawal ExtraBold" panose="00000800000000000000" pitchFamily="2" charset="-78"/>
                <a:cs typeface="Tajawal ExtraBold" panose="00000800000000000000" pitchFamily="2" charset="-78"/>
              </a:rPr>
              <a:t>handle different kinds of situations</a:t>
            </a:r>
            <a:r>
              <a:rPr lang="en-US" sz="2400" b="1" dirty="0">
                <a:solidFill>
                  <a:srgbClr val="0A1F61"/>
                </a:solidFill>
                <a:latin typeface="Tajawal ExtraBold" panose="00000800000000000000" pitchFamily="2" charset="-78"/>
                <a:cs typeface="Tajawal ExtraBold" panose="00000800000000000000" pitchFamily="2" charset="-78"/>
              </a:rPr>
              <a:t>? How did they make you and others feel? Try to watch others in action, and talk to them about how they see what they do. What do you like about how they operate? What don't you like? What can you incorporate into your own style?</a:t>
            </a:r>
          </a:p>
          <a:p>
            <a:pPr marL="860425" indent="-342900" algn="just">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Find a mentor. </a:t>
            </a:r>
            <a:r>
              <a:rPr lang="en-US" sz="2400" b="1" dirty="0">
                <a:solidFill>
                  <a:srgbClr val="0A1F61"/>
                </a:solidFill>
                <a:latin typeface="Tajawal ExtraBold" panose="00000800000000000000" pitchFamily="2" charset="-78"/>
                <a:cs typeface="Tajawal ExtraBold" panose="00000800000000000000" pitchFamily="2" charset="-78"/>
              </a:rPr>
              <a:t>If there's a leader whom you particularly admire, and that person is accessible, talk with him/her about leadership issues - about how he/she perceives what he/she's doing, how he/she'd handle particular situations and why, etc. </a:t>
            </a:r>
          </a:p>
        </p:txBody>
      </p:sp>
    </p:spTree>
    <p:extLst>
      <p:ext uri="{BB962C8B-B14F-4D97-AF65-F5344CB8AC3E}">
        <p14:creationId xmlns:p14="http://schemas.microsoft.com/office/powerpoint/2010/main" val="2570401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79417" y="1456817"/>
            <a:ext cx="10493258" cy="3785652"/>
          </a:xfrm>
          <a:prstGeom prst="rect">
            <a:avLst/>
          </a:prstGeom>
          <a:noFill/>
        </p:spPr>
        <p:txBody>
          <a:bodyPr wrap="square" rtlCol="0">
            <a:spAutoFit/>
          </a:bodyPr>
          <a:lstStyle/>
          <a:p>
            <a:pPr marL="457200" indent="-457200" algn="just">
              <a:buFont typeface="+mj-lt"/>
              <a:buAutoNum type="arabicParenR" startAt="4"/>
            </a:pPr>
            <a:r>
              <a:rPr lang="en-US" sz="2400" b="1" dirty="0">
                <a:solidFill>
                  <a:srgbClr val="C00000"/>
                </a:solidFill>
                <a:latin typeface="Tajawal ExtraBold" panose="00000800000000000000" pitchFamily="2" charset="-78"/>
                <a:cs typeface="Tajawal ExtraBold" panose="00000800000000000000" pitchFamily="2" charset="-78"/>
              </a:rPr>
              <a:t>Use the research on leadership.</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There are lots of resources available on leaders and on both the theory and practice of leadership. </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They 'll give you a lot more ideas about leadership styles, and help you refine your own thinking about what leadership is and what kind of leader you'd like to be.</a:t>
            </a:r>
          </a:p>
          <a:p>
            <a:pPr marL="569913" indent="-511175" algn="just">
              <a:buFont typeface="+mj-lt"/>
              <a:buAutoNum type="arabicParenR" startAt="5"/>
            </a:pPr>
            <a:r>
              <a:rPr lang="en-US" sz="2400" b="1" dirty="0">
                <a:solidFill>
                  <a:srgbClr val="C00000"/>
                </a:solidFill>
                <a:latin typeface="Tajawal ExtraBold" panose="00000800000000000000" pitchFamily="2" charset="-78"/>
                <a:cs typeface="Tajawal ExtraBold" panose="00000800000000000000" pitchFamily="2" charset="-78"/>
              </a:rPr>
              <a:t>Believe in what you're doing.</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If you've thought it through carefully, and believe in the way you practice leadership, that will be projected to others. If you believe in yourself, they'll believe in you, too.</a:t>
            </a:r>
          </a:p>
        </p:txBody>
      </p:sp>
    </p:spTree>
    <p:extLst>
      <p:ext uri="{BB962C8B-B14F-4D97-AF65-F5344CB8AC3E}">
        <p14:creationId xmlns:p14="http://schemas.microsoft.com/office/powerpoint/2010/main" val="803359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834379"/>
            <a:ext cx="10493258" cy="2677656"/>
          </a:xfrm>
          <a:prstGeom prst="rect">
            <a:avLst/>
          </a:prstGeom>
          <a:noFill/>
        </p:spPr>
        <p:txBody>
          <a:bodyPr wrap="square" rtlCol="0">
            <a:spAutoFit/>
          </a:bodyPr>
          <a:lstStyle/>
          <a:p>
            <a:pPr marL="457200" indent="-457200" algn="just">
              <a:buFont typeface="+mj-lt"/>
              <a:buAutoNum type="arabicParenR" startAt="6"/>
            </a:pPr>
            <a:r>
              <a:rPr lang="en-US" sz="2400" b="1" dirty="0">
                <a:solidFill>
                  <a:srgbClr val="C00000"/>
                </a:solidFill>
                <a:latin typeface="Tajawal ExtraBold" panose="00000800000000000000" pitchFamily="2" charset="-78"/>
                <a:cs typeface="Tajawal ExtraBold" panose="00000800000000000000" pitchFamily="2" charset="-78"/>
              </a:rPr>
              <a:t>Be prepared to change.</a:t>
            </a:r>
          </a:p>
          <a:p>
            <a:pPr marL="860425" indent="-342900" algn="just">
              <a:buFont typeface="Wingdings" panose="05000000000000000000" pitchFamily="2" charset="2"/>
              <a:buChar char="§"/>
            </a:pPr>
            <a:endParaRPr lang="en-US" sz="2400" b="1" dirty="0">
              <a:solidFill>
                <a:srgbClr val="0A1F61"/>
              </a:solidFill>
              <a:latin typeface="Tajawal ExtraBold" panose="00000800000000000000" pitchFamily="2" charset="-78"/>
              <a:cs typeface="Tajawal ExtraBold" panose="00000800000000000000" pitchFamily="2" charset="-78"/>
            </a:endParaRP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No matter how well you're doing, it's not perfect - it never is, and never will be. Be prepared to find for yourself or hear from others the negative as well as the positive, to consider it carefully and objectively, and to make corrections if necessary. That way, you can not only become a good leader, but continue to be one.</a:t>
            </a:r>
          </a:p>
        </p:txBody>
      </p:sp>
    </p:spTree>
    <p:extLst>
      <p:ext uri="{BB962C8B-B14F-4D97-AF65-F5344CB8AC3E}">
        <p14:creationId xmlns:p14="http://schemas.microsoft.com/office/powerpoint/2010/main" val="1127509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79417" y="1388097"/>
            <a:ext cx="10493258" cy="4893647"/>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Finally, </a:t>
            </a:r>
            <a:r>
              <a:rPr lang="en-US" sz="2400" b="1" dirty="0">
                <a:solidFill>
                  <a:srgbClr val="0A1F61"/>
                </a:solidFill>
                <a:latin typeface="Tajawal ExtraBold" panose="00000800000000000000" pitchFamily="2" charset="-78"/>
                <a:cs typeface="Tajawal ExtraBold" panose="00000800000000000000" pitchFamily="2" charset="-78"/>
              </a:rPr>
              <a:t>Leadership style depends on the leader's and organization's conception of what leadership is, and on the leader's choice of leadership methods. Depending how those fit together, a leader might adopt one of a variety styles, each reflected in the way the organization operates and the way its staff members relate to one another. Some (very stereotyped) possibilities:</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Autocratic - totally in control, making all decisions himself</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Managerial - concerned with the smooth operation, rather than the goals and effectiveness, of the organization</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Democratic - consulting with others, encouraging equality within the organization, but making final decisions herself</a:t>
            </a:r>
          </a:p>
          <a:p>
            <a:pPr marL="860425"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Collaborative - sharing leadership, involving others in all major decisions, spreading ownership of the organization.</a:t>
            </a:r>
          </a:p>
        </p:txBody>
      </p:sp>
    </p:spTree>
    <p:extLst>
      <p:ext uri="{BB962C8B-B14F-4D97-AF65-F5344CB8AC3E}">
        <p14:creationId xmlns:p14="http://schemas.microsoft.com/office/powerpoint/2010/main" val="59659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24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85558" y="1353728"/>
            <a:ext cx="10610867" cy="5134867"/>
          </a:xfrm>
          <a:prstGeom prst="rect">
            <a:avLst/>
          </a:prstGeom>
          <a:noFill/>
        </p:spPr>
        <p:txBody>
          <a:bodyPr wrap="square" rtlCol="0">
            <a:spAutoFit/>
          </a:bodyPr>
          <a:lstStyle/>
          <a:p>
            <a:pPr marL="342900" indent="-342900" algn="just">
              <a:lnSpc>
                <a:spcPts val="33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Another way of looking at leadership is to categorize it as either transactional or transformational. </a:t>
            </a:r>
          </a:p>
          <a:p>
            <a:pPr marL="342900" indent="-342900" algn="just">
              <a:lnSpc>
                <a:spcPts val="33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Combining this view with that based on the four styles makes it easier to understand how leaders operate and make decisions. It also makes clear that different styles may be appropriate for different purposes, and that most leaders shift back and forth among several in the course of a day, even if there is one that characterizes them.</a:t>
            </a:r>
          </a:p>
          <a:p>
            <a:pPr marL="342900" indent="-342900" algn="just">
              <a:lnSpc>
                <a:spcPts val="33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You can choose and develop leadership styles and skills by assessing your own tendencies and talents; understanding the needs of the organization or initiative; observing other leaders and finding a mentor; believing in yourself, and being prepared to change.</a:t>
            </a:r>
          </a:p>
        </p:txBody>
      </p:sp>
    </p:spTree>
    <p:extLst>
      <p:ext uri="{BB962C8B-B14F-4D97-AF65-F5344CB8AC3E}">
        <p14:creationId xmlns:p14="http://schemas.microsoft.com/office/powerpoint/2010/main" val="29563120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334418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Lecture objectives</a:t>
            </a:r>
          </a:p>
        </p:txBody>
      </p:sp>
      <p:sp>
        <p:nvSpPr>
          <p:cNvPr id="8" name="TextBox 7"/>
          <p:cNvSpPr txBox="1"/>
          <p:nvPr/>
        </p:nvSpPr>
        <p:spPr>
          <a:xfrm>
            <a:off x="0" y="450480"/>
            <a:ext cx="2141933"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Conclusion</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DAA97EC4-BDA6-6C84-4A93-CF9080F6A591}"/>
              </a:ext>
            </a:extLst>
          </p:cNvPr>
          <p:cNvSpPr txBox="1"/>
          <p:nvPr/>
        </p:nvSpPr>
        <p:spPr>
          <a:xfrm>
            <a:off x="2409096" y="1196980"/>
            <a:ext cx="9520127" cy="4271169"/>
          </a:xfrm>
          <a:prstGeom prst="rect">
            <a:avLst/>
          </a:prstGeom>
          <a:noFill/>
        </p:spPr>
        <p:txBody>
          <a:bodyPr wrap="square" rtlCol="0">
            <a:spAutoFit/>
          </a:bodyPr>
          <a:lstStyle/>
          <a:p>
            <a:pPr algn="just">
              <a:lnSpc>
                <a:spcPct val="150000"/>
              </a:lnSpc>
            </a:pPr>
            <a:r>
              <a:rPr lang="en-US" sz="2400" b="1" u="sng" dirty="0">
                <a:solidFill>
                  <a:srgbClr val="FF8C01"/>
                </a:solidFill>
                <a:latin typeface="Tajawal ExtraBold" panose="00000800000000000000" pitchFamily="2" charset="-78"/>
                <a:cs typeface="Tajawal ExtraBold" panose="00000800000000000000" pitchFamily="2" charset="-78"/>
              </a:rPr>
              <a:t>We learned about </a:t>
            </a:r>
          </a:p>
          <a:p>
            <a:pPr marL="463550" lvl="1"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Styles of Leadership</a:t>
            </a:r>
          </a:p>
          <a:p>
            <a:pPr marL="1431925" lvl="2" indent="-457200" algn="just">
              <a:lnSpc>
                <a:spcPct val="150000"/>
              </a:lnSpc>
              <a:buAutoNum type="arabicPeriod"/>
            </a:pPr>
            <a:r>
              <a:rPr lang="en-US" sz="2200" b="1" dirty="0">
                <a:solidFill>
                  <a:srgbClr val="0A1F61"/>
                </a:solidFill>
                <a:latin typeface="Tajawal ExtraBold" panose="00000800000000000000" pitchFamily="2" charset="-78"/>
                <a:cs typeface="Tajawal ExtraBold" panose="00000800000000000000" pitchFamily="2" charset="-78"/>
              </a:rPr>
              <a:t>Autocratic</a:t>
            </a:r>
          </a:p>
          <a:p>
            <a:pPr marL="1431925" lvl="2" indent="-457200" algn="just">
              <a:lnSpc>
                <a:spcPct val="150000"/>
              </a:lnSpc>
              <a:buAutoNum type="arabicPeriod"/>
            </a:pPr>
            <a:r>
              <a:rPr lang="en-US" sz="2200" b="1" dirty="0">
                <a:solidFill>
                  <a:srgbClr val="0A1F61"/>
                </a:solidFill>
                <a:latin typeface="Tajawal ExtraBold" panose="00000800000000000000" pitchFamily="2" charset="-78"/>
                <a:cs typeface="Tajawal ExtraBold" panose="00000800000000000000" pitchFamily="2" charset="-78"/>
              </a:rPr>
              <a:t>Managerial</a:t>
            </a:r>
          </a:p>
          <a:p>
            <a:pPr marL="1431925" lvl="2" indent="-457200" algn="just">
              <a:lnSpc>
                <a:spcPct val="150000"/>
              </a:lnSpc>
              <a:buAutoNum type="arabicPeriod"/>
            </a:pPr>
            <a:r>
              <a:rPr lang="en-US" sz="2200" b="1" dirty="0">
                <a:solidFill>
                  <a:srgbClr val="0A1F61"/>
                </a:solidFill>
                <a:latin typeface="Tajawal ExtraBold" panose="00000800000000000000" pitchFamily="2" charset="-78"/>
                <a:cs typeface="Tajawal ExtraBold" panose="00000800000000000000" pitchFamily="2" charset="-78"/>
              </a:rPr>
              <a:t>Democratic</a:t>
            </a:r>
          </a:p>
          <a:p>
            <a:pPr marL="1431925" lvl="2" indent="-457200" algn="just">
              <a:lnSpc>
                <a:spcPct val="150000"/>
              </a:lnSpc>
              <a:buAutoNum type="arabicPeriod"/>
            </a:pPr>
            <a:r>
              <a:rPr lang="en-US" sz="2200" b="1" dirty="0">
                <a:solidFill>
                  <a:srgbClr val="0A1F61"/>
                </a:solidFill>
                <a:latin typeface="Tajawal ExtraBold" panose="00000800000000000000" pitchFamily="2" charset="-78"/>
                <a:cs typeface="Tajawal ExtraBold" panose="00000800000000000000" pitchFamily="2" charset="-78"/>
              </a:rPr>
              <a:t>Collaborative</a:t>
            </a:r>
            <a:endParaRPr lang="ar-EG" sz="2200" b="1" dirty="0">
              <a:solidFill>
                <a:srgbClr val="0A1F61"/>
              </a:solidFill>
              <a:latin typeface="Tajawal ExtraBold" panose="00000800000000000000" pitchFamily="2" charset="-78"/>
              <a:cs typeface="Tajawal ExtraBold" panose="00000800000000000000" pitchFamily="2" charset="-78"/>
            </a:endParaRPr>
          </a:p>
          <a:p>
            <a:pPr marL="403225" lvl="2" indent="-344488"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How do you determine what is an appropriate style?</a:t>
            </a:r>
          </a:p>
          <a:p>
            <a:pPr marL="403225" lvl="2" indent="-344488"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How do you choose and develop a leadership style?</a:t>
            </a:r>
          </a:p>
        </p:txBody>
      </p:sp>
      <p:pic>
        <p:nvPicPr>
          <p:cNvPr id="11" name="Picture 10">
            <a:extLst>
              <a:ext uri="{FF2B5EF4-FFF2-40B4-BE49-F238E27FC236}">
                <a16:creationId xmlns:a16="http://schemas.microsoft.com/office/drawing/2014/main" id="{0334E56E-E69D-7A57-BC0E-CD651A515DAE}"/>
              </a:ext>
            </a:extLst>
          </p:cNvPr>
          <p:cNvPicPr>
            <a:picLocks noChangeAspect="1"/>
          </p:cNvPicPr>
          <p:nvPr/>
        </p:nvPicPr>
        <p:blipFill>
          <a:blip r:embed="rId5"/>
          <a:stretch>
            <a:fillRect/>
          </a:stretch>
        </p:blipFill>
        <p:spPr>
          <a:xfrm>
            <a:off x="2440788" y="6281744"/>
            <a:ext cx="9902229" cy="204838"/>
          </a:xfrm>
          <a:prstGeom prst="rect">
            <a:avLst/>
          </a:prstGeom>
        </p:spPr>
      </p:pic>
    </p:spTree>
    <p:extLst>
      <p:ext uri="{BB962C8B-B14F-4D97-AF65-F5344CB8AC3E}">
        <p14:creationId xmlns:p14="http://schemas.microsoft.com/office/powerpoint/2010/main" val="25818873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descr="Logo&#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16299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12590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References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BAF943AB-D9B1-996B-6465-9279C73544F7}"/>
              </a:ext>
            </a:extLst>
          </p:cNvPr>
          <p:cNvSpPr txBox="1"/>
          <p:nvPr/>
        </p:nvSpPr>
        <p:spPr>
          <a:xfrm>
            <a:off x="2122697" y="1640660"/>
            <a:ext cx="9072748" cy="4708981"/>
          </a:xfrm>
          <a:prstGeom prst="rect">
            <a:avLst/>
          </a:prstGeom>
          <a:noFill/>
        </p:spPr>
        <p:txBody>
          <a:bodyPr wrap="square" rtlCol="0">
            <a:spAutoFit/>
          </a:bodyPr>
          <a:lstStyle/>
          <a:p>
            <a:pPr marL="285750" indent="-285750">
              <a:buFont typeface="Wingdings" panose="05000000000000000000" pitchFamily="2" charset="2"/>
              <a:buChar char="q"/>
            </a:pPr>
            <a:r>
              <a:rPr lang="en-US" sz="2000" dirty="0">
                <a:effectLst/>
              </a:rPr>
              <a:t>Rabinowitz, P. (n.d.). Leadership and Management chapter 13:16. Community Tool Box. Retrieved January 4, 2023, from https://ctb.ku.edu/en/table-of-contents</a:t>
            </a:r>
            <a:endParaRPr lang="en-US" sz="2000" dirty="0">
              <a:cs typeface="Tajawal Medium" panose="00000600000000000000" pitchFamily="2" charset="-78"/>
            </a:endParaRPr>
          </a:p>
          <a:p>
            <a:pPr marL="285750" indent="-285750">
              <a:buFont typeface="Wingdings" panose="05000000000000000000" pitchFamily="2" charset="2"/>
              <a:buChar char="q"/>
            </a:pPr>
            <a:r>
              <a:rPr lang="en-US" sz="2000" dirty="0" err="1">
                <a:cs typeface="Tajawal Medium" panose="00000600000000000000" pitchFamily="2" charset="-78"/>
              </a:rPr>
              <a:t>Bli</a:t>
            </a:r>
            <a:r>
              <a:rPr lang="en-US" sz="2000" dirty="0">
                <a:cs typeface="Tajawal Medium" panose="00000600000000000000" pitchFamily="2" charset="-78"/>
              </a:rPr>
              <a:t>-Group-Wp. (2011). Leadership Course material. </a:t>
            </a:r>
            <a:r>
              <a:rPr lang="en-US" sz="2000" dirty="0" err="1">
                <a:cs typeface="Tajawal Medium" panose="00000600000000000000" pitchFamily="2" charset="-78"/>
              </a:rPr>
              <a:t>Amideast</a:t>
            </a:r>
            <a:r>
              <a:rPr lang="en-US" sz="2000" dirty="0">
                <a:cs typeface="Tajawal Medium" panose="00000600000000000000" pitchFamily="2" charset="-78"/>
              </a:rPr>
              <a:t> Egypt. Business Intelligence, Training &amp; Consulting, http://bli-group.com/ </a:t>
            </a:r>
          </a:p>
          <a:p>
            <a:pPr marL="285750" indent="-285750">
              <a:buFont typeface="Wingdings" panose="05000000000000000000" pitchFamily="2" charset="2"/>
              <a:buChar char="q"/>
            </a:pPr>
            <a:r>
              <a:rPr lang="en-US" sz="2000" dirty="0">
                <a:effectLst/>
              </a:rPr>
              <a:t>Jaiswal, S. (2022, November 30). </a:t>
            </a:r>
            <a:r>
              <a:rPr lang="en-US" sz="2000" i="1" dirty="0">
                <a:effectLst/>
              </a:rPr>
              <a:t>Leadership theories for every manager in 2022: Leadership: Emeritus India</a:t>
            </a:r>
            <a:r>
              <a:rPr lang="en-US" sz="2000" dirty="0">
                <a:effectLst/>
              </a:rPr>
              <a:t>. Emeritus. Retrieved February 11, 2023, from https://emeritus.org/in/learn/leadership-theories-for-every-manager-in-2022/ </a:t>
            </a:r>
          </a:p>
          <a:p>
            <a:pPr marL="285750" indent="-285750">
              <a:buFont typeface="Wingdings" panose="05000000000000000000" pitchFamily="2" charset="2"/>
              <a:buChar char="q"/>
            </a:pPr>
            <a:r>
              <a:rPr lang="en-US" sz="2000" dirty="0" err="1">
                <a:effectLst/>
              </a:rPr>
              <a:t>Simplilearn</a:t>
            </a:r>
            <a:r>
              <a:rPr lang="en-US" sz="2000" dirty="0">
                <a:effectLst/>
              </a:rPr>
              <a:t>. (2023, January 18). </a:t>
            </a:r>
            <a:r>
              <a:rPr lang="en-US" sz="2000" i="1" dirty="0">
                <a:effectLst/>
              </a:rPr>
              <a:t>10 major leadership theories every manager should master in 2023</a:t>
            </a:r>
            <a:r>
              <a:rPr lang="en-US" sz="2000" dirty="0">
                <a:effectLst/>
              </a:rPr>
              <a:t>. Simplilearn.com. Retrieved February 11, 2023, from https://www.simplilearn.com/top-leadership-theories-every-manager-should-know-article </a:t>
            </a:r>
          </a:p>
          <a:p>
            <a:pPr marL="285750" indent="-285750">
              <a:buFont typeface="Wingdings" panose="05000000000000000000" pitchFamily="2" charset="2"/>
              <a:buChar char="q"/>
            </a:pPr>
            <a:r>
              <a:rPr lang="en-US" sz="2000" dirty="0">
                <a:effectLst/>
              </a:rPr>
              <a:t>Drew, </a:t>
            </a:r>
            <a:r>
              <a:rPr lang="en-US" sz="2000" dirty="0" err="1">
                <a:effectLst/>
              </a:rPr>
              <a:t>chris</a:t>
            </a:r>
            <a:r>
              <a:rPr lang="en-US" sz="2000" dirty="0">
                <a:effectLst/>
              </a:rPr>
              <a:t>. (2022, October 23). </a:t>
            </a:r>
            <a:r>
              <a:rPr lang="en-US" sz="2000" i="1" dirty="0">
                <a:effectLst/>
              </a:rPr>
              <a:t>Tannenbaum and Schmidt Leadership Continuum – Pros &amp; Cons</a:t>
            </a:r>
            <a:r>
              <a:rPr lang="en-US" sz="2000" dirty="0">
                <a:effectLst/>
              </a:rPr>
              <a:t>. Helpful Professor. Retrieved February 23, 2023, from https://helpfulprofessor.com/tannenbaum-and-schmidt/ </a:t>
            </a:r>
          </a:p>
          <a:p>
            <a:endParaRPr lang="en-US" sz="2000" dirty="0">
              <a:effectLst/>
            </a:endParaRPr>
          </a:p>
        </p:txBody>
      </p:sp>
      <p:sp>
        <p:nvSpPr>
          <p:cNvPr id="5" name="TextBox 4">
            <a:extLst>
              <a:ext uri="{FF2B5EF4-FFF2-40B4-BE49-F238E27FC236}">
                <a16:creationId xmlns:a16="http://schemas.microsoft.com/office/drawing/2014/main" id="{05E975C6-0EC6-6740-A2B5-41459D46FA52}"/>
              </a:ext>
            </a:extLst>
          </p:cNvPr>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161291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Logo&#10;&#10;Description automatically generate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1947651"/>
            <a:ext cx="3292524" cy="2956551"/>
          </a:xfrm>
          <a:prstGeom prst="rect">
            <a:avLst/>
          </a:prstGeom>
        </p:spPr>
      </p:pic>
      <p:cxnSp>
        <p:nvCxnSpPr>
          <p:cNvPr id="98" name="Straight Connector 97">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573887"/>
            <a:ext cx="0" cy="3710227"/>
          </a:xfrm>
          <a:prstGeom prst="line">
            <a:avLst/>
          </a:prstGeom>
          <a:ln w="19050">
            <a:solidFill>
              <a:srgbClr val="DF9216"/>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clipart&#10;&#10;Description automatically generated">
            <a:extLst>
              <a:ext uri="{FF2B5EF4-FFF2-40B4-BE49-F238E27FC236}">
                <a16:creationId xmlns:a16="http://schemas.microsoft.com/office/drawing/2014/main" id="{7A627A67-EA95-BB26-C7F8-47E7036DA5CF}"/>
              </a:ext>
            </a:extLst>
          </p:cNvPr>
          <p:cNvPicPr>
            <a:picLocks noChangeAspect="1"/>
          </p:cNvPicPr>
          <p:nvPr/>
        </p:nvPicPr>
        <p:blipFill rotWithShape="1">
          <a:blip r:embed="rId3">
            <a:extLst>
              <a:ext uri="{28A0092B-C50C-407E-A947-70E740481C1C}">
                <a14:useLocalDpi xmlns:a14="http://schemas.microsoft.com/office/drawing/2010/main" val="0"/>
              </a:ext>
            </a:extLst>
          </a:blip>
          <a:srcRect b="8239"/>
          <a:stretch/>
        </p:blipFill>
        <p:spPr>
          <a:xfrm>
            <a:off x="4886676" y="2404422"/>
            <a:ext cx="6184580" cy="2043010"/>
          </a:xfrm>
          <a:prstGeom prst="rect">
            <a:avLst/>
          </a:prstGeom>
        </p:spPr>
      </p:pic>
    </p:spTree>
    <p:extLst>
      <p:ext uri="{BB962C8B-B14F-4D97-AF65-F5344CB8AC3E}">
        <p14:creationId xmlns:p14="http://schemas.microsoft.com/office/powerpoint/2010/main" val="955564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7357</TotalTime>
  <Words>5693</Words>
  <Application>Microsoft Office PowerPoint</Application>
  <PresentationFormat>Widescreen</PresentationFormat>
  <Paragraphs>355</Paragraphs>
  <Slides>66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Arial</vt:lpstr>
      <vt:lpstr>Calibri</vt:lpstr>
      <vt:lpstr>Calibri Light</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Doaarady</cp:lastModifiedBy>
  <cp:revision>181</cp:revision>
  <dcterms:created xsi:type="dcterms:W3CDTF">2021-08-03T13:03:26Z</dcterms:created>
  <dcterms:modified xsi:type="dcterms:W3CDTF">2024-07-10T18:30:59Z</dcterms:modified>
</cp:coreProperties>
</file>