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8"/>
  </p:notesMasterIdLst>
  <p:sldIdLst>
    <p:sldId id="532" r:id="rId5"/>
    <p:sldId id="533" r:id="rId6"/>
    <p:sldId id="480" r:id="rId7"/>
    <p:sldId id="313" r:id="rId8"/>
    <p:sldId id="546" r:id="rId9"/>
    <p:sldId id="496" r:id="rId10"/>
    <p:sldId id="276" r:id="rId11"/>
    <p:sldId id="497" r:id="rId12"/>
    <p:sldId id="498" r:id="rId13"/>
    <p:sldId id="499" r:id="rId14"/>
    <p:sldId id="534" r:id="rId15"/>
    <p:sldId id="539" r:id="rId16"/>
    <p:sldId id="500" r:id="rId17"/>
    <p:sldId id="502" r:id="rId18"/>
    <p:sldId id="536" r:id="rId19"/>
    <p:sldId id="537" r:id="rId20"/>
    <p:sldId id="541" r:id="rId21"/>
    <p:sldId id="535" r:id="rId22"/>
    <p:sldId id="503" r:id="rId23"/>
    <p:sldId id="520" r:id="rId24"/>
    <p:sldId id="505" r:id="rId25"/>
    <p:sldId id="521" r:id="rId26"/>
    <p:sldId id="506" r:id="rId27"/>
    <p:sldId id="509" r:id="rId28"/>
    <p:sldId id="542" r:id="rId29"/>
    <p:sldId id="522" r:id="rId30"/>
    <p:sldId id="510" r:id="rId31"/>
    <p:sldId id="543" r:id="rId32"/>
    <p:sldId id="511" r:id="rId33"/>
    <p:sldId id="512" r:id="rId34"/>
    <p:sldId id="513" r:id="rId35"/>
    <p:sldId id="514" r:id="rId36"/>
    <p:sldId id="515" r:id="rId37"/>
    <p:sldId id="516" r:id="rId38"/>
    <p:sldId id="544" r:id="rId39"/>
    <p:sldId id="517" r:id="rId40"/>
    <p:sldId id="523" r:id="rId41"/>
    <p:sldId id="524" r:id="rId42"/>
    <p:sldId id="525" r:id="rId43"/>
    <p:sldId id="526" r:id="rId44"/>
    <p:sldId id="527" r:id="rId45"/>
    <p:sldId id="54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2"/>
            <p14:sldId id="533"/>
            <p14:sldId id="480"/>
            <p14:sldId id="313"/>
            <p14:sldId id="546"/>
            <p14:sldId id="496"/>
            <p14:sldId id="276"/>
            <p14:sldId id="497"/>
            <p14:sldId id="498"/>
            <p14:sldId id="499"/>
            <p14:sldId id="534"/>
            <p14:sldId id="539"/>
            <p14:sldId id="500"/>
            <p14:sldId id="502"/>
            <p14:sldId id="536"/>
            <p14:sldId id="537"/>
            <p14:sldId id="541"/>
            <p14:sldId id="535"/>
            <p14:sldId id="503"/>
            <p14:sldId id="520"/>
            <p14:sldId id="505"/>
            <p14:sldId id="521"/>
            <p14:sldId id="506"/>
            <p14:sldId id="509"/>
            <p14:sldId id="542"/>
            <p14:sldId id="522"/>
            <p14:sldId id="510"/>
            <p14:sldId id="543"/>
            <p14:sldId id="511"/>
            <p14:sldId id="512"/>
            <p14:sldId id="513"/>
            <p14:sldId id="514"/>
            <p14:sldId id="515"/>
            <p14:sldId id="516"/>
            <p14:sldId id="544"/>
            <p14:sldId id="517"/>
            <p14:sldId id="523"/>
            <p14:sldId id="524"/>
            <p14:sldId id="525"/>
            <p14:sldId id="526"/>
            <p14:sldId id="527"/>
            <p14:sldId id="54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03" autoAdjust="0"/>
    <p:restoredTop sz="93738" autoAdjust="0"/>
  </p:normalViewPr>
  <p:slideViewPr>
    <p:cSldViewPr snapToGrid="0">
      <p:cViewPr varScale="1">
        <p:scale>
          <a:sx n="60" d="100"/>
          <a:sy n="60" d="100"/>
        </p:scale>
        <p:origin x="888" y="4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ma Mansour" userId="73138adcefa7569e" providerId="LiveId" clId="{45BD3538-BBFC-44B7-BB54-31D955DC5E72}"/>
    <pc:docChg chg="undo custSel modSld">
      <pc:chgData name="Shima Mansour" userId="73138adcefa7569e" providerId="LiveId" clId="{45BD3538-BBFC-44B7-BB54-31D955DC5E72}" dt="2024-06-27T01:30:40.548" v="39"/>
      <pc:docMkLst>
        <pc:docMk/>
      </pc:docMkLst>
      <pc:sldChg chg="modSp mod">
        <pc:chgData name="Shima Mansour" userId="73138adcefa7569e" providerId="LiveId" clId="{45BD3538-BBFC-44B7-BB54-31D955DC5E72}" dt="2024-06-27T01:30:40.548" v="39"/>
        <pc:sldMkLst>
          <pc:docMk/>
          <pc:sldMk cId="1472921410" sldId="532"/>
        </pc:sldMkLst>
        <pc:spChg chg="mod">
          <ac:chgData name="Shima Mansour" userId="73138adcefa7569e" providerId="LiveId" clId="{45BD3538-BBFC-44B7-BB54-31D955DC5E72}" dt="2024-06-27T01:30:01.165" v="23" actId="255"/>
          <ac:spMkLst>
            <pc:docMk/>
            <pc:sldMk cId="1472921410" sldId="532"/>
            <ac:spMk id="31" creationId="{00000000-0000-0000-0000-000000000000}"/>
          </ac:spMkLst>
        </pc:spChg>
        <pc:spChg chg="mod">
          <ac:chgData name="Shima Mansour" userId="73138adcefa7569e" providerId="LiveId" clId="{45BD3538-BBFC-44B7-BB54-31D955DC5E72}" dt="2024-06-27T01:30:40.548" v="39"/>
          <ac:spMkLst>
            <pc:docMk/>
            <pc:sldMk cId="1472921410" sldId="532"/>
            <ac:spMk id="46" creationId="{00000000-0000-0000-0000-000000000000}"/>
          </ac:spMkLst>
        </pc:spChg>
      </pc:sldChg>
      <pc:sldChg chg="modSp mod">
        <pc:chgData name="Shima Mansour" userId="73138adcefa7569e" providerId="LiveId" clId="{45BD3538-BBFC-44B7-BB54-31D955DC5E72}" dt="2024-06-27T01:30:32.415" v="38" actId="1076"/>
        <pc:sldMkLst>
          <pc:docMk/>
          <pc:sldMk cId="1713492844" sldId="533"/>
        </pc:sldMkLst>
        <pc:spChg chg="mod">
          <ac:chgData name="Shima Mansour" userId="73138adcefa7569e" providerId="LiveId" clId="{45BD3538-BBFC-44B7-BB54-31D955DC5E72}" dt="2024-06-27T01:30:18.284" v="25" actId="255"/>
          <ac:spMkLst>
            <pc:docMk/>
            <pc:sldMk cId="1713492844" sldId="533"/>
            <ac:spMk id="9" creationId="{00000000-0000-0000-0000-000000000000}"/>
          </ac:spMkLst>
        </pc:spChg>
        <pc:spChg chg="mod">
          <ac:chgData name="Shima Mansour" userId="73138adcefa7569e" providerId="LiveId" clId="{45BD3538-BBFC-44B7-BB54-31D955DC5E72}" dt="2024-06-27T01:30:32.415" v="38" actId="1076"/>
          <ac:spMkLst>
            <pc:docMk/>
            <pc:sldMk cId="1713492844" sldId="533"/>
            <ac:spMk id="10"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D48C0E-D5A2-4A6C-89D0-ECDDCDCBB74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53B28A79-A3D2-4C13-B13C-D5F71ACD378E}">
      <dgm:prSet phldrT="[Text]" custT="1"/>
      <dgm:spPr/>
      <dgm:t>
        <a:bodyPr/>
        <a:lstStyle/>
        <a:p>
          <a:pPr rtl="1"/>
          <a:r>
            <a:rPr lang="ar-QA" sz="1600" dirty="0">
              <a:latin typeface="Alexandria" pitchFamily="2" charset="-78"/>
              <a:cs typeface="Alexandria" pitchFamily="2" charset="-78"/>
            </a:rPr>
            <a:t>عوامل نجاح عملية</a:t>
          </a:r>
          <a:r>
            <a:rPr lang="ar-EG" sz="1600" dirty="0">
              <a:latin typeface="Alexandria" pitchFamily="2" charset="-78"/>
              <a:cs typeface="Alexandria" pitchFamily="2" charset="-78"/>
            </a:rPr>
            <a:t> </a:t>
          </a:r>
          <a:r>
            <a:rPr lang="ar-QA" sz="1600" dirty="0">
              <a:latin typeface="Alexandria" pitchFamily="2" charset="-78"/>
              <a:cs typeface="Alexandria" pitchFamily="2" charset="-78"/>
            </a:rPr>
            <a:t>الإقناع </a:t>
          </a:r>
          <a:endParaRPr lang="en-US" sz="1600" dirty="0">
            <a:latin typeface="Alexandria" pitchFamily="2" charset="-78"/>
            <a:cs typeface="Alexandria" pitchFamily="2" charset="-78"/>
          </a:endParaRPr>
        </a:p>
      </dgm:t>
    </dgm:pt>
    <dgm:pt modelId="{19C33E63-5832-45EF-8A02-16AFC42E0C50}" type="parTrans" cxnId="{5E73A2A7-C83E-4437-BE39-CB3DDF3027DB}">
      <dgm:prSet/>
      <dgm:spPr/>
      <dgm:t>
        <a:bodyPr/>
        <a:lstStyle/>
        <a:p>
          <a:endParaRPr lang="en-US"/>
        </a:p>
      </dgm:t>
    </dgm:pt>
    <dgm:pt modelId="{E54C8B31-5A17-43A3-A6DD-5F0F612AD1E1}" type="sibTrans" cxnId="{5E73A2A7-C83E-4437-BE39-CB3DDF3027DB}">
      <dgm:prSet/>
      <dgm:spPr/>
      <dgm:t>
        <a:bodyPr/>
        <a:lstStyle/>
        <a:p>
          <a:endParaRPr lang="en-US"/>
        </a:p>
      </dgm:t>
    </dgm:pt>
    <dgm:pt modelId="{0304AB25-C790-4F09-B855-3B4D532E09F3}">
      <dgm:prSet phldrT="[Text]" custT="1"/>
      <dgm:spPr/>
      <dgm:t>
        <a:bodyPr/>
        <a:lstStyle/>
        <a:p>
          <a:pPr algn="ctr" rtl="1"/>
          <a:r>
            <a:rPr lang="ar-QA" sz="1400" b="1" u="sng" dirty="0">
              <a:latin typeface="Alexandria" pitchFamily="2" charset="-78"/>
              <a:cs typeface="Alexandria" pitchFamily="2" charset="-78"/>
            </a:rPr>
            <a:t>المصداقية: </a:t>
          </a:r>
          <a:r>
            <a:rPr lang="ar-QA" sz="1400" dirty="0">
              <a:latin typeface="Alexandria" pitchFamily="2" charset="-78"/>
              <a:cs typeface="Alexandria" pitchFamily="2" charset="-78"/>
            </a:rPr>
            <a:t>والتي تتوقف على خبرة المتحدث ومدى ما يتسم به من ثقة وأمانة. </a:t>
          </a:r>
          <a:endParaRPr lang="en-US" sz="1400" dirty="0">
            <a:latin typeface="Alexandria" pitchFamily="2" charset="-78"/>
            <a:cs typeface="Alexandria" pitchFamily="2" charset="-78"/>
          </a:endParaRPr>
        </a:p>
      </dgm:t>
    </dgm:pt>
    <dgm:pt modelId="{EA6B8E24-B4E2-4C7B-9575-755B15412E53}" type="parTrans" cxnId="{215B6186-35F5-4A47-B9E0-2B9EBA747F21}">
      <dgm:prSet/>
      <dgm:spPr/>
      <dgm:t>
        <a:bodyPr/>
        <a:lstStyle/>
        <a:p>
          <a:endParaRPr lang="en-US"/>
        </a:p>
      </dgm:t>
    </dgm:pt>
    <dgm:pt modelId="{002ECCE5-C45B-4CEB-B268-D020D5DEA206}" type="sibTrans" cxnId="{215B6186-35F5-4A47-B9E0-2B9EBA747F21}">
      <dgm:prSet/>
      <dgm:spPr/>
      <dgm:t>
        <a:bodyPr/>
        <a:lstStyle/>
        <a:p>
          <a:endParaRPr lang="en-US"/>
        </a:p>
      </dgm:t>
    </dgm:pt>
    <dgm:pt modelId="{1FB715C2-A89A-4D33-9B3B-2A676E26F5CA}">
      <dgm:prSet phldrT="[Text]" custT="1"/>
      <dgm:spPr/>
      <dgm:t>
        <a:bodyPr/>
        <a:lstStyle/>
        <a:p>
          <a:pPr algn="ctr"/>
          <a:r>
            <a:rPr lang="ar-QA" sz="1400" b="1" u="sng" dirty="0">
              <a:latin typeface="Alexandria" pitchFamily="2" charset="-78"/>
              <a:cs typeface="Alexandria" pitchFamily="2" charset="-78"/>
            </a:rPr>
            <a:t>الجاذبية: </a:t>
          </a:r>
          <a:r>
            <a:rPr lang="ar-QA" sz="1400" dirty="0">
              <a:latin typeface="Alexandria" pitchFamily="2" charset="-78"/>
              <a:cs typeface="Alexandria" pitchFamily="2" charset="-78"/>
            </a:rPr>
            <a:t>والتي تتوقف على شخصية المتحدث وقدراته وإمكانياته وعلاقته مع المتلقي. </a:t>
          </a:r>
          <a:endParaRPr lang="en-US" sz="1400" dirty="0">
            <a:latin typeface="Alexandria" pitchFamily="2" charset="-78"/>
            <a:cs typeface="Alexandria" pitchFamily="2" charset="-78"/>
          </a:endParaRPr>
        </a:p>
      </dgm:t>
    </dgm:pt>
    <dgm:pt modelId="{FC999C11-CB64-40D6-BAC8-8BEA2AD2DD8B}" type="parTrans" cxnId="{D832DEC2-BE99-47B4-B5B4-EA3A073055AC}">
      <dgm:prSet/>
      <dgm:spPr/>
      <dgm:t>
        <a:bodyPr/>
        <a:lstStyle/>
        <a:p>
          <a:endParaRPr lang="en-US"/>
        </a:p>
      </dgm:t>
    </dgm:pt>
    <dgm:pt modelId="{F7CACB8E-3E2B-42ED-B311-0605E22510C3}" type="sibTrans" cxnId="{D832DEC2-BE99-47B4-B5B4-EA3A073055AC}">
      <dgm:prSet/>
      <dgm:spPr/>
      <dgm:t>
        <a:bodyPr/>
        <a:lstStyle/>
        <a:p>
          <a:endParaRPr lang="en-US"/>
        </a:p>
      </dgm:t>
    </dgm:pt>
    <dgm:pt modelId="{4032E345-BF73-4985-979C-9D3AE95C6A7E}">
      <dgm:prSet phldrT="[Text]" custT="1"/>
      <dgm:spPr/>
      <dgm:t>
        <a:bodyPr/>
        <a:lstStyle/>
        <a:p>
          <a:pPr rtl="1"/>
          <a:r>
            <a:rPr lang="ar-JO" sz="1600" b="0" dirty="0">
              <a:latin typeface="Alexandria" pitchFamily="2" charset="-78"/>
              <a:cs typeface="Alexandria" pitchFamily="2" charset="-78"/>
            </a:rPr>
            <a:t>عناصر عملية الاقناع</a:t>
          </a:r>
          <a:endParaRPr lang="en-US" sz="1600" b="0" dirty="0">
            <a:latin typeface="Alexandria" pitchFamily="2" charset="-78"/>
            <a:cs typeface="Alexandria" pitchFamily="2" charset="-78"/>
          </a:endParaRPr>
        </a:p>
      </dgm:t>
    </dgm:pt>
    <dgm:pt modelId="{9D303739-FC50-4A89-AC7F-80BFA4826298}" type="parTrans" cxnId="{85B22766-411D-4882-88E5-EEDAEC3ED62D}">
      <dgm:prSet/>
      <dgm:spPr/>
      <dgm:t>
        <a:bodyPr/>
        <a:lstStyle/>
        <a:p>
          <a:endParaRPr lang="en-US"/>
        </a:p>
      </dgm:t>
    </dgm:pt>
    <dgm:pt modelId="{42048846-11BD-457C-87EF-A63448FF869B}" type="sibTrans" cxnId="{85B22766-411D-4882-88E5-EEDAEC3ED62D}">
      <dgm:prSet/>
      <dgm:spPr/>
      <dgm:t>
        <a:bodyPr/>
        <a:lstStyle/>
        <a:p>
          <a:endParaRPr lang="en-US"/>
        </a:p>
      </dgm:t>
    </dgm:pt>
    <dgm:pt modelId="{5A37F00B-D38E-4C16-8A57-3EBAE2D0753B}">
      <dgm:prSet phldrT="[Text]" custT="1"/>
      <dgm:spPr/>
      <dgm:t>
        <a:bodyPr/>
        <a:lstStyle/>
        <a:p>
          <a:pPr algn="ctr" rtl="1"/>
          <a:r>
            <a:rPr lang="ar-QA" sz="1600" dirty="0">
              <a:latin typeface="Alexandria" pitchFamily="2" charset="-78"/>
              <a:cs typeface="Alexandria" pitchFamily="2" charset="-78"/>
            </a:rPr>
            <a:t>القائم بالاتصال</a:t>
          </a:r>
          <a:endParaRPr lang="en-US" sz="1600" dirty="0">
            <a:latin typeface="Alexandria" pitchFamily="2" charset="-78"/>
            <a:cs typeface="Alexandria" pitchFamily="2" charset="-78"/>
          </a:endParaRPr>
        </a:p>
      </dgm:t>
    </dgm:pt>
    <dgm:pt modelId="{86DF6002-6CE3-4C7D-BC86-6991A66E2101}" type="parTrans" cxnId="{49D77B5B-227C-4953-BEF7-305EE7D9EF57}">
      <dgm:prSet/>
      <dgm:spPr/>
      <dgm:t>
        <a:bodyPr/>
        <a:lstStyle/>
        <a:p>
          <a:endParaRPr lang="en-US"/>
        </a:p>
      </dgm:t>
    </dgm:pt>
    <dgm:pt modelId="{001E5C16-2FD9-4F53-99FD-8CFB182901C8}" type="sibTrans" cxnId="{49D77B5B-227C-4953-BEF7-305EE7D9EF57}">
      <dgm:prSet/>
      <dgm:spPr/>
      <dgm:t>
        <a:bodyPr/>
        <a:lstStyle/>
        <a:p>
          <a:endParaRPr lang="en-US"/>
        </a:p>
      </dgm:t>
    </dgm:pt>
    <dgm:pt modelId="{0D6C2F58-8352-4352-B986-C08B4F252572}">
      <dgm:prSet custT="1"/>
      <dgm:spPr/>
      <dgm:t>
        <a:bodyPr/>
        <a:lstStyle/>
        <a:p>
          <a:pPr algn="ctr"/>
          <a:r>
            <a:rPr lang="ar-QA" sz="1400" b="1" dirty="0">
              <a:latin typeface="Alexandria" pitchFamily="2" charset="-78"/>
              <a:cs typeface="Alexandria" pitchFamily="2" charset="-78"/>
            </a:rPr>
            <a:t>الالتزام</a:t>
          </a:r>
          <a:r>
            <a:rPr lang="ar-QA" sz="1400" dirty="0">
              <a:latin typeface="Alexandria" pitchFamily="2" charset="-78"/>
              <a:cs typeface="Alexandria" pitchFamily="2" charset="-78"/>
            </a:rPr>
            <a:t> بالآمانة وعدم المبالغة </a:t>
          </a:r>
          <a:endParaRPr lang="en-US" sz="1400" dirty="0">
            <a:latin typeface="Alexandria" pitchFamily="2" charset="-78"/>
            <a:cs typeface="Alexandria" pitchFamily="2" charset="-78"/>
          </a:endParaRPr>
        </a:p>
      </dgm:t>
    </dgm:pt>
    <dgm:pt modelId="{06B0AE20-D15C-4738-AF5A-5B1FE92170C1}" type="parTrans" cxnId="{A4188C10-F358-4977-8F05-70BC7D8B46CB}">
      <dgm:prSet/>
      <dgm:spPr/>
      <dgm:t>
        <a:bodyPr/>
        <a:lstStyle/>
        <a:p>
          <a:endParaRPr lang="en-US"/>
        </a:p>
      </dgm:t>
    </dgm:pt>
    <dgm:pt modelId="{CDB92218-3AE9-499C-9F09-7749DC4B1082}" type="sibTrans" cxnId="{A4188C10-F358-4977-8F05-70BC7D8B46CB}">
      <dgm:prSet/>
      <dgm:spPr/>
      <dgm:t>
        <a:bodyPr/>
        <a:lstStyle/>
        <a:p>
          <a:endParaRPr lang="en-US"/>
        </a:p>
      </dgm:t>
    </dgm:pt>
    <dgm:pt modelId="{1E4CB55B-A845-4A8F-AC70-2D26BFD4FC1F}">
      <dgm:prSet custT="1"/>
      <dgm:spPr/>
      <dgm:t>
        <a:bodyPr/>
        <a:lstStyle/>
        <a:p>
          <a:pPr algn="ctr" rtl="1"/>
          <a:r>
            <a:rPr lang="ar-QA" sz="1600" dirty="0">
              <a:latin typeface="Alexandria" pitchFamily="2" charset="-78"/>
              <a:cs typeface="Alexandria" pitchFamily="2" charset="-78"/>
            </a:rPr>
            <a:t>المتلقي لعملية الإقناع </a:t>
          </a:r>
          <a:r>
            <a:rPr lang="ar-JO" sz="1600" dirty="0">
              <a:latin typeface="Alexandria" pitchFamily="2" charset="-78"/>
              <a:cs typeface="Alexandria" pitchFamily="2" charset="-78"/>
            </a:rPr>
            <a:t>(</a:t>
          </a:r>
          <a:r>
            <a:rPr lang="ar-QA" sz="1600" dirty="0">
              <a:latin typeface="Alexandria" pitchFamily="2" charset="-78"/>
              <a:cs typeface="Alexandria" pitchFamily="2" charset="-78"/>
            </a:rPr>
            <a:t>فرد أو جماعة</a:t>
          </a:r>
          <a:r>
            <a:rPr lang="ar-JO" sz="1600" dirty="0">
              <a:latin typeface="Alexandria" pitchFamily="2" charset="-78"/>
              <a:cs typeface="Alexandria" pitchFamily="2" charset="-78"/>
            </a:rPr>
            <a:t>)</a:t>
          </a:r>
          <a:r>
            <a:rPr lang="ar-QA" sz="1600" dirty="0">
              <a:latin typeface="Alexandria" pitchFamily="2" charset="-78"/>
              <a:cs typeface="Alexandria" pitchFamily="2" charset="-78"/>
            </a:rPr>
            <a:t> </a:t>
          </a:r>
          <a:endParaRPr lang="ar-JO" sz="1600" dirty="0">
            <a:latin typeface="Alexandria" pitchFamily="2" charset="-78"/>
            <a:cs typeface="Alexandria" pitchFamily="2" charset="-78"/>
          </a:endParaRPr>
        </a:p>
      </dgm:t>
    </dgm:pt>
    <dgm:pt modelId="{1AEF490D-47DB-4803-BAB7-033D1B54F730}" type="parTrans" cxnId="{A1BEC400-FFFA-48BC-983F-28B5206C7CFA}">
      <dgm:prSet/>
      <dgm:spPr/>
      <dgm:t>
        <a:bodyPr/>
        <a:lstStyle/>
        <a:p>
          <a:endParaRPr lang="en-US"/>
        </a:p>
      </dgm:t>
    </dgm:pt>
    <dgm:pt modelId="{E3927AA7-124C-4717-870B-8FDAF9283DED}" type="sibTrans" cxnId="{A1BEC400-FFFA-48BC-983F-28B5206C7CFA}">
      <dgm:prSet/>
      <dgm:spPr/>
      <dgm:t>
        <a:bodyPr/>
        <a:lstStyle/>
        <a:p>
          <a:endParaRPr lang="en-US"/>
        </a:p>
      </dgm:t>
    </dgm:pt>
    <dgm:pt modelId="{1C8E1706-1D5D-44EB-A9F4-25AA8E249E73}">
      <dgm:prSet custT="1"/>
      <dgm:spPr/>
      <dgm:t>
        <a:bodyPr/>
        <a:lstStyle/>
        <a:p>
          <a:pPr algn="ctr" rtl="1"/>
          <a:r>
            <a:rPr lang="ar-QA" sz="1600" dirty="0">
              <a:latin typeface="Alexandria" pitchFamily="2" charset="-78"/>
              <a:cs typeface="Alexandria" pitchFamily="2" charset="-78"/>
            </a:rPr>
            <a:t>موضوع الإقناع</a:t>
          </a:r>
          <a:endParaRPr lang="en-US" sz="1600" b="1" dirty="0">
            <a:latin typeface="Alexandria" pitchFamily="2" charset="-78"/>
            <a:cs typeface="Alexandria" pitchFamily="2" charset="-78"/>
          </a:endParaRPr>
        </a:p>
      </dgm:t>
    </dgm:pt>
    <dgm:pt modelId="{B084F63E-D693-450E-BEB7-841CC72686D9}" type="parTrans" cxnId="{E30ABDD4-76FC-4587-81DA-FFEADE65F425}">
      <dgm:prSet/>
      <dgm:spPr/>
      <dgm:t>
        <a:bodyPr/>
        <a:lstStyle/>
        <a:p>
          <a:endParaRPr lang="en-US"/>
        </a:p>
      </dgm:t>
    </dgm:pt>
    <dgm:pt modelId="{23F920B4-A5C9-409C-A307-4CFE40187BD1}" type="sibTrans" cxnId="{E30ABDD4-76FC-4587-81DA-FFEADE65F425}">
      <dgm:prSet/>
      <dgm:spPr/>
      <dgm:t>
        <a:bodyPr/>
        <a:lstStyle/>
        <a:p>
          <a:endParaRPr lang="en-US"/>
        </a:p>
      </dgm:t>
    </dgm:pt>
    <dgm:pt modelId="{80C5F316-991F-43AD-9BD9-EBF08A7CCAE3}" type="pres">
      <dgm:prSet presAssocID="{74D48C0E-D5A2-4A6C-89D0-ECDDCDCBB74A}" presName="Name0" presStyleCnt="0">
        <dgm:presLayoutVars>
          <dgm:dir/>
          <dgm:animLvl val="lvl"/>
          <dgm:resizeHandles/>
        </dgm:presLayoutVars>
      </dgm:prSet>
      <dgm:spPr/>
    </dgm:pt>
    <dgm:pt modelId="{13A48BED-6359-40A4-BE8C-AE0EBED97731}" type="pres">
      <dgm:prSet presAssocID="{53B28A79-A3D2-4C13-B13C-D5F71ACD378E}" presName="linNode" presStyleCnt="0"/>
      <dgm:spPr/>
    </dgm:pt>
    <dgm:pt modelId="{5BD78418-99C1-48DF-ADCF-602D42F37251}" type="pres">
      <dgm:prSet presAssocID="{53B28A79-A3D2-4C13-B13C-D5F71ACD378E}" presName="parentShp" presStyleLbl="node1" presStyleIdx="0" presStyleCnt="2">
        <dgm:presLayoutVars>
          <dgm:bulletEnabled val="1"/>
        </dgm:presLayoutVars>
      </dgm:prSet>
      <dgm:spPr/>
    </dgm:pt>
    <dgm:pt modelId="{2EAA9643-E778-48F9-B140-E6263FA8CE24}" type="pres">
      <dgm:prSet presAssocID="{53B28A79-A3D2-4C13-B13C-D5F71ACD378E}" presName="childShp" presStyleLbl="bgAccFollowNode1" presStyleIdx="0" presStyleCnt="2">
        <dgm:presLayoutVars>
          <dgm:bulletEnabled val="1"/>
        </dgm:presLayoutVars>
      </dgm:prSet>
      <dgm:spPr/>
    </dgm:pt>
    <dgm:pt modelId="{4DE556AF-006B-436B-A3D8-215F6AB3DB60}" type="pres">
      <dgm:prSet presAssocID="{E54C8B31-5A17-43A3-A6DD-5F0F612AD1E1}" presName="spacing" presStyleCnt="0"/>
      <dgm:spPr/>
    </dgm:pt>
    <dgm:pt modelId="{39F7ED7E-D897-484E-96F0-4B7C7AD195CA}" type="pres">
      <dgm:prSet presAssocID="{4032E345-BF73-4985-979C-9D3AE95C6A7E}" presName="linNode" presStyleCnt="0"/>
      <dgm:spPr/>
    </dgm:pt>
    <dgm:pt modelId="{41C8649D-2DC8-4649-A73E-AFB13CD9FE2A}" type="pres">
      <dgm:prSet presAssocID="{4032E345-BF73-4985-979C-9D3AE95C6A7E}" presName="parentShp" presStyleLbl="node1" presStyleIdx="1" presStyleCnt="2">
        <dgm:presLayoutVars>
          <dgm:bulletEnabled val="1"/>
        </dgm:presLayoutVars>
      </dgm:prSet>
      <dgm:spPr/>
    </dgm:pt>
    <dgm:pt modelId="{15351EA4-57A9-495D-8EA9-CCA2B498C19E}" type="pres">
      <dgm:prSet presAssocID="{4032E345-BF73-4985-979C-9D3AE95C6A7E}" presName="childShp" presStyleLbl="bgAccFollowNode1" presStyleIdx="1" presStyleCnt="2">
        <dgm:presLayoutVars>
          <dgm:bulletEnabled val="1"/>
        </dgm:presLayoutVars>
      </dgm:prSet>
      <dgm:spPr/>
    </dgm:pt>
  </dgm:ptLst>
  <dgm:cxnLst>
    <dgm:cxn modelId="{A1BEC400-FFFA-48BC-983F-28B5206C7CFA}" srcId="{4032E345-BF73-4985-979C-9D3AE95C6A7E}" destId="{1E4CB55B-A845-4A8F-AC70-2D26BFD4FC1F}" srcOrd="1" destOrd="0" parTransId="{1AEF490D-47DB-4803-BAB7-033D1B54F730}" sibTransId="{E3927AA7-124C-4717-870B-8FDAF9283DED}"/>
    <dgm:cxn modelId="{A4188C10-F358-4977-8F05-70BC7D8B46CB}" srcId="{53B28A79-A3D2-4C13-B13C-D5F71ACD378E}" destId="{0D6C2F58-8352-4352-B986-C08B4F252572}" srcOrd="2" destOrd="0" parTransId="{06B0AE20-D15C-4738-AF5A-5B1FE92170C1}" sibTransId="{CDB92218-3AE9-499C-9F09-7749DC4B1082}"/>
    <dgm:cxn modelId="{F6DE0714-A3CA-471F-AAFF-E213C46C9D63}" type="presOf" srcId="{1C8E1706-1D5D-44EB-A9F4-25AA8E249E73}" destId="{15351EA4-57A9-495D-8EA9-CCA2B498C19E}" srcOrd="0" destOrd="2" presId="urn:microsoft.com/office/officeart/2005/8/layout/vList6"/>
    <dgm:cxn modelId="{2356B728-2DF3-4A49-AEFE-ABD42CE8905B}" type="presOf" srcId="{4032E345-BF73-4985-979C-9D3AE95C6A7E}" destId="{41C8649D-2DC8-4649-A73E-AFB13CD9FE2A}" srcOrd="0" destOrd="0" presId="urn:microsoft.com/office/officeart/2005/8/layout/vList6"/>
    <dgm:cxn modelId="{174D3D2D-A984-430B-8F01-0A0A52CC3DD7}" type="presOf" srcId="{5A37F00B-D38E-4C16-8A57-3EBAE2D0753B}" destId="{15351EA4-57A9-495D-8EA9-CCA2B498C19E}" srcOrd="0" destOrd="0" presId="urn:microsoft.com/office/officeart/2005/8/layout/vList6"/>
    <dgm:cxn modelId="{BD72EE31-A093-4582-9893-8621FA2A9A1C}" type="presOf" srcId="{1E4CB55B-A845-4A8F-AC70-2D26BFD4FC1F}" destId="{15351EA4-57A9-495D-8EA9-CCA2B498C19E}" srcOrd="0" destOrd="1" presId="urn:microsoft.com/office/officeart/2005/8/layout/vList6"/>
    <dgm:cxn modelId="{49D77B5B-227C-4953-BEF7-305EE7D9EF57}" srcId="{4032E345-BF73-4985-979C-9D3AE95C6A7E}" destId="{5A37F00B-D38E-4C16-8A57-3EBAE2D0753B}" srcOrd="0" destOrd="0" parTransId="{86DF6002-6CE3-4C7D-BC86-6991A66E2101}" sibTransId="{001E5C16-2FD9-4F53-99FD-8CFB182901C8}"/>
    <dgm:cxn modelId="{3B0AD65D-F574-45D3-B707-EEF1C294C182}" type="presOf" srcId="{53B28A79-A3D2-4C13-B13C-D5F71ACD378E}" destId="{5BD78418-99C1-48DF-ADCF-602D42F37251}" srcOrd="0" destOrd="0" presId="urn:microsoft.com/office/officeart/2005/8/layout/vList6"/>
    <dgm:cxn modelId="{85B22766-411D-4882-88E5-EEDAEC3ED62D}" srcId="{74D48C0E-D5A2-4A6C-89D0-ECDDCDCBB74A}" destId="{4032E345-BF73-4985-979C-9D3AE95C6A7E}" srcOrd="1" destOrd="0" parTransId="{9D303739-FC50-4A89-AC7F-80BFA4826298}" sibTransId="{42048846-11BD-457C-87EF-A63448FF869B}"/>
    <dgm:cxn modelId="{06BBCA67-33B2-45C9-8B43-E59EAABA9BA5}" type="presOf" srcId="{0304AB25-C790-4F09-B855-3B4D532E09F3}" destId="{2EAA9643-E778-48F9-B140-E6263FA8CE24}" srcOrd="0" destOrd="0" presId="urn:microsoft.com/office/officeart/2005/8/layout/vList6"/>
    <dgm:cxn modelId="{93368E7F-943C-43C0-847C-963330C8F2CB}" type="presOf" srcId="{0D6C2F58-8352-4352-B986-C08B4F252572}" destId="{2EAA9643-E778-48F9-B140-E6263FA8CE24}" srcOrd="0" destOrd="2" presId="urn:microsoft.com/office/officeart/2005/8/layout/vList6"/>
    <dgm:cxn modelId="{215B6186-35F5-4A47-B9E0-2B9EBA747F21}" srcId="{53B28A79-A3D2-4C13-B13C-D5F71ACD378E}" destId="{0304AB25-C790-4F09-B855-3B4D532E09F3}" srcOrd="0" destOrd="0" parTransId="{EA6B8E24-B4E2-4C7B-9575-755B15412E53}" sibTransId="{002ECCE5-C45B-4CEB-B268-D020D5DEA206}"/>
    <dgm:cxn modelId="{5E73A2A7-C83E-4437-BE39-CB3DDF3027DB}" srcId="{74D48C0E-D5A2-4A6C-89D0-ECDDCDCBB74A}" destId="{53B28A79-A3D2-4C13-B13C-D5F71ACD378E}" srcOrd="0" destOrd="0" parTransId="{19C33E63-5832-45EF-8A02-16AFC42E0C50}" sibTransId="{E54C8B31-5A17-43A3-A6DD-5F0F612AD1E1}"/>
    <dgm:cxn modelId="{D832DEC2-BE99-47B4-B5B4-EA3A073055AC}" srcId="{53B28A79-A3D2-4C13-B13C-D5F71ACD378E}" destId="{1FB715C2-A89A-4D33-9B3B-2A676E26F5CA}" srcOrd="1" destOrd="0" parTransId="{FC999C11-CB64-40D6-BAC8-8BEA2AD2DD8B}" sibTransId="{F7CACB8E-3E2B-42ED-B311-0605E22510C3}"/>
    <dgm:cxn modelId="{E30ABDD4-76FC-4587-81DA-FFEADE65F425}" srcId="{4032E345-BF73-4985-979C-9D3AE95C6A7E}" destId="{1C8E1706-1D5D-44EB-A9F4-25AA8E249E73}" srcOrd="2" destOrd="0" parTransId="{B084F63E-D693-450E-BEB7-841CC72686D9}" sibTransId="{23F920B4-A5C9-409C-A307-4CFE40187BD1}"/>
    <dgm:cxn modelId="{65A345E8-F58E-4752-872C-B4DF6BD8E92B}" type="presOf" srcId="{74D48C0E-D5A2-4A6C-89D0-ECDDCDCBB74A}" destId="{80C5F316-991F-43AD-9BD9-EBF08A7CCAE3}" srcOrd="0" destOrd="0" presId="urn:microsoft.com/office/officeart/2005/8/layout/vList6"/>
    <dgm:cxn modelId="{74BEC2E8-0822-45D6-A82A-C545706D298E}" type="presOf" srcId="{1FB715C2-A89A-4D33-9B3B-2A676E26F5CA}" destId="{2EAA9643-E778-48F9-B140-E6263FA8CE24}" srcOrd="0" destOrd="1" presId="urn:microsoft.com/office/officeart/2005/8/layout/vList6"/>
    <dgm:cxn modelId="{6FF57D31-ECAE-4D5A-A239-5C77CB3AD69F}" type="presParOf" srcId="{80C5F316-991F-43AD-9BD9-EBF08A7CCAE3}" destId="{13A48BED-6359-40A4-BE8C-AE0EBED97731}" srcOrd="0" destOrd="0" presId="urn:microsoft.com/office/officeart/2005/8/layout/vList6"/>
    <dgm:cxn modelId="{223273F3-91C1-45A5-A18F-CE05A5366D71}" type="presParOf" srcId="{13A48BED-6359-40A4-BE8C-AE0EBED97731}" destId="{5BD78418-99C1-48DF-ADCF-602D42F37251}" srcOrd="0" destOrd="0" presId="urn:microsoft.com/office/officeart/2005/8/layout/vList6"/>
    <dgm:cxn modelId="{A820419A-9FA3-4D02-BA6E-384722678DF7}" type="presParOf" srcId="{13A48BED-6359-40A4-BE8C-AE0EBED97731}" destId="{2EAA9643-E778-48F9-B140-E6263FA8CE24}" srcOrd="1" destOrd="0" presId="urn:microsoft.com/office/officeart/2005/8/layout/vList6"/>
    <dgm:cxn modelId="{B2D67B71-1D95-45FF-9A3A-A9DF2D4A8043}" type="presParOf" srcId="{80C5F316-991F-43AD-9BD9-EBF08A7CCAE3}" destId="{4DE556AF-006B-436B-A3D8-215F6AB3DB60}" srcOrd="1" destOrd="0" presId="urn:microsoft.com/office/officeart/2005/8/layout/vList6"/>
    <dgm:cxn modelId="{56CB2F91-B9F4-443B-B3AB-73ED690646B5}" type="presParOf" srcId="{80C5F316-991F-43AD-9BD9-EBF08A7CCAE3}" destId="{39F7ED7E-D897-484E-96F0-4B7C7AD195CA}" srcOrd="2" destOrd="0" presId="urn:microsoft.com/office/officeart/2005/8/layout/vList6"/>
    <dgm:cxn modelId="{1F95A303-20B0-46D0-9F11-139D09329D05}" type="presParOf" srcId="{39F7ED7E-D897-484E-96F0-4B7C7AD195CA}" destId="{41C8649D-2DC8-4649-A73E-AFB13CD9FE2A}" srcOrd="0" destOrd="0" presId="urn:microsoft.com/office/officeart/2005/8/layout/vList6"/>
    <dgm:cxn modelId="{2345C9F9-C548-4E2B-A402-8927579CBC30}" type="presParOf" srcId="{39F7ED7E-D897-484E-96F0-4B7C7AD195CA}" destId="{15351EA4-57A9-495D-8EA9-CCA2B498C19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A9643-E778-48F9-B140-E6263FA8CE24}">
      <dsp:nvSpPr>
        <dsp:cNvPr id="0" name=""/>
        <dsp:cNvSpPr/>
      </dsp:nvSpPr>
      <dsp:spPr>
        <a:xfrm>
          <a:off x="3875598" y="317"/>
          <a:ext cx="5813397" cy="123778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ctr" defTabSz="622300" rtl="1">
            <a:lnSpc>
              <a:spcPct val="90000"/>
            </a:lnSpc>
            <a:spcBef>
              <a:spcPct val="0"/>
            </a:spcBef>
            <a:spcAft>
              <a:spcPct val="15000"/>
            </a:spcAft>
            <a:buChar char="•"/>
          </a:pPr>
          <a:r>
            <a:rPr lang="ar-QA" sz="1400" b="1" u="sng" kern="1200" dirty="0">
              <a:latin typeface="Alexandria" pitchFamily="2" charset="-78"/>
              <a:cs typeface="Alexandria" pitchFamily="2" charset="-78"/>
            </a:rPr>
            <a:t>المصداقية: </a:t>
          </a:r>
          <a:r>
            <a:rPr lang="ar-QA" sz="1400" kern="1200" dirty="0">
              <a:latin typeface="Alexandria" pitchFamily="2" charset="-78"/>
              <a:cs typeface="Alexandria" pitchFamily="2" charset="-78"/>
            </a:rPr>
            <a:t>والتي تتوقف على خبرة المتحدث ومدى ما يتسم به من ثقة وأمانة. </a:t>
          </a:r>
          <a:endParaRPr lang="en-US" sz="1400" kern="1200" dirty="0">
            <a:latin typeface="Alexandria" pitchFamily="2" charset="-78"/>
            <a:cs typeface="Alexandria" pitchFamily="2" charset="-78"/>
          </a:endParaRPr>
        </a:p>
        <a:p>
          <a:pPr marL="114300" lvl="1" indent="-114300" algn="ctr" defTabSz="622300">
            <a:lnSpc>
              <a:spcPct val="90000"/>
            </a:lnSpc>
            <a:spcBef>
              <a:spcPct val="0"/>
            </a:spcBef>
            <a:spcAft>
              <a:spcPct val="15000"/>
            </a:spcAft>
            <a:buChar char="•"/>
          </a:pPr>
          <a:r>
            <a:rPr lang="ar-QA" sz="1400" b="1" u="sng" kern="1200" dirty="0">
              <a:latin typeface="Alexandria" pitchFamily="2" charset="-78"/>
              <a:cs typeface="Alexandria" pitchFamily="2" charset="-78"/>
            </a:rPr>
            <a:t>الجاذبية: </a:t>
          </a:r>
          <a:r>
            <a:rPr lang="ar-QA" sz="1400" kern="1200" dirty="0">
              <a:latin typeface="Alexandria" pitchFamily="2" charset="-78"/>
              <a:cs typeface="Alexandria" pitchFamily="2" charset="-78"/>
            </a:rPr>
            <a:t>والتي تتوقف على شخصية المتحدث وقدراته وإمكانياته وعلاقته مع المتلقي. </a:t>
          </a:r>
          <a:endParaRPr lang="en-US" sz="1400" kern="1200" dirty="0">
            <a:latin typeface="Alexandria" pitchFamily="2" charset="-78"/>
            <a:cs typeface="Alexandria" pitchFamily="2" charset="-78"/>
          </a:endParaRPr>
        </a:p>
        <a:p>
          <a:pPr marL="114300" lvl="1" indent="-114300" algn="ctr" defTabSz="622300">
            <a:lnSpc>
              <a:spcPct val="90000"/>
            </a:lnSpc>
            <a:spcBef>
              <a:spcPct val="0"/>
            </a:spcBef>
            <a:spcAft>
              <a:spcPct val="15000"/>
            </a:spcAft>
            <a:buChar char="•"/>
          </a:pPr>
          <a:r>
            <a:rPr lang="ar-QA" sz="1400" b="1" kern="1200" dirty="0">
              <a:latin typeface="Alexandria" pitchFamily="2" charset="-78"/>
              <a:cs typeface="Alexandria" pitchFamily="2" charset="-78"/>
            </a:rPr>
            <a:t>الالتزام</a:t>
          </a:r>
          <a:r>
            <a:rPr lang="ar-QA" sz="1400" kern="1200" dirty="0">
              <a:latin typeface="Alexandria" pitchFamily="2" charset="-78"/>
              <a:cs typeface="Alexandria" pitchFamily="2" charset="-78"/>
            </a:rPr>
            <a:t> بالآمانة وعدم المبالغة </a:t>
          </a:r>
          <a:endParaRPr lang="en-US" sz="1400" kern="1200" dirty="0">
            <a:latin typeface="Alexandria" pitchFamily="2" charset="-78"/>
            <a:cs typeface="Alexandria" pitchFamily="2" charset="-78"/>
          </a:endParaRPr>
        </a:p>
      </dsp:txBody>
      <dsp:txXfrm>
        <a:off x="3875598" y="155040"/>
        <a:ext cx="5349228" cy="928337"/>
      </dsp:txXfrm>
    </dsp:sp>
    <dsp:sp modelId="{5BD78418-99C1-48DF-ADCF-602D42F37251}">
      <dsp:nvSpPr>
        <dsp:cNvPr id="0" name=""/>
        <dsp:cNvSpPr/>
      </dsp:nvSpPr>
      <dsp:spPr>
        <a:xfrm>
          <a:off x="0" y="317"/>
          <a:ext cx="3875598" cy="123778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1">
            <a:lnSpc>
              <a:spcPct val="90000"/>
            </a:lnSpc>
            <a:spcBef>
              <a:spcPct val="0"/>
            </a:spcBef>
            <a:spcAft>
              <a:spcPct val="35000"/>
            </a:spcAft>
            <a:buNone/>
          </a:pPr>
          <a:r>
            <a:rPr lang="ar-QA" sz="1600" kern="1200" dirty="0">
              <a:latin typeface="Alexandria" pitchFamily="2" charset="-78"/>
              <a:cs typeface="Alexandria" pitchFamily="2" charset="-78"/>
            </a:rPr>
            <a:t>عوامل نجاح عملية</a:t>
          </a:r>
          <a:r>
            <a:rPr lang="ar-EG" sz="1600" kern="1200" dirty="0">
              <a:latin typeface="Alexandria" pitchFamily="2" charset="-78"/>
              <a:cs typeface="Alexandria" pitchFamily="2" charset="-78"/>
            </a:rPr>
            <a:t> </a:t>
          </a:r>
          <a:r>
            <a:rPr lang="ar-QA" sz="1600" kern="1200" dirty="0">
              <a:latin typeface="Alexandria" pitchFamily="2" charset="-78"/>
              <a:cs typeface="Alexandria" pitchFamily="2" charset="-78"/>
            </a:rPr>
            <a:t>الإقناع </a:t>
          </a:r>
          <a:endParaRPr lang="en-US" sz="1600" kern="1200" dirty="0">
            <a:latin typeface="Alexandria" pitchFamily="2" charset="-78"/>
            <a:cs typeface="Alexandria" pitchFamily="2" charset="-78"/>
          </a:endParaRPr>
        </a:p>
      </dsp:txBody>
      <dsp:txXfrm>
        <a:off x="60424" y="60741"/>
        <a:ext cx="3754750" cy="1116935"/>
      </dsp:txXfrm>
    </dsp:sp>
    <dsp:sp modelId="{15351EA4-57A9-495D-8EA9-CCA2B498C19E}">
      <dsp:nvSpPr>
        <dsp:cNvPr id="0" name=""/>
        <dsp:cNvSpPr/>
      </dsp:nvSpPr>
      <dsp:spPr>
        <a:xfrm>
          <a:off x="3875598" y="1361879"/>
          <a:ext cx="5813397" cy="123778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ctr" defTabSz="711200" rtl="1">
            <a:lnSpc>
              <a:spcPct val="90000"/>
            </a:lnSpc>
            <a:spcBef>
              <a:spcPct val="0"/>
            </a:spcBef>
            <a:spcAft>
              <a:spcPct val="15000"/>
            </a:spcAft>
            <a:buChar char="•"/>
          </a:pPr>
          <a:r>
            <a:rPr lang="ar-QA" sz="1600" kern="1200" dirty="0">
              <a:latin typeface="Alexandria" pitchFamily="2" charset="-78"/>
              <a:cs typeface="Alexandria" pitchFamily="2" charset="-78"/>
            </a:rPr>
            <a:t>القائم بالاتصال</a:t>
          </a:r>
          <a:endParaRPr lang="en-US" sz="1600" kern="1200" dirty="0">
            <a:latin typeface="Alexandria" pitchFamily="2" charset="-78"/>
            <a:cs typeface="Alexandria" pitchFamily="2" charset="-78"/>
          </a:endParaRPr>
        </a:p>
        <a:p>
          <a:pPr marL="171450" lvl="1" indent="-171450" algn="ctr" defTabSz="711200" rtl="1">
            <a:lnSpc>
              <a:spcPct val="90000"/>
            </a:lnSpc>
            <a:spcBef>
              <a:spcPct val="0"/>
            </a:spcBef>
            <a:spcAft>
              <a:spcPct val="15000"/>
            </a:spcAft>
            <a:buChar char="•"/>
          </a:pPr>
          <a:r>
            <a:rPr lang="ar-QA" sz="1600" kern="1200" dirty="0">
              <a:latin typeface="Alexandria" pitchFamily="2" charset="-78"/>
              <a:cs typeface="Alexandria" pitchFamily="2" charset="-78"/>
            </a:rPr>
            <a:t>المتلقي لعملية الإقناع </a:t>
          </a:r>
          <a:r>
            <a:rPr lang="ar-JO" sz="1600" kern="1200" dirty="0">
              <a:latin typeface="Alexandria" pitchFamily="2" charset="-78"/>
              <a:cs typeface="Alexandria" pitchFamily="2" charset="-78"/>
            </a:rPr>
            <a:t>(</a:t>
          </a:r>
          <a:r>
            <a:rPr lang="ar-QA" sz="1600" kern="1200" dirty="0">
              <a:latin typeface="Alexandria" pitchFamily="2" charset="-78"/>
              <a:cs typeface="Alexandria" pitchFamily="2" charset="-78"/>
            </a:rPr>
            <a:t>فرد أو جماعة</a:t>
          </a:r>
          <a:r>
            <a:rPr lang="ar-JO" sz="1600" kern="1200" dirty="0">
              <a:latin typeface="Alexandria" pitchFamily="2" charset="-78"/>
              <a:cs typeface="Alexandria" pitchFamily="2" charset="-78"/>
            </a:rPr>
            <a:t>)</a:t>
          </a:r>
          <a:r>
            <a:rPr lang="ar-QA" sz="1600" kern="1200" dirty="0">
              <a:latin typeface="Alexandria" pitchFamily="2" charset="-78"/>
              <a:cs typeface="Alexandria" pitchFamily="2" charset="-78"/>
            </a:rPr>
            <a:t> </a:t>
          </a:r>
          <a:endParaRPr lang="ar-JO" sz="1600" kern="1200" dirty="0">
            <a:latin typeface="Alexandria" pitchFamily="2" charset="-78"/>
            <a:cs typeface="Alexandria" pitchFamily="2" charset="-78"/>
          </a:endParaRPr>
        </a:p>
        <a:p>
          <a:pPr marL="171450" lvl="1" indent="-171450" algn="ctr" defTabSz="711200" rtl="1">
            <a:lnSpc>
              <a:spcPct val="90000"/>
            </a:lnSpc>
            <a:spcBef>
              <a:spcPct val="0"/>
            </a:spcBef>
            <a:spcAft>
              <a:spcPct val="15000"/>
            </a:spcAft>
            <a:buChar char="•"/>
          </a:pPr>
          <a:r>
            <a:rPr lang="ar-QA" sz="1600" kern="1200" dirty="0">
              <a:latin typeface="Alexandria" pitchFamily="2" charset="-78"/>
              <a:cs typeface="Alexandria" pitchFamily="2" charset="-78"/>
            </a:rPr>
            <a:t>موضوع الإقناع</a:t>
          </a:r>
          <a:endParaRPr lang="en-US" sz="1600" b="1" kern="1200" dirty="0">
            <a:latin typeface="Alexandria" pitchFamily="2" charset="-78"/>
            <a:cs typeface="Alexandria" pitchFamily="2" charset="-78"/>
          </a:endParaRPr>
        </a:p>
      </dsp:txBody>
      <dsp:txXfrm>
        <a:off x="3875598" y="1516602"/>
        <a:ext cx="5349228" cy="928337"/>
      </dsp:txXfrm>
    </dsp:sp>
    <dsp:sp modelId="{41C8649D-2DC8-4649-A73E-AFB13CD9FE2A}">
      <dsp:nvSpPr>
        <dsp:cNvPr id="0" name=""/>
        <dsp:cNvSpPr/>
      </dsp:nvSpPr>
      <dsp:spPr>
        <a:xfrm>
          <a:off x="0" y="1361879"/>
          <a:ext cx="3875598" cy="123778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1">
            <a:lnSpc>
              <a:spcPct val="90000"/>
            </a:lnSpc>
            <a:spcBef>
              <a:spcPct val="0"/>
            </a:spcBef>
            <a:spcAft>
              <a:spcPct val="35000"/>
            </a:spcAft>
            <a:buNone/>
          </a:pPr>
          <a:r>
            <a:rPr lang="ar-JO" sz="1600" b="0" kern="1200" dirty="0">
              <a:latin typeface="Alexandria" pitchFamily="2" charset="-78"/>
              <a:cs typeface="Alexandria" pitchFamily="2" charset="-78"/>
            </a:rPr>
            <a:t>عناصر عملية الاقناع</a:t>
          </a:r>
          <a:endParaRPr lang="en-US" sz="1600" b="0" kern="1200" dirty="0">
            <a:latin typeface="Alexandria" pitchFamily="2" charset="-78"/>
            <a:cs typeface="Alexandria" pitchFamily="2" charset="-78"/>
          </a:endParaRPr>
        </a:p>
      </dsp:txBody>
      <dsp:txXfrm>
        <a:off x="60424" y="1422303"/>
        <a:ext cx="3754750" cy="1116935"/>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484693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875607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399255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468646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5471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2" y="440267"/>
            <a:ext cx="5602191" cy="593255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400110"/>
          </a:xfrm>
          <a:prstGeom prst="rect">
            <a:avLst/>
          </a:prstGeom>
          <a:noFill/>
        </p:spPr>
        <p:txBody>
          <a:bodyPr wrap="square" rtlCol="0">
            <a:spAutoFit/>
          </a:bodyPr>
          <a:lstStyle/>
          <a:p>
            <a:r>
              <a:rPr lang="en-US" sz="2000" dirty="0">
                <a:latin typeface="Alexandria"/>
                <a:cs typeface="Alexandria" charset="0"/>
              </a:rPr>
              <a:t>Prepared by Dr. Ibrahim Siam </a:t>
            </a:r>
          </a:p>
        </p:txBody>
      </p:sp>
      <p:sp>
        <p:nvSpPr>
          <p:cNvPr id="31" name="TextBox 30"/>
          <p:cNvSpPr txBox="1"/>
          <p:nvPr/>
        </p:nvSpPr>
        <p:spPr>
          <a:xfrm>
            <a:off x="673669" y="2424037"/>
            <a:ext cx="5311069" cy="646331"/>
          </a:xfrm>
          <a:prstGeom prst="rect">
            <a:avLst/>
          </a:prstGeom>
          <a:noFill/>
        </p:spPr>
        <p:txBody>
          <a:bodyPr wrap="none" rtlCol="0">
            <a:spAutoFit/>
          </a:bodyPr>
          <a:lstStyle/>
          <a:p>
            <a:r>
              <a:rPr lang="ar-EG" sz="3600" b="1" dirty="0">
                <a:solidFill>
                  <a:srgbClr val="00B0F0"/>
                </a:solidFill>
                <a:latin typeface="Alexandria"/>
                <a:cs typeface="Alexandria" charset="0"/>
              </a:rPr>
              <a:t>الاتصالات الاستراتيجية </a:t>
            </a:r>
            <a:endParaRPr lang="en-US" sz="3600" b="1" dirty="0">
              <a:solidFill>
                <a:srgbClr val="00B0F0"/>
              </a:solidFill>
              <a:latin typeface="Alexandria"/>
              <a:cs typeface="Alexandria" charset="0"/>
            </a:endParaRPr>
          </a:p>
        </p:txBody>
      </p:sp>
      <p:sp>
        <p:nvSpPr>
          <p:cNvPr id="34" name="Rectangle: Rounded Corners 33"/>
          <p:cNvSpPr/>
          <p:nvPr/>
        </p:nvSpPr>
        <p:spPr>
          <a:xfrm>
            <a:off x="265780" y="5843657"/>
            <a:ext cx="3940460"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rgbClr val="2D3956"/>
                </a:solidFill>
                <a:latin typeface="Alexandria"/>
                <a:cs typeface="Tajawal Medium" panose="00000600000000000000" pitchFamily="2" charset="-78"/>
              </a:rPr>
              <a:t>المحاضر</a:t>
            </a:r>
            <a:r>
              <a:rPr lang="ar-EG" sz="2800" b="1" dirty="0">
                <a:solidFill>
                  <a:srgbClr val="2D3956"/>
                </a:solidFill>
                <a:latin typeface="Alexandria"/>
                <a:cs typeface="Tajawal Medium" panose="00000600000000000000" pitchFamily="2" charset="-78"/>
              </a:rPr>
              <a:t>ة</a:t>
            </a:r>
            <a:r>
              <a:rPr lang="ar-JO" sz="2800" b="1" dirty="0">
                <a:solidFill>
                  <a:srgbClr val="2D3956"/>
                </a:solidFill>
                <a:latin typeface="Alexandria"/>
                <a:cs typeface="Tajawal Medium" panose="00000600000000000000" pitchFamily="2" charset="-78"/>
              </a:rPr>
              <a:t> الثالث</a:t>
            </a:r>
            <a:r>
              <a:rPr lang="ar-EG" sz="2800" b="1" dirty="0">
                <a:solidFill>
                  <a:srgbClr val="2D3956"/>
                </a:solidFill>
                <a:latin typeface="Alexandria"/>
                <a:cs typeface="Tajawal Medium" panose="00000600000000000000" pitchFamily="2" charset="-78"/>
              </a:rPr>
              <a:t>ة</a:t>
            </a:r>
            <a:r>
              <a:rPr lang="ar-JO" sz="2800" b="1" dirty="0">
                <a:solidFill>
                  <a:srgbClr val="2D3956"/>
                </a:solidFill>
                <a:latin typeface="Alexandria"/>
                <a:cs typeface="Tajawal Medium" panose="00000600000000000000" pitchFamily="2" charset="-78"/>
              </a:rPr>
              <a:t> </a:t>
            </a:r>
            <a:endParaRPr lang="en-US" sz="2800" b="1" dirty="0">
              <a:solidFill>
                <a:srgbClr val="2D3956"/>
              </a:solidFill>
              <a:latin typeface="Alexandria"/>
              <a:cs typeface="Tajawal Medium" panose="00000600000000000000" pitchFamily="2" charset="-78"/>
            </a:endParaRPr>
          </a:p>
        </p:txBody>
      </p:sp>
      <p:sp>
        <p:nvSpPr>
          <p:cNvPr id="46" name="TextBox 45"/>
          <p:cNvSpPr txBox="1"/>
          <p:nvPr/>
        </p:nvSpPr>
        <p:spPr>
          <a:xfrm>
            <a:off x="507482" y="5104240"/>
            <a:ext cx="3033203" cy="707886"/>
          </a:xfrm>
          <a:prstGeom prst="rect">
            <a:avLst/>
          </a:prstGeom>
          <a:noFill/>
        </p:spPr>
        <p:txBody>
          <a:bodyPr wrap="none" rtlCol="0">
            <a:spAutoFit/>
          </a:bodyPr>
          <a:lstStyle/>
          <a:p>
            <a:pPr algn="ctr"/>
            <a:r>
              <a:rPr lang="en-US" sz="2000" b="1" dirty="0">
                <a:solidFill>
                  <a:srgbClr val="2D3956"/>
                </a:solidFill>
                <a:latin typeface="Alexandria"/>
                <a:cs typeface="Tajawal Medium" panose="00000600000000000000" pitchFamily="2" charset="-78"/>
              </a:rPr>
              <a:t>PRL633</a:t>
            </a:r>
            <a:endParaRPr lang="ar-JO" sz="2000" b="1" dirty="0">
              <a:solidFill>
                <a:srgbClr val="2D3956"/>
              </a:solidFill>
              <a:latin typeface="Alexandria"/>
              <a:cs typeface="Tajawal Medium" panose="00000600000000000000" pitchFamily="2" charset="-78"/>
            </a:endParaRPr>
          </a:p>
          <a:p>
            <a:pPr algn="ctr"/>
            <a:r>
              <a:rPr lang="ar-EG" sz="2000" b="1" dirty="0">
                <a:solidFill>
                  <a:schemeClr val="tx1"/>
                </a:solidFill>
                <a:latin typeface="Alexandria"/>
                <a:cs typeface="Alexandria" charset="0"/>
              </a:rPr>
              <a:t>الاتصالات </a:t>
            </a:r>
            <a:r>
              <a:rPr lang="ar-JO" sz="2000" b="1" dirty="0">
                <a:solidFill>
                  <a:schemeClr val="tx1"/>
                </a:solidFill>
                <a:latin typeface="Alexandria"/>
                <a:cs typeface="Alexandria" charset="0"/>
              </a:rPr>
              <a:t> الاستراتيجي</a:t>
            </a:r>
            <a:r>
              <a:rPr lang="ar-EG" sz="2000" b="1">
                <a:solidFill>
                  <a:schemeClr val="tx1"/>
                </a:solidFill>
                <a:latin typeface="Alexandria"/>
                <a:cs typeface="Alexandria" charset="0"/>
              </a:rPr>
              <a:t>ة</a:t>
            </a:r>
            <a:endParaRPr lang="en-US" sz="2000" b="1" dirty="0">
              <a:solidFill>
                <a:schemeClr val="tx1"/>
              </a:solidFill>
              <a:latin typeface="Alexandria"/>
              <a:cs typeface="Alexandria" charset="0"/>
            </a:endParaRPr>
          </a:p>
        </p:txBody>
      </p:sp>
      <p:sp>
        <p:nvSpPr>
          <p:cNvPr id="14" name="Oval 13"/>
          <p:cNvSpPr/>
          <p:nvPr/>
        </p:nvSpPr>
        <p:spPr>
          <a:xfrm>
            <a:off x="6200343" y="812799"/>
            <a:ext cx="5602191" cy="556002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472921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3990"/>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568103" y="2900875"/>
            <a:ext cx="5311069" cy="646331"/>
          </a:xfrm>
          <a:prstGeom prst="rect">
            <a:avLst/>
          </a:prstGeom>
          <a:noFill/>
        </p:spPr>
        <p:txBody>
          <a:bodyPr wrap="none" rtlCol="0">
            <a:spAutoFit/>
          </a:bodyPr>
          <a:lstStyle/>
          <a:p>
            <a:r>
              <a:rPr lang="ar-EG" sz="3600" b="1" dirty="0">
                <a:solidFill>
                  <a:srgbClr val="00B0F0"/>
                </a:solidFill>
                <a:latin typeface="Alexandria"/>
                <a:cs typeface="Alexandria" charset="0"/>
              </a:rPr>
              <a:t>الاتصالات الاستراتيجية </a:t>
            </a:r>
            <a:endParaRPr lang="en-US" sz="3600" b="1" dirty="0">
              <a:solidFill>
                <a:srgbClr val="00B0F0"/>
              </a:solidFill>
              <a:latin typeface="Alexandria"/>
              <a:cs typeface="Alexandria" charset="0"/>
            </a:endParaRPr>
          </a:p>
        </p:txBody>
      </p:sp>
      <p:sp>
        <p:nvSpPr>
          <p:cNvPr id="10" name="Rectangle: Rounded Corners 9"/>
          <p:cNvSpPr/>
          <p:nvPr/>
        </p:nvSpPr>
        <p:spPr>
          <a:xfrm>
            <a:off x="6384738" y="3894759"/>
            <a:ext cx="4550831" cy="90779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D3956"/>
                </a:solidFill>
                <a:latin typeface="Alexandria"/>
                <a:cs typeface="Tajawal Medium" panose="00000600000000000000" pitchFamily="2" charset="-78"/>
              </a:rPr>
              <a:t>PRL633</a:t>
            </a:r>
            <a:endParaRPr lang="ar-JO" sz="2000" b="1" dirty="0">
              <a:solidFill>
                <a:srgbClr val="2D3956"/>
              </a:solidFill>
              <a:latin typeface="Alexandria"/>
              <a:cs typeface="Tajawal Medium" panose="00000600000000000000" pitchFamily="2" charset="-78"/>
            </a:endParaRPr>
          </a:p>
          <a:p>
            <a:pPr algn="ctr"/>
            <a:r>
              <a:rPr lang="ar-EG" sz="2000" b="1" dirty="0">
                <a:solidFill>
                  <a:schemeClr val="tx1"/>
                </a:solidFill>
                <a:latin typeface="Alexandria"/>
                <a:cs typeface="Alexandria" charset="0"/>
              </a:rPr>
              <a:t>الاتصالات </a:t>
            </a:r>
            <a:r>
              <a:rPr lang="ar-JO" sz="2000" b="1" dirty="0">
                <a:solidFill>
                  <a:schemeClr val="tx1"/>
                </a:solidFill>
                <a:latin typeface="Alexandria"/>
                <a:cs typeface="Alexandria" charset="0"/>
              </a:rPr>
              <a:t> الاستراتيجي</a:t>
            </a:r>
            <a:r>
              <a:rPr lang="ar-EG" sz="2000" b="1" dirty="0">
                <a:solidFill>
                  <a:schemeClr val="tx1"/>
                </a:solidFill>
                <a:latin typeface="Alexandria"/>
                <a:cs typeface="Alexandria" charset="0"/>
              </a:rPr>
              <a:t>ة</a:t>
            </a:r>
            <a:endParaRPr lang="en-US" sz="2000" b="1" dirty="0">
              <a:solidFill>
                <a:schemeClr val="tx1"/>
              </a:solidFill>
              <a:latin typeface="Alexandria"/>
              <a:cs typeface="Alexandria" charset="0"/>
            </a:endParaRPr>
          </a:p>
        </p:txBody>
      </p:sp>
      <p:sp>
        <p:nvSpPr>
          <p:cNvPr id="12" name="TextBox 11"/>
          <p:cNvSpPr txBox="1"/>
          <p:nvPr/>
        </p:nvSpPr>
        <p:spPr>
          <a:xfrm>
            <a:off x="459186" y="6187539"/>
            <a:ext cx="3459672"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Dr. Ibrahim Siam </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Rectangle: Rounded Corners 33">
            <a:extLst>
              <a:ext uri="{FF2B5EF4-FFF2-40B4-BE49-F238E27FC236}">
                <a16:creationId xmlns:a16="http://schemas.microsoft.com/office/drawing/2014/main" id="{15C30772-0DD8-7BE1-E943-20DE696CFBEA}"/>
              </a:ext>
            </a:extLst>
          </p:cNvPr>
          <p:cNvSpPr/>
          <p:nvPr/>
        </p:nvSpPr>
        <p:spPr>
          <a:xfrm>
            <a:off x="6384738" y="5011836"/>
            <a:ext cx="4597472"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400" b="1" dirty="0">
                <a:solidFill>
                  <a:srgbClr val="2D3956"/>
                </a:solidFill>
                <a:latin typeface="Alexandria"/>
                <a:cs typeface="Tajawal Medium" panose="00000600000000000000" pitchFamily="2" charset="-78"/>
              </a:rPr>
              <a:t>المحاضر</a:t>
            </a:r>
            <a:r>
              <a:rPr lang="ar-EG" sz="2400" b="1" dirty="0">
                <a:solidFill>
                  <a:srgbClr val="2D3956"/>
                </a:solidFill>
                <a:latin typeface="Alexandria"/>
                <a:cs typeface="Tajawal Medium" panose="00000600000000000000" pitchFamily="2" charset="-78"/>
              </a:rPr>
              <a:t>ة</a:t>
            </a:r>
            <a:r>
              <a:rPr lang="ar-JO" sz="2400" b="1" dirty="0">
                <a:solidFill>
                  <a:srgbClr val="2D3956"/>
                </a:solidFill>
                <a:latin typeface="Alexandria"/>
                <a:cs typeface="Tajawal Medium" panose="00000600000000000000" pitchFamily="2" charset="-78"/>
              </a:rPr>
              <a:t> الثالث</a:t>
            </a:r>
            <a:r>
              <a:rPr lang="ar-EG" sz="2400" b="1" dirty="0">
                <a:solidFill>
                  <a:srgbClr val="2D3956"/>
                </a:solidFill>
                <a:latin typeface="Alexandria"/>
                <a:cs typeface="Tajawal Medium" panose="00000600000000000000" pitchFamily="2" charset="-78"/>
              </a:rPr>
              <a:t>ة</a:t>
            </a:r>
            <a:r>
              <a:rPr lang="ar-JO" sz="2400" b="1" dirty="0">
                <a:solidFill>
                  <a:srgbClr val="2D3956"/>
                </a:solidFill>
                <a:latin typeface="Alexandria"/>
                <a:cs typeface="Tajawal Medium" panose="00000600000000000000" pitchFamily="2" charset="-78"/>
              </a:rPr>
              <a:t> </a:t>
            </a:r>
            <a:endParaRPr lang="en-US" sz="2400" b="1" dirty="0">
              <a:solidFill>
                <a:srgbClr val="2D3956"/>
              </a:solidFill>
              <a:latin typeface="Alexandria"/>
              <a:cs typeface="Tajawal Medium" panose="00000600000000000000" pitchFamily="2" charset="-78"/>
            </a:endParaRPr>
          </a:p>
        </p:txBody>
      </p:sp>
    </p:spTree>
    <p:extLst>
      <p:ext uri="{BB962C8B-B14F-4D97-AF65-F5344CB8AC3E}">
        <p14:creationId xmlns:p14="http://schemas.microsoft.com/office/powerpoint/2010/main" val="1713492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656893" y="4450185"/>
            <a:ext cx="4240992" cy="400110"/>
          </a:xfrm>
          <a:prstGeom prst="rect">
            <a:avLst/>
          </a:prstGeom>
          <a:noFill/>
        </p:spPr>
        <p:txBody>
          <a:bodyPr wrap="square" rtlCol="0">
            <a:spAutoFit/>
          </a:bodyPr>
          <a:lstStyle/>
          <a:p>
            <a:pPr algn="ctr"/>
            <a:r>
              <a:rPr lang="en-US" sz="2000" b="1" dirty="0">
                <a:latin typeface="Alexandria" charset="0"/>
                <a:cs typeface="Alexandria" charset="0"/>
              </a:rPr>
              <a:t>Prepared by Dr. Ibrahim Siam</a:t>
            </a:r>
          </a:p>
        </p:txBody>
      </p:sp>
      <p:sp>
        <p:nvSpPr>
          <p:cNvPr id="31" name="TextBox 30"/>
          <p:cNvSpPr txBox="1"/>
          <p:nvPr/>
        </p:nvSpPr>
        <p:spPr>
          <a:xfrm>
            <a:off x="474515" y="2489030"/>
            <a:ext cx="4605748" cy="1446550"/>
          </a:xfrm>
          <a:prstGeom prst="rect">
            <a:avLst/>
          </a:prstGeom>
          <a:noFill/>
        </p:spPr>
        <p:txBody>
          <a:bodyPr wrap="none" rtlCol="0">
            <a:spAutoFit/>
          </a:bodyPr>
          <a:lstStyle/>
          <a:p>
            <a:pPr algn="ctr"/>
            <a:r>
              <a:rPr lang="en-US" sz="4400" b="1" dirty="0">
                <a:solidFill>
                  <a:srgbClr val="00B0F0"/>
                </a:solidFill>
                <a:latin typeface="Alexandria" charset="0"/>
                <a:cs typeface="Alexandria" charset="0"/>
              </a:rPr>
              <a:t>Strategic</a:t>
            </a:r>
          </a:p>
          <a:p>
            <a:pPr algn="ctr"/>
            <a:r>
              <a:rPr lang="en-US" sz="4400" b="1" dirty="0">
                <a:solidFill>
                  <a:srgbClr val="00B0F0"/>
                </a:solidFill>
                <a:latin typeface="Alexandria" charset="0"/>
                <a:cs typeface="Alexandria" charset="0"/>
              </a:rPr>
              <a:t> Communication</a:t>
            </a:r>
          </a:p>
        </p:txBody>
      </p:sp>
      <p:sp>
        <p:nvSpPr>
          <p:cNvPr id="34" name="Rectangle: Rounded Corners 33"/>
          <p:cNvSpPr/>
          <p:nvPr/>
        </p:nvSpPr>
        <p:spPr>
          <a:xfrm>
            <a:off x="846398" y="5879506"/>
            <a:ext cx="4051487"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charset="0"/>
                <a:cs typeface="Alexandria" charset="0"/>
              </a:rPr>
              <a:t> </a:t>
            </a:r>
            <a:r>
              <a:rPr lang="en-US" sz="2400" b="1" dirty="0">
                <a:latin typeface="Alexandria" charset="0"/>
                <a:cs typeface="Alexandria" charset="0"/>
              </a:rPr>
              <a:t>PRL622</a:t>
            </a:r>
            <a:r>
              <a:rPr lang="en-US" sz="2400" b="1" dirty="0">
                <a:solidFill>
                  <a:schemeClr val="bg1"/>
                </a:solidFill>
                <a:latin typeface="Alexandria" charset="0"/>
                <a:cs typeface="Alexandria" charset="0"/>
              </a:rPr>
              <a:t>     Lecture 1</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68418" y="594803"/>
            <a:ext cx="2954655" cy="137962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5658" y="1705390"/>
            <a:ext cx="5968538" cy="37522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326302" y="1498209"/>
            <a:ext cx="5246423" cy="461665"/>
          </a:xfrm>
          <a:prstGeom prst="rect">
            <a:avLst/>
          </a:prstGeom>
          <a:noFill/>
        </p:spPr>
        <p:txBody>
          <a:bodyPr wrap="square" rtlCol="0">
            <a:spAutoFit/>
          </a:bodyPr>
          <a:lstStyle/>
          <a:p>
            <a:pPr algn="ctr"/>
            <a:r>
              <a:rPr lang="ar-QA" sz="2400" dirty="0">
                <a:latin typeface="Alexandria" pitchFamily="2" charset="-78"/>
                <a:cs typeface="Alexandria" pitchFamily="2" charset="-78"/>
              </a:rPr>
              <a:t>العلاقات العامة في العصر الرقمي </a:t>
            </a:r>
            <a:endParaRPr lang="en-US" sz="24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36673" y="2323527"/>
            <a:ext cx="8551467" cy="3744038"/>
          </a:xfrm>
          <a:prstGeom prst="rect">
            <a:avLst/>
          </a:prstGeom>
          <a:noFill/>
        </p:spPr>
        <p:txBody>
          <a:bodyPr wrap="square" rtlCol="0">
            <a:spAutoFit/>
          </a:bodyPr>
          <a:lstStyle/>
          <a:p>
            <a:pPr algn="just" rtl="1">
              <a:lnSpc>
                <a:spcPct val="150000"/>
              </a:lnSpc>
            </a:pPr>
            <a:r>
              <a:rPr lang="ar-QA" sz="1600" dirty="0">
                <a:latin typeface="Alexandria" pitchFamily="2" charset="-78"/>
                <a:cs typeface="Alexandria" pitchFamily="2" charset="-78"/>
              </a:rPr>
              <a:t>يطلق أستاذ العلاقات العامة الرقمية "دون ميديلبرج“ عليها عصر الانتونت ولكن. مهما كان الاسم الذي يطلق عليها. فليس هناك جدل في العلاقات العامة في عالم مترابط سلكياً يجب أن تتحقق بسرعة الأمر الذي يؤكد أن أهم التغيرات التي ظهرت في إدارة العلاقات العامة في عالم الاتصالات السلكية هو عامل السرعة في الاتصالات؛ فلم يعد لدى المهتمين متسع من الوقت. وأصبح التخطيط الاستراتيجي "تقريباً جزءا من الماضي "وقد خلق الإدماج في وسائل الإعلام ‏</a:t>
            </a:r>
            <a:r>
              <a:rPr lang="en-US" sz="1600" dirty="0">
                <a:latin typeface="Alexandria" pitchFamily="2" charset="-78"/>
                <a:cs typeface="Alexandria" pitchFamily="2" charset="-78"/>
              </a:rPr>
              <a:t>Lt</a:t>
            </a:r>
            <a:r>
              <a:rPr lang="ar-QA" sz="1600" dirty="0">
                <a:latin typeface="Alexandria" pitchFamily="2" charset="-78"/>
                <a:cs typeface="Alexandria" pitchFamily="2" charset="-78"/>
              </a:rPr>
              <a:t>إعلامية رأسية للممارسين في العلاقات العامة. فقد كانت الشراكة بين أمريكا أون لاين وتايم وارثر ‏</a:t>
            </a:r>
            <a:r>
              <a:rPr lang="en-US" sz="1600" dirty="0">
                <a:latin typeface="Alexandria" pitchFamily="2" charset="-78"/>
                <a:cs typeface="Alexandria" pitchFamily="2" charset="-78"/>
              </a:rPr>
              <a:t>Time-AOL ‏Warner</a:t>
            </a:r>
            <a:r>
              <a:rPr lang="ar-QA" sz="1600" dirty="0">
                <a:latin typeface="Alexandria" pitchFamily="2" charset="-78"/>
                <a:cs typeface="Alexandria" pitchFamily="2" charset="-78"/>
              </a:rPr>
              <a:t>والتي قدرت قيمتها بالبلايين تعطي مثلأً للتغير الهائل للدمج الإعلامي الذي حدث في وسائل الاتصالات والذي يوفر لنا فرصاً اكبر لتعزيز ما نقوله أكثر مما كنا عليه في الماضي. وقد وفرت ‏</a:t>
            </a:r>
            <a:r>
              <a:rPr lang="en-US" sz="1600" dirty="0">
                <a:latin typeface="Alexandria" pitchFamily="2" charset="-78"/>
                <a:cs typeface="Alexandria" pitchFamily="2" charset="-78"/>
              </a:rPr>
              <a:t>W</a:t>
            </a:r>
            <a:r>
              <a:rPr lang="ar-QA" sz="1600" dirty="0">
                <a:latin typeface="Alexandria" pitchFamily="2" charset="-78"/>
                <a:cs typeface="Alexandria" pitchFamily="2" charset="-78"/>
              </a:rPr>
              <a:t>شركات الإعلام فرصة الوصول للفرد بطريقة أسرع من أي وقت مضي. </a:t>
            </a:r>
            <a:endParaRPr lang="en-US" sz="1600" b="1" dirty="0">
              <a:latin typeface="Alexandria" pitchFamily="2" charset="-78"/>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3503759" y="1560463"/>
            <a:ext cx="956155" cy="706755"/>
          </a:xfrm>
          <a:prstGeom prst="rect">
            <a:avLst/>
          </a:prstGeom>
          <a:noFill/>
        </p:spPr>
        <p:txBody>
          <a:bodyPr wrap="square" rtlCol="0">
            <a:spAutoFit/>
          </a:bodyPr>
          <a:lstStyle/>
          <a:p>
            <a:pPr algn="ctr"/>
            <a:r>
              <a:rPr lang="ar-JO" sz="4000" b="1" dirty="0">
                <a:solidFill>
                  <a:schemeClr val="bg1"/>
                </a:solidFill>
                <a:latin typeface="Alexandria" charset="0"/>
                <a:cs typeface="Alexandria" charset="0"/>
              </a:rPr>
              <a:t>03</a:t>
            </a:r>
            <a:endParaRPr lang="en-US" sz="40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68105" y="1631641"/>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QA"/>
              <a:t>بالمسؤولية</a:t>
            </a:r>
            <a:endParaRPr lang="en-US" dirty="0"/>
          </a:p>
        </p:txBody>
      </p:sp>
      <p:sp>
        <p:nvSpPr>
          <p:cNvPr id="3" name="TextBox 2"/>
          <p:cNvSpPr txBox="1"/>
          <p:nvPr/>
        </p:nvSpPr>
        <p:spPr>
          <a:xfrm>
            <a:off x="3332463" y="873738"/>
            <a:ext cx="5932162" cy="523220"/>
          </a:xfrm>
          <a:prstGeom prst="rect">
            <a:avLst/>
          </a:prstGeom>
          <a:noFill/>
        </p:spPr>
        <p:txBody>
          <a:bodyPr wrap="square" rtlCol="0">
            <a:spAutoFit/>
          </a:bodyPr>
          <a:lstStyle/>
          <a:p>
            <a:r>
              <a:rPr lang="ar-QA" sz="2800" dirty="0">
                <a:latin typeface="Alexandria" pitchFamily="2" charset="-78"/>
                <a:cs typeface="Alexandria" pitchFamily="2" charset="-78"/>
              </a:rPr>
              <a:t>العلاقات العامة في العصر الرقمي </a:t>
            </a:r>
            <a:endParaRPr lang="ar-QA" sz="2800" b="1" dirty="0">
              <a:latin typeface="Alexandria" pitchFamily="2" charset="-78"/>
              <a:cs typeface="Alexandria" pitchFamily="2" charset="-78"/>
            </a:endParaRPr>
          </a:p>
        </p:txBody>
      </p:sp>
      <p:sp>
        <p:nvSpPr>
          <p:cNvPr id="5" name="Rectangle 4"/>
          <p:cNvSpPr/>
          <p:nvPr/>
        </p:nvSpPr>
        <p:spPr>
          <a:xfrm>
            <a:off x="946103" y="492568"/>
            <a:ext cx="1404457" cy="104847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69648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99514" y="86329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p:cNvSpPr txBox="1"/>
          <p:nvPr/>
        </p:nvSpPr>
        <p:spPr>
          <a:xfrm>
            <a:off x="1346026" y="1685495"/>
            <a:ext cx="10368197" cy="4205703"/>
          </a:xfrm>
          <a:prstGeom prst="rect">
            <a:avLst/>
          </a:prstGeom>
          <a:noFill/>
        </p:spPr>
        <p:txBody>
          <a:bodyPr wrap="square" rtlCol="0">
            <a:spAutoFit/>
          </a:bodyPr>
          <a:lstStyle/>
          <a:p>
            <a:pPr algn="just" rtl="1">
              <a:lnSpc>
                <a:spcPct val="150000"/>
              </a:lnSpc>
            </a:pPr>
            <a:r>
              <a:rPr lang="ar-QA" dirty="0"/>
              <a:t> </a:t>
            </a:r>
            <a:r>
              <a:rPr lang="ar-QA" sz="1600" dirty="0">
                <a:latin typeface="Alexandria" pitchFamily="2" charset="-78"/>
                <a:cs typeface="Alexandria" pitchFamily="2" charset="-78"/>
              </a:rPr>
              <a:t>أدى ظهور التكنولوجيا الرقمية إلى استحداث تخصص جديد يعرف بـ “العلاقات العامة الرقمية”، والذي يرمز له بـ (</a:t>
            </a:r>
            <a:r>
              <a:rPr lang="en-US" sz="1600" dirty="0">
                <a:latin typeface="Alexandria" pitchFamily="2" charset="-78"/>
                <a:cs typeface="Alexandria" pitchFamily="2" charset="-78"/>
              </a:rPr>
              <a:t>DPR). </a:t>
            </a:r>
            <a:r>
              <a:rPr lang="ar-QA" sz="1600" dirty="0">
                <a:latin typeface="Alexandria" pitchFamily="2" charset="-78"/>
                <a:cs typeface="Alexandria" pitchFamily="2" charset="-78"/>
              </a:rPr>
              <a:t>حيث تُعنى العلاقات العامة الرقمية بالمنصات والاستراتيجيات الرقمية لتعزيز ظهور العلامة التجارية على الإنترنت، وتوسيع سمعتها، والتواصل مع الجمهور المستهدف بشكل سلس وسريع. في هذا المقالة المقدمة من موقع شركة بشير مريش للاستشارات والعلاقات العامة، سنكتشف مفهوم العلاقات العامة الرقمية وكيف يمكن للمؤسسات والمنظمات استفادة منها في المشهد الرقمي الحديث.</a:t>
            </a:r>
            <a:endParaRPr lang="ar-JO" sz="1600" dirty="0">
              <a:latin typeface="Alexandria" pitchFamily="2" charset="-78"/>
              <a:cs typeface="Alexandria" pitchFamily="2" charset="-78"/>
            </a:endParaRPr>
          </a:p>
          <a:p>
            <a:pPr algn="just" rtl="1">
              <a:lnSpc>
                <a:spcPct val="150000"/>
              </a:lnSpc>
            </a:pPr>
            <a:r>
              <a:rPr lang="ar-QA" b="1" dirty="0"/>
              <a:t>تعريف العلاقات العامة الرقمية:</a:t>
            </a:r>
          </a:p>
          <a:p>
            <a:pPr algn="just" rtl="1">
              <a:lnSpc>
                <a:spcPct val="150000"/>
              </a:lnSpc>
            </a:pPr>
            <a:r>
              <a:rPr lang="ar-QA" sz="1600" dirty="0">
                <a:latin typeface="Alexandria" pitchFamily="2" charset="-78"/>
                <a:cs typeface="Alexandria" pitchFamily="2" charset="-78"/>
              </a:rPr>
              <a:t>تشير العلاقات العامة الرقمية إلى الإدارة الاستراتيجية باستخدام قنوات الاتصال الإلكترونية والمنصات التواصل الاجتماعي لبناء العلاقات بين المؤسسة وجمهورها المستهدف والحفاظ عليها تشمل هذه الممارسة العديد من الأنشطة، بما في ذلك إنشاء المحتوى، وإدارة وسائل التواصل الاجتماعي، والتعاون مع المؤثرين، وإدارة السمعة على الإنترنت، وتحسين محركات البحث حيث تهدف هذه الممارسات إلى توصيل رسالة العلامة التجارية بشكل فعال، والتفاعل مع الجمهور، وتشكيل الإدراك العام في العالم الرقمي</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1358393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68105" y="1631641"/>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QA"/>
              <a:t>بالمسؤولية</a:t>
            </a:r>
            <a:endParaRPr lang="en-US" dirty="0"/>
          </a:p>
        </p:txBody>
      </p:sp>
      <p:sp>
        <p:nvSpPr>
          <p:cNvPr id="3" name="TextBox 2"/>
          <p:cNvSpPr txBox="1"/>
          <p:nvPr/>
        </p:nvSpPr>
        <p:spPr>
          <a:xfrm>
            <a:off x="3911553" y="847356"/>
            <a:ext cx="4995954"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العلاقات العامة في العصر الرقمي </a:t>
            </a:r>
          </a:p>
        </p:txBody>
      </p:sp>
      <p:sp>
        <p:nvSpPr>
          <p:cNvPr id="5" name="Rectangle 4"/>
          <p:cNvSpPr/>
          <p:nvPr/>
        </p:nvSpPr>
        <p:spPr>
          <a:xfrm>
            <a:off x="946103" y="492568"/>
            <a:ext cx="1404457" cy="104847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69648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99514" y="86329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p:cNvSpPr txBox="1"/>
          <p:nvPr/>
        </p:nvSpPr>
        <p:spPr>
          <a:xfrm>
            <a:off x="1285520" y="1714462"/>
            <a:ext cx="10377889" cy="4524315"/>
          </a:xfrm>
          <a:prstGeom prst="rect">
            <a:avLst/>
          </a:prstGeom>
          <a:noFill/>
        </p:spPr>
        <p:txBody>
          <a:bodyPr wrap="square" rtlCol="0">
            <a:spAutoFit/>
          </a:bodyPr>
          <a:lstStyle/>
          <a:p>
            <a:pPr algn="just" rtl="1"/>
            <a:r>
              <a:rPr lang="ar-QA" sz="1600" b="1" dirty="0">
                <a:latin typeface="Alexandria" pitchFamily="2" charset="-78"/>
                <a:cs typeface="Alexandria" pitchFamily="2" charset="-78"/>
              </a:rPr>
              <a:t>مكونات الرئيسية للعلاقات العامة الرقمية:</a:t>
            </a:r>
          </a:p>
          <a:p>
            <a:pPr algn="just"/>
            <a:r>
              <a:rPr lang="ar-QA" sz="1600" dirty="0">
                <a:latin typeface="Alexandria" pitchFamily="2" charset="-78"/>
                <a:cs typeface="Alexandria" pitchFamily="2" charset="-78"/>
              </a:rPr>
              <a:t> </a:t>
            </a:r>
          </a:p>
          <a:p>
            <a:pPr algn="just" rtl="1">
              <a:buFont typeface="+mj-lt"/>
              <a:buAutoNum type="arabicPeriod"/>
            </a:pPr>
            <a:r>
              <a:rPr lang="ar-QA" sz="1600" b="1" dirty="0">
                <a:latin typeface="Alexandria" pitchFamily="2" charset="-78"/>
                <a:cs typeface="Alexandria" pitchFamily="2" charset="-78"/>
              </a:rPr>
              <a:t>إنشاء وتوزيع المحتوى</a:t>
            </a:r>
            <a:r>
              <a:rPr lang="ar-QA" sz="1600" dirty="0">
                <a:latin typeface="Alexandria" pitchFamily="2" charset="-78"/>
                <a:cs typeface="Alexandria" pitchFamily="2" charset="-78"/>
              </a:rPr>
              <a:t>: يعد إنشاء محتوى مقنع وقيّم في صميم العلاقات العامة الرقمية. فتطوير المقالات ذات الجودة العالية، وإنشاء المدونات، والفيديوهات الجذابة، والرسوم البيانية، وغيرها من المواد الرقمية، تُمكّن للمؤسسات أن تثبت نفسها كرواد في مجالها، ويتيح لها تتفاعل مع جمهورها المستهدف. ويضمن توزيع المحتوى عبر قنوات عدة على الإنترنت، مثل المواقع الإلكترونية ومنصات وسائل التواصل الاجتماعي والمنشورات الإلكترونية، أمر مهم لتحقيق أقصى قدر من الوصول والانتشار.</a:t>
            </a:r>
            <a:endParaRPr lang="ar-JO" sz="1600" dirty="0">
              <a:latin typeface="Alexandria" pitchFamily="2" charset="-78"/>
              <a:cs typeface="Alexandria" pitchFamily="2" charset="-78"/>
            </a:endParaRPr>
          </a:p>
          <a:p>
            <a:pPr algn="just" rtl="1">
              <a:buFont typeface="+mj-lt"/>
              <a:buAutoNum type="arabicPeriod"/>
            </a:pPr>
            <a:endParaRPr lang="ar-QA" sz="1600" dirty="0">
              <a:latin typeface="Alexandria" pitchFamily="2" charset="-78"/>
              <a:cs typeface="Alexandria" pitchFamily="2" charset="-78"/>
            </a:endParaRPr>
          </a:p>
          <a:p>
            <a:pPr algn="just" rtl="1">
              <a:buFont typeface="+mj-lt"/>
              <a:buAutoNum type="arabicPeriod"/>
            </a:pPr>
            <a:r>
              <a:rPr lang="ar-QA" sz="1600" b="1" dirty="0">
                <a:latin typeface="Alexandria" pitchFamily="2" charset="-78"/>
                <a:cs typeface="Alexandria" pitchFamily="2" charset="-78"/>
              </a:rPr>
              <a:t>إدارة وسائل التواصل الاجتماعي: </a:t>
            </a:r>
            <a:r>
              <a:rPr lang="ar-QA" sz="1600" dirty="0">
                <a:latin typeface="Alexandria" pitchFamily="2" charset="-78"/>
                <a:cs typeface="Alexandria" pitchFamily="2" charset="-78"/>
              </a:rPr>
              <a:t>أحدثت منصات التواصل الاجتماعي ثورة في طريقة تفاعل المؤسسات والمنظمات مع جمهورها. حيث تتضمن العلاقات العامة الرقمية إنشاء حضور قوي على وسائل التواصل الاجتماعي والحفاظ عليه من خلال مشاركة المحتوى الجذاب، وسرعة الاستجابة على التعليقات والرسائل، وتعزيز المحادثات الهادفة. كما توفر منصات وسائل التواصل الاجتماعي أيضًا فرصًا لدعم العلامة التجارية والتعاون مع المؤثرين، مما يُسرع وصول العلامة التجارية ويعزز مصداقيتها.</a:t>
            </a:r>
            <a:endParaRPr lang="ar-JO" sz="1600" dirty="0">
              <a:latin typeface="Alexandria" pitchFamily="2" charset="-78"/>
              <a:cs typeface="Alexandria" pitchFamily="2" charset="-78"/>
            </a:endParaRPr>
          </a:p>
          <a:p>
            <a:pPr algn="just" rtl="1">
              <a:buFont typeface="+mj-lt"/>
              <a:buAutoNum type="arabicPeriod"/>
            </a:pPr>
            <a:endParaRPr lang="ar-QA" sz="1600" dirty="0">
              <a:latin typeface="Alexandria" pitchFamily="2" charset="-78"/>
              <a:cs typeface="Alexandria" pitchFamily="2" charset="-78"/>
            </a:endParaRPr>
          </a:p>
          <a:p>
            <a:pPr algn="just" rtl="1">
              <a:buFont typeface="+mj-lt"/>
              <a:buAutoNum type="arabicPeriod"/>
            </a:pPr>
            <a:r>
              <a:rPr lang="ar-QA" sz="1600" b="1" dirty="0">
                <a:latin typeface="Alexandria" pitchFamily="2" charset="-78"/>
                <a:cs typeface="Alexandria" pitchFamily="2" charset="-78"/>
              </a:rPr>
              <a:t>إدارة السمعة عبر الإنترنت: </a:t>
            </a:r>
            <a:r>
              <a:rPr lang="ar-QA" sz="1600" dirty="0">
                <a:latin typeface="Alexandria" pitchFamily="2" charset="-78"/>
                <a:cs typeface="Alexandria" pitchFamily="2" charset="-78"/>
              </a:rPr>
              <a:t>في المجال الرقمي، يمكن أن تتأثر سمعة العلامة التجارية بسهولة بالمراجعات والتعليقات عبر الإنترنت. تتضمن العلاقات العامة الرقمية مراقبة ورصد المحادثات عبر الإنترنت حول العلامة التجارية، وإدارة سمعتها على الإنترنت بشكل استباقي. من خلال معالجة التعليقات السلبية، وحل شكاوى العملاء، والاستفادة من المراجعات الإيجابية والتوصيات لبناء الثقة والمصداقية.</a:t>
            </a:r>
          </a:p>
        </p:txBody>
      </p:sp>
    </p:spTree>
    <p:extLst>
      <p:ext uri="{BB962C8B-B14F-4D97-AF65-F5344CB8AC3E}">
        <p14:creationId xmlns:p14="http://schemas.microsoft.com/office/powerpoint/2010/main" val="4930647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14652" y="978896"/>
            <a:ext cx="5617976"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العلاقات العامة في العصر الرقمي </a:t>
            </a:r>
          </a:p>
        </p:txBody>
      </p:sp>
      <p:sp>
        <p:nvSpPr>
          <p:cNvPr id="5" name="Rectangle 4"/>
          <p:cNvSpPr/>
          <p:nvPr/>
        </p:nvSpPr>
        <p:spPr>
          <a:xfrm>
            <a:off x="946103" y="651193"/>
            <a:ext cx="1404457" cy="9699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80713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079672" y="961131"/>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8" name="TextBox 47"/>
          <p:cNvSpPr txBox="1"/>
          <p:nvPr/>
        </p:nvSpPr>
        <p:spPr>
          <a:xfrm>
            <a:off x="1079672" y="1942349"/>
            <a:ext cx="10044835" cy="3701013"/>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sz="1600" b="1" dirty="0">
                <a:latin typeface="Alexandria" pitchFamily="2" charset="-78"/>
                <a:cs typeface="Alexandria" pitchFamily="2" charset="-78"/>
              </a:rPr>
              <a:t>وفي الماضي؛ كان هدف ممارسي العلاقات العامة عادة التأكد من أن المعلومات عن المؤسسة دقيقة وفي الوقت المناسب</a:t>
            </a:r>
            <a:r>
              <a:rPr lang="ar-QA" sz="1600" dirty="0">
                <a:latin typeface="Alexandria" pitchFamily="2" charset="-78"/>
                <a:cs typeface="Alexandria" pitchFamily="2" charset="-78"/>
              </a:rPr>
              <a:t>؛</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900" dirty="0"/>
              <a:t> </a:t>
            </a:r>
            <a:r>
              <a:rPr lang="ar-QA" sz="1600" dirty="0">
                <a:latin typeface="Alexandria" pitchFamily="2" charset="-78"/>
                <a:cs typeface="Alexandria" pitchFamily="2" charset="-78"/>
              </a:rPr>
              <a:t>أما اليوم فالحاجة إلى الشفافية الكاملة أمر أسامي لضمان حصول المستهدف على المعلومات الأساسية لاتخاذ قرار على أساسها ومع العدد الهائل من قنوات الرسائل ال</a:t>
            </a:r>
            <a:r>
              <a:rPr lang="ar-JO" sz="1600" dirty="0">
                <a:latin typeface="Alexandria" pitchFamily="2" charset="-78"/>
                <a:cs typeface="Alexandria" pitchFamily="2" charset="-78"/>
              </a:rPr>
              <a:t>م</a:t>
            </a:r>
            <a:r>
              <a:rPr lang="ar-QA" sz="1600" dirty="0">
                <a:latin typeface="Alexandria" pitchFamily="2" charset="-78"/>
                <a:cs typeface="Alexandria" pitchFamily="2" charset="-78"/>
              </a:rPr>
              <a:t>تاحة اليوم فان الممارس الذي يستطيع خلق مناخ مفتوح وتدفق حر للمعلومات سوف ينظر اليه على أنه أكثر مصداقية. </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endParaRPr lang="ar-JO" sz="1600" dirty="0">
              <a:latin typeface="Alexandria"/>
              <a:cs typeface="Alexandria" charset="0"/>
            </a:endParaRPr>
          </a:p>
          <a:p>
            <a:pPr algn="r" rtl="1"/>
            <a:r>
              <a:rPr lang="ar-QA" sz="1600" b="1" u="sng" dirty="0">
                <a:latin typeface="Alexandria" pitchFamily="2" charset="-78"/>
                <a:cs typeface="Alexandria" pitchFamily="2" charset="-78"/>
              </a:rPr>
              <a:t>الاستخدامات والمزايا التي وفرتها الانترنت للعلاقات العامة ويمكن لممارسي العلاقات العامة تطبيقها والاستفادة منها في تفعيل استراتيجيات وتكتيكات الاتصال المرتبطة بالبرامج والحملات التي ينفذونها -</a:t>
            </a:r>
            <a:endParaRPr lang="ar-QA" sz="1600" dirty="0">
              <a:latin typeface="Alexandria" pitchFamily="2" charset="-78"/>
              <a:cs typeface="Alexandria" pitchFamily="2" charset="-78"/>
            </a:endParaRPr>
          </a:p>
          <a:p>
            <a:br>
              <a:rPr lang="ar-QA" sz="1900" dirty="0"/>
            </a:br>
            <a:endParaRPr lang="en-US" sz="1900" dirty="0">
              <a:latin typeface="Alexandria"/>
              <a:cs typeface="Alexandria"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072624" y="819014"/>
            <a:ext cx="3902032" cy="461665"/>
          </a:xfrm>
          <a:prstGeom prst="rect">
            <a:avLst/>
          </a:prstGeom>
          <a:noFill/>
        </p:spPr>
        <p:txBody>
          <a:bodyPr wrap="square" rtlCol="0">
            <a:spAutoFit/>
          </a:bodyPr>
          <a:lstStyle/>
          <a:p>
            <a:pPr algn="ctr" rtl="1"/>
            <a:r>
              <a:rPr lang="ar-QA" sz="2400" dirty="0">
                <a:latin typeface="Alexandria" pitchFamily="2" charset="-78"/>
                <a:cs typeface="Alexandria" pitchFamily="2" charset="-78"/>
              </a:rPr>
              <a:t>استخدام البريد الالكتروني</a:t>
            </a:r>
            <a:endParaRPr lang="en-US" sz="2400"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58188" y="2092914"/>
            <a:ext cx="9275624" cy="1631216"/>
          </a:xfrm>
          <a:prstGeom prst="rect">
            <a:avLst/>
          </a:prstGeom>
          <a:noFill/>
        </p:spPr>
        <p:txBody>
          <a:bodyPr wrap="square" rtlCol="0">
            <a:spAutoFit/>
          </a:bodyPr>
          <a:lstStyle/>
          <a:p>
            <a:pPr algn="ctr" rtl="1"/>
            <a:r>
              <a:rPr lang="ar-QA" sz="1600" dirty="0">
                <a:latin typeface="Alexandria" pitchFamily="2" charset="-78"/>
                <a:cs typeface="Alexandria" pitchFamily="2" charset="-78"/>
              </a:rPr>
              <a:t>ساهم الدور الحيوي الذي يلعبه البريد الالكتروني في إرسال واستقبال الرسائل والمعلومات في نقل رسائل العلاقات العامة مثل توزيع البيانات الصحفية، وأخبار المنظمة، والنشرات الالكترونية. بالإضافة إلى إمكانية إرسال الرسائل الإخبارية لعدد من الجماهير المستهدفة، حيث يتم استخدامه بشكل متزايد كوسيلة للإعلام عن المنتجات أو الخدمات التي تقدمها المنظمة.</a:t>
            </a:r>
          </a:p>
          <a:p>
            <a:br>
              <a:rPr lang="ar-QA" dirty="0"/>
            </a:br>
            <a:endParaRPr lang="ar-JO" b="1" dirty="0">
              <a:latin typeface="Alexandria"/>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3744" y="3989063"/>
            <a:ext cx="5096586" cy="2038635"/>
          </a:xfrm>
          <a:prstGeom prst="rect">
            <a:avLst/>
          </a:prstGeom>
        </p:spPr>
      </p:pic>
    </p:spTree>
    <p:extLst>
      <p:ext uri="{BB962C8B-B14F-4D97-AF65-F5344CB8AC3E}">
        <p14:creationId xmlns:p14="http://schemas.microsoft.com/office/powerpoint/2010/main" val="7818722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79700" y="1541526"/>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95676" y="822651"/>
            <a:ext cx="4517510"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تقديم المعلومات الكاملة والفورية</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968331" y="1778946"/>
            <a:ext cx="10372200" cy="3293209"/>
          </a:xfrm>
          <a:prstGeom prst="rect">
            <a:avLst/>
          </a:prstGeom>
          <a:noFill/>
        </p:spPr>
        <p:txBody>
          <a:bodyPr wrap="square" rtlCol="0">
            <a:spAutoFit/>
          </a:bodyPr>
          <a:lstStyle/>
          <a:p>
            <a:pPr algn="r" rtl="1"/>
            <a:r>
              <a:rPr lang="ar-QA" sz="1600" b="1" u="sng" dirty="0">
                <a:latin typeface="Alexandria" pitchFamily="2" charset="-78"/>
                <a:cs typeface="Alexandria" pitchFamily="2" charset="-78"/>
              </a:rPr>
              <a:t>الاستخدامات والمزايا التي وفرتها الانترنت للعلاقات العامة</a:t>
            </a:r>
            <a:r>
              <a:rPr lang="ar-JO" sz="1600" b="1" u="sng" dirty="0">
                <a:latin typeface="Alexandria" pitchFamily="2" charset="-78"/>
                <a:cs typeface="Alexandria" pitchFamily="2" charset="-78"/>
              </a:rPr>
              <a:t>:</a:t>
            </a:r>
            <a:endParaRPr lang="ar-JO" sz="1600" dirty="0">
              <a:latin typeface="Alexandria" pitchFamily="2" charset="-78"/>
              <a:cs typeface="Alexandria" pitchFamily="2" charset="-78"/>
            </a:endParaRPr>
          </a:p>
          <a:p>
            <a:pPr algn="r" rtl="1"/>
            <a:endParaRPr lang="ar-JO" sz="2000" dirty="0"/>
          </a:p>
          <a:p>
            <a:pPr algn="just" rtl="1">
              <a:lnSpc>
                <a:spcPct val="150000"/>
              </a:lnSpc>
            </a:pPr>
            <a:r>
              <a:rPr lang="ar-JO" sz="2000" b="1" u="sng" dirty="0"/>
              <a:t>اولا : </a:t>
            </a:r>
            <a:r>
              <a:rPr lang="ar-QA" sz="1600" dirty="0">
                <a:latin typeface="Alexandria" pitchFamily="2" charset="-78"/>
                <a:cs typeface="Alexandria" pitchFamily="2" charset="-78"/>
              </a:rPr>
              <a:t>يقوم ممارسو العلاقات العامة بكتابة المواد التي تعزز من صورة المنظمة في وسائل الإعلام مثل البيانات الصحفية المتعلقة بأخبار المنظمة وأنشطتها فبمجرد وصول هذه المادة الإعلامية لوسائل الإعلام يكون للمحرر أو الإعلامي السلطة الكاملة عليها من حيث المضمون والشكل ومكان وتوقيت النشر أو الإذاعة وهناك المئات من البيانات الصحفية التي تصل لوسائل الإعلام، ولا ينشر منها الا القليل مما يتطلب</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من ممارسي العلاقات العامة مراعاة إعداد المادة بأسلوب يتفق مع معايير الكتابة والتحرير الصحفي في وسائل الإعلام المختلفة</a:t>
            </a:r>
            <a:r>
              <a:rPr lang="ar-QA" sz="2000" dirty="0"/>
              <a:t>"</a:t>
            </a:r>
          </a:p>
          <a:p>
            <a:br>
              <a:rPr lang="ar-QA" dirty="0"/>
            </a:br>
            <a:endParaRPr lang="en-US" b="1" dirty="0">
              <a:latin typeface="Alexandria"/>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022" y="4496850"/>
            <a:ext cx="2899813" cy="1433455"/>
          </a:xfrm>
          <a:prstGeom prst="rect">
            <a:avLst/>
          </a:prstGeom>
        </p:spPr>
      </p:pic>
    </p:spTree>
    <p:extLst>
      <p:ext uri="{BB962C8B-B14F-4D97-AF65-F5344CB8AC3E}">
        <p14:creationId xmlns:p14="http://schemas.microsoft.com/office/powerpoint/2010/main" val="4201705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079006" y="782882"/>
            <a:ext cx="5710450" cy="369332"/>
          </a:xfrm>
          <a:prstGeom prst="rect">
            <a:avLst/>
          </a:prstGeom>
          <a:noFill/>
        </p:spPr>
        <p:txBody>
          <a:bodyPr wrap="square" rtlCol="0">
            <a:spAutoFit/>
          </a:bodyPr>
          <a:lstStyle/>
          <a:p>
            <a:pPr algn="ctr"/>
            <a:r>
              <a:rPr lang="ar-QA" dirty="0">
                <a:latin typeface="Alexandria" pitchFamily="2" charset="-78"/>
                <a:cs typeface="Alexandria" pitchFamily="2" charset="-78"/>
              </a:rPr>
              <a:t>متابعة ما ينشر في وسائل الإعلام</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84943"/>
            <a:ext cx="10372200" cy="3025700"/>
          </a:xfrm>
          <a:prstGeom prst="rect">
            <a:avLst/>
          </a:prstGeom>
          <a:noFill/>
        </p:spPr>
        <p:txBody>
          <a:bodyPr wrap="square" rtlCol="0">
            <a:spAutoFit/>
          </a:bodyPr>
          <a:lstStyle/>
          <a:p>
            <a:pPr algn="just" rtl="1"/>
            <a:r>
              <a:rPr lang="ar-JO" sz="2000" b="1" dirty="0"/>
              <a:t>ثانيا : </a:t>
            </a:r>
            <a:r>
              <a:rPr lang="ar-QA" sz="1600" dirty="0">
                <a:latin typeface="Alexandria" pitchFamily="2" charset="-78"/>
                <a:cs typeface="Alexandria" pitchFamily="2" charset="-78"/>
              </a:rPr>
              <a:t>تحرص جميع المنظمات على معرفة كل ما ينشر عنها في وسائل الإعلام المختلفة. وقامت هذه المنظمات بإنشاء قسم أو تخصص أحد</a:t>
            </a:r>
            <a:r>
              <a:rPr lang="ar-JO" sz="1600" dirty="0">
                <a:latin typeface="Alexandria" pitchFamily="2" charset="-78"/>
                <a:cs typeface="Alexandria" pitchFamily="2" charset="-78"/>
              </a:rPr>
              <a:t> </a:t>
            </a:r>
            <a:r>
              <a:rPr lang="ar-QA" sz="1600" dirty="0">
                <a:latin typeface="Alexandria" pitchFamily="2" charset="-78"/>
                <a:cs typeface="Alexandria" pitchFamily="2" charset="-78"/>
              </a:rPr>
              <a:t>الممارسين ممتابعة ينشر كل ما في الصحف وجمع قصاصات من هذه الصحف تتضمن الأخبار التي تنشر معلومات عن </a:t>
            </a:r>
            <a:r>
              <a:rPr lang="ar-JO" sz="1600" dirty="0">
                <a:latin typeface="Alexandria" pitchFamily="2" charset="-78"/>
                <a:cs typeface="Alexandria" pitchFamily="2" charset="-78"/>
              </a:rPr>
              <a:t>المنظمة </a:t>
            </a:r>
            <a:r>
              <a:rPr lang="ar-QA" sz="1600" dirty="0">
                <a:solidFill>
                  <a:srgbClr val="3C3C3C"/>
                </a:solidFill>
                <a:latin typeface="Alexandria" pitchFamily="2" charset="-78"/>
                <a:cs typeface="Alexandria" pitchFamily="2" charset="-78"/>
              </a:rPr>
              <a:t> أهم الوسائل الإعلامية التي تؤثر على </a:t>
            </a:r>
            <a:r>
              <a:rPr lang="ar-JO" sz="1600" dirty="0">
                <a:solidFill>
                  <a:srgbClr val="3C3C3C"/>
                </a:solidFill>
                <a:latin typeface="Alexandria" pitchFamily="2" charset="-78"/>
                <a:cs typeface="Alexandria" pitchFamily="2" charset="-78"/>
              </a:rPr>
              <a:t>الحمهور</a:t>
            </a:r>
            <a:r>
              <a:rPr lang="ar-QA" sz="1600" dirty="0">
                <a:solidFill>
                  <a:srgbClr val="3C3C3C"/>
                </a:solidFill>
                <a:latin typeface="Alexandria" pitchFamily="2" charset="-78"/>
                <a:cs typeface="Alexandria" pitchFamily="2" charset="-78"/>
              </a:rPr>
              <a:t>، أو تتبع ردة الفعل اتجاه علامة تجارية معينة، أو تحديد الاتجاهات الجديدة، أو الحصول على ميزة تنافسية في مجال الصناعة، </a:t>
            </a:r>
            <a:endParaRPr lang="ar-JO" sz="1600" dirty="0">
              <a:solidFill>
                <a:srgbClr val="3C3C3C"/>
              </a:solidFill>
              <a:latin typeface="Alexandria" pitchFamily="2" charset="-78"/>
              <a:cs typeface="Alexandria" pitchFamily="2" charset="-78"/>
            </a:endParaRPr>
          </a:p>
          <a:p>
            <a:pPr algn="just" rtl="1"/>
            <a:r>
              <a:rPr lang="ar-JO" sz="1600" dirty="0">
                <a:solidFill>
                  <a:srgbClr val="3C3C3C"/>
                </a:solidFill>
                <a:latin typeface="Alexandria" pitchFamily="2" charset="-78"/>
                <a:cs typeface="Alexandria" pitchFamily="2" charset="-78"/>
              </a:rPr>
              <a:t>حيث تفيد ب</a:t>
            </a:r>
            <a:r>
              <a:rPr lang="ar-QA" sz="1600" dirty="0">
                <a:solidFill>
                  <a:srgbClr val="3C3C3C"/>
                </a:solidFill>
                <a:latin typeface="Alexandria" pitchFamily="2" charset="-78"/>
                <a:cs typeface="Alexandria" pitchFamily="2" charset="-78"/>
              </a:rPr>
              <a:t>تقديم ما يلي –</a:t>
            </a:r>
          </a:p>
          <a:p>
            <a:pPr algn="just" rtl="1"/>
            <a:r>
              <a:rPr lang="ar-QA" sz="1600" dirty="0">
                <a:solidFill>
                  <a:srgbClr val="3C3C3C"/>
                </a:solidFill>
                <a:latin typeface="Alexandria" pitchFamily="2" charset="-78"/>
                <a:cs typeface="Alexandria" pitchFamily="2" charset="-78"/>
              </a:rPr>
              <a:t>• تقنية فعالة للبحث عن الوسائط إلى جانب أدوات التحليل والتصفية والتصدير التي تقدم النتائج في الوقت الفعلي</a:t>
            </a:r>
          </a:p>
          <a:p>
            <a:pPr algn="just" rtl="1"/>
            <a:r>
              <a:rPr lang="ar-QA" sz="1600" dirty="0">
                <a:solidFill>
                  <a:srgbClr val="3C3C3C"/>
                </a:solidFill>
                <a:latin typeface="Alexandria" pitchFamily="2" charset="-78"/>
                <a:cs typeface="Alexandria" pitchFamily="2" charset="-78"/>
              </a:rPr>
              <a:t>• لوحات المعلومات التفاعلية</a:t>
            </a:r>
          </a:p>
          <a:p>
            <a:pPr algn="just" rtl="1"/>
            <a:r>
              <a:rPr lang="ar-QA" sz="1600" dirty="0">
                <a:solidFill>
                  <a:srgbClr val="3C3C3C"/>
                </a:solidFill>
                <a:latin typeface="Alexandria" pitchFamily="2" charset="-78"/>
                <a:cs typeface="Alexandria" pitchFamily="2" charset="-78"/>
              </a:rPr>
              <a:t>• تنبيهات الأخبار في الوقت الفعلي (تطبيق “واتساب”، تطبيق “تيليغرام”، البريد الإلكتروني والرسائل النصية)</a:t>
            </a:r>
          </a:p>
          <a:p>
            <a:pPr algn="just" rtl="1"/>
            <a:r>
              <a:rPr lang="ar-QA" sz="1600" dirty="0">
                <a:solidFill>
                  <a:srgbClr val="3C3C3C"/>
                </a:solidFill>
                <a:latin typeface="Alexandria" pitchFamily="2" charset="-78"/>
                <a:cs typeface="Alexandria" pitchFamily="2" charset="-78"/>
              </a:rPr>
              <a:t>• نشرات إخبارية آلية وملخصات تنفيذية منسقة</a:t>
            </a:r>
          </a:p>
          <a:p>
            <a:pPr algn="just" rtl="1"/>
            <a:r>
              <a:rPr lang="ar-QA" sz="1600" dirty="0">
                <a:solidFill>
                  <a:srgbClr val="3C3C3C"/>
                </a:solidFill>
                <a:latin typeface="Alexandria" pitchFamily="2" charset="-78"/>
                <a:cs typeface="Alexandria" pitchFamily="2" charset="-78"/>
              </a:rPr>
              <a:t>• خبراء لرصد المحتوى المهم</a:t>
            </a:r>
          </a:p>
          <a:p>
            <a:pPr algn="ctr" rtl="1">
              <a:lnSpc>
                <a:spcPct val="150000"/>
              </a:lnSpc>
            </a:pPr>
            <a:endParaRPr lang="en-US" sz="2000" dirty="0">
              <a:latin typeface="Alexandria"/>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0070" y="4444612"/>
            <a:ext cx="3076575" cy="1485900"/>
          </a:xfrm>
          <a:prstGeom prst="rect">
            <a:avLst/>
          </a:prstGeom>
        </p:spPr>
      </p:pic>
    </p:spTree>
    <p:extLst>
      <p:ext uri="{BB962C8B-B14F-4D97-AF65-F5344CB8AC3E}">
        <p14:creationId xmlns:p14="http://schemas.microsoft.com/office/powerpoint/2010/main" val="1009191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610969" y="684643"/>
            <a:ext cx="5710450"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اتصالات الأزمة</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708126"/>
            <a:ext cx="10372200" cy="4113370"/>
          </a:xfrm>
          <a:prstGeom prst="rect">
            <a:avLst/>
          </a:prstGeom>
          <a:noFill/>
        </p:spPr>
        <p:txBody>
          <a:bodyPr wrap="square" rtlCol="0">
            <a:spAutoFit/>
          </a:bodyPr>
          <a:lstStyle/>
          <a:p>
            <a:pPr algn="justLow" rtl="1">
              <a:lnSpc>
                <a:spcPct val="150000"/>
              </a:lnSpc>
            </a:pPr>
            <a:r>
              <a:rPr lang="ar-JO" sz="1600" b="1" dirty="0">
                <a:latin typeface="Alexandria" pitchFamily="2" charset="-78"/>
                <a:cs typeface="Alexandria" pitchFamily="2" charset="-78"/>
              </a:rPr>
              <a:t>ثالثا: </a:t>
            </a:r>
            <a:r>
              <a:rPr lang="ar-QA" sz="1600" dirty="0">
                <a:latin typeface="Alexandria" pitchFamily="2" charset="-78"/>
                <a:cs typeface="Alexandria" pitchFamily="2" charset="-78"/>
              </a:rPr>
              <a:t>تزداد أهمية الانترنت في أوقات الأزمات التي يمكن أن تواجهها المنظمة ففي تلك الأوقات يزداد اهتمام وسائل الإعلام بتطورات الأزمة وتسعي لمتابعتها فعادة ما تفجر الأزمات سيلاً من الأسئلة التي تتعلق بسياسات المنظمة المختلفة، فكل رجال الإعلام المحلي يريدون أن يعرفوا ماذا حدث؟ وكيف ولماذا حدث؟ والمنظمات التي تتأخر في الإجابة على التساؤلات عادة ما تعاني من عواقب سلبية على المستوي المالي ومستوي إدراك الجماهير لها، واتجاهاتهم نحوها، ومن ثم فالقدرة على الاتصال بسرعة وفاعلية يأتي كعامل أساسي في الإدارة الفاعلة والناجحة للازمة.</a:t>
            </a:r>
          </a:p>
          <a:p>
            <a:pPr algn="justLow" rtl="1">
              <a:lnSpc>
                <a:spcPct val="150000"/>
              </a:lnSpc>
            </a:pPr>
            <a:r>
              <a:rPr lang="ar-QA" sz="1600" dirty="0">
                <a:latin typeface="Alexandria" pitchFamily="2" charset="-78"/>
                <a:cs typeface="Alexandria" pitchFamily="2" charset="-78"/>
              </a:rPr>
              <a:t>ولذلك فإن متابعة ما ينشر في وسائل الإعلام يدعم قدرة المنظمة على الرد على الشائعات التي تتعلق بأداء المنظمة وقت الأزمات ولا يتيح الفرصة للمنافسين من تشويه صورتها أمام جمهورها أو التأثير على سمعته</a:t>
            </a:r>
            <a:r>
              <a:rPr lang="ar-JO" sz="1600" dirty="0">
                <a:latin typeface="Alexandria" pitchFamily="2" charset="-78"/>
                <a:cs typeface="Alexandria" pitchFamily="2" charset="-78"/>
              </a:rPr>
              <a:t> لمواجه اي حاله طارئه تحدث </a:t>
            </a:r>
            <a:r>
              <a:rPr lang="ar-QA" sz="1600" dirty="0">
                <a:latin typeface="Alexandria" pitchFamily="2" charset="-78"/>
                <a:cs typeface="Alexandria" pitchFamily="2" charset="-78"/>
              </a:rPr>
              <a:t>"</a:t>
            </a:r>
            <a:endParaRPr lang="ar-EG" sz="1600" dirty="0">
              <a:latin typeface="Alexandria" pitchFamily="2" charset="-78"/>
              <a:cs typeface="Alexandria" pitchFamily="2" charset="-78"/>
            </a:endParaRPr>
          </a:p>
          <a:p>
            <a:pPr algn="justLow" rtl="1">
              <a:lnSpc>
                <a:spcPct val="150000"/>
              </a:lnSpc>
            </a:pPr>
            <a:br>
              <a:rPr lang="ar-QA" sz="1600" dirty="0">
                <a:latin typeface="Alexandria" pitchFamily="2" charset="-78"/>
                <a:cs typeface="Alexandria" pitchFamily="2" charset="-78"/>
              </a:rPr>
            </a:br>
            <a:endParaRPr lang="en-US" sz="1600" dirty="0">
              <a:latin typeface="Alexandria" pitchFamily="2" charset="-78"/>
              <a:cs typeface="Alexandria" pitchFamily="2" charset="-78"/>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3673" y="4978125"/>
            <a:ext cx="2914593" cy="1139451"/>
          </a:xfrm>
          <a:prstGeom prst="rect">
            <a:avLst/>
          </a:prstGeom>
        </p:spPr>
      </p:pic>
    </p:spTree>
    <p:extLst>
      <p:ext uri="{BB962C8B-B14F-4D97-AF65-F5344CB8AC3E}">
        <p14:creationId xmlns:p14="http://schemas.microsoft.com/office/powerpoint/2010/main" val="4186807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942953" y="773432"/>
            <a:ext cx="5710450" cy="369332"/>
          </a:xfrm>
          <a:prstGeom prst="rect">
            <a:avLst/>
          </a:prstGeom>
          <a:noFill/>
        </p:spPr>
        <p:txBody>
          <a:bodyPr wrap="square" rtlCol="0">
            <a:spAutoFit/>
          </a:bodyPr>
          <a:lstStyle/>
          <a:p>
            <a:pPr algn="ctr" rtl="1" fontAlgn="auto"/>
            <a:r>
              <a:rPr lang="ar-QA" dirty="0">
                <a:latin typeface="Alexandria" pitchFamily="2" charset="-78"/>
                <a:cs typeface="Alexandria" pitchFamily="2" charset="-78"/>
              </a:rPr>
              <a:t>خطوات بناء خطة الاتصال في الأزمات</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571068"/>
            <a:ext cx="10372200" cy="4113370"/>
          </a:xfrm>
          <a:prstGeom prst="rect">
            <a:avLst/>
          </a:prstGeom>
          <a:noFill/>
        </p:spPr>
        <p:txBody>
          <a:bodyPr wrap="square" rtlCol="0">
            <a:spAutoFit/>
          </a:bodyPr>
          <a:lstStyle/>
          <a:p>
            <a:pPr algn="ctr" rtl="1">
              <a:lnSpc>
                <a:spcPct val="150000"/>
              </a:lnSpc>
            </a:pPr>
            <a:r>
              <a:rPr lang="ar-QA" sz="1600" b="1" dirty="0">
                <a:latin typeface="Alexandria" pitchFamily="2" charset="-78"/>
                <a:cs typeface="Alexandria" pitchFamily="2" charset="-78"/>
              </a:rPr>
              <a:t>يعتبر الاتصال في الأزمات جهد مبذول تقوم به المنظمات أو الشركات، يتم فيه التواصل مع الجمهور حال حدوث أمر يخل في الأمن العام بكافة مجالاته، ويتمثل دورها في التخطيط المسبق الذي يشمل:</a:t>
            </a:r>
          </a:p>
          <a:p>
            <a:pPr marL="457200" indent="-457200" algn="just" rtl="1">
              <a:lnSpc>
                <a:spcPct val="150000"/>
              </a:lnSpc>
              <a:buFont typeface="+mj-lt"/>
              <a:buAutoNum type="arabicPeriod"/>
            </a:pPr>
            <a:r>
              <a:rPr lang="ar-QA" sz="1600" dirty="0">
                <a:latin typeface="Alexandria" pitchFamily="2" charset="-78"/>
                <a:cs typeface="Alexandria" pitchFamily="2" charset="-78"/>
              </a:rPr>
              <a:t>بناء فريق لإدارة الأزمة.</a:t>
            </a:r>
          </a:p>
          <a:p>
            <a:pPr marL="457200" indent="-457200" algn="just" rtl="1">
              <a:lnSpc>
                <a:spcPct val="150000"/>
              </a:lnSpc>
              <a:buFont typeface="+mj-lt"/>
              <a:buAutoNum type="arabicPeriod"/>
            </a:pPr>
            <a:r>
              <a:rPr lang="ar-QA" sz="1600" dirty="0">
                <a:latin typeface="Alexandria" pitchFamily="2" charset="-78"/>
                <a:cs typeface="Alexandria" pitchFamily="2" charset="-78"/>
              </a:rPr>
              <a:t>معرفة الاستراتيجيات اللازمة للتعامل مع الجمهور.</a:t>
            </a:r>
          </a:p>
          <a:p>
            <a:pPr marL="457200" indent="-457200" algn="just" rtl="1">
              <a:lnSpc>
                <a:spcPct val="150000"/>
              </a:lnSpc>
              <a:buFont typeface="+mj-lt"/>
              <a:buAutoNum type="arabicPeriod"/>
            </a:pPr>
            <a:r>
              <a:rPr lang="ar-QA" sz="1600" dirty="0">
                <a:latin typeface="Alexandria" pitchFamily="2" charset="-78"/>
                <a:cs typeface="Alexandria" pitchFamily="2" charset="-78"/>
              </a:rPr>
              <a:t>معرفة الاستراتيجيات اللازمة للتعامل مع وسائل الإعلا</a:t>
            </a:r>
            <a:r>
              <a:rPr lang="ar-JO" sz="1600" dirty="0">
                <a:latin typeface="Alexandria" pitchFamily="2" charset="-78"/>
                <a:cs typeface="Alexandria" pitchFamily="2" charset="-78"/>
              </a:rPr>
              <a:t>م </a:t>
            </a:r>
          </a:p>
          <a:p>
            <a:pPr marL="457200" indent="-457200" algn="just" rtl="1">
              <a:lnSpc>
                <a:spcPct val="150000"/>
              </a:lnSpc>
              <a:buFont typeface="+mj-lt"/>
              <a:buAutoNum type="arabicPeriod"/>
            </a:pPr>
            <a:endParaRPr lang="ar-JO" sz="1600" dirty="0">
              <a:latin typeface="Alexandria" pitchFamily="2" charset="-78"/>
              <a:cs typeface="Alexandria" pitchFamily="2" charset="-78"/>
            </a:endParaRPr>
          </a:p>
          <a:p>
            <a:pPr algn="ctr" rtl="1">
              <a:lnSpc>
                <a:spcPct val="150000"/>
              </a:lnSpc>
            </a:pPr>
            <a:r>
              <a:rPr lang="ar-QA" sz="1600" b="1" dirty="0">
                <a:latin typeface="Alexandria" pitchFamily="2" charset="-78"/>
                <a:cs typeface="Alexandria" pitchFamily="2" charset="-78"/>
              </a:rPr>
              <a:t>تحتاج خطة الاتصال لمفاتيح كي تنجح في إدارة الأزمة، كبناء العلاقات مع أصحاب المصلحة وسائل الإعلام، واستخدام كافة الموارد المتاحة، بالإضافة إلى إعداد خطة اتصال متمثلة بالخطوات التالية: </a:t>
            </a:r>
          </a:p>
          <a:p>
            <a:pPr marL="457200" indent="-457200" algn="just" rtl="1">
              <a:lnSpc>
                <a:spcPct val="150000"/>
              </a:lnSpc>
              <a:buFont typeface="+mj-lt"/>
              <a:buAutoNum type="arabicPeriod"/>
            </a:pPr>
            <a:r>
              <a:rPr lang="ar-QA" sz="1600" dirty="0">
                <a:latin typeface="Alexandria" pitchFamily="2" charset="-78"/>
                <a:cs typeface="Alexandria" pitchFamily="2" charset="-78"/>
              </a:rPr>
              <a:t>تكوين فريق إدارة الأزمة.</a:t>
            </a:r>
          </a:p>
          <a:p>
            <a:pPr marL="457200" indent="-457200" algn="just" rtl="1">
              <a:lnSpc>
                <a:spcPct val="150000"/>
              </a:lnSpc>
              <a:buFont typeface="+mj-lt"/>
              <a:buAutoNum type="arabicPeriod"/>
            </a:pPr>
            <a:r>
              <a:rPr lang="ar-QA" sz="1600" dirty="0">
                <a:latin typeface="Alexandria" pitchFamily="2" charset="-78"/>
                <a:cs typeface="Alexandria" pitchFamily="2" charset="-78"/>
              </a:rPr>
              <a:t>تحديد المتحدث الرسمي.</a:t>
            </a:r>
          </a:p>
          <a:p>
            <a:pPr marL="457200" indent="-457200" algn="just" rtl="1">
              <a:lnSpc>
                <a:spcPct val="150000"/>
              </a:lnSpc>
              <a:buFont typeface="+mj-lt"/>
              <a:buAutoNum type="arabicPeriod"/>
            </a:pPr>
            <a:r>
              <a:rPr lang="ar-QA" sz="1600" dirty="0">
                <a:latin typeface="Alexandria" pitchFamily="2" charset="-78"/>
                <a:cs typeface="Alexandria" pitchFamily="2" charset="-78"/>
              </a:rPr>
              <a:t>تحديد السيناريوهات المحتملة للأزمة</a:t>
            </a:r>
          </a:p>
        </p:txBody>
      </p:sp>
    </p:spTree>
    <p:extLst>
      <p:ext uri="{BB962C8B-B14F-4D97-AF65-F5344CB8AC3E}">
        <p14:creationId xmlns:p14="http://schemas.microsoft.com/office/powerpoint/2010/main" val="3010997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627725" y="714294"/>
            <a:ext cx="4791830"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المساعدة في اجراء البحوث المختلفة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6" y="1814442"/>
            <a:ext cx="9960558" cy="2266711"/>
          </a:xfrm>
          <a:prstGeom prst="rect">
            <a:avLst/>
          </a:prstGeom>
          <a:noFill/>
        </p:spPr>
        <p:txBody>
          <a:bodyPr wrap="square" rtlCol="0">
            <a:spAutoFit/>
          </a:bodyPr>
          <a:lstStyle/>
          <a:p>
            <a:pPr algn="just" rtl="1">
              <a:lnSpc>
                <a:spcPct val="150000"/>
              </a:lnSpc>
            </a:pPr>
            <a:r>
              <a:rPr lang="ar-JO" sz="1600" b="1" dirty="0">
                <a:latin typeface="Alexandria" pitchFamily="2" charset="-78"/>
                <a:cs typeface="Alexandria" pitchFamily="2" charset="-78"/>
              </a:rPr>
              <a:t>رابعا : </a:t>
            </a:r>
            <a:r>
              <a:rPr lang="ar-QA" sz="1600" dirty="0">
                <a:latin typeface="Alexandria" pitchFamily="2" charset="-78"/>
                <a:cs typeface="Alexandria" pitchFamily="2" charset="-78"/>
              </a:rPr>
              <a:t>في الوقت الذي تمثل فيه الانترنت وسيلة لنشر وتقديم المعلومات، نجدها في الوقت نفسه توفر لإدارات العلاقات العامة كماً هائلاً من المعلومات عن التطورات الحادثة في مجال عمل المؤسسات في بيئتها الخارجية مما يساعدها في تحليل الفرص والتحديات ، والتهديدات التي قد تؤثر على مجال عمل المؤسسة، وكذلك تحديد قوة وصورة المنافسين وتبدأ عملية صنع القرار داخل المنظمة من عملية الرصد للبيئة الخارجية والداخلية التي تقوم بها العلاقات العامة، وهي السبب في تزايد الاعتراف بضرورة أن تتبوأ العلاقات العامة كوظيفة أحد المواقع الإستراتيجية المهمة في عملية صنع القرار.</a:t>
            </a:r>
            <a:endParaRPr lang="en-US" sz="1600" dirty="0">
              <a:latin typeface="Alexandria" pitchFamily="2" charset="-78"/>
              <a:cs typeface="Alexandria" pitchFamily="2" charset="-7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101" y="4488015"/>
            <a:ext cx="3338225" cy="1614430"/>
          </a:xfrm>
          <a:prstGeom prst="rect">
            <a:avLst/>
          </a:prstGeom>
        </p:spPr>
      </p:pic>
    </p:spTree>
    <p:extLst>
      <p:ext uri="{BB962C8B-B14F-4D97-AF65-F5344CB8AC3E}">
        <p14:creationId xmlns:p14="http://schemas.microsoft.com/office/powerpoint/2010/main" val="2412448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6499318" cy="400110"/>
          </a:xfrm>
          <a:prstGeom prst="rect">
            <a:avLst/>
          </a:prstGeom>
          <a:noFill/>
        </p:spPr>
        <p:txBody>
          <a:bodyPr wrap="square" rtlCol="0">
            <a:spAutoFit/>
          </a:bodyPr>
          <a:lstStyle/>
          <a:p>
            <a:pPr rtl="1"/>
            <a:r>
              <a:rPr lang="ar-QA" sz="2000" dirty="0">
                <a:latin typeface="Alexandria" pitchFamily="2" charset="-78"/>
                <a:cs typeface="Alexandria" pitchFamily="2" charset="-78"/>
              </a:rPr>
              <a:t>مساعدة المؤسسات في بناء علاقتها مع وسائل الاعلام</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2" name="TextBox 1"/>
          <p:cNvSpPr txBox="1"/>
          <p:nvPr/>
        </p:nvSpPr>
        <p:spPr>
          <a:xfrm>
            <a:off x="1046602" y="1993392"/>
            <a:ext cx="10090790" cy="4199611"/>
          </a:xfrm>
          <a:prstGeom prst="rect">
            <a:avLst/>
          </a:prstGeom>
          <a:noFill/>
        </p:spPr>
        <p:txBody>
          <a:bodyPr wrap="square" rtlCol="0">
            <a:spAutoFit/>
          </a:bodyPr>
          <a:lstStyle/>
          <a:p>
            <a:pPr algn="just" rtl="1">
              <a:lnSpc>
                <a:spcPct val="150000"/>
              </a:lnSpc>
            </a:pPr>
            <a:r>
              <a:rPr lang="ar-JO" sz="1600" b="1" u="sng" dirty="0">
                <a:latin typeface="Alexandria" pitchFamily="2" charset="-78"/>
                <a:cs typeface="Alexandria" pitchFamily="2" charset="-78"/>
              </a:rPr>
              <a:t>خامسا :</a:t>
            </a:r>
            <a:r>
              <a:rPr lang="ar-QA" sz="1600" dirty="0">
                <a:latin typeface="Alexandria" pitchFamily="2" charset="-78"/>
                <a:cs typeface="Alexandria" pitchFamily="2" charset="-78"/>
              </a:rPr>
              <a:t>أشارت دراسات عديدة إلى أن ما بين 25.0 إلى 80.0% من مضمون الأخبار المنشورة في الصحف يتأثر ويتشكل من قبل ممارسي العلاقات العامة؛ بمعني أن</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هؤلاء الممارسين يكتبون الأخبار ويحررونها وفقٌ لمعايير الكتابة والتحرير الصحفي ويراعون السياسات التحريرية للصحف ووسائل الإعلام المختلفة ولذلك يري باحثو العلاقات العامة أن العلاقة بين العلاقات العامة ووسائل الإعلام تقوم على التوازن ‏(</a:t>
            </a:r>
            <a:r>
              <a:rPr lang="en-US" sz="1600" dirty="0">
                <a:latin typeface="Alexandria" pitchFamily="2" charset="-78"/>
                <a:cs typeface="Alexandria" pitchFamily="2" charset="-78"/>
              </a:rPr>
              <a:t>Balance(</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فممارس العلاقات العامة يريد الوصول إلى الجمهور المستهدف بر وساتل | 1ي يريد العلاقات العامة مراعاة الاعتبارات و الخاصة بوسائل الإعلام التي يعملون فيها. وعلي ذلك تحرص المنظمات المختلفة على بناء علاقات إستراتيجية مع هذه الوسائل.</a:t>
            </a:r>
            <a:endParaRPr lang="ar-JO" sz="1600" dirty="0">
              <a:latin typeface="Alexandria" pitchFamily="2" charset="-78"/>
              <a:cs typeface="Alexandria" pitchFamily="2" charset="-78"/>
            </a:endParaRPr>
          </a:p>
          <a:p>
            <a:pPr algn="just" rtl="1">
              <a:lnSpc>
                <a:spcPct val="150000"/>
              </a:lnSpc>
            </a:pPr>
            <a:r>
              <a:rPr lang="ar-QA" sz="1600" b="1" dirty="0">
                <a:latin typeface="Alexandria" pitchFamily="2" charset="-78"/>
                <a:cs typeface="Alexandria" pitchFamily="2" charset="-78"/>
              </a:rPr>
              <a:t> ويسعي ممارسو العلاقات العامة إلى بناء شبكة من العلاقات الشخصية مع المحررين لضمان تغطية ايجابية لأنشطة منظماتهم.</a:t>
            </a:r>
            <a:endParaRPr lang="ar-EG" sz="1600" b="1" dirty="0">
              <a:latin typeface="Alexandria" pitchFamily="2" charset="-78"/>
              <a:cs typeface="Alexandria" pitchFamily="2" charset="-78"/>
            </a:endParaRPr>
          </a:p>
          <a:p>
            <a:pPr algn="just" rtl="1">
              <a:lnSpc>
                <a:spcPct val="150000"/>
              </a:lnSpc>
            </a:pPr>
            <a:r>
              <a:rPr lang="ar-QA" sz="1600" b="1" dirty="0">
                <a:latin typeface="Alexandria" pitchFamily="2" charset="-78"/>
                <a:cs typeface="Alexandria" pitchFamily="2" charset="-78"/>
              </a:rPr>
              <a:t> </a:t>
            </a:r>
            <a:br>
              <a:rPr lang="ar-QA" sz="2000" dirty="0"/>
            </a:br>
            <a:endParaRPr lang="en-US" sz="2000" dirty="0"/>
          </a:p>
        </p:txBody>
      </p:sp>
    </p:spTree>
    <p:extLst>
      <p:ext uri="{BB962C8B-B14F-4D97-AF65-F5344CB8AC3E}">
        <p14:creationId xmlns:p14="http://schemas.microsoft.com/office/powerpoint/2010/main" val="12010788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6048493" cy="400110"/>
          </a:xfrm>
          <a:prstGeom prst="rect">
            <a:avLst/>
          </a:prstGeom>
          <a:noFill/>
        </p:spPr>
        <p:txBody>
          <a:bodyPr wrap="square" rtlCol="0">
            <a:spAutoFit/>
          </a:bodyPr>
          <a:lstStyle/>
          <a:p>
            <a:pPr algn="ctr"/>
            <a:r>
              <a:rPr lang="ar-QA" sz="2000" dirty="0">
                <a:latin typeface="Alexandria" pitchFamily="2" charset="-78"/>
                <a:cs typeface="Alexandria" pitchFamily="2" charset="-78"/>
              </a:rPr>
              <a:t>مساعدة المؤسسات في بناء علاقتها مع جماهيرها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03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endParaRPr lang="en-US" b="1" u="sng" dirty="0"/>
          </a:p>
        </p:txBody>
      </p:sp>
      <p:sp>
        <p:nvSpPr>
          <p:cNvPr id="2" name="TextBox 1"/>
          <p:cNvSpPr txBox="1"/>
          <p:nvPr/>
        </p:nvSpPr>
        <p:spPr>
          <a:xfrm>
            <a:off x="1091256" y="1806509"/>
            <a:ext cx="10082712" cy="2266711"/>
          </a:xfrm>
          <a:prstGeom prst="rect">
            <a:avLst/>
          </a:prstGeom>
          <a:noFill/>
        </p:spPr>
        <p:txBody>
          <a:bodyPr wrap="square" rtlCol="0">
            <a:spAutoFit/>
          </a:bodyPr>
          <a:lstStyle/>
          <a:p>
            <a:pPr algn="just" rtl="1">
              <a:lnSpc>
                <a:spcPct val="150000"/>
              </a:lnSpc>
            </a:pPr>
            <a:r>
              <a:rPr lang="ar-QA" sz="1600" dirty="0">
                <a:latin typeface="Alexandria" pitchFamily="2" charset="-78"/>
                <a:cs typeface="Alexandria" pitchFamily="2" charset="-78"/>
              </a:rPr>
              <a:t>ساهمت الإمكانيات التفاعلية التي توفرها الانترنت لممارسي العلاقات العامة في بناء علاقات شخصية وعلاقات حوار مع جمهور المنظمة. مما يتطلب من ممارسي العلاقات العامة ضرورة التعرف على اهتمامات الجماهير المختلفة. وتحديد خصائصهم وأسلوب تفكيرهم. والدوافع التي تفسر سلوكم. فالقدرة على الاتصال بشكل مباشر ومستمر مع الجمهور يعزز من بناء علاقات ايجابية كما يتحتم على ممارسي العلاقات العامة الالتزام بالسلوك الأخلاقي فالسرعة وال</a:t>
            </a:r>
            <a:r>
              <a:rPr lang="ar-JO" sz="1600" dirty="0">
                <a:latin typeface="Alexandria" pitchFamily="2" charset="-78"/>
                <a:cs typeface="Alexandria" pitchFamily="2" charset="-78"/>
              </a:rPr>
              <a:t>م</a:t>
            </a:r>
            <a:r>
              <a:rPr lang="ar-QA" sz="1600" dirty="0">
                <a:latin typeface="Alexandria" pitchFamily="2" charset="-78"/>
                <a:cs typeface="Alexandria" pitchFamily="2" charset="-78"/>
              </a:rPr>
              <a:t>دى الواسع الذي تصل إليه الرسا</a:t>
            </a:r>
            <a:r>
              <a:rPr lang="ar-JO" sz="1600" dirty="0">
                <a:latin typeface="Alexandria" pitchFamily="2" charset="-78"/>
                <a:cs typeface="Alexandria" pitchFamily="2" charset="-78"/>
              </a:rPr>
              <a:t>ئ</a:t>
            </a:r>
            <a:r>
              <a:rPr lang="ar-QA" sz="1600" dirty="0">
                <a:latin typeface="Alexandria" pitchFamily="2" charset="-78"/>
                <a:cs typeface="Alexandria" pitchFamily="2" charset="-78"/>
              </a:rPr>
              <a:t>ل اليوم يعني أن أي سلوك غير أخلاقي سوف ينتشر بسرعة وفي نطاق واسع مما سيضعف من مصداقية المؤسسة نحو الجمهور. </a:t>
            </a:r>
            <a:endParaRPr lang="en-US" sz="1600" dirty="0">
              <a:latin typeface="Alexandria" pitchFamily="2" charset="-78"/>
              <a:cs typeface="Alexandria" pitchFamily="2" charset="-78"/>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5240" y="4380582"/>
            <a:ext cx="2857500" cy="1600200"/>
          </a:xfrm>
          <a:prstGeom prst="rect">
            <a:avLst/>
          </a:prstGeom>
        </p:spPr>
      </p:pic>
    </p:spTree>
    <p:extLst>
      <p:ext uri="{BB962C8B-B14F-4D97-AF65-F5344CB8AC3E}">
        <p14:creationId xmlns:p14="http://schemas.microsoft.com/office/powerpoint/2010/main" val="6161623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56803" y="775960"/>
            <a:ext cx="4866389"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العلاقات العامة واستراتيجيات الاتصال</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endParaRPr lang="en-US" b="1" u="sng"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1934" y="2066557"/>
            <a:ext cx="7908076" cy="3687756"/>
          </a:xfrm>
          <a:prstGeom prst="rect">
            <a:avLst/>
          </a:prstGeom>
        </p:spPr>
      </p:pic>
    </p:spTree>
    <p:extLst>
      <p:ext uri="{BB962C8B-B14F-4D97-AF65-F5344CB8AC3E}">
        <p14:creationId xmlns:p14="http://schemas.microsoft.com/office/powerpoint/2010/main" val="33973719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662805" y="808870"/>
            <a:ext cx="4866389"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العلاقات العامة واستراتيجيات الاتصال</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endParaRPr lang="en-US" b="1" u="sng"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3369" y="1895416"/>
            <a:ext cx="8038408" cy="4024298"/>
          </a:xfrm>
          <a:prstGeom prst="rect">
            <a:avLst/>
          </a:prstGeom>
        </p:spPr>
      </p:pic>
    </p:spTree>
    <p:extLst>
      <p:ext uri="{BB962C8B-B14F-4D97-AF65-F5344CB8AC3E}">
        <p14:creationId xmlns:p14="http://schemas.microsoft.com/office/powerpoint/2010/main" val="109109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5710451" cy="400110"/>
          </a:xfrm>
          <a:prstGeom prst="rect">
            <a:avLst/>
          </a:prstGeom>
          <a:noFill/>
        </p:spPr>
        <p:txBody>
          <a:bodyPr wrap="square" rtlCol="0">
            <a:spAutoFit/>
          </a:bodyPr>
          <a:lstStyle/>
          <a:p>
            <a:pPr algn="r" rtl="1"/>
            <a:r>
              <a:rPr lang="ar-QA" sz="2000" dirty="0">
                <a:latin typeface="Alexandria" pitchFamily="2" charset="-78"/>
                <a:cs typeface="Alexandria" pitchFamily="2" charset="-78"/>
              </a:rPr>
              <a:t>العلاقات العامة واستراتيجيات الاتصال</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288203" y="2154908"/>
            <a:ext cx="9864768" cy="3867149"/>
          </a:xfrm>
          <a:prstGeom prst="rect">
            <a:avLst/>
          </a:prstGeom>
          <a:noFill/>
        </p:spPr>
        <p:txBody>
          <a:bodyPr wrap="square" rtlCol="0">
            <a:spAutoFit/>
          </a:bodyPr>
          <a:lstStyle/>
          <a:p>
            <a:pPr algn="just" rtl="1">
              <a:lnSpc>
                <a:spcPct val="150000"/>
              </a:lnSpc>
            </a:pPr>
            <a:r>
              <a:rPr lang="ar-QA" sz="1600" b="1" dirty="0">
                <a:latin typeface="Alexandria" pitchFamily="2" charset="-78"/>
                <a:cs typeface="Alexandria" pitchFamily="2" charset="-78"/>
              </a:rPr>
              <a:t> مميزات وسائل التواصل الاجتماعي للمنظمات</a:t>
            </a:r>
            <a:endParaRPr lang="ar-JO" sz="1600" b="1" dirty="0">
              <a:latin typeface="Alexandria" pitchFamily="2" charset="-78"/>
              <a:cs typeface="Alexandria" pitchFamily="2" charset="-78"/>
            </a:endParaRPr>
          </a:p>
          <a:p>
            <a:pPr algn="just" rtl="1">
              <a:lnSpc>
                <a:spcPct val="150000"/>
              </a:lnSpc>
            </a:pPr>
            <a:r>
              <a:rPr lang="ar-QA" sz="1600" dirty="0">
                <a:latin typeface="Alexandria" pitchFamily="2" charset="-78"/>
                <a:cs typeface="Alexandria" pitchFamily="2" charset="-78"/>
              </a:rPr>
              <a:t>تحقق هذه الوسائل عدة مميزات للمنظمة؛ فهي تخلق مساحة للحوار مع الجمهور وتجعل المنظمة أكثر قرباً منه وتتمكن بذلك من بناء قدر من الثقة والمصداقية تجاه أعمالها وتدعم الشفافية والوضوح في معاملاتها وبياناتها، وتحقق كذلك كسب تأييد الأفراد والجهات الاخري وتمتاز وسائل التواصل الاجتماعي بانتشارها السريع وتكلفتها المعقولة وإمكانية متابعتها ومراقبتها بسهولة إلى جانب سرعة نشر وتلقي المعلومات والأخبار من خلالها.</a:t>
            </a:r>
          </a:p>
          <a:p>
            <a:br>
              <a:rPr lang="ar-QA" sz="1600" dirty="0">
                <a:latin typeface="Alexandria" pitchFamily="2" charset="-78"/>
                <a:cs typeface="Alexandria" pitchFamily="2" charset="-78"/>
              </a:rPr>
            </a:br>
            <a:endParaRPr lang="ar-JO" sz="1600" dirty="0">
              <a:latin typeface="Alexandria" pitchFamily="2" charset="-78"/>
              <a:cs typeface="Alexandria" pitchFamily="2" charset="-78"/>
            </a:endParaRPr>
          </a:p>
          <a:p>
            <a:pPr algn="just" rtl="1">
              <a:lnSpc>
                <a:spcPct val="150000"/>
              </a:lnSpc>
            </a:pPr>
            <a:endParaRPr lang="ar-JO" sz="1600" dirty="0">
              <a:latin typeface="Alexandria" pitchFamily="2" charset="-78"/>
              <a:cs typeface="Alexandria" pitchFamily="2" charset="-78"/>
            </a:endParaRPr>
          </a:p>
          <a:p>
            <a:pPr algn="just" rtl="1">
              <a:lnSpc>
                <a:spcPct val="150000"/>
              </a:lnSpc>
            </a:pPr>
            <a:endParaRPr lang="ar-JO"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333303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04412" y="1571068"/>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280202"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مجالات استخدام وسائل التواصل الاجتماعي للمنظمة</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2351781"/>
            <a:ext cx="10171167" cy="2636043"/>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تقديم المعلومات حيث يتم تقديم المعلومات والبيانات الخاصة بالمنظمة وأعمالها عبر هذه الوسائل لتعريف الجمهور بالأعمال التي تقدمها والمجال الذي تعمل</a:t>
            </a:r>
            <a:r>
              <a:rPr lang="ar-JO" sz="1600" dirty="0">
                <a:latin typeface="Alexandria" pitchFamily="2" charset="-78"/>
                <a:cs typeface="Alexandria" pitchFamily="2" charset="-78"/>
              </a:rPr>
              <a:t> </a:t>
            </a:r>
            <a:r>
              <a:rPr lang="ar-QA" sz="1600" dirty="0">
                <a:latin typeface="Alexandria" pitchFamily="2" charset="-78"/>
                <a:cs typeface="Alexandria" pitchFamily="2" charset="-78"/>
              </a:rPr>
              <a:t>به.</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نشر الاخبار: حيث يتم نشر أخبار المنظمة وإحاطة الجمهور بالأحداث والفحاليات التي تقوم بها والمناسبات التي تشارك فيها وكذا الانجازات التي تحققها</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لارشاد والتوجيه والتوعية: حيث تشهد مواقع التواصل الاجتماعي للمنظمة في إرشاد الجمهور وتوجيهه وتشارك في برامج وحملات التوعية التي تنفذها المنظمة</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endParaRPr lang="ar-QA" sz="1600" dirty="0">
              <a:latin typeface="Alexandria"/>
              <a:cs typeface="Alexandria" charset="0"/>
            </a:endParaRPr>
          </a:p>
        </p:txBody>
      </p:sp>
    </p:spTree>
    <p:extLst>
      <p:ext uri="{BB962C8B-B14F-4D97-AF65-F5344CB8AC3E}">
        <p14:creationId xmlns:p14="http://schemas.microsoft.com/office/powerpoint/2010/main" val="18721750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280202"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مجالات استخدام وسائل التواصل الاجتماعي للمنظمة</a:t>
            </a: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2397954"/>
            <a:ext cx="9864768" cy="2723118"/>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الربط المنظمة: مع موقع حيث يمكن نشر رابط الموقع الالكتروني للمنظمة على صفحاتها على هذه المواقع بحيث يسهل للمستخدم الدخول إلى موقع المنظمة.</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 وضع روابط مواقع مهمة: حيث يمكن نشر روابط لمواقع تتضمن معلومات وتفصيلات تهم المنظمة وجمهورها مثل نشر روابط للأخبار الخاصة بالمنظمة التي نشرت على مواقع الصحف والواقع الاخبارية الالكتروني.</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الترويج وخدماتها: لمنتجات المنظمة حيث يمكن نشر إعلانات أو روابط بإعلانات المنظمة وتقديم معلومات ترويجية عن سلعها وخدماتها. </a:t>
            </a:r>
            <a:endParaRPr lang="en-US" sz="1600" b="1" dirty="0">
              <a:latin typeface="Alexandria" pitchFamily="2" charset="-78"/>
              <a:cs typeface="Alexandria" pitchFamily="2" charset="-78"/>
            </a:endParaRPr>
          </a:p>
        </p:txBody>
      </p:sp>
    </p:spTree>
    <p:extLst>
      <p:ext uri="{BB962C8B-B14F-4D97-AF65-F5344CB8AC3E}">
        <p14:creationId xmlns:p14="http://schemas.microsoft.com/office/powerpoint/2010/main" val="556639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44984" y="696488"/>
            <a:ext cx="3902032"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استراتيجيات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6261" y="1814442"/>
            <a:ext cx="9838860" cy="3005375"/>
          </a:xfrm>
          <a:prstGeom prst="rect">
            <a:avLst/>
          </a:prstGeom>
          <a:noFill/>
        </p:spPr>
        <p:txBody>
          <a:bodyPr wrap="square" rtlCol="0">
            <a:spAutoFit/>
          </a:bodyPr>
          <a:lstStyle/>
          <a:p>
            <a:pPr algn="just" rtl="1">
              <a:lnSpc>
                <a:spcPct val="150000"/>
              </a:lnSpc>
            </a:pPr>
            <a:r>
              <a:rPr lang="ar-QA" sz="1600" dirty="0">
                <a:latin typeface="Alexandria" pitchFamily="2" charset="-78"/>
                <a:cs typeface="Alexandria" pitchFamily="2" charset="-78"/>
              </a:rPr>
              <a:t>يعرف علماء النفس الاجتماعيون وباحثو الاتصال </a:t>
            </a:r>
            <a:r>
              <a:rPr lang="ar-QA" sz="1600" b="1" dirty="0">
                <a:latin typeface="Alexandria" pitchFamily="2" charset="-78"/>
                <a:cs typeface="Alexandria" pitchFamily="2" charset="-78"/>
              </a:rPr>
              <a:t>الإقناع بأنه: "جهود مقصودة وناجحة. تسعي للتأثير في الحالة العقلية للأخر من خلال الرسائل الاتصالية. ويكون للجمهور المستهدف درجة من الحرية أثناء استقباله للرسالة</a:t>
            </a:r>
            <a:r>
              <a:rPr lang="ar-JO" sz="1600" b="1" dirty="0">
                <a:latin typeface="Alexandria" pitchFamily="2" charset="-78"/>
                <a:cs typeface="Alexandria" pitchFamily="2" charset="-78"/>
              </a:rPr>
              <a:t>.</a:t>
            </a:r>
          </a:p>
          <a:p>
            <a:pPr algn="just" rtl="1">
              <a:lnSpc>
                <a:spcPct val="150000"/>
              </a:lnSpc>
            </a:pPr>
            <a:endParaRPr lang="ar-JO" sz="1600" b="1" dirty="0">
              <a:latin typeface="Alexandria" pitchFamily="2" charset="-78"/>
              <a:cs typeface="Alexandria" pitchFamily="2" charset="-78"/>
            </a:endParaRPr>
          </a:p>
          <a:p>
            <a:pPr algn="just" rtl="1">
              <a:lnSpc>
                <a:spcPct val="150000"/>
              </a:lnSpc>
            </a:pPr>
            <a:r>
              <a:rPr lang="ar-QA" sz="1600" dirty="0">
                <a:latin typeface="Alexandria" pitchFamily="2" charset="-78"/>
                <a:cs typeface="Alexandria" pitchFamily="2" charset="-78"/>
              </a:rPr>
              <a:t> ويؤكد هذا التعريف على أن </a:t>
            </a:r>
            <a:r>
              <a:rPr lang="ar-QA" sz="1600" b="1" u="sng" dirty="0">
                <a:latin typeface="Alexandria" pitchFamily="2" charset="-78"/>
                <a:cs typeface="Alexandria" pitchFamily="2" charset="-78"/>
              </a:rPr>
              <a:t>الإقناع يرتبط بصفتين</a:t>
            </a:r>
            <a:r>
              <a:rPr lang="ar-QA" sz="1600" dirty="0">
                <a:latin typeface="Alexandria" pitchFamily="2" charset="-78"/>
                <a:cs typeface="Alexandria" pitchFamily="2" charset="-78"/>
              </a:rPr>
              <a:t>: الأولى هي النجاح في التأثير على الشخص المستهدف. والثانية هي القصد والذي يعني أن الإقناع يسعي إلى تغيير السلوك المبني على تغيير الاتجاهات لان التغيير الوقتي للسلوك أو تعارض السلوك والاتجاه يعني أن هناك نوعاً من الإجبار وليس الإقناع لذلك قد يكون تغيير الاتجاه هو الهدف الأسا</a:t>
            </a:r>
            <a:r>
              <a:rPr lang="ar-JO" sz="1600" dirty="0">
                <a:latin typeface="Alexandria" pitchFamily="2" charset="-78"/>
                <a:cs typeface="Alexandria" pitchFamily="2" charset="-78"/>
              </a:rPr>
              <a:t>س</a:t>
            </a:r>
            <a:r>
              <a:rPr lang="ar-QA" sz="1600" dirty="0">
                <a:latin typeface="Alexandria" pitchFamily="2" charset="-78"/>
                <a:cs typeface="Alexandria" pitchFamily="2" charset="-78"/>
              </a:rPr>
              <a:t>ي لبرامج العلاقات العامة.</a:t>
            </a:r>
            <a:endParaRPr lang="en-US" sz="1600" dirty="0">
              <a:latin typeface="Alexandria" pitchFamily="2" charset="-78"/>
              <a:cs typeface="Alexandria" pitchFamily="2" charset="-7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679" y="4684232"/>
            <a:ext cx="2143125" cy="1454226"/>
          </a:xfrm>
          <a:prstGeom prst="rect">
            <a:avLst/>
          </a:prstGeom>
        </p:spPr>
      </p:pic>
    </p:spTree>
    <p:extLst>
      <p:ext uri="{BB962C8B-B14F-4D97-AF65-F5344CB8AC3E}">
        <p14:creationId xmlns:p14="http://schemas.microsoft.com/office/powerpoint/2010/main" val="2204836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44984" y="714113"/>
            <a:ext cx="3902032"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مفهوم الإقناع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1655586"/>
            <a:ext cx="10124077" cy="4852034"/>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sz="1600" b="1" dirty="0">
                <a:latin typeface="Alexandria" pitchFamily="2" charset="-78"/>
                <a:cs typeface="Alexandria" pitchFamily="2" charset="-78"/>
              </a:rPr>
              <a:t>يتمثل مفهوم الإقناع في القدرة على التأثير في الآخرين لتحقيق هدف معين وهو عملية يقصد منها جعل طرف آخر قد يكون إحداث تغيير معين أو تحديل أو تغيير سلوك أو تغيير اتجاه معين وأساس عملية الإقناع التفاعل هو بين الأطراف المتحاورة من خلال خطوات معينه ومراحل مرنة متداخلة تقوم على العلم وال</a:t>
            </a:r>
            <a:r>
              <a:rPr lang="ar-JO" sz="1600" b="1" dirty="0">
                <a:latin typeface="Alexandria" pitchFamily="2" charset="-78"/>
                <a:cs typeface="Alexandria" pitchFamily="2" charset="-78"/>
              </a:rPr>
              <a:t>م</a:t>
            </a:r>
            <a:r>
              <a:rPr lang="ar-QA" sz="1600" b="1" dirty="0">
                <a:latin typeface="Alexandria" pitchFamily="2" charset="-78"/>
                <a:cs typeface="Alexandria" pitchFamily="2" charset="-78"/>
              </a:rPr>
              <a:t>نطق</a:t>
            </a:r>
            <a:r>
              <a:rPr lang="ar-QA" sz="1600" dirty="0">
                <a:latin typeface="Alexandria" pitchFamily="2" charset="-78"/>
                <a:cs typeface="Alexandria" pitchFamily="2" charset="-78"/>
              </a:rPr>
              <a:t>. </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endParaRPr lang="ar-JO"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r>
              <a:rPr lang="ar-QA" sz="1600" dirty="0">
                <a:latin typeface="Alexandria" pitchFamily="2" charset="-78"/>
                <a:cs typeface="Alexandria" pitchFamily="2" charset="-78"/>
              </a:rPr>
              <a:t> وقد تثير هذه النقطة الجانب الأخلاقي للإقناع على اعتبار أنه يستخدم للتأثير في اتجاه واحد: من المنظمة إلى الجمهور ولعل ذلك ما أدى بباحثي الاتصال إلى القول بأن الإقناع يفضل أن يستخدم في إطار النموذج المتماثل في اتجاهين.</a:t>
            </a:r>
            <a:endParaRPr lang="ar-JO"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endParaRPr lang="en-US"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r>
              <a:rPr lang="ar-QA" sz="1600" dirty="0">
                <a:latin typeface="Alexandria" pitchFamily="2" charset="-78"/>
                <a:cs typeface="Alexandria" pitchFamily="2" charset="-78"/>
              </a:rPr>
              <a:t> وقد يعني أن ممارسي العلاقات العامة يستخدمون الإقناع ليس فقط في إطار الترويج لسياسات المنظمة وإنما ف</a:t>
            </a:r>
            <a:r>
              <a:rPr lang="ar-JO" sz="1600" dirty="0">
                <a:latin typeface="Alexandria" pitchFamily="2" charset="-78"/>
                <a:cs typeface="Alexandria" pitchFamily="2" charset="-78"/>
              </a:rPr>
              <a:t>ي</a:t>
            </a:r>
            <a:r>
              <a:rPr lang="ar-QA" sz="1600" dirty="0">
                <a:latin typeface="Alexandria" pitchFamily="2" charset="-78"/>
                <a:cs typeface="Alexandria" pitchFamily="2" charset="-78"/>
              </a:rPr>
              <a:t> إطار المصلحة العامة أو مصلحة الجماهير</a:t>
            </a:r>
            <a:r>
              <a:rPr lang="ar-JO" sz="1600" dirty="0">
                <a:latin typeface="Alexandria" pitchFamily="2" charset="-78"/>
                <a:cs typeface="Alexandria" pitchFamily="2" charset="-78"/>
              </a:rPr>
              <a:t> </a:t>
            </a:r>
            <a:r>
              <a:rPr lang="en-US" sz="1600" dirty="0">
                <a:latin typeface="Alexandria" pitchFamily="2" charset="-78"/>
                <a:cs typeface="Alexandria" pitchFamily="2" charset="-78"/>
              </a:rPr>
              <a:t>the public interest</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وأن الممنظمة تسعي إلى جذب الجمهور بقدر سعيها لخدمة مصالحها. </a:t>
            </a:r>
            <a:endParaRPr lang="ar-JO" sz="1600" b="1"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endParaRPr lang="ar-JO" sz="1600" dirty="0">
              <a:latin typeface="Alexandria" pitchFamily="2" charset="-78"/>
              <a:cs typeface="Alexandria" pitchFamily="2" charset="-78"/>
            </a:endParaRPr>
          </a:p>
        </p:txBody>
      </p:sp>
    </p:spTree>
    <p:extLst>
      <p:ext uri="{BB962C8B-B14F-4D97-AF65-F5344CB8AC3E}">
        <p14:creationId xmlns:p14="http://schemas.microsoft.com/office/powerpoint/2010/main" val="3585625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44984" y="652421"/>
            <a:ext cx="3902032"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تعريف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53149" y="1871177"/>
            <a:ext cx="9950901" cy="1528047"/>
          </a:xfrm>
          <a:prstGeom prst="rect">
            <a:avLst/>
          </a:prstGeom>
          <a:noFill/>
        </p:spPr>
        <p:txBody>
          <a:bodyPr wrap="square" rtlCol="0">
            <a:spAutoFit/>
          </a:bodyPr>
          <a:lstStyle/>
          <a:p>
            <a:pPr algn="just" rtl="1">
              <a:lnSpc>
                <a:spcPct val="150000"/>
              </a:lnSpc>
            </a:pPr>
            <a:r>
              <a:rPr lang="ar-QA" sz="1600" dirty="0">
                <a:latin typeface="Alexandria" pitchFamily="2" charset="-78"/>
                <a:cs typeface="Alexandria" pitchFamily="2" charset="-78"/>
              </a:rPr>
              <a:t>هو عملية الترغيب عن طريق العقل والمنطق والمعرفة؛ فهو عملية يقوم بها أحد الأشخاص لتوجيه فرد أو جماعه نحو اتجاهات محددة لديه مستخدما العقل واللنطق والمعرفة </a:t>
            </a:r>
            <a:endParaRPr lang="ar-JO" sz="1600" dirty="0">
              <a:latin typeface="Alexandria" pitchFamily="2" charset="-78"/>
              <a:cs typeface="Alexandria" pitchFamily="2" charset="-78"/>
            </a:endParaRPr>
          </a:p>
          <a:p>
            <a:pPr algn="just" rtl="1">
              <a:lnSpc>
                <a:spcPct val="150000"/>
              </a:lnSpc>
            </a:pPr>
            <a:endParaRPr lang="ar-JO" sz="1600" dirty="0">
              <a:latin typeface="Alexandria" pitchFamily="2" charset="-78"/>
              <a:cs typeface="Alexandria" pitchFamily="2" charset="-78"/>
            </a:endParaRPr>
          </a:p>
          <a:p>
            <a:pPr algn="just" rtl="1">
              <a:lnSpc>
                <a:spcPct val="150000"/>
              </a:lnSpc>
            </a:pPr>
            <a:endParaRPr lang="ar-JO" sz="1600" b="1" dirty="0">
              <a:latin typeface="Alexandria" pitchFamily="2" charset="-78"/>
              <a:cs typeface="Alexandria" pitchFamily="2" charset="-78"/>
            </a:endParaRPr>
          </a:p>
        </p:txBody>
      </p:sp>
      <p:graphicFrame>
        <p:nvGraphicFramePr>
          <p:cNvPr id="8" name="Diagram 7"/>
          <p:cNvGraphicFramePr/>
          <p:nvPr>
            <p:extLst>
              <p:ext uri="{D42A27DB-BD31-4B8C-83A1-F6EECF244321}">
                <p14:modId xmlns:p14="http://schemas.microsoft.com/office/powerpoint/2010/main" val="662869760"/>
              </p:ext>
            </p:extLst>
          </p:nvPr>
        </p:nvGraphicFramePr>
        <p:xfrm>
          <a:off x="1187445" y="3194892"/>
          <a:ext cx="9688995" cy="2599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3759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522849" y="748399"/>
            <a:ext cx="5310284" cy="400110"/>
          </a:xfrm>
          <a:prstGeom prst="rect">
            <a:avLst/>
          </a:prstGeom>
          <a:noFill/>
        </p:spPr>
        <p:txBody>
          <a:bodyPr wrap="square" rtlCol="0">
            <a:spAutoFit/>
          </a:bodyPr>
          <a:lstStyle/>
          <a:p>
            <a:pPr algn="ctr"/>
            <a:r>
              <a:rPr lang="ar-JO" sz="2000" dirty="0">
                <a:latin typeface="Alexandria" pitchFamily="2" charset="-78"/>
                <a:cs typeface="Alexandria" pitchFamily="2" charset="-78"/>
              </a:rPr>
              <a:t>انواع الاستجابات الجماهير لرسائل الاقناع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782252" y="1910668"/>
            <a:ext cx="10304975" cy="3959482"/>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sz="1600" b="1" dirty="0">
                <a:latin typeface="Alexandria" pitchFamily="2" charset="-78"/>
                <a:cs typeface="Alexandria" pitchFamily="2" charset="-78"/>
              </a:rPr>
              <a:t>استجابة بعد تفكير: </a:t>
            </a:r>
            <a:endParaRPr lang="ar-JO" sz="1600" b="1"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فالأفراد الذين يستجيبون بعد ‏</a:t>
            </a:r>
            <a:r>
              <a:rPr lang="ar-JO" sz="1600" dirty="0">
                <a:latin typeface="Alexandria" pitchFamily="2" charset="-78"/>
                <a:cs typeface="Alexandria" pitchFamily="2" charset="-78"/>
              </a:rPr>
              <a:t>تفكير </a:t>
            </a:r>
            <a:r>
              <a:rPr lang="ar-QA" sz="1600" dirty="0">
                <a:latin typeface="Alexandria" pitchFamily="2" charset="-78"/>
                <a:cs typeface="Alexandria" pitchFamily="2" charset="-78"/>
              </a:rPr>
              <a:t>يتضح أنهم ينصتون باهتمام إلى القائم بالاتصال ومن ثم يقومون بقياس وتقييم مميزات وعيوب كل فكرة في الرسالة الاتصالية التي يقدمها من حيث المنطق وتوافقها مع احتياجاتهم وانسجامها مع الإطار القيمي لهم فإذا </a:t>
            </a:r>
            <a:r>
              <a:rPr lang="ar-JO" sz="1600" dirty="0">
                <a:latin typeface="Alexandria" pitchFamily="2" charset="-78"/>
                <a:cs typeface="Alexandria" pitchFamily="2" charset="-78"/>
              </a:rPr>
              <a:t>ل</a:t>
            </a:r>
            <a:r>
              <a:rPr lang="ar-QA" sz="1600" dirty="0">
                <a:latin typeface="Alexandria" pitchFamily="2" charset="-78"/>
                <a:cs typeface="Alexandria" pitchFamily="2" charset="-78"/>
              </a:rPr>
              <a:t>م يروق لهم ما يستمعون إليه أو </a:t>
            </a:r>
            <a:r>
              <a:rPr lang="ar-JO" sz="1600" dirty="0">
                <a:latin typeface="Alexandria" pitchFamily="2" charset="-78"/>
                <a:cs typeface="Alexandria" pitchFamily="2" charset="-78"/>
              </a:rPr>
              <a:t>ل</a:t>
            </a:r>
            <a:r>
              <a:rPr lang="ar-QA" sz="1600" dirty="0">
                <a:latin typeface="Alexandria" pitchFamily="2" charset="-78"/>
                <a:cs typeface="Alexandria" pitchFamily="2" charset="-78"/>
              </a:rPr>
              <a:t>م بشبع كل ما لديهم يبدءون في طرح الأسئلة ويطلبون مزيداً من المعلومات. </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endParaRPr lang="ar-JO" sz="1600" b="1"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endParaRPr lang="ar-JO" sz="1600" dirty="0">
              <a:latin typeface="Alexandria" pitchFamily="2" charset="-78"/>
              <a:cs typeface="Alexandria" pitchFamily="2" charset="-78"/>
            </a:endParaRPr>
          </a:p>
          <a:p>
            <a:pPr algn="ctr" rtl="1">
              <a:lnSpc>
                <a:spcPct val="200000"/>
              </a:lnSpc>
            </a:pPr>
            <a:r>
              <a:rPr lang="ar-QA" sz="1600" dirty="0">
                <a:latin typeface="Alexandria" pitchFamily="2" charset="-78"/>
                <a:cs typeface="Alexandria" pitchFamily="2" charset="-78"/>
              </a:rPr>
              <a:t> </a:t>
            </a:r>
            <a:endParaRPr lang="ar-JO" sz="1600" b="1" dirty="0">
              <a:latin typeface="Alexandria" pitchFamily="2" charset="-78"/>
              <a:cs typeface="Alexandria" pitchFamily="2" charset="-78"/>
            </a:endParaRPr>
          </a:p>
        </p:txBody>
      </p:sp>
    </p:spTree>
    <p:extLst>
      <p:ext uri="{BB962C8B-B14F-4D97-AF65-F5344CB8AC3E}">
        <p14:creationId xmlns:p14="http://schemas.microsoft.com/office/powerpoint/2010/main" val="289496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40858" y="709640"/>
            <a:ext cx="5310284" cy="400110"/>
          </a:xfrm>
          <a:prstGeom prst="rect">
            <a:avLst/>
          </a:prstGeom>
          <a:noFill/>
        </p:spPr>
        <p:txBody>
          <a:bodyPr wrap="square" rtlCol="0">
            <a:spAutoFit/>
          </a:bodyPr>
          <a:lstStyle/>
          <a:p>
            <a:pPr algn="ctr"/>
            <a:r>
              <a:rPr lang="ar-JO" sz="2000" dirty="0">
                <a:latin typeface="Alexandria" pitchFamily="2" charset="-78"/>
                <a:cs typeface="Alexandria" pitchFamily="2" charset="-78"/>
              </a:rPr>
              <a:t>انواع الاستجابات الجماهير لرسائل الاقناع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782252" y="1910668"/>
            <a:ext cx="10304975" cy="3581045"/>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JO" sz="1600" b="1" dirty="0">
                <a:latin typeface="Alexandria" pitchFamily="2" charset="-78"/>
                <a:cs typeface="Alexandria" pitchFamily="2" charset="-78"/>
              </a:rPr>
              <a:t>فالشخص الذي يستجيب بعد تفكير يتميز بالخصائص التالية:</a:t>
            </a:r>
          </a:p>
          <a:p>
            <a:pPr marL="285750" indent="-285750" algn="just" rtl="1">
              <a:lnSpc>
                <a:spcPct val="200000"/>
              </a:lnSpc>
              <a:buFont typeface="Arial" panose="020B0604020202020204" pitchFamily="34" charset="0"/>
              <a:buChar char="•"/>
            </a:pPr>
            <a:r>
              <a:rPr lang="ar-JO" sz="1600" dirty="0">
                <a:latin typeface="Alexandria" pitchFamily="2" charset="-78"/>
                <a:cs typeface="Alexandria" pitchFamily="2" charset="-78"/>
              </a:rPr>
              <a:t>لديه حافز للإنصات والتقييم.</a:t>
            </a:r>
          </a:p>
          <a:p>
            <a:pPr marL="285750" indent="-285750" algn="just" rtl="1">
              <a:lnSpc>
                <a:spcPct val="200000"/>
              </a:lnSpc>
              <a:buFont typeface="Arial" panose="020B0604020202020204" pitchFamily="34" charset="0"/>
              <a:buChar char="•"/>
            </a:pPr>
            <a:r>
              <a:rPr lang="ar-JO" sz="1600" dirty="0">
                <a:latin typeface="Alexandria" pitchFamily="2" charset="-78"/>
                <a:cs typeface="Alexandria" pitchFamily="2" charset="-78"/>
              </a:rPr>
              <a:t>لديه مشاركه كبيرة.</a:t>
            </a:r>
          </a:p>
          <a:p>
            <a:pPr marL="285750" indent="-285750" algn="just" rtl="1">
              <a:lnSpc>
                <a:spcPct val="200000"/>
              </a:lnSpc>
              <a:buFont typeface="Arial" panose="020B0604020202020204" pitchFamily="34" charset="0"/>
              <a:buChar char="•"/>
            </a:pPr>
            <a:r>
              <a:rPr lang="ar-JO" sz="1600" dirty="0">
                <a:latin typeface="Alexandria" pitchFamily="2" charset="-78"/>
                <a:cs typeface="Alexandria" pitchFamily="2" charset="-78"/>
              </a:rPr>
              <a:t>يقوم بتدبر المعلومات بإيجابية.</a:t>
            </a:r>
          </a:p>
          <a:p>
            <a:pPr marL="285750" indent="-285750" algn="just" rtl="1">
              <a:lnSpc>
                <a:spcPct val="200000"/>
              </a:lnSpc>
              <a:buFont typeface="Arial" panose="020B0604020202020204" pitchFamily="34" charset="0"/>
              <a:buChar char="•"/>
            </a:pPr>
            <a:r>
              <a:rPr lang="ar-JO" sz="1600" dirty="0">
                <a:latin typeface="Alexandria" pitchFamily="2" charset="-78"/>
                <a:cs typeface="Alexandria" pitchFamily="2" charset="-78"/>
              </a:rPr>
              <a:t>یزن المزايا والمساوئ.</a:t>
            </a:r>
          </a:p>
          <a:p>
            <a:pPr marL="285750" indent="-285750" algn="just" rtl="1">
              <a:lnSpc>
                <a:spcPct val="200000"/>
              </a:lnSpc>
              <a:buFont typeface="Arial" panose="020B0604020202020204" pitchFamily="34" charset="0"/>
              <a:buChar char="•"/>
            </a:pPr>
            <a:r>
              <a:rPr lang="ar-JO" sz="1600" dirty="0">
                <a:latin typeface="Alexandria" pitchFamily="2" charset="-78"/>
                <a:cs typeface="Alexandria" pitchFamily="2" charset="-78"/>
              </a:rPr>
              <a:t>يستخدم العقل والمنطق.</a:t>
            </a:r>
          </a:p>
          <a:p>
            <a:pPr marL="285750" indent="-285750" algn="just" rtl="1">
              <a:lnSpc>
                <a:spcPct val="200000"/>
              </a:lnSpc>
              <a:buFont typeface="Arial" panose="020B0604020202020204" pitchFamily="34" charset="0"/>
              <a:buChar char="•"/>
            </a:pPr>
            <a:r>
              <a:rPr lang="ar-JO" sz="1600" dirty="0">
                <a:latin typeface="Alexandria" pitchFamily="2" charset="-78"/>
                <a:cs typeface="Alexandria" pitchFamily="2" charset="-78"/>
              </a:rPr>
              <a:t>يتمتع بتغيير موقفه دائماً، ولا يتأثر بالتغييرات الاخري.</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2090" y="2219149"/>
            <a:ext cx="3050927" cy="3066952"/>
          </a:xfrm>
          <a:prstGeom prst="rect">
            <a:avLst/>
          </a:prstGeom>
        </p:spPr>
      </p:pic>
    </p:spTree>
    <p:extLst>
      <p:ext uri="{BB962C8B-B14F-4D97-AF65-F5344CB8AC3E}">
        <p14:creationId xmlns:p14="http://schemas.microsoft.com/office/powerpoint/2010/main" val="40238672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362989" y="726589"/>
            <a:ext cx="5321301" cy="400110"/>
          </a:xfrm>
          <a:prstGeom prst="rect">
            <a:avLst/>
          </a:prstGeom>
          <a:noFill/>
        </p:spPr>
        <p:txBody>
          <a:bodyPr wrap="square" rtlCol="0">
            <a:spAutoFit/>
          </a:bodyPr>
          <a:lstStyle/>
          <a:p>
            <a:pPr algn="ctr" rtl="1"/>
            <a:r>
              <a:rPr lang="ar-JO" sz="2000" dirty="0">
                <a:latin typeface="Alexandria" pitchFamily="2" charset="-78"/>
                <a:cs typeface="Alexandria" pitchFamily="2" charset="-78"/>
              </a:rPr>
              <a:t>خصائص</a:t>
            </a:r>
            <a:r>
              <a:rPr lang="ar-QA" sz="2000" dirty="0">
                <a:latin typeface="Alexandria" pitchFamily="2" charset="-78"/>
                <a:cs typeface="Alexandria" pitchFamily="2" charset="-78"/>
              </a:rPr>
              <a:t> الشخص الذي يستجيب </a:t>
            </a:r>
            <a:r>
              <a:rPr lang="ar-JO" sz="2000" dirty="0">
                <a:latin typeface="Alexandria" pitchFamily="2" charset="-78"/>
                <a:cs typeface="Alexandria" pitchFamily="2" charset="-78"/>
              </a:rPr>
              <a:t>بعد</a:t>
            </a:r>
            <a:r>
              <a:rPr lang="ar-QA" sz="2000" dirty="0">
                <a:latin typeface="Alexandria" pitchFamily="2" charset="-78"/>
                <a:cs typeface="Alexandria" pitchFamily="2" charset="-78"/>
              </a:rPr>
              <a:t> تفكير</a:t>
            </a:r>
            <a:r>
              <a:rPr lang="ar-JO" sz="2000" dirty="0">
                <a:latin typeface="Alexandria" pitchFamily="2" charset="-78"/>
                <a:cs typeface="Alexandria" pitchFamily="2" charset="-78"/>
              </a:rPr>
              <a:t>:</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719073" y="1729924"/>
            <a:ext cx="9710928" cy="3959482"/>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JO" sz="1600" b="1" dirty="0">
                <a:latin typeface="Alexandria" pitchFamily="2" charset="-78"/>
                <a:cs typeface="Alexandria" pitchFamily="2" charset="-78"/>
              </a:rPr>
              <a:t>2</a:t>
            </a:r>
            <a:r>
              <a:rPr lang="ar-QA" sz="1600" b="1" dirty="0">
                <a:latin typeface="Alexandria" pitchFamily="2" charset="-78"/>
                <a:cs typeface="Alexandria" pitchFamily="2" charset="-78"/>
              </a:rPr>
              <a:t>-استجابة دون تفكير</a:t>
            </a:r>
            <a:r>
              <a:rPr lang="ar-JO" sz="1600" dirty="0">
                <a:latin typeface="Alexandria" pitchFamily="2" charset="-78"/>
                <a:cs typeface="Alexandria" pitchFamily="2" charset="-78"/>
              </a:rPr>
              <a:t>:</a:t>
            </a: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 هناك بعض الناس الذين يستجيبون دون تفكير أو إدراك. حيث تكون عقولهم مغلقة بصورة آلية. ولا يكون لديهم الوقت والحافز والقدرة على الإنصات بحرص. لذلك فإنهم بدلاً من اعتمادهم على الحقائق والمنطق والدليل في تحديد نوع الاستجابة التي يقومون بهاء نجد أنهم يعتمدون على الغرائز والعواطف في استجابتهم للرسالة الاتصالية. وهذه الفئة من الناس لا تستغرق سوي القليل من الوقت للتفكير في محتوي الرسالة الاتصالية. بعدها يقوم العقل باتخاذ قرار مفاجن. ويدفع اممتلقي إلى الإجابة نعم ب أو ‏</a:t>
            </a:r>
            <a:r>
              <a:rPr lang="en-US" sz="1600" dirty="0">
                <a:latin typeface="Alexandria" pitchFamily="2" charset="-78"/>
                <a:cs typeface="Alexandria" pitchFamily="2" charset="-78"/>
              </a:rPr>
              <a:t>I</a:t>
            </a:r>
            <a:r>
              <a:rPr lang="ar-QA" sz="1600" dirty="0">
                <a:latin typeface="Alexandria" pitchFamily="2" charset="-78"/>
                <a:cs typeface="Alexandria" pitchFamily="2" charset="-78"/>
              </a:rPr>
              <a:t>موافق أو لا أوافق. وغالباً ما تكون هذه القرارات الفجائية متخذة بدافع العاطفة, ويعتمد فيها المتلقي على الدلالات البسيطة أو الإيحاءات المبا</a:t>
            </a:r>
            <a:r>
              <a:rPr lang="ar-JO" sz="1600" dirty="0">
                <a:latin typeface="Alexandria" pitchFamily="2" charset="-78"/>
                <a:cs typeface="Alexandria" pitchFamily="2" charset="-78"/>
              </a:rPr>
              <a:t>شرة</a:t>
            </a:r>
            <a:endParaRPr lang="ar-JO" sz="1600" b="1" dirty="0">
              <a:latin typeface="Alexandria" pitchFamily="2" charset="-78"/>
              <a:cs typeface="Alexandria" pitchFamily="2" charset="-78"/>
            </a:endParaRPr>
          </a:p>
        </p:txBody>
      </p:sp>
    </p:spTree>
    <p:extLst>
      <p:ext uri="{BB962C8B-B14F-4D97-AF65-F5344CB8AC3E}">
        <p14:creationId xmlns:p14="http://schemas.microsoft.com/office/powerpoint/2010/main" val="37962238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72787" y="781337"/>
            <a:ext cx="6166693" cy="400110"/>
          </a:xfrm>
          <a:prstGeom prst="rect">
            <a:avLst/>
          </a:prstGeom>
          <a:noFill/>
        </p:spPr>
        <p:txBody>
          <a:bodyPr wrap="square" rtlCol="0">
            <a:spAutoFit/>
          </a:bodyPr>
          <a:lstStyle/>
          <a:p>
            <a:pPr algn="ctr" rtl="1"/>
            <a:r>
              <a:rPr lang="ar-JO" sz="2000" dirty="0">
                <a:latin typeface="Alexandria" pitchFamily="2" charset="-78"/>
                <a:cs typeface="Alexandria" pitchFamily="2" charset="-78"/>
              </a:rPr>
              <a:t>خصائص</a:t>
            </a:r>
            <a:r>
              <a:rPr lang="ar-QA" sz="2000" dirty="0">
                <a:latin typeface="Alexandria" pitchFamily="2" charset="-78"/>
                <a:cs typeface="Alexandria" pitchFamily="2" charset="-78"/>
              </a:rPr>
              <a:t> الشخص الذي يستجيب دون تفكير</a:t>
            </a:r>
            <a:r>
              <a:rPr lang="ar-JO" sz="2000" dirty="0">
                <a:latin typeface="Alexandria" pitchFamily="2" charset="-78"/>
                <a:cs typeface="Alexandria" pitchFamily="2" charset="-78"/>
              </a:rPr>
              <a:t>:</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1988178"/>
            <a:ext cx="9435241" cy="1569660"/>
          </a:xfrm>
          <a:prstGeom prst="rect">
            <a:avLst/>
          </a:prstGeom>
          <a:noFill/>
        </p:spPr>
        <p:txBody>
          <a:bodyPr wrap="square" rtlCol="0">
            <a:spAutoFit/>
          </a:bodyPr>
          <a:lstStyle/>
          <a:p>
            <a:pPr marL="285750" indent="-285750" algn="just" rtl="1">
              <a:buFont typeface="Arial" panose="020B0604020202020204" pitchFamily="34" charset="0"/>
              <a:buChar char="•"/>
            </a:pPr>
            <a:r>
              <a:rPr lang="ar-QA" sz="1600" dirty="0">
                <a:latin typeface="Alexandria" pitchFamily="2" charset="-78"/>
                <a:cs typeface="Alexandria" pitchFamily="2" charset="-78"/>
              </a:rPr>
              <a:t>لديه مشاركة منخفضة.</a:t>
            </a:r>
          </a:p>
          <a:p>
            <a:pPr marL="285750" indent="-285750" algn="just" rtl="1">
              <a:buFont typeface="Arial" panose="020B0604020202020204" pitchFamily="34" charset="0"/>
              <a:buChar char="•"/>
            </a:pPr>
            <a:r>
              <a:rPr lang="ar-QA" sz="1600" dirty="0">
                <a:latin typeface="Alexandria" pitchFamily="2" charset="-78"/>
                <a:cs typeface="Alexandria" pitchFamily="2" charset="-78"/>
              </a:rPr>
              <a:t>يستخدم التفكير السلبي ويتخذ قرارات فجائية.</a:t>
            </a:r>
          </a:p>
          <a:p>
            <a:pPr marL="285750" indent="-285750" algn="just" rtl="1">
              <a:buFont typeface="Arial" panose="020B0604020202020204" pitchFamily="34" charset="0"/>
              <a:buChar char="•"/>
            </a:pPr>
            <a:r>
              <a:rPr lang="ar-QA" sz="1600" dirty="0">
                <a:latin typeface="Alexandria" pitchFamily="2" charset="-78"/>
                <a:cs typeface="Alexandria" pitchFamily="2" charset="-78"/>
              </a:rPr>
              <a:t>يفتقر إلى الحافز أو القدرة على الإنصات.</a:t>
            </a:r>
          </a:p>
          <a:p>
            <a:pPr marL="285750" indent="-285750" algn="just" rtl="1">
              <a:buFont typeface="Arial" panose="020B0604020202020204" pitchFamily="34" charset="0"/>
              <a:buChar char="•"/>
            </a:pPr>
            <a:r>
              <a:rPr lang="ar-QA" sz="1600" dirty="0">
                <a:latin typeface="Alexandria" pitchFamily="2" charset="-78"/>
                <a:cs typeface="Alexandria" pitchFamily="2" charset="-78"/>
              </a:rPr>
              <a:t>لا يستخدم الأدلة ولا يبحث عن دلالات الإقناع.</a:t>
            </a:r>
          </a:p>
          <a:p>
            <a:pPr marL="285750" indent="-285750" algn="just" rtl="1">
              <a:buFont typeface="Arial" panose="020B0604020202020204" pitchFamily="34" charset="0"/>
              <a:buChar char="•"/>
            </a:pPr>
            <a:r>
              <a:rPr lang="ar-QA" sz="1600" dirty="0">
                <a:latin typeface="Alexandria" pitchFamily="2" charset="-78"/>
                <a:cs typeface="Alexandria" pitchFamily="2" charset="-78"/>
              </a:rPr>
              <a:t>لا يستخدم التحليل العقلي إلا قليلاً، ويندفع وراء غرائزه وعواطفه.</a:t>
            </a:r>
          </a:p>
          <a:p>
            <a:pPr marL="285750" indent="-285750" algn="just" rtl="1">
              <a:buFont typeface="Arial" panose="020B0604020202020204" pitchFamily="34" charset="0"/>
              <a:buChar char="•"/>
            </a:pPr>
            <a:r>
              <a:rPr lang="ar-QA" sz="1600" dirty="0">
                <a:latin typeface="Alexandria" pitchFamily="2" charset="-78"/>
                <a:cs typeface="Alexandria" pitchFamily="2" charset="-78"/>
              </a:rPr>
              <a:t>يتمتع بتغيير موقفه لوقت قصير، ويغير رأيه بسهولة.</a:t>
            </a:r>
          </a:p>
        </p:txBody>
      </p:sp>
    </p:spTree>
    <p:extLst>
      <p:ext uri="{BB962C8B-B14F-4D97-AF65-F5344CB8AC3E}">
        <p14:creationId xmlns:p14="http://schemas.microsoft.com/office/powerpoint/2010/main" val="23486115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72787" y="781337"/>
            <a:ext cx="6166693" cy="400110"/>
          </a:xfrm>
          <a:prstGeom prst="rect">
            <a:avLst/>
          </a:prstGeom>
          <a:noFill/>
        </p:spPr>
        <p:txBody>
          <a:bodyPr wrap="square" rtlCol="0">
            <a:spAutoFit/>
          </a:bodyPr>
          <a:lstStyle/>
          <a:p>
            <a:pPr algn="ctr"/>
            <a:r>
              <a:rPr lang="ar-JO" sz="2000" dirty="0">
                <a:latin typeface="Alexandria" pitchFamily="2" charset="-78"/>
                <a:cs typeface="Alexandria" pitchFamily="2" charset="-78"/>
              </a:rPr>
              <a:t>خصائص</a:t>
            </a:r>
            <a:r>
              <a:rPr lang="ar-QA" sz="2000" dirty="0">
                <a:latin typeface="Alexandria" pitchFamily="2" charset="-78"/>
                <a:cs typeface="Alexandria" pitchFamily="2" charset="-78"/>
              </a:rPr>
              <a:t> </a:t>
            </a:r>
            <a:r>
              <a:rPr lang="ar-JO" sz="2000" dirty="0">
                <a:latin typeface="Alexandria" pitchFamily="2" charset="-78"/>
                <a:cs typeface="Alexandria" pitchFamily="2" charset="-78"/>
              </a:rPr>
              <a:t>ال</a:t>
            </a:r>
            <a:r>
              <a:rPr lang="ar-QA" sz="2000" dirty="0">
                <a:latin typeface="Alexandria" pitchFamily="2" charset="-78"/>
                <a:cs typeface="Alexandria" pitchFamily="2" charset="-78"/>
              </a:rPr>
              <a:t>تفكير</a:t>
            </a:r>
            <a:r>
              <a:rPr lang="ar-JO" sz="2000" dirty="0">
                <a:latin typeface="Alexandria" pitchFamily="2" charset="-78"/>
                <a:cs typeface="Alexandria" pitchFamily="2" charset="-78"/>
              </a:rPr>
              <a:t>:</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2122" y="2243027"/>
            <a:ext cx="7783011" cy="3505689"/>
          </a:xfrm>
          <a:prstGeom prst="rect">
            <a:avLst/>
          </a:prstGeom>
        </p:spPr>
      </p:pic>
    </p:spTree>
    <p:extLst>
      <p:ext uri="{BB962C8B-B14F-4D97-AF65-F5344CB8AC3E}">
        <p14:creationId xmlns:p14="http://schemas.microsoft.com/office/powerpoint/2010/main" val="38957720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18881" y="795043"/>
            <a:ext cx="4754238"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2275884"/>
            <a:ext cx="9435241" cy="507831"/>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endParaRPr lang="ar-JO" b="1" dirty="0">
              <a:latin typeface="Alexandria" charset="0"/>
              <a:cs typeface="Alexandria" charset="0"/>
            </a:endParaRPr>
          </a:p>
        </p:txBody>
      </p:sp>
      <p:sp>
        <p:nvSpPr>
          <p:cNvPr id="2" name="TextBox 1"/>
          <p:cNvSpPr txBox="1"/>
          <p:nvPr/>
        </p:nvSpPr>
        <p:spPr>
          <a:xfrm>
            <a:off x="1476260" y="1983545"/>
            <a:ext cx="9265000" cy="3662541"/>
          </a:xfrm>
          <a:prstGeom prst="rect">
            <a:avLst/>
          </a:prstGeom>
          <a:noFill/>
        </p:spPr>
        <p:txBody>
          <a:bodyPr wrap="square" rtlCol="0">
            <a:spAutoFit/>
          </a:bodyPr>
          <a:lstStyle/>
          <a:p>
            <a:pPr algn="r" rtl="1"/>
            <a:r>
              <a:rPr lang="ar-QA" sz="1600" b="1" dirty="0">
                <a:latin typeface="Alexandria" pitchFamily="2" charset="-78"/>
                <a:cs typeface="Alexandria" pitchFamily="2" charset="-78"/>
              </a:rPr>
              <a:t>1الرسالة الاتصالية: ويجب أن تتوافر فيها الصفات التالية:-</a:t>
            </a:r>
            <a:endParaRPr lang="en-US" sz="1600" b="1"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a:p>
            <a:pPr marL="342900" indent="-342900" algn="just" rtl="1">
              <a:lnSpc>
                <a:spcPct val="150000"/>
              </a:lnSpc>
              <a:buAutoNum type="arabic1Minus"/>
            </a:pPr>
            <a:r>
              <a:rPr lang="ar-QA" sz="1600" b="1" dirty="0">
                <a:latin typeface="Alexandria" pitchFamily="2" charset="-78"/>
                <a:cs typeface="Alexandria" pitchFamily="2" charset="-78"/>
              </a:rPr>
              <a:t>البساطة والوضوح</a:t>
            </a:r>
            <a:r>
              <a:rPr lang="en-US" sz="1600" b="1" dirty="0">
                <a:latin typeface="Alexandria" pitchFamily="2" charset="-78"/>
                <a:cs typeface="Alexandria" pitchFamily="2" charset="-78"/>
              </a:rPr>
              <a:t>:</a:t>
            </a:r>
          </a:p>
          <a:p>
            <a:pPr algn="just" rtl="1">
              <a:lnSpc>
                <a:spcPct val="150000"/>
              </a:lnSpc>
            </a:pPr>
            <a:r>
              <a:rPr lang="ar-QA" sz="1600" dirty="0">
                <a:latin typeface="Alexandria" pitchFamily="2" charset="-78"/>
                <a:cs typeface="Alexandria" pitchFamily="2" charset="-78"/>
              </a:rPr>
              <a:t>تختلف الرسالة الاتصالية الحقيقية وهي التي يرسلها القائم بالاتصال أو المتحدث عن الرسالة الاتصالية الفعلية وهي التي يفهمها الجمهور ويتذكرهاء وقد يرجع ذلك إلى عوامل كثيرة منها درجة البساطة والوضوح في الرسالة. فكلما اتسمت الرسالة بدرجة من البساطة والوضوح كانت أسهل في الفهم وأقوي على التذكر والإقناع. ولي يتحقق للرسالة البساطة والوضوح لابد من استخدام الكلمات البسبطة ذات المعني المحدد والعبارات السهلة والبعد عن المصطلحات الفنية والكلمات المعقدة أو التي تحمل أكثر من معن</a:t>
            </a:r>
            <a:r>
              <a:rPr lang="ar-JO" sz="1600" dirty="0">
                <a:latin typeface="Alexandria" pitchFamily="2" charset="-78"/>
                <a:cs typeface="Alexandria" pitchFamily="2" charset="-78"/>
              </a:rPr>
              <a:t>ى</a:t>
            </a:r>
            <a:r>
              <a:rPr lang="ar-QA" sz="1600" dirty="0">
                <a:latin typeface="Alexandria" pitchFamily="2" charset="-78"/>
                <a:cs typeface="Alexandria" pitchFamily="2" charset="-78"/>
              </a:rPr>
              <a:t>. </a:t>
            </a:r>
          </a:p>
          <a:p>
            <a:pPr algn="r" rtl="1"/>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7395032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944268" y="696488"/>
            <a:ext cx="4754238"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1906815"/>
            <a:ext cx="9435241" cy="4031873"/>
          </a:xfrm>
          <a:prstGeom prst="rect">
            <a:avLst/>
          </a:prstGeom>
          <a:noFill/>
        </p:spPr>
        <p:txBody>
          <a:bodyPr wrap="square" rtlCol="0">
            <a:spAutoFit/>
          </a:bodyPr>
          <a:lstStyle/>
          <a:p>
            <a:pPr algn="just" rtl="1">
              <a:lnSpc>
                <a:spcPct val="150000"/>
              </a:lnSpc>
            </a:pPr>
            <a:r>
              <a:rPr lang="ar-QA" sz="1600" b="1" dirty="0">
                <a:latin typeface="Alexandria" pitchFamily="2" charset="-78"/>
                <a:cs typeface="Alexandria" pitchFamily="2" charset="-78"/>
              </a:rPr>
              <a:t>ب- التسلسل والترابط:</a:t>
            </a:r>
            <a:endParaRPr lang="ar-JO" sz="1600" b="1" dirty="0">
              <a:latin typeface="Alexandria" pitchFamily="2" charset="-78"/>
              <a:cs typeface="Alexandria" pitchFamily="2" charset="-78"/>
            </a:endParaRPr>
          </a:p>
          <a:p>
            <a:pPr algn="just" rtl="1">
              <a:lnSpc>
                <a:spcPct val="150000"/>
              </a:lnSpc>
            </a:pPr>
            <a:r>
              <a:rPr lang="ar-QA" sz="1600" dirty="0">
                <a:latin typeface="Alexandria" pitchFamily="2" charset="-78"/>
                <a:cs typeface="Alexandria" pitchFamily="2" charset="-78"/>
              </a:rPr>
              <a:t> ينبغي أن تتسم الرسالة الاتصالية بتسلسل أفكارها بحيث ينتقل قارئ الرسالة أو مستمعها أو مشاهدها من فكرة إلى أخري بسهولة ويسر، دون أن يشعر بأي قفزات بين هذه الأفكار أو بين أجزاء الرسالة نفسها. فمثل هذا الترابط بين أجزاء الرسالة وعدم وجود أي فجوة بين الأفكار التي تتضمنها يجعل الجمهور مستمراً في متابعتها إلى نهايتهـا ومـن</a:t>
            </a:r>
            <a:r>
              <a:rPr lang="en-US" sz="1600" dirty="0">
                <a:latin typeface="Alexandria" pitchFamily="2" charset="-78"/>
                <a:cs typeface="Alexandria" pitchFamily="2" charset="-78"/>
              </a:rPr>
              <a:t> </a:t>
            </a:r>
            <a:r>
              <a:rPr lang="ar-QA" sz="1600" dirty="0">
                <a:latin typeface="Alexandria" pitchFamily="2" charset="-78"/>
                <a:cs typeface="Alexandria" pitchFamily="2" charset="-78"/>
              </a:rPr>
              <a:t>ثم يدعم الاقتناع بها.</a:t>
            </a: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QA" sz="1600" b="1" dirty="0">
                <a:latin typeface="Alexandria" pitchFamily="2" charset="-78"/>
                <a:cs typeface="Alexandria" pitchFamily="2" charset="-78"/>
              </a:rPr>
              <a:t>ج- ترتيب الأفكار</a:t>
            </a:r>
          </a:p>
          <a:p>
            <a:pPr algn="just" rtl="1">
              <a:lnSpc>
                <a:spcPct val="150000"/>
              </a:lnSpc>
            </a:pPr>
            <a:r>
              <a:rPr lang="ar-QA" sz="1600" dirty="0">
                <a:latin typeface="Alexandria" pitchFamily="2" charset="-78"/>
                <a:cs typeface="Alexandria" pitchFamily="2" charset="-78"/>
              </a:rPr>
              <a:t>من الضروري عرض الأفكار التي تضم الرسالة الاقناعية بشكل مرتب، حتي تنجح في جذب انتباه الجمهور لها ومن ثم متابعتها وفهمها والاقتناع بها فالرسالة التي تحتوي على أفكار غير مرتبة ترتيباً جيداً، قد لا تلقي قبولاً من الجمهور أو قد يساء فهمها أو يصعب</a:t>
            </a:r>
            <a:r>
              <a:rPr lang="ar-JO" sz="1600" dirty="0">
                <a:latin typeface="Alexandria" pitchFamily="2" charset="-78"/>
                <a:cs typeface="Alexandria" pitchFamily="2" charset="-78"/>
              </a:rPr>
              <a:t> ت</a:t>
            </a:r>
            <a:r>
              <a:rPr lang="ar-QA" sz="1600" dirty="0">
                <a:latin typeface="Alexandria" pitchFamily="2" charset="-78"/>
                <a:cs typeface="Alexandria" pitchFamily="2" charset="-78"/>
              </a:rPr>
              <a:t>ذكرها.</a:t>
            </a:r>
          </a:p>
          <a:p>
            <a:pPr algn="r"/>
            <a:endParaRPr lang="ar-JO" sz="1600" b="1" dirty="0">
              <a:latin typeface="Alexandria" pitchFamily="2" charset="-78"/>
              <a:cs typeface="Alexandria" pitchFamily="2" charset="-78"/>
            </a:endParaRPr>
          </a:p>
        </p:txBody>
      </p:sp>
    </p:spTree>
    <p:extLst>
      <p:ext uri="{BB962C8B-B14F-4D97-AF65-F5344CB8AC3E}">
        <p14:creationId xmlns:p14="http://schemas.microsoft.com/office/powerpoint/2010/main" val="3006736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920414" y="667155"/>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2275884"/>
            <a:ext cx="9435241" cy="351949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sz="1600" b="1" dirty="0">
                <a:latin typeface="Alexandria" pitchFamily="2" charset="-78"/>
                <a:cs typeface="Alexandria" pitchFamily="2" charset="-78"/>
              </a:rPr>
              <a:t>د- تقديم الدليل: </a:t>
            </a:r>
            <a:endParaRPr lang="ar-JO" sz="1600" b="1" dirty="0">
              <a:latin typeface="Alexandria" pitchFamily="2" charset="-78"/>
              <a:cs typeface="Alexandria" pitchFamily="2" charset="-78"/>
            </a:endParaRPr>
          </a:p>
          <a:p>
            <a:pPr algn="just" rtl="1">
              <a:lnSpc>
                <a:spcPct val="200000"/>
              </a:lnSpc>
            </a:pPr>
            <a:r>
              <a:rPr lang="ar-QA" sz="1600" dirty="0">
                <a:latin typeface="Alexandria" pitchFamily="2" charset="-78"/>
                <a:cs typeface="Alexandria" pitchFamily="2" charset="-78"/>
              </a:rPr>
              <a:t>لاشك أن الرسالة الاتصالية التي تقدم دليلاً أو أكثر عن صدق أو أهمية ما تتضمنه من معلومات أو أفكار تكون أكثر إقناعاً وأشد تأثيراً في الجماهير. فتقديم الدليل يبدد الشكوك ويزعزع التردد ويزيل الخوف ويبعث الطمأنينة في نفوس الجماهير, ويؤكد المضمون ويدعمه؛ وقد يكون هذا الدليل نتاتج بحوث أو دراسات أو شهادة خبير متخصص أو أو آية قرآنية أو حديث شريف« أو تجربة حقيقبة أو ملاحظة ميدانية. أو معايشة واقعية أو غيرها. </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endParaRPr lang="ar-JO" b="1" dirty="0">
              <a:latin typeface="Alexandria" charset="0"/>
              <a:cs typeface="Alexandria" charset="0"/>
            </a:endParaRPr>
          </a:p>
        </p:txBody>
      </p:sp>
    </p:spTree>
    <p:extLst>
      <p:ext uri="{BB962C8B-B14F-4D97-AF65-F5344CB8AC3E}">
        <p14:creationId xmlns:p14="http://schemas.microsoft.com/office/powerpoint/2010/main" val="2647105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18881" y="690149"/>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44057" y="2085561"/>
            <a:ext cx="10000070" cy="2482154"/>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sz="1600" b="1" dirty="0">
                <a:latin typeface="Alexandria" pitchFamily="2" charset="-78"/>
                <a:cs typeface="Alexandria" pitchFamily="2" charset="-78"/>
              </a:rPr>
              <a:t>ه- تلبي احتياجات الجمهور:</a:t>
            </a:r>
            <a:endParaRPr lang="ar-JO" sz="1600" b="1" dirty="0">
              <a:latin typeface="Alexandria" pitchFamily="2" charset="-78"/>
              <a:cs typeface="Alexandria" pitchFamily="2" charset="-78"/>
            </a:endParaRPr>
          </a:p>
          <a:p>
            <a:pPr algn="just" rtl="1">
              <a:lnSpc>
                <a:spcPct val="200000"/>
              </a:lnSpc>
            </a:pPr>
            <a:r>
              <a:rPr lang="ar-QA" sz="1600" dirty="0">
                <a:latin typeface="Alexandria" pitchFamily="2" charset="-78"/>
                <a:cs typeface="Alexandria" pitchFamily="2" charset="-78"/>
              </a:rPr>
              <a:t> ويقصد بذلك أن الرسالة الاتصالية الموجهة إلى الجمهور, يجب أن تتناول موضوعات هامة وحيوية ترتبط بقضايا الجمهور ومشكلاته. وتعكس احتياجاته واهتمامه؛ وتطرح الحلول الممكنة والمناسبة لتتغلب على هذه المشكلات وتقترح الوسائل الملائمة لإشباع حاجاته المختلفة وتلبي اهتماماته المتنوعة. في هذه الحالة ستكون الرسالة الاتصالية محط أنظار وموضوع اهتمامه, وبالتالي ستكون أكثر فاعليه وإقناعا. </a:t>
            </a:r>
            <a:endParaRPr lang="ar-JO" sz="1600" dirty="0">
              <a:latin typeface="Alexandria" pitchFamily="2" charset="-78"/>
              <a:cs typeface="Alexandria" pitchFamily="2" charset="-78"/>
            </a:endParaRPr>
          </a:p>
        </p:txBody>
      </p:sp>
    </p:spTree>
    <p:extLst>
      <p:ext uri="{BB962C8B-B14F-4D97-AF65-F5344CB8AC3E}">
        <p14:creationId xmlns:p14="http://schemas.microsoft.com/office/powerpoint/2010/main" val="36765208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01145" y="682022"/>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968331" y="2186290"/>
            <a:ext cx="10039629" cy="2974597"/>
          </a:xfrm>
          <a:prstGeom prst="rect">
            <a:avLst/>
          </a:prstGeom>
          <a:noFill/>
        </p:spPr>
        <p:txBody>
          <a:bodyPr wrap="square" rtlCol="0">
            <a:spAutoFit/>
          </a:bodyPr>
          <a:lstStyle/>
          <a:p>
            <a:pPr algn="just" rtl="1">
              <a:lnSpc>
                <a:spcPct val="200000"/>
              </a:lnSpc>
            </a:pPr>
            <a:r>
              <a:rPr lang="ar-QA" sz="1600" b="1" dirty="0">
                <a:latin typeface="Alexandria" pitchFamily="2" charset="-78"/>
                <a:cs typeface="Alexandria" pitchFamily="2" charset="-78"/>
              </a:rPr>
              <a:t>و- تكرار الرسالة:</a:t>
            </a:r>
            <a:endParaRPr lang="ar-JO" sz="1600" b="1" dirty="0">
              <a:latin typeface="Alexandria" pitchFamily="2" charset="-78"/>
              <a:cs typeface="Alexandria" pitchFamily="2" charset="-78"/>
            </a:endParaRPr>
          </a:p>
          <a:p>
            <a:pPr algn="just" rtl="1">
              <a:lnSpc>
                <a:spcPct val="200000"/>
              </a:lnSpc>
            </a:pPr>
            <a:r>
              <a:rPr lang="ar-QA" sz="1600" dirty="0">
                <a:latin typeface="Alexandria" pitchFamily="2" charset="-78"/>
                <a:cs typeface="Alexandria" pitchFamily="2" charset="-78"/>
              </a:rPr>
              <a:t> يساعد تكرار الرسالة على الإقناع بهاء لان مثل هذا التكرار يساعد على رسوخ الرسالة في أذهان الجمهور إلى درجة قبولها حقيقة مؤكدة. ويدرك رجال الإعلان أن تكرار الرسالة أمر مهم للتأثير والإقناع الناجح. ويرون أن الإصغاء لاي إعلان ثلاث مرات جدير بان يدفع الجمهور إلى القيام بما ينادي به الإعلان. فهم يرون أن العرض الآول للإعلان يوجد الاهتمام في حين أن العرض الثاني يحث على التفكير في الرسالة. أما العرض الثالث فيعمل كمذكر ما يدعو إليه الإعلان.</a:t>
            </a:r>
            <a:endParaRPr lang="ar-JO" sz="1600" b="1" dirty="0">
              <a:latin typeface="Alexandria" pitchFamily="2" charset="-78"/>
              <a:cs typeface="Alexandria" pitchFamily="2" charset="-78"/>
            </a:endParaRPr>
          </a:p>
        </p:txBody>
      </p:sp>
    </p:spTree>
    <p:extLst>
      <p:ext uri="{BB962C8B-B14F-4D97-AF65-F5344CB8AC3E}">
        <p14:creationId xmlns:p14="http://schemas.microsoft.com/office/powerpoint/2010/main" val="19197570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8995" y="714113"/>
            <a:ext cx="4754238" cy="400110"/>
          </a:xfrm>
          <a:prstGeom prst="rect">
            <a:avLst/>
          </a:prstGeom>
          <a:noFill/>
        </p:spPr>
        <p:txBody>
          <a:bodyPr wrap="square" rtlCol="0">
            <a:spAutoFit/>
          </a:bodyPr>
          <a:lstStyle/>
          <a:p>
            <a:pPr algn="ctr" rtl="1"/>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968331" y="1838665"/>
            <a:ext cx="10276851" cy="3467039"/>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JO" sz="1600" b="1" dirty="0">
                <a:latin typeface="Alexandria" pitchFamily="2" charset="-78"/>
                <a:cs typeface="Alexandria" pitchFamily="2" charset="-78"/>
              </a:rPr>
              <a:t>2-</a:t>
            </a:r>
            <a:r>
              <a:rPr lang="ar-QA" sz="1600" b="1" dirty="0">
                <a:latin typeface="Alexandria" pitchFamily="2" charset="-78"/>
                <a:cs typeface="Alexandria" pitchFamily="2" charset="-78"/>
              </a:rPr>
              <a:t>طبيعة فهم الجمهور المستهدف:- </a:t>
            </a:r>
            <a:endParaRPr lang="ar-JO" sz="1600" b="1"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إن معرفة طبيعة الجمهور المستهدف هي أفضل طريقة لتحديد أسلوب الإقناع المناسب له لان اختلاف طبائع الجماهير واختلاف خصائصها يدفع القائم بالاتصال </a:t>
            </a:r>
            <a:r>
              <a:rPr lang="ar-JO" sz="1600" dirty="0">
                <a:latin typeface="Alexandria" pitchFamily="2" charset="-78"/>
                <a:cs typeface="Alexandria" pitchFamily="2" charset="-78"/>
              </a:rPr>
              <a:t>(</a:t>
            </a:r>
            <a:r>
              <a:rPr lang="ar-QA" sz="1600" dirty="0">
                <a:latin typeface="Alexandria" pitchFamily="2" charset="-78"/>
                <a:cs typeface="Alexandria" pitchFamily="2" charset="-78"/>
              </a:rPr>
              <a:t>المتحدث</a:t>
            </a:r>
            <a:r>
              <a:rPr lang="ar-JO" sz="1600" dirty="0">
                <a:latin typeface="Alexandria" pitchFamily="2" charset="-78"/>
                <a:cs typeface="Alexandria" pitchFamily="2" charset="-78"/>
              </a:rPr>
              <a:t>)</a:t>
            </a:r>
            <a:r>
              <a:rPr lang="ar-QA" sz="1600" dirty="0">
                <a:latin typeface="Alexandria" pitchFamily="2" charset="-78"/>
                <a:cs typeface="Alexandria" pitchFamily="2" charset="-78"/>
              </a:rPr>
              <a:t> إلى استخدام مداخل وأساليب مختلفة للإقناع. لذلك فإن التعرف على طبيعة الجمهور المستهدف تساعد على الأتي:- </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التعرف على أفضل مداخل الإقناع المناسبة له.</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التعرف على نوع المعلومات التي يجب تقدمها.</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سرعة بناء العلاقة المطلوبة من أجل الإقناع الناجح..</a:t>
            </a:r>
            <a:endParaRPr lang="ar-JO" sz="1600" dirty="0">
              <a:latin typeface="Alexandria" pitchFamily="2" charset="-78"/>
              <a:cs typeface="Alexandria" pitchFamily="2" charset="-78"/>
            </a:endParaRPr>
          </a:p>
        </p:txBody>
      </p:sp>
    </p:spTree>
    <p:extLst>
      <p:ext uri="{BB962C8B-B14F-4D97-AF65-F5344CB8AC3E}">
        <p14:creationId xmlns:p14="http://schemas.microsoft.com/office/powerpoint/2010/main" val="1229481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603984" y="708773"/>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عناصر الإقناع: </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2897" y="2655633"/>
            <a:ext cx="4442174" cy="294093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2154" y="2434740"/>
            <a:ext cx="4326161" cy="2831323"/>
          </a:xfrm>
          <a:prstGeom prst="rect">
            <a:avLst/>
          </a:prstGeom>
        </p:spPr>
      </p:pic>
      <p:sp>
        <p:nvSpPr>
          <p:cNvPr id="9" name="Rectangle 8"/>
          <p:cNvSpPr/>
          <p:nvPr/>
        </p:nvSpPr>
        <p:spPr>
          <a:xfrm>
            <a:off x="3561105" y="1925812"/>
            <a:ext cx="4527932" cy="369332"/>
          </a:xfrm>
          <a:prstGeom prst="rect">
            <a:avLst/>
          </a:prstGeom>
        </p:spPr>
        <p:txBody>
          <a:bodyPr wrap="square">
            <a:spAutoFit/>
          </a:bodyPr>
          <a:lstStyle/>
          <a:p>
            <a:pPr algn="ctr"/>
            <a:r>
              <a:rPr lang="ar-QA" b="1" dirty="0"/>
              <a:t>طبيعة الجمهور المستهدف</a:t>
            </a:r>
            <a:endParaRPr lang="en-US" dirty="0"/>
          </a:p>
        </p:txBody>
      </p:sp>
    </p:spTree>
    <p:extLst>
      <p:ext uri="{BB962C8B-B14F-4D97-AF65-F5344CB8AC3E}">
        <p14:creationId xmlns:p14="http://schemas.microsoft.com/office/powerpoint/2010/main" val="3325441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93193" y="723535"/>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968331" y="1922792"/>
            <a:ext cx="10230129" cy="4447884"/>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ومن أكبر الأخطاء التي يقع فيها البعض من ممارسي العلاقات العامة جميع الجماهير بأسلوب واحد، في حين أنه يمكن تقسيم الجمهور إلى ستة أنواع، لكل منها طريقة معينه في الإقناع، وذلك على النحو التالي:</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b="1" dirty="0">
                <a:latin typeface="Alexandria" pitchFamily="2" charset="-78"/>
                <a:cs typeface="Alexandria" pitchFamily="2" charset="-78"/>
              </a:rPr>
              <a:t>أ- الجمهور المؤيد</a:t>
            </a:r>
            <a:r>
              <a:rPr lang="ar-JO" sz="1600" b="1" dirty="0">
                <a:latin typeface="Alexandria" pitchFamily="2" charset="-78"/>
                <a:cs typeface="Alexandria" pitchFamily="2" charset="-78"/>
              </a:rPr>
              <a:t>: </a:t>
            </a:r>
            <a:r>
              <a:rPr lang="ar-QA" sz="1600" dirty="0">
                <a:latin typeface="Alexandria" pitchFamily="2" charset="-78"/>
                <a:cs typeface="Alexandria" pitchFamily="2" charset="-78"/>
              </a:rPr>
              <a:t>هذا الجمهور يتفق تماماً مع القائم بالاتصال "المتحدث" ويتفهمه.</a:t>
            </a:r>
            <a:endParaRPr lang="ar-JO" sz="1600" dirty="0">
              <a:latin typeface="Alexandria" pitchFamily="2" charset="-78"/>
              <a:cs typeface="Alexandria" pitchFamily="2" charset="-78"/>
            </a:endParaRPr>
          </a:p>
          <a:p>
            <a:pPr algn="just" rtl="1">
              <a:lnSpc>
                <a:spcPct val="200000"/>
              </a:lnSpc>
            </a:pPr>
            <a:r>
              <a:rPr lang="ar-QA" sz="1600" dirty="0">
                <a:latin typeface="Alexandria" pitchFamily="2" charset="-78"/>
                <a:cs typeface="Alexandria" pitchFamily="2" charset="-78"/>
              </a:rPr>
              <a:t> ويحتاج هذا الجمهور فقط إلى التأكيد على موقفه وإعادة شحنه وتحميسه من آن لأخر, بل وتحصينه ضد وجهات النظر الاخر</a:t>
            </a:r>
            <a:r>
              <a:rPr lang="ar-JO" sz="1600" dirty="0">
                <a:latin typeface="Alexandria" pitchFamily="2" charset="-78"/>
                <a:cs typeface="Alexandria" pitchFamily="2" charset="-78"/>
              </a:rPr>
              <a:t>ى</a:t>
            </a:r>
            <a:r>
              <a:rPr lang="ar-QA" sz="1600" dirty="0">
                <a:latin typeface="Alexandria" pitchFamily="2" charset="-78"/>
                <a:cs typeface="Alexandria" pitchFamily="2" charset="-78"/>
              </a:rPr>
              <a:t> من خلال عرض الحجج المحتملة من قبل المعارضين وتفنيدها واحدة تلو الاخر</a:t>
            </a:r>
            <a:r>
              <a:rPr lang="ar-JO" sz="1600" dirty="0">
                <a:latin typeface="Alexandria" pitchFamily="2" charset="-78"/>
                <a:cs typeface="Alexandria" pitchFamily="2" charset="-78"/>
              </a:rPr>
              <a:t>ى</a:t>
            </a:r>
          </a:p>
          <a:p>
            <a:pPr marL="285750" indent="-285750" algn="just" rtl="1">
              <a:lnSpc>
                <a:spcPct val="200000"/>
              </a:lnSpc>
              <a:buFont typeface="Arial" panose="020B0604020202020204" pitchFamily="34" charset="0"/>
              <a:buChar char="•"/>
            </a:pP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endParaRPr lang="ar-QA" sz="1600" dirty="0">
              <a:latin typeface="Alexandria" pitchFamily="2" charset="-78"/>
              <a:cs typeface="Alexandria" pitchFamily="2" charset="-78"/>
            </a:endParaRPr>
          </a:p>
        </p:txBody>
      </p:sp>
    </p:spTree>
    <p:extLst>
      <p:ext uri="{BB962C8B-B14F-4D97-AF65-F5344CB8AC3E}">
        <p14:creationId xmlns:p14="http://schemas.microsoft.com/office/powerpoint/2010/main" val="1054911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96560" y="658584"/>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068637" y="1814442"/>
            <a:ext cx="9837724" cy="4451924"/>
          </a:xfrm>
          <a:prstGeom prst="rect">
            <a:avLst/>
          </a:prstGeom>
          <a:noFill/>
        </p:spPr>
        <p:txBody>
          <a:bodyPr wrap="square" rtlCol="0">
            <a:spAutoFit/>
          </a:bodyPr>
          <a:lstStyle/>
          <a:p>
            <a:pPr marL="285750" indent="-285750" algn="r" rtl="1">
              <a:lnSpc>
                <a:spcPct val="200000"/>
              </a:lnSpc>
              <a:buFont typeface="Arial" panose="020B0604020202020204" pitchFamily="34" charset="0"/>
              <a:buChar char="•"/>
            </a:pPr>
            <a:r>
              <a:rPr lang="ar-QA" sz="1600" b="1" dirty="0">
                <a:latin typeface="Alexandria" pitchFamily="2" charset="-78"/>
                <a:cs typeface="Alexandria" pitchFamily="2" charset="-78"/>
              </a:rPr>
              <a:t>ب- الجمهور المعارض: </a:t>
            </a:r>
            <a:r>
              <a:rPr lang="ar-QA" sz="1600" dirty="0">
                <a:latin typeface="Alexandria" pitchFamily="2" charset="-78"/>
                <a:cs typeface="Alexandria" pitchFamily="2" charset="-78"/>
              </a:rPr>
              <a:t>وهذا الجمهور لا يوافق على وجهة نظر القائم بالاتصال "المتحدث" ولا مقترحاته ويشكك دانما في مصداقيته.</a:t>
            </a:r>
            <a:endParaRPr lang="ar-JO" sz="1600" dirty="0">
              <a:latin typeface="Alexandria" pitchFamily="2" charset="-78"/>
              <a:cs typeface="Alexandria" pitchFamily="2" charset="-78"/>
            </a:endParaRPr>
          </a:p>
          <a:p>
            <a:pPr marL="285750" indent="-285750" algn="r" rtl="1">
              <a:lnSpc>
                <a:spcPct val="200000"/>
              </a:lnSpc>
              <a:buFont typeface="Arial" panose="020B0604020202020204" pitchFamily="34" charset="0"/>
              <a:buChar char="•"/>
            </a:pPr>
            <a:r>
              <a:rPr lang="ar-QA" sz="1600" dirty="0">
                <a:latin typeface="Alexandria" pitchFamily="2" charset="-78"/>
                <a:cs typeface="Alexandria" pitchFamily="2" charset="-78"/>
              </a:rPr>
              <a:t> لذلك يجب تحضير الجمهور المعارض وإعداده للاستماع إلى وجهات نظرك من خلال التركيز على أوجه الاتفاق المشتركة والبعد عن أوجه الخلاف. ولا باس من بعض المرح في شكل قصة مثلأً أو محادثات عامة حول موضوعات الحياة اليومية مما يعد طريقة جيدة لإحراز علاقات وثام مبدئية</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وحتي لا تخسر جمهورك وتزيد من معارضته لك, لا تبدأ العرض بالهجوم عليه. وبدلاً من ذلك. عليك اقتناص كل فرصة لتوضيح وجهة نظرك. وذكر المصادر والمراجع التي تؤيد أقوالك والاستشهاد بآراء وخبرات الأشخاص الذين يحترمهم جمهورك. حتي إذا م يكونوا من المفضلين لديك. ولا تذكر أي أفكار أو آراء ما لم تكن مؤيدة ببراهين قوية وحجج دامغه. </a:t>
            </a:r>
            <a:endParaRPr lang="ar-JO" sz="1600" dirty="0">
              <a:latin typeface="Alexandria" pitchFamily="2" charset="-78"/>
              <a:cs typeface="Alexandria" pitchFamily="2" charset="-78"/>
            </a:endParaRPr>
          </a:p>
        </p:txBody>
      </p:sp>
    </p:spTree>
    <p:extLst>
      <p:ext uri="{BB962C8B-B14F-4D97-AF65-F5344CB8AC3E}">
        <p14:creationId xmlns:p14="http://schemas.microsoft.com/office/powerpoint/2010/main" val="2743877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11620" y="758043"/>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297459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sz="1600" b="1" dirty="0">
                <a:latin typeface="Alexandria" pitchFamily="2" charset="-78"/>
                <a:cs typeface="Alexandria" pitchFamily="2" charset="-78"/>
              </a:rPr>
              <a:t>ج: الجمهور المحايد: </a:t>
            </a:r>
            <a:r>
              <a:rPr lang="ar-QA" sz="1600" dirty="0">
                <a:latin typeface="Alexandria" pitchFamily="2" charset="-78"/>
                <a:cs typeface="Alexandria" pitchFamily="2" charset="-78"/>
              </a:rPr>
              <a:t>وهو الذي يفهم الموضوع ولكنه لا يؤيد ولا يعارض القائم بالاتصال "المتحدث"؛ لذلك فهو في حاجة إلى مزيد من الشرح والتوضيح والتفصيل والإقناع</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من ثم فعليك ذكر مزايا وإيجابيات مقترحاتك مقرونة بالفوائد التي تعود عليه من إتباع هذه المقترحات والالتزام بما تدعو اليه من سلوكيات.</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لتكن وجهات نظرك محددة ومؤيدة بشهادات الخبراء وآرائهم ودراساتهم« مع التركيز القوي على التجارب الشخصية والأمثلة الواضحة والمألوفة للجمهور. </a:t>
            </a:r>
            <a:endParaRPr lang="ar-JO" sz="1600" b="1" dirty="0">
              <a:latin typeface="Alexandria" pitchFamily="2" charset="-78"/>
              <a:cs typeface="Alexandria" pitchFamily="2" charset="-78"/>
            </a:endParaRPr>
          </a:p>
        </p:txBody>
      </p:sp>
    </p:spTree>
    <p:extLst>
      <p:ext uri="{BB962C8B-B14F-4D97-AF65-F5344CB8AC3E}">
        <p14:creationId xmlns:p14="http://schemas.microsoft.com/office/powerpoint/2010/main" val="526300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77290" y="797341"/>
            <a:ext cx="4754238"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1597672" y="1938594"/>
            <a:ext cx="9435241" cy="3374706"/>
          </a:xfrm>
          <a:prstGeom prst="rect">
            <a:avLst/>
          </a:prstGeom>
          <a:noFill/>
        </p:spPr>
        <p:txBody>
          <a:bodyPr wrap="square" rtlCol="0">
            <a:spAutoFit/>
          </a:bodyPr>
          <a:lstStyle/>
          <a:p>
            <a:pPr algn="just" rtl="1">
              <a:lnSpc>
                <a:spcPct val="150000"/>
              </a:lnSpc>
            </a:pPr>
            <a:r>
              <a:rPr lang="ar-QA" sz="1600" b="1" dirty="0">
                <a:latin typeface="Alexandria" pitchFamily="2" charset="-78"/>
                <a:cs typeface="Alexandria" pitchFamily="2" charset="-78"/>
              </a:rPr>
              <a:t>د- الجمهور غير ال</a:t>
            </a:r>
            <a:r>
              <a:rPr lang="ar-JO" sz="1600" b="1" dirty="0">
                <a:latin typeface="Alexandria" pitchFamily="2" charset="-78"/>
                <a:cs typeface="Alexandria" pitchFamily="2" charset="-78"/>
              </a:rPr>
              <a:t>م</a:t>
            </a:r>
            <a:r>
              <a:rPr lang="ar-QA" sz="1600" b="1" dirty="0">
                <a:latin typeface="Alexandria" pitchFamily="2" charset="-78"/>
                <a:cs typeface="Alexandria" pitchFamily="2" charset="-78"/>
              </a:rPr>
              <a:t>هتم:</a:t>
            </a:r>
            <a:r>
              <a:rPr lang="ar-JO" sz="1600" b="1" dirty="0">
                <a:latin typeface="Alexandria" pitchFamily="2" charset="-78"/>
                <a:cs typeface="Alexandria" pitchFamily="2" charset="-78"/>
              </a:rPr>
              <a:t> </a:t>
            </a:r>
            <a:r>
              <a:rPr lang="ar-QA" sz="1600" dirty="0">
                <a:latin typeface="Alexandria" pitchFamily="2" charset="-78"/>
                <a:cs typeface="Alexandria" pitchFamily="2" charset="-78"/>
              </a:rPr>
              <a:t>وهو الجمهور الغير مهتم بالموضوع، ولكنه لا يبالي كثيراً، إذ إن القضية قد تكون مملة بالنسبة له أو قد لا تناسبه.</a:t>
            </a:r>
            <a:endParaRPr lang="ar-JO" sz="1600" dirty="0">
              <a:latin typeface="Alexandria" pitchFamily="2" charset="-78"/>
              <a:cs typeface="Alexandria" pitchFamily="2" charset="-78"/>
            </a:endParaRPr>
          </a:p>
          <a:p>
            <a:pPr algn="just" rtl="1">
              <a:lnSpc>
                <a:spcPct val="150000"/>
              </a:lnSpc>
            </a:pP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dirty="0">
                <a:latin typeface="Alexandria" pitchFamily="2" charset="-78"/>
                <a:cs typeface="Alexandria" pitchFamily="2" charset="-78"/>
              </a:rPr>
              <a:t> لذلك فإن إقناع جمهور غير مهتم يكون أصعب كثيراً من إقناع جمهور محايد، حيث يحتاج الجمهور غير المهتم إلى تنشيط وتفعيل، </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b="1" dirty="0">
                <a:latin typeface="Alexandria" pitchFamily="2" charset="-78"/>
                <a:cs typeface="Alexandria" pitchFamily="2" charset="-78"/>
              </a:rPr>
              <a:t>أول خطوة </a:t>
            </a:r>
            <a:r>
              <a:rPr lang="ar-QA" sz="1600" dirty="0">
                <a:latin typeface="Alexandria" pitchFamily="2" charset="-78"/>
                <a:cs typeface="Alexandria" pitchFamily="2" charset="-78"/>
              </a:rPr>
              <a:t>في إقناعه هي جذب انتباهه باستخدام قصة أو عنوان رئيسي أو حقيقة مثيرة، </a:t>
            </a:r>
            <a:endParaRPr lang="ar-JO" sz="16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QA" sz="1600" b="1" dirty="0">
                <a:latin typeface="Alexandria" pitchFamily="2" charset="-78"/>
                <a:cs typeface="Alexandria" pitchFamily="2" charset="-78"/>
              </a:rPr>
              <a:t>الخطوة الثانية </a:t>
            </a:r>
            <a:r>
              <a:rPr lang="ar-QA" sz="1600" dirty="0">
                <a:latin typeface="Alexandria" pitchFamily="2" charset="-78"/>
                <a:cs typeface="Alexandria" pitchFamily="2" charset="-78"/>
              </a:rPr>
              <a:t>هي أن تجعله يهتم بالأمر بأن تبين له مدي تأثير الموضوع عليه، والخطوة الثالثة هي دعم الموضوع بعدد من الحقائق المؤيدة والبيانات المؤكدة لما تقول بالإضافة إلى شهادات ذوي الخبرة المعروفين لدي الجمهور.</a:t>
            </a:r>
          </a:p>
        </p:txBody>
      </p:sp>
    </p:spTree>
    <p:extLst>
      <p:ext uri="{BB962C8B-B14F-4D97-AF65-F5344CB8AC3E}">
        <p14:creationId xmlns:p14="http://schemas.microsoft.com/office/powerpoint/2010/main" val="1480208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670559" y="2078847"/>
            <a:ext cx="9435241" cy="297459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sz="1600" b="1" dirty="0">
                <a:latin typeface="Alexandria" pitchFamily="2" charset="-78"/>
                <a:cs typeface="Alexandria" pitchFamily="2" charset="-78"/>
              </a:rPr>
              <a:t>هـ - الجمهور الغير معلن</a:t>
            </a:r>
            <a:r>
              <a:rPr lang="ar-JO" sz="1600" b="1" dirty="0">
                <a:latin typeface="Alexandria" pitchFamily="2" charset="-78"/>
                <a:cs typeface="Alexandria" pitchFamily="2" charset="-78"/>
              </a:rPr>
              <a:t>: </a:t>
            </a:r>
            <a:r>
              <a:rPr lang="ar-QA" sz="1600" dirty="0">
                <a:latin typeface="Alexandria" pitchFamily="2" charset="-78"/>
                <a:cs typeface="Alexandria" pitchFamily="2" charset="-78"/>
              </a:rPr>
              <a:t>وهو الجمهور الذي تنقصه المعلومات. ولا يدري كيف يتصرف حيال الموضوع أو القضية المطروحة.</a:t>
            </a:r>
            <a:endParaRPr lang="ar-JO" sz="1600"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QA" sz="1600" dirty="0">
                <a:latin typeface="Alexandria" pitchFamily="2" charset="-78"/>
                <a:cs typeface="Alexandria" pitchFamily="2" charset="-78"/>
              </a:rPr>
              <a:t> لذلك فهو بحاجة إلى تعليم وتدرب ومن الطبيعي أن يكون المدخل المناسب لإقناع هذا الجمهور</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هو تقديم المعلومات التي تنقصه. والتي تناسبه في نفس الوقت دون إغراقه بالمعلومات والبيانات الكثيرة ودون إرباكه في عرض الحجج المؤيدة والمحارضة</a:t>
            </a:r>
            <a:r>
              <a:rPr lang="ar-JO" sz="1600" dirty="0">
                <a:latin typeface="Alexandria" pitchFamily="2" charset="-78"/>
                <a:cs typeface="Alexandria" pitchFamily="2" charset="-78"/>
              </a:rPr>
              <a:t> </a:t>
            </a:r>
            <a:r>
              <a:rPr lang="ar-QA" sz="1600" dirty="0">
                <a:latin typeface="Alexandria" pitchFamily="2" charset="-78"/>
                <a:cs typeface="Alexandria" pitchFamily="2" charset="-78"/>
              </a:rPr>
              <a:t>كذلك تدريبه على المهارات التي يحتاج إليها للقيام بالسلوك المطلوب منه. </a:t>
            </a:r>
          </a:p>
        </p:txBody>
      </p:sp>
    </p:spTree>
    <p:extLst>
      <p:ext uri="{BB962C8B-B14F-4D97-AF65-F5344CB8AC3E}">
        <p14:creationId xmlns:p14="http://schemas.microsoft.com/office/powerpoint/2010/main" val="155196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11008" y="2149156"/>
            <a:ext cx="9656580" cy="3092450"/>
          </a:xfrm>
          <a:prstGeom prst="rect">
            <a:avLst/>
          </a:prstGeom>
          <a:noFill/>
        </p:spPr>
        <p:txBody>
          <a:bodyPr wrap="square" rtlCol="0">
            <a:spAutoFit/>
          </a:bodyPr>
          <a:lstStyle/>
          <a:p>
            <a:pPr algn="just" rtl="1">
              <a:lnSpc>
                <a:spcPct val="150000"/>
              </a:lnSpc>
            </a:pPr>
            <a:r>
              <a:rPr lang="ar-QA" sz="1600" b="1" dirty="0">
                <a:latin typeface="Alexandria" pitchFamily="2" charset="-78"/>
                <a:cs typeface="Alexandria" pitchFamily="2" charset="-78"/>
              </a:rPr>
              <a:t>و: الجمهور المختلط:</a:t>
            </a:r>
            <a:r>
              <a:rPr lang="ar-JO" sz="1600" b="1" dirty="0">
                <a:latin typeface="Alexandria" pitchFamily="2" charset="-78"/>
                <a:cs typeface="Alexandria" pitchFamily="2" charset="-78"/>
              </a:rPr>
              <a:t> </a:t>
            </a:r>
            <a:r>
              <a:rPr lang="ar-QA" sz="1600" dirty="0">
                <a:latin typeface="Alexandria" pitchFamily="2" charset="-78"/>
                <a:cs typeface="Alexandria" pitchFamily="2" charset="-78"/>
              </a:rPr>
              <a:t>معظم الجمهور يكون من هذا النوع المختلط والذي يمثل مجموعة متباينة من وجهات النظر، لذلك يجب إتباع الأتي:</a:t>
            </a:r>
            <a:endParaRPr lang="ar-JO" sz="1600" dirty="0">
              <a:latin typeface="Alexandria" pitchFamily="2" charset="-78"/>
              <a:cs typeface="Alexandria" pitchFamily="2" charset="-78"/>
            </a:endParaRPr>
          </a:p>
          <a:p>
            <a:pPr algn="just" rtl="1">
              <a:lnSpc>
                <a:spcPct val="150000"/>
              </a:lnSpc>
            </a:pPr>
            <a:endParaRPr lang="ar-QA" sz="1600" dirty="0">
              <a:latin typeface="Alexandria" pitchFamily="2" charset="-78"/>
              <a:cs typeface="Alexandria" pitchFamily="2" charset="-78"/>
            </a:endParaRPr>
          </a:p>
          <a:p>
            <a:pPr algn="just" rtl="1">
              <a:lnSpc>
                <a:spcPct val="150000"/>
              </a:lnSpc>
            </a:pPr>
            <a:r>
              <a:rPr lang="ar-QA" sz="1600" dirty="0">
                <a:latin typeface="Alexandria" pitchFamily="2" charset="-78"/>
                <a:cs typeface="Alexandria" pitchFamily="2" charset="-78"/>
              </a:rPr>
              <a:t>أولاً: تعرف على كل من تريد كسبه من بين الجمهور، وعين أي الفئات يكون لها النفوذ الأكبر وكذلك الفئات الأكثر عدداً، </a:t>
            </a:r>
            <a:endParaRPr lang="ar-JO" sz="1600" dirty="0">
              <a:latin typeface="Alexandria" pitchFamily="2" charset="-78"/>
              <a:cs typeface="Alexandria" pitchFamily="2" charset="-78"/>
            </a:endParaRPr>
          </a:p>
          <a:p>
            <a:pPr algn="just" rtl="1">
              <a:lnSpc>
                <a:spcPct val="150000"/>
              </a:lnSpc>
            </a:pPr>
            <a:r>
              <a:rPr lang="ar-JO" sz="1600" dirty="0">
                <a:latin typeface="Alexandria" pitchFamily="2" charset="-78"/>
                <a:cs typeface="Alexandria" pitchFamily="2" charset="-78"/>
              </a:rPr>
              <a:t>ثانيا </a:t>
            </a:r>
            <a:r>
              <a:rPr lang="ar-QA" sz="1600" dirty="0">
                <a:latin typeface="Alexandria" pitchFamily="2" charset="-78"/>
                <a:cs typeface="Alexandria" pitchFamily="2" charset="-78"/>
              </a:rPr>
              <a:t> ركز مجهوداتك على المجموعات التي تهمك.</a:t>
            </a:r>
          </a:p>
          <a:p>
            <a:pPr algn="just" rtl="1">
              <a:lnSpc>
                <a:spcPct val="150000"/>
              </a:lnSpc>
            </a:pPr>
            <a:endParaRPr lang="ar-JO" dirty="0"/>
          </a:p>
          <a:p>
            <a:pPr algn="just" rtl="1">
              <a:lnSpc>
                <a:spcPct val="150000"/>
              </a:lnSpc>
            </a:pPr>
            <a:endParaRPr lang="en-US" b="1" dirty="0">
              <a:latin typeface="Alexandria" charset="0"/>
              <a:cs typeface="Alexandria" charset="0"/>
            </a:endParaRPr>
          </a:p>
        </p:txBody>
      </p:sp>
    </p:spTree>
    <p:extLst>
      <p:ext uri="{BB962C8B-B14F-4D97-AF65-F5344CB8AC3E}">
        <p14:creationId xmlns:p14="http://schemas.microsoft.com/office/powerpoint/2010/main" val="3857054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16133" y="758043"/>
            <a:ext cx="6048492" cy="400110"/>
          </a:xfrm>
          <a:prstGeom prst="rect">
            <a:avLst/>
          </a:prstGeom>
          <a:noFill/>
        </p:spPr>
        <p:txBody>
          <a:bodyPr wrap="square" rtlCol="0">
            <a:spAutoFit/>
          </a:bodyPr>
          <a:lstStyle/>
          <a:p>
            <a:pPr algn="ctr"/>
            <a:r>
              <a:rPr lang="ar-QA" sz="2000" dirty="0">
                <a:latin typeface="Alexandria" pitchFamily="2" charset="-78"/>
                <a:cs typeface="Alexandria" pitchFamily="2" charset="-78"/>
              </a:rPr>
              <a:t>تقسيم الجمهور إلى ستة أنواع</a:t>
            </a:r>
            <a:endParaRPr lang="en-US" sz="2000" b="1" dirty="0">
              <a:latin typeface="Alexandria" pitchFamily="2" charset="-78"/>
              <a:cs typeface="Alexandria" pitchFamily="2" charset="-78"/>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87962" y="2275884"/>
            <a:ext cx="6354917" cy="3566157"/>
          </a:xfrm>
          <a:prstGeom prst="rect">
            <a:avLst/>
          </a:prstGeom>
        </p:spPr>
      </p:pic>
    </p:spTree>
    <p:extLst>
      <p:ext uri="{BB962C8B-B14F-4D97-AF65-F5344CB8AC3E}">
        <p14:creationId xmlns:p14="http://schemas.microsoft.com/office/powerpoint/2010/main" val="897977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www.w3.org/XML/1998/namespace"/>
    <ds:schemaRef ds:uri="http://schemas.openxmlformats.org/package/2006/metadata/core-properties"/>
    <ds:schemaRef ds:uri="http://purl.org/dc/elements/1.1/"/>
    <ds:schemaRef ds:uri="http://schemas.microsoft.com/office/2006/documentManagement/types"/>
    <ds:schemaRef ds:uri="http://purl.org/dc/dcmitype/"/>
    <ds:schemaRef ds:uri="http://purl.org/dc/terms/"/>
    <ds:schemaRef ds:uri="http://schemas.microsoft.com/office/infopath/2007/PartnerControls"/>
    <ds:schemaRef ds:uri="688354b5-287c-4cda-825e-1d7935aea40e"/>
    <ds:schemaRef ds:uri="aca13214-df29-4e3c-a050-857c0bf7bd8e"/>
    <ds:schemaRef ds:uri="http://schemas.microsoft.com/office/2006/metadata/properties"/>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3891EEF4-6141-40BE-8ECB-00A4042984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11739</TotalTime>
  <Words>3838</Words>
  <Application>Microsoft Office PowerPoint</Application>
  <PresentationFormat>Widescreen</PresentationFormat>
  <Paragraphs>314</Paragraphs>
  <Slides>43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Shima Mansour</cp:lastModifiedBy>
  <cp:revision>106</cp:revision>
  <dcterms:created xsi:type="dcterms:W3CDTF">2023-04-29T09:08:00Z</dcterms:created>
  <dcterms:modified xsi:type="dcterms:W3CDTF">2024-06-27T01:30:42Z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