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24"/>
  </p:notesMasterIdLst>
  <p:handoutMasterIdLst>
    <p:handoutMasterId r:id="rId25"/>
  </p:handoutMasterIdLst>
  <p:sldIdLst>
    <p:sldId id="408" r:id="rId5"/>
    <p:sldId id="429" r:id="rId6"/>
    <p:sldId id="409" r:id="rId7"/>
    <p:sldId id="412" r:id="rId8"/>
    <p:sldId id="411" r:id="rId9"/>
    <p:sldId id="410" r:id="rId10"/>
    <p:sldId id="391" r:id="rId11"/>
    <p:sldId id="407" r:id="rId12"/>
    <p:sldId id="404" r:id="rId13"/>
    <p:sldId id="416" r:id="rId14"/>
    <p:sldId id="420" r:id="rId15"/>
    <p:sldId id="423" r:id="rId16"/>
    <p:sldId id="417" r:id="rId17"/>
    <p:sldId id="421" r:id="rId18"/>
    <p:sldId id="428" r:id="rId19"/>
    <p:sldId id="413" r:id="rId20"/>
    <p:sldId id="426" r:id="rId21"/>
    <p:sldId id="427" r:id="rId22"/>
    <p:sldId id="398" r:id="rId23"/>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4879C2E-8AFC-41A6-BF7C-DA0C87EF344D}">
          <p14:sldIdLst>
            <p14:sldId id="408"/>
            <p14:sldId id="429"/>
            <p14:sldId id="409"/>
            <p14:sldId id="412"/>
            <p14:sldId id="411"/>
            <p14:sldId id="410"/>
            <p14:sldId id="391"/>
            <p14:sldId id="407"/>
            <p14:sldId id="404"/>
            <p14:sldId id="416"/>
            <p14:sldId id="420"/>
            <p14:sldId id="423"/>
            <p14:sldId id="417"/>
            <p14:sldId id="421"/>
            <p14:sldId id="428"/>
            <p14:sldId id="413"/>
            <p14:sldId id="426"/>
            <p14:sldId id="427"/>
            <p14:sldId id="398"/>
          </p14:sldIdLst>
        </p14:section>
        <p14:section name="Untitled Section" id="{797D696D-A1D3-4A75-9270-AB78EADC66B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A107856-5554-42FB-B03E-39F5DBC370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27" autoAdjust="0"/>
  </p:normalViewPr>
  <p:slideViewPr>
    <p:cSldViewPr snapToGrid="0">
      <p:cViewPr varScale="1">
        <p:scale>
          <a:sx n="80" d="100"/>
          <a:sy n="80" d="100"/>
        </p:scale>
        <p:origin x="710" y="5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08F6756E-81DA-9FAC-70D8-556F658BDDA8}"/>
              </a:ext>
            </a:extLst>
          </p:cNvPr>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1EBEDD12-BCD5-485B-BCBC-34BB01D7923C}" type="datetimeFigureOut">
              <a:rPr lang="en-US" smtClean="0"/>
              <a:t>12/18/2025</a:t>
            </a:fld>
            <a:endParaRPr lang="en-US" dirty="0"/>
          </a:p>
        </p:txBody>
      </p:sp>
      <p:sp>
        <p:nvSpPr>
          <p:cNvPr id="6" name="Slide Number Placeholder 5">
            <a:extLst>
              <a:ext uri="{FF2B5EF4-FFF2-40B4-BE49-F238E27FC236}">
                <a16:creationId xmlns:a16="http://schemas.microsoft.com/office/drawing/2014/main" id="{A771D415-D05A-7067-CCD3-457153D96CD8}"/>
              </a:ext>
            </a:extLst>
          </p:cNvPr>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E2C230DF-5933-439D-898F-38E9AC9BA688}" type="slidenum">
              <a:rPr lang="en-US" smtClean="0"/>
              <a:t>‹#›</a:t>
            </a:fld>
            <a:endParaRPr lang="en-US" dirty="0"/>
          </a:p>
        </p:txBody>
      </p:sp>
      <p:sp>
        <p:nvSpPr>
          <p:cNvPr id="7" name="Footer Placeholder 6">
            <a:extLst>
              <a:ext uri="{FF2B5EF4-FFF2-40B4-BE49-F238E27FC236}">
                <a16:creationId xmlns:a16="http://schemas.microsoft.com/office/drawing/2014/main" id="{B97095E3-54D2-CFD2-4F49-7536FC8641DE}"/>
              </a:ext>
            </a:extLst>
          </p:cNvPr>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8" name="Header Placeholder 7">
            <a:extLst>
              <a:ext uri="{FF2B5EF4-FFF2-40B4-BE49-F238E27FC236}">
                <a16:creationId xmlns:a16="http://schemas.microsoft.com/office/drawing/2014/main" id="{521EE01A-C0B5-5ECF-96DD-768F86AA15C4}"/>
              </a:ext>
            </a:extLst>
          </p:cNvPr>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6EE7A52F-9D89-7442-A8E9-48D1527B5F6B}" type="datetimeFigureOut">
              <a:rPr lang="en-US" smtClean="0"/>
              <a:t>12/18/2025</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a:t>
            </a:fld>
            <a:endParaRPr lang="en-US" dirty="0"/>
          </a:p>
        </p:txBody>
      </p:sp>
    </p:spTree>
    <p:extLst>
      <p:ext uri="{BB962C8B-B14F-4D97-AF65-F5344CB8AC3E}">
        <p14:creationId xmlns:p14="http://schemas.microsoft.com/office/powerpoint/2010/main" val="2386183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593FB-CFDA-BB58-7755-A41DA2D660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9F536F-2C9C-3662-FE3E-9BB16438E7C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4DAF107-B4A8-6E3D-C666-8E7031EA0B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F45900-EE04-28C0-CC2A-951D0F35EF36}"/>
              </a:ext>
            </a:extLst>
          </p:cNvPr>
          <p:cNvSpPr>
            <a:spLocks noGrp="1"/>
          </p:cNvSpPr>
          <p:nvPr>
            <p:ph type="sldNum" sz="quarter" idx="5"/>
          </p:nvPr>
        </p:nvSpPr>
        <p:spPr/>
        <p:txBody>
          <a:bodyPr/>
          <a:lstStyle/>
          <a:p>
            <a:fld id="{A89C7E07-3C67-C64C-8DA0-0404F6303970}" type="slidenum">
              <a:rPr lang="en-US" smtClean="0"/>
              <a:t>2</a:t>
            </a:fld>
            <a:endParaRPr lang="en-US" dirty="0"/>
          </a:p>
        </p:txBody>
      </p:sp>
    </p:spTree>
    <p:extLst>
      <p:ext uri="{BB962C8B-B14F-4D97-AF65-F5344CB8AC3E}">
        <p14:creationId xmlns:p14="http://schemas.microsoft.com/office/powerpoint/2010/main" val="1011084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09D16-3045-2F5A-5C5E-41225D6D8C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B02C4C-B508-694B-A62B-B5827B8F07A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A3CE043-6DD2-3626-8D75-8D2BD1CCBF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55EC53-C7C2-C14E-1CE3-F794A4B13122}"/>
              </a:ext>
            </a:extLst>
          </p:cNvPr>
          <p:cNvSpPr>
            <a:spLocks noGrp="1"/>
          </p:cNvSpPr>
          <p:nvPr>
            <p:ph type="sldNum" sz="quarter" idx="5"/>
          </p:nvPr>
        </p:nvSpPr>
        <p:spPr/>
        <p:txBody>
          <a:bodyPr/>
          <a:lstStyle/>
          <a:p>
            <a:fld id="{A89C7E07-3C67-C64C-8DA0-0404F6303970}" type="slidenum">
              <a:rPr lang="en-US" smtClean="0"/>
              <a:t>3</a:t>
            </a:fld>
            <a:endParaRPr lang="en-US" dirty="0"/>
          </a:p>
        </p:txBody>
      </p:sp>
    </p:spTree>
    <p:extLst>
      <p:ext uri="{BB962C8B-B14F-4D97-AF65-F5344CB8AC3E}">
        <p14:creationId xmlns:p14="http://schemas.microsoft.com/office/powerpoint/2010/main" val="2759449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C45A6-D994-F164-8EFD-5775B21908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66B2CE-CD71-759B-E834-17D8B435152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076218-B798-1134-4D17-9AF1D480D9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C44A25-E8AF-D86C-B4D4-30AE3F278371}"/>
              </a:ext>
            </a:extLst>
          </p:cNvPr>
          <p:cNvSpPr>
            <a:spLocks noGrp="1"/>
          </p:cNvSpPr>
          <p:nvPr>
            <p:ph type="sldNum" sz="quarter" idx="5"/>
          </p:nvPr>
        </p:nvSpPr>
        <p:spPr/>
        <p:txBody>
          <a:bodyPr/>
          <a:lstStyle/>
          <a:p>
            <a:fld id="{A89C7E07-3C67-C64C-8DA0-0404F6303970}" type="slidenum">
              <a:rPr lang="en-US" smtClean="0"/>
              <a:t>4</a:t>
            </a:fld>
            <a:endParaRPr lang="en-US" dirty="0"/>
          </a:p>
        </p:txBody>
      </p:sp>
    </p:spTree>
    <p:extLst>
      <p:ext uri="{BB962C8B-B14F-4D97-AF65-F5344CB8AC3E}">
        <p14:creationId xmlns:p14="http://schemas.microsoft.com/office/powerpoint/2010/main" val="155773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8B8D6-1364-3DFD-74F6-B9E8AB120F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EE4FFF-E221-4082-2D58-B99C29AF55F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7F33571-79BE-0221-50FF-7636624880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A6DFD7-CB02-C19B-91E7-AEB0E4775437}"/>
              </a:ext>
            </a:extLst>
          </p:cNvPr>
          <p:cNvSpPr>
            <a:spLocks noGrp="1"/>
          </p:cNvSpPr>
          <p:nvPr>
            <p:ph type="sldNum" sz="quarter" idx="5"/>
          </p:nvPr>
        </p:nvSpPr>
        <p:spPr/>
        <p:txBody>
          <a:bodyPr/>
          <a:lstStyle/>
          <a:p>
            <a:fld id="{A89C7E07-3C67-C64C-8DA0-0404F6303970}" type="slidenum">
              <a:rPr lang="en-US" smtClean="0"/>
              <a:t>5</a:t>
            </a:fld>
            <a:endParaRPr lang="en-US" dirty="0"/>
          </a:p>
        </p:txBody>
      </p:sp>
    </p:spTree>
    <p:extLst>
      <p:ext uri="{BB962C8B-B14F-4D97-AF65-F5344CB8AC3E}">
        <p14:creationId xmlns:p14="http://schemas.microsoft.com/office/powerpoint/2010/main" val="3734788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58923-B8B9-6C61-742D-DE65410A62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5377D2-E221-49E9-7E15-5FFFDC4EBD4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AE4EA02-25F0-FF27-0339-9C786DFCBF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D76471-37C3-2EDE-9A62-30FA65D8DA2A}"/>
              </a:ext>
            </a:extLst>
          </p:cNvPr>
          <p:cNvSpPr>
            <a:spLocks noGrp="1"/>
          </p:cNvSpPr>
          <p:nvPr>
            <p:ph type="sldNum" sz="quarter" idx="5"/>
          </p:nvPr>
        </p:nvSpPr>
        <p:spPr/>
        <p:txBody>
          <a:bodyPr/>
          <a:lstStyle/>
          <a:p>
            <a:fld id="{A89C7E07-3C67-C64C-8DA0-0404F6303970}" type="slidenum">
              <a:rPr lang="en-US" smtClean="0"/>
              <a:t>6</a:t>
            </a:fld>
            <a:endParaRPr lang="en-US" dirty="0"/>
          </a:p>
        </p:txBody>
      </p:sp>
    </p:spTree>
    <p:extLst>
      <p:ext uri="{BB962C8B-B14F-4D97-AF65-F5344CB8AC3E}">
        <p14:creationId xmlns:p14="http://schemas.microsoft.com/office/powerpoint/2010/main" val="4221088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7</a:t>
            </a:fld>
            <a:endParaRPr lang="en-US" dirty="0"/>
          </a:p>
        </p:txBody>
      </p:sp>
    </p:spTree>
    <p:extLst>
      <p:ext uri="{BB962C8B-B14F-4D97-AF65-F5344CB8AC3E}">
        <p14:creationId xmlns:p14="http://schemas.microsoft.com/office/powerpoint/2010/main" val="3908276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8</a:t>
            </a:fld>
            <a:endParaRPr lang="en-US" dirty="0"/>
          </a:p>
        </p:txBody>
      </p:sp>
    </p:spTree>
    <p:extLst>
      <p:ext uri="{BB962C8B-B14F-4D97-AF65-F5344CB8AC3E}">
        <p14:creationId xmlns:p14="http://schemas.microsoft.com/office/powerpoint/2010/main" val="5011604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9</a:t>
            </a:fld>
            <a:endParaRPr lang="en-US" dirty="0"/>
          </a:p>
        </p:txBody>
      </p:sp>
    </p:spTree>
    <p:extLst>
      <p:ext uri="{BB962C8B-B14F-4D97-AF65-F5344CB8AC3E}">
        <p14:creationId xmlns:p14="http://schemas.microsoft.com/office/powerpoint/2010/main" val="634596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4C4D5-9B3A-49BB-95F1-BE921CE671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940AA5-B581-33D4-6150-BF9DD1FB3FA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1CCEC7D-D4B0-350B-CA54-A0379C0163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B90232-88E9-E89F-C83F-3F3066C455DD}"/>
              </a:ext>
            </a:extLst>
          </p:cNvPr>
          <p:cNvSpPr>
            <a:spLocks noGrp="1"/>
          </p:cNvSpPr>
          <p:nvPr>
            <p:ph type="sldNum" sz="quarter" idx="5"/>
          </p:nvPr>
        </p:nvSpPr>
        <p:spPr/>
        <p:txBody>
          <a:bodyPr/>
          <a:lstStyle/>
          <a:p>
            <a:fld id="{A89C7E07-3C67-C64C-8DA0-0404F6303970}" type="slidenum">
              <a:rPr lang="en-US" smtClean="0"/>
              <a:t>10</a:t>
            </a:fld>
            <a:endParaRPr lang="en-US" dirty="0"/>
          </a:p>
        </p:txBody>
      </p:sp>
    </p:spTree>
    <p:extLst>
      <p:ext uri="{BB962C8B-B14F-4D97-AF65-F5344CB8AC3E}">
        <p14:creationId xmlns:p14="http://schemas.microsoft.com/office/powerpoint/2010/main" val="1329057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BF98E-E9EE-4496-3246-5984B09665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C3A046-C7AF-7546-628D-E5EF84D5D7F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A886036-257B-B4AB-4A20-39CE93F198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BA2329-CFCD-FAFB-FEBB-B84A65BF6514}"/>
              </a:ext>
            </a:extLst>
          </p:cNvPr>
          <p:cNvSpPr>
            <a:spLocks noGrp="1"/>
          </p:cNvSpPr>
          <p:nvPr>
            <p:ph type="sldNum" sz="quarter" idx="5"/>
          </p:nvPr>
        </p:nvSpPr>
        <p:spPr/>
        <p:txBody>
          <a:bodyPr/>
          <a:lstStyle/>
          <a:p>
            <a:fld id="{A89C7E07-3C67-C64C-8DA0-0404F6303970}" type="slidenum">
              <a:rPr lang="en-US" smtClean="0"/>
              <a:t>16</a:t>
            </a:fld>
            <a:endParaRPr lang="en-US" dirty="0"/>
          </a:p>
        </p:txBody>
      </p:sp>
    </p:spTree>
    <p:extLst>
      <p:ext uri="{BB962C8B-B14F-4D97-AF65-F5344CB8AC3E}">
        <p14:creationId xmlns:p14="http://schemas.microsoft.com/office/powerpoint/2010/main" val="4212698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CBD14-11E9-88DD-D5BD-A50BC28E3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81968D-51E1-A56F-4CEE-AAD0819B362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05D5A2A-A153-E95D-A3D7-BFB49ECF7D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881190-9655-3EDC-6897-BC7C8E657202}"/>
              </a:ext>
            </a:extLst>
          </p:cNvPr>
          <p:cNvSpPr>
            <a:spLocks noGrp="1"/>
          </p:cNvSpPr>
          <p:nvPr>
            <p:ph type="sldNum" sz="quarter" idx="5"/>
          </p:nvPr>
        </p:nvSpPr>
        <p:spPr/>
        <p:txBody>
          <a:bodyPr/>
          <a:lstStyle/>
          <a:p>
            <a:fld id="{A89C7E07-3C67-C64C-8DA0-0404F6303970}" type="slidenum">
              <a:rPr lang="en-US" smtClean="0"/>
              <a:t>17</a:t>
            </a:fld>
            <a:endParaRPr lang="en-US" dirty="0"/>
          </a:p>
        </p:txBody>
      </p:sp>
    </p:spTree>
    <p:extLst>
      <p:ext uri="{BB962C8B-B14F-4D97-AF65-F5344CB8AC3E}">
        <p14:creationId xmlns:p14="http://schemas.microsoft.com/office/powerpoint/2010/main" val="149434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79FD6-90A9-CE81-5CEF-BD49F6906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629AA7-11B2-2E85-1B2B-61EA1FFF553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2AF83B-FD41-B1B1-0453-2F47E6840F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E013EC-DBB8-355D-683B-34D293592427}"/>
              </a:ext>
            </a:extLst>
          </p:cNvPr>
          <p:cNvSpPr>
            <a:spLocks noGrp="1"/>
          </p:cNvSpPr>
          <p:nvPr>
            <p:ph type="sldNum" sz="quarter" idx="5"/>
          </p:nvPr>
        </p:nvSpPr>
        <p:spPr/>
        <p:txBody>
          <a:bodyPr/>
          <a:lstStyle/>
          <a:p>
            <a:fld id="{A89C7E07-3C67-C64C-8DA0-0404F6303970}" type="slidenum">
              <a:rPr lang="en-US" smtClean="0"/>
              <a:t>18</a:t>
            </a:fld>
            <a:endParaRPr lang="en-US" dirty="0"/>
          </a:p>
        </p:txBody>
      </p:sp>
    </p:spTree>
    <p:extLst>
      <p:ext uri="{BB962C8B-B14F-4D97-AF65-F5344CB8AC3E}">
        <p14:creationId xmlns:p14="http://schemas.microsoft.com/office/powerpoint/2010/main" val="1553438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9C7E07-3C67-C64C-8DA0-0404F6303970}" type="slidenum">
              <a:rPr lang="en-US" smtClean="0"/>
              <a:t>19</a:t>
            </a:fld>
            <a:endParaRPr lang="en-US" dirty="0"/>
          </a:p>
        </p:txBody>
      </p:sp>
    </p:spTree>
    <p:extLst>
      <p:ext uri="{BB962C8B-B14F-4D97-AF65-F5344CB8AC3E}">
        <p14:creationId xmlns:p14="http://schemas.microsoft.com/office/powerpoint/2010/main" val="1765923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32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hasCustomPrompt="1"/>
          </p:nvPr>
        </p:nvSpPr>
        <p:spPr>
          <a:xfrm>
            <a:off x="594360" y="189572"/>
            <a:ext cx="6787747" cy="1593507"/>
          </a:xfrm>
          <a:prstGeom prst="rect">
            <a:avLst/>
          </a:prstGeom>
        </p:spPr>
        <p:txBody>
          <a:bodyPr lIns="0" tIns="0" rIns="0" bIns="0" anchor="b" anchorCtr="0">
            <a:noAutofit/>
          </a:bodyPr>
          <a:lstStyle>
            <a:lvl1pPr>
              <a:defRPr sz="4400" b="1" i="0" spc="50" baseline="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186153BD-9D2B-47EB-3553-1D3F6663B2A3}"/>
              </a:ext>
            </a:extLst>
          </p:cNvPr>
          <p:cNvSpPr>
            <a:spLocks noGrp="1"/>
          </p:cNvSpPr>
          <p:nvPr>
            <p:ph sz="quarter" idx="13" hasCustomPrompt="1"/>
          </p:nvPr>
        </p:nvSpPr>
        <p:spPr>
          <a:xfrm>
            <a:off x="594359" y="2281918"/>
            <a:ext cx="6787747" cy="3708517"/>
          </a:xfrm>
        </p:spPr>
        <p:txBody>
          <a:bodyPr lIns="0" tIns="228600" rIns="0" bIns="0">
            <a:normAutofit/>
          </a:bodyPr>
          <a:lstStyle>
            <a:lvl1pPr marL="283464" indent="-283464">
              <a:lnSpc>
                <a:spcPct val="80000"/>
              </a:lnSpc>
              <a:spcBef>
                <a:spcPts val="2200"/>
              </a:spcBef>
              <a:buFont typeface="Arial" panose="020B0604020202020204" pitchFamily="34" charset="0"/>
              <a:buChar char="•"/>
              <a:defRPr lang="en-US" sz="2400" b="1" i="0" kern="1200" dirty="0">
                <a:solidFill>
                  <a:schemeClr val="tx2">
                    <a:lumMod val="75000"/>
                  </a:schemeClr>
                </a:solidFill>
                <a:latin typeface="+mn-lt"/>
                <a:ea typeface="+mn-ea"/>
                <a:cs typeface="+mn-cs"/>
              </a:defRPr>
            </a:lvl1pPr>
            <a:lvl2pPr indent="-283464">
              <a:spcBef>
                <a:spcPts val="6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3" name="Slide Number Placeholder 42">
            <a:extLst>
              <a:ext uri="{FF2B5EF4-FFF2-40B4-BE49-F238E27FC236}">
                <a16:creationId xmlns:a16="http://schemas.microsoft.com/office/drawing/2014/main" id="{D80CCC8F-9CF1-9621-04EB-DFA68FEE42D2}"/>
              </a:ext>
            </a:extLst>
          </p:cNvPr>
          <p:cNvSpPr>
            <a:spLocks noGrp="1"/>
          </p:cNvSpPr>
          <p:nvPr>
            <p:ph type="sldNum" sz="quarter" idx="26"/>
          </p:nvPr>
        </p:nvSpPr>
        <p:spPr/>
        <p:txBody>
          <a:bodyPr/>
          <a:lstStyle/>
          <a:p>
            <a:fld id="{294A09A9-5501-47C1-A89A-A340965A2BE2}" type="slidenum">
              <a:rPr lang="en-US" smtClean="0"/>
              <a:pPr/>
              <a:t>‹#›</a:t>
            </a:fld>
            <a:endParaRPr lang="en-US" dirty="0">
              <a:latin typeface="+mn-lt"/>
            </a:endParaRPr>
          </a:p>
        </p:txBody>
      </p:sp>
      <p:sp>
        <p:nvSpPr>
          <p:cNvPr id="42" name="Date Placeholder 41">
            <a:extLst>
              <a:ext uri="{FF2B5EF4-FFF2-40B4-BE49-F238E27FC236}">
                <a16:creationId xmlns:a16="http://schemas.microsoft.com/office/drawing/2014/main" id="{29CE2856-DB8F-5603-C085-74C70560FAC8}"/>
              </a:ext>
            </a:extLst>
          </p:cNvPr>
          <p:cNvSpPr>
            <a:spLocks noGrp="1"/>
          </p:cNvSpPr>
          <p:nvPr>
            <p:ph type="dt" sz="half" idx="25"/>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979826C1-7A52-DA25-F422-EE62DED7D1B6}"/>
              </a:ext>
              <a:ext uri="{C183D7F6-B498-43B3-948B-1728B52AA6E4}">
                <adec:decorative xmlns:adec="http://schemas.microsoft.com/office/drawing/2017/decorative" val="1"/>
              </a:ext>
            </a:extLst>
          </p:cNvPr>
          <p:cNvCxnSpPr>
            <a:cxnSpLocks/>
          </p:cNvCxnSpPr>
          <p:nvPr userDrawn="1"/>
        </p:nvCxnSpPr>
        <p:spPr>
          <a:xfrm>
            <a:off x="594360" y="2148840"/>
            <a:ext cx="2130552" cy="0"/>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808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3"/>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79D0555-EBDC-B53A-212D-A5921795FEC8}"/>
              </a:ext>
            </a:extLst>
          </p:cNvPr>
          <p:cNvSpPr>
            <a:spLocks noGrp="1"/>
          </p:cNvSpPr>
          <p:nvPr>
            <p:ph type="pic" sz="quarter" idx="13"/>
          </p:nvPr>
        </p:nvSpPr>
        <p:spPr>
          <a:xfrm>
            <a:off x="0" y="0"/>
            <a:ext cx="12192000" cy="6880543"/>
          </a:xfrm>
          <a:custGeom>
            <a:avLst/>
            <a:gdLst>
              <a:gd name="connsiteX0" fmla="*/ 6309360 w 12192000"/>
              <a:gd name="connsiteY0" fmla="*/ 3951843 h 6880543"/>
              <a:gd name="connsiteX1" fmla="*/ 6309360 w 12192000"/>
              <a:gd name="connsiteY1" fmla="*/ 4052427 h 6880543"/>
              <a:gd name="connsiteX2" fmla="*/ 8442960 w 12192000"/>
              <a:gd name="connsiteY2" fmla="*/ 4052427 h 6880543"/>
              <a:gd name="connsiteX3" fmla="*/ 8442960 w 12192000"/>
              <a:gd name="connsiteY3" fmla="*/ 3951843 h 6880543"/>
              <a:gd name="connsiteX4" fmla="*/ 0 w 12192000"/>
              <a:gd name="connsiteY4" fmla="*/ 0 h 6880543"/>
              <a:gd name="connsiteX5" fmla="*/ 12192000 w 12192000"/>
              <a:gd name="connsiteY5" fmla="*/ 0 h 6880543"/>
              <a:gd name="connsiteX6" fmla="*/ 12192000 w 12192000"/>
              <a:gd name="connsiteY6" fmla="*/ 6880543 h 6880543"/>
              <a:gd name="connsiteX7" fmla="*/ 0 w 12192000"/>
              <a:gd name="connsiteY7" fmla="*/ 6880543 h 6880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80543">
                <a:moveTo>
                  <a:pt x="6309360" y="3951843"/>
                </a:moveTo>
                <a:lnTo>
                  <a:pt x="6309360" y="4052427"/>
                </a:lnTo>
                <a:lnTo>
                  <a:pt x="8442960" y="4052427"/>
                </a:lnTo>
                <a:lnTo>
                  <a:pt x="8442960" y="3951843"/>
                </a:lnTo>
                <a:close/>
                <a:moveTo>
                  <a:pt x="0" y="0"/>
                </a:moveTo>
                <a:lnTo>
                  <a:pt x="12192000" y="0"/>
                </a:lnTo>
                <a:lnTo>
                  <a:pt x="12192000" y="6880543"/>
                </a:lnTo>
                <a:lnTo>
                  <a:pt x="0" y="6880543"/>
                </a:lnTo>
                <a:close/>
              </a:path>
            </a:pathLst>
          </a:custGeom>
        </p:spPr>
        <p:txBody>
          <a:bodyPr wrap="square" tIns="182880">
            <a:noAutofit/>
          </a:bodyPr>
          <a:lstStyle>
            <a:lvl1pPr marL="0" indent="0" algn="ctr">
              <a:buNone/>
              <a:defRPr sz="2000">
                <a:solidFill>
                  <a:schemeClr val="tx1"/>
                </a:solidFill>
              </a:defRPr>
            </a:lvl1p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hasCustomPrompt="1"/>
          </p:nvPr>
        </p:nvSpPr>
        <p:spPr>
          <a:xfrm>
            <a:off x="6309359" y="444933"/>
            <a:ext cx="5477479" cy="3291840"/>
          </a:xfrm>
          <a:prstGeom prst="rect">
            <a:avLst/>
          </a:prstGeom>
        </p:spPr>
        <p:txBody>
          <a:bodyPr lIns="0" tIns="0" rIns="0" bIns="0" anchor="b" anchorCtr="0">
            <a:noAutofit/>
          </a:bodyPr>
          <a:lstStyle>
            <a:lvl1pPr>
              <a:defRPr sz="6000" b="1" i="0" baseline="0">
                <a:solidFill>
                  <a:schemeClr val="tx1"/>
                </a:solidFill>
                <a:latin typeface="+mj-lt"/>
              </a:defRPr>
            </a:lvl1pPr>
          </a:lstStyle>
          <a:p>
            <a:r>
              <a:rPr lang="en-US" dirty="0"/>
              <a:t>Click to add title </a:t>
            </a:r>
          </a:p>
        </p:txBody>
      </p:sp>
      <p:sp>
        <p:nvSpPr>
          <p:cNvPr id="7" name="Rectangle 6">
            <a:extLst>
              <a:ext uri="{FF2B5EF4-FFF2-40B4-BE49-F238E27FC236}">
                <a16:creationId xmlns:a16="http://schemas.microsoft.com/office/drawing/2014/main" id="{D96BA398-1ED2-1FCA-63B9-8915A8C7A524}"/>
              </a:ext>
              <a:ext uri="{C183D7F6-B498-43B3-948B-1728B52AA6E4}">
                <adec:decorative xmlns:adec="http://schemas.microsoft.com/office/drawing/2017/decorative" val="1"/>
              </a:ext>
            </a:extLst>
          </p:cNvPr>
          <p:cNvSpPr/>
          <p:nvPr userDrawn="1"/>
        </p:nvSpPr>
        <p:spPr>
          <a:xfrm>
            <a:off x="6309360" y="3951843"/>
            <a:ext cx="2133600" cy="10058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29169562"/>
      </p:ext>
    </p:extLst>
  </p:cSld>
  <p:clrMapOvr>
    <a:masterClrMapping/>
  </p:clrMapOvr>
  <p:extLst>
    <p:ext uri="{DCECCB84-F9BA-43D5-87BE-67443E8EF086}">
      <p15:sldGuideLst xmlns:p15="http://schemas.microsoft.com/office/powerpoint/2012/main">
        <p15:guide id="2" pos="7104">
          <p15:clr>
            <a:srgbClr val="FBAE40"/>
          </p15:clr>
        </p15:guide>
        <p15:guide id="3" pos="4344" userDrawn="1">
          <p15:clr>
            <a:srgbClr val="FBAE40"/>
          </p15:clr>
        </p15:guide>
        <p15:guide id="4" pos="4560" userDrawn="1">
          <p15:clr>
            <a:srgbClr val="FBAE40"/>
          </p15:clr>
        </p15:guide>
        <p15:guide id="8" orient="horz" pos="1848"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299835" y="43052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sp>
        <p:nvSpPr>
          <p:cNvPr id="6" name="Picture Placeholder 5">
            <a:extLst>
              <a:ext uri="{FF2B5EF4-FFF2-40B4-BE49-F238E27FC236}">
                <a16:creationId xmlns:a16="http://schemas.microsoft.com/office/drawing/2014/main" id="{A9973BC6-F6E5-0B3B-C8AB-0AC4020D4E8B}"/>
              </a:ext>
            </a:extLst>
          </p:cNvPr>
          <p:cNvSpPr>
            <a:spLocks noGrp="1"/>
          </p:cNvSpPr>
          <p:nvPr>
            <p:ph type="pic" sz="quarter" idx="12"/>
          </p:nvPr>
        </p:nvSpPr>
        <p:spPr>
          <a:xfrm>
            <a:off x="0" y="-11113"/>
            <a:ext cx="5791200" cy="6880226"/>
          </a:xfrm>
        </p:spPr>
        <p:txBody>
          <a:bodyPr>
            <a:normAutofit/>
          </a:bodyPr>
          <a:lstStyle>
            <a:lvl1pPr marL="0" indent="0" algn="ctr">
              <a:buNone/>
              <a:defRPr sz="2000"/>
            </a:lvl1pPr>
          </a:lstStyle>
          <a:p>
            <a:r>
              <a:rPr lang="en-US"/>
              <a:t>Click icon to add picture</a:t>
            </a:r>
            <a:endParaRPr lang="en-US" dirty="0"/>
          </a:p>
        </p:txBody>
      </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299835" y="456860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7" name="Straight Connector 6">
            <a:extLst>
              <a:ext uri="{FF2B5EF4-FFF2-40B4-BE49-F238E27FC236}">
                <a16:creationId xmlns:a16="http://schemas.microsoft.com/office/drawing/2014/main" id="{29169ED6-4B82-6844-119F-AC15CDF2D3E5}"/>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791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ummary 2">
    <p:bg>
      <p:bgPr>
        <a:solidFill>
          <a:schemeClr val="tx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C57F1500-1A16-D1EF-4F0C-030852B291FC}"/>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grpSp>
        <p:nvGrpSpPr>
          <p:cNvPr id="10" name="Group 9">
            <a:extLst>
              <a:ext uri="{FF2B5EF4-FFF2-40B4-BE49-F238E27FC236}">
                <a16:creationId xmlns:a16="http://schemas.microsoft.com/office/drawing/2014/main" id="{2D07A0BE-3890-193E-9439-F294E61A71B9}"/>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11" name="Freeform 19">
              <a:extLst>
                <a:ext uri="{FF2B5EF4-FFF2-40B4-BE49-F238E27FC236}">
                  <a16:creationId xmlns:a16="http://schemas.microsoft.com/office/drawing/2014/main" id="{C05217ED-C258-E6CE-BA7F-28A6EA41BCD3}"/>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20">
              <a:extLst>
                <a:ext uri="{FF2B5EF4-FFF2-40B4-BE49-F238E27FC236}">
                  <a16:creationId xmlns:a16="http://schemas.microsoft.com/office/drawing/2014/main" id="{F3E11A1F-14DD-BA35-D7D7-4D4ADEAA348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21">
              <a:extLst>
                <a:ext uri="{FF2B5EF4-FFF2-40B4-BE49-F238E27FC236}">
                  <a16:creationId xmlns:a16="http://schemas.microsoft.com/office/drawing/2014/main" id="{F14541B0-973F-7E21-1019-D2FB83C8C0D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hasCustomPrompt="1"/>
          </p:nvPr>
        </p:nvSpPr>
        <p:spPr>
          <a:xfrm>
            <a:off x="594360" y="102875"/>
            <a:ext cx="10873740" cy="1680205"/>
          </a:xfrm>
          <a:prstGeom prst="rect">
            <a:avLst/>
          </a:prstGeom>
        </p:spPr>
        <p:txBody>
          <a:bodyPr lIns="0" tIns="0" rIns="0" bIns="0" anchor="b" anchorCtr="0">
            <a:noAutofit/>
          </a:bodyPr>
          <a:lstStyle>
            <a:lvl1pPr>
              <a:defRPr sz="4400" b="1" i="0">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6FE0DC0-B0D7-F4D6-8038-177AD7A8C211}"/>
              </a:ext>
            </a:extLst>
          </p:cNvPr>
          <p:cNvSpPr>
            <a:spLocks noGrp="1"/>
          </p:cNvSpPr>
          <p:nvPr>
            <p:ph sz="quarter" idx="13" hasCustomPrompt="1"/>
          </p:nvPr>
        </p:nvSpPr>
        <p:spPr>
          <a:xfrm>
            <a:off x="3657600" y="2282008"/>
            <a:ext cx="7810500" cy="3699328"/>
          </a:xfrm>
        </p:spPr>
        <p:txBody>
          <a:bodyPr lIns="0" tIns="228600" rIns="0" bIns="0">
            <a:normAutofit/>
          </a:bodyPr>
          <a:lstStyle>
            <a:lvl1pPr marL="283464" indent="-283464">
              <a:spcBef>
                <a:spcPts val="1800"/>
              </a:spcBef>
              <a:buFont typeface="Arial" panose="020B0604020202020204" pitchFamily="34" charset="0"/>
              <a:buChar char="•"/>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7ED58739-4346-5104-B1AC-89ED035912AF}"/>
              </a:ext>
            </a:extLst>
          </p:cNvPr>
          <p:cNvSpPr>
            <a:spLocks noGrp="1"/>
          </p:cNvSpPr>
          <p:nvPr>
            <p:ph type="sldNum" sz="quarter" idx="22"/>
          </p:nvPr>
        </p:nvSpPr>
        <p:spPr/>
        <p:txBody>
          <a:bodyPr/>
          <a:lstStyle/>
          <a:p>
            <a:fld id="{294A09A9-5501-47C1-A89A-A340965A2BE2}" type="slidenum">
              <a:rPr lang="en-US" smtClean="0"/>
              <a:pPr/>
              <a:t>‹#›</a:t>
            </a:fld>
            <a:endParaRPr lang="en-US" dirty="0">
              <a:latin typeface="+mn-lt"/>
            </a:endParaRPr>
          </a:p>
        </p:txBody>
      </p:sp>
      <p:sp>
        <p:nvSpPr>
          <p:cNvPr id="5" name="Date Placeholder 4">
            <a:extLst>
              <a:ext uri="{FF2B5EF4-FFF2-40B4-BE49-F238E27FC236}">
                <a16:creationId xmlns:a16="http://schemas.microsoft.com/office/drawing/2014/main" id="{E9272B8D-F380-9F1A-C8E6-BDD2352B1763}"/>
              </a:ext>
            </a:extLst>
          </p:cNvPr>
          <p:cNvSpPr>
            <a:spLocks noGrp="1"/>
          </p:cNvSpPr>
          <p:nvPr>
            <p:ph type="dt" sz="half" idx="21"/>
          </p:nvPr>
        </p:nvSpPr>
        <p:spPr/>
        <p:txBody>
          <a:bodyPr/>
          <a:lstStyle/>
          <a:p>
            <a:endParaRPr lang="en-US" dirty="0">
              <a:latin typeface="+mn-lt"/>
            </a:endParaRPr>
          </a:p>
        </p:txBody>
      </p:sp>
    </p:spTree>
    <p:extLst>
      <p:ext uri="{BB962C8B-B14F-4D97-AF65-F5344CB8AC3E}">
        <p14:creationId xmlns:p14="http://schemas.microsoft.com/office/powerpoint/2010/main" val="1402964143"/>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6309904"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cxnSp>
        <p:nvCxnSpPr>
          <p:cNvPr id="13" name="Straight Connector 12">
            <a:extLst>
              <a:ext uri="{FF2B5EF4-FFF2-40B4-BE49-F238E27FC236}">
                <a16:creationId xmlns:a16="http://schemas.microsoft.com/office/drawing/2014/main" id="{A69706A2-3726-FE4E-B923-E75D48597816}"/>
              </a:ext>
              <a:ext uri="{C183D7F6-B498-43B3-948B-1728B52AA6E4}">
                <adec:decorative xmlns:adec="http://schemas.microsoft.com/office/drawing/2017/decorative" val="1"/>
              </a:ext>
            </a:extLst>
          </p:cNvPr>
          <p:cNvCxnSpPr>
            <a:cxnSpLocks/>
          </p:cNvCxnSpPr>
          <p:nvPr userDrawn="1"/>
        </p:nvCxnSpPr>
        <p:spPr>
          <a:xfrm>
            <a:off x="6309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6309905"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spTree>
    <p:extLst>
      <p:ext uri="{BB962C8B-B14F-4D97-AF65-F5344CB8AC3E}">
        <p14:creationId xmlns:p14="http://schemas.microsoft.com/office/powerpoint/2010/main" val="2027108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2">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78129"/>
            <a:ext cx="9778365" cy="149459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2" name="Content Placeholder 5">
            <a:extLst>
              <a:ext uri="{FF2B5EF4-FFF2-40B4-BE49-F238E27FC236}">
                <a16:creationId xmlns:a16="http://schemas.microsoft.com/office/drawing/2014/main" id="{F14DA3C5-63E4-BAFB-1D68-47F71EEEE538}"/>
              </a:ext>
            </a:extLst>
          </p:cNvPr>
          <p:cNvSpPr>
            <a:spLocks noGrp="1"/>
          </p:cNvSpPr>
          <p:nvPr>
            <p:ph sz="quarter" idx="15" hasCustomPrompt="1"/>
          </p:nvPr>
        </p:nvSpPr>
        <p:spPr>
          <a:xfrm>
            <a:off x="594360"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9436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5">
            <a:extLst>
              <a:ext uri="{FF2B5EF4-FFF2-40B4-BE49-F238E27FC236}">
                <a16:creationId xmlns:a16="http://schemas.microsoft.com/office/drawing/2014/main" id="{BD11386D-847E-8CF5-E56A-42E80A65A089}"/>
              </a:ext>
            </a:extLst>
          </p:cNvPr>
          <p:cNvSpPr>
            <a:spLocks noGrp="1"/>
          </p:cNvSpPr>
          <p:nvPr>
            <p:ph sz="quarter" idx="16" hasCustomPrompt="1"/>
          </p:nvPr>
        </p:nvSpPr>
        <p:spPr>
          <a:xfrm>
            <a:off x="5881898" y="2676525"/>
            <a:ext cx="4490827" cy="3597470"/>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1056953"/>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42E558A9-6DD6-E21D-3A8F-6707E1DD19F1}"/>
              </a:ext>
              <a:ext uri="{C183D7F6-B498-43B3-948B-1728B52AA6E4}">
                <adec:decorative xmlns:adec="http://schemas.microsoft.com/office/drawing/2017/decorative" val="1"/>
              </a:ext>
            </a:extLst>
          </p:cNvPr>
          <p:cNvGrpSpPr/>
          <p:nvPr userDrawn="1"/>
        </p:nvGrpSpPr>
        <p:grpSpPr>
          <a:xfrm>
            <a:off x="6362700" y="0"/>
            <a:ext cx="5829298" cy="3235602"/>
            <a:chOff x="5612972" y="1"/>
            <a:chExt cx="6615961" cy="3672246"/>
          </a:xfrm>
        </p:grpSpPr>
        <p:sp>
          <p:nvSpPr>
            <p:cNvPr id="12" name="AutoShape 24">
              <a:extLst>
                <a:ext uri="{FF2B5EF4-FFF2-40B4-BE49-F238E27FC236}">
                  <a16:creationId xmlns:a16="http://schemas.microsoft.com/office/drawing/2014/main" id="{3FC994E4-318C-1E66-B4E4-8F8FD08E098F}"/>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7">
              <a:extLst>
                <a:ext uri="{FF2B5EF4-FFF2-40B4-BE49-F238E27FC236}">
                  <a16:creationId xmlns:a16="http://schemas.microsoft.com/office/drawing/2014/main" id="{17C00E6B-F625-6D6C-8364-9DD9F3C3628F}"/>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8">
              <a:extLst>
                <a:ext uri="{FF2B5EF4-FFF2-40B4-BE49-F238E27FC236}">
                  <a16:creationId xmlns:a16="http://schemas.microsoft.com/office/drawing/2014/main" id="{C6197B87-4F65-7981-9463-84830CD3687F}"/>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9">
              <a:extLst>
                <a:ext uri="{FF2B5EF4-FFF2-40B4-BE49-F238E27FC236}">
                  <a16:creationId xmlns:a16="http://schemas.microsoft.com/office/drawing/2014/main" id="{86AA517C-7217-D864-B7E7-40984A2880D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9" name="Freeform 10">
              <a:extLst>
                <a:ext uri="{FF2B5EF4-FFF2-40B4-BE49-F238E27FC236}">
                  <a16:creationId xmlns:a16="http://schemas.microsoft.com/office/drawing/2014/main" id="{524013C6-491C-CAA2-5BD6-7C73596711C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6318885" y="3499667"/>
            <a:ext cx="4939666" cy="254281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6347460"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457201"/>
            <a:ext cx="5198269" cy="2305050"/>
          </a:xfrm>
        </p:spPr>
        <p:txBody>
          <a:bodyPr lIns="0" tIns="274320">
            <a:normAutofit/>
          </a:bodyPr>
          <a:lstStyle>
            <a:lvl1pPr marL="457200" indent="-457200">
              <a:spcBef>
                <a:spcPts val="1800"/>
              </a:spcBef>
              <a:buFont typeface="+mj-lt"/>
              <a:buAutoNum type="arabicPeriod"/>
              <a:defRPr sz="2000"/>
            </a:lvl1pPr>
            <a:lvl2pPr marL="914400" indent="-457200">
              <a:spcBef>
                <a:spcPts val="1800"/>
              </a:spcBef>
              <a:buFont typeface="+mj-lt"/>
              <a:buAutoNum type="alphaLcPeriod"/>
              <a:defRPr sz="2000"/>
            </a:lvl2pPr>
            <a:lvl3pPr marL="1371600" indent="-457200">
              <a:spcBef>
                <a:spcPts val="1800"/>
              </a:spcBef>
              <a:buFont typeface="+mj-lt"/>
              <a:buAutoNum type="arabicParenR"/>
              <a:defRPr sz="2000"/>
            </a:lvl3pPr>
            <a:lvl4pPr marL="1371600" indent="0">
              <a:spcBef>
                <a:spcPts val="1800"/>
              </a:spcBef>
              <a:buFont typeface="+mj-lt"/>
              <a:buNone/>
              <a:defRPr sz="2000"/>
            </a:lvl4pPr>
            <a:lvl5pPr marL="2286000" indent="-457200">
              <a:spcBef>
                <a:spcPts val="1800"/>
              </a:spcBef>
              <a:buFont typeface="+mj-lt"/>
              <a:buAutoNum type="arabicPeriod"/>
              <a:defRPr sz="2000"/>
            </a:lvl5pPr>
          </a:lstStyle>
          <a:p>
            <a:pPr lvl="0"/>
            <a:r>
              <a:rPr lang="en-US" dirty="0"/>
              <a:t>Click to add content</a:t>
            </a:r>
          </a:p>
          <a:p>
            <a:pPr lvl="1"/>
            <a:r>
              <a:rPr lang="en-US" dirty="0"/>
              <a:t>Second level</a:t>
            </a:r>
          </a:p>
          <a:p>
            <a:pPr lvl="2"/>
            <a:r>
              <a:rPr lang="en-US" dirty="0"/>
              <a:t>Third level</a:t>
            </a:r>
          </a:p>
          <a:p>
            <a:pPr lvl="3"/>
            <a:endParaRPr lang="en-US" dirty="0"/>
          </a:p>
        </p:txBody>
      </p:sp>
      <p:sp>
        <p:nvSpPr>
          <p:cNvPr id="2" name="Content Placeholder 5">
            <a:extLst>
              <a:ext uri="{FF2B5EF4-FFF2-40B4-BE49-F238E27FC236}">
                <a16:creationId xmlns:a16="http://schemas.microsoft.com/office/drawing/2014/main" id="{3AC171DA-232D-44C1-6B93-40BACB298F4B}"/>
              </a:ext>
            </a:extLst>
          </p:cNvPr>
          <p:cNvSpPr>
            <a:spLocks noGrp="1"/>
          </p:cNvSpPr>
          <p:nvPr>
            <p:ph sz="quarter" idx="15" hasCustomPrompt="1"/>
          </p:nvPr>
        </p:nvSpPr>
        <p:spPr>
          <a:xfrm>
            <a:off x="594360" y="2810595"/>
            <a:ext cx="5198269" cy="3319513"/>
          </a:xfrm>
        </p:spPr>
        <p:txBody>
          <a:bodyPr lIns="0" tIns="45720" rIns="0" bIns="0">
            <a:normAutofit/>
          </a:bodyPr>
          <a:lstStyle>
            <a:lvl1pPr marL="0" indent="0">
              <a:spcBef>
                <a:spcPts val="1800"/>
              </a:spcBef>
              <a:buFont typeface="Arial" panose="020B0604020202020204" pitchFamily="34" charset="0"/>
              <a:buNone/>
              <a:defRPr sz="2000"/>
            </a:lvl1pPr>
            <a:lvl2pPr marL="283464" indent="-283464">
              <a:spcBef>
                <a:spcPts val="1800"/>
              </a:spcBef>
              <a:defRPr sz="2000"/>
            </a:lvl2pPr>
            <a:lvl3pPr marL="548640" indent="-283464">
              <a:spcBef>
                <a:spcPts val="1800"/>
              </a:spcBef>
              <a:defRPr sz="2000"/>
            </a:lvl3pPr>
            <a:lvl4pPr marL="822960" indent="-283464">
              <a:spcBef>
                <a:spcPts val="1800"/>
              </a:spcBef>
              <a:defRPr sz="2000"/>
            </a:lvl4pPr>
            <a:lvl5pPr marL="1005840"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554606805"/>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Pictur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75310" y="278129"/>
            <a:ext cx="5063490" cy="2354026"/>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3" name="Content Placeholder 5">
            <a:extLst>
              <a:ext uri="{FF2B5EF4-FFF2-40B4-BE49-F238E27FC236}">
                <a16:creationId xmlns:a16="http://schemas.microsoft.com/office/drawing/2014/main" id="{1EF4505D-6803-3813-7738-049963427819}"/>
              </a:ext>
            </a:extLst>
          </p:cNvPr>
          <p:cNvSpPr>
            <a:spLocks noGrp="1"/>
          </p:cNvSpPr>
          <p:nvPr>
            <p:ph sz="quarter" idx="16" hasCustomPrompt="1"/>
          </p:nvPr>
        </p:nvSpPr>
        <p:spPr>
          <a:xfrm>
            <a:off x="594360" y="3279579"/>
            <a:ext cx="5044440" cy="2994415"/>
          </a:xfrm>
        </p:spPr>
        <p:txBody>
          <a:bodyPr lIns="0" tIns="228600" rIns="0" bIns="0">
            <a:normAutofit/>
          </a:bodyPr>
          <a:lstStyle>
            <a:lvl1pPr marL="0" indent="0">
              <a:spcBef>
                <a:spcPts val="1800"/>
              </a:spcBef>
              <a:buFont typeface="Arial" panose="020B0604020202020204" pitchFamily="34" charset="0"/>
              <a:buNone/>
              <a:defRPr sz="2000"/>
            </a:lvl1pPr>
            <a:lvl2pPr indent="-283464">
              <a:spcBef>
                <a:spcPts val="1800"/>
              </a:spcBef>
              <a:defRPr sz="2000"/>
            </a:lvl2pPr>
            <a:lvl3pPr indent="-283464">
              <a:spcBef>
                <a:spcPts val="1800"/>
              </a:spcBef>
              <a:defRPr sz="2000"/>
            </a:lvl3pPr>
            <a:lvl4pPr indent="-283464">
              <a:spcBef>
                <a:spcPts val="1800"/>
              </a:spcBef>
              <a:defRPr sz="2000"/>
            </a:lvl4pPr>
            <a:lvl5pPr indent="-283464">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997459"/>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12" name="Picture Placeholder 11">
            <a:extLst>
              <a:ext uri="{FF2B5EF4-FFF2-40B4-BE49-F238E27FC236}">
                <a16:creationId xmlns:a16="http://schemas.microsoft.com/office/drawing/2014/main" id="{4658637A-5D36-6127-19BC-C203E23FA49F}"/>
              </a:ext>
            </a:extLst>
          </p:cNvPr>
          <p:cNvSpPr>
            <a:spLocks noGrp="1"/>
          </p:cNvSpPr>
          <p:nvPr>
            <p:ph type="pic" sz="quarter" idx="15"/>
          </p:nvPr>
        </p:nvSpPr>
        <p:spPr>
          <a:xfrm>
            <a:off x="6096000" y="0"/>
            <a:ext cx="6118225" cy="6858000"/>
          </a:xfrm>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1429319764"/>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p:bg>
      <p:bgPr>
        <a:solidFill>
          <a:schemeClr val="tx1"/>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F555767-B3D8-BD57-1D42-7F6E1E66892B}"/>
              </a:ext>
              <a:ext uri="{C183D7F6-B498-43B3-948B-1728B52AA6E4}">
                <adec:decorative xmlns:adec="http://schemas.microsoft.com/office/drawing/2017/decorative" val="1"/>
              </a:ext>
            </a:extLst>
          </p:cNvPr>
          <p:cNvGrpSpPr>
            <a:grpSpLocks/>
          </p:cNvGrpSpPr>
          <p:nvPr userDrawn="1"/>
        </p:nvGrpSpPr>
        <p:grpSpPr bwMode="auto">
          <a:xfrm rot="16200000" flipV="1">
            <a:off x="0" y="3900132"/>
            <a:ext cx="2959226" cy="2959226"/>
            <a:chOff x="0" y="12289"/>
            <a:chExt cx="3550" cy="3551"/>
          </a:xfrm>
        </p:grpSpPr>
        <p:sp>
          <p:nvSpPr>
            <p:cNvPr id="9" name="Freeform 13">
              <a:extLst>
                <a:ext uri="{FF2B5EF4-FFF2-40B4-BE49-F238E27FC236}">
                  <a16:creationId xmlns:a16="http://schemas.microsoft.com/office/drawing/2014/main" id="{BC972B6D-098C-52F6-E990-52623B368FB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5" name="Freeform 14">
              <a:extLst>
                <a:ext uri="{FF2B5EF4-FFF2-40B4-BE49-F238E27FC236}">
                  <a16:creationId xmlns:a16="http://schemas.microsoft.com/office/drawing/2014/main" id="{3F0D3EE3-9A8C-531D-1EEE-1AFAB9F3BCA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5">
              <a:extLst>
                <a:ext uri="{FF2B5EF4-FFF2-40B4-BE49-F238E27FC236}">
                  <a16:creationId xmlns:a16="http://schemas.microsoft.com/office/drawing/2014/main" id="{A2BE192C-1768-890B-EC1B-5ED6E1F82590}"/>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3661409" y="4661717"/>
            <a:ext cx="7936230" cy="1380760"/>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3670935" y="631317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603885" y="584005"/>
            <a:ext cx="2825115" cy="3999060"/>
          </a:xfrm>
        </p:spPr>
        <p:txBody>
          <a:bodyPr lIns="0" tIns="274320">
            <a:normAutofit/>
          </a:bodyPr>
          <a:lstStyle>
            <a:lvl1pPr marL="0" indent="0">
              <a:spcBef>
                <a:spcPts val="1800"/>
              </a:spcBef>
              <a:buFont typeface="Arial" panose="020B0604020202020204" pitchFamily="34" charset="0"/>
              <a:buNone/>
              <a:defRPr sz="2000"/>
            </a:lvl1pPr>
            <a:lvl2pPr marL="457200" indent="0">
              <a:spcBef>
                <a:spcPts val="1800"/>
              </a:spcBef>
              <a:buNone/>
              <a:defRPr sz="2000"/>
            </a:lvl2pPr>
            <a:lvl3pPr marL="914400" indent="0">
              <a:spcBef>
                <a:spcPts val="1800"/>
              </a:spcBef>
              <a:buNone/>
              <a:defRPr sz="2000"/>
            </a:lvl3pPr>
            <a:lvl4pPr marL="1371600" indent="0">
              <a:spcBef>
                <a:spcPts val="1800"/>
              </a:spcBef>
              <a:buNone/>
              <a:defRPr sz="2000"/>
            </a:lvl4pPr>
            <a:lvl5pPr marL="1828800" indent="0">
              <a:spcBef>
                <a:spcPts val="1800"/>
              </a:spcBef>
              <a:buNone/>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3670934" y="584005"/>
            <a:ext cx="7926705" cy="399906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Tree>
    <p:extLst>
      <p:ext uri="{BB962C8B-B14F-4D97-AF65-F5344CB8AC3E}">
        <p14:creationId xmlns:p14="http://schemas.microsoft.com/office/powerpoint/2010/main" val="2244329111"/>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tx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97D5AF2-684A-4A8D-3D82-B57D7AC44677}"/>
              </a:ext>
              <a:ext uri="{C183D7F6-B498-43B3-948B-1728B52AA6E4}">
                <adec:decorative xmlns:adec="http://schemas.microsoft.com/office/drawing/2017/decorative" val="1"/>
              </a:ext>
            </a:extLst>
          </p:cNvPr>
          <p:cNvGrpSpPr>
            <a:grpSpLocks/>
          </p:cNvGrpSpPr>
          <p:nvPr userDrawn="1"/>
        </p:nvGrpSpPr>
        <p:grpSpPr bwMode="auto">
          <a:xfrm rot="10800000">
            <a:off x="8870040" y="0"/>
            <a:ext cx="3325208" cy="3325208"/>
            <a:chOff x="0" y="12289"/>
            <a:chExt cx="3550" cy="3551"/>
          </a:xfrm>
        </p:grpSpPr>
        <p:sp>
          <p:nvSpPr>
            <p:cNvPr id="12" name="Freeform 4">
              <a:extLst>
                <a:ext uri="{FF2B5EF4-FFF2-40B4-BE49-F238E27FC236}">
                  <a16:creationId xmlns:a16="http://schemas.microsoft.com/office/drawing/2014/main" id="{8CF5F650-F8F0-F4FE-44DA-1F14ADE428B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3" name="Freeform 5">
              <a:extLst>
                <a:ext uri="{FF2B5EF4-FFF2-40B4-BE49-F238E27FC236}">
                  <a16:creationId xmlns:a16="http://schemas.microsoft.com/office/drawing/2014/main" id="{18870924-E47D-404F-59B5-BD1C58F7B04C}"/>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4" name="Freeform 7">
              <a:extLst>
                <a:ext uri="{FF2B5EF4-FFF2-40B4-BE49-F238E27FC236}">
                  <a16:creationId xmlns:a16="http://schemas.microsoft.com/office/drawing/2014/main" id="{80806A65-E4FC-2F52-65B3-CC181E620C29}"/>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198408"/>
            <a:ext cx="10972800" cy="1574317"/>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
        <p:nvSpPr>
          <p:cNvPr id="6" name="Content Placeholder 5">
            <a:extLst>
              <a:ext uri="{FF2B5EF4-FFF2-40B4-BE49-F238E27FC236}">
                <a16:creationId xmlns:a16="http://schemas.microsoft.com/office/drawing/2014/main" id="{5BCAAA28-C292-C527-AD35-90836B8BB978}"/>
              </a:ext>
            </a:extLst>
          </p:cNvPr>
          <p:cNvSpPr>
            <a:spLocks noGrp="1"/>
          </p:cNvSpPr>
          <p:nvPr>
            <p:ph sz="quarter" idx="13" hasCustomPrompt="1"/>
          </p:nvPr>
        </p:nvSpPr>
        <p:spPr>
          <a:xfrm>
            <a:off x="595523" y="2676525"/>
            <a:ext cx="5746750" cy="3597470"/>
          </a:xfrm>
        </p:spPr>
        <p:txBody>
          <a:bodyPr lIns="0">
            <a:normAutofit/>
          </a:bodyPr>
          <a:lstStyle>
            <a:lvl1pPr marL="0" indent="0">
              <a:spcBef>
                <a:spcPts val="1800"/>
              </a:spcBef>
              <a:buNone/>
              <a:defRPr sz="2000"/>
            </a:lvl1pPr>
            <a:lvl2pPr>
              <a:spcBef>
                <a:spcPts val="6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8007FA9C-C4D5-89EC-C457-5F329A338E1E}"/>
              </a:ext>
            </a:extLst>
          </p:cNvPr>
          <p:cNvSpPr>
            <a:spLocks noGrp="1"/>
          </p:cNvSpPr>
          <p:nvPr>
            <p:ph sz="quarter" idx="14" hasCustomPrompt="1"/>
          </p:nvPr>
        </p:nvSpPr>
        <p:spPr>
          <a:xfrm>
            <a:off x="7620000" y="2676525"/>
            <a:ext cx="3947160" cy="3597470"/>
          </a:xfrm>
        </p:spPr>
        <p:txBody>
          <a:bodyPr lIns="0">
            <a:normAutofit/>
          </a:bodyPr>
          <a:lstStyle>
            <a:lvl1pPr marL="342900" indent="-342900">
              <a:spcBef>
                <a:spcPts val="1800"/>
              </a:spcBef>
              <a:buFont typeface="Arial" panose="020B0604020202020204" pitchFamily="34" charset="0"/>
              <a:buChar char="•"/>
              <a:defRPr sz="2000"/>
            </a:lvl1pPr>
            <a:lvl2pPr>
              <a:spcBef>
                <a:spcPts val="1800"/>
              </a:spcBef>
              <a:defRPr sz="2000"/>
            </a:lvl2pPr>
            <a:lvl3pPr>
              <a:spcBef>
                <a:spcPts val="1800"/>
              </a:spcBef>
              <a:defRPr sz="2000"/>
            </a:lvl3pPr>
            <a:lvl4pPr>
              <a:spcBef>
                <a:spcPts val="1800"/>
              </a:spcBef>
              <a:defRPr sz="2000"/>
            </a:lvl4pPr>
            <a:lvl5pPr>
              <a:spcBef>
                <a:spcPts val="1800"/>
              </a:spcBef>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649744719"/>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hasCustomPrompt="1"/>
          </p:nvPr>
        </p:nvSpPr>
        <p:spPr>
          <a:xfrm>
            <a:off x="594360" y="202400"/>
            <a:ext cx="10972800" cy="1570325"/>
          </a:xfrm>
          <a:prstGeom prst="rect">
            <a:avLst/>
          </a:prstGeom>
        </p:spPr>
        <p:txBody>
          <a:bodyPr lIns="0" tIns="0" rIns="0" bIns="0" anchor="b" anchorCtr="0">
            <a:noAutofit/>
          </a:bodyPr>
          <a:lstStyle>
            <a:lvl1pPr>
              <a:defRPr sz="4400" b="1" i="0">
                <a:solidFill>
                  <a:schemeClr val="bg1"/>
                </a:solidFill>
                <a:latin typeface="+mj-lt"/>
              </a:defRPr>
            </a:lvl1pPr>
          </a:lstStyle>
          <a:p>
            <a:r>
              <a:rPr lang="en-US" dirty="0"/>
              <a:t>Click to add title </a:t>
            </a:r>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594360" y="2628629"/>
            <a:ext cx="10972800" cy="3636740"/>
          </a:xfrm>
        </p:spPr>
        <p:txBody>
          <a:bodyPr>
            <a:noAutofit/>
          </a:bodyPr>
          <a:lstStyle>
            <a:lvl1pPr>
              <a:defRPr/>
            </a:lvl1pPr>
          </a:lstStyle>
          <a:p>
            <a:r>
              <a:rPr lang="en-US"/>
              <a:t>Click icon to add table</a:t>
            </a:r>
            <a:endParaRPr lang="en-US" dirty="0"/>
          </a:p>
        </p:txBody>
      </p:sp>
      <p:sp>
        <p:nvSpPr>
          <p:cNvPr id="10" name="Slide Number Placeholder 9">
            <a:extLst>
              <a:ext uri="{FF2B5EF4-FFF2-40B4-BE49-F238E27FC236}">
                <a16:creationId xmlns:a16="http://schemas.microsoft.com/office/drawing/2014/main" id="{05D79B4B-A9BD-581F-536E-DE7CF728F84E}"/>
              </a:ext>
            </a:extLst>
          </p:cNvPr>
          <p:cNvSpPr>
            <a:spLocks noGrp="1"/>
          </p:cNvSpPr>
          <p:nvPr>
            <p:ph type="sldNum" sz="quarter" idx="12"/>
          </p:nvPr>
        </p:nvSpPr>
        <p:spPr/>
        <p:txBody>
          <a:bodyPr/>
          <a:lstStyle/>
          <a:p>
            <a:fld id="{294A09A9-5501-47C1-A89A-A340965A2BE2}" type="slidenum">
              <a:rPr lang="en-US" smtClean="0"/>
              <a:pPr/>
              <a:t>‹#›</a:t>
            </a:fld>
            <a:endParaRPr lang="en-US" dirty="0">
              <a:latin typeface="+mn-lt"/>
            </a:endParaRPr>
          </a:p>
        </p:txBody>
      </p:sp>
      <p:sp>
        <p:nvSpPr>
          <p:cNvPr id="8" name="Date Placeholder 7">
            <a:extLst>
              <a:ext uri="{FF2B5EF4-FFF2-40B4-BE49-F238E27FC236}">
                <a16:creationId xmlns:a16="http://schemas.microsoft.com/office/drawing/2014/main" id="{C5EA2E64-5690-A56B-7051-476EC7BADA55}"/>
              </a:ext>
            </a:extLst>
          </p:cNvPr>
          <p:cNvSpPr>
            <a:spLocks noGrp="1"/>
          </p:cNvSpPr>
          <p:nvPr>
            <p:ph type="dt" sz="half" idx="11"/>
          </p:nvPr>
        </p:nvSpPr>
        <p:spPr/>
        <p:txBody>
          <a:bodyPr/>
          <a:lstStyle/>
          <a:p>
            <a:endParaRPr lang="en-US" dirty="0">
              <a:latin typeface="+mn-lt"/>
            </a:endParaRPr>
          </a:p>
        </p:txBody>
      </p:sp>
      <p:cxnSp>
        <p:nvCxnSpPr>
          <p:cNvPr id="4" name="Straight Connector 3">
            <a:extLst>
              <a:ext uri="{FF2B5EF4-FFF2-40B4-BE49-F238E27FC236}">
                <a16:creationId xmlns:a16="http://schemas.microsoft.com/office/drawing/2014/main" id="{E66081BA-9135-73B1-DCE5-77FD12431F13}"/>
              </a:ext>
              <a:ext uri="{C183D7F6-B498-43B3-948B-1728B52AA6E4}">
                <adec:decorative xmlns:adec="http://schemas.microsoft.com/office/drawing/2017/decorative" val="1"/>
              </a:ext>
            </a:extLst>
          </p:cNvPr>
          <p:cNvCxnSpPr>
            <a:cxnSpLocks/>
          </p:cNvCxnSpPr>
          <p:nvPr userDrawn="1"/>
        </p:nvCxnSpPr>
        <p:spPr>
          <a:xfrm>
            <a:off x="594360" y="2148840"/>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410957"/>
      </p:ext>
    </p:extLst>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hasCustomPrompt="1"/>
          </p:nvPr>
        </p:nvSpPr>
        <p:spPr>
          <a:xfrm>
            <a:off x="594360" y="411479"/>
            <a:ext cx="5486400" cy="3291840"/>
          </a:xfrm>
          <a:prstGeom prst="rect">
            <a:avLst/>
          </a:prstGeom>
        </p:spPr>
        <p:txBody>
          <a:bodyPr lIns="0" tIns="0" rIns="0" bIns="0" anchor="b">
            <a:noAutofit/>
          </a:bodyPr>
          <a:lstStyle>
            <a:lvl1pPr algn="l">
              <a:lnSpc>
                <a:spcPct val="80000"/>
              </a:lnSpc>
              <a:defRPr sz="6000" b="1" i="0" spc="100" baseline="0">
                <a:solidFill>
                  <a:schemeClr val="bg1"/>
                </a:solidFill>
                <a:latin typeface="+mj-lt"/>
              </a:defRPr>
            </a:lvl1pPr>
          </a:lstStyle>
          <a:p>
            <a:r>
              <a:rPr lang="en-US" dirty="0"/>
              <a:t>Click to add title </a:t>
            </a:r>
          </a:p>
        </p:txBody>
      </p:sp>
      <p:grpSp>
        <p:nvGrpSpPr>
          <p:cNvPr id="9" name="Group 8">
            <a:extLst>
              <a:ext uri="{FF2B5EF4-FFF2-40B4-BE49-F238E27FC236}">
                <a16:creationId xmlns:a16="http://schemas.microsoft.com/office/drawing/2014/main" id="{C26C18C3-ED25-DD4B-BA72-24932D54DE37}"/>
              </a:ext>
              <a:ext uri="{C183D7F6-B498-43B3-948B-1728B52AA6E4}">
                <adec:decorative xmlns:adec="http://schemas.microsoft.com/office/drawing/2017/decorative" val="1"/>
              </a:ext>
            </a:extLst>
          </p:cNvPr>
          <p:cNvGrpSpPr>
            <a:grpSpLocks/>
          </p:cNvGrpSpPr>
          <p:nvPr userDrawn="1"/>
        </p:nvGrpSpPr>
        <p:grpSpPr bwMode="auto">
          <a:xfrm flipH="1" flipV="1">
            <a:off x="6092752" y="0"/>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hasCustomPrompt="1"/>
          </p:nvPr>
        </p:nvSpPr>
        <p:spPr>
          <a:xfrm>
            <a:off x="594360" y="4549552"/>
            <a:ext cx="5486400" cy="1645920"/>
          </a:xfrm>
        </p:spPr>
        <p:txBody>
          <a:bodyPr lIns="0" tIns="0" rIns="0" bIns="0">
            <a:noAutofit/>
          </a:bodyPr>
          <a:lstStyle>
            <a:lvl1pPr marL="0" indent="0">
              <a:buNone/>
              <a:defRPr sz="2400" b="1" i="0">
                <a:solidFill>
                  <a:schemeClr val="tx2">
                    <a:lumMod val="75000"/>
                  </a:schemeClr>
                </a:solidFill>
                <a:latin typeface="+mn-lt"/>
              </a:defRPr>
            </a:lvl1pPr>
            <a:lvl2pPr>
              <a:defRPr sz="4000"/>
            </a:lvl2pPr>
            <a:lvl3pPr>
              <a:defRPr sz="4000"/>
            </a:lvl3pPr>
            <a:lvl4pPr>
              <a:defRPr sz="4000"/>
            </a:lvl4pPr>
            <a:lvl5pPr>
              <a:defRPr sz="4000"/>
            </a:lvl5pPr>
          </a:lstStyle>
          <a:p>
            <a:pPr lvl="0"/>
            <a:r>
              <a:rPr lang="en-US" dirty="0"/>
              <a:t>Click to add text</a:t>
            </a:r>
          </a:p>
        </p:txBody>
      </p:sp>
      <p:cxnSp>
        <p:nvCxnSpPr>
          <p:cNvPr id="4" name="Straight Connector 3">
            <a:extLst>
              <a:ext uri="{FF2B5EF4-FFF2-40B4-BE49-F238E27FC236}">
                <a16:creationId xmlns:a16="http://schemas.microsoft.com/office/drawing/2014/main" id="{58B149C6-5AAC-B8E5-5411-EA38821F6754}"/>
              </a:ext>
              <a:ext uri="{C183D7F6-B498-43B3-948B-1728B52AA6E4}">
                <adec:decorative xmlns:adec="http://schemas.microsoft.com/office/drawing/2017/decorative" val="1"/>
              </a:ext>
            </a:extLst>
          </p:cNvPr>
          <p:cNvCxnSpPr>
            <a:cxnSpLocks/>
          </p:cNvCxnSpPr>
          <p:nvPr userDrawn="1"/>
        </p:nvCxnSpPr>
        <p:spPr>
          <a:xfrm>
            <a:off x="594360" y="3950208"/>
            <a:ext cx="2133600" cy="3992"/>
          </a:xfrm>
          <a:prstGeom prst="line">
            <a:avLst/>
          </a:prstGeom>
          <a:ln w="101600">
            <a:solidFill>
              <a:schemeClr val="tx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927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59436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59436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1133648"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endParaRPr lang="en-US" dirty="0">
              <a:latin typeface="+mn-lt"/>
            </a:endParaRPr>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594360" y="6332220"/>
            <a:ext cx="523240" cy="247651"/>
          </a:xfrm>
          <a:prstGeom prst="rect">
            <a:avLst/>
          </a:prstGeom>
        </p:spPr>
        <p:txBody>
          <a:bodyPr vert="horz" lIns="0" tIns="0" rIns="0" bIns="0" rtlCol="0" anchor="t" anchorCtr="0"/>
          <a:lstStyle>
            <a:lvl1pPr algn="l">
              <a:defRPr sz="1100" b="1" i="0">
                <a:solidFill>
                  <a:schemeClr val="bg1"/>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711" r:id="rId1"/>
    <p:sldLayoutId id="2147483698" r:id="rId2"/>
    <p:sldLayoutId id="2147483710" r:id="rId3"/>
    <p:sldLayoutId id="2147483700" r:id="rId4"/>
    <p:sldLayoutId id="2147483701" r:id="rId5"/>
    <p:sldLayoutId id="2147483659" r:id="rId6"/>
    <p:sldLayoutId id="2147483709" r:id="rId7"/>
    <p:sldLayoutId id="2147483708" r:id="rId8"/>
    <p:sldLayoutId id="2147483707" r:id="rId9"/>
    <p:sldLayoutId id="2147483706" r:id="rId10"/>
    <p:sldLayoutId id="2147483705" r:id="rId11"/>
    <p:sldLayoutId id="2147483704" r:id="rId12"/>
    <p:sldLayoutId id="2147483703" r:id="rId13"/>
  </p:sldLayoutIdLst>
  <p:hf sldNum="0" hdr="0" ftr="0" dt="0"/>
  <p:txStyles>
    <p:title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userDrawn="1">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www.kaggle.com/datasets/abiyyurasyiq/mobile-legends-google-play-reviews"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89AA993-EF59-EABF-B96B-8383551D9529}"/>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05EE119E-9746-89A4-0C0E-8E5F65B10FBC}"/>
              </a:ext>
            </a:extLst>
          </p:cNvPr>
          <p:cNvPicPr>
            <a:picLocks noChangeAspect="1"/>
          </p:cNvPicPr>
          <p:nvPr/>
        </p:nvPicPr>
        <p:blipFill>
          <a:blip r:embed="rId3"/>
          <a:stretch>
            <a:fillRect/>
          </a:stretch>
        </p:blipFill>
        <p:spPr>
          <a:xfrm>
            <a:off x="4968947" y="-92622"/>
            <a:ext cx="2469017" cy="2098081"/>
          </a:xfrm>
          <a:prstGeom prst="rect">
            <a:avLst/>
          </a:prstGeom>
        </p:spPr>
      </p:pic>
      <p:sp>
        <p:nvSpPr>
          <p:cNvPr id="3" name="Title 1">
            <a:extLst>
              <a:ext uri="{FF2B5EF4-FFF2-40B4-BE49-F238E27FC236}">
                <a16:creationId xmlns:a16="http://schemas.microsoft.com/office/drawing/2014/main" id="{8664250C-11CD-1216-BE54-23A0E620BF4C}"/>
              </a:ext>
            </a:extLst>
          </p:cNvPr>
          <p:cNvSpPr txBox="1">
            <a:spLocks/>
          </p:cNvSpPr>
          <p:nvPr/>
        </p:nvSpPr>
        <p:spPr>
          <a:xfrm>
            <a:off x="1734583" y="1966823"/>
            <a:ext cx="8937744" cy="1738284"/>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5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50000"/>
              </a:lnSpc>
            </a:pPr>
            <a:r>
              <a:rPr lang="en-US" sz="3200" dirty="0">
                <a:latin typeface="Arial Rounded MT Bold" panose="020F0704030504030204" pitchFamily="34" charset="0"/>
                <a:cs typeface="Times New Roman" panose="02020603050405020304" pitchFamily="18" charset="0"/>
              </a:rPr>
              <a:t>Sentiment Analysis for Mobile App Reviews: </a:t>
            </a:r>
            <a:br>
              <a:rPr lang="en-US" sz="3200" dirty="0">
                <a:latin typeface="Arial Rounded MT Bold" panose="020F0704030504030204" pitchFamily="34" charset="0"/>
                <a:cs typeface="Times New Roman" panose="02020603050405020304" pitchFamily="18" charset="0"/>
              </a:rPr>
            </a:br>
            <a:r>
              <a:rPr lang="en-US" sz="3200" dirty="0">
                <a:latin typeface="Arial Rounded MT Bold" panose="020F0704030504030204" pitchFamily="34" charset="0"/>
                <a:cs typeface="Times New Roman" panose="02020603050405020304" pitchFamily="18" charset="0"/>
              </a:rPr>
              <a:t>A Comparative Study</a:t>
            </a:r>
            <a:br>
              <a:rPr lang="en-US" sz="2400" dirty="0"/>
            </a:br>
            <a:endParaRPr lang="en-US" sz="2400" dirty="0"/>
          </a:p>
        </p:txBody>
      </p:sp>
      <p:sp>
        <p:nvSpPr>
          <p:cNvPr id="4" name="TextBox 3">
            <a:extLst>
              <a:ext uri="{FF2B5EF4-FFF2-40B4-BE49-F238E27FC236}">
                <a16:creationId xmlns:a16="http://schemas.microsoft.com/office/drawing/2014/main" id="{3D91132F-9E03-46AB-3842-C0C9C4F749D7}"/>
              </a:ext>
            </a:extLst>
          </p:cNvPr>
          <p:cNvSpPr txBox="1"/>
          <p:nvPr/>
        </p:nvSpPr>
        <p:spPr>
          <a:xfrm>
            <a:off x="1575262" y="4037163"/>
            <a:ext cx="9394166" cy="2947795"/>
          </a:xfrm>
          <a:prstGeom prst="rect">
            <a:avLst/>
          </a:prstGeom>
          <a:noFill/>
        </p:spPr>
        <p:txBody>
          <a:bodyPr wrap="square">
            <a:spAutoFit/>
          </a:bodyPr>
          <a:lstStyle/>
          <a:p>
            <a:pPr marL="0" marR="867410" indent="2540" algn="ctr">
              <a:lnSpc>
                <a:spcPct val="103000"/>
              </a:lnSpc>
              <a:spcAft>
                <a:spcPts val="1880"/>
              </a:spcAft>
              <a:buNone/>
            </a:pPr>
            <a:r>
              <a:rPr lang="en-US" b="1"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Prepared By:</a:t>
            </a: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Name: Sultan Khalaf Alotaibi	         	                   ID No: 222000226      </a:t>
            </a:r>
            <a:endParaRPr lang="en-US" dirty="0">
              <a:latin typeface="Arial Rounded MT Bold" panose="020F0704030504030204" pitchFamily="34" charset="0"/>
              <a:ea typeface="Times New Roman" panose="02020603050405020304" pitchFamily="18" charset="0"/>
              <a:cs typeface="Arial" panose="020B0604020202020204" pitchFamily="34" charset="0"/>
            </a:endParaRP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Name: Abdel Hafez Adeeb Alassar                                 ID No: 251002398</a:t>
            </a:r>
          </a:p>
          <a:p>
            <a:pPr marL="0" marR="867410" indent="2540" algn="ctr">
              <a:lnSpc>
                <a:spcPct val="103000"/>
              </a:lnSpc>
              <a:spcAft>
                <a:spcPts val="1880"/>
              </a:spcAft>
              <a:buNone/>
            </a:pP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Supervised By: </a:t>
            </a:r>
            <a:r>
              <a:rPr lang="en-US" dirty="0">
                <a:solidFill>
                  <a:srgbClr val="000000"/>
                </a:solidFill>
                <a:latin typeface="Arial Rounded MT Bold" panose="020F0704030504030204" pitchFamily="34" charset="0"/>
                <a:ea typeface="Times New Roman" panose="02020603050405020304" pitchFamily="18" charset="0"/>
                <a:cs typeface="Times New Roman" panose="02020603050405020304" pitchFamily="18" charset="0"/>
              </a:rPr>
              <a:t>Dr. </a:t>
            </a:r>
            <a:r>
              <a:rPr lang="en-US" dirty="0">
                <a:solidFill>
                  <a:srgbClr val="000000"/>
                </a:solidFill>
                <a:effectLst/>
                <a:latin typeface="Arial Rounded MT Bold" panose="020F0704030504030204" pitchFamily="34" charset="0"/>
                <a:ea typeface="Times New Roman" panose="02020603050405020304" pitchFamily="18" charset="0"/>
                <a:cs typeface="Times New Roman" panose="02020603050405020304" pitchFamily="18" charset="0"/>
              </a:rPr>
              <a:t>Wesam Ahmed</a:t>
            </a:r>
            <a:endParaRPr lang="en-US" dirty="0">
              <a:solidFill>
                <a:srgbClr val="000000"/>
              </a:solidFill>
              <a:latin typeface="Arial Rounded MT Bold" panose="020F0704030504030204" pitchFamily="34" charset="0"/>
              <a:ea typeface="Aptos" panose="020B0004020202020204" pitchFamily="34" charset="0"/>
              <a:cs typeface="Times New Roman" panose="02020603050405020304" pitchFamily="18" charset="0"/>
            </a:endParaRPr>
          </a:p>
          <a:p>
            <a:pPr marL="0" marR="0" algn="just">
              <a:lnSpc>
                <a:spcPct val="107000"/>
              </a:lnSpc>
              <a:spcAft>
                <a:spcPts val="1260"/>
              </a:spcAft>
              <a:buNone/>
            </a:pPr>
            <a:endParaRPr lang="en-US" b="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07000"/>
              </a:lnSpc>
              <a:spcAft>
                <a:spcPts val="1260"/>
              </a:spcAft>
              <a:buNone/>
            </a:pPr>
            <a:endParaRPr lang="en-US" b="1" dirty="0">
              <a:solidFill>
                <a:srgbClr val="000000"/>
              </a:solidFill>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88484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6EF48-EA9F-F08E-FC80-3E86D8DB9E3A}"/>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0041810A-2A4E-2114-09E3-0DC799BA24BA}"/>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5BA7DC36-4818-DB10-8FF2-756E34968D02}"/>
              </a:ext>
            </a:extLst>
          </p:cNvPr>
          <p:cNvSpPr txBox="1">
            <a:spLocks/>
          </p:cNvSpPr>
          <p:nvPr/>
        </p:nvSpPr>
        <p:spPr>
          <a:xfrm>
            <a:off x="1337093" y="2040466"/>
            <a:ext cx="6260118" cy="4548341"/>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00000"/>
              </a:lnSpc>
            </a:pPr>
            <a:r>
              <a:rPr lang="en-US" sz="2600" spc="100" dirty="0">
                <a:latin typeface="Arial Rounded MT Bold" panose="020F0704030504030204" pitchFamily="34" charset="0"/>
                <a:ea typeface="+mj-ea"/>
                <a:cs typeface="+mj-cs"/>
              </a:rPr>
              <a:t>Introduction and Background</a:t>
            </a:r>
          </a:p>
          <a:p>
            <a:pPr marL="457200" indent="-457200" algn="just">
              <a:lnSpc>
                <a:spcPct val="100000"/>
              </a:lnSpc>
            </a:pPr>
            <a:r>
              <a:rPr lang="en-US" sz="2600" spc="100" dirty="0">
                <a:latin typeface="Arial Rounded MT Bold" panose="020F0704030504030204" pitchFamily="34" charset="0"/>
                <a:ea typeface="+mj-ea"/>
                <a:cs typeface="+mj-cs"/>
              </a:rPr>
              <a:t>Contribution</a:t>
            </a:r>
          </a:p>
          <a:p>
            <a:pPr marL="457200" indent="-457200" algn="just">
              <a:lnSpc>
                <a:spcPct val="100000"/>
              </a:lnSpc>
            </a:pPr>
            <a:r>
              <a:rPr lang="en-US" sz="2600" spc="100" dirty="0">
                <a:latin typeface="Arial Rounded MT Bold" panose="020F0704030504030204" pitchFamily="34" charset="0"/>
                <a:ea typeface="+mj-ea"/>
                <a:cs typeface="+mj-cs"/>
              </a:rPr>
              <a:t>Related Work</a:t>
            </a:r>
          </a:p>
          <a:p>
            <a:pPr marL="457200" indent="-457200" algn="just">
              <a:lnSpc>
                <a:spcPct val="100000"/>
              </a:lnSpc>
            </a:pPr>
            <a:r>
              <a:rPr lang="en-US" sz="2600" spc="100" dirty="0">
                <a:latin typeface="Arial Rounded MT Bold" panose="020F0704030504030204" pitchFamily="34" charset="0"/>
                <a:ea typeface="+mj-ea"/>
                <a:cs typeface="+mj-cs"/>
              </a:rPr>
              <a:t>Methodology</a:t>
            </a:r>
          </a:p>
          <a:p>
            <a:pPr marL="457200" indent="-457200" algn="just">
              <a:lnSpc>
                <a:spcPct val="100000"/>
              </a:lnSpc>
            </a:pPr>
            <a:r>
              <a:rPr lang="en-US" sz="2600" spc="100" dirty="0">
                <a:latin typeface="Arial Rounded MT Bold" panose="020F0704030504030204" pitchFamily="34" charset="0"/>
                <a:ea typeface="+mj-ea"/>
                <a:cs typeface="+mj-cs"/>
              </a:rPr>
              <a:t>Hardware and Software</a:t>
            </a:r>
          </a:p>
          <a:p>
            <a:pPr marL="457200" indent="-457200" algn="just">
              <a:lnSpc>
                <a:spcPct val="100000"/>
              </a:lnSpc>
            </a:pPr>
            <a:r>
              <a:rPr lang="en-US" sz="2600" spc="100" dirty="0">
                <a:latin typeface="Arial Rounded MT Bold" panose="020F0704030504030204" pitchFamily="34" charset="0"/>
                <a:ea typeface="+mj-ea"/>
                <a:cs typeface="+mj-cs"/>
              </a:rPr>
              <a:t>Results and Analysis</a:t>
            </a:r>
          </a:p>
          <a:p>
            <a:pPr marL="457200" indent="-457200" algn="just">
              <a:lnSpc>
                <a:spcPct val="100000"/>
              </a:lnSpc>
            </a:pPr>
            <a:r>
              <a:rPr lang="en-US" sz="2600" spc="100" dirty="0">
                <a:latin typeface="Arial Rounded MT Bold" panose="020F0704030504030204" pitchFamily="34" charset="0"/>
                <a:ea typeface="+mj-ea"/>
                <a:cs typeface="+mj-cs"/>
                <a:sym typeface="Poppins Bold"/>
              </a:rPr>
              <a:t>Conclusion and Future Work</a:t>
            </a:r>
            <a:endParaRPr lang="en-US" sz="2600" spc="100" dirty="0">
              <a:latin typeface="Arial Rounded MT Bold" panose="020F0704030504030204" pitchFamily="34" charset="0"/>
              <a:ea typeface="+mj-ea"/>
              <a:cs typeface="+mj-cs"/>
            </a:endParaRPr>
          </a:p>
          <a:p>
            <a:pPr marL="457200" indent="-457200" algn="just">
              <a:lnSpc>
                <a:spcPct val="100000"/>
              </a:lnSpc>
            </a:pPr>
            <a:r>
              <a:rPr lang="en-US" sz="2600" spc="100" dirty="0">
                <a:latin typeface="Arial Rounded MT Bold" panose="020F0704030504030204" pitchFamily="34" charset="0"/>
                <a:ea typeface="+mj-ea"/>
                <a:cs typeface="+mj-cs"/>
              </a:rPr>
              <a:t>References</a:t>
            </a:r>
          </a:p>
          <a:p>
            <a:pPr marL="342900" indent="-342900" algn="just">
              <a:buFont typeface="Wingdings" panose="05000000000000000000" pitchFamily="2" charset="2"/>
              <a:buChar char="v"/>
            </a:pP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BBFA577E-4363-43C6-353A-7E76F38ADE20}"/>
              </a:ext>
            </a:extLst>
          </p:cNvPr>
          <p:cNvSpPr txBox="1"/>
          <p:nvPr/>
        </p:nvSpPr>
        <p:spPr>
          <a:xfrm>
            <a:off x="438440" y="746844"/>
            <a:ext cx="6386558" cy="707886"/>
          </a:xfrm>
          <a:prstGeom prst="rect">
            <a:avLst/>
          </a:prstGeom>
          <a:noFill/>
        </p:spPr>
        <p:txBody>
          <a:bodyPr wrap="square">
            <a:spAutoFit/>
          </a:bodyPr>
          <a:lstStyle/>
          <a:p>
            <a:pPr marL="0" indent="0">
              <a:buNone/>
            </a:pPr>
            <a:r>
              <a:rPr lang="en-US" sz="4000" spc="100" dirty="0">
                <a:solidFill>
                  <a:schemeClr val="bg1"/>
                </a:solidFill>
                <a:latin typeface="Arial Rounded MT Bold" panose="020F0704030504030204" pitchFamily="34" charset="0"/>
                <a:ea typeface="+mj-ea"/>
                <a:cs typeface="+mj-cs"/>
              </a:rPr>
              <a:t>Agenda</a:t>
            </a:r>
          </a:p>
        </p:txBody>
      </p:sp>
    </p:spTree>
    <p:extLst>
      <p:ext uri="{BB962C8B-B14F-4D97-AF65-F5344CB8AC3E}">
        <p14:creationId xmlns:p14="http://schemas.microsoft.com/office/powerpoint/2010/main" val="24409987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036EC-37E8-6A7F-EB65-6B33C3105FA2}"/>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7F2E5104-856D-CCD2-4073-01781650DC4D}"/>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16DA89CB-D64D-493F-1CDA-9C1F801BA3E8}"/>
              </a:ext>
            </a:extLst>
          </p:cNvPr>
          <p:cNvSpPr txBox="1">
            <a:spLocks/>
          </p:cNvSpPr>
          <p:nvPr/>
        </p:nvSpPr>
        <p:spPr>
          <a:xfrm>
            <a:off x="402431" y="1479000"/>
            <a:ext cx="10898172" cy="1982940"/>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100" spc="100" dirty="0">
                <a:latin typeface="Arial Rounded MT Bold" panose="020F0704030504030204" pitchFamily="34" charset="0"/>
              </a:rPr>
              <a:t>With mobile application growth, user reviews are crucial for product improvement. This project uses sentiment analysis to classify Mobile Legends reviews and extract insights. It compares machine learning, deep learning, and LLM-based models to find the most effective method for enhancing user experience.</a:t>
            </a:r>
          </a:p>
        </p:txBody>
      </p:sp>
      <p:sp>
        <p:nvSpPr>
          <p:cNvPr id="13" name="TextBox 12">
            <a:extLst>
              <a:ext uri="{FF2B5EF4-FFF2-40B4-BE49-F238E27FC236}">
                <a16:creationId xmlns:a16="http://schemas.microsoft.com/office/drawing/2014/main" id="{5CBCB5EF-3E78-0E6C-CC58-70140DB235FD}"/>
              </a:ext>
            </a:extLst>
          </p:cNvPr>
          <p:cNvSpPr txBox="1"/>
          <p:nvPr/>
        </p:nvSpPr>
        <p:spPr>
          <a:xfrm>
            <a:off x="402431" y="337916"/>
            <a:ext cx="8326702" cy="1384995"/>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Introduction And Background</a:t>
            </a:r>
          </a:p>
          <a:p>
            <a:endParaRPr lang="en-US" sz="4400" b="1" spc="100" dirty="0">
              <a:solidFill>
                <a:schemeClr val="bg1"/>
              </a:solidFill>
              <a:latin typeface="+mj-lt"/>
              <a:ea typeface="+mj-ea"/>
              <a:cs typeface="+mj-cs"/>
            </a:endParaRPr>
          </a:p>
        </p:txBody>
      </p:sp>
      <p:pic>
        <p:nvPicPr>
          <p:cNvPr id="3" name="Picture 2" descr="A magnifying glass over a cellphone&#10;&#10;AI-generated content may be incorrect.">
            <a:extLst>
              <a:ext uri="{FF2B5EF4-FFF2-40B4-BE49-F238E27FC236}">
                <a16:creationId xmlns:a16="http://schemas.microsoft.com/office/drawing/2014/main" id="{BF729F93-50FB-83B7-4ABA-0E3B270DF7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6792" y="4126484"/>
            <a:ext cx="4489450" cy="2554111"/>
          </a:xfrm>
          <a:prstGeom prst="rect">
            <a:avLst/>
          </a:prstGeom>
        </p:spPr>
      </p:pic>
    </p:spTree>
    <p:extLst>
      <p:ext uri="{BB962C8B-B14F-4D97-AF65-F5344CB8AC3E}">
        <p14:creationId xmlns:p14="http://schemas.microsoft.com/office/powerpoint/2010/main" val="2043193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14899-1B36-2581-A670-80235195B878}"/>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E3C8DD9F-2929-BAF0-698B-1DED63B17C48}"/>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E8B46B42-82EC-E05A-95B9-04D83A376E81}"/>
              </a:ext>
            </a:extLst>
          </p:cNvPr>
          <p:cNvSpPr txBox="1">
            <a:spLocks/>
          </p:cNvSpPr>
          <p:nvPr/>
        </p:nvSpPr>
        <p:spPr>
          <a:xfrm>
            <a:off x="306225" y="1966823"/>
            <a:ext cx="11251721" cy="3951104"/>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pPr>
            <a:r>
              <a:rPr lang="en-US" sz="2200" b="1" dirty="0">
                <a:latin typeface="Arial Rounded MT Bold" panose="020F0704030504030204" pitchFamily="34" charset="0"/>
                <a:cs typeface="Times New Roman" panose="02020603050405020304" pitchFamily="18" charset="0"/>
              </a:rPr>
              <a:t>Problem Statement: </a:t>
            </a:r>
            <a:r>
              <a:rPr lang="en-US" sz="2200" dirty="0">
                <a:latin typeface="Arial" panose="020B0604020202020204" pitchFamily="34" charset="0"/>
                <a:cs typeface="Arial" panose="020B0604020202020204" pitchFamily="34" charset="0"/>
              </a:rPr>
              <a:t>Effectively analyzing large-scale, unstructured mobile app reviews is a persistent challenge.</a:t>
            </a:r>
          </a:p>
          <a:p>
            <a:pPr marL="457200" indent="-457200">
              <a:lnSpc>
                <a:spcPct val="150000"/>
              </a:lnSpc>
            </a:pPr>
            <a:endParaRPr lang="en-US" sz="1000" dirty="0">
              <a:latin typeface="Arial Rounded MT Bold" panose="020F0704030504030204" pitchFamily="34" charset="0"/>
              <a:cs typeface="Times New Roman" panose="02020603050405020304" pitchFamily="18" charset="0"/>
            </a:endParaRPr>
          </a:p>
          <a:p>
            <a:pPr marL="457200" indent="-457200">
              <a:lnSpc>
                <a:spcPct val="150000"/>
              </a:lnSpc>
            </a:pPr>
            <a:r>
              <a:rPr lang="en-US" sz="2200" b="1" dirty="0">
                <a:latin typeface="Arial Rounded MT Bold" panose="020F0704030504030204" pitchFamily="34" charset="0"/>
                <a:cs typeface="Times New Roman" panose="02020603050405020304" pitchFamily="18" charset="0"/>
              </a:rPr>
              <a:t>Objective:</a:t>
            </a:r>
            <a:r>
              <a:rPr lang="en-US" sz="2200" dirty="0">
                <a:latin typeface="Arial" panose="020B0604020202020204" pitchFamily="34" charset="0"/>
                <a:cs typeface="Arial" panose="020B0604020202020204" pitchFamily="34" charset="0"/>
              </a:rPr>
              <a:t> To evaluate and compare ML, DL, and transformer-based models for sentiment analysis of mobile app reviews.</a:t>
            </a:r>
          </a:p>
          <a:p>
            <a:pPr marL="457200" indent="-457200">
              <a:lnSpc>
                <a:spcPct val="150000"/>
              </a:lnSpc>
            </a:pPr>
            <a:endParaRPr lang="en-US" sz="1000" dirty="0">
              <a:latin typeface="Arial Rounded MT Bold" panose="020F0704030504030204" pitchFamily="34" charset="0"/>
              <a:cs typeface="Times New Roman" panose="02020603050405020304" pitchFamily="18" charset="0"/>
            </a:endParaRPr>
          </a:p>
          <a:p>
            <a:pPr marL="457200" indent="-457200">
              <a:lnSpc>
                <a:spcPct val="150000"/>
              </a:lnSpc>
            </a:pPr>
            <a:r>
              <a:rPr lang="en-US" sz="2200" b="1" dirty="0">
                <a:latin typeface="Arial Rounded MT Bold" panose="020F0704030504030204" pitchFamily="34" charset="0"/>
                <a:cs typeface="Times New Roman" panose="02020603050405020304" pitchFamily="18" charset="0"/>
              </a:rPr>
              <a:t>Challenges: </a:t>
            </a:r>
            <a:r>
              <a:rPr lang="en-US" sz="2200" dirty="0">
                <a:latin typeface="Arial" panose="020B0604020202020204" pitchFamily="34" charset="0"/>
                <a:cs typeface="Arial" panose="020B0604020202020204" pitchFamily="34" charset="0"/>
              </a:rPr>
              <a:t>Analyzing large-scale, noisy app reviews and selecting the most effective sentiment analysis model remain key challenges.</a:t>
            </a:r>
            <a:br>
              <a:rPr lang="en-US" b="1" dirty="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b="1" dirty="0">
              <a:latin typeface="Times New Roman" panose="02020603050405020304" pitchFamily="18" charset="0"/>
              <a:cs typeface="Times New Roman" panose="02020603050405020304" pitchFamily="18" charset="0"/>
            </a:endParaRPr>
          </a:p>
          <a:p>
            <a:pPr marL="0" indent="0" algn="just">
              <a:buNone/>
            </a:pP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702E0FC7-E3CB-9B6B-04CE-7C7140843146}"/>
              </a:ext>
            </a:extLst>
          </p:cNvPr>
          <p:cNvSpPr txBox="1"/>
          <p:nvPr/>
        </p:nvSpPr>
        <p:spPr>
          <a:xfrm>
            <a:off x="505949" y="964679"/>
            <a:ext cx="8172384" cy="707886"/>
          </a:xfrm>
          <a:prstGeom prst="rect">
            <a:avLst/>
          </a:prstGeom>
          <a:noFill/>
        </p:spPr>
        <p:txBody>
          <a:bodyPr wrap="square">
            <a:spAutoFit/>
          </a:bodyPr>
          <a:lstStyle/>
          <a:p>
            <a:pPr algn="just"/>
            <a:r>
              <a:rPr lang="en-US" sz="4000" spc="100" dirty="0">
                <a:solidFill>
                  <a:schemeClr val="bg1"/>
                </a:solidFill>
                <a:latin typeface="Arial Rounded MT Bold" panose="020F0704030504030204" pitchFamily="34" charset="0"/>
              </a:rPr>
              <a:t>Introduction And Background</a:t>
            </a:r>
          </a:p>
        </p:txBody>
      </p:sp>
    </p:spTree>
    <p:extLst>
      <p:ext uri="{BB962C8B-B14F-4D97-AF65-F5344CB8AC3E}">
        <p14:creationId xmlns:p14="http://schemas.microsoft.com/office/powerpoint/2010/main" val="2628942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E1B9D-6A0C-59E5-7340-62ED13E8698B}"/>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16671F65-1B15-695F-F540-E9C7AC352E52}"/>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53C43075-055F-700E-8AF6-FF78CA9642D9}"/>
              </a:ext>
            </a:extLst>
          </p:cNvPr>
          <p:cNvSpPr txBox="1">
            <a:spLocks/>
          </p:cNvSpPr>
          <p:nvPr/>
        </p:nvSpPr>
        <p:spPr>
          <a:xfrm>
            <a:off x="505949" y="1912323"/>
            <a:ext cx="10898172" cy="4226943"/>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This study presents a comprehensive comparative analysis of Machine Learning (ML), Deep Learning (DL), and Large Language Model (LLM) approaches for mobile sentiment analysis. By evaluating traditional ML classifiers alongside DL architectures, and modern LLMs such as Roberta-Base, the research identifies the relative strengths and limitations of each approach. </a:t>
            </a:r>
          </a:p>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Developed a robust preprocessing pipeline to handle noisy and inconsistent app review data.</a:t>
            </a:r>
          </a:p>
          <a:p>
            <a:pPr marL="342900" indent="-342900" algn="just">
              <a:lnSpc>
                <a:spcPct val="200000"/>
              </a:lnSpc>
              <a:buFont typeface="+mj-lt"/>
              <a:buAutoNum type="arabicPeriod"/>
            </a:pPr>
            <a:r>
              <a:rPr lang="en-US" sz="1600" dirty="0">
                <a:latin typeface="Arial Rounded MT Bold" panose="020F0704030504030204" pitchFamily="34" charset="0"/>
                <a:cs typeface="Times New Roman" panose="02020603050405020304" pitchFamily="18" charset="0"/>
              </a:rPr>
              <a:t>Delivered best practices and actionable insights to improve user experience in mobile apps like Mobile Legends.</a:t>
            </a:r>
          </a:p>
          <a:p>
            <a:pPr marL="342900" indent="-342900" algn="just">
              <a:lnSpc>
                <a:spcPct val="200000"/>
              </a:lnSpc>
              <a:buFont typeface="+mj-lt"/>
              <a:buAutoNum type="arabicPeriod"/>
            </a:pPr>
            <a:endParaRPr lang="en-US" sz="1600" dirty="0">
              <a:latin typeface="Arial Rounded MT Bold" panose="020F0704030504030204" pitchFamily="34" charset="0"/>
              <a:cs typeface="Times New Roman" panose="02020603050405020304" pitchFamily="18" charset="0"/>
            </a:endParaRPr>
          </a:p>
          <a:p>
            <a:pPr marL="342900" indent="-342900" algn="just">
              <a:lnSpc>
                <a:spcPct val="200000"/>
              </a:lnSpc>
              <a:buFont typeface="+mj-lt"/>
              <a:buAutoNum type="arabicPeriod"/>
            </a:pPr>
            <a:endParaRPr lang="en-US" sz="1600" dirty="0">
              <a:latin typeface="Arial Rounded MT Bold" panose="020F07040305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0669D5E4-7BCD-2A37-CD26-FB08546432BA}"/>
              </a:ext>
            </a:extLst>
          </p:cNvPr>
          <p:cNvSpPr txBox="1"/>
          <p:nvPr/>
        </p:nvSpPr>
        <p:spPr>
          <a:xfrm>
            <a:off x="704357" y="921336"/>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Contribution</a:t>
            </a:r>
          </a:p>
        </p:txBody>
      </p:sp>
    </p:spTree>
    <p:extLst>
      <p:ext uri="{BB962C8B-B14F-4D97-AF65-F5344CB8AC3E}">
        <p14:creationId xmlns:p14="http://schemas.microsoft.com/office/powerpoint/2010/main" val="1797705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843441ED-06C3-B377-C392-A5D663E470C4}"/>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85066C68-2E51-7AE1-0BB5-8A31112B5F3A}"/>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2">
            <a:extLst>
              <a:ext uri="{FF2B5EF4-FFF2-40B4-BE49-F238E27FC236}">
                <a16:creationId xmlns:a16="http://schemas.microsoft.com/office/drawing/2014/main" id="{AFB9618F-8B81-E24C-7E3E-A8E9B738ACA4}"/>
              </a:ext>
            </a:extLst>
          </p:cNvPr>
          <p:cNvSpPr txBox="1">
            <a:spLocks/>
          </p:cNvSpPr>
          <p:nvPr/>
        </p:nvSpPr>
        <p:spPr>
          <a:xfrm>
            <a:off x="-845331" y="-319178"/>
            <a:ext cx="10898172" cy="5434641"/>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A8EFD652-A2B2-0D3D-EFE6-4E427D009A11}"/>
              </a:ext>
            </a:extLst>
          </p:cNvPr>
          <p:cNvSpPr txBox="1"/>
          <p:nvPr/>
        </p:nvSpPr>
        <p:spPr>
          <a:xfrm>
            <a:off x="228053" y="171156"/>
            <a:ext cx="5961945" cy="707886"/>
          </a:xfrm>
          <a:prstGeom prst="rect">
            <a:avLst/>
          </a:prstGeom>
          <a:noFill/>
        </p:spPr>
        <p:txBody>
          <a:bodyPr wrap="square">
            <a:spAutoFit/>
          </a:bodyPr>
          <a:lstStyle/>
          <a:p>
            <a:pPr marL="0" indent="0">
              <a:buNone/>
            </a:pPr>
            <a:r>
              <a:rPr lang="en-US" sz="4000" spc="100" dirty="0">
                <a:solidFill>
                  <a:schemeClr val="bg1"/>
                </a:solidFill>
                <a:latin typeface="Arial Rounded MT Bold" panose="020F0704030504030204" pitchFamily="34" charset="0"/>
              </a:rPr>
              <a:t>Related Work</a:t>
            </a:r>
          </a:p>
        </p:txBody>
      </p:sp>
      <p:graphicFrame>
        <p:nvGraphicFramePr>
          <p:cNvPr id="2" name="Table 1">
            <a:extLst>
              <a:ext uri="{FF2B5EF4-FFF2-40B4-BE49-F238E27FC236}">
                <a16:creationId xmlns:a16="http://schemas.microsoft.com/office/drawing/2014/main" id="{5AE3C268-B4EB-68AF-EBF6-874F48462A85}"/>
              </a:ext>
            </a:extLst>
          </p:cNvPr>
          <p:cNvGraphicFramePr>
            <a:graphicFrameLocks noGrp="1"/>
          </p:cNvGraphicFramePr>
          <p:nvPr>
            <p:extLst>
              <p:ext uri="{D42A27DB-BD31-4B8C-83A1-F6EECF244321}">
                <p14:modId xmlns:p14="http://schemas.microsoft.com/office/powerpoint/2010/main" val="1652567400"/>
              </p:ext>
            </p:extLst>
          </p:nvPr>
        </p:nvGraphicFramePr>
        <p:xfrm>
          <a:off x="228053" y="1026192"/>
          <a:ext cx="11120763" cy="5660653"/>
        </p:xfrm>
        <a:graphic>
          <a:graphicData uri="http://schemas.openxmlformats.org/drawingml/2006/table">
            <a:tbl>
              <a:tblPr firstRow="1" firstCol="1" bandRow="1">
                <a:effectLst>
                  <a:outerShdw blurRad="50800" dist="38100" dir="2700000" algn="tl" rotWithShape="0">
                    <a:prstClr val="black">
                      <a:alpha val="40000"/>
                    </a:prstClr>
                  </a:outerShdw>
                </a:effectLst>
                <a:tableStyleId>{8A107856-5554-42FB-B03E-39F5DBC370BA}</a:tableStyleId>
              </a:tblPr>
              <a:tblGrid>
                <a:gridCol w="1181257">
                  <a:extLst>
                    <a:ext uri="{9D8B030D-6E8A-4147-A177-3AD203B41FA5}">
                      <a16:colId xmlns:a16="http://schemas.microsoft.com/office/drawing/2014/main" val="2187013460"/>
                    </a:ext>
                  </a:extLst>
                </a:gridCol>
                <a:gridCol w="1197351">
                  <a:extLst>
                    <a:ext uri="{9D8B030D-6E8A-4147-A177-3AD203B41FA5}">
                      <a16:colId xmlns:a16="http://schemas.microsoft.com/office/drawing/2014/main" val="2982030033"/>
                    </a:ext>
                  </a:extLst>
                </a:gridCol>
                <a:gridCol w="2085711">
                  <a:extLst>
                    <a:ext uri="{9D8B030D-6E8A-4147-A177-3AD203B41FA5}">
                      <a16:colId xmlns:a16="http://schemas.microsoft.com/office/drawing/2014/main" val="510760580"/>
                    </a:ext>
                  </a:extLst>
                </a:gridCol>
                <a:gridCol w="2214456">
                  <a:extLst>
                    <a:ext uri="{9D8B030D-6E8A-4147-A177-3AD203B41FA5}">
                      <a16:colId xmlns:a16="http://schemas.microsoft.com/office/drawing/2014/main" val="3555407325"/>
                    </a:ext>
                  </a:extLst>
                </a:gridCol>
                <a:gridCol w="2304582">
                  <a:extLst>
                    <a:ext uri="{9D8B030D-6E8A-4147-A177-3AD203B41FA5}">
                      <a16:colId xmlns:a16="http://schemas.microsoft.com/office/drawing/2014/main" val="2053223120"/>
                    </a:ext>
                  </a:extLst>
                </a:gridCol>
                <a:gridCol w="2137406">
                  <a:extLst>
                    <a:ext uri="{9D8B030D-6E8A-4147-A177-3AD203B41FA5}">
                      <a16:colId xmlns:a16="http://schemas.microsoft.com/office/drawing/2014/main" val="2781629340"/>
                    </a:ext>
                  </a:extLst>
                </a:gridCol>
              </a:tblGrid>
              <a:tr h="665504">
                <a:tc rowSpan="3">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endParaRPr lang="en-US" sz="1600" b="1" kern="0" dirty="0">
                        <a:effectLst/>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15000"/>
                        </a:lnSpc>
                        <a:spcBef>
                          <a:spcPts val="0"/>
                        </a:spcBef>
                        <a:spcAft>
                          <a:spcPts val="800"/>
                        </a:spcAft>
                        <a:buClrTx/>
                        <a:buSzTx/>
                        <a:buFontTx/>
                        <a:buNone/>
                        <a:tabLst/>
                        <a:defRPr/>
                      </a:pPr>
                      <a:r>
                        <a:rPr lang="en-US" sz="1600" b="1" kern="0" dirty="0">
                          <a:effectLst/>
                          <a:latin typeface="Arial" panose="020B0604020202020204" pitchFamily="34" charset="0"/>
                          <a:cs typeface="Arial" panose="020B0604020202020204" pitchFamily="34" charset="0"/>
                        </a:rPr>
                        <a:t>Machine Learning Models</a:t>
                      </a: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Study</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Model</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Dataset</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Key Findings</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Limitations/Gaps</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3809016674"/>
                  </a:ext>
                </a:extLst>
              </a:tr>
              <a:tr h="1040271">
                <a:tc vMerge="1">
                  <a:txBody>
                    <a:bodyPr/>
                    <a:lstStyle/>
                    <a:p>
                      <a:endParaRPr dirty="0"/>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Jannah et al. [1]</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SVM, Naive Bayes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Synthetic Shopee beauty product reviews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SVM achieved 86.14% accuracy; Naive Bayes 85.53%; TF-IDF + lemmatization effective</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Synthetic dataset limits generalizability; no error analysis or feature importance; neutral class not fully addressed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577105233"/>
                  </a:ext>
                </a:extLst>
              </a:tr>
              <a:tr h="628161">
                <a:tc vMerge="1">
                  <a:txBody>
                    <a:bodyPr/>
                    <a:lstStyle/>
                    <a:p>
                      <a:endParaRPr lang="en-US"/>
                    </a:p>
                  </a:txBody>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Wirawan et al. [2]</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SVM + EDA</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Instagram cyberbullying comments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Accuracy improved to 92% (+2.5% from baseline SVM); domain-specific improvement</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No comparison with LR or Decision Tree baselines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893521364"/>
                  </a:ext>
                </a:extLst>
              </a:tr>
              <a:tr h="831679">
                <a:tc rowSpan="2">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Deep Learning Models</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Amirkhalili</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&amp; Wong [3]</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Naive Bayes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2,025 mobile banking reviews (Canada)</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82%, NB: 77%; LSTM captures subtle sentiment patterns better</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Small dataset; region-specific; no per-class metrics; no transformer benchmark</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2009578369"/>
                  </a:ext>
                </a:extLst>
              </a:tr>
              <a:tr h="831679">
                <a:tc vMerge="1">
                  <a:txBody>
                    <a:bodyPr/>
                    <a:lstStyle/>
                    <a:p>
                      <a:endParaRPr lang="en-US"/>
                    </a:p>
                  </a:txBody>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Ranjan &amp; Mishra [4]</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LSTM +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GloVe</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embeddings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Google Apps reviews + Student App Reviews (SAR)</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Accuracy: 95.2%, F1-score: 88; LSTM + embeddings outperforms traditional ML models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No transformer comparison; generalization to other apps/domains not evaluated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1246539948"/>
                  </a:ext>
                </a:extLst>
              </a:tr>
              <a:tr h="623088">
                <a:tc rowSpan="2">
                  <a:txBody>
                    <a:bodyPr/>
                    <a:lstStyle/>
                    <a:p>
                      <a:pPr marL="0" marR="0" algn="ctr">
                        <a:lnSpc>
                          <a:spcPct val="115000"/>
                        </a:lnSpc>
                        <a:spcAft>
                          <a:spcPts val="800"/>
                        </a:spcAft>
                        <a:buNone/>
                      </a:pPr>
                      <a:r>
                        <a:rPr lang="en-US" sz="1600" b="1" kern="0" dirty="0">
                          <a:effectLst/>
                          <a:latin typeface="Arial" panose="020B0604020202020204" pitchFamily="34" charset="0"/>
                          <a:cs typeface="Arial" panose="020B0604020202020204" pitchFamily="34" charset="0"/>
                        </a:rPr>
                        <a:t>Large Language Models</a:t>
                      </a:r>
                      <a:endParaRPr lang="en-US" sz="1600" b="1" kern="100" dirty="0">
                        <a:effectLst/>
                        <a:latin typeface="Arial" panose="020B0604020202020204" pitchFamily="34" charset="0"/>
                        <a:ea typeface="Aptos" panose="020B0004020202020204" pitchFamily="34" charset="0"/>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Nkhata et al. [5]</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Hybrid: BERT +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BiLSTM</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data augmentation (SMOTE, NLPAUG)</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IMDb (binary), SST-5 (five-level) datasets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IMDb: 97.67% accuracy; SST-5: 59.48% accuracy; better than standard BERT</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Focused on movies, not app reviews; neutral/ambivalent sentiment not handled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2574622124"/>
                  </a:ext>
                </a:extLst>
              </a:tr>
              <a:tr h="1040271">
                <a:tc vMerge="1">
                  <a:txBody>
                    <a:bodyPr/>
                    <a:lstStyle/>
                    <a:p>
                      <a:endParaRPr lang="en-US"/>
                    </a:p>
                  </a:txBody>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Nugroho et al. [6]</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Fine-tuned BERT (multilingual + Indonesian) with score-based and lexicon-based labeling</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Google Play Store reviews of top 10 Indonesian apps</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Indonesian BERT: 84% accuracy (lexicon-based)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tc>
                  <a:txBody>
                    <a:bodyPr/>
                    <a:lstStyle/>
                    <a:p>
                      <a:pPr marL="0" marR="0" algn="ctr">
                        <a:lnSpc>
                          <a:spcPct val="115000"/>
                        </a:lnSpc>
                        <a:spcAft>
                          <a:spcPts val="800"/>
                        </a:spcAft>
                        <a:buNone/>
                      </a:pP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No multilingual expansion; comparison with </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RoBERTa</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a:t>
                      </a:r>
                      <a:r>
                        <a:rPr lang="en-US" sz="1100" b="0" kern="0" dirty="0" err="1">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DeBERTa</a:t>
                      </a:r>
                      <a:r>
                        <a:rPr lang="en-US" sz="1100" b="0" kern="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rPr>
                        <a:t> missing; noisy/informal text not fully addressed</a:t>
                      </a:r>
                      <a:endParaRPr lang="en-US" sz="1100" b="0" kern="100" dirty="0">
                        <a:ln>
                          <a:noFill/>
                        </a:ln>
                        <a:solidFill>
                          <a:schemeClr val="dk1"/>
                        </a:solidFill>
                        <a:effectLst/>
                        <a:latin typeface="Arial" panose="020B0604020202020204" pitchFamily="34" charset="0"/>
                        <a:ea typeface="Yu Mincho" panose="020B0400000000000000" pitchFamily="18" charset="-128"/>
                        <a:cs typeface="Arial" panose="020B0604020202020204" pitchFamily="34" charset="0"/>
                      </a:endParaRPr>
                    </a:p>
                  </a:txBody>
                  <a:tcPr marL="60057" marR="60057" marT="83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20000"/>
                            <a:lumOff val="80000"/>
                          </a:schemeClr>
                        </a:gs>
                        <a:gs pos="87000">
                          <a:schemeClr val="accent2">
                            <a:lumMod val="45000"/>
                            <a:lumOff val="55000"/>
                          </a:schemeClr>
                        </a:gs>
                        <a:gs pos="49000">
                          <a:schemeClr val="accent2">
                            <a:lumMod val="45000"/>
                            <a:lumOff val="55000"/>
                          </a:schemeClr>
                        </a:gs>
                        <a:gs pos="19000">
                          <a:schemeClr val="accent2">
                            <a:lumMod val="30000"/>
                            <a:lumOff val="70000"/>
                          </a:schemeClr>
                        </a:gs>
                      </a:gsLst>
                      <a:lin ang="5400000" scaled="1"/>
                      <a:tileRect/>
                    </a:gradFill>
                  </a:tcPr>
                </a:tc>
                <a:extLst>
                  <a:ext uri="{0D108BD9-81ED-4DB2-BD59-A6C34878D82A}">
                    <a16:rowId xmlns:a16="http://schemas.microsoft.com/office/drawing/2014/main" val="3786264351"/>
                  </a:ext>
                </a:extLst>
              </a:tr>
            </a:tbl>
          </a:graphicData>
        </a:graphic>
      </p:graphicFrame>
    </p:spTree>
    <p:extLst>
      <p:ext uri="{BB962C8B-B14F-4D97-AF65-F5344CB8AC3E}">
        <p14:creationId xmlns:p14="http://schemas.microsoft.com/office/powerpoint/2010/main" val="1181347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C78CEA4F-D72A-C069-6A51-328B103CA0CA}"/>
              </a:ext>
              <a:ext uri="{C183D7F6-B498-43B3-948B-1728B52AA6E4}">
                <adec:decorative xmlns:adec="http://schemas.microsoft.com/office/drawing/2017/decorative" val="1"/>
              </a:ext>
            </a:extLst>
          </p:cNvPr>
          <p:cNvGrpSpPr>
            <a:grpSpLocks/>
          </p:cNvGrpSpPr>
          <p:nvPr/>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7E473402-19FD-A5B0-5CB6-E5F3926D3828}"/>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879D1CAD-2EA2-9376-7B64-0C3AC590F651}"/>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B16F8906-918C-BE0B-A4AB-6A1D48150AC7}"/>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graphicFrame>
        <p:nvGraphicFramePr>
          <p:cNvPr id="9" name="Table 8">
            <a:extLst>
              <a:ext uri="{FF2B5EF4-FFF2-40B4-BE49-F238E27FC236}">
                <a16:creationId xmlns:a16="http://schemas.microsoft.com/office/drawing/2014/main" id="{C2382BFE-9CEB-DF53-2531-B91B78F6780B}"/>
              </a:ext>
            </a:extLst>
          </p:cNvPr>
          <p:cNvGraphicFramePr>
            <a:graphicFrameLocks noGrp="1"/>
          </p:cNvGraphicFramePr>
          <p:nvPr>
            <p:extLst>
              <p:ext uri="{D42A27DB-BD31-4B8C-83A1-F6EECF244321}">
                <p14:modId xmlns:p14="http://schemas.microsoft.com/office/powerpoint/2010/main" val="2833264247"/>
              </p:ext>
            </p:extLst>
          </p:nvPr>
        </p:nvGraphicFramePr>
        <p:xfrm>
          <a:off x="4762161" y="6151426"/>
          <a:ext cx="2667678" cy="447238"/>
        </p:xfrm>
        <a:graphic>
          <a:graphicData uri="http://schemas.openxmlformats.org/drawingml/2006/table">
            <a:tbl>
              <a:tblPr firstRow="1" bandRow="1">
                <a:tableStyleId>{5C22544A-7EE6-4342-B048-85BDC9FD1C3A}</a:tableStyleId>
              </a:tblPr>
              <a:tblGrid>
                <a:gridCol w="2667678">
                  <a:extLst>
                    <a:ext uri="{9D8B030D-6E8A-4147-A177-3AD203B41FA5}">
                      <a16:colId xmlns:a16="http://schemas.microsoft.com/office/drawing/2014/main" val="2648540122"/>
                    </a:ext>
                  </a:extLst>
                </a:gridCol>
              </a:tblGrid>
              <a:tr h="447238">
                <a:tc>
                  <a:txBody>
                    <a:bodyPr/>
                    <a:lstStyle/>
                    <a:p>
                      <a:r>
                        <a:rPr lang="en-US" sz="1600" b="1" i="0" kern="1200" spc="100" dirty="0">
                          <a:solidFill>
                            <a:schemeClr val="bg1"/>
                          </a:solidFill>
                          <a:latin typeface="Arial Rounded MT Bold" panose="020F0704030504030204" pitchFamily="34" charset="0"/>
                          <a:ea typeface="+mj-ea"/>
                          <a:cs typeface="+mj-cs"/>
                        </a:rPr>
                        <a:t>Proposed Framework</a:t>
                      </a:r>
                    </a:p>
                  </a:txBody>
                  <a:tcPr>
                    <a:noFill/>
                  </a:tcPr>
                </a:tc>
                <a:extLst>
                  <a:ext uri="{0D108BD9-81ED-4DB2-BD59-A6C34878D82A}">
                    <a16:rowId xmlns:a16="http://schemas.microsoft.com/office/drawing/2014/main" val="1879447783"/>
                  </a:ext>
                </a:extLst>
              </a:tr>
            </a:tbl>
          </a:graphicData>
        </a:graphic>
      </p:graphicFrame>
      <p:pic>
        <p:nvPicPr>
          <p:cNvPr id="3" name="Picture 2">
            <a:extLst>
              <a:ext uri="{FF2B5EF4-FFF2-40B4-BE49-F238E27FC236}">
                <a16:creationId xmlns:a16="http://schemas.microsoft.com/office/drawing/2014/main" id="{40C8CEB6-70E9-32F2-BC13-3C45935276FE}"/>
              </a:ext>
            </a:extLst>
          </p:cNvPr>
          <p:cNvPicPr>
            <a:picLocks noChangeAspect="1"/>
          </p:cNvPicPr>
          <p:nvPr/>
        </p:nvPicPr>
        <p:blipFill>
          <a:blip r:embed="rId3"/>
          <a:stretch>
            <a:fillRect/>
          </a:stretch>
        </p:blipFill>
        <p:spPr>
          <a:xfrm>
            <a:off x="265486" y="1196964"/>
            <a:ext cx="11661028" cy="4812700"/>
          </a:xfrm>
          <a:prstGeom prst="rect">
            <a:avLst/>
          </a:prstGeom>
        </p:spPr>
      </p:pic>
      <p:sp>
        <p:nvSpPr>
          <p:cNvPr id="4" name="TextBox 3">
            <a:extLst>
              <a:ext uri="{FF2B5EF4-FFF2-40B4-BE49-F238E27FC236}">
                <a16:creationId xmlns:a16="http://schemas.microsoft.com/office/drawing/2014/main" id="{10F072F0-6B26-5AD8-B66C-915D6E6B4C40}"/>
              </a:ext>
            </a:extLst>
          </p:cNvPr>
          <p:cNvSpPr txBox="1"/>
          <p:nvPr/>
        </p:nvSpPr>
        <p:spPr>
          <a:xfrm>
            <a:off x="188573" y="150705"/>
            <a:ext cx="52644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Methodology</a:t>
            </a:r>
          </a:p>
        </p:txBody>
      </p:sp>
    </p:spTree>
    <p:extLst>
      <p:ext uri="{BB962C8B-B14F-4D97-AF65-F5344CB8AC3E}">
        <p14:creationId xmlns:p14="http://schemas.microsoft.com/office/powerpoint/2010/main" val="3200312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2832CA-7A5F-321B-B0F6-F7AEE20829A4}"/>
              </a:ext>
            </a:extLst>
          </p:cNvPr>
          <p:cNvSpPr/>
          <p:nvPr/>
        </p:nvSpPr>
        <p:spPr>
          <a:xfrm>
            <a:off x="6323162" y="6236898"/>
            <a:ext cx="2191110" cy="15527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0D946B1D-D372-546F-A855-92614D6055CF}"/>
              </a:ext>
            </a:extLst>
          </p:cNvPr>
          <p:cNvSpPr>
            <a:spLocks noGrp="1"/>
          </p:cNvSpPr>
          <p:nvPr>
            <p:ph type="title"/>
          </p:nvPr>
        </p:nvSpPr>
        <p:spPr>
          <a:xfrm>
            <a:off x="203200" y="140484"/>
            <a:ext cx="6003986" cy="577969"/>
          </a:xfrm>
        </p:spPr>
        <p:txBody>
          <a:bodyPr>
            <a:noAutofit/>
          </a:bodyPr>
          <a:lstStyle/>
          <a:p>
            <a:r>
              <a:rPr lang="en-US" sz="4000" b="0" dirty="0">
                <a:latin typeface="Arial Rounded MT Bold" panose="020F0704030504030204" pitchFamily="34" charset="0"/>
                <a:cs typeface="Times New Roman" panose="02020603050405020304" pitchFamily="18" charset="0"/>
              </a:rPr>
              <a:t>Methodology</a:t>
            </a:r>
            <a:endParaRPr lang="en-US" sz="4000" b="0" dirty="0">
              <a:latin typeface="Arial Rounded MT Bold" panose="020F0704030504030204" pitchFamily="34" charset="0"/>
            </a:endParaRPr>
          </a:p>
        </p:txBody>
      </p:sp>
      <p:graphicFrame>
        <p:nvGraphicFramePr>
          <p:cNvPr id="12" name="Table 11">
            <a:extLst>
              <a:ext uri="{FF2B5EF4-FFF2-40B4-BE49-F238E27FC236}">
                <a16:creationId xmlns:a16="http://schemas.microsoft.com/office/drawing/2014/main" id="{9042E843-9E3A-F67D-BC8B-D2CCA6930918}"/>
              </a:ext>
            </a:extLst>
          </p:cNvPr>
          <p:cNvGraphicFramePr>
            <a:graphicFrameLocks noGrp="1"/>
          </p:cNvGraphicFramePr>
          <p:nvPr>
            <p:extLst>
              <p:ext uri="{D42A27DB-BD31-4B8C-83A1-F6EECF244321}">
                <p14:modId xmlns:p14="http://schemas.microsoft.com/office/powerpoint/2010/main" val="1624549564"/>
              </p:ext>
            </p:extLst>
          </p:nvPr>
        </p:nvGraphicFramePr>
        <p:xfrm>
          <a:off x="5963728" y="4013997"/>
          <a:ext cx="5466271" cy="2513738"/>
        </p:xfrm>
        <a:graphic>
          <a:graphicData uri="http://schemas.openxmlformats.org/drawingml/2006/table">
            <a:tbl>
              <a:tblPr firstRow="1" bandRow="1">
                <a:tableStyleId>{8A107856-5554-42FB-B03E-39F5DBC370BA}</a:tableStyleId>
              </a:tblPr>
              <a:tblGrid>
                <a:gridCol w="5466271">
                  <a:extLst>
                    <a:ext uri="{9D8B030D-6E8A-4147-A177-3AD203B41FA5}">
                      <a16:colId xmlns:a16="http://schemas.microsoft.com/office/drawing/2014/main" val="1402581592"/>
                    </a:ext>
                  </a:extLst>
                </a:gridCol>
              </a:tblGrid>
              <a:tr h="2513738">
                <a:tc>
                  <a:txBody>
                    <a:bodyPr/>
                    <a:lstStyle/>
                    <a:p>
                      <a:pPr marL="0" indent="0">
                        <a:buNone/>
                      </a:pPr>
                      <a:r>
                        <a:rPr lang="en-US" sz="2400" b="1" kern="1200" dirty="0">
                          <a:solidFill>
                            <a:schemeClr val="dk1"/>
                          </a:solidFill>
                          <a:latin typeface="Arial Rounded MT Bold" panose="020F0704030504030204" pitchFamily="34" charset="0"/>
                          <a:ea typeface="+mn-ea"/>
                          <a:cs typeface="Times New Roman" panose="02020603050405020304" pitchFamily="18" charset="0"/>
                        </a:rPr>
                        <a:t>Key Details:</a:t>
                      </a:r>
                    </a:p>
                    <a:p>
                      <a:pPr marL="0" indent="0">
                        <a:buNone/>
                      </a:pPr>
                      <a:endParaRPr lang="en-US" sz="800" b="1" kern="1200" dirty="0">
                        <a:solidFill>
                          <a:schemeClr val="dk1"/>
                        </a:solidFill>
                        <a:latin typeface="Arial Rounded MT Bold" panose="020F0704030504030204" pitchFamily="34" charset="0"/>
                        <a:ea typeface="+mn-ea"/>
                        <a:cs typeface="Times New Roman" panose="02020603050405020304" pitchFamily="18" charset="0"/>
                      </a:endParaRP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Total Rows: </a:t>
                      </a:r>
                      <a:r>
                        <a:rPr lang="en-US" sz="1600" b="0" kern="1200" dirty="0">
                          <a:solidFill>
                            <a:schemeClr val="dk1"/>
                          </a:solidFill>
                          <a:latin typeface="Arial" panose="020B0604020202020204" pitchFamily="34" charset="0"/>
                          <a:ea typeface="+mn-ea"/>
                          <a:cs typeface="Arial" panose="020B0604020202020204" pitchFamily="34" charset="0"/>
                        </a:rPr>
                        <a:t>52,000 reviews</a:t>
                      </a: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Time Range: </a:t>
                      </a:r>
                      <a:r>
                        <a:rPr lang="en-US" sz="1600" b="0" kern="1200" dirty="0">
                          <a:solidFill>
                            <a:schemeClr val="dk1"/>
                          </a:solidFill>
                          <a:latin typeface="Arial" panose="020B0604020202020204" pitchFamily="34" charset="0"/>
                          <a:ea typeface="+mn-ea"/>
                          <a:cs typeface="Arial" panose="020B0604020202020204" pitchFamily="34" charset="0"/>
                        </a:rPr>
                        <a:t>February - June 2025</a:t>
                      </a:r>
                    </a:p>
                    <a:p>
                      <a:pPr>
                        <a:lnSpc>
                          <a:spcPct val="150000"/>
                        </a:lnSpc>
                      </a:pPr>
                      <a:r>
                        <a:rPr lang="en-US" sz="1600" b="1" kern="1200" dirty="0">
                          <a:solidFill>
                            <a:schemeClr val="dk1"/>
                          </a:solidFill>
                          <a:latin typeface="Arial" panose="020B0604020202020204" pitchFamily="34" charset="0"/>
                          <a:ea typeface="+mn-ea"/>
                          <a:cs typeface="Arial" panose="020B0604020202020204" pitchFamily="34" charset="0"/>
                        </a:rPr>
                        <a:t>Number of Columns: </a:t>
                      </a:r>
                      <a:r>
                        <a:rPr lang="en-US" sz="1600" b="0" kern="1200" dirty="0">
                          <a:solidFill>
                            <a:schemeClr val="dk1"/>
                          </a:solidFill>
                          <a:latin typeface="Arial" panose="020B0604020202020204" pitchFamily="34" charset="0"/>
                          <a:ea typeface="+mn-ea"/>
                          <a:cs typeface="Arial" panose="020B0604020202020204" pitchFamily="34" charset="0"/>
                        </a:rPr>
                        <a:t>6</a:t>
                      </a:r>
                    </a:p>
                    <a:p>
                      <a:endParaRPr lang="en-US" dirty="0"/>
                    </a:p>
                  </a:txBody>
                  <a:tcPr/>
                </a:tc>
                <a:extLst>
                  <a:ext uri="{0D108BD9-81ED-4DB2-BD59-A6C34878D82A}">
                    <a16:rowId xmlns:a16="http://schemas.microsoft.com/office/drawing/2014/main" val="1075499528"/>
                  </a:ext>
                </a:extLst>
              </a:tr>
            </a:tbl>
          </a:graphicData>
        </a:graphic>
      </p:graphicFrame>
      <p:graphicFrame>
        <p:nvGraphicFramePr>
          <p:cNvPr id="13" name="Table 12">
            <a:extLst>
              <a:ext uri="{FF2B5EF4-FFF2-40B4-BE49-F238E27FC236}">
                <a16:creationId xmlns:a16="http://schemas.microsoft.com/office/drawing/2014/main" id="{C50842E2-2A35-4BCC-EA70-4E20810E6E44}"/>
              </a:ext>
            </a:extLst>
          </p:cNvPr>
          <p:cNvGraphicFramePr>
            <a:graphicFrameLocks noGrp="1"/>
          </p:cNvGraphicFramePr>
          <p:nvPr>
            <p:extLst>
              <p:ext uri="{D42A27DB-BD31-4B8C-83A1-F6EECF244321}">
                <p14:modId xmlns:p14="http://schemas.microsoft.com/office/powerpoint/2010/main" val="1148662333"/>
              </p:ext>
            </p:extLst>
          </p:nvPr>
        </p:nvGraphicFramePr>
        <p:xfrm>
          <a:off x="332598" y="4013997"/>
          <a:ext cx="5309077" cy="2513738"/>
        </p:xfrm>
        <a:graphic>
          <a:graphicData uri="http://schemas.openxmlformats.org/drawingml/2006/table">
            <a:tbl>
              <a:tblPr firstRow="1" bandRow="1">
                <a:tableStyleId>{8A107856-5554-42FB-B03E-39F5DBC370BA}</a:tableStyleId>
              </a:tblPr>
              <a:tblGrid>
                <a:gridCol w="5309077">
                  <a:extLst>
                    <a:ext uri="{9D8B030D-6E8A-4147-A177-3AD203B41FA5}">
                      <a16:colId xmlns:a16="http://schemas.microsoft.com/office/drawing/2014/main" val="220767379"/>
                    </a:ext>
                  </a:extLst>
                </a:gridCol>
              </a:tblGrid>
              <a:tr h="2513738">
                <a:tc>
                  <a:txBody>
                    <a:bodyPr/>
                    <a:lstStyle/>
                    <a:p>
                      <a:pPr marL="0" indent="0" algn="justLow">
                        <a:buNone/>
                      </a:pPr>
                      <a:r>
                        <a:rPr lang="en-US" sz="2400" b="1" kern="1200" dirty="0">
                          <a:solidFill>
                            <a:schemeClr val="dk1"/>
                          </a:solidFill>
                          <a:latin typeface="Arial Rounded MT Bold" panose="020F0704030504030204" pitchFamily="34" charset="0"/>
                          <a:ea typeface="+mn-ea"/>
                          <a:cs typeface="Times New Roman" panose="02020603050405020304" pitchFamily="18" charset="0"/>
                        </a:rPr>
                        <a:t>Columns Included:</a:t>
                      </a:r>
                    </a:p>
                    <a:p>
                      <a:pPr marL="0" indent="0" algn="justLow">
                        <a:buNone/>
                      </a:pPr>
                      <a:endParaRPr lang="en-US" sz="800" b="1" kern="1200" dirty="0">
                        <a:solidFill>
                          <a:schemeClr val="dk1"/>
                        </a:solidFill>
                        <a:latin typeface="Arial Rounded MT Bold" panose="020F0704030504030204" pitchFamily="34" charset="0"/>
                        <a:ea typeface="+mn-ea"/>
                        <a:cs typeface="Times New Roman" panose="02020603050405020304" pitchFamily="18" charset="0"/>
                      </a:endParaRP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Review ID: </a:t>
                      </a:r>
                      <a:r>
                        <a:rPr lang="en-US" sz="1600" b="0" kern="1200" dirty="0">
                          <a:solidFill>
                            <a:schemeClr val="dk1"/>
                          </a:solidFill>
                          <a:latin typeface="Arial" panose="020B0604020202020204" pitchFamily="34" charset="0"/>
                          <a:ea typeface="+mn-ea"/>
                          <a:cs typeface="Arial" panose="020B0604020202020204" pitchFamily="34" charset="0"/>
                        </a:rPr>
                        <a:t>Unique identifier for each review</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Username: </a:t>
                      </a:r>
                      <a:r>
                        <a:rPr lang="en-US" sz="1600" b="0" kern="1200" dirty="0">
                          <a:solidFill>
                            <a:schemeClr val="dk1"/>
                          </a:solidFill>
                          <a:latin typeface="Arial" panose="020B0604020202020204" pitchFamily="34" charset="0"/>
                          <a:ea typeface="+mn-ea"/>
                          <a:cs typeface="Arial" panose="020B0604020202020204" pitchFamily="34" charset="0"/>
                        </a:rPr>
                        <a:t>Display name of the reviewer</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Content: </a:t>
                      </a:r>
                      <a:r>
                        <a:rPr lang="en-US" sz="1600" b="0" kern="1200" dirty="0">
                          <a:solidFill>
                            <a:schemeClr val="dk1"/>
                          </a:solidFill>
                          <a:latin typeface="Arial" panose="020B0604020202020204" pitchFamily="34" charset="0"/>
                          <a:ea typeface="+mn-ea"/>
                          <a:cs typeface="Arial" panose="020B0604020202020204" pitchFamily="34" charset="0"/>
                        </a:rPr>
                        <a:t>The actual review text</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Score: </a:t>
                      </a:r>
                      <a:r>
                        <a:rPr lang="en-US" sz="1600" b="0" kern="1200" dirty="0">
                          <a:solidFill>
                            <a:schemeClr val="dk1"/>
                          </a:solidFill>
                          <a:latin typeface="Arial" panose="020B0604020202020204" pitchFamily="34" charset="0"/>
                          <a:ea typeface="+mn-ea"/>
                          <a:cs typeface="Arial" panose="020B0604020202020204" pitchFamily="34" charset="0"/>
                        </a:rPr>
                        <a:t>Rating given by the user (1 to 5 stars)</a:t>
                      </a:r>
                    </a:p>
                    <a:p>
                      <a:pPr algn="l">
                        <a:lnSpc>
                          <a:spcPts val="2300"/>
                        </a:lnSpc>
                      </a:pPr>
                      <a:r>
                        <a:rPr lang="en-US" sz="1600" b="1" kern="1200" dirty="0" err="1">
                          <a:solidFill>
                            <a:schemeClr val="dk1"/>
                          </a:solidFill>
                          <a:latin typeface="Arial" panose="020B0604020202020204" pitchFamily="34" charset="0"/>
                          <a:ea typeface="+mn-ea"/>
                          <a:cs typeface="Arial" panose="020B0604020202020204" pitchFamily="34" charset="0"/>
                        </a:rPr>
                        <a:t>thumbsUpCount</a:t>
                      </a:r>
                      <a:r>
                        <a:rPr lang="en-US" sz="1600" b="1" kern="1200" dirty="0">
                          <a:solidFill>
                            <a:schemeClr val="dk1"/>
                          </a:solidFill>
                          <a:latin typeface="Arial" panose="020B0604020202020204" pitchFamily="34" charset="0"/>
                          <a:ea typeface="+mn-ea"/>
                          <a:cs typeface="Arial" panose="020B0604020202020204" pitchFamily="34" charset="0"/>
                        </a:rPr>
                        <a:t>: </a:t>
                      </a:r>
                      <a:r>
                        <a:rPr lang="en-US" sz="1600" b="0" kern="1200" dirty="0">
                          <a:solidFill>
                            <a:schemeClr val="dk1"/>
                          </a:solidFill>
                          <a:latin typeface="Arial" panose="020B0604020202020204" pitchFamily="34" charset="0"/>
                          <a:ea typeface="+mn-ea"/>
                          <a:cs typeface="Arial" panose="020B0604020202020204" pitchFamily="34" charset="0"/>
                        </a:rPr>
                        <a:t>Number of likes the review received</a:t>
                      </a:r>
                    </a:p>
                    <a:p>
                      <a:pPr algn="l">
                        <a:lnSpc>
                          <a:spcPts val="2300"/>
                        </a:lnSpc>
                      </a:pPr>
                      <a:r>
                        <a:rPr lang="en-US" sz="1600" b="1" kern="1200" dirty="0">
                          <a:solidFill>
                            <a:schemeClr val="dk1"/>
                          </a:solidFill>
                          <a:latin typeface="Arial" panose="020B0604020202020204" pitchFamily="34" charset="0"/>
                          <a:ea typeface="+mn-ea"/>
                          <a:cs typeface="Arial" panose="020B0604020202020204" pitchFamily="34" charset="0"/>
                        </a:rPr>
                        <a:t>At: </a:t>
                      </a:r>
                      <a:r>
                        <a:rPr lang="en-US" sz="1600" b="0" kern="1200" dirty="0">
                          <a:solidFill>
                            <a:schemeClr val="dk1"/>
                          </a:solidFill>
                          <a:latin typeface="Arial" panose="020B0604020202020204" pitchFamily="34" charset="0"/>
                          <a:ea typeface="+mn-ea"/>
                          <a:cs typeface="Arial" panose="020B0604020202020204" pitchFamily="34" charset="0"/>
                        </a:rPr>
                        <a:t>Timestamp of the review</a:t>
                      </a:r>
                    </a:p>
                  </a:txBody>
                  <a:tcPr/>
                </a:tc>
                <a:extLst>
                  <a:ext uri="{0D108BD9-81ED-4DB2-BD59-A6C34878D82A}">
                    <a16:rowId xmlns:a16="http://schemas.microsoft.com/office/drawing/2014/main" val="2899311970"/>
                  </a:ext>
                </a:extLst>
              </a:tr>
            </a:tbl>
          </a:graphicData>
        </a:graphic>
      </p:graphicFrame>
      <p:graphicFrame>
        <p:nvGraphicFramePr>
          <p:cNvPr id="14" name="Table 13">
            <a:extLst>
              <a:ext uri="{FF2B5EF4-FFF2-40B4-BE49-F238E27FC236}">
                <a16:creationId xmlns:a16="http://schemas.microsoft.com/office/drawing/2014/main" id="{1A9709A4-1907-385A-A45E-F517607DCEB9}"/>
              </a:ext>
            </a:extLst>
          </p:cNvPr>
          <p:cNvGraphicFramePr>
            <a:graphicFrameLocks noGrp="1"/>
          </p:cNvGraphicFramePr>
          <p:nvPr>
            <p:extLst>
              <p:ext uri="{D42A27DB-BD31-4B8C-83A1-F6EECF244321}">
                <p14:modId xmlns:p14="http://schemas.microsoft.com/office/powerpoint/2010/main" val="570304232"/>
              </p:ext>
            </p:extLst>
          </p:nvPr>
        </p:nvGraphicFramePr>
        <p:xfrm>
          <a:off x="332598" y="880533"/>
          <a:ext cx="6525402" cy="2758440"/>
        </p:xfrm>
        <a:graphic>
          <a:graphicData uri="http://schemas.openxmlformats.org/drawingml/2006/table">
            <a:tbl>
              <a:tblPr firstRow="1" bandRow="1">
                <a:tableStyleId>{8A107856-5554-42FB-B03E-39F5DBC370BA}</a:tableStyleId>
              </a:tblPr>
              <a:tblGrid>
                <a:gridCol w="6525402">
                  <a:extLst>
                    <a:ext uri="{9D8B030D-6E8A-4147-A177-3AD203B41FA5}">
                      <a16:colId xmlns:a16="http://schemas.microsoft.com/office/drawing/2014/main" val="2497315496"/>
                    </a:ext>
                  </a:extLst>
                </a:gridCol>
              </a:tblGrid>
              <a:tr h="25776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kern="1200" spc="100" dirty="0">
                          <a:solidFill>
                            <a:schemeClr val="dk1"/>
                          </a:solidFill>
                          <a:latin typeface="Arial Rounded MT Bold" panose="020F0704030504030204" pitchFamily="34" charset="0"/>
                          <a:ea typeface="+mn-ea"/>
                          <a:cs typeface="+mn-cs"/>
                        </a:rPr>
                        <a:t>Dataset Information:</a:t>
                      </a:r>
                      <a:br>
                        <a:rPr lang="en-US" sz="2400" b="1" kern="1200" dirty="0">
                          <a:solidFill>
                            <a:schemeClr val="dk1"/>
                          </a:solidFill>
                          <a:latin typeface="Arial Rounded MT Bold" panose="020F0704030504030204" pitchFamily="34" charset="0"/>
                          <a:ea typeface="+mn-ea"/>
                          <a:cs typeface="Times New Roman" panose="02020603050405020304" pitchFamily="18" charset="0"/>
                        </a:rPr>
                      </a:br>
                      <a:r>
                        <a:rPr lang="en-US" sz="1600" b="1" kern="1200" dirty="0">
                          <a:solidFill>
                            <a:schemeClr val="dk1"/>
                          </a:solidFill>
                          <a:latin typeface="Arial" panose="020B0604020202020204" pitchFamily="34" charset="0"/>
                          <a:ea typeface="+mn-ea"/>
                          <a:cs typeface="Arial" panose="020B0604020202020204" pitchFamily="34" charset="0"/>
                        </a:rPr>
                        <a:t>Dataset Source: </a:t>
                      </a:r>
                    </a:p>
                    <a:p>
                      <a:pPr marL="0" indent="0">
                        <a:buNone/>
                      </a:pPr>
                      <a:endParaRPr lang="en-US" sz="1600" b="0" kern="1200" dirty="0">
                        <a:solidFill>
                          <a:schemeClr val="dk1"/>
                        </a:solidFill>
                        <a:latin typeface="Arial" panose="020B0604020202020204" pitchFamily="34" charset="0"/>
                        <a:ea typeface="+mn-ea"/>
                        <a:cs typeface="Arial" panose="020B0604020202020204" pitchFamily="34" charset="0"/>
                      </a:endParaRPr>
                    </a:p>
                    <a:p>
                      <a:pPr marL="0" indent="0">
                        <a:buNone/>
                      </a:pPr>
                      <a:r>
                        <a:rPr lang="en-US" sz="1600" b="0" u="sng" kern="1200" dirty="0">
                          <a:solidFill>
                            <a:schemeClr val="dk1"/>
                          </a:solidFill>
                          <a:latin typeface="Arial" panose="020B0604020202020204" pitchFamily="34" charset="0"/>
                          <a:ea typeface="+mn-ea"/>
                          <a:cs typeface="Arial" panose="020B0604020202020204" pitchFamily="34" charset="0"/>
                          <a:hlinkClick r:id="rId3"/>
                        </a:rPr>
                        <a:t>https://www.kaggle.com/datasets/abiyyurasyiq/mobile-legends-google-play-reviews</a:t>
                      </a:r>
                      <a:endParaRPr lang="en-US" sz="1600" b="0" u="sng" kern="1200" dirty="0">
                        <a:solidFill>
                          <a:schemeClr val="dk1"/>
                        </a:solidFill>
                        <a:latin typeface="Arial" panose="020B0604020202020204" pitchFamily="34" charset="0"/>
                        <a:ea typeface="+mn-ea"/>
                        <a:cs typeface="Arial" panose="020B0604020202020204" pitchFamily="34" charset="0"/>
                      </a:endParaRPr>
                    </a:p>
                    <a:p>
                      <a:pPr marL="0" indent="0">
                        <a:buNone/>
                      </a:pPr>
                      <a:endParaRPr lang="en-US" sz="1100" b="0" u="sng" kern="1200" dirty="0">
                        <a:solidFill>
                          <a:schemeClr val="dk1"/>
                        </a:solidFill>
                        <a:latin typeface="Arial" panose="020B0604020202020204" pitchFamily="34" charset="0"/>
                        <a:ea typeface="+mn-ea"/>
                        <a:cs typeface="Arial" panose="020B0604020202020204" pitchFamily="34" charset="0"/>
                      </a:endParaRPr>
                    </a:p>
                    <a:p>
                      <a:pPr marL="0" indent="0" algn="l" defTabSz="914400" rtl="0" eaLnBrk="1" latinLnBrk="0" hangingPunct="1">
                        <a:buNone/>
                      </a:pPr>
                      <a:r>
                        <a:rPr lang="en-US" sz="1600" b="0" kern="1200" dirty="0">
                          <a:solidFill>
                            <a:schemeClr val="dk1"/>
                          </a:solidFill>
                          <a:latin typeface="Arial" panose="020B0604020202020204" pitchFamily="34" charset="0"/>
                          <a:ea typeface="+mn-ea"/>
                          <a:cs typeface="Arial" panose="020B0604020202020204" pitchFamily="34" charset="0"/>
                        </a:rPr>
                        <a:t>Mobile Legends Google Play Reviews</a:t>
                      </a:r>
                    </a:p>
                    <a:p>
                      <a:pPr marL="0" indent="0" algn="l" defTabSz="914400" rtl="0" eaLnBrk="1" latinLnBrk="0" hangingPunct="1">
                        <a:buNone/>
                      </a:pPr>
                      <a:endParaRPr lang="en-US" sz="1000" b="0" kern="1200" dirty="0">
                        <a:solidFill>
                          <a:schemeClr val="dk1"/>
                        </a:solidFill>
                        <a:latin typeface="Arial" panose="020B0604020202020204" pitchFamily="34" charset="0"/>
                        <a:ea typeface="+mn-ea"/>
                        <a:cs typeface="Arial" panose="020B0604020202020204" pitchFamily="34" charset="0"/>
                      </a:endParaRPr>
                    </a:p>
                    <a:p>
                      <a:pPr marL="0" indent="0">
                        <a:buNone/>
                      </a:pPr>
                      <a:r>
                        <a:rPr lang="en-US" sz="1600" b="0" kern="1200" dirty="0">
                          <a:solidFill>
                            <a:schemeClr val="dk1"/>
                          </a:solidFill>
                          <a:latin typeface="Arial" panose="020B0604020202020204" pitchFamily="34" charset="0"/>
                          <a:ea typeface="+mn-ea"/>
                          <a:cs typeface="Arial" panose="020B0604020202020204" pitchFamily="34" charset="0"/>
                        </a:rPr>
                        <a:t>Scraped from Google Play Store for the mobile game Mobile Legends: Bang </a:t>
                      </a:r>
                      <a:r>
                        <a:rPr lang="en-US" sz="1600" b="0" kern="1200" dirty="0" err="1">
                          <a:solidFill>
                            <a:schemeClr val="dk1"/>
                          </a:solidFill>
                          <a:latin typeface="Arial" panose="020B0604020202020204" pitchFamily="34" charset="0"/>
                          <a:ea typeface="+mn-ea"/>
                          <a:cs typeface="Arial" panose="020B0604020202020204" pitchFamily="34" charset="0"/>
                        </a:rPr>
                        <a:t>Bang</a:t>
                      </a:r>
                      <a:endParaRPr lang="en-US" sz="1600" b="0" kern="1200" dirty="0">
                        <a:solidFill>
                          <a:schemeClr val="dk1"/>
                        </a:solidFill>
                        <a:latin typeface="Arial" panose="020B0604020202020204" pitchFamily="34" charset="0"/>
                        <a:ea typeface="+mn-ea"/>
                        <a:cs typeface="Arial" panose="020B0604020202020204" pitchFamily="34" charset="0"/>
                      </a:endParaRPr>
                    </a:p>
                    <a:p>
                      <a:endParaRPr lang="en-US" dirty="0"/>
                    </a:p>
                  </a:txBody>
                  <a:tcPr/>
                </a:tc>
                <a:extLst>
                  <a:ext uri="{0D108BD9-81ED-4DB2-BD59-A6C34878D82A}">
                    <a16:rowId xmlns:a16="http://schemas.microsoft.com/office/drawing/2014/main" val="1448414468"/>
                  </a:ext>
                </a:extLst>
              </a:tr>
            </a:tbl>
          </a:graphicData>
        </a:graphic>
      </p:graphicFrame>
    </p:spTree>
    <p:extLst>
      <p:ext uri="{BB962C8B-B14F-4D97-AF65-F5344CB8AC3E}">
        <p14:creationId xmlns:p14="http://schemas.microsoft.com/office/powerpoint/2010/main" val="3088225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59DC4-8B30-98A0-5BAB-C78BA4A4AD55}"/>
              </a:ext>
            </a:extLst>
          </p:cNvPr>
          <p:cNvSpPr>
            <a:spLocks noGrp="1"/>
          </p:cNvSpPr>
          <p:nvPr>
            <p:ph type="title"/>
          </p:nvPr>
        </p:nvSpPr>
        <p:spPr>
          <a:xfrm>
            <a:off x="431320" y="254367"/>
            <a:ext cx="7342558" cy="723068"/>
          </a:xfrm>
        </p:spPr>
        <p:txBody>
          <a:bodyPr/>
          <a:lstStyle/>
          <a:p>
            <a:r>
              <a:rPr lang="en-US" sz="4000" b="0" dirty="0">
                <a:latin typeface="Arial Rounded MT Bold" panose="020F0704030504030204" pitchFamily="34" charset="0"/>
                <a:cs typeface="Times New Roman" panose="02020603050405020304" pitchFamily="18" charset="0"/>
              </a:rPr>
              <a:t>Hardware and Software</a:t>
            </a:r>
          </a:p>
        </p:txBody>
      </p:sp>
      <p:sp>
        <p:nvSpPr>
          <p:cNvPr id="5" name="Rectangle 4">
            <a:extLst>
              <a:ext uri="{FF2B5EF4-FFF2-40B4-BE49-F238E27FC236}">
                <a16:creationId xmlns:a16="http://schemas.microsoft.com/office/drawing/2014/main" id="{FE002F56-4239-27BD-D3EE-81A3DE0B98EC}"/>
              </a:ext>
            </a:extLst>
          </p:cNvPr>
          <p:cNvSpPr/>
          <p:nvPr/>
        </p:nvSpPr>
        <p:spPr>
          <a:xfrm>
            <a:off x="431321" y="2053087"/>
            <a:ext cx="2372264" cy="2932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able 7">
            <a:extLst>
              <a:ext uri="{FF2B5EF4-FFF2-40B4-BE49-F238E27FC236}">
                <a16:creationId xmlns:a16="http://schemas.microsoft.com/office/drawing/2014/main" id="{F8CBE916-DFAC-2F87-8E2C-FFA41AABD574}"/>
              </a:ext>
            </a:extLst>
          </p:cNvPr>
          <p:cNvGraphicFramePr>
            <a:graphicFrameLocks noGrp="1"/>
          </p:cNvGraphicFramePr>
          <p:nvPr>
            <p:extLst>
              <p:ext uri="{D42A27DB-BD31-4B8C-83A1-F6EECF244321}">
                <p14:modId xmlns:p14="http://schemas.microsoft.com/office/powerpoint/2010/main" val="308800005"/>
              </p:ext>
            </p:extLst>
          </p:nvPr>
        </p:nvGraphicFramePr>
        <p:xfrm>
          <a:off x="431318" y="1323835"/>
          <a:ext cx="7031391" cy="1458504"/>
        </p:xfrm>
        <a:graphic>
          <a:graphicData uri="http://schemas.openxmlformats.org/drawingml/2006/table">
            <a:tbl>
              <a:tblPr firstRow="1" bandRow="1">
                <a:tableStyleId>{8A107856-5554-42FB-B03E-39F5DBC370BA}</a:tableStyleId>
              </a:tblPr>
              <a:tblGrid>
                <a:gridCol w="7031391">
                  <a:extLst>
                    <a:ext uri="{9D8B030D-6E8A-4147-A177-3AD203B41FA5}">
                      <a16:colId xmlns:a16="http://schemas.microsoft.com/office/drawing/2014/main" val="907404936"/>
                    </a:ext>
                  </a:extLst>
                </a:gridCol>
              </a:tblGrid>
              <a:tr h="1458504">
                <a:tc>
                  <a:txBody>
                    <a:bodyPr/>
                    <a:lstStyle/>
                    <a:p>
                      <a:pPr>
                        <a:lnSpc>
                          <a:spcPct val="150000"/>
                        </a:lnSpc>
                      </a:pPr>
                      <a:r>
                        <a:rPr lang="en-US" sz="2400" b="1" dirty="0">
                          <a:solidFill>
                            <a:schemeClr val="bg1"/>
                          </a:solidFill>
                          <a:latin typeface="Arial Rounded MT Bold" panose="020F0704030504030204" pitchFamily="34" charset="0"/>
                          <a:ea typeface="Noto Sans" pitchFamily="34" charset="-122"/>
                          <a:cs typeface="Noto Sans" pitchFamily="34" charset="-120"/>
                        </a:rPr>
                        <a:t>Hardware:</a:t>
                      </a:r>
                    </a:p>
                    <a:p>
                      <a:pPr>
                        <a:lnSpc>
                          <a:spcPct val="150000"/>
                        </a:lnSpc>
                      </a:pPr>
                      <a:endParaRPr lang="en-US" sz="800" b="1"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dirty="0">
                          <a:solidFill>
                            <a:schemeClr val="bg1"/>
                          </a:solidFill>
                          <a:latin typeface="Arial Rounded MT Bold" panose="020F0704030504030204" pitchFamily="34" charset="0"/>
                          <a:ea typeface="Noto Sans" pitchFamily="34" charset="-122"/>
                          <a:cs typeface="Noto Sans" pitchFamily="34" charset="-120"/>
                        </a:rPr>
                        <a:t>Computing Environment: </a:t>
                      </a:r>
                      <a:r>
                        <a:rPr lang="en-US" sz="1800" b="0" dirty="0">
                          <a:solidFill>
                            <a:schemeClr val="bg1"/>
                          </a:solidFill>
                          <a:latin typeface="Arial Rounded MT Bold" panose="020F0704030504030204" pitchFamily="34" charset="0"/>
                          <a:ea typeface="Noto Sans" pitchFamily="34" charset="-122"/>
                          <a:cs typeface="Noto Sans" pitchFamily="34" charset="-120"/>
                        </a:rPr>
                        <a:t>Google Colab</a:t>
                      </a:r>
                      <a:endParaRPr lang="en-US" sz="1800" b="0" dirty="0">
                        <a:solidFill>
                          <a:schemeClr val="bg1"/>
                        </a:solidFill>
                        <a:latin typeface="Arial Rounded MT Bold" panose="020F0704030504030204" pitchFamily="34" charset="0"/>
                      </a:endParaRPr>
                    </a:p>
                  </a:txBody>
                  <a:tcPr/>
                </a:tc>
                <a:extLst>
                  <a:ext uri="{0D108BD9-81ED-4DB2-BD59-A6C34878D82A}">
                    <a16:rowId xmlns:a16="http://schemas.microsoft.com/office/drawing/2014/main" val="1233666209"/>
                  </a:ext>
                </a:extLst>
              </a:tr>
            </a:tbl>
          </a:graphicData>
        </a:graphic>
      </p:graphicFrame>
      <p:graphicFrame>
        <p:nvGraphicFramePr>
          <p:cNvPr id="11" name="Table 10">
            <a:extLst>
              <a:ext uri="{FF2B5EF4-FFF2-40B4-BE49-F238E27FC236}">
                <a16:creationId xmlns:a16="http://schemas.microsoft.com/office/drawing/2014/main" id="{8576F1DE-6D34-95E1-7623-EAD1B6FE03D9}"/>
              </a:ext>
            </a:extLst>
          </p:cNvPr>
          <p:cNvGraphicFramePr>
            <a:graphicFrameLocks noGrp="1"/>
          </p:cNvGraphicFramePr>
          <p:nvPr>
            <p:extLst>
              <p:ext uri="{D42A27DB-BD31-4B8C-83A1-F6EECF244321}">
                <p14:modId xmlns:p14="http://schemas.microsoft.com/office/powerpoint/2010/main" val="3374163720"/>
              </p:ext>
            </p:extLst>
          </p:nvPr>
        </p:nvGraphicFramePr>
        <p:xfrm>
          <a:off x="431317" y="3232361"/>
          <a:ext cx="7031391" cy="3111500"/>
        </p:xfrm>
        <a:graphic>
          <a:graphicData uri="http://schemas.openxmlformats.org/drawingml/2006/table">
            <a:tbl>
              <a:tblPr firstRow="1" bandRow="1">
                <a:tableStyleId>{8A107856-5554-42FB-B03E-39F5DBC370BA}</a:tableStyleId>
              </a:tblPr>
              <a:tblGrid>
                <a:gridCol w="7031391">
                  <a:extLst>
                    <a:ext uri="{9D8B030D-6E8A-4147-A177-3AD203B41FA5}">
                      <a16:colId xmlns:a16="http://schemas.microsoft.com/office/drawing/2014/main" val="1441821030"/>
                    </a:ext>
                  </a:extLst>
                </a:gridCol>
              </a:tblGrid>
              <a:tr h="24609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kern="1200" dirty="0">
                          <a:solidFill>
                            <a:schemeClr val="bg1"/>
                          </a:solidFill>
                          <a:latin typeface="Arial Rounded MT Bold" panose="020F0704030504030204" pitchFamily="34" charset="0"/>
                          <a:ea typeface="Noto Sans" pitchFamily="34" charset="-122"/>
                          <a:cs typeface="Noto Sans" pitchFamily="34" charset="-120"/>
                        </a:rPr>
                        <a:t>Software:</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800" b="1" kern="1200" dirty="0">
                        <a:solidFill>
                          <a:schemeClr val="bg1"/>
                        </a:solidFill>
                        <a:latin typeface="Noto Sans"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Python Libraries: </a:t>
                      </a:r>
                      <a:r>
                        <a:rPr lang="en-US" sz="1800" b="0" kern="1200" dirty="0">
                          <a:solidFill>
                            <a:schemeClr val="bg1"/>
                          </a:solidFill>
                          <a:latin typeface="Arial Rounded MT Bold" panose="020F0704030504030204" pitchFamily="34" charset="0"/>
                          <a:ea typeface="Noto Sans" pitchFamily="34" charset="-122"/>
                          <a:cs typeface="Noto Sans" pitchFamily="34" charset="-120"/>
                        </a:rPr>
                        <a:t>Pandas, NumPy</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Data Visualization: </a:t>
                      </a:r>
                      <a:r>
                        <a:rPr lang="en-US" sz="1800" b="0" kern="1200" dirty="0">
                          <a:solidFill>
                            <a:schemeClr val="bg1"/>
                          </a:solidFill>
                          <a:latin typeface="Arial Rounded MT Bold" panose="020F0704030504030204" pitchFamily="34" charset="0"/>
                          <a:ea typeface="Noto Sans" pitchFamily="34" charset="-122"/>
                          <a:cs typeface="Noto Sans" pitchFamily="34" charset="-120"/>
                        </a:rPr>
                        <a:t>Matplotlib, Seaborn</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NLP Tools: </a:t>
                      </a:r>
                      <a:r>
                        <a:rPr lang="en-US" sz="1800" b="0" kern="1200" dirty="0">
                          <a:solidFill>
                            <a:schemeClr val="bg1"/>
                          </a:solidFill>
                          <a:latin typeface="Arial Rounded MT Bold" panose="020F0704030504030204" pitchFamily="34" charset="0"/>
                          <a:ea typeface="Noto Sans" pitchFamily="34" charset="-122"/>
                          <a:cs typeface="Noto Sans" pitchFamily="34" charset="-120"/>
                        </a:rPr>
                        <a:t>NLTK, Text Blob, </a:t>
                      </a:r>
                      <a:r>
                        <a:rPr lang="en-US" sz="1800" b="0" kern="1200" dirty="0" err="1">
                          <a:solidFill>
                            <a:schemeClr val="bg1"/>
                          </a:solidFill>
                          <a:latin typeface="Arial Rounded MT Bold" panose="020F0704030504030204" pitchFamily="34" charset="0"/>
                          <a:ea typeface="Noto Sans" pitchFamily="34" charset="-122"/>
                          <a:cs typeface="Noto Sans" pitchFamily="34" charset="-120"/>
                        </a:rPr>
                        <a:t>SpaCy</a:t>
                      </a: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0"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Machine Learning: </a:t>
                      </a:r>
                      <a:r>
                        <a:rPr lang="en-US" sz="1800" b="0" kern="1200" dirty="0">
                          <a:solidFill>
                            <a:schemeClr val="bg1"/>
                          </a:solidFill>
                          <a:latin typeface="Arial Rounded MT Bold" panose="020F0704030504030204" pitchFamily="34" charset="0"/>
                          <a:ea typeface="Noto Sans" pitchFamily="34" charset="-122"/>
                          <a:cs typeface="Noto Sans" pitchFamily="34" charset="-120"/>
                        </a:rPr>
                        <a:t>Scikit-learn</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1" kern="1200" dirty="0">
                        <a:solidFill>
                          <a:schemeClr val="bg1"/>
                        </a:solidFill>
                        <a:latin typeface="Arial Rounded MT Bold" panose="020F0704030504030204" pitchFamily="34" charset="0"/>
                        <a:ea typeface="Noto Sans" pitchFamily="34" charset="-122"/>
                        <a:cs typeface="Noto Sans" pitchFamily="34" charset="-120"/>
                      </a:endParaRPr>
                    </a:p>
                    <a:p>
                      <a:pPr marL="0" marR="0" lvl="0" indent="0" algn="l" defTabSz="914400" rtl="0" eaLnBrk="1" fontAlgn="auto" latinLnBrk="0" hangingPunct="1">
                        <a:lnSpc>
                          <a:spcPts val="1900"/>
                        </a:lnSpc>
                        <a:spcBef>
                          <a:spcPts val="0"/>
                        </a:spcBef>
                        <a:spcAft>
                          <a:spcPts val="0"/>
                        </a:spcAft>
                        <a:buClrTx/>
                        <a:buSzTx/>
                        <a:buFontTx/>
                        <a:buNone/>
                        <a:tabLst/>
                        <a:defRPr/>
                      </a:pPr>
                      <a:r>
                        <a:rPr lang="en-US" sz="1800" b="1" kern="1200" dirty="0">
                          <a:solidFill>
                            <a:schemeClr val="bg1"/>
                          </a:solidFill>
                          <a:latin typeface="Arial Rounded MT Bold" panose="020F0704030504030204" pitchFamily="34" charset="0"/>
                          <a:ea typeface="Noto Sans" pitchFamily="34" charset="-122"/>
                          <a:cs typeface="Noto Sans" pitchFamily="34" charset="-120"/>
                        </a:rPr>
                        <a:t>Deep learning: </a:t>
                      </a:r>
                      <a:r>
                        <a:rPr lang="en-US" sz="1800" b="0" kern="1200" dirty="0">
                          <a:solidFill>
                            <a:schemeClr val="bg1"/>
                          </a:solidFill>
                          <a:latin typeface="Arial Rounded MT Bold" panose="020F0704030504030204" pitchFamily="34" charset="0"/>
                          <a:ea typeface="Noto Sans" pitchFamily="34" charset="-122"/>
                          <a:cs typeface="Noto Sans" pitchFamily="34" charset="-120"/>
                        </a:rPr>
                        <a:t>TensorFlow</a:t>
                      </a:r>
                    </a:p>
                    <a:p>
                      <a:pPr marL="0" marR="0" lvl="0" indent="0" algn="l" defTabSz="914400" rtl="0" eaLnBrk="1" fontAlgn="auto" latinLnBrk="0" hangingPunct="1">
                        <a:lnSpc>
                          <a:spcPts val="1900"/>
                        </a:lnSpc>
                        <a:spcBef>
                          <a:spcPts val="0"/>
                        </a:spcBef>
                        <a:spcAft>
                          <a:spcPts val="0"/>
                        </a:spcAft>
                        <a:buClrTx/>
                        <a:buSzTx/>
                        <a:buFontTx/>
                        <a:buNone/>
                        <a:tabLst/>
                        <a:defRPr/>
                      </a:pPr>
                      <a:endParaRPr lang="en-US" sz="1800" b="1" kern="1200" dirty="0">
                        <a:solidFill>
                          <a:schemeClr val="bg1"/>
                        </a:solidFill>
                        <a:latin typeface="Arial Rounded MT Bold" panose="020F0704030504030204" pitchFamily="34" charset="0"/>
                        <a:ea typeface="Noto Sans" pitchFamily="34" charset="-122"/>
                        <a:cs typeface="Noto Sans" pitchFamily="34" charset="-120"/>
                      </a:endParaRPr>
                    </a:p>
                  </a:txBody>
                  <a:tcPr/>
                </a:tc>
                <a:extLst>
                  <a:ext uri="{0D108BD9-81ED-4DB2-BD59-A6C34878D82A}">
                    <a16:rowId xmlns:a16="http://schemas.microsoft.com/office/drawing/2014/main" val="1787682830"/>
                  </a:ext>
                </a:extLst>
              </a:tr>
            </a:tbl>
          </a:graphicData>
        </a:graphic>
      </p:graphicFrame>
      <p:grpSp>
        <p:nvGrpSpPr>
          <p:cNvPr id="19" name="Group 18">
            <a:extLst>
              <a:ext uri="{FF2B5EF4-FFF2-40B4-BE49-F238E27FC236}">
                <a16:creationId xmlns:a16="http://schemas.microsoft.com/office/drawing/2014/main" id="{0E7F6A6C-475A-682F-F339-7E1ACA24DCF5}"/>
              </a:ext>
            </a:extLst>
          </p:cNvPr>
          <p:cNvGrpSpPr/>
          <p:nvPr/>
        </p:nvGrpSpPr>
        <p:grpSpPr>
          <a:xfrm>
            <a:off x="4715274" y="5832804"/>
            <a:ext cx="1225624" cy="409295"/>
            <a:chOff x="4715274" y="5832804"/>
            <a:chExt cx="1225624" cy="409295"/>
          </a:xfrm>
        </p:grpSpPr>
        <p:sp>
          <p:nvSpPr>
            <p:cNvPr id="14" name="Text 19">
              <a:extLst>
                <a:ext uri="{FF2B5EF4-FFF2-40B4-BE49-F238E27FC236}">
                  <a16:creationId xmlns:a16="http://schemas.microsoft.com/office/drawing/2014/main" id="{FC6CAEF4-CEBA-6920-2CE0-AB8A56FA66D1}"/>
                </a:ext>
              </a:extLst>
            </p:cNvPr>
            <p:cNvSpPr/>
            <p:nvPr/>
          </p:nvSpPr>
          <p:spPr>
            <a:xfrm>
              <a:off x="4715274" y="5832804"/>
              <a:ext cx="65" cy="144976"/>
            </a:xfrm>
            <a:prstGeom prst="rect">
              <a:avLst/>
            </a:prstGeom>
            <a:noFill/>
            <a:ln/>
          </p:spPr>
          <p:txBody>
            <a:bodyPr wrap="none" lIns="0" tIns="0" rIns="0" bIns="0" rtlCol="0" anchor="ctr">
              <a:spAutoFit/>
            </a:bodyPr>
            <a:lstStyle/>
            <a:p>
              <a:pPr marL="0" indent="0">
                <a:buNone/>
              </a:pPr>
              <a:endParaRPr lang="en-US" sz="942" dirty="0"/>
            </a:p>
          </p:txBody>
        </p:sp>
        <p:sp>
          <p:nvSpPr>
            <p:cNvPr id="17" name="Text 23">
              <a:extLst>
                <a:ext uri="{FF2B5EF4-FFF2-40B4-BE49-F238E27FC236}">
                  <a16:creationId xmlns:a16="http://schemas.microsoft.com/office/drawing/2014/main" id="{7E0166DA-8B8A-28CC-32BC-AF18B30AEC14}"/>
                </a:ext>
              </a:extLst>
            </p:cNvPr>
            <p:cNvSpPr/>
            <p:nvPr/>
          </p:nvSpPr>
          <p:spPr>
            <a:xfrm>
              <a:off x="5908838" y="6097123"/>
              <a:ext cx="32060" cy="144976"/>
            </a:xfrm>
            <a:prstGeom prst="rect">
              <a:avLst/>
            </a:prstGeom>
            <a:noFill/>
            <a:ln/>
          </p:spPr>
          <p:txBody>
            <a:bodyPr wrap="none" lIns="0" tIns="0" rIns="0" bIns="0" rtlCol="0" anchor="ctr">
              <a:spAutoFit/>
            </a:bodyPr>
            <a:lstStyle/>
            <a:p>
              <a:r>
                <a:rPr lang="en-US" sz="942" dirty="0">
                  <a:solidFill>
                    <a:srgbClr val="34495E"/>
                  </a:solidFill>
                  <a:latin typeface="Noto Sans" pitchFamily="34" charset="0"/>
                  <a:ea typeface="Noto Sans" pitchFamily="34" charset="-122"/>
                  <a:cs typeface="Noto Sans" pitchFamily="34" charset="-120"/>
                </a:rPr>
                <a:t> </a:t>
              </a:r>
              <a:endParaRPr lang="en-US" sz="942" dirty="0"/>
            </a:p>
          </p:txBody>
        </p:sp>
      </p:grpSp>
    </p:spTree>
    <p:extLst>
      <p:ext uri="{BB962C8B-B14F-4D97-AF65-F5344CB8AC3E}">
        <p14:creationId xmlns:p14="http://schemas.microsoft.com/office/powerpoint/2010/main" val="1850768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C8CD6-972A-A01A-C2BD-0FE6FD232A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E1EEBF-A9F2-A159-E615-01CA25FAEE72}"/>
              </a:ext>
            </a:extLst>
          </p:cNvPr>
          <p:cNvSpPr>
            <a:spLocks noGrp="1"/>
          </p:cNvSpPr>
          <p:nvPr>
            <p:ph type="title"/>
          </p:nvPr>
        </p:nvSpPr>
        <p:spPr>
          <a:xfrm>
            <a:off x="1062045" y="240864"/>
            <a:ext cx="8206617" cy="672743"/>
          </a:xfrm>
        </p:spPr>
        <p:txBody>
          <a:bodyPr/>
          <a:lstStyle/>
          <a:p>
            <a:r>
              <a:rPr lang="en-US" sz="3600" b="0" dirty="0">
                <a:latin typeface="Arial Rounded MT Bold" panose="020F0704030504030204" pitchFamily="34" charset="0"/>
                <a:cs typeface="Times New Roman" panose="02020603050405020304" pitchFamily="18" charset="0"/>
              </a:rPr>
              <a:t>Results and Analysis</a:t>
            </a:r>
          </a:p>
        </p:txBody>
      </p:sp>
      <p:sp>
        <p:nvSpPr>
          <p:cNvPr id="5" name="Rectangle 4">
            <a:extLst>
              <a:ext uri="{FF2B5EF4-FFF2-40B4-BE49-F238E27FC236}">
                <a16:creationId xmlns:a16="http://schemas.microsoft.com/office/drawing/2014/main" id="{9F2E6787-A7E8-6A7A-DA58-915D6B3F62B1}"/>
              </a:ext>
            </a:extLst>
          </p:cNvPr>
          <p:cNvSpPr/>
          <p:nvPr/>
        </p:nvSpPr>
        <p:spPr>
          <a:xfrm>
            <a:off x="431321" y="2053087"/>
            <a:ext cx="2372264" cy="2932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6CB0D1BD-6484-0EBD-462C-9BADB420AE7C}"/>
              </a:ext>
            </a:extLst>
          </p:cNvPr>
          <p:cNvGrpSpPr/>
          <p:nvPr/>
        </p:nvGrpSpPr>
        <p:grpSpPr>
          <a:xfrm>
            <a:off x="4715274" y="5832804"/>
            <a:ext cx="1225624" cy="409295"/>
            <a:chOff x="4715274" y="5832804"/>
            <a:chExt cx="1225624" cy="409295"/>
          </a:xfrm>
        </p:grpSpPr>
        <p:sp>
          <p:nvSpPr>
            <p:cNvPr id="14" name="Text 19">
              <a:extLst>
                <a:ext uri="{FF2B5EF4-FFF2-40B4-BE49-F238E27FC236}">
                  <a16:creationId xmlns:a16="http://schemas.microsoft.com/office/drawing/2014/main" id="{75888959-FB08-2F6D-AB7D-6753D61520B8}"/>
                </a:ext>
              </a:extLst>
            </p:cNvPr>
            <p:cNvSpPr/>
            <p:nvPr/>
          </p:nvSpPr>
          <p:spPr>
            <a:xfrm>
              <a:off x="4715274" y="5832804"/>
              <a:ext cx="65" cy="144976"/>
            </a:xfrm>
            <a:prstGeom prst="rect">
              <a:avLst/>
            </a:prstGeom>
            <a:noFill/>
            <a:ln/>
          </p:spPr>
          <p:txBody>
            <a:bodyPr wrap="none" lIns="0" tIns="0" rIns="0" bIns="0" rtlCol="0" anchor="ctr">
              <a:spAutoFit/>
            </a:bodyPr>
            <a:lstStyle/>
            <a:p>
              <a:pPr marL="0" indent="0">
                <a:buNone/>
              </a:pPr>
              <a:endParaRPr lang="en-US" sz="942" dirty="0"/>
            </a:p>
          </p:txBody>
        </p:sp>
        <p:sp>
          <p:nvSpPr>
            <p:cNvPr id="17" name="Text 23">
              <a:extLst>
                <a:ext uri="{FF2B5EF4-FFF2-40B4-BE49-F238E27FC236}">
                  <a16:creationId xmlns:a16="http://schemas.microsoft.com/office/drawing/2014/main" id="{228DDFD1-32C6-8FBF-CF13-59302F670387}"/>
                </a:ext>
              </a:extLst>
            </p:cNvPr>
            <p:cNvSpPr/>
            <p:nvPr/>
          </p:nvSpPr>
          <p:spPr>
            <a:xfrm>
              <a:off x="5908838" y="6097123"/>
              <a:ext cx="32060" cy="144976"/>
            </a:xfrm>
            <a:prstGeom prst="rect">
              <a:avLst/>
            </a:prstGeom>
            <a:noFill/>
            <a:ln/>
          </p:spPr>
          <p:txBody>
            <a:bodyPr wrap="none" lIns="0" tIns="0" rIns="0" bIns="0" rtlCol="0" anchor="ctr">
              <a:spAutoFit/>
            </a:bodyPr>
            <a:lstStyle/>
            <a:p>
              <a:r>
                <a:rPr lang="en-US" sz="942" dirty="0">
                  <a:solidFill>
                    <a:srgbClr val="34495E"/>
                  </a:solidFill>
                  <a:latin typeface="Noto Sans" pitchFamily="34" charset="0"/>
                  <a:ea typeface="Noto Sans" pitchFamily="34" charset="-122"/>
                  <a:cs typeface="Noto Sans" pitchFamily="34" charset="-120"/>
                </a:rPr>
                <a:t> </a:t>
              </a:r>
              <a:endParaRPr lang="en-US" sz="942" dirty="0"/>
            </a:p>
          </p:txBody>
        </p:sp>
      </p:grpSp>
      <p:graphicFrame>
        <p:nvGraphicFramePr>
          <p:cNvPr id="7" name="Table 6">
            <a:extLst>
              <a:ext uri="{FF2B5EF4-FFF2-40B4-BE49-F238E27FC236}">
                <a16:creationId xmlns:a16="http://schemas.microsoft.com/office/drawing/2014/main" id="{1BE119F6-023F-0484-EC18-6A8EE8FE5B29}"/>
              </a:ext>
            </a:extLst>
          </p:cNvPr>
          <p:cNvGraphicFramePr>
            <a:graphicFrameLocks noGrp="1"/>
          </p:cNvGraphicFramePr>
          <p:nvPr>
            <p:extLst>
              <p:ext uri="{D42A27DB-BD31-4B8C-83A1-F6EECF244321}">
                <p14:modId xmlns:p14="http://schemas.microsoft.com/office/powerpoint/2010/main" val="1027183499"/>
              </p:ext>
            </p:extLst>
          </p:nvPr>
        </p:nvGraphicFramePr>
        <p:xfrm>
          <a:off x="1457611" y="4618040"/>
          <a:ext cx="8150710" cy="2032484"/>
        </p:xfrm>
        <a:graphic>
          <a:graphicData uri="http://schemas.openxmlformats.org/drawingml/2006/table">
            <a:tbl>
              <a:tblPr>
                <a:tableStyleId>{8A107856-5554-42FB-B03E-39F5DBC370BA}</a:tableStyleId>
              </a:tblPr>
              <a:tblGrid>
                <a:gridCol w="1660327">
                  <a:extLst>
                    <a:ext uri="{9D8B030D-6E8A-4147-A177-3AD203B41FA5}">
                      <a16:colId xmlns:a16="http://schemas.microsoft.com/office/drawing/2014/main" val="697918489"/>
                    </a:ext>
                  </a:extLst>
                </a:gridCol>
                <a:gridCol w="928656">
                  <a:extLst>
                    <a:ext uri="{9D8B030D-6E8A-4147-A177-3AD203B41FA5}">
                      <a16:colId xmlns:a16="http://schemas.microsoft.com/office/drawing/2014/main" val="132611858"/>
                    </a:ext>
                  </a:extLst>
                </a:gridCol>
                <a:gridCol w="1041223">
                  <a:extLst>
                    <a:ext uri="{9D8B030D-6E8A-4147-A177-3AD203B41FA5}">
                      <a16:colId xmlns:a16="http://schemas.microsoft.com/office/drawing/2014/main" val="2196078963"/>
                    </a:ext>
                  </a:extLst>
                </a:gridCol>
                <a:gridCol w="1899527">
                  <a:extLst>
                    <a:ext uri="{9D8B030D-6E8A-4147-A177-3AD203B41FA5}">
                      <a16:colId xmlns:a16="http://schemas.microsoft.com/office/drawing/2014/main" val="3948420290"/>
                    </a:ext>
                  </a:extLst>
                </a:gridCol>
                <a:gridCol w="2620977">
                  <a:extLst>
                    <a:ext uri="{9D8B030D-6E8A-4147-A177-3AD203B41FA5}">
                      <a16:colId xmlns:a16="http://schemas.microsoft.com/office/drawing/2014/main" val="599662696"/>
                    </a:ext>
                  </a:extLst>
                </a:gridCol>
              </a:tblGrid>
              <a:tr h="580709">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Model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a:effectLst/>
                          <a:latin typeface="Arial" panose="020B0604020202020204" pitchFamily="34" charset="0"/>
                          <a:cs typeface="Arial" panose="020B0604020202020204" pitchFamily="34" charset="0"/>
                        </a:rPr>
                        <a:t>Data Split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Optimization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a:effectLst/>
                          <a:latin typeface="Arial" panose="020B0604020202020204" pitchFamily="34" charset="0"/>
                          <a:cs typeface="Arial" panose="020B0604020202020204" pitchFamily="34" charset="0"/>
                        </a:rPr>
                        <a:t>Text Representation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Key Settings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671089433"/>
                  </a:ext>
                </a:extLst>
              </a:tr>
              <a:tr h="290355">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SVM (LinearSVC)</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80 / 20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Grid Search</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C = 0.1, loss = squared hinge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008263901"/>
                  </a:ext>
                </a:extLst>
              </a:tr>
              <a:tr h="290355">
                <a:tc>
                  <a:txBody>
                    <a:bodyPr/>
                    <a:lstStyle/>
                    <a:p>
                      <a:pPr algn="ctr" fontAlgn="ctr">
                        <a:buNone/>
                      </a:pPr>
                      <a:r>
                        <a:rPr lang="en-US" sz="1200" b="1" u="none" strike="noStrike">
                          <a:effectLst/>
                          <a:latin typeface="Arial" panose="020B0604020202020204" pitchFamily="34" charset="0"/>
                          <a:cs typeface="Arial" panose="020B0604020202020204" pitchFamily="34" charset="0"/>
                        </a:rPr>
                        <a:t>Logistic Regression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None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 (10k, 1–2 grams)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C = 1.0, penalty = 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3435090884"/>
                  </a:ext>
                </a:extLst>
              </a:tr>
              <a:tr h="290355">
                <a:tc>
                  <a:txBody>
                    <a:bodyPr/>
                    <a:lstStyle/>
                    <a:p>
                      <a:pPr algn="ctr" fontAlgn="ctr">
                        <a:buNone/>
                      </a:pPr>
                      <a:r>
                        <a:rPr lang="en-US" sz="1200" b="1" u="none" strike="noStrike">
                          <a:effectLst/>
                          <a:latin typeface="Arial" panose="020B0604020202020204" pitchFamily="34" charset="0"/>
                          <a:cs typeface="Arial" panose="020B0604020202020204" pitchFamily="34" charset="0"/>
                        </a:rPr>
                        <a:t>Random Forest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None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TF-IDF (15k, 1–2 grams)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Trees = 200, depth = None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919927117"/>
                  </a:ext>
                </a:extLst>
              </a:tr>
              <a:tr h="290355">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LightGBM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None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TF-IDF (15k, 1–2 grams)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Trees = 500, lr = 0.05, leaves = 64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10234879"/>
                  </a:ext>
                </a:extLst>
              </a:tr>
              <a:tr h="290355">
                <a:tc>
                  <a:txBody>
                    <a:bodyPr/>
                    <a:lstStyle/>
                    <a:p>
                      <a:pPr algn="ctr" fontAlgn="ctr">
                        <a:buNone/>
                      </a:pPr>
                      <a:r>
                        <a:rPr lang="en-US" sz="1200" b="1" u="none" strike="noStrike" dirty="0">
                          <a:effectLst/>
                          <a:latin typeface="Arial" panose="020B0604020202020204" pitchFamily="34" charset="0"/>
                          <a:cs typeface="Arial" panose="020B0604020202020204" pitchFamily="34" charset="0"/>
                        </a:rPr>
                        <a:t>Naïve Bayes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a:effectLst/>
                          <a:latin typeface="Arial" panose="020B0604020202020204" pitchFamily="34" charset="0"/>
                          <a:cs typeface="Arial" panose="020B0604020202020204" pitchFamily="34" charset="0"/>
                        </a:rPr>
                        <a:t>None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TF-IDF (Word + Char)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fontAlgn="ctr">
                        <a:buNone/>
                      </a:pPr>
                      <a:r>
                        <a:rPr lang="en-US" sz="1200" b="0" u="none" strike="noStrike" dirty="0">
                          <a:effectLst/>
                          <a:latin typeface="Arial" panose="020B0604020202020204" pitchFamily="34" charset="0"/>
                          <a:cs typeface="Arial" panose="020B0604020202020204" pitchFamily="34" charset="0"/>
                        </a:rPr>
                        <a:t>alpha = 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val="504886336"/>
                  </a:ext>
                </a:extLst>
              </a:tr>
            </a:tbl>
          </a:graphicData>
        </a:graphic>
      </p:graphicFrame>
      <p:sp>
        <p:nvSpPr>
          <p:cNvPr id="8" name="Rectangle 7">
            <a:extLst>
              <a:ext uri="{FF2B5EF4-FFF2-40B4-BE49-F238E27FC236}">
                <a16:creationId xmlns:a16="http://schemas.microsoft.com/office/drawing/2014/main" id="{6EC677CE-36DB-EA15-E9B2-6440562DD78E}"/>
              </a:ext>
            </a:extLst>
          </p:cNvPr>
          <p:cNvSpPr/>
          <p:nvPr/>
        </p:nvSpPr>
        <p:spPr>
          <a:xfrm>
            <a:off x="2328134" y="1152218"/>
            <a:ext cx="6409665" cy="4924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Machine Learning Models Configuration and Evaluation</a:t>
            </a:r>
          </a:p>
        </p:txBody>
      </p:sp>
      <p:graphicFrame>
        <p:nvGraphicFramePr>
          <p:cNvPr id="9" name="Table 8">
            <a:extLst>
              <a:ext uri="{FF2B5EF4-FFF2-40B4-BE49-F238E27FC236}">
                <a16:creationId xmlns:a16="http://schemas.microsoft.com/office/drawing/2014/main" id="{AE6C95D3-4439-D7B1-2935-7AE6BD853BF0}"/>
              </a:ext>
            </a:extLst>
          </p:cNvPr>
          <p:cNvGraphicFramePr>
            <a:graphicFrameLocks noGrp="1"/>
          </p:cNvGraphicFramePr>
          <p:nvPr>
            <p:extLst>
              <p:ext uri="{D42A27DB-BD31-4B8C-83A1-F6EECF244321}">
                <p14:modId xmlns:p14="http://schemas.microsoft.com/office/powerpoint/2010/main" val="1981303776"/>
              </p:ext>
            </p:extLst>
          </p:nvPr>
        </p:nvGraphicFramePr>
        <p:xfrm>
          <a:off x="1457611" y="2121883"/>
          <a:ext cx="8150710" cy="1807104"/>
        </p:xfrm>
        <a:graphic>
          <a:graphicData uri="http://schemas.openxmlformats.org/drawingml/2006/table">
            <a:tbl>
              <a:tblPr firstRow="1" firstCol="1" bandRow="1">
                <a:tableStyleId>{8A107856-5554-42FB-B03E-39F5DBC370BA}</a:tableStyleId>
              </a:tblPr>
              <a:tblGrid>
                <a:gridCol w="1630142">
                  <a:extLst>
                    <a:ext uri="{9D8B030D-6E8A-4147-A177-3AD203B41FA5}">
                      <a16:colId xmlns:a16="http://schemas.microsoft.com/office/drawing/2014/main" val="485319129"/>
                    </a:ext>
                  </a:extLst>
                </a:gridCol>
                <a:gridCol w="1630142">
                  <a:extLst>
                    <a:ext uri="{9D8B030D-6E8A-4147-A177-3AD203B41FA5}">
                      <a16:colId xmlns:a16="http://schemas.microsoft.com/office/drawing/2014/main" val="934680786"/>
                    </a:ext>
                  </a:extLst>
                </a:gridCol>
                <a:gridCol w="1630142">
                  <a:extLst>
                    <a:ext uri="{9D8B030D-6E8A-4147-A177-3AD203B41FA5}">
                      <a16:colId xmlns:a16="http://schemas.microsoft.com/office/drawing/2014/main" val="3146718080"/>
                    </a:ext>
                  </a:extLst>
                </a:gridCol>
                <a:gridCol w="1630142">
                  <a:extLst>
                    <a:ext uri="{9D8B030D-6E8A-4147-A177-3AD203B41FA5}">
                      <a16:colId xmlns:a16="http://schemas.microsoft.com/office/drawing/2014/main" val="3420112978"/>
                    </a:ext>
                  </a:extLst>
                </a:gridCol>
                <a:gridCol w="1630142">
                  <a:extLst>
                    <a:ext uri="{9D8B030D-6E8A-4147-A177-3AD203B41FA5}">
                      <a16:colId xmlns:a16="http://schemas.microsoft.com/office/drawing/2014/main" val="4084993918"/>
                    </a:ext>
                  </a:extLst>
                </a:gridCol>
              </a:tblGrid>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Model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Precision</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Recall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F1-Score</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Accuracy</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20473131"/>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Logistic Regression</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0.89</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31922398"/>
                  </a:ext>
                </a:extLst>
              </a:tr>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SVM (Optimized)</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0.90</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0.89</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28107908"/>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LightGBM</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008326981"/>
                  </a:ext>
                </a:extLst>
              </a:tr>
              <a:tr h="301184">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Naïve Bayes</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0.89</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05498349"/>
                  </a:ext>
                </a:extLst>
              </a:tr>
              <a:tr h="301184">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Random Forest</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a:effectLst/>
                          <a:latin typeface="Arial" panose="020B0604020202020204" pitchFamily="34" charset="0"/>
                          <a:cs typeface="Arial" panose="020B0604020202020204" pitchFamily="34" charset="0"/>
                        </a:rPr>
                        <a:t>0.88</a:t>
                      </a:r>
                      <a:endParaRPr lang="en-US" sz="12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50000"/>
                        </a:lnSpc>
                        <a:buNone/>
                      </a:pPr>
                      <a:r>
                        <a:rPr lang="en-US" sz="1200" dirty="0">
                          <a:effectLst/>
                          <a:latin typeface="Arial" panose="020B0604020202020204" pitchFamily="34" charset="0"/>
                          <a:cs typeface="Arial" panose="020B0604020202020204" pitchFamily="34" charset="0"/>
                        </a:rPr>
                        <a:t>0.88</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53107406"/>
                  </a:ext>
                </a:extLst>
              </a:tr>
            </a:tbl>
          </a:graphicData>
        </a:graphic>
      </p:graphicFrame>
      <p:sp>
        <p:nvSpPr>
          <p:cNvPr id="10" name="TextBox 9">
            <a:extLst>
              <a:ext uri="{FF2B5EF4-FFF2-40B4-BE49-F238E27FC236}">
                <a16:creationId xmlns:a16="http://schemas.microsoft.com/office/drawing/2014/main" id="{1AE30F2C-272F-80CC-AFA5-68CF8CEBEA26}"/>
              </a:ext>
            </a:extLst>
          </p:cNvPr>
          <p:cNvSpPr txBox="1"/>
          <p:nvPr/>
        </p:nvSpPr>
        <p:spPr>
          <a:xfrm>
            <a:off x="3479799" y="1752551"/>
            <a:ext cx="4106334" cy="369332"/>
          </a:xfrm>
          <a:prstGeom prst="rect">
            <a:avLst/>
          </a:prstGeom>
          <a:noFill/>
        </p:spPr>
        <p:txBody>
          <a:bodyPr wrap="square" rtlCol="0">
            <a:spAutoFit/>
          </a:bodyPr>
          <a:lstStyle/>
          <a:p>
            <a:r>
              <a:rPr lang="en-US" b="1" dirty="0">
                <a:solidFill>
                  <a:schemeClr val="bg1"/>
                </a:solidFill>
                <a:latin typeface="Arial" panose="020B0604020202020204" pitchFamily="34" charset="0"/>
                <a:cs typeface="Arial" panose="020B0604020202020204" pitchFamily="34" charset="0"/>
              </a:rPr>
              <a:t>Performance Metrics of ML Models</a:t>
            </a:r>
          </a:p>
        </p:txBody>
      </p:sp>
      <p:sp>
        <p:nvSpPr>
          <p:cNvPr id="11" name="TextBox 10">
            <a:extLst>
              <a:ext uri="{FF2B5EF4-FFF2-40B4-BE49-F238E27FC236}">
                <a16:creationId xmlns:a16="http://schemas.microsoft.com/office/drawing/2014/main" id="{F1F29578-E4C1-56F4-1A2F-1112FA7F9035}"/>
              </a:ext>
            </a:extLst>
          </p:cNvPr>
          <p:cNvSpPr txBox="1"/>
          <p:nvPr/>
        </p:nvSpPr>
        <p:spPr>
          <a:xfrm>
            <a:off x="4363072" y="4080693"/>
            <a:ext cx="2339787" cy="369332"/>
          </a:xfrm>
          <a:prstGeom prst="rect">
            <a:avLst/>
          </a:prstGeom>
          <a:noFill/>
        </p:spPr>
        <p:txBody>
          <a:bodyPr wrap="square" rtlCol="0">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Tree>
    <p:extLst>
      <p:ext uri="{BB962C8B-B14F-4D97-AF65-F5344CB8AC3E}">
        <p14:creationId xmlns:p14="http://schemas.microsoft.com/office/powerpoint/2010/main" val="1628135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68D66F0-A701-917E-FD43-F59051247381}"/>
              </a:ext>
            </a:extLst>
          </p:cNvPr>
          <p:cNvSpPr/>
          <p:nvPr/>
        </p:nvSpPr>
        <p:spPr>
          <a:xfrm>
            <a:off x="542925" y="1990725"/>
            <a:ext cx="2400300" cy="390525"/>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C1264ADC-2680-ED2E-FCAC-2E9018CCF201}"/>
              </a:ext>
            </a:extLst>
          </p:cNvPr>
          <p:cNvSpPr>
            <a:spLocks noGrp="1"/>
          </p:cNvSpPr>
          <p:nvPr>
            <p:ph type="title"/>
          </p:nvPr>
        </p:nvSpPr>
        <p:spPr>
          <a:xfrm>
            <a:off x="900232" y="432945"/>
            <a:ext cx="7759432" cy="653708"/>
          </a:xfrm>
        </p:spPr>
        <p:txBody>
          <a:bodyPr/>
          <a:lstStyle/>
          <a:p>
            <a:r>
              <a:rPr lang="en-US" sz="3600" b="0" dirty="0">
                <a:latin typeface="Arial Rounded MT Bold" panose="020F0704030504030204" pitchFamily="34" charset="0"/>
                <a:cs typeface="Times New Roman" panose="02020603050405020304" pitchFamily="18" charset="0"/>
              </a:rPr>
              <a:t>Results and Analysis</a:t>
            </a:r>
          </a:p>
        </p:txBody>
      </p:sp>
      <p:sp>
        <p:nvSpPr>
          <p:cNvPr id="7" name="Rectangle 6">
            <a:extLst>
              <a:ext uri="{FF2B5EF4-FFF2-40B4-BE49-F238E27FC236}">
                <a16:creationId xmlns:a16="http://schemas.microsoft.com/office/drawing/2014/main" id="{78EA4597-04D3-BFBF-18CA-37A0E4B84A13}"/>
              </a:ext>
            </a:extLst>
          </p:cNvPr>
          <p:cNvSpPr/>
          <p:nvPr/>
        </p:nvSpPr>
        <p:spPr>
          <a:xfrm>
            <a:off x="2669904" y="1298727"/>
            <a:ext cx="6110243" cy="4924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Deep Learning Models Configuration and Evaluation</a:t>
            </a:r>
          </a:p>
        </p:txBody>
      </p:sp>
      <p:graphicFrame>
        <p:nvGraphicFramePr>
          <p:cNvPr id="8" name="Table 7">
            <a:extLst>
              <a:ext uri="{FF2B5EF4-FFF2-40B4-BE49-F238E27FC236}">
                <a16:creationId xmlns:a16="http://schemas.microsoft.com/office/drawing/2014/main" id="{9049BBF3-AB44-F0F7-19EE-A8A32D3679B7}"/>
              </a:ext>
            </a:extLst>
          </p:cNvPr>
          <p:cNvGraphicFramePr>
            <a:graphicFrameLocks noGrp="1"/>
          </p:cNvGraphicFramePr>
          <p:nvPr>
            <p:extLst>
              <p:ext uri="{D42A27DB-BD31-4B8C-83A1-F6EECF244321}">
                <p14:modId xmlns:p14="http://schemas.microsoft.com/office/powerpoint/2010/main" val="798808005"/>
              </p:ext>
            </p:extLst>
          </p:nvPr>
        </p:nvGraphicFramePr>
        <p:xfrm>
          <a:off x="1649672" y="4842933"/>
          <a:ext cx="8150710" cy="1600527"/>
        </p:xfrm>
        <a:graphic>
          <a:graphicData uri="http://schemas.openxmlformats.org/drawingml/2006/table">
            <a:tbl>
              <a:tblPr>
                <a:tableStyleId>{8A107856-5554-42FB-B03E-39F5DBC370BA}</a:tableStyleId>
              </a:tblPr>
              <a:tblGrid>
                <a:gridCol w="1325375">
                  <a:extLst>
                    <a:ext uri="{9D8B030D-6E8A-4147-A177-3AD203B41FA5}">
                      <a16:colId xmlns:a16="http://schemas.microsoft.com/office/drawing/2014/main" val="1982564019"/>
                    </a:ext>
                  </a:extLst>
                </a:gridCol>
                <a:gridCol w="740367">
                  <a:extLst>
                    <a:ext uri="{9D8B030D-6E8A-4147-A177-3AD203B41FA5}">
                      <a16:colId xmlns:a16="http://schemas.microsoft.com/office/drawing/2014/main" val="4156038028"/>
                    </a:ext>
                  </a:extLst>
                </a:gridCol>
                <a:gridCol w="830108">
                  <a:extLst>
                    <a:ext uri="{9D8B030D-6E8A-4147-A177-3AD203B41FA5}">
                      <a16:colId xmlns:a16="http://schemas.microsoft.com/office/drawing/2014/main" val="1356810351"/>
                    </a:ext>
                  </a:extLst>
                </a:gridCol>
                <a:gridCol w="1514389">
                  <a:extLst>
                    <a:ext uri="{9D8B030D-6E8A-4147-A177-3AD203B41FA5}">
                      <a16:colId xmlns:a16="http://schemas.microsoft.com/office/drawing/2014/main" val="4057864508"/>
                    </a:ext>
                  </a:extLst>
                </a:gridCol>
                <a:gridCol w="1424647">
                  <a:extLst>
                    <a:ext uri="{9D8B030D-6E8A-4147-A177-3AD203B41FA5}">
                      <a16:colId xmlns:a16="http://schemas.microsoft.com/office/drawing/2014/main" val="2808107861"/>
                    </a:ext>
                  </a:extLst>
                </a:gridCol>
                <a:gridCol w="1447082">
                  <a:extLst>
                    <a:ext uri="{9D8B030D-6E8A-4147-A177-3AD203B41FA5}">
                      <a16:colId xmlns:a16="http://schemas.microsoft.com/office/drawing/2014/main" val="4199296918"/>
                    </a:ext>
                  </a:extLst>
                </a:gridCol>
                <a:gridCol w="868742">
                  <a:extLst>
                    <a:ext uri="{9D8B030D-6E8A-4147-A177-3AD203B41FA5}">
                      <a16:colId xmlns:a16="http://schemas.microsoft.com/office/drawing/2014/main" val="1442932687"/>
                    </a:ext>
                  </a:extLst>
                </a:gridCol>
              </a:tblGrid>
              <a:tr h="378438">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Model</a:t>
                      </a:r>
                    </a:p>
                  </a:txBody>
                  <a:tcPr marL="9525" marR="9525" marT="9525" marB="0" anchor="ctr"/>
                </a:tc>
                <a:tc>
                  <a:txBody>
                    <a:bodyPr/>
                    <a:lstStyle/>
                    <a:p>
                      <a:pPr algn="ctr" fontAlgn="ctr">
                        <a:buNone/>
                      </a:pPr>
                      <a:r>
                        <a:rPr lang="en-US" sz="1200" b="1" kern="1200">
                          <a:solidFill>
                            <a:schemeClr val="dk1"/>
                          </a:solidFill>
                          <a:effectLst/>
                          <a:latin typeface="Arial" panose="020B0604020202020204" pitchFamily="34" charset="0"/>
                          <a:ea typeface="+mn-ea"/>
                          <a:cs typeface="Arial" panose="020B0604020202020204" pitchFamily="34" charset="0"/>
                        </a:rPr>
                        <a:t>Data Split</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Embedding</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Input Length</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Architecture (Short)</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Training Setup</a:t>
                      </a:r>
                    </a:p>
                  </a:txBody>
                  <a:tcPr marL="9525" marR="9525" marT="9525" marB="0" anchor="ctr"/>
                </a:tc>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Metric</a:t>
                      </a:r>
                    </a:p>
                  </a:txBody>
                  <a:tcPr marL="9525" marR="9525" marT="9525" marB="0" anchor="ctr"/>
                </a:tc>
                <a:extLst>
                  <a:ext uri="{0D108BD9-81ED-4DB2-BD59-A6C34878D82A}">
                    <a16:rowId xmlns:a16="http://schemas.microsoft.com/office/drawing/2014/main" val="2629260522"/>
                  </a:ext>
                </a:extLst>
              </a:tr>
              <a:tr h="608406">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BiGRU + Attention (Bi-LSTM section)</a:t>
                      </a:r>
                    </a:p>
                  </a:txBody>
                  <a:tcPr marL="9525" marR="9525" marT="9525" marB="0" anchor="ctr"/>
                </a:tc>
                <a:tc>
                  <a:txBody>
                    <a:bodyPr/>
                    <a:lstStyle/>
                    <a:p>
                      <a:pPr algn="ctr" fontAlgn="ctr">
                        <a:buNone/>
                      </a:pPr>
                      <a:r>
                        <a:rPr lang="en-US" sz="1200" u="none" strike="noStrike">
                          <a:effectLst/>
                        </a:rPr>
                        <a:t>80 / 20</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GloVe-100d (frozen)</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120</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BiGRU(64) + Attention + Dense + Dropout</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Adam, epochs=12, batch=64, early stop=2</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Accuracy</a:t>
                      </a:r>
                      <a:endParaRPr lang="en-US"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25196347"/>
                  </a:ext>
                </a:extLst>
              </a:tr>
              <a:tr h="613683">
                <a:tc>
                  <a:txBody>
                    <a:bodyPr/>
                    <a:lstStyle/>
                    <a:p>
                      <a:pPr algn="ctr" fontAlgn="ctr">
                        <a:buNone/>
                      </a:pPr>
                      <a:r>
                        <a:rPr lang="en-US" sz="1200" b="1" kern="1200" dirty="0">
                          <a:solidFill>
                            <a:schemeClr val="dk1"/>
                          </a:solidFill>
                          <a:effectLst/>
                          <a:latin typeface="Arial" panose="020B0604020202020204" pitchFamily="34" charset="0"/>
                          <a:ea typeface="+mn-ea"/>
                          <a:cs typeface="Arial" panose="020B0604020202020204" pitchFamily="34" charset="0"/>
                        </a:rPr>
                        <a:t>CNN + BiGRU Hybrid</a:t>
                      </a:r>
                    </a:p>
                  </a:txBody>
                  <a:tcPr marL="9525" marR="9525" marT="9525" marB="0" anchor="ctr"/>
                </a:tc>
                <a:tc>
                  <a:txBody>
                    <a:bodyPr/>
                    <a:lstStyle/>
                    <a:p>
                      <a:pPr algn="ctr" fontAlgn="ctr">
                        <a:buNone/>
                      </a:pPr>
                      <a:r>
                        <a:rPr lang="en-US" sz="1200" u="none" strike="noStrike">
                          <a:effectLst/>
                        </a:rPr>
                        <a:t>80 / 20</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GloVe-100d (freeze → fine-tune)</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120</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CNN (kernels 3,5,7) + BiGRU(64) + Global Pooling + Dense</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a:effectLst/>
                        </a:rPr>
                        <a:t>AdamW, lr=2e-4→1e-4, epochs=15+5, early stop=3</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buNone/>
                      </a:pPr>
                      <a:r>
                        <a:rPr lang="en-US" sz="1200" u="none" strike="noStrike" dirty="0">
                          <a:effectLst/>
                        </a:rPr>
                        <a:t>Accuracy</a:t>
                      </a:r>
                      <a:endParaRPr lang="en-US"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03263120"/>
                  </a:ext>
                </a:extLst>
              </a:tr>
            </a:tbl>
          </a:graphicData>
        </a:graphic>
      </p:graphicFrame>
      <p:graphicFrame>
        <p:nvGraphicFramePr>
          <p:cNvPr id="14" name="Table 13">
            <a:extLst>
              <a:ext uri="{FF2B5EF4-FFF2-40B4-BE49-F238E27FC236}">
                <a16:creationId xmlns:a16="http://schemas.microsoft.com/office/drawing/2014/main" id="{27DCAF85-D004-9C18-C488-F50C2DD741E8}"/>
              </a:ext>
            </a:extLst>
          </p:cNvPr>
          <p:cNvGraphicFramePr>
            <a:graphicFrameLocks noGrp="1"/>
          </p:cNvGraphicFramePr>
          <p:nvPr>
            <p:extLst>
              <p:ext uri="{D42A27DB-BD31-4B8C-83A1-F6EECF244321}">
                <p14:modId xmlns:p14="http://schemas.microsoft.com/office/powerpoint/2010/main" val="1485765710"/>
              </p:ext>
            </p:extLst>
          </p:nvPr>
        </p:nvGraphicFramePr>
        <p:xfrm>
          <a:off x="1649671" y="2665405"/>
          <a:ext cx="8150710" cy="1498008"/>
        </p:xfrm>
        <a:graphic>
          <a:graphicData uri="http://schemas.openxmlformats.org/drawingml/2006/table">
            <a:tbl>
              <a:tblPr firstRow="1" firstCol="1" bandRow="1">
                <a:tableStyleId>{8A107856-5554-42FB-B03E-39F5DBC370BA}</a:tableStyleId>
              </a:tblPr>
              <a:tblGrid>
                <a:gridCol w="3206498">
                  <a:extLst>
                    <a:ext uri="{9D8B030D-6E8A-4147-A177-3AD203B41FA5}">
                      <a16:colId xmlns:a16="http://schemas.microsoft.com/office/drawing/2014/main" val="2023118384"/>
                    </a:ext>
                  </a:extLst>
                </a:gridCol>
                <a:gridCol w="1261912">
                  <a:extLst>
                    <a:ext uri="{9D8B030D-6E8A-4147-A177-3AD203B41FA5}">
                      <a16:colId xmlns:a16="http://schemas.microsoft.com/office/drawing/2014/main" val="1886436946"/>
                    </a:ext>
                  </a:extLst>
                </a:gridCol>
                <a:gridCol w="1323973">
                  <a:extLst>
                    <a:ext uri="{9D8B030D-6E8A-4147-A177-3AD203B41FA5}">
                      <a16:colId xmlns:a16="http://schemas.microsoft.com/office/drawing/2014/main" val="2997429418"/>
                    </a:ext>
                  </a:extLst>
                </a:gridCol>
                <a:gridCol w="1199851">
                  <a:extLst>
                    <a:ext uri="{9D8B030D-6E8A-4147-A177-3AD203B41FA5}">
                      <a16:colId xmlns:a16="http://schemas.microsoft.com/office/drawing/2014/main" val="1429000871"/>
                    </a:ext>
                  </a:extLst>
                </a:gridCol>
                <a:gridCol w="1158476">
                  <a:extLst>
                    <a:ext uri="{9D8B030D-6E8A-4147-A177-3AD203B41FA5}">
                      <a16:colId xmlns:a16="http://schemas.microsoft.com/office/drawing/2014/main" val="823067765"/>
                    </a:ext>
                  </a:extLst>
                </a:gridCol>
              </a:tblGrid>
              <a:tr h="499336">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Model</a:t>
                      </a:r>
                    </a:p>
                  </a:txBody>
                  <a:tcPr marL="68580" marR="68580" marT="0" marB="0" anchor="ctr"/>
                </a:tc>
                <a:tc>
                  <a:txBody>
                    <a:bodyPr/>
                    <a:lstStyle/>
                    <a:p>
                      <a:pPr marL="0" marR="0" algn="ctr">
                        <a:lnSpc>
                          <a:spcPct val="115000"/>
                        </a:lnSpc>
                        <a:buNone/>
                      </a:pPr>
                      <a:r>
                        <a:rPr lang="en-US" sz="1200" b="1" kern="1200">
                          <a:solidFill>
                            <a:schemeClr val="dk1"/>
                          </a:solidFill>
                          <a:effectLst/>
                          <a:latin typeface="Arial" panose="020B0604020202020204" pitchFamily="34" charset="0"/>
                          <a:ea typeface="+mn-ea"/>
                          <a:cs typeface="Arial" panose="020B0604020202020204" pitchFamily="34" charset="0"/>
                        </a:rPr>
                        <a:t>Precision</a:t>
                      </a:r>
                    </a:p>
                  </a:txBody>
                  <a:tcPr marL="68580" marR="68580" marT="0" marB="0" anchor="ctr"/>
                </a:tc>
                <a:tc>
                  <a:txBody>
                    <a:bodyPr/>
                    <a:lstStyle/>
                    <a:p>
                      <a:pPr marL="0" marR="0" algn="ctr">
                        <a:lnSpc>
                          <a:spcPct val="115000"/>
                        </a:lnSpc>
                        <a:buNone/>
                      </a:pPr>
                      <a:r>
                        <a:rPr lang="en-US" sz="1200" b="1" kern="1200">
                          <a:solidFill>
                            <a:schemeClr val="dk1"/>
                          </a:solidFill>
                          <a:effectLst/>
                          <a:latin typeface="Arial" panose="020B0604020202020204" pitchFamily="34" charset="0"/>
                          <a:ea typeface="+mn-ea"/>
                          <a:cs typeface="Arial" panose="020B0604020202020204" pitchFamily="34" charset="0"/>
                        </a:rPr>
                        <a:t>Recall</a:t>
                      </a:r>
                    </a:p>
                  </a:txBody>
                  <a:tcPr marL="68580" marR="68580" marT="0" marB="0" anchor="ctr"/>
                </a:tc>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F1-Score</a:t>
                      </a:r>
                    </a:p>
                  </a:txBody>
                  <a:tcPr marL="68580" marR="68580" marT="0" marB="0" anchor="ctr"/>
                </a:tc>
                <a:tc>
                  <a:txBody>
                    <a:bodyPr/>
                    <a:lstStyle/>
                    <a:p>
                      <a:pPr marL="0" marR="0" algn="ctr">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Accuracy</a:t>
                      </a:r>
                    </a:p>
                  </a:txBody>
                  <a:tcPr marL="68580" marR="68580" marT="0" marB="0" anchor="ctr"/>
                </a:tc>
                <a:extLst>
                  <a:ext uri="{0D108BD9-81ED-4DB2-BD59-A6C34878D82A}">
                    <a16:rowId xmlns:a16="http://schemas.microsoft.com/office/drawing/2014/main" val="2143639983"/>
                  </a:ext>
                </a:extLst>
              </a:tr>
              <a:tr h="499336">
                <a:tc>
                  <a:txBody>
                    <a:bodyPr/>
                    <a:lstStyle/>
                    <a:p>
                      <a:pPr marL="0" marR="0" algn="ctr" defTabSz="914400" rtl="0" eaLnBrk="1" latinLnBrk="0" hangingPunct="1">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Bi-LSTM</a:t>
                      </a: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0.8798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0.8793</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0.8780</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0.8792</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900146441"/>
                  </a:ext>
                </a:extLst>
              </a:tr>
              <a:tr h="499336">
                <a:tc>
                  <a:txBody>
                    <a:bodyPr/>
                    <a:lstStyle/>
                    <a:p>
                      <a:pPr marL="0" marR="0" algn="ctr" defTabSz="914400" rtl="0" eaLnBrk="1" latinLnBrk="0" hangingPunct="1">
                        <a:lnSpc>
                          <a:spcPct val="115000"/>
                        </a:lnSpc>
                        <a:buNone/>
                      </a:pPr>
                      <a:r>
                        <a:rPr lang="en-US" sz="1200" b="1" kern="1200" dirty="0">
                          <a:solidFill>
                            <a:schemeClr val="dk1"/>
                          </a:solidFill>
                          <a:effectLst/>
                          <a:latin typeface="Arial" panose="020B0604020202020204" pitchFamily="34" charset="0"/>
                          <a:ea typeface="+mn-ea"/>
                          <a:cs typeface="Arial" panose="020B0604020202020204" pitchFamily="34" charset="0"/>
                        </a:rPr>
                        <a:t>CNN + </a:t>
                      </a:r>
                      <a:r>
                        <a:rPr lang="en-US" sz="1200" b="1" kern="1200" dirty="0" err="1">
                          <a:solidFill>
                            <a:schemeClr val="dk1"/>
                          </a:solidFill>
                          <a:effectLst/>
                          <a:latin typeface="Arial" panose="020B0604020202020204" pitchFamily="34" charset="0"/>
                          <a:ea typeface="+mn-ea"/>
                          <a:cs typeface="Arial" panose="020B0604020202020204" pitchFamily="34" charset="0"/>
                        </a:rPr>
                        <a:t>BiGRU</a:t>
                      </a:r>
                      <a:r>
                        <a:rPr lang="en-US" sz="1200" b="1" kern="1200" dirty="0">
                          <a:solidFill>
                            <a:schemeClr val="dk1"/>
                          </a:solidFill>
                          <a:effectLst/>
                          <a:latin typeface="Arial" panose="020B0604020202020204" pitchFamily="34" charset="0"/>
                          <a:ea typeface="+mn-ea"/>
                          <a:cs typeface="Arial" panose="020B0604020202020204" pitchFamily="34" charset="0"/>
                        </a:rPr>
                        <a:t> Hybrid</a:t>
                      </a: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0.8778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4226668041"/>
                  </a:ext>
                </a:extLst>
              </a:tr>
            </a:tbl>
          </a:graphicData>
        </a:graphic>
      </p:graphicFrame>
      <p:sp>
        <p:nvSpPr>
          <p:cNvPr id="16" name="TextBox 15">
            <a:extLst>
              <a:ext uri="{FF2B5EF4-FFF2-40B4-BE49-F238E27FC236}">
                <a16:creationId xmlns:a16="http://schemas.microsoft.com/office/drawing/2014/main" id="{2A70129F-7C32-B9A1-F6F5-0A088B42EF2E}"/>
              </a:ext>
            </a:extLst>
          </p:cNvPr>
          <p:cNvSpPr txBox="1"/>
          <p:nvPr/>
        </p:nvSpPr>
        <p:spPr>
          <a:xfrm>
            <a:off x="3471576" y="2222102"/>
            <a:ext cx="5248848"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Performance results of Deep Learning Models</a:t>
            </a:r>
          </a:p>
        </p:txBody>
      </p:sp>
      <p:sp>
        <p:nvSpPr>
          <p:cNvPr id="18" name="TextBox 17">
            <a:extLst>
              <a:ext uri="{FF2B5EF4-FFF2-40B4-BE49-F238E27FC236}">
                <a16:creationId xmlns:a16="http://schemas.microsoft.com/office/drawing/2014/main" id="{04875671-98F7-F6F6-8AE8-863A6A36F792}"/>
              </a:ext>
            </a:extLst>
          </p:cNvPr>
          <p:cNvSpPr txBox="1"/>
          <p:nvPr/>
        </p:nvSpPr>
        <p:spPr>
          <a:xfrm>
            <a:off x="4549938" y="4473601"/>
            <a:ext cx="2350173"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Tree>
    <p:extLst>
      <p:ext uri="{BB962C8B-B14F-4D97-AF65-F5344CB8AC3E}">
        <p14:creationId xmlns:p14="http://schemas.microsoft.com/office/powerpoint/2010/main" val="2785021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3CDA0E-0889-E33A-FC60-4F725871E051}"/>
              </a:ext>
            </a:extLst>
          </p:cNvPr>
          <p:cNvSpPr/>
          <p:nvPr/>
        </p:nvSpPr>
        <p:spPr>
          <a:xfrm>
            <a:off x="550333" y="1981200"/>
            <a:ext cx="2302934" cy="36109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id="{467A1B97-D89C-013F-2B3A-E84C28672AD6}"/>
              </a:ext>
            </a:extLst>
          </p:cNvPr>
          <p:cNvGraphicFramePr>
            <a:graphicFrameLocks noGrp="1"/>
          </p:cNvGraphicFramePr>
          <p:nvPr>
            <p:extLst>
              <p:ext uri="{D42A27DB-BD31-4B8C-83A1-F6EECF244321}">
                <p14:modId xmlns:p14="http://schemas.microsoft.com/office/powerpoint/2010/main" val="1179740880"/>
              </p:ext>
            </p:extLst>
          </p:nvPr>
        </p:nvGraphicFramePr>
        <p:xfrm>
          <a:off x="1381155" y="4152748"/>
          <a:ext cx="8965111" cy="2563872"/>
        </p:xfrm>
        <a:graphic>
          <a:graphicData uri="http://schemas.openxmlformats.org/drawingml/2006/table">
            <a:tbl>
              <a:tblPr firstRow="1" bandRow="1">
                <a:tableStyleId>{8A107856-5554-42FB-B03E-39F5DBC370BA}</a:tableStyleId>
              </a:tblPr>
              <a:tblGrid>
                <a:gridCol w="1575690">
                  <a:extLst>
                    <a:ext uri="{9D8B030D-6E8A-4147-A177-3AD203B41FA5}">
                      <a16:colId xmlns:a16="http://schemas.microsoft.com/office/drawing/2014/main" val="3915108889"/>
                    </a:ext>
                  </a:extLst>
                </a:gridCol>
                <a:gridCol w="982766">
                  <a:extLst>
                    <a:ext uri="{9D8B030D-6E8A-4147-A177-3AD203B41FA5}">
                      <a16:colId xmlns:a16="http://schemas.microsoft.com/office/drawing/2014/main" val="1999383119"/>
                    </a:ext>
                  </a:extLst>
                </a:gridCol>
                <a:gridCol w="1076770">
                  <a:extLst>
                    <a:ext uri="{9D8B030D-6E8A-4147-A177-3AD203B41FA5}">
                      <a16:colId xmlns:a16="http://schemas.microsoft.com/office/drawing/2014/main" val="3624679452"/>
                    </a:ext>
                  </a:extLst>
                </a:gridCol>
                <a:gridCol w="1324598">
                  <a:extLst>
                    <a:ext uri="{9D8B030D-6E8A-4147-A177-3AD203B41FA5}">
                      <a16:colId xmlns:a16="http://schemas.microsoft.com/office/drawing/2014/main" val="3463476024"/>
                    </a:ext>
                  </a:extLst>
                </a:gridCol>
                <a:gridCol w="752030">
                  <a:extLst>
                    <a:ext uri="{9D8B030D-6E8A-4147-A177-3AD203B41FA5}">
                      <a16:colId xmlns:a16="http://schemas.microsoft.com/office/drawing/2014/main" val="3330191641"/>
                    </a:ext>
                  </a:extLst>
                </a:gridCol>
                <a:gridCol w="2418460">
                  <a:extLst>
                    <a:ext uri="{9D8B030D-6E8A-4147-A177-3AD203B41FA5}">
                      <a16:colId xmlns:a16="http://schemas.microsoft.com/office/drawing/2014/main" val="2252612524"/>
                    </a:ext>
                  </a:extLst>
                </a:gridCol>
                <a:gridCol w="834797">
                  <a:extLst>
                    <a:ext uri="{9D8B030D-6E8A-4147-A177-3AD203B41FA5}">
                      <a16:colId xmlns:a16="http://schemas.microsoft.com/office/drawing/2014/main" val="995419420"/>
                    </a:ext>
                  </a:extLst>
                </a:gridCol>
              </a:tblGrid>
              <a:tr h="325248">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Model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Data Split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Max Length</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Learning Rate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Epochs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Key Regularization / Tricks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Metric</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11522045"/>
                  </a:ext>
                </a:extLst>
              </a:tr>
              <a:tr h="456411">
                <a:tc>
                  <a:txBody>
                    <a:bodyPr/>
                    <a:lstStyle/>
                    <a:p>
                      <a:pPr algn="ctr" fontAlgn="ctr">
                        <a:buNone/>
                      </a:pPr>
                      <a:r>
                        <a:rPr lang="en-US" sz="1200" u="none" strike="noStrike" dirty="0" err="1">
                          <a:effectLst/>
                          <a:latin typeface="Arial" panose="020B0604020202020204" pitchFamily="34" charset="0"/>
                          <a:cs typeface="Arial" panose="020B0604020202020204" pitchFamily="34" charset="0"/>
                        </a:rPr>
                        <a:t>DistilBERT</a:t>
                      </a:r>
                      <a:r>
                        <a:rPr lang="en-US" sz="1200" u="none" strike="noStrike" dirty="0">
                          <a:effectLst/>
                          <a:latin typeface="Arial" panose="020B0604020202020204" pitchFamily="34" charset="0"/>
                          <a:cs typeface="Arial" panose="020B0604020202020204" pitchFamily="34" charset="0"/>
                        </a:rPr>
                        <a:t>-base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128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1.00E-05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Dropout=0.20, Label smoothing=0.10, Early stopping=2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Accuracy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706271681"/>
                  </a:ext>
                </a:extLst>
              </a:tr>
              <a:tr h="666651">
                <a:tc>
                  <a:txBody>
                    <a:bodyPr/>
                    <a:lstStyle/>
                    <a:p>
                      <a:pPr algn="ctr" fontAlgn="ctr">
                        <a:buNone/>
                      </a:pPr>
                      <a:r>
                        <a:rPr lang="en-US" sz="1200" u="none" strike="noStrike">
                          <a:effectLst/>
                          <a:latin typeface="Arial" panose="020B0604020202020204" pitchFamily="34" charset="0"/>
                          <a:cs typeface="Arial" panose="020B0604020202020204" pitchFamily="34" charset="0"/>
                        </a:rPr>
                        <a:t>DeBERTa-v3-base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256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1.00E-05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Dropout=0.30, Label smoothing=0.15, Weight decay=0.18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Accuracy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3228121254"/>
                  </a:ext>
                </a:extLst>
              </a:tr>
              <a:tr h="666651">
                <a:tc>
                  <a:txBody>
                    <a:bodyPr/>
                    <a:lstStyle/>
                    <a:p>
                      <a:pPr algn="ctr" fontAlgn="ctr">
                        <a:buNone/>
                      </a:pPr>
                      <a:r>
                        <a:rPr lang="en-US" sz="1200" u="none" strike="noStrike">
                          <a:effectLst/>
                          <a:latin typeface="Arial" panose="020B0604020202020204" pitchFamily="34" charset="0"/>
                          <a:cs typeface="Arial" panose="020B0604020202020204" pitchFamily="34" charset="0"/>
                        </a:rPr>
                        <a:t>RoBERTa-base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256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8.00E-06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Dropout=0.25, Label smoothing=0.12, Gradient checkpointing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Accuracy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1054311069"/>
                  </a:ext>
                </a:extLst>
              </a:tr>
              <a:tr h="448911">
                <a:tc>
                  <a:txBody>
                    <a:bodyPr/>
                    <a:lstStyle/>
                    <a:p>
                      <a:pPr algn="ctr" fontAlgn="ctr">
                        <a:buNone/>
                      </a:pPr>
                      <a:r>
                        <a:rPr lang="en-US" sz="1200" u="none" strike="noStrike">
                          <a:effectLst/>
                          <a:latin typeface="Arial" panose="020B0604020202020204" pitchFamily="34" charset="0"/>
                          <a:cs typeface="Arial" panose="020B0604020202020204" pitchFamily="34" charset="0"/>
                        </a:rPr>
                        <a:t>ELECTRA-base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80 / 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256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1.50E-05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Dropout=0.30, Weight decay=0.15, Early stopping=2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tc>
                  <a:txBody>
                    <a:bodyPr/>
                    <a:lstStyle/>
                    <a:p>
                      <a:pPr algn="ctr" fontAlgn="ctr">
                        <a:buNone/>
                      </a:pPr>
                      <a:r>
                        <a:rPr lang="en-US" sz="1200" u="none" strike="noStrike" dirty="0">
                          <a:effectLst/>
                          <a:latin typeface="Arial" panose="020B0604020202020204" pitchFamily="34" charset="0"/>
                          <a:cs typeface="Arial" panose="020B0604020202020204" pitchFamily="34" charset="0"/>
                        </a:rPr>
                        <a:t>Accuracy</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11280" marR="11280" marT="11280" marB="0" anchor="ctr"/>
                </a:tc>
                <a:extLst>
                  <a:ext uri="{0D108BD9-81ED-4DB2-BD59-A6C34878D82A}">
                    <a16:rowId xmlns:a16="http://schemas.microsoft.com/office/drawing/2014/main" val="2262653116"/>
                  </a:ext>
                </a:extLst>
              </a:tr>
            </a:tbl>
          </a:graphicData>
        </a:graphic>
      </p:graphicFrame>
      <p:sp>
        <p:nvSpPr>
          <p:cNvPr id="7" name="Rectangle 6">
            <a:extLst>
              <a:ext uri="{FF2B5EF4-FFF2-40B4-BE49-F238E27FC236}">
                <a16:creationId xmlns:a16="http://schemas.microsoft.com/office/drawing/2014/main" id="{A13C8A6A-0569-2A5E-4BFC-AA1E7E307ED8}"/>
              </a:ext>
            </a:extLst>
          </p:cNvPr>
          <p:cNvSpPr/>
          <p:nvPr/>
        </p:nvSpPr>
        <p:spPr>
          <a:xfrm>
            <a:off x="2264554" y="1163437"/>
            <a:ext cx="6879446" cy="5056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rial Rounded MT Bold" panose="020F0704030504030204" pitchFamily="34" charset="0"/>
                <a:cs typeface="Times New Roman" panose="02020603050405020304" pitchFamily="18" charset="0"/>
              </a:rPr>
              <a:t>Large Language Models: Fine-Tuning Setup and Evaluation</a:t>
            </a:r>
          </a:p>
        </p:txBody>
      </p:sp>
      <p:graphicFrame>
        <p:nvGraphicFramePr>
          <p:cNvPr id="8" name="Table 7">
            <a:extLst>
              <a:ext uri="{FF2B5EF4-FFF2-40B4-BE49-F238E27FC236}">
                <a16:creationId xmlns:a16="http://schemas.microsoft.com/office/drawing/2014/main" id="{425BC8FB-4A6A-17AA-5F8A-3CD56D8DF198}"/>
              </a:ext>
            </a:extLst>
          </p:cNvPr>
          <p:cNvGraphicFramePr>
            <a:graphicFrameLocks noGrp="1"/>
          </p:cNvGraphicFramePr>
          <p:nvPr>
            <p:extLst>
              <p:ext uri="{D42A27DB-BD31-4B8C-83A1-F6EECF244321}">
                <p14:modId xmlns:p14="http://schemas.microsoft.com/office/powerpoint/2010/main" val="380119660"/>
              </p:ext>
            </p:extLst>
          </p:nvPr>
        </p:nvGraphicFramePr>
        <p:xfrm>
          <a:off x="1381155" y="2086034"/>
          <a:ext cx="8965112" cy="1545424"/>
        </p:xfrm>
        <a:graphic>
          <a:graphicData uri="http://schemas.openxmlformats.org/drawingml/2006/table">
            <a:tbl>
              <a:tblPr firstRow="1" firstCol="1" bandRow="1">
                <a:tableStyleId>{8A107856-5554-42FB-B03E-39F5DBC370BA}</a:tableStyleId>
              </a:tblPr>
              <a:tblGrid>
                <a:gridCol w="3850643">
                  <a:extLst>
                    <a:ext uri="{9D8B030D-6E8A-4147-A177-3AD203B41FA5}">
                      <a16:colId xmlns:a16="http://schemas.microsoft.com/office/drawing/2014/main" val="1160619068"/>
                    </a:ext>
                  </a:extLst>
                </a:gridCol>
                <a:gridCol w="1290803">
                  <a:extLst>
                    <a:ext uri="{9D8B030D-6E8A-4147-A177-3AD203B41FA5}">
                      <a16:colId xmlns:a16="http://schemas.microsoft.com/office/drawing/2014/main" val="3064382952"/>
                    </a:ext>
                  </a:extLst>
                </a:gridCol>
                <a:gridCol w="1343795">
                  <a:extLst>
                    <a:ext uri="{9D8B030D-6E8A-4147-A177-3AD203B41FA5}">
                      <a16:colId xmlns:a16="http://schemas.microsoft.com/office/drawing/2014/main" val="981836899"/>
                    </a:ext>
                  </a:extLst>
                </a:gridCol>
                <a:gridCol w="1219799">
                  <a:extLst>
                    <a:ext uri="{9D8B030D-6E8A-4147-A177-3AD203B41FA5}">
                      <a16:colId xmlns:a16="http://schemas.microsoft.com/office/drawing/2014/main" val="2548425034"/>
                    </a:ext>
                  </a:extLst>
                </a:gridCol>
                <a:gridCol w="1260072">
                  <a:extLst>
                    <a:ext uri="{9D8B030D-6E8A-4147-A177-3AD203B41FA5}">
                      <a16:colId xmlns:a16="http://schemas.microsoft.com/office/drawing/2014/main" val="1615978103"/>
                    </a:ext>
                  </a:extLst>
                </a:gridCol>
              </a:tblGrid>
              <a:tr h="415324">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Model</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Precision</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Recall</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F1-Score</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Accuracy</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931708539"/>
                  </a:ext>
                </a:extLst>
              </a:tr>
              <a:tr h="282525">
                <a:tc>
                  <a:txBody>
                    <a:bodyPr/>
                    <a:lstStyle/>
                    <a:p>
                      <a:pPr marL="0" marR="0" algn="ctr">
                        <a:lnSpc>
                          <a:spcPct val="115000"/>
                        </a:lnSpc>
                        <a:buNone/>
                      </a:pPr>
                      <a:r>
                        <a:rPr lang="en-US" sz="1200" kern="100" dirty="0" err="1">
                          <a:effectLst/>
                          <a:latin typeface="Arial" panose="020B0604020202020204" pitchFamily="34" charset="0"/>
                          <a:cs typeface="Arial" panose="020B0604020202020204" pitchFamily="34" charset="0"/>
                        </a:rPr>
                        <a:t>Distilbert</a:t>
                      </a:r>
                      <a:r>
                        <a:rPr lang="en-US" sz="1200" kern="100" dirty="0">
                          <a:effectLst/>
                          <a:latin typeface="Arial" panose="020B0604020202020204" pitchFamily="34" charset="0"/>
                          <a:cs typeface="Arial" panose="020B0604020202020204" pitchFamily="34" charset="0"/>
                        </a:rPr>
                        <a:t>-Base-Uncased</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0.9014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0.9012</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0.9013</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637432236"/>
                  </a:ext>
                </a:extLst>
              </a:tr>
              <a:tr h="282525">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DEBERTA-V3-BASE</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0.9179</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0.9162</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0.9164</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488648234"/>
                  </a:ext>
                </a:extLst>
              </a:tr>
              <a:tr h="282525">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Roberta-Base</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0.9038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0.9038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0.9038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0.9037</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857034344"/>
                  </a:ext>
                </a:extLst>
              </a:tr>
              <a:tr h="282525">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Electra-Large-Discriminator</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0.8990</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0.8989</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a:effectLst/>
                          <a:latin typeface="Arial" panose="020B0604020202020204" pitchFamily="34" charset="0"/>
                          <a:cs typeface="Arial" panose="020B0604020202020204" pitchFamily="34" charset="0"/>
                        </a:rPr>
                        <a:t>0.8988</a:t>
                      </a:r>
                      <a:endParaRPr lang="en-US" sz="1200" kern="1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buNone/>
                      </a:pPr>
                      <a:r>
                        <a:rPr lang="en-US" sz="1200" kern="100" dirty="0">
                          <a:effectLst/>
                          <a:latin typeface="Arial" panose="020B0604020202020204" pitchFamily="34" charset="0"/>
                          <a:cs typeface="Arial" panose="020B0604020202020204" pitchFamily="34" charset="0"/>
                        </a:rPr>
                        <a:t>0.8988</a:t>
                      </a:r>
                      <a:endParaRPr lang="en-US" sz="1200" kern="1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667695524"/>
                  </a:ext>
                </a:extLst>
              </a:tr>
            </a:tbl>
          </a:graphicData>
        </a:graphic>
      </p:graphicFrame>
      <p:sp>
        <p:nvSpPr>
          <p:cNvPr id="9" name="TextBox 8">
            <a:extLst>
              <a:ext uri="{FF2B5EF4-FFF2-40B4-BE49-F238E27FC236}">
                <a16:creationId xmlns:a16="http://schemas.microsoft.com/office/drawing/2014/main" id="{2F3D1E75-40B5-3FBF-5F99-032985C6046B}"/>
              </a:ext>
            </a:extLst>
          </p:cNvPr>
          <p:cNvSpPr txBox="1"/>
          <p:nvPr/>
        </p:nvSpPr>
        <p:spPr>
          <a:xfrm>
            <a:off x="4909715" y="3783416"/>
            <a:ext cx="2372570" cy="369332"/>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Models Parameters</a:t>
            </a:r>
          </a:p>
        </p:txBody>
      </p:sp>
      <p:sp>
        <p:nvSpPr>
          <p:cNvPr id="10" name="TextBox 9">
            <a:extLst>
              <a:ext uri="{FF2B5EF4-FFF2-40B4-BE49-F238E27FC236}">
                <a16:creationId xmlns:a16="http://schemas.microsoft.com/office/drawing/2014/main" id="{37691E2C-316A-E11A-BA5A-3AEC1466D1AF}"/>
              </a:ext>
            </a:extLst>
          </p:cNvPr>
          <p:cNvSpPr txBox="1"/>
          <p:nvPr/>
        </p:nvSpPr>
        <p:spPr>
          <a:xfrm>
            <a:off x="2997200" y="1736883"/>
            <a:ext cx="6197600" cy="369332"/>
          </a:xfrm>
          <a:prstGeom prst="rect">
            <a:avLst/>
          </a:prstGeom>
          <a:noFill/>
        </p:spPr>
        <p:txBody>
          <a:bodyPr wrap="square">
            <a:spAutoFit/>
          </a:bodyPr>
          <a:lstStyle/>
          <a:p>
            <a:r>
              <a:rPr lang="en-US" dirty="0"/>
              <a:t> </a:t>
            </a:r>
            <a:r>
              <a:rPr lang="en-US" b="1" dirty="0">
                <a:solidFill>
                  <a:schemeClr val="bg1"/>
                </a:solidFill>
                <a:latin typeface="Arial" panose="020B0604020202020204" pitchFamily="34" charset="0"/>
                <a:cs typeface="Arial" panose="020B0604020202020204" pitchFamily="34" charset="0"/>
              </a:rPr>
              <a:t>Performance results of Transformer-Based Models</a:t>
            </a:r>
          </a:p>
        </p:txBody>
      </p:sp>
      <p:sp>
        <p:nvSpPr>
          <p:cNvPr id="15" name="Title 1">
            <a:extLst>
              <a:ext uri="{FF2B5EF4-FFF2-40B4-BE49-F238E27FC236}">
                <a16:creationId xmlns:a16="http://schemas.microsoft.com/office/drawing/2014/main" id="{B7CCE9B1-AFCA-B6CE-D85A-55E5864725D0}"/>
              </a:ext>
            </a:extLst>
          </p:cNvPr>
          <p:cNvSpPr txBox="1">
            <a:spLocks/>
          </p:cNvSpPr>
          <p:nvPr/>
        </p:nvSpPr>
        <p:spPr>
          <a:xfrm>
            <a:off x="900232" y="432945"/>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2650220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366CD2-9ED8-88B2-7C33-F9FB514B187B}"/>
              </a:ext>
            </a:extLst>
          </p:cNvPr>
          <p:cNvSpPr/>
          <p:nvPr/>
        </p:nvSpPr>
        <p:spPr>
          <a:xfrm>
            <a:off x="482837" y="2016807"/>
            <a:ext cx="2414187" cy="299103"/>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35CBAC-4F55-E2CB-2949-C8199BA53E04}"/>
              </a:ext>
            </a:extLst>
          </p:cNvPr>
          <p:cNvSpPr>
            <a:spLocks noGrp="1"/>
          </p:cNvSpPr>
          <p:nvPr>
            <p:ph type="title"/>
          </p:nvPr>
        </p:nvSpPr>
        <p:spPr>
          <a:xfrm>
            <a:off x="482837" y="341233"/>
            <a:ext cx="8318903" cy="858100"/>
          </a:xfrm>
        </p:spPr>
        <p:txBody>
          <a:bodyPr/>
          <a:lstStyle/>
          <a:p>
            <a:br>
              <a:rPr lang="en-US" b="0" dirty="0"/>
            </a:br>
            <a:endParaRPr lang="en-US" b="0" dirty="0"/>
          </a:p>
        </p:txBody>
      </p:sp>
      <p:pic>
        <p:nvPicPr>
          <p:cNvPr id="5" name="Content Placeholder 4">
            <a:extLst>
              <a:ext uri="{FF2B5EF4-FFF2-40B4-BE49-F238E27FC236}">
                <a16:creationId xmlns:a16="http://schemas.microsoft.com/office/drawing/2014/main" id="{52F3E10C-C8B9-B2E5-78DA-EB074DA2EDCA}"/>
              </a:ext>
            </a:extLst>
          </p:cNvPr>
          <p:cNvPicPr>
            <a:picLocks noGrp="1" noChangeAspect="1"/>
          </p:cNvPicPr>
          <p:nvPr>
            <p:ph sz="quarter" idx="13"/>
          </p:nvPr>
        </p:nvPicPr>
        <p:blipFill>
          <a:blip r:embed="rId2"/>
          <a:stretch>
            <a:fillRect/>
          </a:stretch>
        </p:blipFill>
        <p:spPr>
          <a:xfrm>
            <a:off x="2038885" y="3315132"/>
            <a:ext cx="7350808" cy="3542868"/>
          </a:xfrm>
          <a:prstGeom prst="rect">
            <a:avLst/>
          </a:prstGeom>
        </p:spPr>
      </p:pic>
      <p:sp>
        <p:nvSpPr>
          <p:cNvPr id="7" name="Rectangle 6">
            <a:extLst>
              <a:ext uri="{FF2B5EF4-FFF2-40B4-BE49-F238E27FC236}">
                <a16:creationId xmlns:a16="http://schemas.microsoft.com/office/drawing/2014/main" id="{FDEE0983-93BD-35A4-286D-69026C541B5A}"/>
              </a:ext>
            </a:extLst>
          </p:cNvPr>
          <p:cNvSpPr/>
          <p:nvPr/>
        </p:nvSpPr>
        <p:spPr>
          <a:xfrm>
            <a:off x="482837" y="1244600"/>
            <a:ext cx="10063385" cy="21844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Traditional ML models (Logistic Regression, SVM, Random Forest, LightGBM, Naïve Bayes) achieve strong baseline performance using TF-IDF features.</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Deep Learning models (BiGRU-based and CNN–BiGRU hybrid) provide moderate improvement by leveraging dense word embeddings.</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Transformer-based LLMs consistently outperform ML and DL models due to their contextual representation learning.</a:t>
            </a:r>
          </a:p>
          <a:p>
            <a:pPr>
              <a:lnSpc>
                <a:spcPct val="150000"/>
              </a:lnSpc>
            </a:pPr>
            <a:r>
              <a:rPr lang="en-US" sz="1400" dirty="0">
                <a:solidFill>
                  <a:schemeClr val="bg1"/>
                </a:solidFill>
                <a:latin typeface="Arial" panose="020B0604020202020204" pitchFamily="34" charset="0"/>
                <a:ea typeface="Yu Mincho" panose="02020400000000000000" pitchFamily="18" charset="-128"/>
                <a:cs typeface="Arial" panose="020B0604020202020204" pitchFamily="34" charset="0"/>
              </a:rPr>
              <a:t>DeBERTa-v3 achieves the highest accuracy, demonstrating the effectiveness of disentangled attention and advanced pretraining.</a:t>
            </a:r>
          </a:p>
        </p:txBody>
      </p:sp>
      <p:sp>
        <p:nvSpPr>
          <p:cNvPr id="9" name="Rectangle 8">
            <a:extLst>
              <a:ext uri="{FF2B5EF4-FFF2-40B4-BE49-F238E27FC236}">
                <a16:creationId xmlns:a16="http://schemas.microsoft.com/office/drawing/2014/main" id="{33AADD73-2FB2-8487-C5C0-1CA5A74A0FAB}"/>
              </a:ext>
            </a:extLst>
          </p:cNvPr>
          <p:cNvSpPr/>
          <p:nvPr/>
        </p:nvSpPr>
        <p:spPr>
          <a:xfrm>
            <a:off x="158762" y="659486"/>
            <a:ext cx="8002471" cy="632389"/>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US" b="1" dirty="0">
                <a:latin typeface="Arial Rounded MT Bold" panose="020F0704030504030204" pitchFamily="34" charset="0"/>
                <a:cs typeface="Times New Roman" panose="02020603050405020304" pitchFamily="18" charset="0"/>
              </a:rPr>
              <a:t>Performance Comparison Across ML, DL, and Transformer Models</a:t>
            </a:r>
          </a:p>
        </p:txBody>
      </p:sp>
      <p:sp>
        <p:nvSpPr>
          <p:cNvPr id="3" name="Title 1">
            <a:extLst>
              <a:ext uri="{FF2B5EF4-FFF2-40B4-BE49-F238E27FC236}">
                <a16:creationId xmlns:a16="http://schemas.microsoft.com/office/drawing/2014/main" id="{8B76546F-1B6B-1AB2-4597-E1D230DF5176}"/>
              </a:ext>
            </a:extLst>
          </p:cNvPr>
          <p:cNvSpPr txBox="1">
            <a:spLocks/>
          </p:cNvSpPr>
          <p:nvPr/>
        </p:nvSpPr>
        <p:spPr>
          <a:xfrm>
            <a:off x="482837" y="100272"/>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38155541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CB289E2-CD31-A209-8F60-06F2AFC5DE38}"/>
              </a:ext>
            </a:extLst>
          </p:cNvPr>
          <p:cNvSpPr/>
          <p:nvPr/>
        </p:nvSpPr>
        <p:spPr>
          <a:xfrm>
            <a:off x="440536" y="1871529"/>
            <a:ext cx="2541946" cy="58111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14B405-32F1-724D-DAF1-187ACBD0FA11}"/>
              </a:ext>
            </a:extLst>
          </p:cNvPr>
          <p:cNvSpPr>
            <a:spLocks noGrp="1"/>
          </p:cNvSpPr>
          <p:nvPr>
            <p:ph type="title"/>
          </p:nvPr>
        </p:nvSpPr>
        <p:spPr>
          <a:xfrm>
            <a:off x="4036063" y="1176938"/>
            <a:ext cx="3788204" cy="391437"/>
          </a:xfrm>
        </p:spPr>
        <p:txBody>
          <a:bodyPr/>
          <a:lstStyle/>
          <a:p>
            <a:r>
              <a:rPr lang="en-US" sz="1800" dirty="0">
                <a:solidFill>
                  <a:schemeClr val="dk1"/>
                </a:solidFill>
                <a:latin typeface="Arial Rounded MT Bold" panose="020F0704030504030204" pitchFamily="34" charset="0"/>
                <a:ea typeface="+mn-ea"/>
                <a:cs typeface="Times New Roman" panose="02020603050405020304" pitchFamily="18" charset="0"/>
              </a:rPr>
              <a:t>The model with the Best score</a:t>
            </a:r>
          </a:p>
        </p:txBody>
      </p:sp>
      <p:sp>
        <p:nvSpPr>
          <p:cNvPr id="3" name="Content Placeholder 2">
            <a:extLst>
              <a:ext uri="{FF2B5EF4-FFF2-40B4-BE49-F238E27FC236}">
                <a16:creationId xmlns:a16="http://schemas.microsoft.com/office/drawing/2014/main" id="{FC56CB6F-71BE-57A8-B2EF-2360803B3BB7}"/>
              </a:ext>
            </a:extLst>
          </p:cNvPr>
          <p:cNvSpPr>
            <a:spLocks noGrp="1"/>
          </p:cNvSpPr>
          <p:nvPr>
            <p:ph sz="quarter" idx="13"/>
          </p:nvPr>
        </p:nvSpPr>
        <p:spPr>
          <a:xfrm>
            <a:off x="969692" y="1658417"/>
            <a:ext cx="9652126" cy="1588451"/>
          </a:xfrm>
          <a:noFill/>
          <a:ln>
            <a:noFill/>
          </a:ln>
        </p:spPr>
        <p:style>
          <a:lnRef idx="0">
            <a:scrgbClr r="0" g="0" b="0"/>
          </a:lnRef>
          <a:fillRef idx="0">
            <a:scrgbClr r="0" g="0" b="0"/>
          </a:fillRef>
          <a:effectRef idx="0">
            <a:scrgbClr r="0" g="0" b="0"/>
          </a:effectRef>
          <a:fontRef idx="minor">
            <a:schemeClr val="accent2"/>
          </a:fontRef>
        </p:style>
        <p:txBody>
          <a:bodyPr>
            <a:normAutofit/>
          </a:bodyPr>
          <a:lstStyle/>
          <a:p>
            <a:pPr>
              <a:lnSpc>
                <a:spcPct val="200000"/>
              </a:lnSpc>
            </a:pPr>
            <a:r>
              <a:rPr lang="en-US" sz="1600" dirty="0">
                <a:solidFill>
                  <a:schemeClr val="bg1"/>
                </a:solidFill>
                <a:latin typeface="Arial" panose="020B0604020202020204" pitchFamily="34" charset="0"/>
                <a:ea typeface="Yu Mincho" panose="02020400000000000000" pitchFamily="18" charset="-128"/>
                <a:cs typeface="Arial" panose="020B0604020202020204" pitchFamily="34" charset="0"/>
              </a:rPr>
              <a:t>The </a:t>
            </a:r>
            <a:r>
              <a:rPr lang="en-US" sz="1600" b="1" dirty="0">
                <a:solidFill>
                  <a:schemeClr val="bg1"/>
                </a:solidFill>
                <a:latin typeface="Arial" panose="020B0604020202020204" pitchFamily="34" charset="0"/>
                <a:ea typeface="Yu Mincho" panose="02020400000000000000" pitchFamily="18" charset="-128"/>
                <a:cs typeface="Arial" panose="020B0604020202020204" pitchFamily="34" charset="0"/>
              </a:rPr>
              <a:t>DeBERTa-v3</a:t>
            </a:r>
            <a:r>
              <a:rPr lang="en-US" sz="1600" dirty="0">
                <a:solidFill>
                  <a:schemeClr val="bg1"/>
                </a:solidFill>
                <a:latin typeface="Arial" panose="020B0604020202020204" pitchFamily="34" charset="0"/>
                <a:ea typeface="Yu Mincho" panose="02020400000000000000" pitchFamily="18" charset="-128"/>
                <a:cs typeface="Arial" panose="020B0604020202020204" pitchFamily="34" charset="0"/>
              </a:rPr>
              <a:t> model reached a maximum test accuracy of 0.9164, which is the best performance obtained in this study shown in Figure. Its decoupled attention mechanism and strengthened context encoding remarkably increased classification performance.</a:t>
            </a:r>
          </a:p>
          <a:p>
            <a:endParaRPr lang="en-US" dirty="0"/>
          </a:p>
        </p:txBody>
      </p:sp>
      <p:pic>
        <p:nvPicPr>
          <p:cNvPr id="6" name="Picture 5" descr="A graph with blue line and orange line&#10;&#10;AI-generated content may be incorrect.">
            <a:extLst>
              <a:ext uri="{FF2B5EF4-FFF2-40B4-BE49-F238E27FC236}">
                <a16:creationId xmlns:a16="http://schemas.microsoft.com/office/drawing/2014/main" id="{23D0DE96-B112-EC46-80E7-89DAFF9EB0DF}"/>
              </a:ext>
            </a:extLst>
          </p:cNvPr>
          <p:cNvPicPr>
            <a:picLocks noChangeAspect="1"/>
          </p:cNvPicPr>
          <p:nvPr/>
        </p:nvPicPr>
        <p:blipFill>
          <a:blip r:embed="rId2"/>
          <a:stretch>
            <a:fillRect/>
          </a:stretch>
        </p:blipFill>
        <p:spPr>
          <a:xfrm>
            <a:off x="3000150" y="3158067"/>
            <a:ext cx="5178216" cy="3699933"/>
          </a:xfrm>
          <a:prstGeom prst="rect">
            <a:avLst/>
          </a:prstGeom>
        </p:spPr>
      </p:pic>
      <p:sp>
        <p:nvSpPr>
          <p:cNvPr id="9" name="Title 1">
            <a:extLst>
              <a:ext uri="{FF2B5EF4-FFF2-40B4-BE49-F238E27FC236}">
                <a16:creationId xmlns:a16="http://schemas.microsoft.com/office/drawing/2014/main" id="{D3EFC372-E481-305C-F763-56C3AA891A58}"/>
              </a:ext>
            </a:extLst>
          </p:cNvPr>
          <p:cNvSpPr txBox="1">
            <a:spLocks/>
          </p:cNvSpPr>
          <p:nvPr/>
        </p:nvSpPr>
        <p:spPr>
          <a:xfrm>
            <a:off x="969692" y="254884"/>
            <a:ext cx="7759432" cy="653708"/>
          </a:xfrm>
          <a:prstGeom prst="rect">
            <a:avLst/>
          </a:prstGeom>
        </p:spPr>
        <p:txBody>
          <a:bodyPr vert="horz" lIns="0" tIns="0" rIns="0" bIns="0" rtlCol="0" anchor="b" anchorCtr="0">
            <a:noAutofit/>
          </a:bodyPr>
          <a:lstStyle>
            <a:lvl1pPr algn="l" defTabSz="914400" rtl="0" eaLnBrk="1" latinLnBrk="0" hangingPunct="1">
              <a:lnSpc>
                <a:spcPct val="8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0" dirty="0">
                <a:latin typeface="Arial Rounded MT Bold" panose="020F0704030504030204" pitchFamily="34" charset="0"/>
                <a:cs typeface="Times New Roman" panose="02020603050405020304" pitchFamily="18" charset="0"/>
              </a:rPr>
              <a:t>Results and Analysis</a:t>
            </a:r>
          </a:p>
        </p:txBody>
      </p:sp>
    </p:spTree>
    <p:extLst>
      <p:ext uri="{BB962C8B-B14F-4D97-AF65-F5344CB8AC3E}">
        <p14:creationId xmlns:p14="http://schemas.microsoft.com/office/powerpoint/2010/main" val="273972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CA40776-9402-E5F8-06DC-F5DCF5225D98}"/>
              </a:ext>
            </a:extLst>
          </p:cNvPr>
          <p:cNvSpPr/>
          <p:nvPr/>
        </p:nvSpPr>
        <p:spPr>
          <a:xfrm>
            <a:off x="529839" y="2016807"/>
            <a:ext cx="2221907" cy="27346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34A74-DB32-A1B4-A237-EA7475D3DAD9}"/>
              </a:ext>
            </a:extLst>
          </p:cNvPr>
          <p:cNvSpPr>
            <a:spLocks noGrp="1"/>
          </p:cNvSpPr>
          <p:nvPr>
            <p:ph type="title"/>
          </p:nvPr>
        </p:nvSpPr>
        <p:spPr>
          <a:xfrm>
            <a:off x="529839" y="445459"/>
            <a:ext cx="8840197" cy="711199"/>
          </a:xfrm>
        </p:spPr>
        <p:txBody>
          <a:bodyPr/>
          <a:lstStyle/>
          <a:p>
            <a:r>
              <a:rPr lang="en-US" sz="3600" b="0" dirty="0">
                <a:latin typeface="Arial Rounded MT Bold" panose="020F0704030504030204" pitchFamily="34" charset="0"/>
                <a:cs typeface="Times New Roman" panose="02020603050405020304" pitchFamily="18" charset="0"/>
                <a:sym typeface="Poppins Bold"/>
              </a:rPr>
              <a:t>CONCLUSION AND FUTURE WORK</a:t>
            </a:r>
            <a:endParaRPr lang="en-US" dirty="0"/>
          </a:p>
        </p:txBody>
      </p:sp>
      <p:sp>
        <p:nvSpPr>
          <p:cNvPr id="3" name="Content Placeholder 2">
            <a:extLst>
              <a:ext uri="{FF2B5EF4-FFF2-40B4-BE49-F238E27FC236}">
                <a16:creationId xmlns:a16="http://schemas.microsoft.com/office/drawing/2014/main" id="{2C68C5C1-F356-3683-3D00-1EFBCA38B52B}"/>
              </a:ext>
            </a:extLst>
          </p:cNvPr>
          <p:cNvSpPr>
            <a:spLocks noGrp="1"/>
          </p:cNvSpPr>
          <p:nvPr>
            <p:ph sz="quarter" idx="13"/>
          </p:nvPr>
        </p:nvSpPr>
        <p:spPr>
          <a:xfrm>
            <a:off x="529839" y="1762229"/>
            <a:ext cx="10744746" cy="3597470"/>
          </a:xfrm>
        </p:spPr>
        <p:txBody>
          <a:bodyPr>
            <a:normAutofit fontScale="92500" lnSpcReduction="20000"/>
          </a:bodyPr>
          <a:lstStyle/>
          <a:p>
            <a:pPr>
              <a:lnSpc>
                <a:spcPct val="150000"/>
              </a:lnSpc>
            </a:pPr>
            <a:r>
              <a:rPr lang="en-US" sz="2200" b="1" dirty="0">
                <a:latin typeface="Arial" panose="020B0604020202020204" pitchFamily="34" charset="0"/>
                <a:cs typeface="Arial" panose="020B0604020202020204" pitchFamily="34" charset="0"/>
              </a:rPr>
              <a:t>Conclusion:</a:t>
            </a:r>
            <a:br>
              <a:rPr lang="en-US" sz="2200" b="1"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In conclusion, models built on transformers excel at sentiment classification because they grasp context and meaning deeply.</a:t>
            </a:r>
          </a:p>
          <a:p>
            <a:pPr>
              <a:lnSpc>
                <a:spcPct val="150000"/>
              </a:lnSpc>
            </a:pPr>
            <a:endParaRPr lang="en-US" b="1" dirty="0">
              <a:latin typeface="Arial" panose="020B0604020202020204" pitchFamily="34" charset="0"/>
              <a:cs typeface="Arial" panose="020B0604020202020204" pitchFamily="34" charset="0"/>
            </a:endParaRPr>
          </a:p>
          <a:p>
            <a:pPr>
              <a:lnSpc>
                <a:spcPct val="150000"/>
              </a:lnSpc>
            </a:pPr>
            <a:r>
              <a:rPr lang="en-US" sz="2200" b="1" dirty="0">
                <a:latin typeface="Arial" panose="020B0604020202020204" pitchFamily="34" charset="0"/>
                <a:cs typeface="Arial" panose="020B0604020202020204" pitchFamily="34" charset="0"/>
              </a:rPr>
              <a:t>Future work:</a:t>
            </a:r>
            <a:endParaRPr lang="en-US" sz="2200" dirty="0">
              <a:latin typeface="Arial" panose="020B0604020202020204" pitchFamily="34" charset="0"/>
              <a:cs typeface="Arial" panose="020B0604020202020204" pitchFamily="34" charset="0"/>
            </a:endParaRPr>
          </a:p>
          <a:p>
            <a:pPr>
              <a:lnSpc>
                <a:spcPct val="150000"/>
              </a:lnSpc>
            </a:pPr>
            <a:r>
              <a:rPr lang="en-US" sz="2200" dirty="0">
                <a:latin typeface="Arial" panose="020B0604020202020204" pitchFamily="34" charset="0"/>
                <a:cs typeface="Arial" panose="020B0604020202020204" pitchFamily="34" charset="0"/>
              </a:rPr>
              <a:t>Looking ahead, research can push sentiment analysis further by focusing on aspect-based and multilingual techniques, as well as making models more efficient and easier to understand.</a:t>
            </a:r>
          </a:p>
          <a:p>
            <a:endParaRPr lang="en-US" dirty="0"/>
          </a:p>
        </p:txBody>
      </p:sp>
    </p:spTree>
    <p:extLst>
      <p:ext uri="{BB962C8B-B14F-4D97-AF65-F5344CB8AC3E}">
        <p14:creationId xmlns:p14="http://schemas.microsoft.com/office/powerpoint/2010/main" val="32628878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5BF2C0D-05D6-BD73-5DE1-FC969D888E99}"/>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92E88788-338F-E282-0211-5FE0654755B4}"/>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B2873DE7-746E-BB80-EFD7-BEDD2D12A390}"/>
              </a:ext>
            </a:extLst>
          </p:cNvPr>
          <p:cNvSpPr txBox="1">
            <a:spLocks/>
          </p:cNvSpPr>
          <p:nvPr/>
        </p:nvSpPr>
        <p:spPr>
          <a:xfrm>
            <a:off x="160670" y="1111025"/>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  Maroof, A., Wasi, S., Jami, S. I., &amp; Siddiqui, M. S. (2024). Aspect-based sentiment analysis for the service industry. IEEE Access, 12, 109702–109713. </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2</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Adiningtyas</a:t>
            </a:r>
            <a:r>
              <a:rPr lang="en-US" sz="1400" dirty="0">
                <a:latin typeface="Arial" panose="020B0604020202020204" pitchFamily="34" charset="0"/>
                <a:cs typeface="Arial" panose="020B0604020202020204" pitchFamily="34" charset="0"/>
              </a:rPr>
              <a:t>, H., &amp; </a:t>
            </a:r>
            <a:r>
              <a:rPr lang="en-US" sz="1400" dirty="0" err="1">
                <a:latin typeface="Arial" panose="020B0604020202020204" pitchFamily="34" charset="0"/>
                <a:cs typeface="Arial" panose="020B0604020202020204" pitchFamily="34" charset="0"/>
              </a:rPr>
              <a:t>Auliani</a:t>
            </a:r>
            <a:r>
              <a:rPr lang="en-US" sz="1400" dirty="0">
                <a:latin typeface="Arial" panose="020B0604020202020204" pitchFamily="34" charset="0"/>
                <a:cs typeface="Arial" panose="020B0604020202020204" pitchFamily="34" charset="0"/>
              </a:rPr>
              <a:t>, A. S. (2024). Sentiment analysis for mobile banking service quality measurement. Procedia Computer Science, 234, 40–50. </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3</a:t>
            </a:r>
            <a:r>
              <a:rPr lang="en-US" sz="1400" dirty="0">
                <a:latin typeface="Arial" panose="020B0604020202020204" pitchFamily="34" charset="0"/>
                <a:cs typeface="Arial" panose="020B0604020202020204" pitchFamily="34" charset="0"/>
              </a:rPr>
              <a:t>] Jannah, N. Z. B., &amp; </a:t>
            </a:r>
            <a:r>
              <a:rPr lang="en-US" sz="1400" dirty="0" err="1">
                <a:latin typeface="Arial" panose="020B0604020202020204" pitchFamily="34" charset="0"/>
                <a:cs typeface="Arial" panose="020B0604020202020204" pitchFamily="34" charset="0"/>
              </a:rPr>
              <a:t>Kusnawi</a:t>
            </a:r>
            <a:r>
              <a:rPr lang="en-US" sz="1400" dirty="0">
                <a:latin typeface="Arial" panose="020B0604020202020204" pitchFamily="34" charset="0"/>
                <a:cs typeface="Arial" panose="020B0604020202020204" pitchFamily="34" charset="0"/>
              </a:rPr>
              <a:t>, K. (2024). Comparison of Naïve Bayes and SVM in sentiment analysis of product reviews on marketplaces. </a:t>
            </a:r>
            <a:r>
              <a:rPr lang="en-US" sz="1400" dirty="0" err="1">
                <a:latin typeface="Arial" panose="020B0604020202020204" pitchFamily="34" charset="0"/>
                <a:cs typeface="Arial" panose="020B0604020202020204" pitchFamily="34" charset="0"/>
              </a:rPr>
              <a:t>Sinkron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dan </a:t>
            </a:r>
            <a:r>
              <a:rPr lang="en-US" sz="1400" dirty="0" err="1">
                <a:latin typeface="Arial" panose="020B0604020202020204" pitchFamily="34" charset="0"/>
                <a:cs typeface="Arial" panose="020B0604020202020204" pitchFamily="34" charset="0"/>
              </a:rPr>
              <a:t>Penelitian</a:t>
            </a:r>
            <a:r>
              <a:rPr lang="en-US" sz="1400" dirty="0">
                <a:latin typeface="Arial" panose="020B0604020202020204" pitchFamily="34" charset="0"/>
                <a:cs typeface="Arial" panose="020B0604020202020204" pitchFamily="34" charset="0"/>
              </a:rPr>
              <a:t> Teknik </a:t>
            </a:r>
            <a:r>
              <a:rPr lang="en-US" sz="1400" dirty="0" err="1">
                <a:latin typeface="Arial" panose="020B0604020202020204" pitchFamily="34" charset="0"/>
                <a:cs typeface="Arial" panose="020B0604020202020204" pitchFamily="34" charset="0"/>
              </a:rPr>
              <a:t>Informatika</a:t>
            </a:r>
            <a:r>
              <a:rPr lang="en-US" sz="1400" dirty="0">
                <a:latin typeface="Arial" panose="020B0604020202020204" pitchFamily="34" charset="0"/>
                <a:cs typeface="Arial" panose="020B0604020202020204" pitchFamily="34" charset="0"/>
              </a:rPr>
              <a:t>, 8(2), 727–733.</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4</a:t>
            </a:r>
            <a:r>
              <a:rPr lang="en-US" sz="1400" dirty="0">
                <a:latin typeface="Arial" panose="020B0604020202020204" pitchFamily="34" charset="0"/>
                <a:cs typeface="Arial" panose="020B0604020202020204" pitchFamily="34" charset="0"/>
              </a:rPr>
              <a:t>] Juliane, C. (2021, November). Implementation of naive bayes algorithm on sentiment analysis application. In 2nd        International Seminar of Science and Applied Technology (ISSAT 2021) (pp. 193-200). Atlantis Press.</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5</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Azeraf</a:t>
            </a:r>
            <a:r>
              <a:rPr lang="en-US" sz="1400" dirty="0">
                <a:latin typeface="Arial" panose="020B0604020202020204" pitchFamily="34" charset="0"/>
                <a:cs typeface="Arial" panose="020B0604020202020204" pitchFamily="34" charset="0"/>
              </a:rPr>
              <a:t>, E., </a:t>
            </a:r>
            <a:r>
              <a:rPr lang="en-US" sz="1400" dirty="0" err="1">
                <a:latin typeface="Arial" panose="020B0604020202020204" pitchFamily="34" charset="0"/>
                <a:cs typeface="Arial" panose="020B0604020202020204" pitchFamily="34" charset="0"/>
              </a:rPr>
              <a:t>Monfrini</a:t>
            </a:r>
            <a:r>
              <a:rPr lang="en-US" sz="1400" dirty="0">
                <a:latin typeface="Arial" panose="020B0604020202020204" pitchFamily="34" charset="0"/>
                <a:cs typeface="Arial" panose="020B0604020202020204" pitchFamily="34" charset="0"/>
              </a:rPr>
              <a:t>, E., &amp; Pieczynski, W. (2021). Improving usual Naive Bayes classifier performances with Neural Naive Bayes based models. </a:t>
            </a:r>
            <a:r>
              <a:rPr lang="en-US" sz="1400" dirty="0" err="1">
                <a:latin typeface="Arial" panose="020B0604020202020204" pitchFamily="34" charset="0"/>
                <a:cs typeface="Arial" panose="020B0604020202020204" pitchFamily="34" charset="0"/>
              </a:rPr>
              <a:t>arXiv</a:t>
            </a:r>
            <a:r>
              <a:rPr lang="en-US" sz="1400" dirty="0">
                <a:latin typeface="Arial" panose="020B0604020202020204" pitchFamily="34" charset="0"/>
                <a:cs typeface="Arial" panose="020B0604020202020204" pitchFamily="34" charset="0"/>
              </a:rPr>
              <a:t> preprint arXiv:2111.07307.</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6</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Sumantiawan</a:t>
            </a:r>
            <a:r>
              <a:rPr lang="en-US" sz="1400" dirty="0">
                <a:latin typeface="Arial" panose="020B0604020202020204" pitchFamily="34" charset="0"/>
                <a:cs typeface="Arial" panose="020B0604020202020204" pitchFamily="34" charset="0"/>
              </a:rPr>
              <a:t>, D. I., </a:t>
            </a:r>
            <a:r>
              <a:rPr lang="en-US" sz="1400" dirty="0" err="1">
                <a:latin typeface="Arial" panose="020B0604020202020204" pitchFamily="34" charset="0"/>
                <a:cs typeface="Arial" panose="020B0604020202020204" pitchFamily="34" charset="0"/>
              </a:rPr>
              <a:t>Suseno</a:t>
            </a:r>
            <a:r>
              <a:rPr lang="en-US" sz="1400" dirty="0">
                <a:latin typeface="Arial" panose="020B0604020202020204" pitchFamily="34" charset="0"/>
                <a:cs typeface="Arial" panose="020B0604020202020204" pitchFamily="34" charset="0"/>
              </a:rPr>
              <a:t>, J. E., &amp; </a:t>
            </a:r>
            <a:r>
              <a:rPr lang="en-US" sz="1400" dirty="0" err="1">
                <a:latin typeface="Arial" panose="020B0604020202020204" pitchFamily="34" charset="0"/>
                <a:cs typeface="Arial" panose="020B0604020202020204" pitchFamily="34" charset="0"/>
              </a:rPr>
              <a:t>Syafei</a:t>
            </a:r>
            <a:r>
              <a:rPr lang="en-US" sz="1400" dirty="0">
                <a:latin typeface="Arial" panose="020B0604020202020204" pitchFamily="34" charset="0"/>
                <a:cs typeface="Arial" panose="020B0604020202020204" pitchFamily="34" charset="0"/>
              </a:rPr>
              <a:t>, W. A. (2023). Sentiment analysis of customer reviews using Support Vector Machine and SMOTE-Tomek Links for identifying customer satisfaction.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Sistem</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Informasi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Bisnis</a:t>
            </a:r>
            <a:r>
              <a:rPr lang="en-US" sz="1400" dirty="0">
                <a:latin typeface="Arial" panose="020B0604020202020204" pitchFamily="34" charset="0"/>
                <a:cs typeface="Arial" panose="020B0604020202020204" pitchFamily="34" charset="0"/>
              </a:rPr>
              <a:t>, 13(1), 1–9.</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7</a:t>
            </a:r>
            <a:r>
              <a:rPr lang="en-US" sz="1400" dirty="0">
                <a:latin typeface="Arial" panose="020B0604020202020204" pitchFamily="34" charset="0"/>
                <a:cs typeface="Arial" panose="020B0604020202020204" pitchFamily="34" charset="0"/>
              </a:rPr>
              <a:t>] Wirawan, A., &amp; Cahyono, H. D. (2023). Easy data augmentation in sentiment analysis of cyberbullying. In Proceedings of the 6th International Conference on Information and Communications Technology (ICOIACT), Yogyakarta, Indonesia (pp. 443–447).</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8</a:t>
            </a:r>
            <a:r>
              <a:rPr lang="en-US" sz="1400" dirty="0">
                <a:latin typeface="Arial" panose="020B0604020202020204" pitchFamily="34" charset="0"/>
                <a:cs typeface="Arial" panose="020B0604020202020204" pitchFamily="34" charset="0"/>
              </a:rPr>
              <a:t>] Özmen, C. G., &amp; Gündüz, S. (2025). Comparison of machine learning models for sentiment analysis of big Turkish web-based data. Applied Sciences, 15(5), 2297.</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9</a:t>
            </a:r>
            <a:r>
              <a:rPr lang="en-US" sz="1400" dirty="0">
                <a:latin typeface="Arial" panose="020B0604020202020204" pitchFamily="34" charset="0"/>
                <a:cs typeface="Arial" panose="020B0604020202020204" pitchFamily="34" charset="0"/>
              </a:rPr>
              <a:t>] Danyal, M., Khan, S., Khan, M., Ghaffar, M., Khan, B., &amp; Arshad, M. (2023). Sentiment analysis based on performance of linear support vector machine and multinomial Naïve Bayes using movie reviews with baseline techniques. Journal on Big Data, 5, 1.</a:t>
            </a:r>
          </a:p>
          <a:p>
            <a:pPr marL="0" indent="0">
              <a:buNone/>
            </a:pPr>
            <a:br>
              <a:rPr lang="en-US" dirty="0">
                <a:latin typeface="Times New Roman" panose="02020603050405020304" pitchFamily="18" charset="0"/>
                <a:cs typeface="Times New Roman" panose="02020603050405020304" pitchFamily="18" charset="0"/>
              </a:rPr>
            </a:br>
            <a:endParaRPr lang="en-US" sz="2000" spc="100" dirty="0">
              <a:latin typeface="+mj-lt"/>
              <a:ea typeface="+mj-ea"/>
              <a:cs typeface="+mj-cs"/>
            </a:endParaRPr>
          </a:p>
        </p:txBody>
      </p:sp>
      <p:sp>
        <p:nvSpPr>
          <p:cNvPr id="13" name="TextBox 12">
            <a:extLst>
              <a:ext uri="{FF2B5EF4-FFF2-40B4-BE49-F238E27FC236}">
                <a16:creationId xmlns:a16="http://schemas.microsoft.com/office/drawing/2014/main" id="{393907E6-412B-3582-460D-5A57E94505AF}"/>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3739882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CA177E5-2A97-C025-B46A-3991ACF429BD}"/>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1CBDC5C4-030E-26D8-CDFA-ABC4C0607D07}"/>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57E06FA9-B752-5C03-75CD-51C0AD32C3A2}"/>
              </a:ext>
            </a:extLst>
          </p:cNvPr>
          <p:cNvSpPr txBox="1">
            <a:spLocks/>
          </p:cNvSpPr>
          <p:nvPr/>
        </p:nvSpPr>
        <p:spPr>
          <a:xfrm>
            <a:off x="160670" y="1111025"/>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10</a:t>
            </a:r>
            <a:r>
              <a:rPr lang="en-US" sz="1400" dirty="0">
                <a:latin typeface="Arial" panose="020B0604020202020204" pitchFamily="34" charset="0"/>
                <a:cs typeface="Arial" panose="020B0604020202020204" pitchFamily="34" charset="0"/>
              </a:rPr>
              <a:t>] Khan, T. A., Sadiq, R., Shahid, Z., Alam, M. M., &amp; </a:t>
            </a:r>
            <a:r>
              <a:rPr lang="en-US" sz="1400" dirty="0" err="1">
                <a:latin typeface="Arial" panose="020B0604020202020204" pitchFamily="34" charset="0"/>
                <a:cs typeface="Arial" panose="020B0604020202020204" pitchFamily="34" charset="0"/>
              </a:rPr>
              <a:t>Su'ud</a:t>
            </a:r>
            <a:r>
              <a:rPr lang="en-US" sz="1400" dirty="0">
                <a:latin typeface="Arial" panose="020B0604020202020204" pitchFamily="34" charset="0"/>
                <a:cs typeface="Arial" panose="020B0604020202020204" pitchFamily="34" charset="0"/>
              </a:rPr>
              <a:t>, M. M. (2024). Sentiment analysis using support vector machine and random forest. Journal of Informatics and Web Engineering, 3(1), 67–75.</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11</a:t>
            </a:r>
            <a:r>
              <a:rPr lang="en-US" sz="1400" dirty="0">
                <a:latin typeface="Arial" panose="020B0604020202020204" pitchFamily="34" charset="0"/>
                <a:cs typeface="Arial" panose="020B0604020202020204" pitchFamily="34" charset="0"/>
              </a:rPr>
              <a:t>]  Ahammad, S., Sinthia, S. A., Ahmed, M., Hossain, M., Asif, N. A. A., &amp; Ikram, N. A. (2024). Deep learning-based sentiment analysis of user generated reviews of various AI powered mobile applications. In Proceedings of the 2024 International Conference on Inventive Computation Technologies (ICICT) (pp. 505–512).</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12</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Samanmali</a:t>
            </a:r>
            <a:r>
              <a:rPr lang="en-US" sz="1400" dirty="0">
                <a:latin typeface="Arial" panose="020B0604020202020204" pitchFamily="34" charset="0"/>
                <a:cs typeface="Arial" panose="020B0604020202020204" pitchFamily="34" charset="0"/>
              </a:rPr>
              <a:t>, P. H. C., &amp; </a:t>
            </a:r>
            <a:r>
              <a:rPr lang="en-US" sz="1400" dirty="0" err="1">
                <a:latin typeface="Arial" panose="020B0604020202020204" pitchFamily="34" charset="0"/>
                <a:cs typeface="Arial" panose="020B0604020202020204" pitchFamily="34" charset="0"/>
              </a:rPr>
              <a:t>Rupasingha</a:t>
            </a:r>
            <a:r>
              <a:rPr lang="en-US" sz="1400" dirty="0">
                <a:latin typeface="Arial" panose="020B0604020202020204" pitchFamily="34" charset="0"/>
                <a:cs typeface="Arial" panose="020B0604020202020204" pitchFamily="34" charset="0"/>
              </a:rPr>
              <a:t>, R. A. H. M. (2024). Sentiment analysis on Google Play Store app users' reviews based on deep learning approach. Multimedia Tools and Applications, 83(36), 84425–84453.</a:t>
            </a:r>
          </a:p>
          <a:p>
            <a:pPr marL="0" indent="0">
              <a:lnSpc>
                <a:spcPct val="100000"/>
              </a:lnSpc>
              <a:buNone/>
            </a:pPr>
            <a:r>
              <a:rPr lang="en-US" sz="1400" dirty="0">
                <a:latin typeface="Arial" panose="020B0604020202020204" pitchFamily="34" charset="0"/>
                <a:cs typeface="Arial" panose="020B0604020202020204" pitchFamily="34" charset="0"/>
              </a:rPr>
              <a:t>[13]  </a:t>
            </a:r>
            <a:r>
              <a:rPr lang="en-US" sz="1400" dirty="0" err="1">
                <a:latin typeface="Arial" panose="020B0604020202020204" pitchFamily="34" charset="0"/>
                <a:cs typeface="Arial" panose="020B0604020202020204" pitchFamily="34" charset="0"/>
              </a:rPr>
              <a:t>Amirkhalili</a:t>
            </a:r>
            <a:r>
              <a:rPr lang="en-US" sz="1400" dirty="0">
                <a:latin typeface="Arial" panose="020B0604020202020204" pitchFamily="34" charset="0"/>
                <a:cs typeface="Arial" panose="020B0604020202020204" pitchFamily="34" charset="0"/>
              </a:rPr>
              <a:t>, Y., &amp; Wong, H. Y. (2025). Banking on feedback: Text analysis of mobile banking iOS and Google app reviews. </a:t>
            </a:r>
            <a:r>
              <a:rPr lang="en-US" sz="1400" dirty="0" err="1">
                <a:latin typeface="Arial" panose="020B0604020202020204" pitchFamily="34" charset="0"/>
                <a:cs typeface="Arial" panose="020B0604020202020204" pitchFamily="34" charset="0"/>
              </a:rPr>
              <a:t>arXiv</a:t>
            </a:r>
            <a:r>
              <a:rPr lang="en-US" sz="1400" dirty="0">
                <a:latin typeface="Arial" panose="020B0604020202020204" pitchFamily="34" charset="0"/>
                <a:cs typeface="Arial" panose="020B0604020202020204" pitchFamily="34" charset="0"/>
              </a:rPr>
              <a:t> preprint arXiv:2503.11861.</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4]  Zaman, N., Goldberg, D. M., Qiao, Z., &amp; Abrahams, A. S. (2025). More than meets the eye: Feature concerns and suggestions in mobile XR app reviews. Decision Support Systems, 114475.</a:t>
            </a:r>
          </a:p>
          <a:p>
            <a:pPr marL="0" indent="0">
              <a:lnSpc>
                <a:spcPct val="100000"/>
              </a:lnSpc>
              <a:buNone/>
            </a:pPr>
            <a:r>
              <a:rPr lang="en-US" sz="1400" dirty="0">
                <a:latin typeface="Arial" panose="020B0604020202020204" pitchFamily="34" charset="0"/>
                <a:cs typeface="Arial" panose="020B0604020202020204" pitchFamily="34" charset="0"/>
              </a:rPr>
              <a:t>[15]  Ranjan, S., &amp; Mishra, S. (2022). Perceiving university students' opinions from Google app reviews. Concurrency and Computation: Practice and Experience, 34(10), e6800.</a:t>
            </a:r>
          </a:p>
          <a:p>
            <a:pPr marL="0" indent="0">
              <a:lnSpc>
                <a:spcPct val="100000"/>
              </a:lnSpc>
              <a:buNone/>
            </a:pPr>
            <a:r>
              <a:rPr lang="en-US" sz="1400" dirty="0">
                <a:latin typeface="Arial" panose="020B0604020202020204" pitchFamily="34" charset="0"/>
                <a:cs typeface="Arial" panose="020B0604020202020204" pitchFamily="34" charset="0"/>
              </a:rPr>
              <a:t>[16] Basri, N. F., &amp; Utami, E. (2025). Application of Word2Vec and LSTM models in sentiment analysis of Mobile Legends user reviews. </a:t>
            </a:r>
            <a:r>
              <a:rPr lang="en-US" sz="1400" dirty="0" err="1">
                <a:latin typeface="Arial" panose="020B0604020202020204" pitchFamily="34" charset="0"/>
                <a:cs typeface="Arial" panose="020B0604020202020204" pitchFamily="34" charset="0"/>
              </a:rPr>
              <a:t>Sistemasi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Jurnal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Sistem</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Informasi</a:t>
            </a:r>
            <a:r>
              <a:rPr lang="en-US" sz="1400" dirty="0">
                <a:latin typeface="Arial" panose="020B0604020202020204" pitchFamily="34" charset="0"/>
                <a:cs typeface="Arial" panose="020B0604020202020204" pitchFamily="34" charset="0"/>
              </a:rPr>
              <a:t>, 14(2), 856–871.</a:t>
            </a:r>
          </a:p>
          <a:p>
            <a:pPr marL="0" indent="0">
              <a:lnSpc>
                <a:spcPct val="100000"/>
              </a:lnSpc>
              <a:buNone/>
            </a:pPr>
            <a:r>
              <a:rPr lang="en-US" sz="1400" dirty="0">
                <a:latin typeface="Arial" panose="020B0604020202020204" pitchFamily="34" charset="0"/>
                <a:cs typeface="Arial" panose="020B0604020202020204" pitchFamily="34" charset="0"/>
              </a:rPr>
              <a:t>[</a:t>
            </a:r>
            <a:r>
              <a:rPr lang="ar-SA" sz="1400" dirty="0">
                <a:latin typeface="Arial" panose="020B0604020202020204" pitchFamily="34" charset="0"/>
                <a:cs typeface="Arial" panose="020B0604020202020204" pitchFamily="34" charset="0"/>
              </a:rPr>
              <a:t>1</a:t>
            </a:r>
            <a:r>
              <a:rPr lang="en-US" sz="1400" dirty="0">
                <a:latin typeface="Arial" panose="020B0604020202020204" pitchFamily="34" charset="0"/>
                <a:cs typeface="Arial" panose="020B0604020202020204" pitchFamily="34" charset="0"/>
              </a:rPr>
              <a:t>7] Eser, G., &amp; Sahin, C. (2024). Sentiment analysis and rating prediction for app reviews using transformer-based models.</a:t>
            </a:r>
          </a:p>
          <a:p>
            <a:pPr marL="0" indent="0">
              <a:buNone/>
            </a:pPr>
            <a:endParaRPr lang="en-US" sz="1600" b="1" dirty="0">
              <a:latin typeface="Times New Roman" panose="02020603050405020304" pitchFamily="18" charset="0"/>
              <a:cs typeface="Times New Roman" panose="02020603050405020304" pitchFamily="18" charset="0"/>
            </a:endParaRPr>
          </a:p>
          <a:p>
            <a:pPr marL="0" indent="0">
              <a:buNone/>
            </a:pPr>
            <a:br>
              <a:rPr lang="en-US" sz="1600" b="1" dirty="0">
                <a:latin typeface="Times New Roman" panose="02020603050405020304" pitchFamily="18" charset="0"/>
                <a:cs typeface="Times New Roman" panose="02020603050405020304" pitchFamily="18" charset="0"/>
              </a:rPr>
            </a:br>
            <a:endParaRPr lang="en-US" sz="16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9EB7D5C-5A5E-3E95-B5AF-526BE3705BF4}"/>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b="1"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212210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344A0D8-96E0-1ACD-CA9F-D32BDA797513}"/>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D448F3B0-EA0D-0DEC-4FC2-9971038F1422}"/>
              </a:ext>
            </a:extLst>
          </p:cNvPr>
          <p:cNvSpPr/>
          <p:nvPr/>
        </p:nvSpPr>
        <p:spPr>
          <a:xfrm>
            <a:off x="505949" y="1966823"/>
            <a:ext cx="2703077" cy="43132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2">
            <a:extLst>
              <a:ext uri="{FF2B5EF4-FFF2-40B4-BE49-F238E27FC236}">
                <a16:creationId xmlns:a16="http://schemas.microsoft.com/office/drawing/2014/main" id="{78995E13-CB14-C7CE-E1B8-7C70AFC0398B}"/>
              </a:ext>
            </a:extLst>
          </p:cNvPr>
          <p:cNvSpPr txBox="1">
            <a:spLocks/>
          </p:cNvSpPr>
          <p:nvPr/>
        </p:nvSpPr>
        <p:spPr>
          <a:xfrm>
            <a:off x="262368" y="1228991"/>
            <a:ext cx="11667263" cy="5298242"/>
          </a:xfrm>
          <a:prstGeom prst="rect">
            <a:avLst/>
          </a:prstGeom>
        </p:spPr>
        <p:txBody>
          <a:bodyPr/>
          <a:lstStyle>
            <a:lvl1pPr marL="228600" indent="-283464"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83464"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83464"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83464"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1600" dirty="0">
                <a:latin typeface="Arial" panose="020B0604020202020204" pitchFamily="34" charset="0"/>
                <a:cs typeface="Arial" panose="020B0604020202020204" pitchFamily="34" charset="0"/>
              </a:rPr>
              <a:t>[</a:t>
            </a:r>
            <a:r>
              <a:rPr lang="ar-SA" sz="1600" dirty="0">
                <a:latin typeface="Arial" panose="020B0604020202020204" pitchFamily="34" charset="0"/>
                <a:cs typeface="Arial" panose="020B0604020202020204" pitchFamily="34" charset="0"/>
              </a:rPr>
              <a:t>1</a:t>
            </a:r>
            <a:r>
              <a:rPr lang="en-US" sz="1600" dirty="0">
                <a:latin typeface="Arial" panose="020B0604020202020204" pitchFamily="34" charset="0"/>
                <a:cs typeface="Arial" panose="020B0604020202020204" pitchFamily="34" charset="0"/>
              </a:rPr>
              <a:t>8]  </a:t>
            </a:r>
            <a:r>
              <a:rPr lang="en-US" sz="1600" dirty="0" err="1">
                <a:latin typeface="Arial" panose="020B0604020202020204" pitchFamily="34" charset="0"/>
                <a:cs typeface="Arial" panose="020B0604020202020204" pitchFamily="34" charset="0"/>
              </a:rPr>
              <a:t>Motger</a:t>
            </a:r>
            <a:r>
              <a:rPr lang="en-US" sz="1600" dirty="0">
                <a:latin typeface="Arial" panose="020B0604020202020204" pitchFamily="34" charset="0"/>
                <a:cs typeface="Arial" panose="020B0604020202020204" pitchFamily="34" charset="0"/>
              </a:rPr>
              <a:t>, Q., </a:t>
            </a:r>
            <a:r>
              <a:rPr lang="en-US" sz="1600" dirty="0" err="1">
                <a:latin typeface="Arial" panose="020B0604020202020204" pitchFamily="34" charset="0"/>
                <a:cs typeface="Arial" panose="020B0604020202020204" pitchFamily="34" charset="0"/>
              </a:rPr>
              <a:t>Miaschi</a:t>
            </a:r>
            <a:r>
              <a:rPr lang="en-US" sz="1600" dirty="0">
                <a:latin typeface="Arial" panose="020B0604020202020204" pitchFamily="34" charset="0"/>
                <a:cs typeface="Arial" panose="020B0604020202020204" pitchFamily="34" charset="0"/>
              </a:rPr>
              <a:t>, A., </a:t>
            </a:r>
            <a:r>
              <a:rPr lang="en-US" sz="1600" dirty="0" err="1">
                <a:latin typeface="Arial" panose="020B0604020202020204" pitchFamily="34" charset="0"/>
                <a:cs typeface="Arial" panose="020B0604020202020204" pitchFamily="34" charset="0"/>
              </a:rPr>
              <a:t>Dell'Orletta</a:t>
            </a:r>
            <a:r>
              <a:rPr lang="en-US" sz="1600" dirty="0">
                <a:latin typeface="Arial" panose="020B0604020202020204" pitchFamily="34" charset="0"/>
                <a:cs typeface="Arial" panose="020B0604020202020204" pitchFamily="34" charset="0"/>
              </a:rPr>
              <a:t>, F., Franch, X., &amp; Marco, J. (2024). T-FREX: A transformer-based feature extraction method from mobile app reviews. In Proceedings of the 2024 IEEE International Conference on Software Analysis, Evolution and Reengineering (SANER) (pp. 227–238).</a:t>
            </a:r>
          </a:p>
          <a:p>
            <a:pPr marL="0" indent="0">
              <a:lnSpc>
                <a:spcPct val="100000"/>
              </a:lnSpc>
              <a:buNone/>
            </a:pPr>
            <a:r>
              <a:rPr lang="ar-SA" sz="1600" dirty="0">
                <a:latin typeface="Arial" panose="020B0604020202020204" pitchFamily="34" charset="0"/>
                <a:cs typeface="Arial" panose="020B0604020202020204" pitchFamily="34" charset="0"/>
              </a:rPr>
              <a:t>1</a:t>
            </a:r>
            <a:r>
              <a:rPr lang="en-US" sz="1600" dirty="0">
                <a:latin typeface="Arial" panose="020B0604020202020204" pitchFamily="34" charset="0"/>
                <a:cs typeface="Arial" panose="020B0604020202020204" pitchFamily="34" charset="0"/>
              </a:rPr>
              <a:t>9]  Nkhata, G., Gauch, S., Anjum, U., &amp; Zhan, J. (2025). Fine-tuning BERT with Bidirectional LSTM for fine-grained movie reviews sentiment analysis. </a:t>
            </a:r>
            <a:r>
              <a:rPr lang="en-US" sz="1600" dirty="0" err="1">
                <a:latin typeface="Arial" panose="020B0604020202020204" pitchFamily="34" charset="0"/>
                <a:cs typeface="Arial" panose="020B0604020202020204" pitchFamily="34" charset="0"/>
              </a:rPr>
              <a:t>arXiv</a:t>
            </a:r>
            <a:r>
              <a:rPr lang="en-US" sz="1600" dirty="0">
                <a:latin typeface="Arial" panose="020B0604020202020204" pitchFamily="34" charset="0"/>
                <a:cs typeface="Arial" panose="020B0604020202020204" pitchFamily="34" charset="0"/>
              </a:rPr>
              <a:t> preprint arXiv:2502.20682.</a:t>
            </a:r>
          </a:p>
          <a:p>
            <a:pPr marL="0" indent="0">
              <a:lnSpc>
                <a:spcPct val="100000"/>
              </a:lnSpc>
              <a:buNone/>
            </a:pPr>
            <a:r>
              <a:rPr lang="en-US" sz="1600" dirty="0">
                <a:latin typeface="Arial" panose="020B0604020202020204" pitchFamily="34" charset="0"/>
                <a:cs typeface="Arial" panose="020B0604020202020204" pitchFamily="34" charset="0"/>
              </a:rPr>
              <a:t>[20]  Chi, D., Huang, T., Jia, Z., &amp; Zhang, S. (2025). Research on sentiment analysis of hotel review text based on BERT-TCN-</a:t>
            </a:r>
            <a:r>
              <a:rPr lang="en-US" sz="1600" dirty="0" err="1">
                <a:latin typeface="Arial" panose="020B0604020202020204" pitchFamily="34" charset="0"/>
                <a:cs typeface="Arial" panose="020B0604020202020204" pitchFamily="34" charset="0"/>
              </a:rPr>
              <a:t>BiLSTM</a:t>
            </a:r>
            <a:r>
              <a:rPr lang="en-US" sz="1600" dirty="0">
                <a:latin typeface="Arial" panose="020B0604020202020204" pitchFamily="34" charset="0"/>
                <a:cs typeface="Arial" panose="020B0604020202020204" pitchFamily="34" charset="0"/>
              </a:rPr>
              <a:t>-attention model. Array, 25, 100378.</a:t>
            </a:r>
          </a:p>
          <a:p>
            <a:pPr marL="0" indent="0">
              <a:lnSpc>
                <a:spcPct val="100000"/>
              </a:lnSpc>
              <a:buNone/>
            </a:pPr>
            <a:r>
              <a:rPr lang="en-US" sz="1600" dirty="0">
                <a:latin typeface="Arial" panose="020B0604020202020204" pitchFamily="34" charset="0"/>
                <a:cs typeface="Arial" panose="020B0604020202020204" pitchFamily="34" charset="0"/>
              </a:rPr>
              <a:t>[21]  Ullah, W., Zhang, Z., &amp; Stefanidis, K. (2023). Sentiment analysis of mobile apps using BERT. In Proceedings of the International Conference on Industrial, Engineering and Other Applications of Applied Intelligent Systems (pp. 66–78). Cham, Switzerland: Springer Nature.</a:t>
            </a:r>
          </a:p>
          <a:p>
            <a:pPr marL="0" indent="0">
              <a:lnSpc>
                <a:spcPct val="100000"/>
              </a:lnSpc>
              <a:buNone/>
            </a:pPr>
            <a:r>
              <a:rPr lang="en-US" sz="1600" dirty="0">
                <a:latin typeface="Arial" panose="020B0604020202020204" pitchFamily="34" charset="0"/>
                <a:cs typeface="Arial" panose="020B0604020202020204" pitchFamily="34" charset="0"/>
              </a:rPr>
              <a:t>[22]  Lee, M. A., Park, Y. J., Na, J. Y., &amp; Sohn, C. B. (2023). Implementation of review sentiment analysis application using KoBERT, KoGPT-2, and </a:t>
            </a:r>
            <a:r>
              <a:rPr lang="en-US" sz="1600" dirty="0" err="1">
                <a:latin typeface="Arial" panose="020B0604020202020204" pitchFamily="34" charset="0"/>
                <a:cs typeface="Arial" panose="020B0604020202020204" pitchFamily="34" charset="0"/>
              </a:rPr>
              <a:t>KoBART</a:t>
            </a:r>
            <a:r>
              <a:rPr lang="en-US" sz="1600" dirty="0">
                <a:latin typeface="Arial" panose="020B0604020202020204" pitchFamily="34" charset="0"/>
                <a:cs typeface="Arial" panose="020B0604020202020204" pitchFamily="34" charset="0"/>
              </a:rPr>
              <a:t> optimized hyperparameters. Journal of Digital Contents Society, 24(11), 2831–2840.</a:t>
            </a:r>
          </a:p>
          <a:p>
            <a:pPr marL="0" indent="0">
              <a:buNone/>
            </a:pPr>
            <a:endParaRPr lang="en-US" sz="16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6FFDC87-DD98-F922-332D-FB5E737EB0F3}"/>
              </a:ext>
            </a:extLst>
          </p:cNvPr>
          <p:cNvSpPr txBox="1"/>
          <p:nvPr/>
        </p:nvSpPr>
        <p:spPr>
          <a:xfrm>
            <a:off x="160670" y="171684"/>
            <a:ext cx="6386558" cy="707886"/>
          </a:xfrm>
          <a:prstGeom prst="rect">
            <a:avLst/>
          </a:prstGeom>
          <a:noFill/>
        </p:spPr>
        <p:txBody>
          <a:bodyPr wrap="square">
            <a:spAutoFit/>
          </a:bodyPr>
          <a:lstStyle/>
          <a:p>
            <a:r>
              <a:rPr lang="en-US" sz="4000" spc="100" dirty="0">
                <a:solidFill>
                  <a:schemeClr val="bg1"/>
                </a:solidFill>
                <a:latin typeface="Arial Rounded MT Bold" panose="020F0704030504030204" pitchFamily="34" charset="0"/>
              </a:rPr>
              <a:t>References</a:t>
            </a:r>
            <a:endParaRPr lang="en-US" sz="4000" b="1" spc="100" dirty="0">
              <a:solidFill>
                <a:schemeClr val="bg1"/>
              </a:solidFill>
              <a:latin typeface="Arial Rounded MT Bold" panose="020F0704030504030204" pitchFamily="34" charset="0"/>
              <a:ea typeface="+mj-ea"/>
              <a:cs typeface="+mj-cs"/>
            </a:endParaRPr>
          </a:p>
        </p:txBody>
      </p:sp>
    </p:spTree>
    <p:extLst>
      <p:ext uri="{BB962C8B-B14F-4D97-AF65-F5344CB8AC3E}">
        <p14:creationId xmlns:p14="http://schemas.microsoft.com/office/powerpoint/2010/main" val="14802903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0C1B7-6E4E-3DEE-50C0-1CA3B14303EE}"/>
              </a:ext>
            </a:extLst>
          </p:cNvPr>
          <p:cNvSpPr>
            <a:spLocks noGrp="1"/>
          </p:cNvSpPr>
          <p:nvPr>
            <p:ph type="ctrTitle"/>
          </p:nvPr>
        </p:nvSpPr>
        <p:spPr>
          <a:xfrm>
            <a:off x="594360" y="2863273"/>
            <a:ext cx="5486400" cy="840046"/>
          </a:xfrm>
        </p:spPr>
        <p:txBody>
          <a:bodyPr/>
          <a:lstStyle/>
          <a:p>
            <a:r>
              <a:rPr lang="en-US" sz="5400" dirty="0">
                <a:latin typeface="Arial Rounded MT Bold" panose="020F0704030504030204" pitchFamily="34" charset="0"/>
              </a:rPr>
              <a:t>Thank you</a:t>
            </a:r>
          </a:p>
        </p:txBody>
      </p:sp>
      <p:pic>
        <p:nvPicPr>
          <p:cNvPr id="6" name="Picture 5">
            <a:extLst>
              <a:ext uri="{FF2B5EF4-FFF2-40B4-BE49-F238E27FC236}">
                <a16:creationId xmlns:a16="http://schemas.microsoft.com/office/drawing/2014/main" id="{32732F91-DFCD-C8C2-A8C6-DC4FE31354FF}"/>
              </a:ext>
            </a:extLst>
          </p:cNvPr>
          <p:cNvPicPr>
            <a:picLocks noChangeAspect="1"/>
          </p:cNvPicPr>
          <p:nvPr/>
        </p:nvPicPr>
        <p:blipFill>
          <a:blip r:embed="rId3"/>
          <a:stretch>
            <a:fillRect/>
          </a:stretch>
        </p:blipFill>
        <p:spPr>
          <a:xfrm>
            <a:off x="170665" y="-457766"/>
            <a:ext cx="2469017" cy="2098081"/>
          </a:xfrm>
          <a:prstGeom prst="rect">
            <a:avLst/>
          </a:prstGeom>
        </p:spPr>
      </p:pic>
      <p:sp>
        <p:nvSpPr>
          <p:cNvPr id="7" name="Rectangle 6">
            <a:extLst>
              <a:ext uri="{FF2B5EF4-FFF2-40B4-BE49-F238E27FC236}">
                <a16:creationId xmlns:a16="http://schemas.microsoft.com/office/drawing/2014/main" id="{BCBAF361-6E8C-6C20-9E8E-C9D242496225}"/>
              </a:ext>
            </a:extLst>
          </p:cNvPr>
          <p:cNvSpPr/>
          <p:nvPr/>
        </p:nvSpPr>
        <p:spPr>
          <a:xfrm>
            <a:off x="594360" y="3864634"/>
            <a:ext cx="3511814" cy="181155"/>
          </a:xfrm>
          <a:prstGeom prst="rect">
            <a:avLst/>
          </a:prstGeom>
          <a:solidFill>
            <a:schemeClr val="tx2"/>
          </a:solidFill>
          <a:ln>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1132419"/>
      </p:ext>
    </p:extLst>
  </p:cSld>
  <p:clrMapOvr>
    <a:masterClrMapping/>
  </p:clrMapOvr>
</p:sld>
</file>

<file path=ppt/theme/theme1.xml><?xml version="1.0" encoding="utf-8"?>
<a:theme xmlns:a="http://schemas.openxmlformats.org/drawingml/2006/main" name="Custom">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8853419_Win32_SL_V5" id="{958D2C9E-948D-4354-BF9D-DF8AE3C2B240}" vid="{22D4A967-05D2-4D72-8594-54CFF34148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4B194E-8B30-4377-8C59-ECFB902D2A26}">
  <ds:schemaRefs>
    <ds:schemaRef ds:uri="http://schemas.microsoft.com/office/infopath/2007/PartnerControls"/>
    <ds:schemaRef ds:uri="http://schemas.openxmlformats.org/package/2006/metadata/core-properties"/>
    <ds:schemaRef ds:uri="230e9df3-be65-4c73-a93b-d1236ebd677e"/>
    <ds:schemaRef ds:uri="http://purl.org/dc/elements/1.1/"/>
    <ds:schemaRef ds:uri="http://purl.org/dc/dcmitype/"/>
    <ds:schemaRef ds:uri="http://schemas.microsoft.com/office/2006/documentManagement/types"/>
    <ds:schemaRef ds:uri="http://schemas.microsoft.com/office/2006/metadata/properties"/>
    <ds:schemaRef ds:uri="16c05727-aa75-4e4a-9b5f-8a80a1165891"/>
    <ds:schemaRef ds:uri="71af3243-3dd4-4a8d-8c0d-dd76da1f02a5"/>
    <ds:schemaRef ds:uri="http://schemas.microsoft.com/sharepoint/v3"/>
    <ds:schemaRef ds:uri="http://www.w3.org/XML/1998/namespace"/>
    <ds:schemaRef ds:uri="http://purl.org/dc/terms/"/>
  </ds:schemaRefs>
</ds:datastoreItem>
</file>

<file path=customXml/itemProps2.xml><?xml version="1.0" encoding="utf-8"?>
<ds:datastoreItem xmlns:ds="http://schemas.openxmlformats.org/officeDocument/2006/customXml" ds:itemID="{92DB9E12-8AC3-4138-BF4D-720A5525AB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1FFAC0-05A2-416A-B06C-C248395482CF}">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{AB81D526-1C1F-4DCB-82EA-5A7236D43ABF}TFd3b75063-ff25-434d-b12c-efeaf07d16c3292f62b5_win32-75a75c970d8e</Template>
  <TotalTime>8067</TotalTime>
  <Words>2408</Words>
  <Application>Microsoft Office PowerPoint</Application>
  <PresentationFormat>Widescreen</PresentationFormat>
  <Paragraphs>337</Paragraphs>
  <Slides>19</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Arial Rounded MT Bold</vt:lpstr>
      <vt:lpstr>Calibri</vt:lpstr>
      <vt:lpstr>Franklin Gothic Book</vt:lpstr>
      <vt:lpstr>Franklin Gothic Demi</vt:lpstr>
      <vt:lpstr>Noto Sans</vt:lpstr>
      <vt:lpstr>Times New Roman</vt:lpstr>
      <vt:lpstr>Wingdings</vt:lpstr>
      <vt:lpstr>Custom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Methodology</vt:lpstr>
      <vt:lpstr>Hardware and Software</vt:lpstr>
      <vt:lpstr>Results and Analysis</vt:lpstr>
      <vt:lpstr>Results and Analysis</vt:lpstr>
      <vt:lpstr>PowerPoint Presentation</vt:lpstr>
      <vt:lpstr> </vt:lpstr>
      <vt:lpstr>The model with the Best score</vt:lpstr>
      <vt:lpstr>CONCLUSION AND FUTURE WORK</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Sentiment Analysis for Mobile App Reviews </dc:title>
  <dc:creator>Abdulhafez Alassar;Sultan Al-Otaibi</dc:creator>
  <cp:lastModifiedBy>wesam ahmed</cp:lastModifiedBy>
  <cp:revision>34</cp:revision>
  <cp:lastPrinted>2025-08-21T07:40:45Z</cp:lastPrinted>
  <dcterms:created xsi:type="dcterms:W3CDTF">2025-08-15T20:03:21Z</dcterms:created>
  <dcterms:modified xsi:type="dcterms:W3CDTF">2025-12-18T11:53:42Z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