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14" r:id="rId5"/>
    <p:sldId id="628" r:id="rId6"/>
    <p:sldId id="544" r:id="rId7"/>
    <p:sldId id="545" r:id="rId8"/>
    <p:sldId id="652" r:id="rId9"/>
    <p:sldId id="632" r:id="rId10"/>
    <p:sldId id="639" r:id="rId11"/>
    <p:sldId id="657" r:id="rId12"/>
    <p:sldId id="640" r:id="rId13"/>
    <p:sldId id="629" r:id="rId14"/>
    <p:sldId id="654" r:id="rId15"/>
    <p:sldId id="655" r:id="rId16"/>
    <p:sldId id="656" r:id="rId17"/>
    <p:sldId id="645" r:id="rId18"/>
    <p:sldId id="615" r:id="rId19"/>
    <p:sldId id="638" r:id="rId20"/>
    <p:sldId id="637" r:id="rId21"/>
    <p:sldId id="523" r:id="rId22"/>
    <p:sldId id="547" r:id="rId23"/>
    <p:sldId id="630" r:id="rId24"/>
    <p:sldId id="658" r:id="rId25"/>
    <p:sldId id="642" r:id="rId26"/>
    <p:sldId id="613" r:id="rId27"/>
    <p:sldId id="660" r:id="rId28"/>
    <p:sldId id="661" r:id="rId29"/>
    <p:sldId id="662" r:id="rId30"/>
    <p:sldId id="621" r:id="rId31"/>
    <p:sldId id="663" r:id="rId32"/>
    <p:sldId id="664" r:id="rId33"/>
    <p:sldId id="665" r:id="rId34"/>
    <p:sldId id="563" r:id="rId35"/>
    <p:sldId id="644" r:id="rId36"/>
    <p:sldId id="635" r:id="rId37"/>
    <p:sldId id="584" r:id="rId38"/>
    <p:sldId id="646" r:id="rId39"/>
    <p:sldId id="585" r:id="rId40"/>
    <p:sldId id="586" r:id="rId41"/>
    <p:sldId id="557" r:id="rId42"/>
    <p:sldId id="66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544"/>
            <p14:sldId id="545"/>
            <p14:sldId id="652"/>
            <p14:sldId id="632"/>
            <p14:sldId id="639"/>
            <p14:sldId id="657"/>
            <p14:sldId id="640"/>
            <p14:sldId id="629"/>
            <p14:sldId id="654"/>
            <p14:sldId id="655"/>
            <p14:sldId id="656"/>
            <p14:sldId id="645"/>
            <p14:sldId id="615"/>
            <p14:sldId id="638"/>
            <p14:sldId id="637"/>
            <p14:sldId id="523"/>
            <p14:sldId id="547"/>
            <p14:sldId id="630"/>
            <p14:sldId id="658"/>
            <p14:sldId id="642"/>
            <p14:sldId id="613"/>
            <p14:sldId id="660"/>
            <p14:sldId id="661"/>
            <p14:sldId id="662"/>
            <p14:sldId id="621"/>
            <p14:sldId id="663"/>
            <p14:sldId id="664"/>
            <p14:sldId id="665"/>
            <p14:sldId id="563"/>
            <p14:sldId id="644"/>
            <p14:sldId id="635"/>
            <p14:sldId id="584"/>
            <p14:sldId id="646"/>
            <p14:sldId id="585"/>
            <p14:sldId id="586"/>
            <p14:sldId id="557"/>
            <p14:sldId id="6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86339" autoAdjust="0"/>
  </p:normalViewPr>
  <p:slideViewPr>
    <p:cSldViewPr snapToGrid="0">
      <p:cViewPr varScale="1">
        <p:scale>
          <a:sx n="70" d="100"/>
          <a:sy n="70" d="100"/>
        </p:scale>
        <p:origin x="354"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10951" y="2882790"/>
            <a:ext cx="4730782" cy="677108"/>
          </a:xfrm>
          <a:prstGeom prst="rect">
            <a:avLst/>
          </a:prstGeom>
          <a:noFill/>
        </p:spPr>
        <p:txBody>
          <a:bodyPr wrap="none" rtlCol="0">
            <a:spAutoFit/>
          </a:bodyPr>
          <a:lstStyle/>
          <a:p>
            <a:pPr algn="ctr"/>
            <a:r>
              <a:rPr lang="ar-SA" sz="3800" dirty="0">
                <a:solidFill>
                  <a:srgbClr val="00AEEF"/>
                </a:solidFill>
                <a:latin typeface="Times New Roman"/>
                <a:cs typeface="Times New Roman"/>
              </a:rPr>
              <a:t>مقدمة في التسويق الاجتماعي </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الأولى</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6004" cy="461665"/>
          </a:xfrm>
          <a:prstGeom prst="rect">
            <a:avLst/>
          </a:prstGeom>
          <a:noFill/>
        </p:spPr>
        <p:txBody>
          <a:bodyPr wrap="none" rtlCol="0">
            <a:spAutoFit/>
          </a:bodyPr>
          <a:lstStyle/>
          <a:p>
            <a:r>
              <a:rPr lang="en-MY" sz="2400" dirty="0" err="1" smtClean="0">
                <a:latin typeface="Alexandria" charset="0"/>
                <a:cs typeface="Alexandria" charset="0"/>
              </a:rPr>
              <a:t>MKT</a:t>
            </a:r>
            <a:r>
              <a:rPr lang="ar-EG" sz="2400" dirty="0" smtClean="0">
                <a:latin typeface="Alexandria" charset="0"/>
                <a:cs typeface="Alexandria" charset="0"/>
              </a:rPr>
              <a:t>311</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1971334"/>
            <a:ext cx="6606218" cy="2677656"/>
          </a:xfrm>
          <a:prstGeom prst="rect">
            <a:avLst/>
          </a:prstGeom>
          <a:noFill/>
        </p:spPr>
        <p:txBody>
          <a:bodyPr wrap="square" rtlCol="0">
            <a:spAutoFit/>
          </a:bodyPr>
          <a:lstStyle/>
          <a:p>
            <a:pPr marL="457200" indent="-457200" algn="r" rtl="1">
              <a:buFont typeface="Arial" panose="020B0604020202020204" pitchFamily="34" charset="0"/>
              <a:buChar char="•"/>
            </a:pPr>
            <a:r>
              <a:rPr lang="ar-SA" sz="2800" b="1" dirty="0">
                <a:latin typeface="Calibri" panose="020F0502020204030204" pitchFamily="34" charset="0"/>
              </a:rPr>
              <a:t>مدخل إلى التسويق </a:t>
            </a:r>
            <a:r>
              <a:rPr lang="ar-SA" sz="2800" b="1" dirty="0" smtClean="0">
                <a:latin typeface="Calibri" panose="020F0502020204030204" pitchFamily="34" charset="0"/>
              </a:rPr>
              <a:t>الاجتماعي</a:t>
            </a:r>
            <a:endParaRPr lang="ar-EG" sz="2800" b="1" dirty="0"/>
          </a:p>
          <a:p>
            <a:pPr marL="457200" indent="-457200" algn="r" rtl="1">
              <a:buFont typeface="Arial" panose="020B0604020202020204" pitchFamily="34" charset="0"/>
              <a:buChar char="•"/>
            </a:pPr>
            <a:r>
              <a:rPr lang="ar-EG" sz="2800" b="1" dirty="0"/>
              <a:t>اهداف وأهمية التسويق الاجتماعي.</a:t>
            </a:r>
          </a:p>
          <a:p>
            <a:pPr marL="457200" indent="-457200" algn="r" rtl="1">
              <a:buFont typeface="Arial" panose="020B0604020202020204" pitchFamily="34" charset="0"/>
              <a:buChar char="•"/>
            </a:pPr>
            <a:r>
              <a:rPr lang="ar-EG" sz="2800" b="1" dirty="0"/>
              <a:t>عناصر التسويق الاجتماعي.</a:t>
            </a:r>
          </a:p>
          <a:p>
            <a:pPr marL="457200" indent="-457200" algn="r" rtl="1">
              <a:buFont typeface="Arial" panose="020B0604020202020204" pitchFamily="34" charset="0"/>
              <a:buChar char="•"/>
            </a:pPr>
            <a:r>
              <a:rPr lang="ar-EG" sz="2800" b="1" dirty="0"/>
              <a:t>مبادئ التسويق الاجتماعي</a:t>
            </a:r>
            <a:r>
              <a:rPr lang="ar-EG" sz="2800" b="1" dirty="0" smtClean="0"/>
              <a:t>.</a:t>
            </a:r>
            <a:endParaRPr lang="en-US" sz="2800" b="1" dirty="0" smtClean="0"/>
          </a:p>
          <a:p>
            <a:pPr marL="457200" indent="-457200" algn="r" rtl="1">
              <a:buFont typeface="Arial" panose="020B0604020202020204" pitchFamily="34" charset="0"/>
              <a:buChar char="•"/>
            </a:pPr>
            <a:r>
              <a:rPr lang="ar-EG" sz="2800" b="1" dirty="0"/>
              <a:t>مراحل تطور التسويق </a:t>
            </a:r>
            <a:r>
              <a:rPr lang="ar-EG" sz="2800" b="1" dirty="0" smtClean="0"/>
              <a:t>الاجتماعي</a:t>
            </a:r>
            <a:r>
              <a:rPr lang="en-US" sz="2800" b="1" dirty="0" smtClean="0"/>
              <a:t>.</a:t>
            </a:r>
          </a:p>
          <a:p>
            <a:pPr marL="457200" indent="-457200" algn="r" rtl="1">
              <a:buFont typeface="Arial" panose="020B0604020202020204" pitchFamily="34" charset="0"/>
              <a:buChar char="•"/>
            </a:pPr>
            <a:r>
              <a:rPr lang="ar-SA" sz="2800" b="1" dirty="0">
                <a:latin typeface="Alexandria" charset="0"/>
              </a:rPr>
              <a:t>الخلاصة</a:t>
            </a:r>
            <a:r>
              <a:rPr lang="ar-SA" sz="2800" b="1" dirty="0" smtClean="0">
                <a:latin typeface="Alexandria" charset="0"/>
              </a:rPr>
              <a:t>.</a:t>
            </a:r>
            <a:endParaRPr lang="ar-SA" sz="2800" b="1" dirty="0">
              <a:latin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83772" y="4973157"/>
            <a:ext cx="5091312" cy="574901"/>
          </a:xfrm>
          <a:prstGeom prst="rect">
            <a:avLst/>
          </a:prstGeom>
          <a:noFill/>
        </p:spPr>
        <p:txBody>
          <a:bodyPr wrap="square">
            <a:spAutoFit/>
          </a:bodyPr>
          <a:lstStyle/>
          <a:p>
            <a:pPr algn="ctr">
              <a:lnSpc>
                <a:spcPct val="120000"/>
              </a:lnSpc>
            </a:pPr>
            <a:r>
              <a:rPr lang="ar-EG" sz="2800" b="1" dirty="0">
                <a:latin typeface="Calibri" panose="020F0502020204030204" pitchFamily="34" charset="0"/>
              </a:rPr>
              <a:t>1. </a:t>
            </a:r>
            <a:r>
              <a:rPr lang="ar-SA" sz="2800" b="1" dirty="0">
                <a:latin typeface="Calibri" panose="020F0502020204030204" pitchFamily="34" charset="0"/>
              </a:rPr>
              <a:t>مدخل إلى التسويق الاجتماعي</a:t>
            </a:r>
            <a:endParaRPr lang="en-US" sz="2800" b="1" dirty="0">
              <a:latin typeface="Calibri" panose="020F0502020204030204" pitchFamily="34" charset="0"/>
            </a:endParaRPr>
          </a:p>
        </p:txBody>
      </p:sp>
    </p:spTree>
    <p:extLst>
      <p:ext uri="{BB962C8B-B14F-4D97-AF65-F5344CB8AC3E}">
        <p14:creationId xmlns:p14="http://schemas.microsoft.com/office/powerpoint/2010/main" val="369336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51014" y="1723808"/>
            <a:ext cx="8466655" cy="954107"/>
          </a:xfrm>
          <a:prstGeom prst="rect">
            <a:avLst/>
          </a:prstGeom>
          <a:noFill/>
        </p:spPr>
        <p:txBody>
          <a:bodyPr wrap="square" rtlCol="0">
            <a:spAutoFit/>
          </a:bodyPr>
          <a:lstStyle/>
          <a:p>
            <a:pPr lvl="0" algn="r" rtl="1"/>
            <a:r>
              <a:rPr lang="ar-EG" sz="2800" b="1" dirty="0">
                <a:latin typeface="+mj-lt"/>
              </a:rPr>
              <a:t>1. </a:t>
            </a:r>
            <a:r>
              <a:rPr lang="ar-SA" sz="2800" b="1" dirty="0">
                <a:latin typeface="+mj-lt"/>
              </a:rPr>
              <a:t>مدخل إلى التسويق الاجتماعي</a:t>
            </a:r>
            <a:r>
              <a:rPr lang="ar-EG" sz="2800" b="1" dirty="0">
                <a:latin typeface="+mj-lt"/>
              </a:rPr>
              <a:t>  </a:t>
            </a:r>
            <a:r>
              <a:rPr lang="ar-JO" sz="2800" b="1" dirty="0">
                <a:latin typeface="+mj-lt"/>
              </a:rPr>
              <a:t>(</a:t>
            </a:r>
            <a:r>
              <a:rPr lang="en-MY" sz="2800" b="1" dirty="0">
                <a:solidFill>
                  <a:srgbClr val="C00000"/>
                </a:solidFill>
                <a:latin typeface="+mj-lt"/>
              </a:rPr>
              <a:t>Social Marketing</a:t>
            </a:r>
            <a:r>
              <a:rPr lang="ar-JO" sz="2800" b="1" dirty="0">
                <a:latin typeface="+mj-lt"/>
              </a:rPr>
              <a:t>)</a:t>
            </a:r>
            <a:endParaRPr lang="en-US" sz="2800" b="1" dirty="0">
              <a:latin typeface="+mj-lt"/>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1874331" y="2418737"/>
            <a:ext cx="8149827" cy="2246769"/>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000" dirty="0"/>
              <a:t>يُعد مفهوم التسويق الاجتماعي من </a:t>
            </a:r>
            <a:r>
              <a:rPr lang="ar-EG" sz="2000" dirty="0">
                <a:solidFill>
                  <a:srgbClr val="C00000"/>
                </a:solidFill>
              </a:rPr>
              <a:t>أبرز المفاهيم التي لاقت اهتمامًا متزايدًا </a:t>
            </a:r>
            <a:r>
              <a:rPr lang="ar-EG" sz="2000" dirty="0"/>
              <a:t>في الآونة الأخيرة، نظرًا لأهميته في تنفيذ حملات تهدف إلى الترويج لقضية معينة، أو نشر فكرة أو سلوك اجتماعي بين فئات محددة من المجتمع. </a:t>
            </a:r>
          </a:p>
          <a:p>
            <a:pPr marL="342900" lvl="0" indent="-342900" algn="just" rtl="1">
              <a:buFont typeface="Arial" panose="020B0604020202020204" pitchFamily="34" charset="0"/>
              <a:buChar char="•"/>
            </a:pPr>
            <a:r>
              <a:rPr lang="ar-EG" sz="2000" dirty="0"/>
              <a:t>ويُنظر إلى التسويق الاجتماعي كأداة فعّالة لإحداث التغيير المنشود في سلوك الأفراد والجماعات المستهدفة.</a:t>
            </a:r>
          </a:p>
          <a:p>
            <a:pPr marL="342900" lvl="0" indent="-342900" algn="just" rtl="1">
              <a:buFont typeface="Arial" panose="020B0604020202020204" pitchFamily="34" charset="0"/>
              <a:buChar char="•"/>
            </a:pPr>
            <a:r>
              <a:rPr lang="ar-EG" sz="2000" dirty="0"/>
              <a:t> كما يُعد هذا المفهوم امتدادًا طبيعيًا للتطورات المتسارعة في مجالات العلوم الاجتماعية عمومًا، وعلوم الاجتماع والاتصال بوجه خاص.</a:t>
            </a:r>
            <a:r>
              <a:rPr lang="ar-EG" sz="1100" dirty="0"/>
              <a:t> </a:t>
            </a:r>
            <a:endParaRPr lang="en-MY" sz="1100" u="sng" dirty="0"/>
          </a:p>
        </p:txBody>
      </p:sp>
    </p:spTree>
    <p:extLst>
      <p:ext uri="{BB962C8B-B14F-4D97-AF65-F5344CB8AC3E}">
        <p14:creationId xmlns:p14="http://schemas.microsoft.com/office/powerpoint/2010/main" val="305011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780098"/>
            <a:ext cx="9345750" cy="4126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66CD5EE-E6DD-8C8A-DB88-F95E5C1E3F08}"/>
              </a:ext>
            </a:extLst>
          </p:cNvPr>
          <p:cNvSpPr txBox="1"/>
          <p:nvPr/>
        </p:nvSpPr>
        <p:spPr>
          <a:xfrm>
            <a:off x="3071685" y="2318407"/>
            <a:ext cx="7049526" cy="3477875"/>
          </a:xfrm>
          <a:prstGeom prst="rect">
            <a:avLst/>
          </a:prstGeom>
          <a:solidFill>
            <a:schemeClr val="bg1"/>
          </a:solidFill>
        </p:spPr>
        <p:txBody>
          <a:bodyPr wrap="square" rtlCol="0">
            <a:spAutoFit/>
          </a:bodyPr>
          <a:lstStyle/>
          <a:p>
            <a:pPr algn="just" rtl="1"/>
            <a:endParaRPr lang="ar-EG" sz="2000" dirty="0"/>
          </a:p>
          <a:p>
            <a:pPr algn="just" rtl="1"/>
            <a:r>
              <a:rPr lang="ar-EG" sz="2000" dirty="0"/>
              <a:t>يركز التسويق الاجتماعي على التغيير الاجتماعي ويعد أحد الأدوات الأساسية التي تساهم في </a:t>
            </a:r>
            <a:r>
              <a:rPr lang="ar-EG" sz="2000" b="1" dirty="0"/>
              <a:t>تعديل سلوك الأفراد وتعزيز المشاركة المجتمعية</a:t>
            </a:r>
            <a:r>
              <a:rPr lang="ar-EG" sz="2000" dirty="0"/>
              <a:t>. وقد استخدمته العديد من المنظمات الدولية مثل </a:t>
            </a:r>
            <a:r>
              <a:rPr lang="ar-EG" sz="2000" dirty="0">
                <a:solidFill>
                  <a:srgbClr val="FF0000"/>
                </a:solidFill>
              </a:rPr>
              <a:t>الأمم المتحدة في حملاتها لمكافحة الأمراض </a:t>
            </a:r>
            <a:r>
              <a:rPr lang="ar-EG" sz="2000" dirty="0" smtClean="0">
                <a:solidFill>
                  <a:srgbClr val="FF0000"/>
                </a:solidFill>
              </a:rPr>
              <a:t>الازمنة</a:t>
            </a:r>
            <a:r>
              <a:rPr lang="ar-EG" sz="2000" dirty="0" smtClean="0"/>
              <a:t>، </a:t>
            </a:r>
            <a:r>
              <a:rPr lang="ar-EG" sz="2000" dirty="0"/>
              <a:t>وكذلك استخدمته الوكالات الدولية في برامج تعليمية ومشاريع توعية.</a:t>
            </a:r>
            <a:endParaRPr lang="en-US" sz="2000" dirty="0"/>
          </a:p>
          <a:p>
            <a:pPr algn="just" rtl="1"/>
            <a:endParaRPr lang="ar-EG" sz="2000" dirty="0"/>
          </a:p>
          <a:p>
            <a:pPr algn="just" rtl="1"/>
            <a:r>
              <a:rPr lang="ar-EG" sz="2000" dirty="0"/>
              <a:t>في الدول النامية، بدأ الاهتمام بتطبيق تقنيات التسويق الاجتماعي في السبعينات ضمن حملات إعلامية تهدف إلى التوعية وتحقيق التغيير المجتمعي. هذه الحملة كانت تهدف إلى تطبيق تقنيات تسويقية أكثر فعالية على المدى البعيد، مما يعكس الفارق بين الأساليب التقليدية والتوجهات الحديثة التي تعتمد على تقييم نتائج الحملات ومدى تأثيرها الاجتماعي.</a:t>
            </a:r>
          </a:p>
        </p:txBody>
      </p:sp>
      <p:sp>
        <p:nvSpPr>
          <p:cNvPr id="7" name="TextBox 6">
            <a:extLst>
              <a:ext uri="{FF2B5EF4-FFF2-40B4-BE49-F238E27FC236}">
                <a16:creationId xmlns:a16="http://schemas.microsoft.com/office/drawing/2014/main" xmlns="" id="{17EF556D-5D9A-AEB5-2619-7876E3A936E4}"/>
              </a:ext>
            </a:extLst>
          </p:cNvPr>
          <p:cNvSpPr txBox="1"/>
          <p:nvPr/>
        </p:nvSpPr>
        <p:spPr>
          <a:xfrm>
            <a:off x="1654556" y="1997586"/>
            <a:ext cx="8466655" cy="523220"/>
          </a:xfrm>
          <a:prstGeom prst="rect">
            <a:avLst/>
          </a:prstGeom>
          <a:noFill/>
        </p:spPr>
        <p:txBody>
          <a:bodyPr wrap="square" rtlCol="0">
            <a:spAutoFit/>
          </a:bodyPr>
          <a:lstStyle/>
          <a:p>
            <a:pPr lvl="0" algn="r" rtl="1"/>
            <a:r>
              <a:rPr lang="ar-EG" sz="2800" b="1" dirty="0"/>
              <a:t>1.2  التسويق الاجتماعي: دوره في التغيير الاجتماعي والتوعية</a:t>
            </a:r>
            <a:endParaRPr lang="en-US" sz="2800" b="1" dirty="0">
              <a:latin typeface="Microsoft Uighur" panose="02000000000000000000" pitchFamily="2" charset="-78"/>
            </a:endParaRPr>
          </a:p>
        </p:txBody>
      </p:sp>
      <p:pic>
        <p:nvPicPr>
          <p:cNvPr id="2" name="Picture 1"/>
          <p:cNvPicPr>
            <a:picLocks noChangeAspect="1"/>
          </p:cNvPicPr>
          <p:nvPr/>
        </p:nvPicPr>
        <p:blipFill>
          <a:blip r:embed="rId3"/>
          <a:stretch>
            <a:fillRect/>
          </a:stretch>
        </p:blipFill>
        <p:spPr>
          <a:xfrm>
            <a:off x="563073" y="3311243"/>
            <a:ext cx="2182966" cy="1805132"/>
          </a:xfrm>
          <a:prstGeom prst="rect">
            <a:avLst/>
          </a:prstGeom>
        </p:spPr>
      </p:pic>
    </p:spTree>
    <p:extLst>
      <p:ext uri="{BB962C8B-B14F-4D97-AF65-F5344CB8AC3E}">
        <p14:creationId xmlns:p14="http://schemas.microsoft.com/office/powerpoint/2010/main" val="384183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53781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384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7779" y="1735721"/>
            <a:ext cx="8415681" cy="954107"/>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مقومات التسويق الاجتماعي: الإعلام، الاتصال، والترويج لتحقيق التأثير الاجتماعي </a:t>
            </a:r>
            <a:endParaRPr lang="en-US" sz="2800" b="1" dirty="0">
              <a:latin typeface="+mj-lt"/>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2333296" y="2698876"/>
            <a:ext cx="7900747" cy="3616375"/>
          </a:xfrm>
          <a:prstGeom prst="rect">
            <a:avLst/>
          </a:prstGeom>
          <a:noFill/>
        </p:spPr>
        <p:txBody>
          <a:bodyPr wrap="square" rtlCol="0">
            <a:spAutoFit/>
          </a:bodyPr>
          <a:lstStyle/>
          <a:p>
            <a:pPr algn="r" rtl="1"/>
            <a:r>
              <a:rPr lang="ar-EG" sz="2000" dirty="0"/>
              <a:t>التسويق الاجتماعي هو استخدام تقنيات التسويق </a:t>
            </a:r>
            <a:r>
              <a:rPr lang="ar-EG" sz="2000" dirty="0" smtClean="0"/>
              <a:t>التقليدية او الرقمية، </a:t>
            </a:r>
            <a:r>
              <a:rPr lang="ar-EG" sz="2000" dirty="0"/>
              <a:t>ولكن بهدف معالجة القضايا الاجتماعية وتحقيق تغييرات إيجابية في سلوك الأفراد والمجتمع. ولتحقيق هذا الهدف، يعتمد التسويق الاجتماعي على ثلاثة مقومات رئيسية:</a:t>
            </a:r>
            <a:endParaRPr lang="en-US" sz="2000" dirty="0"/>
          </a:p>
          <a:p>
            <a:pPr algn="r" rtl="1"/>
            <a:endParaRPr lang="ar-EG" sz="900" dirty="0"/>
          </a:p>
          <a:p>
            <a:pPr marL="914400" lvl="1" indent="-457200" algn="r" rtl="1">
              <a:buFont typeface="+mj-lt"/>
              <a:buAutoNum type="arabicPeriod"/>
            </a:pPr>
            <a:r>
              <a:rPr lang="ar-EG" sz="2000" b="1" dirty="0">
                <a:solidFill>
                  <a:srgbClr val="C00000"/>
                </a:solidFill>
              </a:rPr>
              <a:t>المقوم الاجتماعي</a:t>
            </a:r>
            <a:r>
              <a:rPr lang="ar-EG" sz="2000" dirty="0"/>
              <a:t>: يرتبط بالقضية الاجتماعية التي يسعى التسويق الاجتماعي إلى حلها أو تحسينها، مثل التوعية بالمشاكل الصحية أو البيئية.</a:t>
            </a:r>
          </a:p>
          <a:p>
            <a:pPr marL="914400" lvl="1" indent="-457200" algn="r" rtl="1">
              <a:buFont typeface="+mj-lt"/>
              <a:buAutoNum type="arabicPeriod"/>
            </a:pPr>
            <a:r>
              <a:rPr lang="ar-EG" sz="2000" b="1" dirty="0">
                <a:solidFill>
                  <a:srgbClr val="C00000"/>
                </a:solidFill>
              </a:rPr>
              <a:t>المقوم الإعلامي</a:t>
            </a:r>
            <a:r>
              <a:rPr lang="ar-EG" sz="2000" dirty="0"/>
              <a:t>: يتعلق باستخدام وسائل الإعلام المختلفة (مثل التلفاز، الراديو، الإنترنت) لنقل الرسالة التسويقية إلى الجمهور المستهدف بشكل فعّال.</a:t>
            </a:r>
          </a:p>
          <a:p>
            <a:pPr marL="914400" lvl="1" indent="-457200" algn="r" rtl="1">
              <a:buFont typeface="+mj-lt"/>
              <a:buAutoNum type="arabicPeriod"/>
            </a:pPr>
            <a:r>
              <a:rPr lang="ar-EG" sz="2000" b="1" dirty="0">
                <a:solidFill>
                  <a:srgbClr val="C00000"/>
                </a:solidFill>
              </a:rPr>
              <a:t>المقوم الاتصالي</a:t>
            </a:r>
            <a:r>
              <a:rPr lang="ar-EG" sz="2000" dirty="0"/>
              <a:t>: يشمل أساليب الاتصال والتفاعل المباشر مع الجمهور المستهدف، مثل الحملات التفاعلية أو استخدام منصات التواصل الاجتماعي لتعزيز المشاركة.</a:t>
            </a:r>
          </a:p>
          <a:p>
            <a:pPr lvl="0" algn="r" rtl="1"/>
            <a:endParaRPr lang="ar-EG" sz="2000" b="1" dirty="0"/>
          </a:p>
          <a:p>
            <a:pPr lvl="0" algn="r" rtl="1"/>
            <a:r>
              <a:rPr lang="ar-EG" sz="2000" dirty="0"/>
              <a:t> </a:t>
            </a:r>
            <a:endParaRPr lang="en-MY" sz="2000" u="sng" dirty="0"/>
          </a:p>
        </p:txBody>
      </p:sp>
    </p:spTree>
    <p:extLst>
      <p:ext uri="{BB962C8B-B14F-4D97-AF65-F5344CB8AC3E}">
        <p14:creationId xmlns:p14="http://schemas.microsoft.com/office/powerpoint/2010/main" val="2661271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16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مفهوم التسويق الاجتماعي وخصائصه</a:t>
            </a:r>
            <a:endParaRPr lang="en-US" sz="2800" b="1" dirty="0">
              <a:latin typeface="+mj-lt"/>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5033044" y="3508355"/>
            <a:ext cx="8332794" cy="523220"/>
          </a:xfrm>
          <a:prstGeom prst="rect">
            <a:avLst/>
          </a:prstGeom>
          <a:noFill/>
        </p:spPr>
        <p:txBody>
          <a:bodyPr wrap="square" rtlCol="0">
            <a:spAutoFit/>
          </a:bodyPr>
          <a:lstStyle/>
          <a:p>
            <a:pPr lvl="0" algn="just" rtl="1"/>
            <a:r>
              <a:rPr lang="ar-EG" sz="1600" b="1" dirty="0"/>
              <a:t>.</a:t>
            </a:r>
          </a:p>
          <a:p>
            <a:pPr lvl="0" algn="just" rtl="1"/>
            <a:r>
              <a:rPr lang="ar-EG" sz="1200" dirty="0"/>
              <a:t> </a:t>
            </a:r>
            <a:endParaRPr lang="en-MY" sz="1200" u="sng" dirty="0"/>
          </a:p>
        </p:txBody>
      </p:sp>
      <p:sp>
        <p:nvSpPr>
          <p:cNvPr id="9" name="TextBox 8">
            <a:extLst>
              <a:ext uri="{FF2B5EF4-FFF2-40B4-BE49-F238E27FC236}">
                <a16:creationId xmlns:a16="http://schemas.microsoft.com/office/drawing/2014/main" xmlns="" id="{629F0848-1A29-B3FB-D59A-8603AADC96AD}"/>
              </a:ext>
            </a:extLst>
          </p:cNvPr>
          <p:cNvSpPr txBox="1"/>
          <p:nvPr/>
        </p:nvSpPr>
        <p:spPr>
          <a:xfrm>
            <a:off x="3115744" y="2399874"/>
            <a:ext cx="7019451" cy="286232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justLow" rtl="1">
              <a:buFont typeface="Arial" panose="020B0604020202020204" pitchFamily="34" charset="0"/>
              <a:buChar char="•"/>
            </a:pPr>
            <a:r>
              <a:rPr lang="ar-EG" sz="2000" dirty="0"/>
              <a:t>يُعد التسويق الاجتم</a:t>
            </a:r>
            <a:r>
              <a:rPr lang="ar-JO" sz="2000" dirty="0"/>
              <a:t>ا</a:t>
            </a:r>
            <a:r>
              <a:rPr lang="ar-EG" sz="2000" dirty="0"/>
              <a:t>عي من المفاهيم الحديثة التي اهتمت بها العلوم الاجتماعية، وخاصة علم الاجتماع. ويُعرف بأنه عملية يتم فيها استخدام مبادئ وأدوات التسويق بهدف نشر فكرة أو تعزيز قيمة مجتمعية معينة، من أجل التأثير على سلوك الفئة المستهدفة بما يحقق مصلحة عامة.</a:t>
            </a:r>
            <a:endParaRPr lang="ar-JO" sz="2000" dirty="0"/>
          </a:p>
          <a:p>
            <a:pPr marL="285750" indent="-285750" algn="justLow" rtl="1">
              <a:buFont typeface="Arial" panose="020B0604020202020204" pitchFamily="34" charset="0"/>
              <a:buChar char="•"/>
            </a:pPr>
            <a:endParaRPr lang="ar-EG" sz="2000" dirty="0"/>
          </a:p>
          <a:p>
            <a:pPr marL="285750" indent="-285750" algn="justLow" rtl="1">
              <a:buFont typeface="Arial" panose="020B0604020202020204" pitchFamily="34" charset="0"/>
              <a:buChar char="•"/>
            </a:pPr>
            <a:r>
              <a:rPr lang="ar-EG" sz="2000" dirty="0">
                <a:solidFill>
                  <a:srgbClr val="C00000"/>
                </a:solidFill>
              </a:rPr>
              <a:t>وقد قدّم "كوتلر وزالتمن" </a:t>
            </a:r>
            <a:r>
              <a:rPr lang="ar-JO" sz="2000" dirty="0">
                <a:solidFill>
                  <a:srgbClr val="C00000"/>
                </a:solidFill>
              </a:rPr>
              <a:t>(</a:t>
            </a:r>
            <a:r>
              <a:rPr lang="ar-EG" sz="2000" dirty="0">
                <a:solidFill>
                  <a:srgbClr val="C00000"/>
                </a:solidFill>
              </a:rPr>
              <a:t>عام 1971 </a:t>
            </a:r>
            <a:r>
              <a:rPr lang="en-US" sz="2000" dirty="0">
                <a:solidFill>
                  <a:srgbClr val="C00000"/>
                </a:solidFill>
              </a:rPr>
              <a:t>(</a:t>
            </a:r>
            <a:r>
              <a:rPr lang="ar-JO" sz="2000" dirty="0">
                <a:solidFill>
                  <a:srgbClr val="C00000"/>
                </a:solidFill>
              </a:rPr>
              <a:t> </a:t>
            </a:r>
            <a:r>
              <a:rPr lang="ar-JO" sz="2000" dirty="0"/>
              <a:t>أ</a:t>
            </a:r>
            <a:r>
              <a:rPr lang="ar-EG" sz="2000" dirty="0"/>
              <a:t>ول تعريف رسمي للتسويق الاجتماعي، حيث وصفاه </a:t>
            </a:r>
            <a:r>
              <a:rPr lang="ar-EG" sz="2000" i="1" dirty="0"/>
              <a:t>بأنه تخطيط وتنفيذ ومراقبة البرامج التي تهدف إلى التأثير على قبول الأفكار الاجتماعية، وتشمل هذه البرامج جوانب مثل تصميم المنتج الاجتماعي، التواصل، التسعير، التوزيع، وبحوث التسويق.</a:t>
            </a:r>
            <a:endParaRPr lang="en-US" sz="2000" i="1" dirty="0"/>
          </a:p>
        </p:txBody>
      </p:sp>
      <p:pic>
        <p:nvPicPr>
          <p:cNvPr id="2050" name="Picture 2">
            <a:extLst>
              <a:ext uri="{FF2B5EF4-FFF2-40B4-BE49-F238E27FC236}">
                <a16:creationId xmlns:a16="http://schemas.microsoft.com/office/drawing/2014/main" xmlns="" id="{43E42C13-53A8-3057-DD48-5CD90547D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65" y="2435999"/>
            <a:ext cx="2149017" cy="26596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3CE10DF1-6AF5-C233-B04D-708988FAFDA8}"/>
              </a:ext>
            </a:extLst>
          </p:cNvPr>
          <p:cNvSpPr txBox="1"/>
          <p:nvPr/>
        </p:nvSpPr>
        <p:spPr>
          <a:xfrm>
            <a:off x="914829" y="5140063"/>
            <a:ext cx="3069020" cy="276999"/>
          </a:xfrm>
          <a:prstGeom prst="rect">
            <a:avLst/>
          </a:prstGeom>
          <a:noFill/>
        </p:spPr>
        <p:txBody>
          <a:bodyPr wrap="square">
            <a:spAutoFit/>
          </a:bodyPr>
          <a:lstStyle/>
          <a:p>
            <a:r>
              <a:rPr lang="ar-JO" sz="1200" dirty="0"/>
              <a:t>كتاب </a:t>
            </a:r>
            <a:r>
              <a:rPr lang="ar-EG" sz="1200" dirty="0"/>
              <a:t>كوتلر </a:t>
            </a:r>
            <a:r>
              <a:rPr lang="ar-JO" sz="1200" dirty="0"/>
              <a:t>بالتسويق الاجتماعي</a:t>
            </a:r>
            <a:endParaRPr lang="en-US" sz="1200" dirty="0"/>
          </a:p>
        </p:txBody>
      </p:sp>
    </p:spTree>
    <p:extLst>
      <p:ext uri="{BB962C8B-B14F-4D97-AF65-F5344CB8AC3E}">
        <p14:creationId xmlns:p14="http://schemas.microsoft.com/office/powerpoint/2010/main" val="1700002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216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مفهوم التسويق الاجتماعي وخصائصه</a:t>
            </a:r>
            <a:endParaRPr lang="en-US" sz="2800" b="1" dirty="0">
              <a:latin typeface="+mj-lt"/>
            </a:endParaRPr>
          </a:p>
        </p:txBody>
      </p:sp>
      <p:sp>
        <p:nvSpPr>
          <p:cNvPr id="4" name="TextBox 3">
            <a:extLst>
              <a:ext uri="{FF2B5EF4-FFF2-40B4-BE49-F238E27FC236}">
                <a16:creationId xmlns:a16="http://schemas.microsoft.com/office/drawing/2014/main" xmlns="" id="{C356D0F4-DE1C-4EBE-FB6B-9E48DE1F35B0}"/>
              </a:ext>
            </a:extLst>
          </p:cNvPr>
          <p:cNvSpPr txBox="1"/>
          <p:nvPr/>
        </p:nvSpPr>
        <p:spPr>
          <a:xfrm>
            <a:off x="5033044" y="3508355"/>
            <a:ext cx="8332794" cy="523220"/>
          </a:xfrm>
          <a:prstGeom prst="rect">
            <a:avLst/>
          </a:prstGeom>
          <a:noFill/>
        </p:spPr>
        <p:txBody>
          <a:bodyPr wrap="square" rtlCol="0">
            <a:spAutoFit/>
          </a:bodyPr>
          <a:lstStyle/>
          <a:p>
            <a:pPr lvl="0" algn="just" rtl="1"/>
            <a:r>
              <a:rPr lang="ar-EG" sz="1600" b="1" dirty="0"/>
              <a:t>.</a:t>
            </a:r>
          </a:p>
          <a:p>
            <a:pPr lvl="0" algn="just" rtl="1"/>
            <a:r>
              <a:rPr lang="ar-EG" sz="1200" dirty="0"/>
              <a:t> </a:t>
            </a:r>
            <a:endParaRPr lang="en-MY" sz="1200" u="sng" dirty="0"/>
          </a:p>
        </p:txBody>
      </p:sp>
      <p:sp>
        <p:nvSpPr>
          <p:cNvPr id="9" name="TextBox 8">
            <a:extLst>
              <a:ext uri="{FF2B5EF4-FFF2-40B4-BE49-F238E27FC236}">
                <a16:creationId xmlns:a16="http://schemas.microsoft.com/office/drawing/2014/main" xmlns="" id="{DA96BC18-61E3-6848-E142-D60298052470}"/>
              </a:ext>
            </a:extLst>
          </p:cNvPr>
          <p:cNvSpPr txBox="1"/>
          <p:nvPr/>
        </p:nvSpPr>
        <p:spPr>
          <a:xfrm>
            <a:off x="2485572" y="2364948"/>
            <a:ext cx="7403204" cy="1015663"/>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lgn="justLow" rtl="1">
              <a:buFont typeface="Arial" panose="020B0604020202020204" pitchFamily="34" charset="0"/>
              <a:buChar char="•"/>
            </a:pPr>
            <a:r>
              <a:rPr lang="ar-EG" sz="2000" dirty="0"/>
              <a:t>ويُعتبر التسويق الاجتماعي وسيلة فعالة لترجمة جهود علم الاجتماع إلى برامج عملية قابلة للتنفيذ، تساعد في تحقيق نتائج ملموسة من خلال استجابات إيجابية من المجتمع. فهو يربط بين المعرفة النظرية والتطبيق العملي الذي يخدم التغيير الاجتماعي.</a:t>
            </a:r>
          </a:p>
        </p:txBody>
      </p:sp>
      <p:pic>
        <p:nvPicPr>
          <p:cNvPr id="6" name="Picture 5">
            <a:extLst>
              <a:ext uri="{FF2B5EF4-FFF2-40B4-BE49-F238E27FC236}">
                <a16:creationId xmlns:a16="http://schemas.microsoft.com/office/drawing/2014/main" xmlns="" id="{DB33966B-7724-503E-C087-186E52C8951C}"/>
              </a:ext>
            </a:extLst>
          </p:cNvPr>
          <p:cNvPicPr>
            <a:picLocks noChangeAspect="1"/>
          </p:cNvPicPr>
          <p:nvPr/>
        </p:nvPicPr>
        <p:blipFill>
          <a:blip r:embed="rId3">
            <a:extLst>
              <a:ext uri="{28A0092B-C50C-407E-A947-70E740481C1C}">
                <a14:useLocalDpi xmlns:a14="http://schemas.microsoft.com/office/drawing/2010/main" val="0"/>
              </a:ext>
            </a:extLst>
          </a:blip>
          <a:srcRect b="44457"/>
          <a:stretch/>
        </p:blipFill>
        <p:spPr>
          <a:xfrm>
            <a:off x="3835556" y="3387899"/>
            <a:ext cx="3751723" cy="2083794"/>
          </a:xfrm>
          <a:prstGeom prst="rect">
            <a:avLst/>
          </a:prstGeom>
        </p:spPr>
      </p:pic>
    </p:spTree>
    <p:extLst>
      <p:ext uri="{BB962C8B-B14F-4D97-AF65-F5344CB8AC3E}">
        <p14:creationId xmlns:p14="http://schemas.microsoft.com/office/powerpoint/2010/main" val="303476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733739"/>
            <a:ext cx="8466655" cy="523220"/>
          </a:xfrm>
          <a:prstGeom prst="rect">
            <a:avLst/>
          </a:prstGeom>
          <a:noFill/>
        </p:spPr>
        <p:txBody>
          <a:bodyPr wrap="square" rtlCol="0">
            <a:spAutoFit/>
          </a:bodyPr>
          <a:lstStyle/>
          <a:p>
            <a:pPr lvl="0" algn="r" rtl="1"/>
            <a:r>
              <a:rPr lang="en-US" sz="2800" b="1" dirty="0">
                <a:latin typeface="Arial (Body)"/>
              </a:rPr>
              <a:t>1.5</a:t>
            </a:r>
            <a:r>
              <a:rPr lang="ar-EG" sz="2800" b="1" dirty="0">
                <a:latin typeface="Arial (Body)"/>
              </a:rPr>
              <a:t> جدولًا مُلخصًا للتعاريف المختلفة لمفهوم التسويق الاجتماعي</a:t>
            </a:r>
            <a:endParaRPr lang="en-US" sz="2800" b="1" dirty="0">
              <a:latin typeface="Arial (Body)"/>
            </a:endParaRPr>
          </a:p>
        </p:txBody>
      </p:sp>
      <p:graphicFrame>
        <p:nvGraphicFramePr>
          <p:cNvPr id="6" name="Table 5"/>
          <p:cNvGraphicFramePr>
            <a:graphicFrameLocks noGrp="1"/>
          </p:cNvGraphicFramePr>
          <p:nvPr>
            <p:extLst>
              <p:ext uri="{D42A27DB-BD31-4B8C-83A1-F6EECF244321}">
                <p14:modId xmlns:p14="http://schemas.microsoft.com/office/powerpoint/2010/main" val="906123317"/>
              </p:ext>
            </p:extLst>
          </p:nvPr>
        </p:nvGraphicFramePr>
        <p:xfrm>
          <a:off x="2240508" y="2294812"/>
          <a:ext cx="7710984" cy="3880805"/>
        </p:xfrm>
        <a:graphic>
          <a:graphicData uri="http://schemas.openxmlformats.org/drawingml/2006/table">
            <a:tbl>
              <a:tblPr firstRow="1" firstCol="1" bandRow="1"/>
              <a:tblGrid>
                <a:gridCol w="2570328">
                  <a:extLst>
                    <a:ext uri="{9D8B030D-6E8A-4147-A177-3AD203B41FA5}">
                      <a16:colId xmlns:a16="http://schemas.microsoft.com/office/drawing/2014/main" xmlns="" val="20000"/>
                    </a:ext>
                  </a:extLst>
                </a:gridCol>
                <a:gridCol w="2570328">
                  <a:extLst>
                    <a:ext uri="{9D8B030D-6E8A-4147-A177-3AD203B41FA5}">
                      <a16:colId xmlns:a16="http://schemas.microsoft.com/office/drawing/2014/main" xmlns="" val="20001"/>
                    </a:ext>
                  </a:extLst>
                </a:gridCol>
                <a:gridCol w="2570328">
                  <a:extLst>
                    <a:ext uri="{9D8B030D-6E8A-4147-A177-3AD203B41FA5}">
                      <a16:colId xmlns:a16="http://schemas.microsoft.com/office/drawing/2014/main" xmlns="" val="20002"/>
                    </a:ext>
                  </a:extLst>
                </a:gridCol>
              </a:tblGrid>
              <a:tr h="104992">
                <a:tc>
                  <a:txBody>
                    <a:bodyPr/>
                    <a:lstStyle/>
                    <a:p>
                      <a:pPr algn="ctr" rtl="1">
                        <a:lnSpc>
                          <a:spcPct val="107000"/>
                        </a:lnSpc>
                        <a:spcAft>
                          <a:spcPts val="0"/>
                        </a:spcAft>
                      </a:pPr>
                      <a:r>
                        <a:rPr lang="ar-SA" sz="1400" b="1" dirty="0">
                          <a:effectLst/>
                          <a:latin typeface="Calibri" panose="020F0502020204030204" pitchFamily="34" charset="0"/>
                          <a:ea typeface="+mn-ea"/>
                          <a:cs typeface="Times New Roman" panose="02020603050405020304" pitchFamily="18" charset="0"/>
                        </a:rPr>
                        <a:t>التعريف / الرؤية</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1400" b="1">
                          <a:effectLst/>
                          <a:latin typeface="Calibri" panose="020F0502020204030204" pitchFamily="34" charset="0"/>
                          <a:ea typeface="Times New Roman" panose="02020603050405020304" pitchFamily="18" charset="0"/>
                          <a:cs typeface="Times New Roman" panose="02020603050405020304" pitchFamily="18" charset="0"/>
                        </a:rPr>
                        <a:t>التركيز الرئيسي</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المرجع / القائل</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407478">
                <a:tc>
                  <a:txBody>
                    <a:bodyPr/>
                    <a:lstStyle/>
                    <a:p>
                      <a:pPr algn="r" rtl="1">
                        <a:lnSpc>
                          <a:spcPct val="107000"/>
                        </a:lnSpc>
                        <a:spcAft>
                          <a:spcPts val="0"/>
                        </a:spcAft>
                      </a:pPr>
                      <a:r>
                        <a:rPr lang="ar-SA" sz="1400" dirty="0">
                          <a:effectLst/>
                          <a:latin typeface="Calibri" panose="020F0502020204030204" pitchFamily="34" charset="0"/>
                          <a:ea typeface="+mn-ea"/>
                          <a:cs typeface="Times New Roman" panose="02020603050405020304" pitchFamily="18" charset="0"/>
                        </a:rPr>
                        <a:t>يوفر أدوات لمعالجة المشكلات من خلال التأثير على الأفراد لتبني سلوكيات صحية وأنماط حياة أفضل</a:t>
                      </a:r>
                      <a:r>
                        <a:rPr lang="en-MY" sz="1400" dirty="0">
                          <a:effectLst/>
                          <a:latin typeface="Times New Roman" panose="02020603050405020304" pitchFamily="18" charset="0"/>
                          <a:ea typeface="+mn-ea"/>
                          <a:cs typeface="Arial" panose="020B0604020202020204" pitchFamily="34" charset="0"/>
                        </a:rPr>
                        <a:t>.</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تغيير السلوك لأغراض صحية واجتماعية</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بعض الباحثين</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611217">
                <a:tc>
                  <a:txBody>
                    <a:bodyPr/>
                    <a:lstStyle/>
                    <a:p>
                      <a:pPr algn="r" rtl="1">
                        <a:lnSpc>
                          <a:spcPct val="107000"/>
                        </a:lnSpc>
                        <a:spcAft>
                          <a:spcPts val="0"/>
                        </a:spcAft>
                      </a:pPr>
                      <a:r>
                        <a:rPr lang="ar-SA" sz="1400">
                          <a:effectLst/>
                          <a:latin typeface="Calibri" panose="020F0502020204030204" pitchFamily="34" charset="0"/>
                          <a:ea typeface="+mn-ea"/>
                          <a:cs typeface="Times New Roman" panose="02020603050405020304" pitchFamily="18" charset="0"/>
                        </a:rPr>
                        <a:t>التسويق الاجتماعي يعتمد على وسائل الإعلام والترويج والاتصال ويقوم على ثلاثة مقومات: التسويقي، الاجتماعي، والإعلامي</a:t>
                      </a:r>
                      <a:r>
                        <a:rPr lang="en-MY" sz="1400" dirty="0">
                          <a:effectLst/>
                          <a:latin typeface="Times New Roman" panose="02020603050405020304" pitchFamily="18" charset="0"/>
                          <a:ea typeface="+mn-ea"/>
                          <a:cs typeface="Arial" panose="020B0604020202020204" pitchFamily="34" charset="0"/>
                        </a:rPr>
                        <a:t>.</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استخدام الإعلام والاتصال كأدوات أساسية للتأثير</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تعريف إعلامي وتواصلي</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509348">
                <a:tc>
                  <a:txBody>
                    <a:bodyPr/>
                    <a:lstStyle/>
                    <a:p>
                      <a:pPr algn="r" rtl="1">
                        <a:lnSpc>
                          <a:spcPct val="107000"/>
                        </a:lnSpc>
                        <a:spcAft>
                          <a:spcPts val="0"/>
                        </a:spcAft>
                      </a:pPr>
                      <a:r>
                        <a:rPr lang="ar-SA" sz="1400" dirty="0">
                          <a:effectLst/>
                          <a:latin typeface="Calibri" panose="020F0502020204030204" pitchFamily="34" charset="0"/>
                          <a:ea typeface="+mn-ea"/>
                          <a:cs typeface="Times New Roman" panose="02020603050405020304" pitchFamily="18" charset="0"/>
                        </a:rPr>
                        <a:t>التسويق الاجتماعي يختلف عن التسويق التجاري في أهدافه، فهو لا يهدف لتحقيق ربح، بل للتأثير في السلوكيات لصالح الجمهور</a:t>
                      </a:r>
                      <a:r>
                        <a:rPr lang="en-MY" sz="1400" dirty="0">
                          <a:effectLst/>
                          <a:latin typeface="Times New Roman" panose="02020603050405020304" pitchFamily="18" charset="0"/>
                          <a:ea typeface="+mn-ea"/>
                          <a:cs typeface="Arial" panose="020B0604020202020204" pitchFamily="34" charset="0"/>
                        </a:rPr>
                        <a:t>.</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السلوك الاجتماعي والمصلحة العامة</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كوتلر وأندرسون</a:t>
                      </a:r>
                      <a:r>
                        <a:rPr lang="en-MY" sz="14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Anderson &amp; Kotler</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07478">
                <a:tc>
                  <a:txBody>
                    <a:bodyPr/>
                    <a:lstStyle/>
                    <a:p>
                      <a:pPr algn="r" rtl="1">
                        <a:lnSpc>
                          <a:spcPct val="107000"/>
                        </a:lnSpc>
                        <a:spcAft>
                          <a:spcPts val="0"/>
                        </a:spcAft>
                      </a:pPr>
                      <a:r>
                        <a:rPr lang="ar-SA" sz="1400">
                          <a:effectLst/>
                          <a:latin typeface="Calibri" panose="020F0502020204030204" pitchFamily="34" charset="0"/>
                          <a:ea typeface="+mn-ea"/>
                          <a:cs typeface="Times New Roman" panose="02020603050405020304" pitchFamily="18" charset="0"/>
                        </a:rPr>
                        <a:t>استخدام مبادئ التسويق لترويج فكرة أو سلوك اجتماعي وزيادة قبولها لدى الجمهور المستهدف</a:t>
                      </a:r>
                      <a:r>
                        <a:rPr lang="en-MY" sz="1400" dirty="0">
                          <a:effectLst/>
                          <a:latin typeface="Times New Roman" panose="02020603050405020304" pitchFamily="18" charset="0"/>
                          <a:ea typeface="+mn-ea"/>
                          <a:cs typeface="Arial" panose="020B0604020202020204" pitchFamily="34" charset="0"/>
                        </a:rPr>
                        <a:t>.</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ترويج القيم الاجتماعية عبر أدوات التسويق</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كوتلر</a:t>
                      </a:r>
                      <a:r>
                        <a:rPr lang="en-MY" sz="14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Kotler</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509348">
                <a:tc>
                  <a:txBody>
                    <a:bodyPr/>
                    <a:lstStyle/>
                    <a:p>
                      <a:pPr algn="r" rtl="1">
                        <a:lnSpc>
                          <a:spcPct val="107000"/>
                        </a:lnSpc>
                        <a:spcAft>
                          <a:spcPts val="0"/>
                        </a:spcAft>
                      </a:pPr>
                      <a:r>
                        <a:rPr lang="ar-SA" sz="1400" dirty="0">
                          <a:effectLst/>
                          <a:latin typeface="Calibri" panose="020F0502020204030204" pitchFamily="34" charset="0"/>
                          <a:ea typeface="+mn-ea"/>
                          <a:cs typeface="Times New Roman" panose="02020603050405020304" pitchFamily="18" charset="0"/>
                        </a:rPr>
                        <a:t>التسويق الاجتماعي هو توسيع لاستخدام استراتيجيات التسويق التجاري لتشمل قضايا وأفكار ومنظمات</a:t>
                      </a:r>
                      <a:r>
                        <a:rPr lang="en-MY" sz="1400" dirty="0">
                          <a:effectLst/>
                          <a:latin typeface="Times New Roman" panose="02020603050405020304" pitchFamily="18" charset="0"/>
                          <a:ea typeface="+mn-ea"/>
                          <a:cs typeface="Arial" panose="020B0604020202020204" pitchFamily="34" charset="0"/>
                        </a:rPr>
                        <a:t>.</a:t>
                      </a:r>
                      <a:endParaRPr lang="en-MY" sz="1400" dirty="0">
                        <a:effectLst/>
                        <a:latin typeface="Calibri" panose="020F0502020204030204" pitchFamily="34" charset="0"/>
                        <a:ea typeface="+mn-ea"/>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dirty="0">
                          <a:effectLst/>
                          <a:latin typeface="Calibri" panose="020F0502020204030204" pitchFamily="34" charset="0"/>
                          <a:ea typeface="Times New Roman" panose="02020603050405020304" pitchFamily="18" charset="0"/>
                          <a:cs typeface="Times New Roman" panose="02020603050405020304" pitchFamily="18" charset="0"/>
                        </a:rPr>
                        <a:t>دمج مبادئ التسويق التجاري في قضايا اجتماعية</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كوتلر و ليفي</a:t>
                      </a:r>
                      <a:r>
                        <a:rPr lang="en-MY" sz="14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Kotler &amp; Levy</a:t>
                      </a:r>
                      <a:endParaRPr lang="en-MY" sz="1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0992" marR="609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245045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62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53951" y="1673361"/>
            <a:ext cx="8466655" cy="523220"/>
          </a:xfrm>
          <a:prstGeom prst="rect">
            <a:avLst/>
          </a:prstGeom>
          <a:noFill/>
        </p:spPr>
        <p:txBody>
          <a:bodyPr wrap="square" rtlCol="0">
            <a:spAutoFit/>
          </a:bodyPr>
          <a:lstStyle/>
          <a:p>
            <a:pPr lvl="0" algn="ctr" rtl="1"/>
            <a:r>
              <a:rPr lang="en-US" sz="2800" b="1" dirty="0"/>
              <a:t> </a:t>
            </a:r>
            <a:r>
              <a:rPr lang="en-US" sz="2800" b="1" dirty="0">
                <a:latin typeface="Arial (Body)"/>
              </a:rPr>
              <a:t>1.6</a:t>
            </a:r>
            <a:r>
              <a:rPr lang="ar-EG" sz="2800" b="1" dirty="0">
                <a:latin typeface="Arial (Body)"/>
              </a:rPr>
              <a:t>. خصائص التسويق الاجتماعي</a:t>
            </a:r>
            <a:endParaRPr lang="en-US" sz="2800" b="1" dirty="0">
              <a:latin typeface="Arial (Body)"/>
            </a:endParaRPr>
          </a:p>
        </p:txBody>
      </p:sp>
      <p:graphicFrame>
        <p:nvGraphicFramePr>
          <p:cNvPr id="6" name="Table 5"/>
          <p:cNvGraphicFramePr>
            <a:graphicFrameLocks noGrp="1"/>
          </p:cNvGraphicFramePr>
          <p:nvPr>
            <p:extLst>
              <p:ext uri="{D42A27DB-BD31-4B8C-83A1-F6EECF244321}">
                <p14:modId xmlns:p14="http://schemas.microsoft.com/office/powerpoint/2010/main" val="176324198"/>
              </p:ext>
            </p:extLst>
          </p:nvPr>
        </p:nvGraphicFramePr>
        <p:xfrm>
          <a:off x="2626178" y="2274138"/>
          <a:ext cx="6961092" cy="3604885"/>
        </p:xfrm>
        <a:graphic>
          <a:graphicData uri="http://schemas.openxmlformats.org/drawingml/2006/table">
            <a:tbl>
              <a:tblPr firstRow="1" firstCol="1" bandRow="1"/>
              <a:tblGrid>
                <a:gridCol w="4385447">
                  <a:extLst>
                    <a:ext uri="{9D8B030D-6E8A-4147-A177-3AD203B41FA5}">
                      <a16:colId xmlns:a16="http://schemas.microsoft.com/office/drawing/2014/main" xmlns="" val="20000"/>
                    </a:ext>
                  </a:extLst>
                </a:gridCol>
                <a:gridCol w="2575645">
                  <a:extLst>
                    <a:ext uri="{9D8B030D-6E8A-4147-A177-3AD203B41FA5}">
                      <a16:colId xmlns:a16="http://schemas.microsoft.com/office/drawing/2014/main" xmlns="" val="20001"/>
                    </a:ext>
                  </a:extLst>
                </a:gridCol>
              </a:tblGrid>
              <a:tr h="346524">
                <a:tc>
                  <a:txBody>
                    <a:bodyPr/>
                    <a:lstStyle/>
                    <a:p>
                      <a:pPr algn="r">
                        <a:lnSpc>
                          <a:spcPct val="107000"/>
                        </a:lnSpc>
                        <a:spcAft>
                          <a:spcPts val="0"/>
                        </a:spcAft>
                      </a:pPr>
                      <a:r>
                        <a:rPr lang="ar-SA" sz="1400" b="1" dirty="0">
                          <a:effectLst/>
                          <a:latin typeface="Calibri" panose="020F0502020204030204" pitchFamily="34" charset="0"/>
                          <a:ea typeface="Times New Roman" panose="02020603050405020304" pitchFamily="18" charset="0"/>
                          <a:cs typeface="Times New Roman" panose="02020603050405020304" pitchFamily="18" charset="0"/>
                        </a:rPr>
                        <a:t>الوصف</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الخاصية</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466966">
                <a:tc>
                  <a:txBody>
                    <a:bodyPr/>
                    <a:lstStyle/>
                    <a:p>
                      <a:pPr algn="r">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يركز التسويق الاجتماعي على تحديد أهداف واضحة وأساليب للوصول إليها، مثل التوعية الاجتماعية أو محاربة الفقر</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نشاط هادف</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466966">
                <a:tc>
                  <a:txBody>
                    <a:bodyPr/>
                    <a:lstStyle/>
                    <a:p>
                      <a:pPr algn="r">
                        <a:lnSpc>
                          <a:spcPct val="107000"/>
                        </a:lnSpc>
                        <a:spcAft>
                          <a:spcPts val="0"/>
                        </a:spcAft>
                      </a:pPr>
                      <a:r>
                        <a:rPr lang="ar-SA" sz="1400" dirty="0">
                          <a:effectLst/>
                          <a:latin typeface="Calibri" panose="020F0502020204030204" pitchFamily="34" charset="0"/>
                          <a:ea typeface="Times New Roman" panose="02020603050405020304" pitchFamily="18" charset="0"/>
                          <a:cs typeface="Times New Roman" panose="02020603050405020304" pitchFamily="18" charset="0"/>
                        </a:rPr>
                        <a:t>يعتمد التسويق الاجتماعي على التخطيط المستقبلي لضمان استمرارية الأنشطة والموارد لتحقيق أهداف طويلة المدى</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نشاط مستمر</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466966">
                <a:tc>
                  <a:txBody>
                    <a:bodyPr/>
                    <a:lstStyle/>
                    <a:p>
                      <a:pPr algn="r">
                        <a:lnSpc>
                          <a:spcPct val="107000"/>
                        </a:lnSpc>
                        <a:spcAft>
                          <a:spcPts val="0"/>
                        </a:spcAft>
                      </a:pPr>
                      <a:r>
                        <a:rPr lang="ar-SA" sz="1400" dirty="0">
                          <a:effectLst/>
                          <a:latin typeface="Calibri" panose="020F0502020204030204" pitchFamily="34" charset="0"/>
                          <a:ea typeface="Times New Roman" panose="02020603050405020304" pitchFamily="18" charset="0"/>
                          <a:cs typeface="Times New Roman" panose="02020603050405020304" pitchFamily="18" charset="0"/>
                        </a:rPr>
                        <a:t>يشمل تنسيق الجهود بين مختلف الأنشطة والوسائل دون الاعتماد على وسيلة واحدة فقط، مع التعاون داخل المنظمة ومع منظمات أخرى</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نشاط متكامل</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227590">
                <a:tc>
                  <a:txBody>
                    <a:bodyPr/>
                    <a:lstStyle/>
                    <a:p>
                      <a:pPr algn="r">
                        <a:lnSpc>
                          <a:spcPct val="107000"/>
                        </a:lnSpc>
                        <a:spcAft>
                          <a:spcPts val="0"/>
                        </a:spcAft>
                      </a:pPr>
                      <a:r>
                        <a:rPr lang="ar-SA" sz="1400" dirty="0">
                          <a:effectLst/>
                          <a:latin typeface="Calibri" panose="020F0502020204030204" pitchFamily="34" charset="0"/>
                          <a:ea typeface="Times New Roman" panose="02020603050405020304" pitchFamily="18" charset="0"/>
                          <a:cs typeface="Times New Roman" panose="02020603050405020304" pitchFamily="18" charset="0"/>
                        </a:rPr>
                        <a:t>يتميز بالتزامه بالقيم الأخلاقية ويضمن أن تكون أهدافه ووسائله مسؤولة ومفيدة للمجتمع</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الالتزام الأخلاقي</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466966">
                <a:tc>
                  <a:txBody>
                    <a:bodyPr/>
                    <a:lstStyle/>
                    <a:p>
                      <a:pPr algn="r">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يُواكب التغيرات ويحدث الأساليب بناءً على التجارب السابقة والأولويات الاجتماعية والتقنية الجديدة</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نشاط متطور</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66966">
                <a:tc>
                  <a:txBody>
                    <a:bodyPr/>
                    <a:lstStyle/>
                    <a:p>
                      <a:pPr algn="r">
                        <a:lnSpc>
                          <a:spcPct val="107000"/>
                        </a:lnSpc>
                        <a:spcAft>
                          <a:spcPts val="0"/>
                        </a:spcAft>
                      </a:pPr>
                      <a:r>
                        <a:rPr lang="ar-SA" sz="1400">
                          <a:effectLst/>
                          <a:latin typeface="Calibri" panose="020F0502020204030204" pitchFamily="34" charset="0"/>
                          <a:ea typeface="Times New Roman" panose="02020603050405020304" pitchFamily="18" charset="0"/>
                          <a:cs typeface="Times New Roman" panose="02020603050405020304" pitchFamily="18" charset="0"/>
                        </a:rPr>
                        <a:t>يهتم بفهم احتياجات المتلقي ويُصمم الحملات بناءً على ذلك لضمان التأثير الفعّال والقبول من الجمهور</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التركيز على حاجات المتلقي</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466966">
                <a:tc>
                  <a:txBody>
                    <a:bodyPr/>
                    <a:lstStyle/>
                    <a:p>
                      <a:pPr algn="r">
                        <a:lnSpc>
                          <a:spcPct val="107000"/>
                        </a:lnSpc>
                        <a:spcAft>
                          <a:spcPts val="0"/>
                        </a:spcAft>
                      </a:pPr>
                      <a:r>
                        <a:rPr lang="ar-SA" sz="1400" dirty="0">
                          <a:effectLst/>
                          <a:latin typeface="Calibri" panose="020F0502020204030204" pitchFamily="34" charset="0"/>
                          <a:ea typeface="Times New Roman" panose="02020603050405020304" pitchFamily="18" charset="0"/>
                          <a:cs typeface="Times New Roman" panose="02020603050405020304" pitchFamily="18" charset="0"/>
                        </a:rPr>
                        <a:t>يعتمد على فكرة التبادل، حيث يحصل المتلقي على فائدة مقابل تبنيه للسلوك المستهدف، ما يعزز فعالية الحملة</a:t>
                      </a:r>
                      <a:r>
                        <a:rPr lang="en-MY"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4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تبادل المنافع</a:t>
                      </a:r>
                      <a:endParaRPr lang="en-MY" sz="1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343782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762326"/>
            <a:ext cx="8466655" cy="954107"/>
          </a:xfrm>
          <a:prstGeom prst="rect">
            <a:avLst/>
          </a:prstGeom>
          <a:noFill/>
        </p:spPr>
        <p:txBody>
          <a:bodyPr wrap="square" rtlCol="0">
            <a:spAutoFit/>
          </a:bodyPr>
          <a:lstStyle/>
          <a:p>
            <a:pPr lvl="0" algn="r" rtl="1"/>
            <a:r>
              <a:rPr lang="en-US" sz="2800" b="1" dirty="0">
                <a:latin typeface="Arial (Body)"/>
              </a:rPr>
              <a:t>1.6</a:t>
            </a:r>
            <a:r>
              <a:rPr lang="ar-EG" sz="2800" b="1" dirty="0">
                <a:latin typeface="Arial (Body)"/>
              </a:rPr>
              <a:t> تعريف كوتلر وأندرسون: جوهر التسويق الاجتماعي في خدمة المجتمع</a:t>
            </a:r>
            <a:endParaRPr lang="en-US" sz="2800" b="1" dirty="0">
              <a:latin typeface="Arial (Body)"/>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4417996" y="2734146"/>
            <a:ext cx="4691869" cy="1938992"/>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justLow" rtl="1">
              <a:buFont typeface="Arial" panose="020B0604020202020204" pitchFamily="34" charset="0"/>
              <a:buChar char="•"/>
            </a:pPr>
            <a:r>
              <a:rPr lang="ar-EG" sz="2000" dirty="0"/>
              <a:t>يعرف "</a:t>
            </a:r>
            <a:r>
              <a:rPr lang="ar-EG" sz="2000" b="1" dirty="0">
                <a:solidFill>
                  <a:srgbClr val="C00000"/>
                </a:solidFill>
              </a:rPr>
              <a:t>كوتلر و</a:t>
            </a:r>
            <a:r>
              <a:rPr lang="ar-JO" sz="2000" b="1" dirty="0">
                <a:solidFill>
                  <a:srgbClr val="C00000"/>
                </a:solidFill>
              </a:rPr>
              <a:t> </a:t>
            </a:r>
            <a:r>
              <a:rPr lang="ar-EG" sz="2000" b="1" dirty="0">
                <a:solidFill>
                  <a:srgbClr val="C00000"/>
                </a:solidFill>
              </a:rPr>
              <a:t>أندرسون</a:t>
            </a:r>
            <a:r>
              <a:rPr lang="ar-EG" sz="2000" dirty="0"/>
              <a:t>" التسويق الاجتماعي بأنه يختلف عن أنواع التسويق الأخرى، إذ يركز على </a:t>
            </a:r>
            <a:r>
              <a:rPr lang="ar-EG" sz="2000" b="1" dirty="0"/>
              <a:t>تغيير السلوكيات الاجتماعية</a:t>
            </a:r>
            <a:r>
              <a:rPr lang="ar-EG" sz="2000" dirty="0"/>
              <a:t> بدلاً من تحقيق الأرباح. فالهدف الأساسي ليس مصلحة الجهة المروِّجة، بل </a:t>
            </a:r>
            <a:r>
              <a:rPr lang="ar-EG" sz="2000" b="1" dirty="0"/>
              <a:t>تحقيق فائدة حقيقية للجمهور المستهدف والمجتمع ككل.</a:t>
            </a:r>
            <a:r>
              <a:rPr lang="ar-JO" sz="2000" b="1" dirty="0"/>
              <a:t>  </a:t>
            </a:r>
            <a:endParaRPr lang="ar-EG" sz="2000" dirty="0"/>
          </a:p>
        </p:txBody>
      </p:sp>
      <p:pic>
        <p:nvPicPr>
          <p:cNvPr id="3074" name="Picture 2">
            <a:extLst>
              <a:ext uri="{FF2B5EF4-FFF2-40B4-BE49-F238E27FC236}">
                <a16:creationId xmlns:a16="http://schemas.microsoft.com/office/drawing/2014/main" xmlns="" id="{AB5405A6-A868-629E-31EF-B1186B1613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241" y="2506216"/>
            <a:ext cx="2263495" cy="3018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277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106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358189" y="1755158"/>
            <a:ext cx="7739705" cy="954107"/>
          </a:xfrm>
          <a:prstGeom prst="rect">
            <a:avLst/>
          </a:prstGeom>
          <a:noFill/>
        </p:spPr>
        <p:txBody>
          <a:bodyPr wrap="square" rtlCol="0">
            <a:spAutoFit/>
          </a:bodyPr>
          <a:lstStyle/>
          <a:p>
            <a:pPr lvl="0" algn="r" rtl="1"/>
            <a:r>
              <a:rPr lang="ar-EG" sz="2800" b="1" dirty="0">
                <a:latin typeface="+mj-lt"/>
              </a:rPr>
              <a:t>1.</a:t>
            </a:r>
            <a:r>
              <a:rPr lang="ar-JO" sz="2800" b="1" dirty="0">
                <a:latin typeface="+mj-lt"/>
              </a:rPr>
              <a:t>7</a:t>
            </a:r>
            <a:r>
              <a:rPr lang="ar-EG" sz="2800" b="1" dirty="0">
                <a:latin typeface="+mj-lt"/>
              </a:rPr>
              <a:t> </a:t>
            </a:r>
            <a:r>
              <a:rPr lang="ar-EG" sz="2800" b="1" dirty="0">
                <a:latin typeface="Arial (Body)"/>
              </a:rPr>
              <a:t>التسويق الاجتماعي يُعد الوجه الآخر للتسويق التجاري، لكنه أوسع من حيث الهدف والنطاق  </a:t>
            </a:r>
            <a:endParaRPr lang="en-US" sz="2800" b="1" dirty="0">
              <a:latin typeface="Arial (Body)"/>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3767777" y="2758176"/>
            <a:ext cx="6270013" cy="230832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just" rtl="1"/>
            <a:r>
              <a:rPr lang="ar-EG" sz="2000" dirty="0"/>
              <a:t>في حين يركّز التسويق التجاري على تحقيق الربح عبر تلبية احتياجات العملاء، يهدف التسويق الاجتماعي إلى تغيير السلوكيات السلبية داخل المجتمع لتحقيق المنفعة العامة.</a:t>
            </a:r>
            <a:br>
              <a:rPr lang="ar-EG" sz="2000" dirty="0"/>
            </a:br>
            <a:r>
              <a:rPr lang="ar-EG" sz="2000" dirty="0"/>
              <a:t>يرتكز التسويق الاجتماعي على نظريات الاتصال والإقناع ويستخدم وسائل الإعلام وطرق التواصل المختلفة للوصول إلى الجمهور المستهدف.</a:t>
            </a:r>
            <a:br>
              <a:rPr lang="ar-EG" sz="2000" dirty="0"/>
            </a:br>
            <a:r>
              <a:rPr lang="ar-EG" sz="2000" dirty="0"/>
              <a:t>كما يُطبق مفاهيم وأدوات التسويق التجاري، لكن لغرض غير ربحي، غالبًا ما يكون نشر الوعي أو تغيير السلوك خلال فترة زمنية محددة</a:t>
            </a:r>
            <a:r>
              <a:rPr lang="ar-EG" sz="2400" dirty="0"/>
              <a:t>.</a:t>
            </a:r>
          </a:p>
        </p:txBody>
      </p:sp>
      <p:pic>
        <p:nvPicPr>
          <p:cNvPr id="8" name="Picture 7">
            <a:extLst>
              <a:ext uri="{FF2B5EF4-FFF2-40B4-BE49-F238E27FC236}">
                <a16:creationId xmlns:a16="http://schemas.microsoft.com/office/drawing/2014/main" xmlns="" id="{B7E398D0-4FB1-9763-257F-F24F533B89E4}"/>
              </a:ext>
            </a:extLst>
          </p:cNvPr>
          <p:cNvPicPr>
            <a:picLocks noChangeAspect="1"/>
          </p:cNvPicPr>
          <p:nvPr/>
        </p:nvPicPr>
        <p:blipFill>
          <a:blip r:embed="rId3">
            <a:extLst>
              <a:ext uri="{28A0092B-C50C-407E-A947-70E740481C1C}">
                <a14:useLocalDpi xmlns:a14="http://schemas.microsoft.com/office/drawing/2010/main" val="0"/>
              </a:ext>
            </a:extLst>
          </a:blip>
          <a:srcRect t="-7933"/>
          <a:stretch/>
        </p:blipFill>
        <p:spPr>
          <a:xfrm>
            <a:off x="483257" y="2767908"/>
            <a:ext cx="3284520" cy="2288860"/>
          </a:xfrm>
          <a:prstGeom prst="rect">
            <a:avLst/>
          </a:prstGeom>
        </p:spPr>
      </p:pic>
    </p:spTree>
    <p:extLst>
      <p:ext uri="{BB962C8B-B14F-4D97-AF65-F5344CB8AC3E}">
        <p14:creationId xmlns:p14="http://schemas.microsoft.com/office/powerpoint/2010/main" val="3955262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798221"/>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8</a:t>
            </a:r>
            <a:r>
              <a:rPr lang="ar-EG" sz="2800" b="1" dirty="0">
                <a:latin typeface="+mj-lt"/>
              </a:rPr>
              <a:t> نشاط مقترح</a:t>
            </a:r>
            <a:endParaRPr lang="en-US" sz="2800" b="1" dirty="0">
              <a:latin typeface="+mj-lt"/>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2485572" y="2582613"/>
            <a:ext cx="7492112" cy="1692771"/>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t>	</a:t>
            </a:r>
            <a:r>
              <a:rPr lang="ar-EG" sz="2600" b="1" dirty="0">
                <a:solidFill>
                  <a:srgbClr val="C00000"/>
                </a:solidFill>
              </a:rPr>
              <a:t>ناقش مع زملائك: </a:t>
            </a:r>
            <a:endParaRPr lang="ar-JO" sz="2600" b="1" dirty="0">
              <a:solidFill>
                <a:srgbClr val="C00000"/>
              </a:solidFill>
            </a:endParaRPr>
          </a:p>
          <a:p>
            <a:pPr algn="r" rtl="1"/>
            <a:r>
              <a:rPr lang="ar-JO" sz="2600" b="1" dirty="0">
                <a:solidFill>
                  <a:srgbClr val="C00000"/>
                </a:solidFill>
              </a:rPr>
              <a:t>		</a:t>
            </a:r>
            <a:r>
              <a:rPr lang="ar-EG" sz="2600" dirty="0"/>
              <a:t>كيف يمكن تطبيق نفس أدوات التسويق التجاري (مثل </a:t>
            </a:r>
            <a:r>
              <a:rPr lang="ar-JO" sz="2600" dirty="0"/>
              <a:t>		</a:t>
            </a:r>
            <a:r>
              <a:rPr lang="ar-EG" sz="2600" dirty="0"/>
              <a:t>الإعلان أو تصميم الحملات) في حملة توعية </a:t>
            </a:r>
            <a:r>
              <a:rPr lang="ar-JO" sz="2600" dirty="0"/>
              <a:t>		</a:t>
            </a:r>
            <a:r>
              <a:rPr lang="ar-EG" sz="2600" dirty="0"/>
              <a:t>مجتمعية؟ أعطِ مثالًا</a:t>
            </a:r>
          </a:p>
        </p:txBody>
      </p:sp>
    </p:spTree>
    <p:extLst>
      <p:ext uri="{BB962C8B-B14F-4D97-AF65-F5344CB8AC3E}">
        <p14:creationId xmlns:p14="http://schemas.microsoft.com/office/powerpoint/2010/main" val="1994815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lvl="0" algn="ctr" rtl="1"/>
            <a:r>
              <a:rPr lang="ar-EG" sz="2800" b="1" dirty="0"/>
              <a:t>2. اهداف وأهمية التسويق الاجتماعي </a:t>
            </a:r>
            <a:endParaRPr lang="en-US" sz="2800" dirty="0">
              <a:latin typeface="Microsoft Uighur" panose="02000000000000000000" pitchFamily="2" charset="-78"/>
            </a:endParaRPr>
          </a:p>
        </p:txBody>
      </p:sp>
    </p:spTree>
    <p:extLst>
      <p:ext uri="{BB962C8B-B14F-4D97-AF65-F5344CB8AC3E}">
        <p14:creationId xmlns:p14="http://schemas.microsoft.com/office/powerpoint/2010/main" val="116344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56546" y="1681834"/>
            <a:ext cx="8466655" cy="523220"/>
          </a:xfrm>
          <a:prstGeom prst="rect">
            <a:avLst/>
          </a:prstGeom>
          <a:noFill/>
        </p:spPr>
        <p:txBody>
          <a:bodyPr wrap="square" rtlCol="0">
            <a:spAutoFit/>
          </a:bodyPr>
          <a:lstStyle/>
          <a:p>
            <a:pPr algn="just" rtl="1"/>
            <a:r>
              <a:rPr lang="ar-EG" sz="2800" b="1" dirty="0"/>
              <a:t>2. أهداف التسويق الاجتماعي</a:t>
            </a:r>
          </a:p>
        </p:txBody>
      </p:sp>
      <p:sp>
        <p:nvSpPr>
          <p:cNvPr id="4" name="TextBox 3">
            <a:extLst>
              <a:ext uri="{FF2B5EF4-FFF2-40B4-BE49-F238E27FC236}">
                <a16:creationId xmlns:a16="http://schemas.microsoft.com/office/drawing/2014/main" xmlns="" id="{629F0848-1A29-B3FB-D59A-8603AADC96AD}"/>
              </a:ext>
            </a:extLst>
          </p:cNvPr>
          <p:cNvSpPr txBox="1"/>
          <p:nvPr/>
        </p:nvSpPr>
        <p:spPr>
          <a:xfrm>
            <a:off x="1821299" y="2254049"/>
            <a:ext cx="8337147" cy="3970318"/>
          </a:xfrm>
          <a:prstGeom prst="rect">
            <a:avLst/>
          </a:prstGeom>
          <a:noFill/>
        </p:spPr>
        <p:txBody>
          <a:bodyPr wrap="square" rtlCol="0">
            <a:spAutoFit/>
          </a:bodyPr>
          <a:lstStyle/>
          <a:p>
            <a:pPr algn="r"/>
            <a:r>
              <a:rPr lang="ar-EG" sz="2400" dirty="0"/>
              <a:t>يسعى التسويق الاجتماعي إلى تحقيق مجموعة من الأهداف التي تساهم في تحسين سلوك الأفراد وتوجيههم نحو اتخاذ قرارات تسهم في تحسين المجتمع. من أبرز هذه الأهداف:</a:t>
            </a:r>
          </a:p>
          <a:p>
            <a:pPr algn="r"/>
            <a:endParaRPr lang="ar-EG" sz="2400" dirty="0"/>
          </a:p>
          <a:p>
            <a:pPr marL="457200" indent="-457200" algn="r" rtl="1">
              <a:buFont typeface="+mj-lt"/>
              <a:buAutoNum type="arabicPeriod"/>
            </a:pPr>
            <a:r>
              <a:rPr lang="ar-EG" sz="2000" b="1" dirty="0">
                <a:solidFill>
                  <a:srgbClr val="C00000"/>
                </a:solidFill>
              </a:rPr>
              <a:t>تغيير السلوك:</a:t>
            </a:r>
            <a:r>
              <a:rPr lang="ar-EG" sz="2000" dirty="0"/>
              <a:t/>
            </a:r>
            <a:br>
              <a:rPr lang="ar-EG" sz="2000" dirty="0"/>
            </a:br>
            <a:r>
              <a:rPr lang="ar-EG" sz="2000" dirty="0"/>
              <a:t>يعد تغيير السلوك الهدف الرئيسي للتسويق الاجتماعي، ويعتبر هذا الهدف عام وأساسي لكافة المبادرات الاجتماعية الأخرى. يُستخدم التسويق الاجتماعي لتحقيق تغييرات إيجابية في سلوك الأفراد والمجتمعات لمواجهة قضايا معينة.</a:t>
            </a:r>
            <a:endParaRPr lang="ar-JO" sz="2000" dirty="0"/>
          </a:p>
          <a:p>
            <a:pPr marL="457200" indent="-457200" algn="r" rtl="1">
              <a:buFont typeface="+mj-lt"/>
              <a:buAutoNum type="arabicPeriod"/>
            </a:pPr>
            <a:endParaRPr lang="ar-EG" sz="1200" dirty="0"/>
          </a:p>
          <a:p>
            <a:pPr algn="r" rtl="1"/>
            <a:r>
              <a:rPr lang="ar-JO" sz="2000" dirty="0"/>
              <a:t>	</a:t>
            </a:r>
            <a:r>
              <a:rPr lang="ar-EG" sz="2000" dirty="0"/>
              <a:t>وقد حدد كوتلر</a:t>
            </a:r>
            <a:r>
              <a:rPr lang="en-MY" sz="2000" b="1" dirty="0">
                <a:solidFill>
                  <a:srgbClr val="C00000"/>
                </a:solidFill>
              </a:rPr>
              <a:t>Kotler</a:t>
            </a:r>
            <a:r>
              <a:rPr lang="en-MY" sz="2000" dirty="0"/>
              <a:t>)</a:t>
            </a:r>
            <a:r>
              <a:rPr lang="ar-JO" sz="2000" dirty="0"/>
              <a:t>)</a:t>
            </a:r>
            <a:r>
              <a:rPr lang="en-MY" sz="2000" dirty="0"/>
              <a:t> </a:t>
            </a:r>
            <a:r>
              <a:rPr lang="ar-EG" sz="2000" dirty="0"/>
              <a:t>في كتابه "التسويق من أجل الإنسان" أربعة أنواع من </a:t>
            </a:r>
            <a:r>
              <a:rPr lang="ar-JO" sz="2000" dirty="0"/>
              <a:t>	</a:t>
            </a:r>
            <a:r>
              <a:rPr lang="ar-EG" sz="2000" dirty="0"/>
              <a:t>التغيير </a:t>
            </a:r>
            <a:r>
              <a:rPr lang="ar-JO" sz="2000" dirty="0"/>
              <a:t>	</a:t>
            </a:r>
            <a:r>
              <a:rPr lang="ar-EG" sz="2000" dirty="0"/>
              <a:t>الاجتماعي </a:t>
            </a:r>
            <a:r>
              <a:rPr lang="ar-JO" sz="2000" dirty="0"/>
              <a:t>	</a:t>
            </a:r>
            <a:r>
              <a:rPr lang="ar-EG" sz="2000" dirty="0"/>
              <a:t>التي يسعى إليها التسويق الاجتماعي:</a:t>
            </a:r>
          </a:p>
          <a:p>
            <a:pPr lvl="0" algn="just" rtl="1"/>
            <a:endParaRPr lang="ar-EG" sz="1200" dirty="0"/>
          </a:p>
          <a:p>
            <a:pPr lvl="0" algn="just" rtl="1"/>
            <a:r>
              <a:rPr lang="ar-EG" sz="1200" dirty="0"/>
              <a:t> </a:t>
            </a:r>
            <a:endParaRPr lang="en-MY" sz="1200" u="sng" dirty="0"/>
          </a:p>
        </p:txBody>
      </p:sp>
    </p:spTree>
    <p:extLst>
      <p:ext uri="{BB962C8B-B14F-4D97-AF65-F5344CB8AC3E}">
        <p14:creationId xmlns:p14="http://schemas.microsoft.com/office/powerpoint/2010/main" val="3655036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06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54556" y="1728000"/>
            <a:ext cx="8466655" cy="954107"/>
          </a:xfrm>
          <a:prstGeom prst="rect">
            <a:avLst/>
          </a:prstGeom>
          <a:noFill/>
        </p:spPr>
        <p:txBody>
          <a:bodyPr wrap="square" rtlCol="0">
            <a:spAutoFit/>
          </a:bodyPr>
          <a:lstStyle/>
          <a:p>
            <a:pPr algn="just" rtl="1"/>
            <a:r>
              <a:rPr lang="ar-EG" sz="2800" b="1" dirty="0"/>
              <a:t>1. 2. أهداف التسويق الاجتماعي</a:t>
            </a:r>
          </a:p>
          <a:p>
            <a:pPr algn="just" rtl="1"/>
            <a:endParaRPr lang="ar-EG" sz="2800" b="1" dirty="0"/>
          </a:p>
        </p:txBody>
      </p:sp>
      <p:pic>
        <p:nvPicPr>
          <p:cNvPr id="4098" name="Picture 2" descr="خصائص التسويق الاجتماعي">
            <a:extLst>
              <a:ext uri="{FF2B5EF4-FFF2-40B4-BE49-F238E27FC236}">
                <a16:creationId xmlns:a16="http://schemas.microsoft.com/office/drawing/2014/main" xmlns="" id="{EA61CBCA-A0B8-E2E8-C047-A3A1C92FF4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65710" y="2951656"/>
            <a:ext cx="2153472" cy="161358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629F0848-1A29-B3FB-D59A-8603AADC96AD}"/>
              </a:ext>
            </a:extLst>
          </p:cNvPr>
          <p:cNvSpPr txBox="1"/>
          <p:nvPr/>
        </p:nvSpPr>
        <p:spPr>
          <a:xfrm>
            <a:off x="3397718" y="2256549"/>
            <a:ext cx="7025978" cy="3847207"/>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C00000"/>
                </a:solidFill>
              </a:rPr>
              <a:t>التغيير العلمي</a:t>
            </a:r>
            <a:r>
              <a:rPr lang="ar-EG" sz="2000" dirty="0"/>
              <a:t>: يهدف إلى نشر معلومات علمية تساهم في تحسين فهم المجتمع للمشكلات الاجتماعية،</a:t>
            </a:r>
            <a:endParaRPr lang="en-US" sz="2000" dirty="0"/>
          </a:p>
          <a:p>
            <a:pPr algn="just" rtl="1"/>
            <a:r>
              <a:rPr lang="en-US" sz="2000" dirty="0"/>
              <a:t>	</a:t>
            </a:r>
            <a:r>
              <a:rPr lang="ar-EG" sz="2000" dirty="0"/>
              <a:t> </a:t>
            </a:r>
            <a:r>
              <a:rPr lang="ar-EG" sz="2000" b="1" dirty="0">
                <a:solidFill>
                  <a:schemeClr val="accent6">
                    <a:lumMod val="50000"/>
                  </a:schemeClr>
                </a:solidFill>
              </a:rPr>
              <a:t>مثل</a:t>
            </a:r>
            <a:r>
              <a:rPr lang="en-US" sz="2000" b="1" dirty="0">
                <a:solidFill>
                  <a:schemeClr val="accent6">
                    <a:lumMod val="50000"/>
                  </a:schemeClr>
                </a:solidFill>
              </a:rPr>
              <a:t>:</a:t>
            </a:r>
            <a:r>
              <a:rPr lang="ar-EG" sz="2000" dirty="0"/>
              <a:t> حملات التوعية حول الأمراض. </a:t>
            </a:r>
            <a:endParaRPr lang="ar-JO" sz="2000" dirty="0"/>
          </a:p>
          <a:p>
            <a:pPr marL="457200" indent="-457200" algn="just" rtl="1">
              <a:buFont typeface="+mj-lt"/>
              <a:buAutoNum type="arabicPeriod" startAt="2"/>
            </a:pPr>
            <a:endParaRPr lang="ar-EG" sz="800" dirty="0"/>
          </a:p>
          <a:p>
            <a:pPr marL="457200" indent="-457200" algn="just" rtl="1">
              <a:buFont typeface="+mj-lt"/>
              <a:buAutoNum type="arabicPeriod" startAt="3"/>
            </a:pPr>
            <a:r>
              <a:rPr lang="ar-EG" sz="2000" b="1" dirty="0">
                <a:solidFill>
                  <a:srgbClr val="C00000"/>
                </a:solidFill>
              </a:rPr>
              <a:t>التغيير العملي</a:t>
            </a:r>
            <a:r>
              <a:rPr lang="ar-EG" sz="2000" dirty="0"/>
              <a:t>: يشمل اتخاذ إجراءات عملية من قبل الأفراد </a:t>
            </a:r>
            <a:endParaRPr lang="en-US" sz="2000" dirty="0"/>
          </a:p>
          <a:p>
            <a:pPr algn="just" rtl="1"/>
            <a:r>
              <a:rPr lang="en-US" sz="2000" dirty="0"/>
              <a:t>	</a:t>
            </a:r>
            <a:r>
              <a:rPr lang="ar-EG" sz="2000" b="1" dirty="0">
                <a:solidFill>
                  <a:schemeClr val="accent6">
                    <a:lumMod val="50000"/>
                  </a:schemeClr>
                </a:solidFill>
              </a:rPr>
              <a:t>مثل</a:t>
            </a:r>
            <a:r>
              <a:rPr lang="en-US" sz="2000" b="1" dirty="0">
                <a:solidFill>
                  <a:schemeClr val="accent6">
                    <a:lumMod val="50000"/>
                  </a:schemeClr>
                </a:solidFill>
              </a:rPr>
              <a:t>:</a:t>
            </a:r>
            <a:r>
              <a:rPr lang="ar-EG" sz="2000" dirty="0"/>
              <a:t> حملات تشجيع على التبرع بالدم أو تقليل استخدام البلاستيك.</a:t>
            </a:r>
            <a:endParaRPr lang="ar-JO" sz="2000" dirty="0"/>
          </a:p>
          <a:p>
            <a:pPr marL="457200" indent="-457200" algn="just" rtl="1">
              <a:buFont typeface="+mj-lt"/>
              <a:buAutoNum type="arabicPeriod" startAt="2"/>
            </a:pPr>
            <a:endParaRPr lang="ar-EG" sz="800" dirty="0"/>
          </a:p>
          <a:p>
            <a:pPr marL="457200" indent="-457200" algn="just" rtl="1">
              <a:buFont typeface="+mj-lt"/>
              <a:buAutoNum type="arabicPeriod" startAt="4"/>
            </a:pPr>
            <a:r>
              <a:rPr lang="ar-EG" sz="2000" b="1" dirty="0">
                <a:solidFill>
                  <a:srgbClr val="C00000"/>
                </a:solidFill>
              </a:rPr>
              <a:t>التغيير السلوكي</a:t>
            </a:r>
            <a:r>
              <a:rPr lang="ar-EG" sz="2000" dirty="0"/>
              <a:t>: يستهدف تغيير سلوكيات الأفراد الضارة أو غير الصحية،</a:t>
            </a:r>
            <a:endParaRPr lang="en-US" sz="2000" dirty="0"/>
          </a:p>
          <a:p>
            <a:pPr algn="just" rtl="1"/>
            <a:r>
              <a:rPr lang="en-US" sz="2000" dirty="0"/>
              <a:t>	</a:t>
            </a:r>
            <a:r>
              <a:rPr lang="ar-EG" sz="2000" b="1" dirty="0">
                <a:solidFill>
                  <a:schemeClr val="accent6">
                    <a:lumMod val="50000"/>
                  </a:schemeClr>
                </a:solidFill>
              </a:rPr>
              <a:t> مثل</a:t>
            </a:r>
            <a:r>
              <a:rPr lang="en-US" sz="2000" b="1" dirty="0">
                <a:solidFill>
                  <a:schemeClr val="accent6">
                    <a:lumMod val="50000"/>
                  </a:schemeClr>
                </a:solidFill>
              </a:rPr>
              <a:t>:</a:t>
            </a:r>
            <a:r>
              <a:rPr lang="ar-EG" sz="2000" b="1" dirty="0">
                <a:solidFill>
                  <a:schemeClr val="accent6">
                    <a:lumMod val="50000"/>
                  </a:schemeClr>
                </a:solidFill>
              </a:rPr>
              <a:t> </a:t>
            </a:r>
            <a:r>
              <a:rPr lang="ar-EG" sz="2000" dirty="0"/>
              <a:t>مكافحة التدخين أو التحفيز على اتباع نمط حياة صحي.</a:t>
            </a:r>
            <a:endParaRPr lang="ar-JO" sz="2000" dirty="0"/>
          </a:p>
          <a:p>
            <a:pPr marL="457200" indent="-457200" algn="just" rtl="1">
              <a:buFont typeface="+mj-lt"/>
              <a:buAutoNum type="arabicPeriod" startAt="2"/>
            </a:pPr>
            <a:endParaRPr lang="ar-EG" sz="800" dirty="0"/>
          </a:p>
          <a:p>
            <a:pPr marL="457200" indent="-457200" algn="just" rtl="1">
              <a:buFont typeface="+mj-lt"/>
              <a:buAutoNum type="arabicPeriod" startAt="5"/>
            </a:pPr>
            <a:r>
              <a:rPr lang="ar-EG" sz="2000" b="1" dirty="0">
                <a:solidFill>
                  <a:srgbClr val="C00000"/>
                </a:solidFill>
              </a:rPr>
              <a:t>التغيير القيمي</a:t>
            </a:r>
            <a:r>
              <a:rPr lang="ar-EG" sz="2000" dirty="0"/>
              <a:t>: يهدف إلى تعديل أو تغيير القيم والمعتقدات الراسخة في المجتمع، وهو التغيير الأصعب لأن القيم تكون عميقة في العقول.</a:t>
            </a:r>
          </a:p>
          <a:p>
            <a:pPr marL="457200" indent="-457200" algn="just" rtl="1">
              <a:buFont typeface="+mj-lt"/>
              <a:buAutoNum type="arabicPeriod" startAt="2"/>
            </a:pPr>
            <a:endParaRPr lang="ar-EG" sz="2000" b="1" dirty="0"/>
          </a:p>
          <a:p>
            <a:pPr algn="just" rtl="1"/>
            <a:endParaRPr lang="ar-EG" sz="2000" dirty="0"/>
          </a:p>
        </p:txBody>
      </p:sp>
    </p:spTree>
    <p:extLst>
      <p:ext uri="{BB962C8B-B14F-4D97-AF65-F5344CB8AC3E}">
        <p14:creationId xmlns:p14="http://schemas.microsoft.com/office/powerpoint/2010/main" val="1843612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xmlns="" id="{848F5C04-E5AF-59D1-FF4C-B0FED5D7ACCE}"/>
              </a:ext>
            </a:extLst>
          </p:cNvPr>
          <p:cNvPicPr>
            <a:picLocks noChangeAspect="1"/>
          </p:cNvPicPr>
          <p:nvPr/>
        </p:nvPicPr>
        <p:blipFill>
          <a:blip r:embed="rId3"/>
          <a:stretch>
            <a:fillRect/>
          </a:stretch>
        </p:blipFill>
        <p:spPr>
          <a:xfrm>
            <a:off x="1505031" y="2734189"/>
            <a:ext cx="2242293" cy="224229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687943"/>
            <a:ext cx="8466655" cy="954107"/>
          </a:xfrm>
          <a:prstGeom prst="rect">
            <a:avLst/>
          </a:prstGeom>
          <a:noFill/>
        </p:spPr>
        <p:txBody>
          <a:bodyPr wrap="square" rtlCol="0">
            <a:spAutoFit/>
          </a:bodyPr>
          <a:lstStyle/>
          <a:p>
            <a:pPr algn="just" rtl="1"/>
            <a:r>
              <a:rPr lang="ar-EG" sz="2800" b="1" dirty="0"/>
              <a:t>2. 2. أهداف التسويق الاجتماعي</a:t>
            </a:r>
          </a:p>
          <a:p>
            <a:pPr algn="just" rtl="1"/>
            <a:endParaRPr lang="ar-EG" sz="2800" b="1" dirty="0"/>
          </a:p>
        </p:txBody>
      </p:sp>
      <p:sp>
        <p:nvSpPr>
          <p:cNvPr id="4" name="TextBox 3">
            <a:extLst>
              <a:ext uri="{FF2B5EF4-FFF2-40B4-BE49-F238E27FC236}">
                <a16:creationId xmlns:a16="http://schemas.microsoft.com/office/drawing/2014/main" xmlns="" id="{629F0848-1A29-B3FB-D59A-8603AADC96AD}"/>
              </a:ext>
            </a:extLst>
          </p:cNvPr>
          <p:cNvSpPr txBox="1"/>
          <p:nvPr/>
        </p:nvSpPr>
        <p:spPr>
          <a:xfrm>
            <a:off x="3619098" y="1997838"/>
            <a:ext cx="6573367" cy="2862322"/>
          </a:xfrm>
          <a:prstGeom prst="rect">
            <a:avLst/>
          </a:prstGeom>
          <a:noFill/>
        </p:spPr>
        <p:txBody>
          <a:bodyPr wrap="square" rtlCol="0">
            <a:spAutoFit/>
          </a:bodyPr>
          <a:lstStyle/>
          <a:p>
            <a:pPr marL="285750" indent="-285750" algn="just" rtl="1">
              <a:buFont typeface="Wingdings" panose="05000000000000000000" pitchFamily="2" charset="2"/>
              <a:buChar char="Ø"/>
            </a:pPr>
            <a:endParaRPr lang="ar-EG" sz="2000" b="1" dirty="0"/>
          </a:p>
          <a:p>
            <a:pPr marL="457200" indent="-457200" algn="r" rtl="1">
              <a:buFont typeface="+mj-lt"/>
              <a:buAutoNum type="arabicPeriod" startAt="6"/>
            </a:pPr>
            <a:r>
              <a:rPr lang="ar-EG" sz="2000" b="1" dirty="0">
                <a:solidFill>
                  <a:srgbClr val="C00000"/>
                </a:solidFill>
              </a:rPr>
              <a:t>تحفيز التغييرات السلوكية لدى الجمهور المستهدف</a:t>
            </a:r>
            <a:r>
              <a:rPr lang="ar-EG" sz="2000" b="1" dirty="0"/>
              <a:t>،</a:t>
            </a:r>
            <a:r>
              <a:rPr lang="ar-EG" sz="2000" dirty="0"/>
              <a:t> بحيث يتمكن التسويق الاجتماعي من إحداث تأثير غير مباشر أيضًا على جماهير ثانوية يمكن أن تساهم جهودهم المشتركة في تحقيق نتائج إيجابية مستدامة.</a:t>
            </a:r>
          </a:p>
          <a:p>
            <a:pPr algn="r" rtl="1"/>
            <a:endParaRPr lang="ar-EG" sz="2000" dirty="0"/>
          </a:p>
          <a:p>
            <a:pPr marL="457200" indent="-457200" algn="r" rtl="1">
              <a:buFont typeface="+mj-lt"/>
              <a:buAutoNum type="arabicPeriod" startAt="7"/>
            </a:pPr>
            <a:r>
              <a:rPr lang="ar-EG" sz="2000" b="1" dirty="0">
                <a:solidFill>
                  <a:srgbClr val="C00000"/>
                </a:solidFill>
              </a:rPr>
              <a:t>تحقيق المنفعة الهادفة</a:t>
            </a:r>
            <a:r>
              <a:rPr lang="ar-EG" sz="2000" b="1" dirty="0"/>
              <a:t>،</a:t>
            </a:r>
            <a:r>
              <a:rPr lang="ar-EG" sz="2000" dirty="0"/>
              <a:t> سواء كان الهدف من التسويق الاجتماعي هو تعزيز فوائد ملموسة للجمهور المستهدف مثل الصحة العامة، أو الأمن المجتمعي، أو زيادة المشاركة المجتمعية الفعالة.</a:t>
            </a:r>
          </a:p>
          <a:p>
            <a:pPr lvl="0" algn="just" rtl="1"/>
            <a:endParaRPr lang="ar-EG" sz="2000" dirty="0"/>
          </a:p>
        </p:txBody>
      </p:sp>
    </p:spTree>
    <p:extLst>
      <p:ext uri="{BB962C8B-B14F-4D97-AF65-F5344CB8AC3E}">
        <p14:creationId xmlns:p14="http://schemas.microsoft.com/office/powerpoint/2010/main" val="2847315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457968" y="1108750"/>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41593" y="162296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82394" y="1894701"/>
            <a:ext cx="12439338" cy="523220"/>
          </a:xfrm>
          <a:prstGeom prst="rect">
            <a:avLst/>
          </a:prstGeom>
          <a:noFill/>
        </p:spPr>
        <p:txBody>
          <a:bodyPr wrap="square" rtlCol="0">
            <a:spAutoFit/>
          </a:bodyPr>
          <a:lstStyle/>
          <a:p>
            <a:pPr algn="just" rtl="1"/>
            <a:r>
              <a:rPr lang="ar-EG" sz="2800" b="1" dirty="0"/>
              <a:t>3. 2. أهداف التسويق الاجتماعي</a:t>
            </a:r>
            <a:endParaRPr lang="ar-EG" sz="2800" dirty="0"/>
          </a:p>
        </p:txBody>
      </p:sp>
      <p:sp>
        <p:nvSpPr>
          <p:cNvPr id="2" name="TextBox 1">
            <a:extLst>
              <a:ext uri="{FF2B5EF4-FFF2-40B4-BE49-F238E27FC236}">
                <a16:creationId xmlns:a16="http://schemas.microsoft.com/office/drawing/2014/main" xmlns="" id="{6F509EE5-3836-C61C-3F5D-39D6EFDF021F}"/>
              </a:ext>
            </a:extLst>
          </p:cNvPr>
          <p:cNvSpPr txBox="1"/>
          <p:nvPr/>
        </p:nvSpPr>
        <p:spPr>
          <a:xfrm>
            <a:off x="3553918" y="2417921"/>
            <a:ext cx="6921100" cy="2092881"/>
          </a:xfrm>
          <a:prstGeom prst="rect">
            <a:avLst/>
          </a:prstGeom>
          <a:noFill/>
        </p:spPr>
        <p:txBody>
          <a:bodyPr wrap="square" rtlCol="0">
            <a:spAutoFit/>
          </a:bodyPr>
          <a:lstStyle/>
          <a:p>
            <a:pPr algn="r" rtl="1"/>
            <a:r>
              <a:rPr lang="ar-EG" sz="2200" dirty="0">
                <a:latin typeface="+mj-lt"/>
                <a:cs typeface="Calibri" panose="020F0502020204030204" pitchFamily="34" charset="0"/>
              </a:rPr>
              <a:t> </a:t>
            </a:r>
            <a:r>
              <a:rPr lang="ar-EG" dirty="0"/>
              <a:t>ونستخلص مما سبق أن </a:t>
            </a:r>
            <a:r>
              <a:rPr lang="ar-EG" b="1" dirty="0">
                <a:solidFill>
                  <a:srgbClr val="C00000"/>
                </a:solidFill>
              </a:rPr>
              <a:t>التسويق الاجتماعي يسعى إلى تحقيق هدفين رئيسيين</a:t>
            </a:r>
            <a:r>
              <a:rPr lang="ar-EG" dirty="0"/>
              <a:t>، هما:</a:t>
            </a:r>
          </a:p>
          <a:p>
            <a:pPr algn="r" rtl="1"/>
            <a:endParaRPr lang="ar-EG" dirty="0"/>
          </a:p>
          <a:p>
            <a:pPr marL="285750" indent="-285750" algn="just" rtl="1">
              <a:buFont typeface="Arial" panose="020B0604020202020204" pitchFamily="34" charset="0"/>
              <a:buChar char="•"/>
            </a:pPr>
            <a:r>
              <a:rPr lang="ar-EG" b="1" dirty="0"/>
              <a:t>اكتشاف حاجات ورغبات الجماهير ومشكلاتهم الاجتماعية</a:t>
            </a:r>
            <a:r>
              <a:rPr lang="ar-EG" dirty="0"/>
              <a:t>، ثم ترجمتها إلى </a:t>
            </a:r>
            <a:r>
              <a:rPr lang="ar-EG" b="1" dirty="0"/>
              <a:t>خدمات أو أفكار جديدة</a:t>
            </a:r>
            <a:r>
              <a:rPr lang="ar-EG" dirty="0"/>
              <a:t> تساهم في تلبية هذه الحاجات أو تقديم حلول فعّالة لتلك المشكلات.</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b="1" dirty="0"/>
              <a:t>إيصال هذه الخدمات والأفكار إلى الجماهير المستهدفة</a:t>
            </a:r>
            <a:r>
              <a:rPr lang="ar-EG" dirty="0"/>
              <a:t>، من خلال التعاون مع </a:t>
            </a:r>
            <a:r>
              <a:rPr lang="ar-EG" b="1" dirty="0"/>
              <a:t>المنظمات الخدمية، والمتطوعين، واستخدام وسائل الإعلام المختلفة</a:t>
            </a:r>
            <a:r>
              <a:rPr lang="ar-EG" dirty="0"/>
              <a:t>.</a:t>
            </a:r>
          </a:p>
        </p:txBody>
      </p:sp>
      <p:grpSp>
        <p:nvGrpSpPr>
          <p:cNvPr id="9" name="Group 8">
            <a:extLst>
              <a:ext uri="{FF2B5EF4-FFF2-40B4-BE49-F238E27FC236}">
                <a16:creationId xmlns:a16="http://schemas.microsoft.com/office/drawing/2014/main" xmlns="" id="{9C8CBD0B-3EFE-4913-29B2-2B302B6C7466}"/>
              </a:ext>
            </a:extLst>
          </p:cNvPr>
          <p:cNvGrpSpPr/>
          <p:nvPr/>
        </p:nvGrpSpPr>
        <p:grpSpPr>
          <a:xfrm>
            <a:off x="7374389" y="4534062"/>
            <a:ext cx="1679317" cy="932731"/>
            <a:chOff x="8055586" y="4511528"/>
            <a:chExt cx="1679317" cy="932731"/>
          </a:xfrm>
        </p:grpSpPr>
        <p:pic>
          <p:nvPicPr>
            <p:cNvPr id="3" name="Picture 2">
              <a:extLst>
                <a:ext uri="{FF2B5EF4-FFF2-40B4-BE49-F238E27FC236}">
                  <a16:creationId xmlns:a16="http://schemas.microsoft.com/office/drawing/2014/main" xmlns="" id="{A93D0AA9-14CB-D78F-B4E1-D11498F06B05}"/>
                </a:ext>
              </a:extLst>
            </p:cNvPr>
            <p:cNvPicPr>
              <a:picLocks noChangeAspect="1"/>
            </p:cNvPicPr>
            <p:nvPr/>
          </p:nvPicPr>
          <p:blipFill>
            <a:blip r:embed="rId3" cstate="print">
              <a:extLst>
                <a:ext uri="{28A0092B-C50C-407E-A947-70E740481C1C}">
                  <a14:useLocalDpi xmlns:a14="http://schemas.microsoft.com/office/drawing/2010/main" val="0"/>
                </a:ext>
              </a:extLst>
            </a:blip>
            <a:srcRect b="44457"/>
            <a:stretch/>
          </p:blipFill>
          <p:spPr>
            <a:xfrm>
              <a:off x="8055586" y="4511528"/>
              <a:ext cx="1679317" cy="932731"/>
            </a:xfrm>
            <a:prstGeom prst="rect">
              <a:avLst/>
            </a:prstGeom>
          </p:spPr>
        </p:pic>
        <p:sp>
          <p:nvSpPr>
            <p:cNvPr id="8" name="Rectangle 7">
              <a:extLst>
                <a:ext uri="{FF2B5EF4-FFF2-40B4-BE49-F238E27FC236}">
                  <a16:creationId xmlns:a16="http://schemas.microsoft.com/office/drawing/2014/main" xmlns="" id="{77D95031-A0C3-05E7-9002-62B135E8C054}"/>
                </a:ext>
              </a:extLst>
            </p:cNvPr>
            <p:cNvSpPr/>
            <p:nvPr/>
          </p:nvSpPr>
          <p:spPr>
            <a:xfrm>
              <a:off x="8114097" y="4568674"/>
              <a:ext cx="433137" cy="4563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a:extLst>
              <a:ext uri="{FF2B5EF4-FFF2-40B4-BE49-F238E27FC236}">
                <a16:creationId xmlns:a16="http://schemas.microsoft.com/office/drawing/2014/main" xmlns="" id="{BFF67D79-059E-88F0-EF73-C29825CA7380}"/>
              </a:ext>
            </a:extLst>
          </p:cNvPr>
          <p:cNvPicPr>
            <a:picLocks noChangeAspect="1"/>
          </p:cNvPicPr>
          <p:nvPr/>
        </p:nvPicPr>
        <p:blipFill>
          <a:blip r:embed="rId4">
            <a:extLst>
              <a:ext uri="{28A0092B-C50C-407E-A947-70E740481C1C}">
                <a14:useLocalDpi xmlns:a14="http://schemas.microsoft.com/office/drawing/2010/main" val="0"/>
              </a:ext>
            </a:extLst>
          </a:blip>
          <a:srcRect l="-509" t="6175" r="70181" b="70055"/>
          <a:stretch/>
        </p:blipFill>
        <p:spPr>
          <a:xfrm>
            <a:off x="5304919" y="4685428"/>
            <a:ext cx="924092" cy="724237"/>
          </a:xfrm>
          <a:prstGeom prst="rect">
            <a:avLst/>
          </a:prstGeom>
        </p:spPr>
      </p:pic>
      <p:sp>
        <p:nvSpPr>
          <p:cNvPr id="12" name="Arrow: Left 11">
            <a:extLst>
              <a:ext uri="{FF2B5EF4-FFF2-40B4-BE49-F238E27FC236}">
                <a16:creationId xmlns:a16="http://schemas.microsoft.com/office/drawing/2014/main" xmlns="" id="{FD6FCED3-6B70-ACB3-3F6E-DFCD275DE546}"/>
              </a:ext>
            </a:extLst>
          </p:cNvPr>
          <p:cNvSpPr/>
          <p:nvPr/>
        </p:nvSpPr>
        <p:spPr>
          <a:xfrm>
            <a:off x="6445909" y="4752760"/>
            <a:ext cx="904362" cy="525255"/>
          </a:xfrm>
          <a:prstGeom prst="leftArrow">
            <a:avLst>
              <a:gd name="adj1" fmla="val 42670"/>
              <a:gd name="adj2" fmla="val 39005"/>
            </a:avLst>
          </a:prstGeom>
          <a:solidFill>
            <a:schemeClr val="accent4"/>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8527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5008" y="163292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pic>
        <p:nvPicPr>
          <p:cNvPr id="4" name="Picture 3">
            <a:extLst>
              <a:ext uri="{FF2B5EF4-FFF2-40B4-BE49-F238E27FC236}">
                <a16:creationId xmlns:a16="http://schemas.microsoft.com/office/drawing/2014/main" xmlns="" id="{242BEBAB-1988-1224-C3C1-375E1C5EE7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72790">
            <a:off x="838473" y="2581805"/>
            <a:ext cx="2821629" cy="2749126"/>
          </a:xfrm>
          <a:prstGeom prst="rect">
            <a:avLst/>
          </a:prstGeom>
        </p:spPr>
      </p:pic>
      <p:sp>
        <p:nvSpPr>
          <p:cNvPr id="2" name="TextBox 1">
            <a:extLst>
              <a:ext uri="{FF2B5EF4-FFF2-40B4-BE49-F238E27FC236}">
                <a16:creationId xmlns:a16="http://schemas.microsoft.com/office/drawing/2014/main" xmlns="" id="{6F509EE5-3836-C61C-3F5D-39D6EFDF021F}"/>
              </a:ext>
            </a:extLst>
          </p:cNvPr>
          <p:cNvSpPr txBox="1"/>
          <p:nvPr/>
        </p:nvSpPr>
        <p:spPr>
          <a:xfrm>
            <a:off x="3220293" y="1893769"/>
            <a:ext cx="7071089" cy="3739485"/>
          </a:xfrm>
          <a:prstGeom prst="rect">
            <a:avLst/>
          </a:prstGeom>
          <a:noFill/>
        </p:spPr>
        <p:txBody>
          <a:bodyPr wrap="square" rtlCol="0">
            <a:spAutoFit/>
          </a:bodyPr>
          <a:lstStyle/>
          <a:p>
            <a:pPr lvl="1" algn="r" rtl="1"/>
            <a:r>
              <a:rPr lang="ar-EG" sz="2400" b="1" dirty="0"/>
              <a:t>2</a:t>
            </a:r>
            <a:r>
              <a:rPr lang="ar-JO" sz="2400" b="1" dirty="0"/>
              <a:t>.4</a:t>
            </a:r>
            <a:r>
              <a:rPr lang="ar-EG" sz="2400" b="1" dirty="0"/>
              <a:t>. أهمية التسويق الاجتماعي</a:t>
            </a:r>
            <a:endParaRPr lang="ar-JO" sz="2400" b="1" dirty="0"/>
          </a:p>
          <a:p>
            <a:pPr lvl="1" algn="r" rtl="1"/>
            <a:endParaRPr lang="en-US" sz="1100" b="1" dirty="0">
              <a:solidFill>
                <a:srgbClr val="C00000"/>
              </a:solidFill>
            </a:endParaRPr>
          </a:p>
          <a:p>
            <a:pPr marL="285750" indent="-285750" algn="r" rtl="1">
              <a:buFont typeface="Arial" panose="020B0604020202020204" pitchFamily="34" charset="0"/>
              <a:buChar char="•"/>
            </a:pPr>
            <a:r>
              <a:rPr lang="ar-EG" dirty="0"/>
              <a:t>تم تأسيس </a:t>
            </a:r>
            <a:r>
              <a:rPr lang="ar-EG" b="1" dirty="0">
                <a:solidFill>
                  <a:srgbClr val="C00000"/>
                </a:solidFill>
              </a:rPr>
              <a:t>التسويق الاجتماعي</a:t>
            </a:r>
            <a:r>
              <a:rPr lang="ar-EG" dirty="0">
                <a:solidFill>
                  <a:srgbClr val="C00000"/>
                </a:solidFill>
              </a:rPr>
              <a:t> </a:t>
            </a:r>
            <a:r>
              <a:rPr lang="ar-EG" dirty="0"/>
              <a:t>كاستراتيجية لمعالجة المشكلات الاجتماعية، ويعتمد التسويق الاجتماعي على تطبيق تقنيات التسويق المتقدمة في حل هذه المشكلات من خلال تغيير السلوكيات.</a:t>
            </a:r>
          </a:p>
          <a:p>
            <a:pPr marL="285750" indent="-285750" algn="r" rtl="1">
              <a:buFont typeface="Arial" panose="020B0604020202020204" pitchFamily="34" charset="0"/>
              <a:buChar char="•"/>
            </a:pPr>
            <a:endParaRPr lang="ar-EG" sz="800" dirty="0"/>
          </a:p>
          <a:p>
            <a:pPr marL="285750" indent="-285750" algn="r" rtl="1">
              <a:buFont typeface="Arial" panose="020B0604020202020204" pitchFamily="34" charset="0"/>
              <a:buChar char="•"/>
            </a:pPr>
            <a:r>
              <a:rPr lang="ar-EG" dirty="0"/>
              <a:t> وقد تم استخدام التسويق الاجتماعي في مجموعة متنوعة من المشاريع الناجحة التي أثرت بشكل إيجابي على الأفراد والمجتمعات.</a:t>
            </a:r>
            <a:endParaRPr lang="ar-JO" dirty="0"/>
          </a:p>
          <a:p>
            <a:pPr marL="285750" indent="-285750" algn="r" rtl="1">
              <a:buFont typeface="Arial" panose="020B0604020202020204" pitchFamily="34" charset="0"/>
              <a:buChar char="•"/>
            </a:pPr>
            <a:endParaRPr lang="ar-EG" sz="800" dirty="0"/>
          </a:p>
          <a:p>
            <a:pPr marL="285750" indent="-285750" algn="r" rtl="1">
              <a:buFont typeface="Arial" panose="020B0604020202020204" pitchFamily="34" charset="0"/>
              <a:buChar char="•"/>
            </a:pPr>
            <a:r>
              <a:rPr lang="ar-EG" dirty="0"/>
              <a:t>تتمثل </a:t>
            </a:r>
            <a:r>
              <a:rPr lang="ar-EG" b="1" dirty="0"/>
              <a:t>أهمية التسويق الاجتماعي</a:t>
            </a:r>
            <a:r>
              <a:rPr lang="ar-EG" dirty="0"/>
              <a:t> في قدرته على خلق </a:t>
            </a:r>
            <a:r>
              <a:rPr lang="ar-EG" b="1" dirty="0">
                <a:solidFill>
                  <a:srgbClr val="C00000"/>
                </a:solidFill>
              </a:rPr>
              <a:t>رأي عام داعم</a:t>
            </a:r>
            <a:r>
              <a:rPr lang="ar-EG" dirty="0"/>
              <a:t>، مما يعزز من </a:t>
            </a:r>
            <a:r>
              <a:rPr lang="ar-EG" b="1" dirty="0">
                <a:solidFill>
                  <a:srgbClr val="C00000"/>
                </a:solidFill>
              </a:rPr>
              <a:t>المشاركة المجتمعية</a:t>
            </a:r>
            <a:r>
              <a:rPr lang="ar-EG" dirty="0">
                <a:solidFill>
                  <a:srgbClr val="C00000"/>
                </a:solidFill>
              </a:rPr>
              <a:t> </a:t>
            </a:r>
            <a:r>
              <a:rPr lang="ar-EG" dirty="0"/>
              <a:t>في قضية معينة أو مشكلة اجتماعية. وذلك من خلال تحفيز الأفراد على التفاعل الفعّال، بدلاً من الوقوع في فخ السلبية واللامبالاة، وجعل كل فرد يشعر بأنه </a:t>
            </a:r>
            <a:r>
              <a:rPr lang="ar-EG" b="1" dirty="0"/>
              <a:t>جزء من التغيير والتطوير</a:t>
            </a:r>
            <a:r>
              <a:rPr lang="ar-EG" dirty="0"/>
              <a:t> الذي يسعى لتحقيقه المجتمع.</a:t>
            </a:r>
            <a:endParaRPr lang="en-MY" sz="2400" u="sng" dirty="0">
              <a:solidFill>
                <a:srgbClr val="FF0000"/>
              </a:solidFill>
              <a:latin typeface="Calibri" panose="020F0502020204030204" pitchFamily="34" charset="0"/>
              <a:cs typeface="Calibri" panose="020F0502020204030204" pitchFamily="34" charset="0"/>
            </a:endParaRPr>
          </a:p>
          <a:p>
            <a:pPr lvl="1" algn="r" rtl="1"/>
            <a:endParaRPr lang="en-MY" sz="2400" u="sng" dirty="0">
              <a:solidFill>
                <a:srgbClr val="C00000"/>
              </a:solidFill>
            </a:endParaRPr>
          </a:p>
        </p:txBody>
      </p:sp>
    </p:spTree>
    <p:extLst>
      <p:ext uri="{BB962C8B-B14F-4D97-AF65-F5344CB8AC3E}">
        <p14:creationId xmlns:p14="http://schemas.microsoft.com/office/powerpoint/2010/main" val="7667744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36667" y="1800752"/>
            <a:ext cx="8466655" cy="523220"/>
          </a:xfrm>
          <a:prstGeom prst="rect">
            <a:avLst/>
          </a:prstGeom>
          <a:noFill/>
        </p:spPr>
        <p:txBody>
          <a:bodyPr wrap="square" rtlCol="0">
            <a:spAutoFit/>
          </a:bodyPr>
          <a:lstStyle/>
          <a:p>
            <a:pPr lvl="0" algn="r" rtl="1"/>
            <a:r>
              <a:rPr lang="ar-EG" sz="2800" b="1" dirty="0"/>
              <a:t>2.</a:t>
            </a:r>
            <a:r>
              <a:rPr lang="ar-JO" sz="2800" b="1" dirty="0"/>
              <a:t>5</a:t>
            </a:r>
            <a:r>
              <a:rPr lang="ar-EG" sz="2800" b="1" dirty="0"/>
              <a:t>. أهمية التسويق الاجتماعي </a:t>
            </a:r>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1901232" y="2323972"/>
            <a:ext cx="7737524" cy="2923877"/>
          </a:xfrm>
          <a:prstGeom prst="rect">
            <a:avLst/>
          </a:prstGeom>
          <a:noFill/>
        </p:spPr>
        <p:txBody>
          <a:bodyPr wrap="square" rtlCol="0">
            <a:spAutoFit/>
          </a:bodyPr>
          <a:lstStyle/>
          <a:p>
            <a:pPr marL="457200" indent="-457200" algn="just" rtl="1">
              <a:buFont typeface="+mj-lt"/>
              <a:buAutoNum type="arabicPeriod"/>
            </a:pPr>
            <a:r>
              <a:rPr lang="ar-EG" b="1" dirty="0">
                <a:solidFill>
                  <a:srgbClr val="C00000"/>
                </a:solidFill>
              </a:rPr>
              <a:t> دراية مجتمعية بالعلامة التجارية: </a:t>
            </a:r>
            <a:r>
              <a:rPr lang="ar-EG" dirty="0"/>
              <a:t>يساعد التسويق الاجتماعي في زيادة الوعي بالعلامة التجارية المعنية وجذب انتباه الأشخاص إليها. </a:t>
            </a:r>
            <a:endParaRPr lang="ar-JO" dirty="0"/>
          </a:p>
          <a:p>
            <a:pPr marL="914400" lvl="1" indent="-457200" algn="just" rtl="1">
              <a:buFont typeface="+mj-lt"/>
              <a:buAutoNum type="arabicPeriod"/>
            </a:pPr>
            <a:endParaRPr lang="ar-EG" sz="600" dirty="0"/>
          </a:p>
          <a:p>
            <a:pPr marL="457200" indent="-457200" algn="just" rtl="1">
              <a:buFont typeface="+mj-lt"/>
              <a:buAutoNum type="arabicPeriod"/>
            </a:pPr>
            <a:r>
              <a:rPr lang="ar-EG" b="1" dirty="0">
                <a:solidFill>
                  <a:srgbClr val="C00000"/>
                </a:solidFill>
              </a:rPr>
              <a:t>علاقة عامة ذات منفعة متبادلة: </a:t>
            </a:r>
            <a:r>
              <a:rPr lang="ar-EG" dirty="0"/>
              <a:t>يساهم التسويق الاجتماعي في بناء علاقة قوية ومتبادلة بين المؤسسة أو الجهة المسؤولة والعملاء، مما يعزز الفائدة لكل الأطراف. </a:t>
            </a:r>
            <a:endParaRPr lang="ar-JO" dirty="0"/>
          </a:p>
          <a:p>
            <a:pPr marL="457200" indent="-457200" algn="just" rtl="1">
              <a:buFont typeface="+mj-lt"/>
              <a:buAutoNum type="arabicPeriod"/>
            </a:pPr>
            <a:endParaRPr lang="ar-EG" sz="600" dirty="0"/>
          </a:p>
          <a:p>
            <a:pPr marL="457200" indent="-457200" algn="just" rtl="1">
              <a:buFont typeface="+mj-lt"/>
              <a:buAutoNum type="arabicPeriod"/>
            </a:pPr>
            <a:r>
              <a:rPr lang="ar-EG" b="1" dirty="0">
                <a:solidFill>
                  <a:srgbClr val="C00000"/>
                </a:solidFill>
              </a:rPr>
              <a:t>تكلفة منخفضة مقارنةً بأشكال التسويق الأخرى: </a:t>
            </a:r>
            <a:r>
              <a:rPr lang="ar-EG" dirty="0"/>
              <a:t>يعتبر التسويق الاجتماعي من حيث التكلفة أكثر فعالية مقارنةً بأساليب التسويق التقليدية، حيث تساهم القضايا المجتمعية في جذب انتباه الناس بسرعة دون الحاجة لمجهود كبير. </a:t>
            </a:r>
            <a:endParaRPr lang="ar-JO" dirty="0"/>
          </a:p>
          <a:p>
            <a:pPr marL="457200" indent="-457200" algn="just" rtl="1">
              <a:buFont typeface="+mj-lt"/>
              <a:buAutoNum type="arabicPeriod"/>
            </a:pPr>
            <a:endParaRPr lang="ar-EG" sz="600" dirty="0"/>
          </a:p>
          <a:p>
            <a:pPr marL="457200" indent="-457200" algn="just" rtl="1">
              <a:buFont typeface="+mj-lt"/>
              <a:buAutoNum type="arabicPeriod"/>
            </a:pPr>
            <a:r>
              <a:rPr lang="ar-EG" b="1" dirty="0">
                <a:solidFill>
                  <a:srgbClr val="C00000"/>
                </a:solidFill>
              </a:rPr>
              <a:t>تأثير قوي على المجتمع: </a:t>
            </a:r>
            <a:r>
              <a:rPr lang="ar-EG" dirty="0"/>
              <a:t>بما أن الحملات التسويقية المجتمعية تركز على قضايا تهم المجتمع وتلبي احتياجاته، فإن تأثيرها يكون دائمًا فعالًا ويحقق استجابة سريعة من الأفراد.</a:t>
            </a:r>
            <a:endParaRPr lang="en-MY" u="sng" dirty="0">
              <a:solidFill>
                <a:srgbClr val="FF0000"/>
              </a:solidFill>
            </a:endParaRPr>
          </a:p>
        </p:txBody>
      </p:sp>
    </p:spTree>
    <p:extLst>
      <p:ext uri="{BB962C8B-B14F-4D97-AF65-F5344CB8AC3E}">
        <p14:creationId xmlns:p14="http://schemas.microsoft.com/office/powerpoint/2010/main" val="1501440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1235A57-60DD-CBF6-C616-12A9331B97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E1C20F2-9A4C-C8C0-07B9-4D88722606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1034045-3D40-D042-340C-C43B7C7B1AE7}"/>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0B0E7B8-C3A6-7309-9E7D-663A1CFD56D6}"/>
              </a:ext>
            </a:extLst>
          </p:cNvPr>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F7018F8-1EC7-5181-341F-34FE57023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EF1CDAF-56B0-44BA-9B43-D1A235D934BB}"/>
              </a:ext>
            </a:extLst>
          </p:cNvPr>
          <p:cNvSpPr txBox="1"/>
          <p:nvPr/>
        </p:nvSpPr>
        <p:spPr>
          <a:xfrm>
            <a:off x="1631241" y="1798221"/>
            <a:ext cx="8466655" cy="523220"/>
          </a:xfrm>
          <a:prstGeom prst="rect">
            <a:avLst/>
          </a:prstGeom>
          <a:noFill/>
        </p:spPr>
        <p:txBody>
          <a:bodyPr wrap="square" rtlCol="0">
            <a:spAutoFit/>
          </a:bodyPr>
          <a:lstStyle/>
          <a:p>
            <a:pPr lvl="0" algn="r" rtl="1"/>
            <a:r>
              <a:rPr lang="ar-JO" sz="2800" b="1" dirty="0">
                <a:latin typeface="+mj-lt"/>
              </a:rPr>
              <a:t>2.6 </a:t>
            </a:r>
            <a:r>
              <a:rPr lang="ar-EG" sz="2800" b="1" dirty="0">
                <a:latin typeface="+mj-lt"/>
              </a:rPr>
              <a:t>نشاط مقترح</a:t>
            </a:r>
            <a:endParaRPr lang="en-US" sz="2800" b="1" dirty="0">
              <a:latin typeface="+mj-lt"/>
            </a:endParaRPr>
          </a:p>
        </p:txBody>
      </p:sp>
      <p:sp>
        <p:nvSpPr>
          <p:cNvPr id="9" name="TextBox 8">
            <a:extLst>
              <a:ext uri="{FF2B5EF4-FFF2-40B4-BE49-F238E27FC236}">
                <a16:creationId xmlns:a16="http://schemas.microsoft.com/office/drawing/2014/main" xmlns="" id="{81D7EAAA-09FB-F48E-AC05-40FB876902CF}"/>
              </a:ext>
            </a:extLst>
          </p:cNvPr>
          <p:cNvSpPr txBox="1"/>
          <p:nvPr/>
        </p:nvSpPr>
        <p:spPr>
          <a:xfrm>
            <a:off x="2485572" y="2582613"/>
            <a:ext cx="7492112" cy="1692771"/>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t>	</a:t>
            </a:r>
            <a:r>
              <a:rPr lang="ar-JO" sz="2600" b="1" dirty="0">
                <a:solidFill>
                  <a:srgbClr val="C00000"/>
                </a:solidFill>
              </a:rPr>
              <a:t>سؤال نقاشي</a:t>
            </a:r>
            <a:r>
              <a:rPr lang="ar-EG" sz="2600" b="1" dirty="0">
                <a:solidFill>
                  <a:srgbClr val="C00000"/>
                </a:solidFill>
              </a:rPr>
              <a:t>: </a:t>
            </a:r>
            <a:endParaRPr lang="ar-JO" sz="2600" b="1" dirty="0">
              <a:solidFill>
                <a:srgbClr val="C00000"/>
              </a:solidFill>
            </a:endParaRPr>
          </a:p>
          <a:p>
            <a:pPr algn="r" rtl="1"/>
            <a:r>
              <a:rPr lang="ar-JO" sz="2600" b="1" dirty="0">
                <a:solidFill>
                  <a:srgbClr val="C00000"/>
                </a:solidFill>
              </a:rPr>
              <a:t>		</a:t>
            </a:r>
            <a:r>
              <a:rPr lang="ar-EG" sz="2600" dirty="0"/>
              <a:t>برأيك، هل يكفي أن يحقق التسويق الاجتماعي "منفعة </a:t>
            </a:r>
            <a:r>
              <a:rPr lang="ar-JO" sz="2600" dirty="0"/>
              <a:t>		</a:t>
            </a:r>
            <a:r>
              <a:rPr lang="ar-EG" sz="2600" dirty="0"/>
              <a:t>شخصية" للفرد؟ أم أن عليه التركيز على "المنفعة </a:t>
            </a:r>
            <a:r>
              <a:rPr lang="ar-JO" sz="2600" dirty="0"/>
              <a:t>		</a:t>
            </a:r>
            <a:r>
              <a:rPr lang="ar-EG" sz="2600" dirty="0"/>
              <a:t>المجتمعية" أيضًا؟ وضّح إجابتك بمثال</a:t>
            </a:r>
          </a:p>
        </p:txBody>
      </p:sp>
    </p:spTree>
    <p:extLst>
      <p:ext uri="{BB962C8B-B14F-4D97-AF65-F5344CB8AC3E}">
        <p14:creationId xmlns:p14="http://schemas.microsoft.com/office/powerpoint/2010/main" val="30684658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a:t>3. عناصر التسويق الاجتماعي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5008" y="1632922"/>
            <a:ext cx="9345750" cy="4844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6F509EE5-3836-C61C-3F5D-39D6EFDF021F}"/>
              </a:ext>
            </a:extLst>
          </p:cNvPr>
          <p:cNvSpPr txBox="1"/>
          <p:nvPr/>
        </p:nvSpPr>
        <p:spPr>
          <a:xfrm>
            <a:off x="3322845" y="1993866"/>
            <a:ext cx="6900918" cy="3123932"/>
          </a:xfrm>
          <a:prstGeom prst="rect">
            <a:avLst/>
          </a:prstGeom>
          <a:noFill/>
        </p:spPr>
        <p:txBody>
          <a:bodyPr wrap="square" rtlCol="0">
            <a:spAutoFit/>
          </a:bodyPr>
          <a:lstStyle/>
          <a:p>
            <a:pPr lvl="1" algn="r" rtl="1"/>
            <a:r>
              <a:rPr lang="ar-JO" sz="2800" b="1" dirty="0" smtClean="0"/>
              <a:t>3</a:t>
            </a:r>
            <a:r>
              <a:rPr lang="ar-EG" sz="2800" b="1" dirty="0" smtClean="0"/>
              <a:t>.1. </a:t>
            </a:r>
            <a:r>
              <a:rPr lang="ar-EG" sz="2800" b="1" dirty="0"/>
              <a:t>المنتج</a:t>
            </a:r>
            <a:endParaRPr lang="ar-JO" sz="2800" b="1" dirty="0"/>
          </a:p>
          <a:p>
            <a:pPr lvl="1" algn="just" rtl="1"/>
            <a:endParaRPr lang="en-US" sz="900" b="1" dirty="0">
              <a:solidFill>
                <a:srgbClr val="C00000"/>
              </a:solidFill>
            </a:endParaRPr>
          </a:p>
          <a:p>
            <a:pPr algn="just" rtl="1"/>
            <a:r>
              <a:rPr lang="ar-EG" sz="2000" dirty="0"/>
              <a:t>المنتج في التسويق الاجتماعي هو السلوك المطلوب تغييره أو تحقيقه. يمكن أن يكون هذا السلوك تغييرًا اجتماعيًا أو صحيًا، ويتم تقديمه بطريقة تفصيلية وسهلة الفهم لجمهورك المستهدف.</a:t>
            </a:r>
          </a:p>
          <a:p>
            <a:pPr marL="285750" indent="-285750" algn="just" rtl="1">
              <a:buFont typeface="Arial" panose="020B0604020202020204" pitchFamily="34" charset="0"/>
              <a:buChar char="•"/>
            </a:pPr>
            <a:r>
              <a:rPr lang="ar-EG" sz="2000" b="1" dirty="0">
                <a:solidFill>
                  <a:srgbClr val="C00000"/>
                </a:solidFill>
              </a:rPr>
              <a:t>أمثلة عملية:</a:t>
            </a:r>
          </a:p>
          <a:p>
            <a:pPr algn="just" rtl="1"/>
            <a:r>
              <a:rPr lang="ar-JO" sz="2000" b="1" dirty="0"/>
              <a:t>		</a:t>
            </a:r>
            <a:r>
              <a:rPr lang="ar-EG" sz="2000" b="1" dirty="0"/>
              <a:t>حملة مكافحة التدخين</a:t>
            </a:r>
            <a:r>
              <a:rPr lang="ar-EG" sz="2000" dirty="0"/>
              <a:t>: المنتج هنا هو </a:t>
            </a:r>
            <a:r>
              <a:rPr lang="ar-EG" sz="2000" b="1" dirty="0"/>
              <a:t>التوقف عن التدخين</a:t>
            </a:r>
            <a:r>
              <a:rPr lang="ar-EG" sz="2000" dirty="0"/>
              <a:t>، </a:t>
            </a:r>
            <a:r>
              <a:rPr lang="ar-JO" sz="2000" dirty="0"/>
              <a:t>		</a:t>
            </a:r>
            <a:r>
              <a:rPr lang="ar-EG" sz="2000" dirty="0"/>
              <a:t>وهو السلوك المرغوب.</a:t>
            </a:r>
          </a:p>
          <a:p>
            <a:pPr algn="just" rtl="1"/>
            <a:r>
              <a:rPr lang="ar-JO" sz="2000" b="1" dirty="0"/>
              <a:t>		</a:t>
            </a:r>
            <a:r>
              <a:rPr lang="ar-EG" sz="2000" b="1" dirty="0"/>
              <a:t>حملة التوعية بأهمية ممارسة الرياضة</a:t>
            </a:r>
            <a:r>
              <a:rPr lang="ar-EG" sz="2000" dirty="0"/>
              <a:t>: المنتج هو ممارسة </a:t>
            </a:r>
            <a:r>
              <a:rPr lang="ar-JO" sz="2000" dirty="0"/>
              <a:t>		</a:t>
            </a:r>
            <a:r>
              <a:rPr lang="ar-EG" sz="2000" dirty="0"/>
              <a:t>التمارين الرياضية بشكل منتظم.</a:t>
            </a:r>
          </a:p>
        </p:txBody>
      </p:sp>
      <p:pic>
        <p:nvPicPr>
          <p:cNvPr id="3" name="Picture 2">
            <a:extLst>
              <a:ext uri="{FF2B5EF4-FFF2-40B4-BE49-F238E27FC236}">
                <a16:creationId xmlns:a16="http://schemas.microsoft.com/office/drawing/2014/main" xmlns="" id="{DBEDCCF2-A5DA-A486-366B-73104BB76123}"/>
              </a:ext>
            </a:extLst>
          </p:cNvPr>
          <p:cNvPicPr>
            <a:picLocks noChangeAspect="1"/>
          </p:cNvPicPr>
          <p:nvPr/>
        </p:nvPicPr>
        <p:blipFill>
          <a:blip r:embed="rId3"/>
          <a:srcRect l="20230" t="7188" r="19621" b="8190"/>
          <a:stretch/>
        </p:blipFill>
        <p:spPr>
          <a:xfrm>
            <a:off x="1047682" y="2649049"/>
            <a:ext cx="2046213" cy="2687628"/>
          </a:xfrm>
          <a:prstGeom prst="rect">
            <a:avLst/>
          </a:prstGeom>
        </p:spPr>
      </p:pic>
      <p:sp>
        <p:nvSpPr>
          <p:cNvPr id="6" name="TextBox 5">
            <a:extLst>
              <a:ext uri="{FF2B5EF4-FFF2-40B4-BE49-F238E27FC236}">
                <a16:creationId xmlns:a16="http://schemas.microsoft.com/office/drawing/2014/main" xmlns="" id="{E0F551EF-1DB4-C57D-D79D-62CFB06340A0}"/>
              </a:ext>
            </a:extLst>
          </p:cNvPr>
          <p:cNvSpPr txBox="1"/>
          <p:nvPr/>
        </p:nvSpPr>
        <p:spPr>
          <a:xfrm>
            <a:off x="1371399" y="5312758"/>
            <a:ext cx="2228346" cy="276999"/>
          </a:xfrm>
          <a:prstGeom prst="rect">
            <a:avLst/>
          </a:prstGeom>
          <a:noFill/>
        </p:spPr>
        <p:txBody>
          <a:bodyPr wrap="square">
            <a:spAutoFit/>
          </a:bodyPr>
          <a:lstStyle/>
          <a:p>
            <a:r>
              <a:rPr lang="ar-JO" sz="1200" dirty="0"/>
              <a:t>منتج لـ</a:t>
            </a:r>
            <a:r>
              <a:rPr lang="ar-EG" sz="1200" dirty="0"/>
              <a:t>حملة مكافحة التدخين</a:t>
            </a:r>
            <a:endParaRPr lang="en-US" sz="1200" dirty="0"/>
          </a:p>
        </p:txBody>
      </p:sp>
      <p:sp>
        <p:nvSpPr>
          <p:cNvPr id="8" name="TextBox 7">
            <a:extLst>
              <a:ext uri="{FF2B5EF4-FFF2-40B4-BE49-F238E27FC236}">
                <a16:creationId xmlns:a16="http://schemas.microsoft.com/office/drawing/2014/main" xmlns="" id="{E98E3C00-D348-DB1A-0DDC-5AA88A8D0CD2}"/>
              </a:ext>
            </a:extLst>
          </p:cNvPr>
          <p:cNvSpPr txBox="1"/>
          <p:nvPr/>
        </p:nvSpPr>
        <p:spPr>
          <a:xfrm>
            <a:off x="3117740" y="5105199"/>
            <a:ext cx="7106023" cy="1015663"/>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lgn="r" rtl="1">
              <a:buFont typeface="Arial" panose="020B0604020202020204" pitchFamily="34" charset="0"/>
              <a:buChar char="•"/>
            </a:pPr>
            <a:r>
              <a:rPr lang="ar-JO" sz="2000" b="1" dirty="0">
                <a:solidFill>
                  <a:srgbClr val="C00000"/>
                </a:solidFill>
              </a:rPr>
              <a:t>سؤال نقاشي</a:t>
            </a:r>
            <a:r>
              <a:rPr lang="ar-EG" sz="2000" b="1" dirty="0">
                <a:solidFill>
                  <a:srgbClr val="C00000"/>
                </a:solidFill>
              </a:rPr>
              <a:t>: </a:t>
            </a:r>
            <a:endParaRPr lang="ar-JO" sz="2000" b="1" dirty="0">
              <a:solidFill>
                <a:srgbClr val="C00000"/>
              </a:solidFill>
            </a:endParaRPr>
          </a:p>
          <a:p>
            <a:pPr algn="r" rtl="1"/>
            <a:r>
              <a:rPr lang="ar-JO" sz="2000" b="1" dirty="0">
                <a:solidFill>
                  <a:srgbClr val="C00000"/>
                </a:solidFill>
              </a:rPr>
              <a:t>		</a:t>
            </a:r>
            <a:r>
              <a:rPr lang="ar-EG" sz="2000" dirty="0"/>
              <a:t>كيف يمكن توضيح الفوائد الاجتماعية والصحية </a:t>
            </a:r>
            <a:r>
              <a:rPr lang="ar-JO" sz="2000" dirty="0"/>
              <a:t>			</a:t>
            </a:r>
            <a:r>
              <a:rPr lang="ar-EG" sz="2000" dirty="0"/>
              <a:t>للمستهلك بطريقة تشجعه على تبني السلوك الجديد؟</a:t>
            </a:r>
          </a:p>
        </p:txBody>
      </p:sp>
    </p:spTree>
    <p:extLst>
      <p:ext uri="{BB962C8B-B14F-4D97-AF65-F5344CB8AC3E}">
        <p14:creationId xmlns:p14="http://schemas.microsoft.com/office/powerpoint/2010/main" val="15096985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38C9D4-C6F2-5466-66B6-198D25C6B1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B741C11-7C71-E877-4074-3EA101A042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BB80363-02E8-8FAE-BC76-265CDD239D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2646F9C-D987-E3BC-B69E-DE13262E715F}"/>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585F6DBD-7729-C435-0C3C-BFCF788845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8C84807-5C8D-5B63-1211-69BD6034358A}"/>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88556D7-2428-E82A-E754-C005F5BF3C4E}"/>
              </a:ext>
            </a:extLst>
          </p:cNvPr>
          <p:cNvSpPr txBox="1"/>
          <p:nvPr/>
        </p:nvSpPr>
        <p:spPr>
          <a:xfrm>
            <a:off x="2849078" y="1993866"/>
            <a:ext cx="7374685" cy="3293209"/>
          </a:xfrm>
          <a:prstGeom prst="rect">
            <a:avLst/>
          </a:prstGeom>
          <a:noFill/>
        </p:spPr>
        <p:txBody>
          <a:bodyPr wrap="square" rtlCol="0">
            <a:spAutoFit/>
          </a:bodyPr>
          <a:lstStyle/>
          <a:p>
            <a:pPr lvl="1" algn="r" rtl="1"/>
            <a:r>
              <a:rPr lang="ar-JO" sz="2800" b="1" dirty="0" smtClean="0"/>
              <a:t>3.</a:t>
            </a:r>
            <a:r>
              <a:rPr lang="ar-EG" sz="2800" b="1" dirty="0" smtClean="0"/>
              <a:t>2. </a:t>
            </a:r>
            <a:r>
              <a:rPr lang="ar-EG" sz="2800" b="1" dirty="0"/>
              <a:t>ال</a:t>
            </a:r>
            <a:r>
              <a:rPr lang="ar-JO" sz="2800" b="1" dirty="0"/>
              <a:t>سعر</a:t>
            </a:r>
            <a:endParaRPr lang="en-US" sz="900" b="1" dirty="0">
              <a:solidFill>
                <a:srgbClr val="C00000"/>
              </a:solidFill>
            </a:endParaRPr>
          </a:p>
          <a:p>
            <a:pPr algn="just" rtl="1"/>
            <a:r>
              <a:rPr lang="ar-EG" sz="2000" dirty="0"/>
              <a:t>السعر في التسويق الاجتماعي ليس مقتصرًا على المال فقط، بل يشمل الوقت والجهد الذي يتطلبه اتخاذ سلوك جديد. يجب أخذ هذه التكاليف في الاعتبار عند تصميم الحملة.</a:t>
            </a:r>
          </a:p>
          <a:p>
            <a:pPr marL="285750" indent="-285750" algn="just" rtl="1">
              <a:buFont typeface="Arial" panose="020B0604020202020204" pitchFamily="34" charset="0"/>
              <a:buChar char="•"/>
            </a:pPr>
            <a:r>
              <a:rPr lang="ar-EG" sz="2000" b="1" dirty="0">
                <a:solidFill>
                  <a:srgbClr val="C00000"/>
                </a:solidFill>
              </a:rPr>
              <a:t>أمثلة عملية:</a:t>
            </a:r>
          </a:p>
          <a:p>
            <a:pPr algn="r" rtl="1"/>
            <a:r>
              <a:rPr lang="ar-JO" sz="2000" b="1" dirty="0"/>
              <a:t>		</a:t>
            </a:r>
            <a:r>
              <a:rPr lang="ar-EG" sz="2000" b="1" dirty="0"/>
              <a:t>حملة التوقف عن التدخين</a:t>
            </a:r>
            <a:r>
              <a:rPr lang="ar-EG" sz="2000" dirty="0"/>
              <a:t>: السعر قد يشمل الجهد المبذول </a:t>
            </a:r>
            <a:r>
              <a:rPr lang="ar-JO" sz="2000" dirty="0"/>
              <a:t>		</a:t>
            </a:r>
            <a:r>
              <a:rPr lang="ar-EG" sz="2000" dirty="0"/>
              <a:t>للتغلب على الإدمان، بالإضافة إلى التكاليف النفسية والبدنية </a:t>
            </a:r>
            <a:r>
              <a:rPr lang="ar-JO" sz="2000" dirty="0"/>
              <a:t>		</a:t>
            </a:r>
            <a:r>
              <a:rPr lang="ar-EG" sz="2000" dirty="0"/>
              <a:t>المرتبطة بالتوقف.</a:t>
            </a:r>
          </a:p>
          <a:p>
            <a:pPr algn="r" rtl="1"/>
            <a:r>
              <a:rPr lang="ar-JO" sz="2000" b="1" dirty="0"/>
              <a:t>		</a:t>
            </a:r>
            <a:r>
              <a:rPr lang="ar-EG" sz="2000" b="1" dirty="0"/>
              <a:t>حملة التوفير في استهلاك المياه</a:t>
            </a:r>
            <a:r>
              <a:rPr lang="ar-EG" sz="2000" dirty="0"/>
              <a:t>: السعر يتضمن جهود الأفراد </a:t>
            </a:r>
            <a:r>
              <a:rPr lang="ar-JO" sz="2000" dirty="0"/>
              <a:t>		</a:t>
            </a:r>
            <a:r>
              <a:rPr lang="ar-EG" sz="2000" dirty="0"/>
              <a:t>لتغيير عاداتهم اليومية، مثل إغلاق الصنبور أثناء التنظيف أو تقليل </a:t>
            </a:r>
            <a:r>
              <a:rPr lang="ar-JO" sz="2000" dirty="0"/>
              <a:t>		</a:t>
            </a:r>
            <a:r>
              <a:rPr lang="ar-EG" sz="2000" dirty="0"/>
              <a:t>فترات الاستحمام.</a:t>
            </a:r>
          </a:p>
        </p:txBody>
      </p:sp>
      <p:sp>
        <p:nvSpPr>
          <p:cNvPr id="8" name="TextBox 7">
            <a:extLst>
              <a:ext uri="{FF2B5EF4-FFF2-40B4-BE49-F238E27FC236}">
                <a16:creationId xmlns:a16="http://schemas.microsoft.com/office/drawing/2014/main" xmlns="" id="{B5C9D530-3DFF-627F-933E-595412B9F0FC}"/>
              </a:ext>
            </a:extLst>
          </p:cNvPr>
          <p:cNvSpPr txBox="1"/>
          <p:nvPr/>
        </p:nvSpPr>
        <p:spPr>
          <a:xfrm>
            <a:off x="3117740" y="5105199"/>
            <a:ext cx="7106023" cy="1323439"/>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lgn="r" rtl="1">
              <a:buFont typeface="Arial" panose="020B0604020202020204" pitchFamily="34" charset="0"/>
              <a:buChar char="•"/>
            </a:pPr>
            <a:r>
              <a:rPr lang="ar-JO" sz="2000" b="1" dirty="0">
                <a:solidFill>
                  <a:srgbClr val="C00000"/>
                </a:solidFill>
              </a:rPr>
              <a:t>سؤال نقاشي</a:t>
            </a:r>
            <a:r>
              <a:rPr lang="ar-EG" sz="2000" b="1" dirty="0">
                <a:solidFill>
                  <a:srgbClr val="C00000"/>
                </a:solidFill>
              </a:rPr>
              <a:t>: </a:t>
            </a:r>
            <a:endParaRPr lang="ar-JO" sz="2000" b="1" dirty="0">
              <a:solidFill>
                <a:srgbClr val="C00000"/>
              </a:solidFill>
            </a:endParaRPr>
          </a:p>
          <a:p>
            <a:pPr algn="r" rtl="1"/>
            <a:r>
              <a:rPr lang="ar-JO" sz="2000" b="1" dirty="0">
                <a:solidFill>
                  <a:srgbClr val="C00000"/>
                </a:solidFill>
              </a:rPr>
              <a:t>		</a:t>
            </a:r>
            <a:r>
              <a:rPr lang="ar-EG" sz="2000" dirty="0"/>
              <a:t>ما هي بعض الطرق التي يمكن بها تقليل "السعر" الذي يشعر به </a:t>
            </a:r>
            <a:r>
              <a:rPr lang="ar-JO" sz="2000" dirty="0"/>
              <a:t>		</a:t>
            </a:r>
            <a:r>
              <a:rPr lang="ar-EG" sz="2000" dirty="0"/>
              <a:t>الجمهور المستهدف عند تغيير سلوكهم؟ كيف يمكن تقديم حوافز </a:t>
            </a:r>
            <a:r>
              <a:rPr lang="ar-JO" sz="2000" dirty="0"/>
              <a:t>		</a:t>
            </a:r>
            <a:r>
              <a:rPr lang="ar-EG" sz="2000" dirty="0"/>
              <a:t>للمساعدة في ذلك؟</a:t>
            </a:r>
          </a:p>
        </p:txBody>
      </p:sp>
      <p:pic>
        <p:nvPicPr>
          <p:cNvPr id="9" name="Picture 8">
            <a:extLst>
              <a:ext uri="{FF2B5EF4-FFF2-40B4-BE49-F238E27FC236}">
                <a16:creationId xmlns:a16="http://schemas.microsoft.com/office/drawing/2014/main" xmlns="" id="{E241B190-5363-A8F1-2C67-2738A044043B}"/>
              </a:ext>
            </a:extLst>
          </p:cNvPr>
          <p:cNvPicPr>
            <a:picLocks noChangeAspect="1"/>
          </p:cNvPicPr>
          <p:nvPr/>
        </p:nvPicPr>
        <p:blipFill>
          <a:blip r:embed="rId3"/>
          <a:srcRect l="3134" t="7893" r="2733"/>
          <a:stretch/>
        </p:blipFill>
        <p:spPr>
          <a:xfrm>
            <a:off x="885400" y="3101586"/>
            <a:ext cx="1963678" cy="2546434"/>
          </a:xfrm>
          <a:prstGeom prst="rect">
            <a:avLst/>
          </a:prstGeom>
        </p:spPr>
      </p:pic>
    </p:spTree>
    <p:extLst>
      <p:ext uri="{BB962C8B-B14F-4D97-AF65-F5344CB8AC3E}">
        <p14:creationId xmlns:p14="http://schemas.microsoft.com/office/powerpoint/2010/main" val="173730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0D034D-DD96-CEBC-4136-CB8BD4E3E2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6A48279-4991-8F73-171C-AB9C5EFC13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854469D-C8D8-6637-B13A-77836001CB8F}"/>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DD71905-E585-BDFE-6A9D-C862E584831E}"/>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95EC91-2708-86DE-D12E-7F5F50C31D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4C7039F-B6D4-ADD8-82C5-664265CF881E}"/>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B62783EE-74D2-1903-ACC9-CC4CB6CDE460}"/>
              </a:ext>
            </a:extLst>
          </p:cNvPr>
          <p:cNvSpPr txBox="1"/>
          <p:nvPr/>
        </p:nvSpPr>
        <p:spPr>
          <a:xfrm>
            <a:off x="2849078" y="1993866"/>
            <a:ext cx="7374685" cy="2985433"/>
          </a:xfrm>
          <a:prstGeom prst="rect">
            <a:avLst/>
          </a:prstGeom>
          <a:noFill/>
        </p:spPr>
        <p:txBody>
          <a:bodyPr wrap="square" rtlCol="0">
            <a:spAutoFit/>
          </a:bodyPr>
          <a:lstStyle/>
          <a:p>
            <a:pPr lvl="1" algn="r" rtl="1"/>
            <a:r>
              <a:rPr lang="ar-JO" sz="2800" b="1" dirty="0" smtClean="0"/>
              <a:t>3.</a:t>
            </a:r>
            <a:r>
              <a:rPr lang="ar-EG" sz="2800" b="1" dirty="0" smtClean="0"/>
              <a:t>3. </a:t>
            </a:r>
            <a:r>
              <a:rPr lang="ar-EG" sz="2800" b="1" dirty="0"/>
              <a:t>ال</a:t>
            </a:r>
            <a:r>
              <a:rPr lang="ar-JO" sz="2800" b="1" dirty="0"/>
              <a:t>مكان</a:t>
            </a:r>
            <a:endParaRPr lang="en-US" sz="900" b="1" dirty="0">
              <a:solidFill>
                <a:srgbClr val="C00000"/>
              </a:solidFill>
            </a:endParaRPr>
          </a:p>
          <a:p>
            <a:pPr algn="just" rtl="1"/>
            <a:r>
              <a:rPr lang="ar-EG" sz="2000" dirty="0"/>
              <a:t>المكان في التسويق الاجتماعي يشير إلى الطرق والوسائل التي من خلالها يمكن الوصول إلى الجمهور المستهدف وتشجيعهم على تنفيذ السلوك المرغوب. يشمل ذلك الفروع والمواقع الإلكترونية ووسائل الاتصال.</a:t>
            </a:r>
          </a:p>
          <a:p>
            <a:pPr marL="285750" indent="-285750" algn="just" rtl="1">
              <a:buFont typeface="Arial" panose="020B0604020202020204" pitchFamily="34" charset="0"/>
              <a:buChar char="•"/>
            </a:pPr>
            <a:r>
              <a:rPr lang="ar-EG" sz="2000" b="1" dirty="0">
                <a:solidFill>
                  <a:srgbClr val="C00000"/>
                </a:solidFill>
              </a:rPr>
              <a:t>أمثلة عملية:</a:t>
            </a:r>
          </a:p>
          <a:p>
            <a:pPr algn="r" rtl="1"/>
            <a:r>
              <a:rPr lang="ar-JO" sz="2000" b="1" dirty="0"/>
              <a:t>		</a:t>
            </a:r>
            <a:r>
              <a:rPr lang="ar-EG" sz="2000" b="1" dirty="0"/>
              <a:t>حملة جمع التبرعات للمنظمات الإنسانية</a:t>
            </a:r>
            <a:r>
              <a:rPr lang="ar-EG" sz="2000" dirty="0"/>
              <a:t>: تحديد أماكن جمع </a:t>
            </a:r>
            <a:r>
              <a:rPr lang="ar-JO" sz="2000" dirty="0"/>
              <a:t>		</a:t>
            </a:r>
            <a:r>
              <a:rPr lang="ar-EG" sz="2000" dirty="0"/>
              <a:t>التبرعات مثل المتاجر أو الفروع أو عبر الإنترنت.</a:t>
            </a:r>
          </a:p>
          <a:p>
            <a:pPr algn="r" rtl="1"/>
            <a:r>
              <a:rPr lang="ar-JO" sz="2000" b="1" dirty="0"/>
              <a:t>		</a:t>
            </a:r>
            <a:r>
              <a:rPr lang="ar-EG" sz="2000" b="1" dirty="0"/>
              <a:t>حملة التوعية بتأثيرات الحمية الصحية</a:t>
            </a:r>
            <a:r>
              <a:rPr lang="ar-EG" sz="2000" dirty="0"/>
              <a:t>: وضع مراكز معلومات أو </a:t>
            </a:r>
            <a:r>
              <a:rPr lang="ar-JO" sz="2000" dirty="0"/>
              <a:t>		</a:t>
            </a:r>
            <a:r>
              <a:rPr lang="ar-EG" sz="2000" dirty="0"/>
              <a:t>أطباء مختصين في مناطق متعددة لتقديم الاستشارات.</a:t>
            </a:r>
          </a:p>
        </p:txBody>
      </p:sp>
      <p:sp>
        <p:nvSpPr>
          <p:cNvPr id="8" name="TextBox 7">
            <a:extLst>
              <a:ext uri="{FF2B5EF4-FFF2-40B4-BE49-F238E27FC236}">
                <a16:creationId xmlns:a16="http://schemas.microsoft.com/office/drawing/2014/main" xmlns="" id="{79217FCB-9ADE-14CA-1A19-9D0933F611EB}"/>
              </a:ext>
            </a:extLst>
          </p:cNvPr>
          <p:cNvSpPr txBox="1"/>
          <p:nvPr/>
        </p:nvSpPr>
        <p:spPr>
          <a:xfrm>
            <a:off x="3286237" y="4921899"/>
            <a:ext cx="7106023" cy="163121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lgn="r" rtl="1">
              <a:buFont typeface="Arial" panose="020B0604020202020204" pitchFamily="34" charset="0"/>
              <a:buChar char="•"/>
            </a:pPr>
            <a:r>
              <a:rPr lang="ar-JO" sz="2000" b="1" dirty="0">
                <a:solidFill>
                  <a:srgbClr val="C00000"/>
                </a:solidFill>
              </a:rPr>
              <a:t>سؤال نقاشي</a:t>
            </a:r>
            <a:r>
              <a:rPr lang="ar-EG" sz="2000" b="1" dirty="0">
                <a:solidFill>
                  <a:srgbClr val="C00000"/>
                </a:solidFill>
              </a:rPr>
              <a:t>: </a:t>
            </a:r>
            <a:endParaRPr lang="ar-JO" sz="2000" b="1" dirty="0">
              <a:solidFill>
                <a:srgbClr val="C00000"/>
              </a:solidFill>
            </a:endParaRPr>
          </a:p>
          <a:p>
            <a:pPr algn="r" rtl="1"/>
            <a:r>
              <a:rPr lang="ar-JO" sz="2000" b="1" dirty="0">
                <a:solidFill>
                  <a:srgbClr val="C00000"/>
                </a:solidFill>
              </a:rPr>
              <a:t>		</a:t>
            </a:r>
            <a:r>
              <a:rPr lang="ar-EG" sz="2000" dirty="0"/>
              <a:t>كيف يمكن اختيار الأماكن المثلى للوصول إلى جمهورك </a:t>
            </a:r>
            <a:r>
              <a:rPr lang="ar-JO" sz="2000" dirty="0"/>
              <a:t>			</a:t>
            </a:r>
            <a:r>
              <a:rPr lang="ar-EG" sz="2000" dirty="0"/>
              <a:t>المستهدف؟ هل ستكون الحملة أكثر فعالية إذا كانت عبر </a:t>
            </a:r>
            <a:r>
              <a:rPr lang="ar-JO" sz="2000" dirty="0"/>
              <a:t>			</a:t>
            </a:r>
            <a:r>
              <a:rPr lang="ar-EG" sz="2000" dirty="0"/>
              <a:t>الإنترنت أم في الأماكن الواقعية؟</a:t>
            </a:r>
          </a:p>
          <a:p>
            <a:pPr algn="r" rtl="1"/>
            <a:endParaRPr lang="ar-EG" sz="2000" dirty="0"/>
          </a:p>
        </p:txBody>
      </p:sp>
      <p:pic>
        <p:nvPicPr>
          <p:cNvPr id="4" name="Picture 3">
            <a:extLst>
              <a:ext uri="{FF2B5EF4-FFF2-40B4-BE49-F238E27FC236}">
                <a16:creationId xmlns:a16="http://schemas.microsoft.com/office/drawing/2014/main" xmlns="" id="{E8A88B69-A7DD-89E4-41D3-02E5E71E4CF2}"/>
              </a:ext>
            </a:extLst>
          </p:cNvPr>
          <p:cNvPicPr>
            <a:picLocks noChangeAspect="1"/>
          </p:cNvPicPr>
          <p:nvPr/>
        </p:nvPicPr>
        <p:blipFill>
          <a:blip r:embed="rId3" cstate="print">
            <a:extLst>
              <a:ext uri="{28A0092B-C50C-407E-A947-70E740481C1C}">
                <a14:useLocalDpi xmlns:a14="http://schemas.microsoft.com/office/drawing/2010/main" val="0"/>
              </a:ext>
            </a:extLst>
          </a:blip>
          <a:srcRect l="19759" t="8248" r="19593" b="7542"/>
          <a:stretch/>
        </p:blipFill>
        <p:spPr>
          <a:xfrm>
            <a:off x="846490" y="2875870"/>
            <a:ext cx="2018504" cy="2802753"/>
          </a:xfrm>
          <a:prstGeom prst="rect">
            <a:avLst/>
          </a:prstGeom>
        </p:spPr>
      </p:pic>
    </p:spTree>
    <p:extLst>
      <p:ext uri="{BB962C8B-B14F-4D97-AF65-F5344CB8AC3E}">
        <p14:creationId xmlns:p14="http://schemas.microsoft.com/office/powerpoint/2010/main" val="2730372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06CA17-1ABA-AA53-5423-D2CA81F45F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2F7455-56B3-829C-D273-57AE25C186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6461C001-A31A-6349-3EB0-4C5C91A6A19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09C96E-C877-C576-0DEE-9199C0FF915A}"/>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C48B64D5-9B9B-F0AC-1A64-2A1707FF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A76F0F5-2300-283E-77E3-873BA73C9C1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C703D705-7443-386A-6537-9E9B12C4B0DB}"/>
              </a:ext>
            </a:extLst>
          </p:cNvPr>
          <p:cNvSpPr txBox="1"/>
          <p:nvPr/>
        </p:nvSpPr>
        <p:spPr>
          <a:xfrm>
            <a:off x="2849078" y="1993866"/>
            <a:ext cx="7374685" cy="3293209"/>
          </a:xfrm>
          <a:prstGeom prst="rect">
            <a:avLst/>
          </a:prstGeom>
          <a:noFill/>
        </p:spPr>
        <p:txBody>
          <a:bodyPr wrap="square" rtlCol="0">
            <a:spAutoFit/>
          </a:bodyPr>
          <a:lstStyle/>
          <a:p>
            <a:pPr lvl="1" algn="r" rtl="1"/>
            <a:r>
              <a:rPr lang="ar-JO" sz="2800" b="1" dirty="0" smtClean="0"/>
              <a:t>3.</a:t>
            </a:r>
            <a:r>
              <a:rPr lang="ar-EG" sz="2800" b="1" dirty="0" smtClean="0"/>
              <a:t>4. </a:t>
            </a:r>
            <a:r>
              <a:rPr lang="ar-EG" sz="2800" b="1" dirty="0"/>
              <a:t>ال</a:t>
            </a:r>
            <a:r>
              <a:rPr lang="ar-JO" sz="2800" b="1" dirty="0"/>
              <a:t>ترويج</a:t>
            </a:r>
            <a:endParaRPr lang="en-US" sz="900" b="1" dirty="0">
              <a:solidFill>
                <a:srgbClr val="C00000"/>
              </a:solidFill>
            </a:endParaRPr>
          </a:p>
          <a:p>
            <a:pPr algn="just" rtl="1"/>
            <a:r>
              <a:rPr lang="ar-EG" sz="2000" dirty="0"/>
              <a:t>الترويج يشمل جميع الأنشطة التي تهدف إلى جذب انتباه الجمهور المستهدف وزيادة الوعي حول المنتج أو السلوك المطلوب. يعتمد ذلك على استخدام وسائل الإعلام المختلفة للتواصل مع الناس.</a:t>
            </a:r>
          </a:p>
          <a:p>
            <a:pPr marL="285750" indent="-285750" algn="just" rtl="1">
              <a:buFont typeface="Arial" panose="020B0604020202020204" pitchFamily="34" charset="0"/>
              <a:buChar char="•"/>
            </a:pPr>
            <a:r>
              <a:rPr lang="ar-EG" sz="2000" b="1" dirty="0">
                <a:solidFill>
                  <a:srgbClr val="C00000"/>
                </a:solidFill>
              </a:rPr>
              <a:t>أمثلة عملية:</a:t>
            </a:r>
          </a:p>
          <a:p>
            <a:pPr algn="r" rtl="1"/>
            <a:r>
              <a:rPr lang="ar-JO" sz="2000" b="1" dirty="0"/>
              <a:t>		</a:t>
            </a:r>
            <a:r>
              <a:rPr lang="ar-EG" sz="2000" b="1" dirty="0"/>
              <a:t>حملة توعية صحية ضد السرطان</a:t>
            </a:r>
            <a:r>
              <a:rPr lang="ar-EG" sz="2000" dirty="0"/>
              <a:t>: استخدام وسائل الإعلام </a:t>
            </a:r>
            <a:r>
              <a:rPr lang="ar-JO" sz="2000" dirty="0"/>
              <a:t>		</a:t>
            </a:r>
            <a:r>
              <a:rPr lang="ar-EG" sz="2000" dirty="0"/>
              <a:t>والتواصل الاجتماعي مثل فيديوهات قصيرة على اليوتيوب أو </a:t>
            </a:r>
            <a:r>
              <a:rPr lang="ar-JO" sz="2000" dirty="0"/>
              <a:t>		</a:t>
            </a:r>
            <a:r>
              <a:rPr lang="ar-EG" sz="2000" dirty="0"/>
              <a:t>منشورات على الفيسبوك.</a:t>
            </a:r>
          </a:p>
          <a:p>
            <a:pPr algn="r" rtl="1"/>
            <a:r>
              <a:rPr lang="ar-JO" sz="2000" b="1" dirty="0"/>
              <a:t>		</a:t>
            </a:r>
            <a:r>
              <a:rPr lang="ar-EG" sz="2000" b="1" dirty="0"/>
              <a:t>حملة توعية بيئية</a:t>
            </a:r>
            <a:r>
              <a:rPr lang="ar-EG" sz="2000" dirty="0"/>
              <a:t>: يمكن الترويج لممارسات إعادة التدوير باستخدام </a:t>
            </a:r>
            <a:r>
              <a:rPr lang="ar-JO" sz="2000" dirty="0"/>
              <a:t>		</a:t>
            </a:r>
            <a:r>
              <a:rPr lang="ar-EG" sz="2000" dirty="0"/>
              <a:t>الإعلانات على مواقع الإنترنت والملصقات في الأماكن العامة.</a:t>
            </a:r>
          </a:p>
        </p:txBody>
      </p:sp>
      <p:sp>
        <p:nvSpPr>
          <p:cNvPr id="8" name="TextBox 7">
            <a:extLst>
              <a:ext uri="{FF2B5EF4-FFF2-40B4-BE49-F238E27FC236}">
                <a16:creationId xmlns:a16="http://schemas.microsoft.com/office/drawing/2014/main" xmlns="" id="{CB444FAE-5405-87FF-0FC6-F53094CC35A2}"/>
              </a:ext>
            </a:extLst>
          </p:cNvPr>
          <p:cNvSpPr txBox="1"/>
          <p:nvPr/>
        </p:nvSpPr>
        <p:spPr>
          <a:xfrm>
            <a:off x="3233512" y="5225078"/>
            <a:ext cx="7106023" cy="1323439"/>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lgn="r" rtl="1">
              <a:buFont typeface="Arial" panose="020B0604020202020204" pitchFamily="34" charset="0"/>
              <a:buChar char="•"/>
            </a:pPr>
            <a:r>
              <a:rPr lang="ar-JO" sz="2000" b="1" dirty="0">
                <a:solidFill>
                  <a:srgbClr val="C00000"/>
                </a:solidFill>
              </a:rPr>
              <a:t>سؤال نقاشي</a:t>
            </a:r>
            <a:r>
              <a:rPr lang="ar-EG" sz="2000" b="1" dirty="0">
                <a:solidFill>
                  <a:srgbClr val="C00000"/>
                </a:solidFill>
              </a:rPr>
              <a:t>: </a:t>
            </a:r>
            <a:endParaRPr lang="ar-JO" sz="2000" b="1" dirty="0">
              <a:solidFill>
                <a:srgbClr val="C00000"/>
              </a:solidFill>
            </a:endParaRPr>
          </a:p>
          <a:p>
            <a:pPr algn="r" rtl="1"/>
            <a:r>
              <a:rPr lang="ar-JO" sz="2000" b="1" dirty="0">
                <a:solidFill>
                  <a:srgbClr val="C00000"/>
                </a:solidFill>
              </a:rPr>
              <a:t>		</a:t>
            </a:r>
            <a:r>
              <a:rPr lang="ar-EG" sz="2000" dirty="0"/>
              <a:t>ما هي الوسائل الترويجية الأكثر فعالية للوصول إلى فئة الشباب </a:t>
            </a:r>
            <a:r>
              <a:rPr lang="ar-JO" sz="2000" dirty="0"/>
              <a:t>		</a:t>
            </a:r>
            <a:r>
              <a:rPr lang="ar-EG" sz="2000" dirty="0"/>
              <a:t>في حملات التوعية الصحية؟</a:t>
            </a:r>
          </a:p>
          <a:p>
            <a:pPr algn="r" rtl="1"/>
            <a:endParaRPr lang="ar-EG" sz="2000" dirty="0"/>
          </a:p>
        </p:txBody>
      </p:sp>
      <p:pic>
        <p:nvPicPr>
          <p:cNvPr id="3" name="Picture 2">
            <a:extLst>
              <a:ext uri="{FF2B5EF4-FFF2-40B4-BE49-F238E27FC236}">
                <a16:creationId xmlns:a16="http://schemas.microsoft.com/office/drawing/2014/main" xmlns="" id="{142C9B03-ED26-2F29-0115-2ADBD8716E73}"/>
              </a:ext>
            </a:extLst>
          </p:cNvPr>
          <p:cNvPicPr>
            <a:picLocks noChangeAspect="1"/>
          </p:cNvPicPr>
          <p:nvPr/>
        </p:nvPicPr>
        <p:blipFill>
          <a:blip r:embed="rId3"/>
          <a:stretch>
            <a:fillRect/>
          </a:stretch>
        </p:blipFill>
        <p:spPr>
          <a:xfrm>
            <a:off x="854951" y="2859533"/>
            <a:ext cx="1925794" cy="2720768"/>
          </a:xfrm>
          <a:prstGeom prst="rect">
            <a:avLst/>
          </a:prstGeom>
        </p:spPr>
      </p:pic>
      <p:sp>
        <p:nvSpPr>
          <p:cNvPr id="6" name="TextBox 5">
            <a:extLst>
              <a:ext uri="{FF2B5EF4-FFF2-40B4-BE49-F238E27FC236}">
                <a16:creationId xmlns:a16="http://schemas.microsoft.com/office/drawing/2014/main" xmlns="" id="{F5D6CB12-BAD6-7612-C140-ECB3BC29CAE5}"/>
              </a:ext>
            </a:extLst>
          </p:cNvPr>
          <p:cNvSpPr txBox="1"/>
          <p:nvPr/>
        </p:nvSpPr>
        <p:spPr>
          <a:xfrm>
            <a:off x="885834" y="5609798"/>
            <a:ext cx="2228346" cy="276999"/>
          </a:xfrm>
          <a:prstGeom prst="rect">
            <a:avLst/>
          </a:prstGeom>
          <a:noFill/>
        </p:spPr>
        <p:txBody>
          <a:bodyPr wrap="square">
            <a:spAutoFit/>
          </a:bodyPr>
          <a:lstStyle/>
          <a:p>
            <a:r>
              <a:rPr lang="ar-EG" sz="1200" dirty="0"/>
              <a:t>حملة توعية صحية ضد السرطان</a:t>
            </a:r>
            <a:endParaRPr lang="en-US" sz="1200" dirty="0"/>
          </a:p>
        </p:txBody>
      </p:sp>
    </p:spTree>
    <p:extLst>
      <p:ext uri="{BB962C8B-B14F-4D97-AF65-F5344CB8AC3E}">
        <p14:creationId xmlns:p14="http://schemas.microsoft.com/office/powerpoint/2010/main" val="41621217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a:r>
              <a:rPr lang="ar-EG" sz="2800" b="1" dirty="0"/>
              <a:t>4. مبادئ التسويق الاجتماعي</a:t>
            </a:r>
            <a:endParaRPr lang="en-US" sz="2800" b="1" dirty="0">
              <a:solidFill>
                <a:srgbClr val="C00000"/>
              </a:solidFill>
            </a:endParaRPr>
          </a:p>
        </p:txBody>
      </p:sp>
    </p:spTree>
    <p:extLst>
      <p:ext uri="{BB962C8B-B14F-4D97-AF65-F5344CB8AC3E}">
        <p14:creationId xmlns:p14="http://schemas.microsoft.com/office/powerpoint/2010/main" val="311617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4FA260E-9BF2-7FB7-2639-ECF244A095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9E7194-C95D-0D40-4F4E-5608270B16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6621F2C1-56B9-2281-18AF-F1B4174FC16F}"/>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A4EF539-EDD6-5724-21F1-B7E3744C4508}"/>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5FDEFC61-D7FB-0617-2A4D-3CA582FFB6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6DE37C7-9596-01D4-7463-D6820B266321}"/>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A8B639C5-0D50-6717-B7A9-0CC6D11ADD2C}"/>
              </a:ext>
            </a:extLst>
          </p:cNvPr>
          <p:cNvSpPr txBox="1"/>
          <p:nvPr/>
        </p:nvSpPr>
        <p:spPr>
          <a:xfrm>
            <a:off x="2485572" y="1993866"/>
            <a:ext cx="7738191" cy="4078039"/>
          </a:xfrm>
          <a:prstGeom prst="rect">
            <a:avLst/>
          </a:prstGeom>
          <a:noFill/>
        </p:spPr>
        <p:txBody>
          <a:bodyPr wrap="square" rtlCol="0">
            <a:spAutoFit/>
          </a:bodyPr>
          <a:lstStyle/>
          <a:p>
            <a:pPr lvl="1" algn="r" rtl="1"/>
            <a:r>
              <a:rPr lang="ar-JO" sz="2800" b="1" dirty="0" smtClean="0"/>
              <a:t>4</a:t>
            </a:r>
            <a:r>
              <a:rPr lang="ar-EG" sz="2800" b="1" dirty="0" smtClean="0"/>
              <a:t>.1</a:t>
            </a:r>
            <a:r>
              <a:rPr lang="ar-JO" sz="2800" b="1" dirty="0" smtClean="0"/>
              <a:t>. </a:t>
            </a:r>
            <a:r>
              <a:rPr lang="ar-JO" sz="2800" b="1" dirty="0"/>
              <a:t>احترام الجهة المستهدفة</a:t>
            </a:r>
            <a:endParaRPr lang="ar-JO" sz="900" b="1" dirty="0">
              <a:solidFill>
                <a:srgbClr val="C00000"/>
              </a:solidFill>
            </a:endParaRPr>
          </a:p>
          <a:p>
            <a:pPr lvl="1" algn="r" rtl="1"/>
            <a:r>
              <a:rPr lang="ar-EG" sz="2000" dirty="0"/>
              <a:t>يجب أن تتم </a:t>
            </a:r>
            <a:r>
              <a:rPr lang="ar-EG" sz="2000" dirty="0">
                <a:solidFill>
                  <a:srgbClr val="FF0000"/>
                </a:solidFill>
              </a:rPr>
              <a:t>المراسلة التسويقية </a:t>
            </a:r>
            <a:r>
              <a:rPr lang="ar-EG" sz="2000" dirty="0"/>
              <a:t>بطريقة تحترم مشاعر الجمهور المستهدف، دون تحميلهم الذنب أو اللوم. إذا كانت الحملة تهدف إلى تغيير السلوك، فلا يجب أن تكون رسالتك توبيخية أو انتقادية. بدلاً من ذلك، يجب أن تركز على الجانب الإيجابي للقرار الجديد وكيف سيحسن حياتهم.</a:t>
            </a:r>
            <a:endParaRPr lang="ar-JO" sz="2000" dirty="0"/>
          </a:p>
          <a:p>
            <a:pPr algn="just" rtl="1"/>
            <a:endParaRPr lang="ar-EG" sz="1100" dirty="0"/>
          </a:p>
          <a:p>
            <a:pPr marL="285750" indent="-285750" algn="just" rtl="1">
              <a:buFont typeface="Arial" panose="020B0604020202020204" pitchFamily="34" charset="0"/>
              <a:buChar char="•"/>
            </a:pPr>
            <a:r>
              <a:rPr lang="ar-EG" sz="2000" b="1" dirty="0">
                <a:solidFill>
                  <a:srgbClr val="C00000"/>
                </a:solidFill>
              </a:rPr>
              <a:t>أمثلة عملية:</a:t>
            </a:r>
          </a:p>
          <a:p>
            <a:pPr algn="r" rtl="1"/>
            <a:r>
              <a:rPr lang="ar-JO" sz="2000" b="1" dirty="0"/>
              <a:t>		</a:t>
            </a:r>
            <a:r>
              <a:rPr lang="ar-EG" sz="2000" b="1" dirty="0"/>
              <a:t>حملة توعية بالتغذية الصحية</a:t>
            </a:r>
            <a:r>
              <a:rPr lang="ar-JO" sz="2000" b="1" dirty="0"/>
              <a:t>:</a:t>
            </a:r>
            <a:r>
              <a:rPr lang="ar-EG" sz="2000" b="1" dirty="0"/>
              <a:t> </a:t>
            </a:r>
            <a:r>
              <a:rPr lang="ar-EG" sz="2000" dirty="0"/>
              <a:t>يمكن أن تركز على الفوائد الصحية </a:t>
            </a:r>
            <a:r>
              <a:rPr lang="ar-JO" sz="2000" dirty="0"/>
              <a:t>			</a:t>
            </a:r>
            <a:r>
              <a:rPr lang="ar-EG" sz="2000" dirty="0"/>
              <a:t>لإدخال الطعام الصحي في النظام الغذائي، بدلاً من إلقاء اللوم على </a:t>
            </a:r>
            <a:r>
              <a:rPr lang="ar-JO" sz="2000" dirty="0"/>
              <a:t>			</a:t>
            </a:r>
            <a:r>
              <a:rPr lang="ar-EG" sz="2000" dirty="0"/>
              <a:t>العادات السيئة.</a:t>
            </a:r>
          </a:p>
          <a:p>
            <a:pPr algn="r" rtl="1"/>
            <a:r>
              <a:rPr lang="ar-JO" sz="2000" b="1" dirty="0"/>
              <a:t>		</a:t>
            </a:r>
            <a:r>
              <a:rPr lang="ar-EG" sz="2000" b="1" dirty="0"/>
              <a:t>حملة ضد التدخين</a:t>
            </a:r>
            <a:r>
              <a:rPr lang="ar-JO" sz="2000" b="1" dirty="0"/>
              <a:t>:</a:t>
            </a:r>
            <a:r>
              <a:rPr lang="ar-EG" sz="2000" b="1" dirty="0"/>
              <a:t> </a:t>
            </a:r>
            <a:r>
              <a:rPr lang="ar-EG" sz="2000" dirty="0"/>
              <a:t>يمكن أن تركز على الفوائد العديدة للإقلاع عن </a:t>
            </a:r>
            <a:r>
              <a:rPr lang="ar-JO" sz="2000" dirty="0"/>
              <a:t>			</a:t>
            </a:r>
            <a:r>
              <a:rPr lang="ar-EG" sz="2000" dirty="0"/>
              <a:t>التدخين، مثل تحسين الصحة العامة، بدلاً من التركيز على الآثار السلبية </a:t>
            </a:r>
            <a:r>
              <a:rPr lang="ar-JO" sz="2000" dirty="0"/>
              <a:t>		</a:t>
            </a:r>
            <a:r>
              <a:rPr lang="ar-EG" sz="2000" dirty="0"/>
              <a:t>للتدخين</a:t>
            </a:r>
            <a:r>
              <a:rPr lang="ar-EG" sz="2000" b="1" dirty="0"/>
              <a:t>.</a:t>
            </a:r>
          </a:p>
        </p:txBody>
      </p:sp>
      <p:pic>
        <p:nvPicPr>
          <p:cNvPr id="8194" name="Picture 2" descr="حملات وندوات ومعارض لمكافحة آفة التدخين">
            <a:extLst>
              <a:ext uri="{FF2B5EF4-FFF2-40B4-BE49-F238E27FC236}">
                <a16:creationId xmlns:a16="http://schemas.microsoft.com/office/drawing/2014/main" xmlns="" id="{A7BDA98D-A05B-7DA6-E967-D6DCB2F26D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100" y="2803655"/>
            <a:ext cx="2066472" cy="2761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74647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1EE587-BDBF-E9E1-D59E-282167FFD1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9E5D834-1393-51B7-009C-CE2E723784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1AB0225-1539-63F6-B0CF-DFD8E7FD19D2}"/>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77F6A16-99C0-C1D0-A296-BDF2970CC032}"/>
              </a:ext>
            </a:extLst>
          </p:cNvPr>
          <p:cNvSpPr/>
          <p:nvPr/>
        </p:nvSpPr>
        <p:spPr>
          <a:xfrm>
            <a:off x="1215008" y="1632922"/>
            <a:ext cx="9345750" cy="4094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3C44312B-3C40-27F7-D620-66395E13B5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A579F2C-8A5E-6AC8-D678-4DDA91E41E88}"/>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E778568-FDA7-3548-BAB8-69B3E2E35E6A}"/>
              </a:ext>
            </a:extLst>
          </p:cNvPr>
          <p:cNvSpPr txBox="1"/>
          <p:nvPr/>
        </p:nvSpPr>
        <p:spPr>
          <a:xfrm>
            <a:off x="2485572" y="1993866"/>
            <a:ext cx="7738191" cy="3154710"/>
          </a:xfrm>
          <a:prstGeom prst="rect">
            <a:avLst/>
          </a:prstGeom>
          <a:noFill/>
        </p:spPr>
        <p:txBody>
          <a:bodyPr wrap="square" rtlCol="0">
            <a:spAutoFit/>
          </a:bodyPr>
          <a:lstStyle/>
          <a:p>
            <a:pPr lvl="1" algn="r" rtl="1"/>
            <a:r>
              <a:rPr lang="ar-JO" sz="2800" b="1" dirty="0" smtClean="0"/>
              <a:t>4.</a:t>
            </a:r>
            <a:r>
              <a:rPr lang="ar-EG" sz="2800" b="1" dirty="0" smtClean="0"/>
              <a:t>2</a:t>
            </a:r>
            <a:r>
              <a:rPr lang="ar-JO" sz="2800" b="1" dirty="0" smtClean="0"/>
              <a:t>. </a:t>
            </a:r>
            <a:r>
              <a:rPr lang="ar-JO" sz="2800" b="1" dirty="0"/>
              <a:t>الاهتمام بالتغذية الراجعة</a:t>
            </a:r>
          </a:p>
          <a:p>
            <a:pPr lvl="1" algn="r" rtl="1"/>
            <a:r>
              <a:rPr lang="ar-EG" sz="2000" dirty="0"/>
              <a:t>من المهم الاستماع إلى ملاحظات الجمهور المستهدف بشأن حملات التسويق الاجتماعي. </a:t>
            </a:r>
            <a:r>
              <a:rPr lang="ar-JO" sz="2000" dirty="0"/>
              <a:t>		</a:t>
            </a:r>
            <a:r>
              <a:rPr lang="ar-EG" sz="2000" b="1" dirty="0">
                <a:solidFill>
                  <a:srgbClr val="C00000"/>
                </a:solidFill>
              </a:rPr>
              <a:t>التغذية الراجعة </a:t>
            </a:r>
            <a:r>
              <a:rPr lang="ar-EG" sz="2000" dirty="0"/>
              <a:t>تساعد في تحسين المنتجات والخدمات المقدمة وتحقق </a:t>
            </a:r>
            <a:r>
              <a:rPr lang="ar-JO" sz="2000" dirty="0"/>
              <a:t>		</a:t>
            </a:r>
            <a:r>
              <a:rPr lang="ar-EG" sz="2000" dirty="0"/>
              <a:t>تطابقًا أفضل مع احتياجات وتوقعات المستهلكين.</a:t>
            </a:r>
          </a:p>
          <a:p>
            <a:pPr algn="just" rtl="1"/>
            <a:endParaRPr lang="ar-EG" sz="1100" dirty="0"/>
          </a:p>
          <a:p>
            <a:pPr marL="285750" indent="-285750" algn="just" rtl="1">
              <a:buFont typeface="Arial" panose="020B0604020202020204" pitchFamily="34" charset="0"/>
              <a:buChar char="•"/>
            </a:pPr>
            <a:r>
              <a:rPr lang="ar-EG" sz="2000" b="1" dirty="0">
                <a:solidFill>
                  <a:srgbClr val="C00000"/>
                </a:solidFill>
              </a:rPr>
              <a:t>أمثلة عملية:</a:t>
            </a:r>
          </a:p>
          <a:p>
            <a:pPr lvl="1" algn="r" rtl="1"/>
            <a:r>
              <a:rPr lang="ar-JO" sz="2000" b="1" dirty="0"/>
              <a:t>		</a:t>
            </a:r>
            <a:r>
              <a:rPr lang="ar-EG" sz="2000" b="1" dirty="0"/>
              <a:t>في حملة توعية صحية</a:t>
            </a:r>
            <a:r>
              <a:rPr lang="ar-JO" sz="2000" b="1" dirty="0"/>
              <a:t>:</a:t>
            </a:r>
            <a:r>
              <a:rPr lang="ar-EG" sz="2000" b="1" dirty="0"/>
              <a:t> </a:t>
            </a:r>
            <a:r>
              <a:rPr lang="ar-EG" sz="2000" dirty="0"/>
              <a:t>يمكن الاستفادة من استطلاعات رأي أو جلسات </a:t>
            </a:r>
            <a:r>
              <a:rPr lang="ar-JO" sz="2000" dirty="0"/>
              <a:t>		</a:t>
            </a:r>
            <a:r>
              <a:rPr lang="ar-EG" sz="2000" dirty="0"/>
              <a:t>حوارية لفهم مدى تأثر الأفراد بالحملة وتقديم حلول ومحتوى أفضل.</a:t>
            </a:r>
          </a:p>
          <a:p>
            <a:pPr lvl="1" algn="r" rtl="1"/>
            <a:r>
              <a:rPr lang="ar-JO" sz="2000" b="1" dirty="0"/>
              <a:t>		</a:t>
            </a:r>
            <a:r>
              <a:rPr lang="ar-EG" sz="2000" b="1" dirty="0"/>
              <a:t>في حملة لإعادة التدوي</a:t>
            </a:r>
            <a:r>
              <a:rPr lang="ar-JO" sz="2000" b="1" dirty="0"/>
              <a:t>ر:</a:t>
            </a:r>
            <a:r>
              <a:rPr lang="ar-EG" sz="2000" b="1" dirty="0"/>
              <a:t> </a:t>
            </a:r>
            <a:r>
              <a:rPr lang="ar-EG" sz="2000" dirty="0"/>
              <a:t>يمكن استخدام ملاحظات الناس حول صعوبة </a:t>
            </a:r>
            <a:r>
              <a:rPr lang="ar-JO" sz="2000" dirty="0"/>
              <a:t>		</a:t>
            </a:r>
            <a:r>
              <a:rPr lang="ar-EG" sz="2000" dirty="0"/>
              <a:t>الوصول إلى نقاط التجميع لتغيير أو تعديل أماكن تجمع النفايات.</a:t>
            </a:r>
          </a:p>
        </p:txBody>
      </p:sp>
    </p:spTree>
    <p:extLst>
      <p:ext uri="{BB962C8B-B14F-4D97-AF65-F5344CB8AC3E}">
        <p14:creationId xmlns:p14="http://schemas.microsoft.com/office/powerpoint/2010/main" val="1959442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DCF8A8-4E58-B10E-AA17-52D121FE6D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251A70E-9E69-FCF0-2147-B781F2BFF2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E4778BD-1D58-193E-378E-C08DAC5D93B4}"/>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163BD73-71E3-FB1A-D98B-A4076BB80907}"/>
              </a:ext>
            </a:extLst>
          </p:cNvPr>
          <p:cNvSpPr/>
          <p:nvPr/>
        </p:nvSpPr>
        <p:spPr>
          <a:xfrm>
            <a:off x="1215008" y="1632922"/>
            <a:ext cx="9345750" cy="4135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20745D1C-5986-FF8C-48B8-325657C8A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FFDC520-7FFD-A177-3620-D81591C7FCE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1D9B5D1-BD74-899D-82A2-F3047B2B15A8}"/>
              </a:ext>
            </a:extLst>
          </p:cNvPr>
          <p:cNvSpPr txBox="1"/>
          <p:nvPr/>
        </p:nvSpPr>
        <p:spPr>
          <a:xfrm>
            <a:off x="2317898" y="1993866"/>
            <a:ext cx="7905865" cy="3462486"/>
          </a:xfrm>
          <a:prstGeom prst="rect">
            <a:avLst/>
          </a:prstGeom>
          <a:noFill/>
        </p:spPr>
        <p:txBody>
          <a:bodyPr wrap="square" rtlCol="0">
            <a:spAutoFit/>
          </a:bodyPr>
          <a:lstStyle/>
          <a:p>
            <a:pPr lvl="1" algn="r" rtl="1"/>
            <a:r>
              <a:rPr lang="ar-JO" sz="2800" b="1" dirty="0"/>
              <a:t>4.3. </a:t>
            </a:r>
            <a:r>
              <a:rPr lang="ar-EG" sz="2800" b="1" dirty="0"/>
              <a:t>إشراك الجهة المستهدفة في إيجاد الحلول </a:t>
            </a:r>
            <a:endParaRPr lang="ar-JO" sz="2800" b="1" dirty="0"/>
          </a:p>
          <a:p>
            <a:pPr lvl="1" algn="r" rtl="1"/>
            <a:r>
              <a:rPr lang="ar-EG" sz="2000" dirty="0"/>
              <a:t>يعد </a:t>
            </a:r>
            <a:r>
              <a:rPr lang="ar-EG" sz="2000" b="1" dirty="0"/>
              <a:t>إشراك الجمهور المستهدف</a:t>
            </a:r>
            <a:r>
              <a:rPr lang="ar-EG" sz="2000" dirty="0"/>
              <a:t> في إيجاد الحلول من الطرق الفعالة لضمان أن الحملة ستكون أكثر تأثيرًا. الاستماع إلى تجارب وآراء الناس يمكن أن يعزز </a:t>
            </a:r>
            <a:r>
              <a:rPr lang="ar-EG" sz="2000" b="1" dirty="0"/>
              <a:t>الفهم المشترك</a:t>
            </a:r>
            <a:r>
              <a:rPr lang="ar-EG" sz="2000" dirty="0"/>
              <a:t> للقضية، ويسهم في وضع </a:t>
            </a:r>
            <a:r>
              <a:rPr lang="ar-EG" sz="2000" b="1" dirty="0"/>
              <a:t>حلول واقعية</a:t>
            </a:r>
            <a:r>
              <a:rPr lang="ar-EG" sz="2000" dirty="0"/>
              <a:t> تناسب احتياجاتهم الفعلية.</a:t>
            </a:r>
          </a:p>
          <a:p>
            <a:pPr algn="just" rtl="1"/>
            <a:endParaRPr lang="ar-EG" sz="1100" dirty="0"/>
          </a:p>
          <a:p>
            <a:pPr marL="285750" indent="-285750" algn="just" rtl="1">
              <a:buFont typeface="Arial" panose="020B0604020202020204" pitchFamily="34" charset="0"/>
              <a:buChar char="•"/>
            </a:pPr>
            <a:r>
              <a:rPr lang="ar-EG" sz="2000" b="1" dirty="0">
                <a:solidFill>
                  <a:srgbClr val="C00000"/>
                </a:solidFill>
              </a:rPr>
              <a:t>أمثلة عملية:</a:t>
            </a:r>
          </a:p>
          <a:p>
            <a:pPr lvl="1" algn="r" rtl="1"/>
            <a:r>
              <a:rPr lang="ar-JO" sz="2000" b="1" dirty="0"/>
              <a:t>		</a:t>
            </a:r>
            <a:r>
              <a:rPr lang="ar-EG" sz="2000" b="1" dirty="0"/>
              <a:t>في حملة للحد من العنف الأسري</a:t>
            </a:r>
            <a:r>
              <a:rPr lang="ar-JO" sz="2000" dirty="0"/>
              <a:t>:</a:t>
            </a:r>
            <a:r>
              <a:rPr lang="ar-EG" sz="2000" dirty="0"/>
              <a:t> يمكن إشراك المجتمع المحلي في </a:t>
            </a:r>
            <a:r>
              <a:rPr lang="ar-JO" sz="2000" dirty="0"/>
              <a:t>			</a:t>
            </a:r>
            <a:r>
              <a:rPr lang="ar-EG" sz="2000" dirty="0"/>
              <a:t>ورش عمل أو استطلاعات رأي لاقتراح حلول عملية تتناسب مع واقعهم </a:t>
            </a:r>
            <a:r>
              <a:rPr lang="ar-JO" sz="2000" dirty="0"/>
              <a:t>		</a:t>
            </a:r>
            <a:r>
              <a:rPr lang="ar-EG" sz="2000" dirty="0"/>
              <a:t>الاجتماعي.</a:t>
            </a:r>
          </a:p>
          <a:p>
            <a:pPr lvl="1" algn="r" rtl="1"/>
            <a:r>
              <a:rPr lang="ar-JO" sz="2000" dirty="0"/>
              <a:t>		</a:t>
            </a:r>
            <a:r>
              <a:rPr lang="ar-EG" sz="2000" b="1" dirty="0"/>
              <a:t>في حملة للحفاظ على البيئة</a:t>
            </a:r>
            <a:r>
              <a:rPr lang="ar-JO" sz="2000" dirty="0"/>
              <a:t>:</a:t>
            </a:r>
            <a:r>
              <a:rPr lang="ar-EG" sz="2000" dirty="0"/>
              <a:t> يمكن إشراك الجمهور في اتخاذ قرارات </a:t>
            </a:r>
            <a:r>
              <a:rPr lang="ar-JO" sz="2000" dirty="0"/>
              <a:t>		</a:t>
            </a:r>
            <a:r>
              <a:rPr lang="ar-EG" sz="2000" dirty="0"/>
              <a:t>تتعلق بأفضل الطرق للتخلص من النفايات في الأحياء.</a:t>
            </a:r>
          </a:p>
        </p:txBody>
      </p:sp>
      <p:pic>
        <p:nvPicPr>
          <p:cNvPr id="4" name="Picture 3">
            <a:extLst>
              <a:ext uri="{FF2B5EF4-FFF2-40B4-BE49-F238E27FC236}">
                <a16:creationId xmlns:a16="http://schemas.microsoft.com/office/drawing/2014/main" xmlns="" id="{7ABBE042-0511-E955-9C54-70B9F15C6EBA}"/>
              </a:ext>
            </a:extLst>
          </p:cNvPr>
          <p:cNvPicPr>
            <a:picLocks noChangeAspect="1"/>
          </p:cNvPicPr>
          <p:nvPr/>
        </p:nvPicPr>
        <p:blipFill>
          <a:blip r:embed="rId3"/>
          <a:stretch>
            <a:fillRect/>
          </a:stretch>
        </p:blipFill>
        <p:spPr>
          <a:xfrm>
            <a:off x="298530" y="2344261"/>
            <a:ext cx="2207261" cy="2880817"/>
          </a:xfrm>
          <a:prstGeom prst="rect">
            <a:avLst/>
          </a:prstGeom>
          <a:ln w="38100">
            <a:noFill/>
          </a:ln>
        </p:spPr>
      </p:pic>
    </p:spTree>
    <p:extLst>
      <p:ext uri="{BB962C8B-B14F-4D97-AF65-F5344CB8AC3E}">
        <p14:creationId xmlns:p14="http://schemas.microsoft.com/office/powerpoint/2010/main" val="2677878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231619"/>
          </a:xfrm>
          <a:prstGeom prst="rect">
            <a:avLst/>
          </a:prstGeom>
          <a:noFill/>
        </p:spPr>
        <p:txBody>
          <a:bodyPr wrap="square">
            <a:spAutoFit/>
          </a:bodyPr>
          <a:lstStyle/>
          <a:p>
            <a:pPr algn="ctr">
              <a:lnSpc>
                <a:spcPct val="120000"/>
              </a:lnSpc>
            </a:pPr>
            <a:r>
              <a:rPr lang="ar-EG" sz="3200" b="1" dirty="0"/>
              <a:t>5. </a:t>
            </a:r>
            <a:r>
              <a:rPr lang="ar-EG" sz="3200" b="1" dirty="0" smtClean="0"/>
              <a:t>مراحل تطور التسويق الاجتماعي</a:t>
            </a:r>
            <a:endParaRPr lang="en-US" sz="3200" b="1" dirty="0"/>
          </a:p>
        </p:txBody>
      </p:sp>
    </p:spTree>
    <p:extLst>
      <p:ext uri="{BB962C8B-B14F-4D97-AF65-F5344CB8AC3E}">
        <p14:creationId xmlns:p14="http://schemas.microsoft.com/office/powerpoint/2010/main" val="310231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68621" y="1708992"/>
            <a:ext cx="8466655" cy="523220"/>
          </a:xfrm>
          <a:prstGeom prst="rect">
            <a:avLst/>
          </a:prstGeom>
          <a:noFill/>
        </p:spPr>
        <p:txBody>
          <a:bodyPr wrap="square" rtlCol="0">
            <a:spAutoFit/>
          </a:bodyPr>
          <a:lstStyle/>
          <a:p>
            <a:pPr lvl="0" algn="r" rtl="1"/>
            <a:r>
              <a:rPr lang="ar-JO" sz="2800" b="1" dirty="0">
                <a:latin typeface="Calibri" panose="020F0502020204030204" pitchFamily="34" charset="0"/>
                <a:cs typeface="Calibri" panose="020F0502020204030204" pitchFamily="34" charset="0"/>
              </a:rPr>
              <a:t>5.1</a:t>
            </a:r>
            <a:r>
              <a:rPr lang="ar-EG" sz="2800" b="1" dirty="0">
                <a:latin typeface="Calibri" panose="020F0502020204030204" pitchFamily="34" charset="0"/>
                <a:cs typeface="Calibri" panose="020F0502020204030204" pitchFamily="34" charset="0"/>
              </a:rPr>
              <a:t>. </a:t>
            </a:r>
            <a:r>
              <a:rPr lang="ar-EG" sz="2800" b="1" dirty="0"/>
              <a:t>المرحلة الأولى (</a:t>
            </a:r>
            <a:r>
              <a:rPr lang="ar-EG" sz="2800" b="1" dirty="0">
                <a:solidFill>
                  <a:srgbClr val="C00000"/>
                </a:solidFill>
              </a:rPr>
              <a:t>1952 - 1970</a:t>
            </a:r>
            <a:r>
              <a:rPr lang="ar-EG" sz="2800" b="1" dirty="0"/>
              <a:t>)</a:t>
            </a:r>
            <a:endParaRPr lang="en-US" sz="2800" b="1"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2145512" y="2345400"/>
            <a:ext cx="7615753" cy="2862322"/>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في هذه المرحلة، أدت الأزمات الاقتصادية الناتجة عن الحروب العالمية إلى انخفاض الاستهلاك وتكدس المنتجات. ولذلك، ركز التسويق على </a:t>
            </a:r>
            <a:r>
              <a:rPr lang="ar-EG" sz="2000" b="1" dirty="0"/>
              <a:t>الإعلانات والدعاية</a:t>
            </a:r>
            <a:r>
              <a:rPr lang="ar-EG" sz="2000" dirty="0"/>
              <a:t> لزيادة المبيعات وتحقيق الأرباح. وظهرت </a:t>
            </a:r>
            <a:r>
              <a:rPr lang="ar-EG" sz="2000" b="1" dirty="0">
                <a:solidFill>
                  <a:srgbClr val="C00000"/>
                </a:solidFill>
              </a:rPr>
              <a:t>فكرة المسؤولية الاجتماعية</a:t>
            </a:r>
            <a:r>
              <a:rPr lang="ar-EG" sz="2000" dirty="0">
                <a:solidFill>
                  <a:srgbClr val="C00000"/>
                </a:solidFill>
              </a:rPr>
              <a:t> </a:t>
            </a:r>
            <a:r>
              <a:rPr lang="ar-EG" sz="2000" dirty="0"/>
              <a:t>في التسويق، حيث بدأ النظر إلى التسويق كأداة لرفاهية المجتمع.</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b="1" dirty="0"/>
              <a:t>لازرزفيلد</a:t>
            </a:r>
            <a:r>
              <a:rPr lang="ar-EG" sz="2000" dirty="0"/>
              <a:t> أشار إلى استخدام </a:t>
            </a:r>
            <a:r>
              <a:rPr lang="ar-EG" sz="2000" b="1" dirty="0"/>
              <a:t>الإعلانات</a:t>
            </a:r>
            <a:r>
              <a:rPr lang="ar-EG" sz="2000" dirty="0"/>
              <a:t> كجزء من المزيج الترويجي لحل القضايا الاجتماعية، مثل مكافحة </a:t>
            </a:r>
            <a:r>
              <a:rPr lang="ar-EG" sz="2000" dirty="0" smtClean="0"/>
              <a:t>االفقر </a:t>
            </a:r>
            <a:r>
              <a:rPr lang="ar-EG" sz="2000" dirty="0"/>
              <a:t>والحفاظ على البيئة. في 1952، طرح </a:t>
            </a:r>
            <a:r>
              <a:rPr lang="ar-EG" sz="2000" b="1" dirty="0"/>
              <a:t>ويبي</a:t>
            </a:r>
            <a:r>
              <a:rPr lang="ar-EG" sz="2000" dirty="0"/>
              <a:t> فكرة التسويق الاجتماعي، معتبراً أن معالجة المشكلات الاجتماعية كقضايا تسويقية يمكن أن يكون أكثر فعالية في تحقيق التغيير الاجتماعي.</a:t>
            </a:r>
            <a:r>
              <a:rPr lang="ar-JO" sz="2000" dirty="0"/>
              <a:t> </a:t>
            </a:r>
            <a:endParaRPr lang="ar-EG" sz="2000" dirty="0"/>
          </a:p>
        </p:txBody>
      </p:sp>
      <p:pic>
        <p:nvPicPr>
          <p:cNvPr id="1026" name="Picture 2" descr="1952-File Photo Digital Archive">
            <a:extLst>
              <a:ext uri="{FF2B5EF4-FFF2-40B4-BE49-F238E27FC236}">
                <a16:creationId xmlns:a16="http://schemas.microsoft.com/office/drawing/2014/main" xmlns="" id="{7FBD98CC-AC53-AB2A-992C-27E5009A4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662" y="2345400"/>
            <a:ext cx="1847850" cy="247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6318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939801"/>
            <a:ext cx="9345750" cy="4826676"/>
          </a:xfrm>
          <a:prstGeom prst="roundRect">
            <a:avLst>
              <a:gd name="adj" fmla="val 6140"/>
            </a:avLst>
          </a:prstGeom>
          <a:ln w="38100">
            <a:solidFill>
              <a:srgbClr val="00AEEF"/>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54556" y="1332389"/>
            <a:ext cx="8466655" cy="523220"/>
          </a:xfrm>
          <a:prstGeom prst="rect">
            <a:avLst/>
          </a:prstGeom>
          <a:noFill/>
        </p:spPr>
        <p:txBody>
          <a:bodyPr wrap="square" rtlCol="0">
            <a:spAutoFit/>
          </a:bodyPr>
          <a:lstStyle/>
          <a:p>
            <a:pPr lvl="0" algn="r" rtl="1"/>
            <a:r>
              <a:rPr lang="ar-JO" sz="2800" b="1" dirty="0"/>
              <a:t>5.2</a:t>
            </a:r>
            <a:r>
              <a:rPr lang="ar-EG" sz="2800" b="1" dirty="0"/>
              <a:t>. المرحلة الثانية (</a:t>
            </a:r>
            <a:r>
              <a:rPr lang="ar-EG" sz="2800" b="1" dirty="0">
                <a:solidFill>
                  <a:srgbClr val="C00000"/>
                </a:solidFill>
              </a:rPr>
              <a:t>1971 - 1980</a:t>
            </a:r>
            <a:r>
              <a:rPr lang="ar-EG" sz="2800" b="1" dirty="0"/>
              <a:t>)</a:t>
            </a:r>
            <a:endParaRPr lang="en-US" sz="2800" b="1" dirty="0"/>
          </a:p>
        </p:txBody>
      </p:sp>
      <p:sp>
        <p:nvSpPr>
          <p:cNvPr id="3" name="TextBox 2">
            <a:extLst>
              <a:ext uri="{FF2B5EF4-FFF2-40B4-BE49-F238E27FC236}">
                <a16:creationId xmlns:a16="http://schemas.microsoft.com/office/drawing/2014/main" xmlns="" id="{D66CD5EE-E6DD-8C8A-DB88-F95E5C1E3F08}"/>
              </a:ext>
            </a:extLst>
          </p:cNvPr>
          <p:cNvSpPr txBox="1"/>
          <p:nvPr/>
        </p:nvSpPr>
        <p:spPr>
          <a:xfrm>
            <a:off x="2063930" y="1998030"/>
            <a:ext cx="8227767" cy="400110"/>
          </a:xfrm>
          <a:prstGeom prst="rect">
            <a:avLst/>
          </a:prstGeom>
          <a:noFill/>
        </p:spPr>
        <p:txBody>
          <a:bodyPr wrap="square" rtlCol="0">
            <a:spAutoFit/>
          </a:bodyPr>
          <a:lstStyle/>
          <a:p>
            <a:pPr marL="228600" lvl="0" indent="-228600" algn="r" rtl="1">
              <a:buFont typeface="+mj-lt"/>
              <a:buAutoNum type="arabicPeriod"/>
            </a:pPr>
            <a:endParaRPr lang="en-MY" sz="2000" dirty="0">
              <a:solidFill>
                <a:srgbClr val="0070C0"/>
              </a:solidFill>
            </a:endParaRPr>
          </a:p>
        </p:txBody>
      </p:sp>
      <p:sp>
        <p:nvSpPr>
          <p:cNvPr id="4" name="Rectangle 3"/>
          <p:cNvSpPr/>
          <p:nvPr/>
        </p:nvSpPr>
        <p:spPr>
          <a:xfrm>
            <a:off x="2375452" y="1985546"/>
            <a:ext cx="7298860" cy="347787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lgn="r" rtl="1">
              <a:buFont typeface="Arial" panose="020B0604020202020204" pitchFamily="34" charset="0"/>
              <a:buChar char="•"/>
            </a:pPr>
            <a:r>
              <a:rPr lang="ar-EG" sz="2000" dirty="0"/>
              <a:t>في هذه الفترة، بدأ التسويق الاجتماعي يظهر بشكل أكثر تحديدًا من الناحية العلمية، رغم أنه كان قد بدأ عمليًا في الخمسينيات. </a:t>
            </a:r>
            <a:r>
              <a:rPr lang="ar-EG" sz="2000" b="1" dirty="0">
                <a:solidFill>
                  <a:srgbClr val="C00000"/>
                </a:solidFill>
              </a:rPr>
              <a:t>السبعينات</a:t>
            </a:r>
            <a:r>
              <a:rPr lang="ar-EG" sz="2000" dirty="0"/>
              <a:t> كانت بداية </a:t>
            </a:r>
            <a:r>
              <a:rPr lang="ar-EG" sz="2000" b="1" dirty="0"/>
              <a:t>النضوج الفعلي</a:t>
            </a:r>
            <a:r>
              <a:rPr lang="ar-EG" sz="2000" dirty="0"/>
              <a:t> لهذا المجال، حيث تم نشر دراسة </a:t>
            </a:r>
            <a:r>
              <a:rPr lang="ar-EG" sz="2000" b="1" dirty="0"/>
              <a:t>كوتلر وزليمين</a:t>
            </a:r>
            <a:r>
              <a:rPr lang="ar-EG" sz="2000" dirty="0"/>
              <a:t> في عام 1971 في </a:t>
            </a:r>
            <a:r>
              <a:rPr lang="ar-EG" sz="2000" b="1" dirty="0">
                <a:solidFill>
                  <a:srgbClr val="C00000"/>
                </a:solidFill>
              </a:rPr>
              <a:t>دورية </a:t>
            </a:r>
            <a:r>
              <a:rPr lang="en-MY" sz="2000" b="1" dirty="0">
                <a:solidFill>
                  <a:srgbClr val="C00000"/>
                </a:solidFill>
              </a:rPr>
              <a:t>Journal of Marketing</a:t>
            </a:r>
            <a:r>
              <a:rPr lang="en-MY" sz="2000" dirty="0"/>
              <a:t>، </a:t>
            </a:r>
            <a:r>
              <a:rPr lang="ar-EG" sz="2000" dirty="0"/>
              <a:t>والتي استخدمت لأول مرة مصطلح </a:t>
            </a:r>
            <a:r>
              <a:rPr lang="ar-EG" sz="2000" b="1" dirty="0"/>
              <a:t>"التسويق الاجتماعي"</a:t>
            </a:r>
            <a:r>
              <a:rPr lang="ar-EG" sz="2000" dirty="0"/>
              <a:t> بشكل علمي.</a:t>
            </a:r>
          </a:p>
          <a:p>
            <a:pPr marL="342900" indent="-342900" algn="r" rtl="1">
              <a:buFont typeface="Arial" panose="020B0604020202020204" pitchFamily="34" charset="0"/>
              <a:buChar char="•"/>
            </a:pPr>
            <a:r>
              <a:rPr lang="ar-EG" sz="2000" dirty="0"/>
              <a:t>هذه الدراسة مهدت الطريق لتحديد </a:t>
            </a:r>
            <a:r>
              <a:rPr lang="ar-EG" sz="2000" b="1" dirty="0"/>
              <a:t>حدود التسويق الاجتماعي</a:t>
            </a:r>
            <a:r>
              <a:rPr lang="ar-EG" sz="2000" dirty="0"/>
              <a:t> وتطبيقاته العملية. كما أُقرّ بوجود </a:t>
            </a:r>
            <a:r>
              <a:rPr lang="ar-EG" sz="2000" b="1" dirty="0"/>
              <a:t>توجهات جديدة</a:t>
            </a:r>
            <a:r>
              <a:rPr lang="ar-EG" sz="2000" dirty="0"/>
              <a:t> في هذا المجال، على الرغم من معارضة بعض الباحثين الذين اعتبروا أن التسويق في جوهره لا علاقة له بالأنشطة غير الربحية.</a:t>
            </a:r>
          </a:p>
          <a:p>
            <a:pPr marL="342900" indent="-342900" algn="r" rtl="1">
              <a:buFont typeface="Arial" panose="020B0604020202020204" pitchFamily="34" charset="0"/>
              <a:buChar char="•"/>
            </a:pPr>
            <a:r>
              <a:rPr lang="ar-EG" sz="2000" dirty="0"/>
              <a:t>على الرغم من هذه المعارضة، فإن التسويق الاجتماعي بدأ يثبت نفسه كعلم مستقل وله </a:t>
            </a:r>
            <a:r>
              <a:rPr lang="ar-EG" sz="2000" b="1" dirty="0"/>
              <a:t>أطر ومفاهيم خاصة</a:t>
            </a:r>
            <a:r>
              <a:rPr lang="ar-EG" sz="2000" dirty="0"/>
              <a:t>، مما جعله يتطور أكثر في </a:t>
            </a:r>
            <a:r>
              <a:rPr lang="ar-EG" sz="2000" b="1" dirty="0"/>
              <a:t>الثمانينيات</a:t>
            </a:r>
            <a:r>
              <a:rPr lang="ar-EG" sz="2000" dirty="0"/>
              <a:t> ويصل إلى </a:t>
            </a:r>
            <a:r>
              <a:rPr lang="ar-EG" sz="2000" b="1" dirty="0"/>
              <a:t>مرحلة النضج</a:t>
            </a:r>
            <a:r>
              <a:rPr lang="ar-EG" sz="2000" dirty="0"/>
              <a:t> في التسعينيات.</a:t>
            </a:r>
            <a:r>
              <a:rPr lang="ar-JO" sz="2000" dirty="0"/>
              <a:t> </a:t>
            </a:r>
            <a:endParaRPr lang="ar-EG" sz="2000" dirty="0"/>
          </a:p>
        </p:txBody>
      </p:sp>
      <p:pic>
        <p:nvPicPr>
          <p:cNvPr id="2050" name="Picture 2" descr="Old Video Game Ads From the Late 1970s Through the 1980s">
            <a:extLst>
              <a:ext uri="{FF2B5EF4-FFF2-40B4-BE49-F238E27FC236}">
                <a16:creationId xmlns:a16="http://schemas.microsoft.com/office/drawing/2014/main" xmlns="" id="{7195D80E-E24D-2973-4E4F-395E9BB0D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192" y="2179063"/>
            <a:ext cx="2039260" cy="303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5017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6528" y="1639286"/>
            <a:ext cx="9345750" cy="4367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86075" y="1725316"/>
            <a:ext cx="8466655" cy="523220"/>
          </a:xfrm>
          <a:prstGeom prst="rect">
            <a:avLst/>
          </a:prstGeom>
          <a:noFill/>
        </p:spPr>
        <p:txBody>
          <a:bodyPr wrap="square" rtlCol="0">
            <a:spAutoFit/>
          </a:bodyPr>
          <a:lstStyle/>
          <a:p>
            <a:pPr lvl="0" algn="r" rtl="1"/>
            <a:r>
              <a:rPr lang="ar-JO" sz="2800" b="1" dirty="0"/>
              <a:t>5.3</a:t>
            </a:r>
            <a:r>
              <a:rPr lang="ar-EG" sz="2800" b="1" dirty="0"/>
              <a:t>. المرحلة الثالثة (</a:t>
            </a:r>
            <a:r>
              <a:rPr lang="ar-EG" sz="2800" b="1" dirty="0">
                <a:solidFill>
                  <a:srgbClr val="C00000"/>
                </a:solidFill>
              </a:rPr>
              <a:t>1981 - 1990</a:t>
            </a:r>
            <a:r>
              <a:rPr lang="ar-EG" sz="2800" b="1" dirty="0"/>
              <a:t>):</a:t>
            </a:r>
            <a:endParaRPr lang="en-US" sz="2800" b="1" dirty="0"/>
          </a:p>
        </p:txBody>
      </p:sp>
      <p:sp>
        <p:nvSpPr>
          <p:cNvPr id="3" name="TextBox 2">
            <a:extLst>
              <a:ext uri="{FF2B5EF4-FFF2-40B4-BE49-F238E27FC236}">
                <a16:creationId xmlns:a16="http://schemas.microsoft.com/office/drawing/2014/main" xmlns="" id="{D66CD5EE-E6DD-8C8A-DB88-F95E5C1E3F08}"/>
              </a:ext>
            </a:extLst>
          </p:cNvPr>
          <p:cNvSpPr txBox="1"/>
          <p:nvPr/>
        </p:nvSpPr>
        <p:spPr>
          <a:xfrm>
            <a:off x="2139269" y="1986926"/>
            <a:ext cx="7423985" cy="4708981"/>
          </a:xfrm>
          <a:prstGeom prst="rect">
            <a:avLst/>
          </a:prstGeom>
          <a:noFill/>
        </p:spPr>
        <p:txBody>
          <a:bodyPr wrap="square" rtlCol="0">
            <a:spAutoFit/>
          </a:bodyPr>
          <a:lstStyle/>
          <a:p>
            <a:pPr marL="342900" indent="-342900" algn="just" rtl="1">
              <a:buFont typeface="Arial" panose="020B0604020202020204" pitchFamily="34" charset="0"/>
              <a:buChar char="•"/>
            </a:pPr>
            <a:endParaRPr lang="ar-EG" sz="2000" dirty="0">
              <a:latin typeface="+mj-lt"/>
            </a:endParaRPr>
          </a:p>
          <a:p>
            <a:pPr marL="342900" indent="-342900" algn="r" rtl="1">
              <a:buFont typeface="Arial" panose="020B0604020202020204" pitchFamily="34" charset="0"/>
              <a:buChar char="•"/>
            </a:pPr>
            <a:r>
              <a:rPr lang="ar-EG" sz="2000" dirty="0"/>
              <a:t>في هذه المرحلة، أصبح التسويق الاجتماعي أكثر نضجًا وانتشارًا. لم يعد الأكاديميون يتساءلون ما إذا كان يمكن تطبيق التسويق الاجتماعي على القضايا الاجتماعية، بل أصبح السؤال هو </a:t>
            </a:r>
            <a:r>
              <a:rPr lang="ar-EG" sz="2000" b="1" dirty="0"/>
              <a:t>كيف يمكن تطبيقه؟</a:t>
            </a:r>
            <a:r>
              <a:rPr lang="ar-EG" sz="2000" dirty="0"/>
              <a:t> وما هي الأساليب الفعّالة لتحقيق هذا الهدف؟</a:t>
            </a:r>
          </a:p>
          <a:p>
            <a:pPr marL="342900" indent="-342900" algn="r" rtl="1">
              <a:buFont typeface="Arial" panose="020B0604020202020204" pitchFamily="34" charset="0"/>
              <a:buChar char="•"/>
            </a:pPr>
            <a:r>
              <a:rPr lang="ar-EG" sz="2000" dirty="0"/>
              <a:t>في </a:t>
            </a:r>
            <a:r>
              <a:rPr lang="ar-EG" sz="2000" b="1" dirty="0"/>
              <a:t>عام 1981</a:t>
            </a:r>
            <a:r>
              <a:rPr lang="ar-EG" sz="2000" dirty="0"/>
              <a:t>، قام </a:t>
            </a:r>
            <a:r>
              <a:rPr lang="ar-EG" sz="2000" b="1" dirty="0"/>
              <a:t>لوم ونوفلي</a:t>
            </a:r>
            <a:r>
              <a:rPr lang="ar-EG" sz="2000" dirty="0"/>
              <a:t> بمراجعة نتائج </a:t>
            </a:r>
            <a:r>
              <a:rPr lang="ar-EG" sz="2000" b="1" dirty="0"/>
              <a:t>العشر سنوات الأولى</a:t>
            </a:r>
            <a:r>
              <a:rPr lang="ar-EG" sz="2000" dirty="0"/>
              <a:t> من عمر التسويق الاجتماعي، وأشاروا إلى تطور تطبيقات المفهوم. حيث انتقل من </a:t>
            </a:r>
            <a:r>
              <a:rPr lang="ar-EG" sz="2000" b="1" dirty="0"/>
              <a:t>"التواصل التسويقي"</a:t>
            </a:r>
            <a:r>
              <a:rPr lang="ar-EG" sz="2000" dirty="0"/>
              <a:t> إلى </a:t>
            </a:r>
            <a:r>
              <a:rPr lang="ar-EG" sz="2000" b="1" dirty="0"/>
              <a:t>"التواصل الاجتماعي"</a:t>
            </a:r>
            <a:r>
              <a:rPr lang="ar-EG" sz="2000" dirty="0"/>
              <a:t>، ثم إلى </a:t>
            </a:r>
            <a:r>
              <a:rPr lang="ar-EG" sz="2000" b="1" dirty="0"/>
              <a:t>"الإعلان الاجتماعي"</a:t>
            </a:r>
            <a:r>
              <a:rPr lang="ar-EG" sz="2000" dirty="0"/>
              <a:t>، مشيرين إلى تكامل الأساليب والأدوات التي تُستخدم في تسويق القضايا الاجتماعية والسياسية المختلفة.</a:t>
            </a:r>
          </a:p>
          <a:p>
            <a:pPr marL="342900" indent="-342900" algn="r" rtl="1">
              <a:buFont typeface="Arial" panose="020B0604020202020204" pitchFamily="34" charset="0"/>
              <a:buChar char="•"/>
            </a:pPr>
            <a:r>
              <a:rPr lang="ar-EG" sz="2000" dirty="0"/>
              <a:t>ورغم الانتقادات العديدة التي واجهها مفهوم التسويق الاجتماعي</a:t>
            </a:r>
            <a:r>
              <a:rPr lang="ar-EG" sz="2000" dirty="0" smtClean="0"/>
              <a:t>، قدم </a:t>
            </a:r>
            <a:r>
              <a:rPr lang="ar-EG" sz="2000" b="1" u="sng" dirty="0" smtClean="0"/>
              <a:t>كوتلر وروبرتي</a:t>
            </a:r>
            <a:r>
              <a:rPr lang="ar-EG" sz="2000" u="sng" dirty="0" smtClean="0"/>
              <a:t> </a:t>
            </a:r>
            <a:r>
              <a:rPr lang="ar-EG" sz="2000" dirty="0" smtClean="0"/>
              <a:t>في </a:t>
            </a:r>
            <a:r>
              <a:rPr lang="ar-EG" sz="2000" b="1" dirty="0" smtClean="0"/>
              <a:t>عام 1989</a:t>
            </a:r>
            <a:r>
              <a:rPr lang="ar-EG" sz="2000" dirty="0" smtClean="0"/>
              <a:t> تعريفًا جديدًا للتسويق الاجتماعي، </a:t>
            </a:r>
            <a:r>
              <a:rPr lang="ar-EG" sz="2000" dirty="0"/>
              <a:t>مما أسهم في تعزيز فهم هذا المجال وتوسيع تطبيقاته</a:t>
            </a:r>
            <a:r>
              <a:rPr lang="ar-EG" sz="2000" dirty="0" smtClean="0"/>
              <a:t>.</a:t>
            </a:r>
            <a:endParaRPr lang="ar-EG" sz="2000" dirty="0"/>
          </a:p>
          <a:p>
            <a:pPr marL="4000500" lvl="8" indent="-342900" algn="just" rtl="1">
              <a:buFont typeface="Arial" panose="020B0604020202020204" pitchFamily="34" charset="0"/>
              <a:buChar char="•"/>
            </a:pPr>
            <a:endParaRPr lang="ar-EG" sz="2000" dirty="0">
              <a:latin typeface="+mj-lt"/>
            </a:endParaRPr>
          </a:p>
          <a:p>
            <a:pPr marL="342900" indent="-342900" algn="just" rtl="1">
              <a:buFont typeface="Arial" panose="020B0604020202020204" pitchFamily="34" charset="0"/>
              <a:buChar char="•"/>
            </a:pPr>
            <a:endParaRPr lang="ar-EG" sz="2000" b="1" dirty="0">
              <a:latin typeface="+mj-lt"/>
            </a:endParaRPr>
          </a:p>
          <a:p>
            <a:pPr marL="342900" lvl="0" indent="-342900" algn="r" rtl="1">
              <a:buFont typeface="Arial" panose="020B0604020202020204" pitchFamily="34" charset="0"/>
              <a:buChar char="•"/>
            </a:pPr>
            <a:endParaRPr lang="en-MY" sz="2000" dirty="0"/>
          </a:p>
        </p:txBody>
      </p:sp>
      <p:pic>
        <p:nvPicPr>
          <p:cNvPr id="3074" name="Picture 2" descr="Crazy Old Video Game Ads 1980-1990 post #10 ( Steve... is blind... hahaha )  - 9GAG">
            <a:extLst>
              <a:ext uri="{FF2B5EF4-FFF2-40B4-BE49-F238E27FC236}">
                <a16:creationId xmlns:a16="http://schemas.microsoft.com/office/drawing/2014/main" xmlns="" id="{EEED1672-60AB-E4EC-3818-D1F91F7814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267" y="2334566"/>
            <a:ext cx="1901467" cy="2745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841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7251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6528" y="1639285"/>
            <a:ext cx="9345750" cy="4207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91693" y="1856221"/>
            <a:ext cx="8466655" cy="523220"/>
          </a:xfrm>
          <a:prstGeom prst="rect">
            <a:avLst/>
          </a:prstGeom>
          <a:noFill/>
        </p:spPr>
        <p:txBody>
          <a:bodyPr wrap="square" rtlCol="0">
            <a:spAutoFit/>
          </a:bodyPr>
          <a:lstStyle/>
          <a:p>
            <a:pPr lvl="0" algn="r" rtl="1"/>
            <a:r>
              <a:rPr lang="ar-JO" sz="2800" b="1" dirty="0"/>
              <a:t>.5.4</a:t>
            </a:r>
            <a:r>
              <a:rPr lang="ar-EG" sz="2800" b="1" dirty="0"/>
              <a:t> </a:t>
            </a:r>
            <a:r>
              <a:rPr lang="ar-JO" sz="2800" b="1" dirty="0"/>
              <a:t>ا</a:t>
            </a:r>
            <a:r>
              <a:rPr lang="ar-EG" sz="2800" b="1" dirty="0"/>
              <a:t>لمرحلة الرابعة (</a:t>
            </a:r>
            <a:r>
              <a:rPr lang="ar-EG" sz="2800" b="1" dirty="0">
                <a:solidFill>
                  <a:srgbClr val="C00000"/>
                </a:solidFill>
              </a:rPr>
              <a:t>1991 - 2000</a:t>
            </a:r>
            <a:r>
              <a:rPr lang="ar-EG" sz="2800" b="1" dirty="0"/>
              <a:t>): </a:t>
            </a:r>
            <a:endParaRPr lang="en-US" sz="2800" b="1" dirty="0"/>
          </a:p>
        </p:txBody>
      </p:sp>
      <p:sp>
        <p:nvSpPr>
          <p:cNvPr id="3" name="TextBox 2">
            <a:extLst>
              <a:ext uri="{FF2B5EF4-FFF2-40B4-BE49-F238E27FC236}">
                <a16:creationId xmlns:a16="http://schemas.microsoft.com/office/drawing/2014/main" xmlns="" id="{D66CD5EE-E6DD-8C8A-DB88-F95E5C1E3F08}"/>
              </a:ext>
            </a:extLst>
          </p:cNvPr>
          <p:cNvSpPr txBox="1"/>
          <p:nvPr/>
        </p:nvSpPr>
        <p:spPr>
          <a:xfrm>
            <a:off x="2355574" y="2479503"/>
            <a:ext cx="7133958" cy="3293209"/>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في هذه المرحلة، دخل التسويق الاجتماعي مرحلة جديدة يمكن تسميتها بـ "</a:t>
            </a:r>
            <a:r>
              <a:rPr lang="ar-EG" b="1" dirty="0">
                <a:solidFill>
                  <a:schemeClr val="accent6">
                    <a:lumMod val="50000"/>
                  </a:schemeClr>
                </a:solidFill>
              </a:rPr>
              <a:t>النهضة الحقيقية</a:t>
            </a:r>
            <a:r>
              <a:rPr lang="ar-EG" dirty="0"/>
              <a:t>". أصبح هناك توافق بين الباحثين والممارسين على أهمية التسويق الاجتماعي كأداة فعّالة. تطور التسويق الاجتماعي ليصبح نمطًا جديدًا ومؤثرًا، وأصبح له تعريف واضح.</a:t>
            </a:r>
          </a:p>
          <a:p>
            <a:pPr marL="285750" indent="-285750" algn="r" rtl="1">
              <a:buFont typeface="Arial" panose="020B0604020202020204" pitchFamily="34" charset="0"/>
              <a:buChar char="•"/>
            </a:pPr>
            <a:r>
              <a:rPr lang="ar-EG" dirty="0"/>
              <a:t>في </a:t>
            </a:r>
            <a:r>
              <a:rPr lang="ar-EG" b="1" dirty="0"/>
              <a:t>عام 1992</a:t>
            </a:r>
            <a:r>
              <a:rPr lang="ar-EG" dirty="0"/>
              <a:t>، أظهرت دراسة من </a:t>
            </a:r>
            <a:r>
              <a:rPr lang="ar-EG" b="1" dirty="0"/>
              <a:t>دنيان</a:t>
            </a:r>
            <a:r>
              <a:rPr lang="ar-EG" dirty="0"/>
              <a:t> تأثير الاتصالات التسويقية الموحدة على إحداث نقلة نوعية في مفهوم التسويق الاجتماعي. حيث أكدت الدراسة على أهمية مراعاة جمهور القضية المستهدفة، وضرورة تحديد الوقت والمكان المناسبين للحملات التسويقية الاجتماعية.</a:t>
            </a:r>
            <a:endParaRPr lang="en-US"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كما شهدت هذه المرحلة العديد من التطورات، منها نشر كتب أكاديمية حول التسويق الاجتماعي وأخلاقياته، وانتشار المفاهيم الحديثة مثل </a:t>
            </a:r>
            <a:r>
              <a:rPr lang="ar-EG" b="1" dirty="0"/>
              <a:t>الاتصالات الاجتماعية العامة</a:t>
            </a:r>
            <a:r>
              <a:rPr lang="ar-EG" dirty="0"/>
              <a:t>. كما تم تأسيس </a:t>
            </a:r>
            <a:r>
              <a:rPr lang="en-MY" b="1" dirty="0"/>
              <a:t>The Social Marketing Quarterly</a:t>
            </a:r>
            <a:r>
              <a:rPr lang="en-MY" dirty="0"/>
              <a:t> </a:t>
            </a:r>
            <a:r>
              <a:rPr lang="ar-EG" dirty="0"/>
              <a:t>في </a:t>
            </a:r>
            <a:r>
              <a:rPr lang="ar-EG" b="1" dirty="0"/>
              <a:t>عام 1994</a:t>
            </a:r>
            <a:r>
              <a:rPr lang="ar-EG" dirty="0"/>
              <a:t>، مما ساعد في نشر الأبحاث والنتائج المتعلقة بالتسويق الاجتماعي.</a:t>
            </a:r>
          </a:p>
          <a:p>
            <a:pPr lvl="0" algn="r" rtl="1"/>
            <a:endParaRPr lang="en-MY" sz="1000" dirty="0"/>
          </a:p>
        </p:txBody>
      </p:sp>
      <p:pic>
        <p:nvPicPr>
          <p:cNvPr id="4098" name="Picture 2" descr="2000s UK Nescafe Magazine Advert Stock Photo - Alamy">
            <a:extLst>
              <a:ext uri="{FF2B5EF4-FFF2-40B4-BE49-F238E27FC236}">
                <a16:creationId xmlns:a16="http://schemas.microsoft.com/office/drawing/2014/main" xmlns="" id="{6EA09A0A-E8C7-F74B-F5A6-7668C0FA41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074" y="2379441"/>
            <a:ext cx="1714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0319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137875" y="9675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03132"/>
            <a:ext cx="9345750" cy="4587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13249" y="1473839"/>
            <a:ext cx="8466655" cy="523220"/>
          </a:xfrm>
          <a:prstGeom prst="rect">
            <a:avLst/>
          </a:prstGeom>
          <a:noFill/>
        </p:spPr>
        <p:txBody>
          <a:bodyPr wrap="square" rtlCol="0">
            <a:spAutoFit/>
          </a:bodyPr>
          <a:lstStyle/>
          <a:p>
            <a:pPr lvl="0" algn="r" rtl="1"/>
            <a:r>
              <a:rPr lang="ar-JO" sz="2800" b="1" dirty="0"/>
              <a:t>5.5</a:t>
            </a:r>
            <a:r>
              <a:rPr lang="ar-EG" sz="2800" b="1" dirty="0"/>
              <a:t>. المرحلة الخامسة (</a:t>
            </a:r>
            <a:r>
              <a:rPr lang="ar-EG" sz="2800" b="1" dirty="0">
                <a:solidFill>
                  <a:srgbClr val="C00000"/>
                </a:solidFill>
              </a:rPr>
              <a:t>2001 وما بعدها</a:t>
            </a:r>
            <a:r>
              <a:rPr lang="ar-EG" sz="2800" b="1" dirty="0"/>
              <a:t>)</a:t>
            </a:r>
            <a:endParaRPr lang="en-US" sz="2800" b="1" dirty="0"/>
          </a:p>
        </p:txBody>
      </p:sp>
      <p:sp>
        <p:nvSpPr>
          <p:cNvPr id="3" name="TextBox 2">
            <a:extLst>
              <a:ext uri="{FF2B5EF4-FFF2-40B4-BE49-F238E27FC236}">
                <a16:creationId xmlns:a16="http://schemas.microsoft.com/office/drawing/2014/main" xmlns="" id="{D66CD5EE-E6DD-8C8A-DB88-F95E5C1E3F08}"/>
              </a:ext>
            </a:extLst>
          </p:cNvPr>
          <p:cNvSpPr txBox="1"/>
          <p:nvPr/>
        </p:nvSpPr>
        <p:spPr>
          <a:xfrm>
            <a:off x="2844800" y="1997059"/>
            <a:ext cx="6554693" cy="4124206"/>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t>في هذه المرحلة، بدأ البحث عن أطر علمية جديدة لدراسات التسويق الاجتماعي، حيث تطورت النظرة السائدة في هذا المجال. </a:t>
            </a:r>
          </a:p>
          <a:p>
            <a:pPr marL="342900" indent="-342900" algn="just" rtl="1">
              <a:buFont typeface="Arial" panose="020B0604020202020204" pitchFamily="34" charset="0"/>
              <a:buChar char="•"/>
            </a:pPr>
            <a:r>
              <a:rPr lang="ar-EG" sz="2000" dirty="0"/>
              <a:t>بدلاً من الاستمرار في استخدام الأساليب التقليدية التي تعتمد على توجيه المعلومات من أعلى إلى أسفل، تم التركيز على الاستماع لاحتياجات ورغبات الجمهور المستهدف.</a:t>
            </a:r>
          </a:p>
          <a:p>
            <a:pPr marL="342900" indent="-342900" algn="just" rtl="1">
              <a:buFont typeface="Arial" panose="020B0604020202020204" pitchFamily="34" charset="0"/>
              <a:buChar char="•"/>
            </a:pPr>
            <a:r>
              <a:rPr lang="ar-EG" sz="2000" dirty="0"/>
              <a:t> أصبح الجمهور جزءًا من عملية التسويق الاجتماعي، مما يتطلب دراسات عميقة وتقييمات مستمرة لبرامج التسويق الاجتماعي. </a:t>
            </a:r>
          </a:p>
          <a:p>
            <a:pPr marL="342900" indent="-342900" algn="just" rtl="1">
              <a:buFont typeface="Arial" panose="020B0604020202020204" pitchFamily="34" charset="0"/>
              <a:buChar char="•"/>
            </a:pPr>
            <a:r>
              <a:rPr lang="ar-EG" sz="2000" dirty="0"/>
              <a:t>بالتالي، أصبح البحث والتقييم أحد الجوانب الأساسية في عملية التسويق الاجتماعي. </a:t>
            </a:r>
          </a:p>
          <a:p>
            <a:pPr marL="342900" indent="-342900" algn="just" rtl="1">
              <a:buFont typeface="Arial" panose="020B0604020202020204" pitchFamily="34" charset="0"/>
              <a:buChar char="•"/>
            </a:pPr>
            <a:r>
              <a:rPr lang="ar-EG" sz="2000" dirty="0"/>
              <a:t>تم التوجه إلى رؤية جديدة تعتبر التسويق الاجتماعي كأداة تشبه أنواع التسويق الأخرى، ولكن </a:t>
            </a:r>
            <a:r>
              <a:rPr lang="ar-EG" sz="2000" dirty="0">
                <a:solidFill>
                  <a:srgbClr val="C00000"/>
                </a:solidFill>
              </a:rPr>
              <a:t>مع اختلاف في الأهداف التي يسعى المسوقون لتحقيقها، وهي تلبية احتياجات المجتمع وتحقيق أهداف مؤسساتهم.</a:t>
            </a:r>
          </a:p>
          <a:p>
            <a:pPr marL="342900" indent="-342900" algn="just" rtl="1">
              <a:buFont typeface="Arial" panose="020B0604020202020204" pitchFamily="34" charset="0"/>
              <a:buChar char="•"/>
            </a:pPr>
            <a:endParaRPr lang="ar-EG" sz="2200" dirty="0"/>
          </a:p>
        </p:txBody>
      </p:sp>
    </p:spTree>
    <p:extLst>
      <p:ext uri="{BB962C8B-B14F-4D97-AF65-F5344CB8AC3E}">
        <p14:creationId xmlns:p14="http://schemas.microsoft.com/office/powerpoint/2010/main" val="1821302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137875" y="9675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0934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418647" y="1763469"/>
            <a:ext cx="8466655" cy="523220"/>
          </a:xfrm>
          <a:prstGeom prst="rect">
            <a:avLst/>
          </a:prstGeom>
          <a:noFill/>
        </p:spPr>
        <p:txBody>
          <a:bodyPr wrap="square" rtlCol="0">
            <a:spAutoFit/>
          </a:bodyPr>
          <a:lstStyle/>
          <a:p>
            <a:pPr lvl="0" algn="ctr" rtl="1"/>
            <a:r>
              <a:rPr lang="ar-EG" sz="2800" b="1" dirty="0"/>
              <a:t>5.</a:t>
            </a:r>
            <a:r>
              <a:rPr lang="ar-JO" sz="2800" b="1" dirty="0"/>
              <a:t>6</a:t>
            </a:r>
            <a:r>
              <a:rPr lang="ar-EG" sz="2800" b="1" dirty="0"/>
              <a:t> السنوات الأخيرة</a:t>
            </a:r>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2485572" y="2025079"/>
            <a:ext cx="7437999" cy="4093428"/>
          </a:xfrm>
          <a:prstGeom prst="rect">
            <a:avLst/>
          </a:prstGeom>
          <a:noFill/>
        </p:spPr>
        <p:txBody>
          <a:bodyPr wrap="square" rtlCol="0">
            <a:spAutoFit/>
          </a:bodyPr>
          <a:lstStyle/>
          <a:p>
            <a:pPr algn="r" rtl="1"/>
            <a:endParaRPr lang="ar-EG" sz="2000" dirty="0"/>
          </a:p>
          <a:p>
            <a:pPr algn="r" rtl="1"/>
            <a:r>
              <a:rPr lang="ar-EG" sz="2000" dirty="0"/>
              <a:t>في السنوات الأخيرة، أصبح التسويق الاجتماعي يشهد تطورًا ملحوظًا في كيفية استخدامه للتأثير على السلوكيات المجتمعية، مع التركيز بشكل أكبر على القضايا التي تمس رفاهية المجتمع مثل الصحة العامة، الوقاية، والإيمان، وتنمية المجتمع. وقد توسع نطاق استخدامه ليشمل وكالات حكومية ومنظمات غير ربحية تسعى إلى تحقيق التغيير الاجتماعي الإيجابي من خلال فهم أعمق لاحتياجات الجمهور المستهدف وتوفير الحلول المناسبة عبر حملات تسويقية مؤثرة.</a:t>
            </a:r>
            <a:endParaRPr lang="ar-JO" sz="2000" dirty="0"/>
          </a:p>
          <a:p>
            <a:pPr algn="r" rtl="1"/>
            <a:endParaRPr lang="ar-EG" sz="1000" dirty="0"/>
          </a:p>
          <a:p>
            <a:pPr algn="r" rtl="1"/>
            <a:r>
              <a:rPr lang="ar-EG" sz="2000" b="1" dirty="0">
                <a:solidFill>
                  <a:srgbClr val="C00000"/>
                </a:solidFill>
              </a:rPr>
              <a:t>نقطة مهمة:</a:t>
            </a:r>
            <a:r>
              <a:rPr lang="ar-EG" sz="2000" dirty="0"/>
              <a:t/>
            </a:r>
            <a:br>
              <a:rPr lang="ar-EG" sz="2000" dirty="0"/>
            </a:br>
            <a:r>
              <a:rPr lang="ar-EG" sz="2000" dirty="0"/>
              <a:t>أن التسويق الاجتماعي الآن يُنظر إليه كأداة استراتيجية في تحقيق التغيير الاجتماعي المستدام، مما يساهم </a:t>
            </a:r>
            <a:r>
              <a:rPr lang="ar-EG" sz="2000" b="1" dirty="0">
                <a:solidFill>
                  <a:schemeClr val="accent6">
                    <a:lumMod val="50000"/>
                  </a:schemeClr>
                </a:solidFill>
              </a:rPr>
              <a:t>في تحسين جودة الحياة والحد من المشكلات الاجتماعية </a:t>
            </a:r>
            <a:r>
              <a:rPr lang="ar-EG" sz="2000" dirty="0"/>
              <a:t>من خلال حملات هادفة تديرها مختلف المؤسسات العامة والخاصة.</a:t>
            </a:r>
          </a:p>
          <a:p>
            <a:pPr marL="342900" indent="-342900" algn="just" rtl="1">
              <a:buFont typeface="Wingdings" panose="05000000000000000000" pitchFamily="2" charset="2"/>
              <a:buChar char="q"/>
            </a:pPr>
            <a:endParaRPr lang="ar-EG" sz="2000" dirty="0"/>
          </a:p>
          <a:p>
            <a:pPr algn="just" rtl="1"/>
            <a:endParaRPr lang="en-MY" sz="1000" dirty="0"/>
          </a:p>
        </p:txBody>
      </p:sp>
      <p:pic>
        <p:nvPicPr>
          <p:cNvPr id="2" name="Picture 2" descr="The Changing Face of Car Advertising | Leasing Options">
            <a:extLst>
              <a:ext uri="{FF2B5EF4-FFF2-40B4-BE49-F238E27FC236}">
                <a16:creationId xmlns:a16="http://schemas.microsoft.com/office/drawing/2014/main" xmlns="" id="{2D6D41A4-D87F-46E1-B9F8-4C29772F44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465" t="15231" r="6837" b="4741"/>
          <a:stretch/>
        </p:blipFill>
        <p:spPr bwMode="auto">
          <a:xfrm>
            <a:off x="816966" y="2418009"/>
            <a:ext cx="1809212" cy="2460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735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206173" y="4705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12262" y="985678"/>
            <a:ext cx="9345750" cy="3395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674032" y="1063374"/>
            <a:ext cx="2966225" cy="954107"/>
          </a:xfrm>
          <a:prstGeom prst="rect">
            <a:avLst/>
          </a:prstGeom>
          <a:noFill/>
        </p:spPr>
        <p:txBody>
          <a:bodyPr wrap="square" rtlCol="0">
            <a:spAutoFit/>
          </a:bodyPr>
          <a:lstStyle/>
          <a:p>
            <a:pPr lvl="0" algn="ctr" rtl="1"/>
            <a:r>
              <a:rPr lang="ar-EG" sz="2800" b="1" dirty="0" smtClean="0"/>
              <a:t>6. </a:t>
            </a:r>
            <a:r>
              <a:rPr lang="ar-EG" sz="2800" b="1" dirty="0"/>
              <a:t>الخلاصة:</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1348453" y="1529013"/>
            <a:ext cx="8921931" cy="2554545"/>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التسويق الاجتماعي هو استخدام أدوات وتقنيات التسويق التجاري بهدف تحقيق التغيير الإيجابي في سلوك الأفراد والمجتمع، دون السعي لتحقيق الربح. يتميز عن التسويق التجاري بأن غايته الأساسية </a:t>
            </a:r>
            <a:r>
              <a:rPr lang="ar-EG" sz="2000" dirty="0">
                <a:solidFill>
                  <a:schemeClr val="accent6">
                    <a:lumMod val="75000"/>
                  </a:schemeClr>
                </a:solidFill>
              </a:rPr>
              <a:t>هي </a:t>
            </a:r>
            <a:r>
              <a:rPr lang="ar-EG" sz="2000" b="1" dirty="0">
                <a:solidFill>
                  <a:schemeClr val="accent6">
                    <a:lumMod val="75000"/>
                  </a:schemeClr>
                </a:solidFill>
              </a:rPr>
              <a:t>المنفعة العامة</a:t>
            </a:r>
            <a:r>
              <a:rPr lang="ar-EG" sz="2000" dirty="0"/>
              <a:t> </a:t>
            </a:r>
            <a:r>
              <a:rPr lang="ar-EG" sz="2000" dirty="0">
                <a:solidFill>
                  <a:srgbClr val="C00000"/>
                </a:solidFill>
              </a:rPr>
              <a:t>وليس </a:t>
            </a:r>
            <a:r>
              <a:rPr lang="ar-EG" sz="2000" b="1" dirty="0">
                <a:solidFill>
                  <a:srgbClr val="C00000"/>
                </a:solidFill>
              </a:rPr>
              <a:t>المكسب المالي</a:t>
            </a:r>
            <a:r>
              <a:rPr lang="ar-EG" sz="2000" dirty="0"/>
              <a:t>. يعتمد على </a:t>
            </a:r>
            <a:r>
              <a:rPr lang="ar-EG" sz="2000" b="1" dirty="0"/>
              <a:t>مزيج تسويقي خاص</a:t>
            </a:r>
            <a:r>
              <a:rPr lang="ar-EG" sz="2000" dirty="0"/>
              <a:t> يشمل</a:t>
            </a:r>
            <a:r>
              <a:rPr lang="ar-JO" sz="2000" dirty="0"/>
              <a:t>:</a:t>
            </a:r>
          </a:p>
          <a:p>
            <a:pPr algn="r" rtl="1"/>
            <a:r>
              <a:rPr lang="ar-JO" sz="2000" dirty="0"/>
              <a:t>		</a:t>
            </a:r>
            <a:r>
              <a:rPr lang="ar-EG" sz="2000" dirty="0"/>
              <a:t>المنتج (</a:t>
            </a:r>
            <a:r>
              <a:rPr lang="ar-EG" sz="2000" dirty="0">
                <a:solidFill>
                  <a:schemeClr val="tx2">
                    <a:lumMod val="75000"/>
                  </a:schemeClr>
                </a:solidFill>
              </a:rPr>
              <a:t>السلوك المراد تغييره</a:t>
            </a:r>
            <a:r>
              <a:rPr lang="ar-EG" sz="2000" dirty="0"/>
              <a:t>)</a:t>
            </a:r>
            <a:endParaRPr lang="ar-JO" sz="2000" dirty="0"/>
          </a:p>
          <a:p>
            <a:pPr algn="r" rtl="1"/>
            <a:r>
              <a:rPr lang="ar-JO" sz="2000" dirty="0"/>
              <a:t>		</a:t>
            </a:r>
            <a:r>
              <a:rPr lang="ar-EG" sz="2000" dirty="0"/>
              <a:t>والسعر (</a:t>
            </a:r>
            <a:r>
              <a:rPr lang="ar-EG" sz="2000" dirty="0">
                <a:solidFill>
                  <a:schemeClr val="tx2">
                    <a:lumMod val="75000"/>
                  </a:schemeClr>
                </a:solidFill>
              </a:rPr>
              <a:t>ما يتكبده الفرد مقابل التغيير</a:t>
            </a:r>
            <a:r>
              <a:rPr lang="ar-EG" sz="2000" dirty="0"/>
              <a:t>)</a:t>
            </a:r>
            <a:endParaRPr lang="ar-JO" sz="2000" dirty="0"/>
          </a:p>
          <a:p>
            <a:pPr algn="r" rtl="1"/>
            <a:r>
              <a:rPr lang="ar-JO" sz="2000" dirty="0"/>
              <a:t>		</a:t>
            </a:r>
            <a:r>
              <a:rPr lang="ar-EG" sz="2000" dirty="0"/>
              <a:t>والمكان (</a:t>
            </a:r>
            <a:r>
              <a:rPr lang="ar-EG" sz="2000" dirty="0">
                <a:solidFill>
                  <a:schemeClr val="tx2">
                    <a:lumMod val="75000"/>
                  </a:schemeClr>
                </a:solidFill>
              </a:rPr>
              <a:t>سهولة الوصول للخدمة أو الفكرة</a:t>
            </a:r>
            <a:r>
              <a:rPr lang="ar-EG" sz="2000" dirty="0"/>
              <a:t>)</a:t>
            </a:r>
            <a:endParaRPr lang="ar-JO" sz="2000" dirty="0"/>
          </a:p>
          <a:p>
            <a:pPr algn="r" rtl="1"/>
            <a:r>
              <a:rPr lang="ar-JO" sz="2000" dirty="0"/>
              <a:t>		</a:t>
            </a:r>
            <a:r>
              <a:rPr lang="ar-EG" sz="2000" dirty="0"/>
              <a:t>والترويج (</a:t>
            </a:r>
            <a:r>
              <a:rPr lang="ar-EG" sz="2000" dirty="0">
                <a:solidFill>
                  <a:schemeClr val="tx2">
                    <a:lumMod val="75000"/>
                  </a:schemeClr>
                </a:solidFill>
              </a:rPr>
              <a:t>نقل الرسالة بفعالية</a:t>
            </a:r>
            <a:r>
              <a:rPr lang="ar-EG" sz="2000" dirty="0"/>
              <a:t>).</a:t>
            </a:r>
            <a:endParaRPr lang="ar-JO" sz="2000" dirty="0"/>
          </a:p>
          <a:p>
            <a:pPr algn="r" rtl="1"/>
            <a:r>
              <a:rPr lang="ar-EG" sz="2000" dirty="0"/>
              <a:t> </a:t>
            </a:r>
            <a:endParaRPr lang="en-MY" sz="1000" dirty="0"/>
          </a:p>
        </p:txBody>
      </p:sp>
      <p:pic>
        <p:nvPicPr>
          <p:cNvPr id="2" name="Picture 1"/>
          <p:cNvPicPr>
            <a:picLocks noChangeAspect="1"/>
          </p:cNvPicPr>
          <p:nvPr/>
        </p:nvPicPr>
        <p:blipFill>
          <a:blip r:embed="rId3"/>
          <a:stretch>
            <a:fillRect/>
          </a:stretch>
        </p:blipFill>
        <p:spPr>
          <a:xfrm>
            <a:off x="1869743" y="2632006"/>
            <a:ext cx="2210938" cy="1451552"/>
          </a:xfrm>
          <a:prstGeom prst="rect">
            <a:avLst/>
          </a:prstGeom>
        </p:spPr>
      </p:pic>
    </p:spTree>
    <p:extLst>
      <p:ext uri="{BB962C8B-B14F-4D97-AF65-F5344CB8AC3E}">
        <p14:creationId xmlns:p14="http://schemas.microsoft.com/office/powerpoint/2010/main" val="41969840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12262" y="985678"/>
            <a:ext cx="9345750" cy="4036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7885601" y="1089954"/>
            <a:ext cx="2966225" cy="954107"/>
          </a:xfrm>
          <a:prstGeom prst="rect">
            <a:avLst/>
          </a:prstGeom>
          <a:noFill/>
        </p:spPr>
        <p:txBody>
          <a:bodyPr wrap="square" rtlCol="0">
            <a:spAutoFit/>
          </a:bodyPr>
          <a:lstStyle/>
          <a:p>
            <a:pPr lvl="0" algn="ctr" rtl="1"/>
            <a:r>
              <a:rPr lang="ar-EG" sz="2800" b="1" dirty="0" smtClean="0"/>
              <a:t>6</a:t>
            </a:r>
            <a:r>
              <a:rPr lang="ar-JO" sz="2800" b="1" dirty="0" smtClean="0"/>
              <a:t>.</a:t>
            </a:r>
            <a:r>
              <a:rPr lang="ar-EG" sz="2800" b="1" dirty="0" smtClean="0"/>
              <a:t>1. </a:t>
            </a:r>
            <a:r>
              <a:rPr lang="ar-EG" sz="2800" b="1" dirty="0"/>
              <a:t>الخلاصة:</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1348453" y="1529013"/>
            <a:ext cx="8921931" cy="3170099"/>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smtClean="0"/>
              <a:t>يرتكز </a:t>
            </a:r>
            <a:r>
              <a:rPr lang="ar-EG" sz="2000" dirty="0"/>
              <a:t>التسويق الاجتماعي على </a:t>
            </a:r>
            <a:r>
              <a:rPr lang="ar-EG" sz="2000" b="1" dirty="0">
                <a:solidFill>
                  <a:schemeClr val="accent6">
                    <a:lumMod val="50000"/>
                  </a:schemeClr>
                </a:solidFill>
              </a:rPr>
              <a:t>الاحترام والتفاعل مع الجمهور المستهدف</a:t>
            </a:r>
            <a:r>
              <a:rPr lang="ar-EG" sz="2000" dirty="0"/>
              <a:t>، ويعتمد على </a:t>
            </a:r>
            <a:r>
              <a:rPr lang="ar-EG" sz="2000" b="1" dirty="0">
                <a:solidFill>
                  <a:schemeClr val="accent6">
                    <a:lumMod val="50000"/>
                  </a:schemeClr>
                </a:solidFill>
              </a:rPr>
              <a:t>نظريات الاتصال والإقناع</a:t>
            </a:r>
            <a:r>
              <a:rPr lang="ar-EG" sz="2000" dirty="0"/>
              <a:t>، ويستخدم </a:t>
            </a:r>
            <a:r>
              <a:rPr lang="ar-EG" sz="2000" b="1" dirty="0">
                <a:solidFill>
                  <a:schemeClr val="accent6">
                    <a:lumMod val="50000"/>
                  </a:schemeClr>
                </a:solidFill>
              </a:rPr>
              <a:t>وسائل الإعلام المختلفة</a:t>
            </a:r>
            <a:r>
              <a:rPr lang="ar-EG" sz="2000" dirty="0">
                <a:solidFill>
                  <a:schemeClr val="accent6">
                    <a:lumMod val="50000"/>
                  </a:schemeClr>
                </a:solidFill>
              </a:rPr>
              <a:t> </a:t>
            </a:r>
            <a:r>
              <a:rPr lang="ar-EG" sz="2000" dirty="0"/>
              <a:t>لتوصيل رسائله. كما يسعى لإشراك الجمهور في الحلول بدلًا من فرضها عليه، مما يزيد من فاعلية الحملات.</a:t>
            </a:r>
            <a:endParaRPr lang="ar-JO" sz="2000" dirty="0"/>
          </a:p>
          <a:p>
            <a:pPr algn="r" rtl="1"/>
            <a:endParaRPr lang="ar-EG" sz="1000" dirty="0"/>
          </a:p>
          <a:p>
            <a:pPr marL="342900" indent="-342900" algn="r" rtl="1">
              <a:buFont typeface="Arial" panose="020B0604020202020204" pitchFamily="34" charset="0"/>
              <a:buChar char="•"/>
            </a:pPr>
            <a:r>
              <a:rPr lang="ar-EG" sz="2000" dirty="0"/>
              <a:t>ظهر التسويق الاجتماعي كمفهوم خلال خمس مراحل تطور تاريخية، </a:t>
            </a:r>
            <a:endParaRPr lang="ar-JO" sz="2000" dirty="0"/>
          </a:p>
          <a:p>
            <a:pPr marL="1257300" lvl="2" indent="-342900" algn="r" rtl="1">
              <a:buFont typeface="Arial" panose="020B0604020202020204" pitchFamily="34" charset="0"/>
              <a:buChar char="•"/>
            </a:pPr>
            <a:r>
              <a:rPr lang="ar-EG" sz="2000" dirty="0"/>
              <a:t>بدأ بإرهاصات أولية في الخمسينيات حتى وصل إلى النضج والاستقرار في التسعينيات</a:t>
            </a:r>
            <a:endParaRPr lang="ar-JO" sz="2000" dirty="0"/>
          </a:p>
          <a:p>
            <a:pPr marL="1257300" lvl="2" indent="-342900" algn="r" rtl="1">
              <a:buFont typeface="Arial" panose="020B0604020202020204" pitchFamily="34" charset="0"/>
              <a:buChar char="•"/>
            </a:pPr>
            <a:r>
              <a:rPr lang="ar-EG" sz="2000" dirty="0"/>
              <a:t>ثم اتجه في الألفية الجديدة نحو البحث عن أطر وأفكار جديدة تستجيب للتحديات المتغيرة في المجتمعات.</a:t>
            </a:r>
            <a:endParaRPr lang="ar-JO" sz="2000" dirty="0"/>
          </a:p>
          <a:p>
            <a:pPr marL="342900" indent="-342900" algn="r" rtl="1">
              <a:buFont typeface="Arial" panose="020B0604020202020204" pitchFamily="34" charset="0"/>
              <a:buChar char="•"/>
            </a:pPr>
            <a:r>
              <a:rPr lang="ar-EG" sz="1900" dirty="0"/>
              <a:t> </a:t>
            </a:r>
            <a:r>
              <a:rPr lang="ar-EG" sz="2000" dirty="0"/>
              <a:t>التسويق الاجتماعي هو أداة فعالة في إحداث التغيير السلوكي والاجتماعي من خلال التواصل المدروس والمشاركة المجتمعية، ويُعد أساسًا مهمًا لدفع المجتمعات نحو سلوكيات أفضل وأكثر وعيًا.</a:t>
            </a:r>
            <a:endParaRPr lang="ar-EG" sz="3200" dirty="0"/>
          </a:p>
          <a:p>
            <a:pPr marL="171450" lvl="0" indent="-171450" algn="r" rtl="1">
              <a:buFont typeface="Arial" panose="020B0604020202020204" pitchFamily="34" charset="0"/>
              <a:buChar char="•"/>
            </a:pPr>
            <a:endParaRPr lang="en-MY" sz="1000" dirty="0"/>
          </a:p>
        </p:txBody>
      </p:sp>
    </p:spTree>
    <p:extLst>
      <p:ext uri="{BB962C8B-B14F-4D97-AF65-F5344CB8AC3E}">
        <p14:creationId xmlns:p14="http://schemas.microsoft.com/office/powerpoint/2010/main" val="250582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http://purl.org/dc/dcmitype/"/>
    <ds:schemaRef ds:uri="http://schemas.openxmlformats.org/package/2006/metadata/core-properties"/>
    <ds:schemaRef ds:uri="http://schemas.microsoft.com/office/2006/documentManagement/types"/>
    <ds:schemaRef ds:uri="http://purl.org/dc/elements/1.1/"/>
    <ds:schemaRef ds:uri="49100919-8a76-4266-be0c-7dc583902cb4"/>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2B66F0F-9FA6-4619-87FC-299CC423E2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5785</TotalTime>
  <Words>2559</Words>
  <Application>Microsoft Office PowerPoint</Application>
  <PresentationFormat>Widescreen</PresentationFormat>
  <Paragraphs>250</Paragraphs>
  <Slides>40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Arial</vt:lpstr>
      <vt:lpstr>Arial (Body)</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273</cp:revision>
  <dcterms:created xsi:type="dcterms:W3CDTF">2023-04-29T09:08:00Z</dcterms:created>
  <dcterms:modified xsi:type="dcterms:W3CDTF">2025-05-21T10:39:17Z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