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36.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1"/>
  </p:notesMasterIdLst>
  <p:sldIdLst>
    <p:sldId id="341" r:id="rId2"/>
    <p:sldId id="342" r:id="rId3"/>
    <p:sldId id="257" r:id="rId4"/>
    <p:sldId id="343" r:id="rId5"/>
    <p:sldId id="344" r:id="rId6"/>
    <p:sldId id="345" r:id="rId7"/>
    <p:sldId id="298" r:id="rId8"/>
    <p:sldId id="265" r:id="rId9"/>
    <p:sldId id="346" r:id="rId10"/>
    <p:sldId id="347" r:id="rId11"/>
    <p:sldId id="295" r:id="rId12"/>
    <p:sldId id="348" r:id="rId13"/>
    <p:sldId id="349" r:id="rId14"/>
    <p:sldId id="350" r:id="rId15"/>
    <p:sldId id="351" r:id="rId16"/>
    <p:sldId id="352" r:id="rId17"/>
    <p:sldId id="353" r:id="rId18"/>
    <p:sldId id="354" r:id="rId19"/>
    <p:sldId id="355" r:id="rId20"/>
    <p:sldId id="356" r:id="rId21"/>
    <p:sldId id="357" r:id="rId22"/>
    <p:sldId id="358" r:id="rId23"/>
    <p:sldId id="359" r:id="rId24"/>
    <p:sldId id="360" r:id="rId25"/>
    <p:sldId id="361" r:id="rId26"/>
    <p:sldId id="362" r:id="rId27"/>
    <p:sldId id="299" r:id="rId28"/>
    <p:sldId id="280" r:id="rId29"/>
    <p:sldId id="297" r:id="rId30"/>
    <p:sldId id="283" r:id="rId31"/>
    <p:sldId id="363" r:id="rId32"/>
    <p:sldId id="364" r:id="rId33"/>
    <p:sldId id="365" r:id="rId34"/>
    <p:sldId id="366" r:id="rId35"/>
    <p:sldId id="294" r:id="rId36"/>
    <p:sldId id="367" r:id="rId37"/>
    <p:sldId id="368" r:id="rId38"/>
    <p:sldId id="369" r:id="rId39"/>
    <p:sldId id="370" r:id="rId40"/>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64" d="100"/>
          <a:sy n="64" d="100"/>
        </p:scale>
        <p:origin x="978" y="0"/>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08E21D0-6E8D-4041-A47B-B37C6487D615}" type="datetimeFigureOut">
              <a:rPr lang="ar-SA" smtClean="0"/>
              <a:t>29/07/1447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5853ED9-286A-4EBE-AE6E-192A592515C6}" type="slidenum">
              <a:rPr lang="ar-SA" smtClean="0"/>
              <a:t>‹#›</a:t>
            </a:fld>
            <a:endParaRPr lang="ar-SA"/>
          </a:p>
        </p:txBody>
      </p:sp>
    </p:spTree>
    <p:extLst>
      <p:ext uri="{BB962C8B-B14F-4D97-AF65-F5344CB8AC3E}">
        <p14:creationId xmlns:p14="http://schemas.microsoft.com/office/powerpoint/2010/main" val="40581124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a:t>
            </a:fld>
            <a:endParaRPr lang="ar-SA" dirty="0"/>
          </a:p>
        </p:txBody>
      </p:sp>
    </p:spTree>
    <p:extLst>
      <p:ext uri="{BB962C8B-B14F-4D97-AF65-F5344CB8AC3E}">
        <p14:creationId xmlns:p14="http://schemas.microsoft.com/office/powerpoint/2010/main" val="2395642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a:t>
            </a:fld>
            <a:endParaRPr lang="ar-SA" dirty="0"/>
          </a:p>
        </p:txBody>
      </p:sp>
    </p:spTree>
    <p:extLst>
      <p:ext uri="{BB962C8B-B14F-4D97-AF65-F5344CB8AC3E}">
        <p14:creationId xmlns:p14="http://schemas.microsoft.com/office/powerpoint/2010/main" val="7885241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a:t>
            </a:fld>
            <a:endParaRPr lang="ar-SA" dirty="0"/>
          </a:p>
        </p:txBody>
      </p:sp>
    </p:spTree>
    <p:extLst>
      <p:ext uri="{BB962C8B-B14F-4D97-AF65-F5344CB8AC3E}">
        <p14:creationId xmlns:p14="http://schemas.microsoft.com/office/powerpoint/2010/main" val="3457701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4</a:t>
            </a:fld>
            <a:endParaRPr lang="ar-SA" dirty="0"/>
          </a:p>
        </p:txBody>
      </p:sp>
    </p:spTree>
    <p:extLst>
      <p:ext uri="{BB962C8B-B14F-4D97-AF65-F5344CB8AC3E}">
        <p14:creationId xmlns:p14="http://schemas.microsoft.com/office/powerpoint/2010/main" val="3205049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5</a:t>
            </a:fld>
            <a:endParaRPr lang="ar-SA" dirty="0"/>
          </a:p>
        </p:txBody>
      </p:sp>
    </p:spTree>
    <p:extLst>
      <p:ext uri="{BB962C8B-B14F-4D97-AF65-F5344CB8AC3E}">
        <p14:creationId xmlns:p14="http://schemas.microsoft.com/office/powerpoint/2010/main" val="4097624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6</a:t>
            </a:fld>
            <a:endParaRPr lang="ar-SA" dirty="0"/>
          </a:p>
        </p:txBody>
      </p:sp>
    </p:spTree>
    <p:extLst>
      <p:ext uri="{BB962C8B-B14F-4D97-AF65-F5344CB8AC3E}">
        <p14:creationId xmlns:p14="http://schemas.microsoft.com/office/powerpoint/2010/main" val="3745945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7</a:t>
            </a:fld>
            <a:endParaRPr lang="ar-SA" dirty="0"/>
          </a:p>
        </p:txBody>
      </p:sp>
    </p:spTree>
    <p:extLst>
      <p:ext uri="{BB962C8B-B14F-4D97-AF65-F5344CB8AC3E}">
        <p14:creationId xmlns:p14="http://schemas.microsoft.com/office/powerpoint/2010/main" val="2511506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8</a:t>
            </a:fld>
            <a:endParaRPr lang="ar-SA" dirty="0"/>
          </a:p>
        </p:txBody>
      </p:sp>
    </p:spTree>
    <p:extLst>
      <p:ext uri="{BB962C8B-B14F-4D97-AF65-F5344CB8AC3E}">
        <p14:creationId xmlns:p14="http://schemas.microsoft.com/office/powerpoint/2010/main" val="1274444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9</a:t>
            </a:fld>
            <a:endParaRPr lang="ar-SA" dirty="0"/>
          </a:p>
        </p:txBody>
      </p:sp>
    </p:spTree>
    <p:extLst>
      <p:ext uri="{BB962C8B-B14F-4D97-AF65-F5344CB8AC3E}">
        <p14:creationId xmlns:p14="http://schemas.microsoft.com/office/powerpoint/2010/main" val="1195529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10</a:t>
            </a:fld>
            <a:endParaRPr lang="ar-SA" dirty="0"/>
          </a:p>
        </p:txBody>
      </p:sp>
    </p:spTree>
    <p:extLst>
      <p:ext uri="{BB962C8B-B14F-4D97-AF65-F5344CB8AC3E}">
        <p14:creationId xmlns:p14="http://schemas.microsoft.com/office/powerpoint/2010/main" val="3958441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11</a:t>
            </a:fld>
            <a:endParaRPr lang="ar-SA" dirty="0"/>
          </a:p>
        </p:txBody>
      </p:sp>
    </p:spTree>
    <p:extLst>
      <p:ext uri="{BB962C8B-B14F-4D97-AF65-F5344CB8AC3E}">
        <p14:creationId xmlns:p14="http://schemas.microsoft.com/office/powerpoint/2010/main" val="1672491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12</a:t>
            </a:fld>
            <a:endParaRPr lang="ar-SA" dirty="0"/>
          </a:p>
        </p:txBody>
      </p:sp>
    </p:spTree>
    <p:extLst>
      <p:ext uri="{BB962C8B-B14F-4D97-AF65-F5344CB8AC3E}">
        <p14:creationId xmlns:p14="http://schemas.microsoft.com/office/powerpoint/2010/main" val="839771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13</a:t>
            </a:fld>
            <a:endParaRPr lang="ar-SA" dirty="0"/>
          </a:p>
        </p:txBody>
      </p:sp>
    </p:spTree>
    <p:extLst>
      <p:ext uri="{BB962C8B-B14F-4D97-AF65-F5344CB8AC3E}">
        <p14:creationId xmlns:p14="http://schemas.microsoft.com/office/powerpoint/2010/main" val="913294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14</a:t>
            </a:fld>
            <a:endParaRPr lang="ar-SA" dirty="0"/>
          </a:p>
        </p:txBody>
      </p:sp>
    </p:spTree>
    <p:extLst>
      <p:ext uri="{BB962C8B-B14F-4D97-AF65-F5344CB8AC3E}">
        <p14:creationId xmlns:p14="http://schemas.microsoft.com/office/powerpoint/2010/main" val="29916229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15</a:t>
            </a:fld>
            <a:endParaRPr lang="ar-SA" dirty="0"/>
          </a:p>
        </p:txBody>
      </p:sp>
    </p:spTree>
    <p:extLst>
      <p:ext uri="{BB962C8B-B14F-4D97-AF65-F5344CB8AC3E}">
        <p14:creationId xmlns:p14="http://schemas.microsoft.com/office/powerpoint/2010/main" val="32267898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16</a:t>
            </a:fld>
            <a:endParaRPr lang="ar-SA" dirty="0"/>
          </a:p>
        </p:txBody>
      </p:sp>
    </p:spTree>
    <p:extLst>
      <p:ext uri="{BB962C8B-B14F-4D97-AF65-F5344CB8AC3E}">
        <p14:creationId xmlns:p14="http://schemas.microsoft.com/office/powerpoint/2010/main" val="2625026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17</a:t>
            </a:fld>
            <a:endParaRPr lang="ar-SA" dirty="0"/>
          </a:p>
        </p:txBody>
      </p:sp>
    </p:spTree>
    <p:extLst>
      <p:ext uri="{BB962C8B-B14F-4D97-AF65-F5344CB8AC3E}">
        <p14:creationId xmlns:p14="http://schemas.microsoft.com/office/powerpoint/2010/main" val="2994983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18</a:t>
            </a:fld>
            <a:endParaRPr lang="ar-SA" dirty="0"/>
          </a:p>
        </p:txBody>
      </p:sp>
    </p:spTree>
    <p:extLst>
      <p:ext uri="{BB962C8B-B14F-4D97-AF65-F5344CB8AC3E}">
        <p14:creationId xmlns:p14="http://schemas.microsoft.com/office/powerpoint/2010/main" val="27082262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19</a:t>
            </a:fld>
            <a:endParaRPr lang="ar-SA" dirty="0"/>
          </a:p>
        </p:txBody>
      </p:sp>
    </p:spTree>
    <p:extLst>
      <p:ext uri="{BB962C8B-B14F-4D97-AF65-F5344CB8AC3E}">
        <p14:creationId xmlns:p14="http://schemas.microsoft.com/office/powerpoint/2010/main" val="1712361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20</a:t>
            </a:fld>
            <a:endParaRPr lang="ar-SA" dirty="0"/>
          </a:p>
        </p:txBody>
      </p:sp>
    </p:spTree>
    <p:extLst>
      <p:ext uri="{BB962C8B-B14F-4D97-AF65-F5344CB8AC3E}">
        <p14:creationId xmlns:p14="http://schemas.microsoft.com/office/powerpoint/2010/main" val="237692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21</a:t>
            </a:fld>
            <a:endParaRPr lang="ar-SA" dirty="0"/>
          </a:p>
        </p:txBody>
      </p:sp>
    </p:spTree>
    <p:extLst>
      <p:ext uri="{BB962C8B-B14F-4D97-AF65-F5344CB8AC3E}">
        <p14:creationId xmlns:p14="http://schemas.microsoft.com/office/powerpoint/2010/main" val="30815781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22</a:t>
            </a:fld>
            <a:endParaRPr lang="ar-SA" dirty="0"/>
          </a:p>
        </p:txBody>
      </p:sp>
    </p:spTree>
    <p:extLst>
      <p:ext uri="{BB962C8B-B14F-4D97-AF65-F5344CB8AC3E}">
        <p14:creationId xmlns:p14="http://schemas.microsoft.com/office/powerpoint/2010/main" val="19147138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23</a:t>
            </a:fld>
            <a:endParaRPr lang="ar-SA" dirty="0"/>
          </a:p>
        </p:txBody>
      </p:sp>
    </p:spTree>
    <p:extLst>
      <p:ext uri="{BB962C8B-B14F-4D97-AF65-F5344CB8AC3E}">
        <p14:creationId xmlns:p14="http://schemas.microsoft.com/office/powerpoint/2010/main" val="4202842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24</a:t>
            </a:fld>
            <a:endParaRPr lang="ar-SA" dirty="0"/>
          </a:p>
        </p:txBody>
      </p:sp>
    </p:spTree>
    <p:extLst>
      <p:ext uri="{BB962C8B-B14F-4D97-AF65-F5344CB8AC3E}">
        <p14:creationId xmlns:p14="http://schemas.microsoft.com/office/powerpoint/2010/main" val="19173273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25</a:t>
            </a:fld>
            <a:endParaRPr lang="ar-SA" dirty="0"/>
          </a:p>
        </p:txBody>
      </p:sp>
    </p:spTree>
    <p:extLst>
      <p:ext uri="{BB962C8B-B14F-4D97-AF65-F5344CB8AC3E}">
        <p14:creationId xmlns:p14="http://schemas.microsoft.com/office/powerpoint/2010/main" val="15119489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26</a:t>
            </a:fld>
            <a:endParaRPr lang="ar-SA" dirty="0"/>
          </a:p>
        </p:txBody>
      </p:sp>
    </p:spTree>
    <p:extLst>
      <p:ext uri="{BB962C8B-B14F-4D97-AF65-F5344CB8AC3E}">
        <p14:creationId xmlns:p14="http://schemas.microsoft.com/office/powerpoint/2010/main" val="36663518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27</a:t>
            </a:fld>
            <a:endParaRPr lang="ar-SA" dirty="0"/>
          </a:p>
        </p:txBody>
      </p:sp>
    </p:spTree>
    <p:extLst>
      <p:ext uri="{BB962C8B-B14F-4D97-AF65-F5344CB8AC3E}">
        <p14:creationId xmlns:p14="http://schemas.microsoft.com/office/powerpoint/2010/main" val="18532003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28</a:t>
            </a:fld>
            <a:endParaRPr lang="ar-SA" dirty="0"/>
          </a:p>
        </p:txBody>
      </p:sp>
    </p:spTree>
    <p:extLst>
      <p:ext uri="{BB962C8B-B14F-4D97-AF65-F5344CB8AC3E}">
        <p14:creationId xmlns:p14="http://schemas.microsoft.com/office/powerpoint/2010/main" val="21981788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29</a:t>
            </a:fld>
            <a:endParaRPr lang="ar-SA" dirty="0"/>
          </a:p>
        </p:txBody>
      </p:sp>
    </p:spTree>
    <p:extLst>
      <p:ext uri="{BB962C8B-B14F-4D97-AF65-F5344CB8AC3E}">
        <p14:creationId xmlns:p14="http://schemas.microsoft.com/office/powerpoint/2010/main" val="13107058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30</a:t>
            </a:fld>
            <a:endParaRPr lang="ar-SA" dirty="0"/>
          </a:p>
        </p:txBody>
      </p:sp>
    </p:spTree>
    <p:extLst>
      <p:ext uri="{BB962C8B-B14F-4D97-AF65-F5344CB8AC3E}">
        <p14:creationId xmlns:p14="http://schemas.microsoft.com/office/powerpoint/2010/main" val="30753539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31</a:t>
            </a:fld>
            <a:endParaRPr lang="ar-SA" dirty="0"/>
          </a:p>
        </p:txBody>
      </p:sp>
    </p:spTree>
    <p:extLst>
      <p:ext uri="{BB962C8B-B14F-4D97-AF65-F5344CB8AC3E}">
        <p14:creationId xmlns:p14="http://schemas.microsoft.com/office/powerpoint/2010/main" val="99025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32</a:t>
            </a:fld>
            <a:endParaRPr lang="ar-SA" dirty="0"/>
          </a:p>
        </p:txBody>
      </p:sp>
    </p:spTree>
    <p:extLst>
      <p:ext uri="{BB962C8B-B14F-4D97-AF65-F5344CB8AC3E}">
        <p14:creationId xmlns:p14="http://schemas.microsoft.com/office/powerpoint/2010/main" val="2918232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33</a:t>
            </a:fld>
            <a:endParaRPr lang="ar-SA" dirty="0"/>
          </a:p>
        </p:txBody>
      </p:sp>
    </p:spTree>
    <p:extLst>
      <p:ext uri="{BB962C8B-B14F-4D97-AF65-F5344CB8AC3E}">
        <p14:creationId xmlns:p14="http://schemas.microsoft.com/office/powerpoint/2010/main" val="2349310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34</a:t>
            </a:fld>
            <a:endParaRPr lang="ar-SA" dirty="0"/>
          </a:p>
        </p:txBody>
      </p:sp>
    </p:spTree>
    <p:extLst>
      <p:ext uri="{BB962C8B-B14F-4D97-AF65-F5344CB8AC3E}">
        <p14:creationId xmlns:p14="http://schemas.microsoft.com/office/powerpoint/2010/main" val="33913893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35</a:t>
            </a:fld>
            <a:endParaRPr lang="ar-SA" dirty="0"/>
          </a:p>
        </p:txBody>
      </p:sp>
    </p:spTree>
    <p:extLst>
      <p:ext uri="{BB962C8B-B14F-4D97-AF65-F5344CB8AC3E}">
        <p14:creationId xmlns:p14="http://schemas.microsoft.com/office/powerpoint/2010/main" val="6151228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36</a:t>
            </a:fld>
            <a:endParaRPr lang="ar-SA" dirty="0"/>
          </a:p>
        </p:txBody>
      </p:sp>
    </p:spTree>
    <p:extLst>
      <p:ext uri="{BB962C8B-B14F-4D97-AF65-F5344CB8AC3E}">
        <p14:creationId xmlns:p14="http://schemas.microsoft.com/office/powerpoint/2010/main" val="26601007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37</a:t>
            </a:fld>
            <a:endParaRPr lang="ar-SA" dirty="0"/>
          </a:p>
        </p:txBody>
      </p:sp>
    </p:spTree>
    <p:extLst>
      <p:ext uri="{BB962C8B-B14F-4D97-AF65-F5344CB8AC3E}">
        <p14:creationId xmlns:p14="http://schemas.microsoft.com/office/powerpoint/2010/main" val="7711918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38</a:t>
            </a:fld>
            <a:endParaRPr lang="ar-SA" dirty="0"/>
          </a:p>
        </p:txBody>
      </p:sp>
    </p:spTree>
    <p:extLst>
      <p:ext uri="{BB962C8B-B14F-4D97-AF65-F5344CB8AC3E}">
        <p14:creationId xmlns:p14="http://schemas.microsoft.com/office/powerpoint/2010/main" val="14219994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89A3B53B-0D27-4BD9-9DC1-AFC5619664DA}" type="slidenum">
              <a:rPr lang="ar-SA" smtClean="0"/>
              <a:t>39</a:t>
            </a:fld>
            <a:endParaRPr lang="ar-SA" dirty="0"/>
          </a:p>
        </p:txBody>
      </p:sp>
    </p:spTree>
    <p:extLst>
      <p:ext uri="{BB962C8B-B14F-4D97-AF65-F5344CB8AC3E}">
        <p14:creationId xmlns:p14="http://schemas.microsoft.com/office/powerpoint/2010/main" val="2407097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FC24E7-31FF-15D7-2F40-63A238492B2D}"/>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F424737D-220F-93E1-C9F0-654D423CDA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5CD42881-B596-A5BF-40EC-145DABBB9284}"/>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5" name="عنصر نائب للتذييل 4">
            <a:extLst>
              <a:ext uri="{FF2B5EF4-FFF2-40B4-BE49-F238E27FC236}">
                <a16:creationId xmlns:a16="http://schemas.microsoft.com/office/drawing/2014/main" id="{92B8658B-5A31-4D83-34F6-12E54F338B2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E78D54D-33E5-6F03-DF60-215082B10AE8}"/>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989916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A38CDB-CACA-8BBF-5D7E-5DAB8A832A3A}"/>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8C6AB00-1666-7A21-871D-748A8A43A7E6}"/>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5BDEE38-205D-2B34-7704-1C1D8D94930F}"/>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5" name="عنصر نائب للتذييل 4">
            <a:extLst>
              <a:ext uri="{FF2B5EF4-FFF2-40B4-BE49-F238E27FC236}">
                <a16:creationId xmlns:a16="http://schemas.microsoft.com/office/drawing/2014/main" id="{58E3B40E-BCDD-60A3-F2AA-98DC1D26AC0D}"/>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484ADF6-7308-F959-7238-2D08D1F277C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3977132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4884275-62CC-5097-8E11-8F6C7083D80F}"/>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A43C137-AC40-B44C-92DD-B85D593F57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D3C2F1A-A4F6-6995-0086-BC374E7A9EFF}"/>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5" name="عنصر نائب للتذييل 4">
            <a:extLst>
              <a:ext uri="{FF2B5EF4-FFF2-40B4-BE49-F238E27FC236}">
                <a16:creationId xmlns:a16="http://schemas.microsoft.com/office/drawing/2014/main" id="{0F90FD4D-D303-0109-CFCC-9E9C0E3E701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7EE7356-FDDD-7CB3-94FE-109C5E543855}"/>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78695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56ED81-2AD9-A093-096D-63F249F78574}"/>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69941F2-E60B-984E-300D-7689DC6A9B0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111C9773-F411-2093-589F-3F425792EC2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49BDFA33-3EDF-66BC-E2C5-F450FEE0C90E}"/>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6" name="عنصر نائب للتذييل 5">
            <a:extLst>
              <a:ext uri="{FF2B5EF4-FFF2-40B4-BE49-F238E27FC236}">
                <a16:creationId xmlns:a16="http://schemas.microsoft.com/office/drawing/2014/main" id="{26BB96B1-A191-4C4D-F793-593FAC95ABD4}"/>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1806C8AD-9C02-6BF6-006F-E3D6CAA2124F}"/>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890968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8BC98EE-A0CD-5A58-10E3-C6B106ECE4D0}"/>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D479F59-4FDA-DF3C-7E9A-21A18FBF3C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058159E-3B48-E0CE-4845-EB74EE34D793}"/>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5BC1E84A-60A2-B4DE-B058-3869A33F77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200F146-B885-4DAE-FBCF-9DD06D3EC381}"/>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483CEC89-151F-46C0-1410-7B475C22BA8F}"/>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8" name="عنصر نائب للتذييل 7">
            <a:extLst>
              <a:ext uri="{FF2B5EF4-FFF2-40B4-BE49-F238E27FC236}">
                <a16:creationId xmlns:a16="http://schemas.microsoft.com/office/drawing/2014/main" id="{78342509-004A-A12F-2801-DB668445AE0E}"/>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D79A088C-9687-B19C-4E3C-993F1ADB251A}"/>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029018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78437E-CDF7-ED7C-DB52-3A8A3134F6E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C124C1C4-1DFF-79D5-C521-E46CDC2B15EE}"/>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4" name="عنصر نائب للتذييل 3">
            <a:extLst>
              <a:ext uri="{FF2B5EF4-FFF2-40B4-BE49-F238E27FC236}">
                <a16:creationId xmlns:a16="http://schemas.microsoft.com/office/drawing/2014/main" id="{23BB865A-95CD-DF0C-901C-F8C2A5421DA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B871D859-6942-2D34-0ACA-34A01FA8356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59184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43D1F499-BBF1-5B5C-6590-CDC2F7112338}"/>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3" name="عنصر نائب للتذييل 2">
            <a:extLst>
              <a:ext uri="{FF2B5EF4-FFF2-40B4-BE49-F238E27FC236}">
                <a16:creationId xmlns:a16="http://schemas.microsoft.com/office/drawing/2014/main" id="{BA159132-8D6E-0819-855B-AF711468CF26}"/>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65E791F5-4A4E-6EE3-FDC3-227CB1E6445A}"/>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660038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E1662B-A0E9-C8A7-4F0C-B44EA50F3244}"/>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8A2FE7B-1427-B1E2-6DF1-E855C274A3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13B87082-0231-99C5-BAEF-A98BB9D812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7EFA3CC-4837-4443-0A6C-518EBAF7E7C6}"/>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6" name="عنصر نائب للتذييل 5">
            <a:extLst>
              <a:ext uri="{FF2B5EF4-FFF2-40B4-BE49-F238E27FC236}">
                <a16:creationId xmlns:a16="http://schemas.microsoft.com/office/drawing/2014/main" id="{F7D72043-C963-AC04-6D1E-A895B6442279}"/>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02B6694E-17AD-4D48-DC66-1B4290C1DC0C}"/>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49802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5CC3F8E-D67B-8CA7-2C39-9812550E7FF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C8699367-742C-A3D8-D5E5-2F0C0A9504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E96DBF5-DEDB-6372-64C4-7030F2FEAC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8D3F461-461C-BE36-86FC-442E6549F3C4}"/>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6" name="عنصر نائب للتذييل 5">
            <a:extLst>
              <a:ext uri="{FF2B5EF4-FFF2-40B4-BE49-F238E27FC236}">
                <a16:creationId xmlns:a16="http://schemas.microsoft.com/office/drawing/2014/main" id="{46FFB87D-D462-7CCB-6AE8-DE455BDA1D7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9ECF162-2250-9FE1-9977-A8D872F31822}"/>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569976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2E19F0-405C-6727-36AB-234B60BB97C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6D1FE1BD-9536-248F-99E4-E03E6ED03D0D}"/>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25C9F90-CE26-4EF1-D367-450974B2DD70}"/>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5" name="عنصر نائب للتذييل 4">
            <a:extLst>
              <a:ext uri="{FF2B5EF4-FFF2-40B4-BE49-F238E27FC236}">
                <a16:creationId xmlns:a16="http://schemas.microsoft.com/office/drawing/2014/main" id="{4D69E71F-42E7-4327-39DD-C3606AD8859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5FF80B5-0C42-B8C9-19BA-6A54EEB2629B}"/>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3400845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49B39F7C-7B81-CE3E-993E-FE17DD79E441}"/>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2D31B905-A7D4-F6AF-38D9-8517459042BA}"/>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87486CB-2397-838D-D460-32A492A50869}"/>
              </a:ext>
            </a:extLst>
          </p:cNvPr>
          <p:cNvSpPr>
            <a:spLocks noGrp="1"/>
          </p:cNvSpPr>
          <p:nvPr>
            <p:ph type="dt" sz="half" idx="10"/>
          </p:nvPr>
        </p:nvSpPr>
        <p:spPr/>
        <p:txBody>
          <a:bodyPr/>
          <a:lstStyle/>
          <a:p>
            <a:fld id="{5CA7FAD2-1EA9-454F-8D09-B838C2045073}" type="datetimeFigureOut">
              <a:rPr lang="ar-SA" smtClean="0"/>
              <a:t>29/07/1447</a:t>
            </a:fld>
            <a:endParaRPr lang="ar-SA"/>
          </a:p>
        </p:txBody>
      </p:sp>
      <p:sp>
        <p:nvSpPr>
          <p:cNvPr id="5" name="عنصر نائب للتذييل 4">
            <a:extLst>
              <a:ext uri="{FF2B5EF4-FFF2-40B4-BE49-F238E27FC236}">
                <a16:creationId xmlns:a16="http://schemas.microsoft.com/office/drawing/2014/main" id="{9C8EE3F7-D0CE-C4C6-0FAE-D6D9A26CFDB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BFBB14A-0046-29A0-DF12-0163B8D7811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43108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9FFB9675-462F-810B-9995-6D621322A93A}"/>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EDE01C03-985B-1E68-0759-E92F746DCC03}"/>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AD578E0-F222-F138-EC82-4EC1136A8662}"/>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CA7FAD2-1EA9-454F-8D09-B838C2045073}" type="datetimeFigureOut">
              <a:rPr lang="ar-SA" smtClean="0"/>
              <a:t>29/07/1447</a:t>
            </a:fld>
            <a:endParaRPr lang="ar-SA"/>
          </a:p>
        </p:txBody>
      </p:sp>
      <p:sp>
        <p:nvSpPr>
          <p:cNvPr id="5" name="عنصر نائب للتذييل 4">
            <a:extLst>
              <a:ext uri="{FF2B5EF4-FFF2-40B4-BE49-F238E27FC236}">
                <a16:creationId xmlns:a16="http://schemas.microsoft.com/office/drawing/2014/main" id="{60E1297B-9A72-A85A-28FB-CA10EAF786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629DE2BB-BC68-6CD1-8F1B-8A24CB934D47}"/>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B726B71-2A77-40DD-BF65-5DB88A94F3E1}" type="slidenum">
              <a:rPr lang="ar-SA" smtClean="0"/>
              <a:t>‹#›</a:t>
            </a:fld>
            <a:endParaRPr lang="ar-SA"/>
          </a:p>
        </p:txBody>
      </p:sp>
      <p:sp>
        <p:nvSpPr>
          <p:cNvPr id="7" name="مربع نص 6">
            <a:extLst>
              <a:ext uri="{FF2B5EF4-FFF2-40B4-BE49-F238E27FC236}">
                <a16:creationId xmlns:a16="http://schemas.microsoft.com/office/drawing/2014/main" id="{D13B9CB3-BF21-D49E-137E-011EB502AB1B}"/>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229300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7">
            <a:extLst>
              <a:ext uri="{FF2B5EF4-FFF2-40B4-BE49-F238E27FC236}">
                <a16:creationId xmlns:a16="http://schemas.microsoft.com/office/drawing/2014/main" id="{B28AC7F8-7404-20E4-227A-4CD6FA396B53}"/>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9">
            <a:extLst>
              <a:ext uri="{FF2B5EF4-FFF2-40B4-BE49-F238E27FC236}">
                <a16:creationId xmlns:a16="http://schemas.microsoft.com/office/drawing/2014/main" id="{2DF5013C-877B-A37A-50F3-A2DF5B898105}"/>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Al-luhaidan</a:t>
            </a:r>
          </a:p>
        </p:txBody>
      </p:sp>
      <p:sp>
        <p:nvSpPr>
          <p:cNvPr id="4" name="TextBox 30">
            <a:extLst>
              <a:ext uri="{FF2B5EF4-FFF2-40B4-BE49-F238E27FC236}">
                <a16:creationId xmlns:a16="http://schemas.microsoft.com/office/drawing/2014/main" id="{C32CE966-85C6-A2A8-95D1-3EF655CDC54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5" name="Rectangle: Rounded Corners 33">
            <a:extLst>
              <a:ext uri="{FF2B5EF4-FFF2-40B4-BE49-F238E27FC236}">
                <a16:creationId xmlns:a16="http://schemas.microsoft.com/office/drawing/2014/main" id="{FCD0147D-E005-4C59-B894-FD005FDBCE6C}"/>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0" cap="none" spc="0" normalizeH="0" baseline="0" noProof="0" dirty="0" err="1">
                <a:ln>
                  <a:noFill/>
                </a:ln>
                <a:solidFill>
                  <a:prstClr val="white"/>
                </a:solidFill>
                <a:effectLst/>
                <a:uLnTx/>
                <a:uFillTx/>
                <a:latin typeface="Alexandria" charset="0"/>
                <a:ea typeface="+mn-ea"/>
                <a:cs typeface="Alexandria" charset="0"/>
              </a:rPr>
              <a:t>Lecture</a:t>
            </a:r>
            <a:r>
              <a:rPr kumimoji="0" lang="ar-SA" sz="2800" b="1" i="0" u="none" strike="noStrike" kern="0" cap="none" spc="0" normalizeH="0" baseline="0" noProof="0" dirty="0">
                <a:ln>
                  <a:noFill/>
                </a:ln>
                <a:solidFill>
                  <a:prstClr val="white"/>
                </a:solidFill>
                <a:effectLst/>
                <a:uLnTx/>
                <a:uFillTx/>
                <a:latin typeface="Alexandria" charset="0"/>
                <a:ea typeface="+mn-ea"/>
                <a:cs typeface="Alexandria" charset="0"/>
              </a:rPr>
              <a:t> </a:t>
            </a: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3</a:t>
            </a:r>
            <a:endParaRPr kumimoji="0" lang="ar-SA" sz="2800" b="1" i="0" u="none" strike="noStrike" kern="0" cap="none" spc="0" normalizeH="0" baseline="0" noProof="0" dirty="0">
              <a:ln>
                <a:noFill/>
              </a:ln>
              <a:solidFill>
                <a:prstClr val="white"/>
              </a:solidFill>
              <a:effectLst/>
              <a:uLnTx/>
              <a:uFillTx/>
              <a:latin typeface="Alexandria" charset="0"/>
              <a:ea typeface="+mn-ea"/>
              <a:cs typeface="Alexandria" charset="0"/>
            </a:endParaRPr>
          </a:p>
        </p:txBody>
      </p:sp>
      <p:sp>
        <p:nvSpPr>
          <p:cNvPr id="6" name="TextBox 45">
            <a:extLst>
              <a:ext uri="{FF2B5EF4-FFF2-40B4-BE49-F238E27FC236}">
                <a16:creationId xmlns:a16="http://schemas.microsoft.com/office/drawing/2014/main" id="{DEDCACDC-A1F5-AEDC-601E-D5B7521171AE}"/>
              </a:ext>
            </a:extLst>
          </p:cNvPr>
          <p:cNvSpPr txBox="1"/>
          <p:nvPr/>
        </p:nvSpPr>
        <p:spPr>
          <a:xfrm>
            <a:off x="147087" y="5104240"/>
            <a:ext cx="2249334" cy="707886"/>
          </a:xfrm>
          <a:prstGeom prst="rect">
            <a:avLst/>
          </a:prstGeom>
          <a:noFill/>
        </p:spPr>
        <p:txBody>
          <a:bodyPr wrap="none" rtlCol="0">
            <a:spAutoFit/>
          </a:bodyPr>
          <a:lstStyle/>
          <a:p>
            <a:pPr algn="l"/>
            <a:r>
              <a:rPr lang="ar-SA" sz="2000" dirty="0">
                <a:latin typeface="Alexandria" pitchFamily="2" charset="-78"/>
                <a:cs typeface="Alexandria" pitchFamily="2" charset="-78"/>
              </a:rPr>
              <a:t>PRL </a:t>
            </a:r>
            <a:r>
              <a:rPr lang="en-US" sz="2000" dirty="0">
                <a:latin typeface="Alexandria" pitchFamily="2" charset="-78"/>
                <a:cs typeface="Alexandria" pitchFamily="2" charset="-78"/>
              </a:rPr>
              <a:t>627</a:t>
            </a:r>
            <a:endParaRPr lang="ar-SA" sz="2000" dirty="0">
              <a:latin typeface="Alexandria" pitchFamily="2" charset="-78"/>
              <a:cs typeface="Alexandria" pitchFamily="2" charset="-78"/>
            </a:endParaRPr>
          </a:p>
          <a:p>
            <a:pPr algn="l"/>
            <a:r>
              <a:rPr lang="ar-SA" sz="2000" dirty="0" err="1">
                <a:latin typeface="Alexandria" pitchFamily="2" charset="-78"/>
                <a:cs typeface="Alexandria" pitchFamily="2" charset="-78"/>
              </a:rPr>
              <a:t>Public</a:t>
            </a:r>
            <a:r>
              <a:rPr lang="ar-SA" sz="2000" dirty="0">
                <a:latin typeface="Alexandria" pitchFamily="2" charset="-78"/>
                <a:cs typeface="Alexandria" pitchFamily="2" charset="-78"/>
              </a:rPr>
              <a:t> </a:t>
            </a:r>
            <a:r>
              <a:rPr lang="ar-SA" sz="2000" dirty="0" err="1">
                <a:latin typeface="Alexandria" pitchFamily="2" charset="-78"/>
                <a:cs typeface="Alexandria" pitchFamily="2" charset="-78"/>
              </a:rPr>
              <a:t>Relations</a:t>
            </a:r>
            <a:endParaRPr lang="ar-SA" sz="2000" dirty="0">
              <a:latin typeface="Alexandria" pitchFamily="2" charset="-78"/>
              <a:cs typeface="Alexandria" pitchFamily="2" charset="-78"/>
            </a:endParaRPr>
          </a:p>
        </p:txBody>
      </p:sp>
      <p:sp>
        <p:nvSpPr>
          <p:cNvPr id="7" name="Oval 13">
            <a:extLst>
              <a:ext uri="{FF2B5EF4-FFF2-40B4-BE49-F238E27FC236}">
                <a16:creationId xmlns:a16="http://schemas.microsoft.com/office/drawing/2014/main" id="{A2C27BD8-8908-387F-51DD-83DFB4887281}"/>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88EDDBFE-3842-B91F-E301-9673F227B0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438568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E0EC59CB-7239-8CD5-8E63-F5E537EF1C7C}"/>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84BD36EF-7BA7-E1F7-C165-23DE8C0E5D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4" name="Parallelogram 7">
            <a:extLst>
              <a:ext uri="{FF2B5EF4-FFF2-40B4-BE49-F238E27FC236}">
                <a16:creationId xmlns:a16="http://schemas.microsoft.com/office/drawing/2014/main" id="{99193538-62B5-F766-A3CF-93AE4C0F534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solidFill>
                <a:srgbClr val="669BBC"/>
              </a:solidFill>
            </a:endParaRPr>
          </a:p>
        </p:txBody>
      </p:sp>
      <p:sp>
        <p:nvSpPr>
          <p:cNvPr id="5" name="TextBox 24">
            <a:extLst>
              <a:ext uri="{FF2B5EF4-FFF2-40B4-BE49-F238E27FC236}">
                <a16:creationId xmlns:a16="http://schemas.microsoft.com/office/drawing/2014/main" id="{B14AA677-B061-DAF3-9576-BBC2828EB786}"/>
              </a:ext>
            </a:extLst>
          </p:cNvPr>
          <p:cNvSpPr txBox="1"/>
          <p:nvPr/>
        </p:nvSpPr>
        <p:spPr>
          <a:xfrm>
            <a:off x="6115630" y="1103329"/>
            <a:ext cx="4113898" cy="400110"/>
          </a:xfrm>
          <a:prstGeom prst="rect">
            <a:avLst/>
          </a:prstGeom>
          <a:noFill/>
        </p:spPr>
        <p:txBody>
          <a:bodyPr wrap="square" rtlCol="0">
            <a:spAutoFit/>
          </a:bodyPr>
          <a:lstStyle/>
          <a:p>
            <a:pPr algn="ctr"/>
            <a:r>
              <a:rPr lang="ar-SA" sz="2000" b="1" dirty="0">
                <a:solidFill>
                  <a:srgbClr val="00B0F0"/>
                </a:solidFill>
                <a:latin typeface="Alexandria" pitchFamily="2" charset="-78"/>
                <a:cs typeface="Alexandria" pitchFamily="2" charset="-78"/>
              </a:rPr>
              <a:t>محتويات المحاضرة</a:t>
            </a:r>
          </a:p>
        </p:txBody>
      </p:sp>
      <p:sp>
        <p:nvSpPr>
          <p:cNvPr id="6" name="Rectangle 27">
            <a:extLst>
              <a:ext uri="{FF2B5EF4-FFF2-40B4-BE49-F238E27FC236}">
                <a16:creationId xmlns:a16="http://schemas.microsoft.com/office/drawing/2014/main" id="{036D0E35-C2BA-9441-03E0-E044BBC6B1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30">
            <a:extLst>
              <a:ext uri="{FF2B5EF4-FFF2-40B4-BE49-F238E27FC236}">
                <a16:creationId xmlns:a16="http://schemas.microsoft.com/office/drawing/2014/main" id="{1F98EBAC-6803-EAD5-54EA-E823EB83179A}"/>
              </a:ext>
            </a:extLst>
          </p:cNvPr>
          <p:cNvSpPr txBox="1"/>
          <p:nvPr/>
        </p:nvSpPr>
        <p:spPr>
          <a:xfrm>
            <a:off x="6115630" y="1590210"/>
            <a:ext cx="5620141" cy="429797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النظرية الموقفية:</a:t>
            </a:r>
          </a:p>
          <a:p>
            <a:pPr marL="717550" indent="-179388" algn="r" rtl="1">
              <a:lnSpc>
                <a:spcPct val="150000"/>
              </a:lnSpc>
              <a:buFont typeface="Wingdings" panose="05000000000000000000" pitchFamily="2" charset="2"/>
              <a:buChar char="§"/>
            </a:pPr>
            <a:r>
              <a:rPr lang="ar-SA" sz="1400" dirty="0">
                <a:latin typeface="Alexandria" pitchFamily="2" charset="-78"/>
                <a:cs typeface="Alexandria" pitchFamily="2" charset="-78"/>
              </a:rPr>
              <a:t>النظرية الموقفية </a:t>
            </a:r>
            <a:r>
              <a:rPr lang="ar-SA" sz="1400" dirty="0" err="1">
                <a:latin typeface="Alexandria" pitchFamily="2" charset="-78"/>
                <a:cs typeface="Alexandria" pitchFamily="2" charset="-78"/>
              </a:rPr>
              <a:t>لفيدلر</a:t>
            </a:r>
            <a:endParaRPr lang="ar-SA" sz="1400" dirty="0">
              <a:latin typeface="Alexandria" pitchFamily="2" charset="-78"/>
              <a:cs typeface="Alexandria" pitchFamily="2" charset="-78"/>
            </a:endParaRPr>
          </a:p>
          <a:p>
            <a:pPr marL="717550" indent="-179388" algn="r" rtl="1">
              <a:lnSpc>
                <a:spcPct val="150000"/>
              </a:lnSpc>
              <a:buFont typeface="Wingdings" panose="05000000000000000000" pitchFamily="2" charset="2"/>
              <a:buChar char="§"/>
            </a:pPr>
            <a:r>
              <a:rPr lang="ar-SA" sz="1400" dirty="0">
                <a:latin typeface="Alexandria" pitchFamily="2" charset="-78"/>
                <a:cs typeface="Alexandria" pitchFamily="2" charset="-78"/>
              </a:rPr>
              <a:t>نظرية المسار أو الهدف</a:t>
            </a:r>
          </a:p>
          <a:p>
            <a:pPr marL="717550" indent="-179388" algn="r" rtl="1">
              <a:lnSpc>
                <a:spcPct val="150000"/>
              </a:lnSpc>
              <a:buFont typeface="Wingdings" panose="05000000000000000000" pitchFamily="2" charset="2"/>
              <a:buChar char="§"/>
            </a:pPr>
            <a:r>
              <a:rPr lang="ar-SA" sz="1400" dirty="0">
                <a:latin typeface="Alexandria" pitchFamily="2" charset="-78"/>
                <a:cs typeface="Alexandria" pitchFamily="2" charset="-78"/>
              </a:rPr>
              <a:t>النظرية الموقفية </a:t>
            </a:r>
            <a:r>
              <a:rPr lang="ar-SA" sz="1400" dirty="0" err="1">
                <a:latin typeface="Alexandria" pitchFamily="2" charset="-78"/>
                <a:cs typeface="Alexandria" pitchFamily="2" charset="-78"/>
              </a:rPr>
              <a:t>لهيرسي</a:t>
            </a:r>
            <a:r>
              <a:rPr lang="ar-SA" sz="1400" dirty="0">
                <a:latin typeface="Alexandria" pitchFamily="2" charset="-78"/>
                <a:cs typeface="Alexandria" pitchFamily="2" charset="-78"/>
              </a:rPr>
              <a:t> وبلانشارد</a:t>
            </a:r>
          </a:p>
          <a:p>
            <a:pPr marL="717550" indent="-179388" algn="r" rtl="1">
              <a:lnSpc>
                <a:spcPct val="150000"/>
              </a:lnSpc>
              <a:spcAft>
                <a:spcPts val="600"/>
              </a:spcAft>
              <a:buFont typeface="Wingdings" panose="05000000000000000000" pitchFamily="2" charset="2"/>
              <a:buChar char="§"/>
            </a:pPr>
            <a:r>
              <a:rPr lang="ar-SA" sz="1400" dirty="0">
                <a:latin typeface="Alexandria" pitchFamily="2" charset="-78"/>
                <a:cs typeface="Alexandria" pitchFamily="2" charset="-78"/>
              </a:rPr>
              <a:t>الأسس التي تقوم عليها النظرية الموقفية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الاتجاهات النظرية الحديثة في القيادة:</a:t>
            </a:r>
          </a:p>
          <a:p>
            <a:pPr marL="717550" indent="-179388">
              <a:lnSpc>
                <a:spcPct val="150000"/>
              </a:lnSpc>
              <a:buFont typeface="Wingdings" panose="05000000000000000000" pitchFamily="2" charset="2"/>
              <a:buChar char="§"/>
            </a:pPr>
            <a:r>
              <a:rPr lang="ar-SA" sz="1400" dirty="0">
                <a:latin typeface="Alexandria" pitchFamily="2" charset="-78"/>
                <a:cs typeface="Alexandria" pitchFamily="2" charset="-78"/>
              </a:rPr>
              <a:t>القيادة التبادلية</a:t>
            </a:r>
          </a:p>
          <a:p>
            <a:pPr marL="717550" indent="-179388">
              <a:lnSpc>
                <a:spcPct val="150000"/>
              </a:lnSpc>
              <a:buFont typeface="Wingdings" panose="05000000000000000000" pitchFamily="2" charset="2"/>
              <a:buChar char="§"/>
            </a:pPr>
            <a:r>
              <a:rPr lang="ar-SA" sz="1400" dirty="0">
                <a:latin typeface="Alexandria" pitchFamily="2" charset="-78"/>
                <a:cs typeface="Alexandria" pitchFamily="2" charset="-78"/>
              </a:rPr>
              <a:t>النظرية </a:t>
            </a:r>
            <a:r>
              <a:rPr lang="ar-SA" sz="1400" dirty="0" err="1">
                <a:latin typeface="Alexandria" pitchFamily="2" charset="-78"/>
                <a:cs typeface="Alexandria" pitchFamily="2" charset="-78"/>
              </a:rPr>
              <a:t>الكارزماتية</a:t>
            </a:r>
            <a:endParaRPr lang="ar-SA" sz="1400" dirty="0">
              <a:latin typeface="Alexandria" pitchFamily="2" charset="-78"/>
              <a:cs typeface="Alexandria" pitchFamily="2" charset="-78"/>
            </a:endParaRPr>
          </a:p>
          <a:p>
            <a:pPr marL="717550" indent="-179388">
              <a:lnSpc>
                <a:spcPct val="150000"/>
              </a:lnSpc>
              <a:spcAft>
                <a:spcPts val="600"/>
              </a:spcAft>
              <a:buFont typeface="Wingdings" panose="05000000000000000000" pitchFamily="2" charset="2"/>
              <a:buChar char="§"/>
            </a:pPr>
            <a:r>
              <a:rPr lang="ar-SA" sz="1400" dirty="0">
                <a:latin typeface="Alexandria" pitchFamily="2" charset="-78"/>
                <a:cs typeface="Alexandria" pitchFamily="2" charset="-78"/>
              </a:rPr>
              <a:t>النظرية التحويلية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ما نستنتجه من نظريات القيادة.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88BF695B-E468-85F3-3F92-AD14CE7891D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9" name="TextBox 32">
            <a:extLst>
              <a:ext uri="{FF2B5EF4-FFF2-40B4-BE49-F238E27FC236}">
                <a16:creationId xmlns:a16="http://schemas.microsoft.com/office/drawing/2014/main" id="{A50EB1AA-AEDF-DAFF-DFEC-85E536DD65B6}"/>
              </a:ext>
            </a:extLst>
          </p:cNvPr>
          <p:cNvSpPr txBox="1"/>
          <p:nvPr/>
        </p:nvSpPr>
        <p:spPr>
          <a:xfrm>
            <a:off x="3437433" y="1329617"/>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2DA1D012-8241-2FE6-4208-B50AD210241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4163F347-CECD-357C-6AED-BAF2FD310FBE}"/>
              </a:ext>
            </a:extLst>
          </p:cNvPr>
          <p:cNvSpPr txBox="1"/>
          <p:nvPr/>
        </p:nvSpPr>
        <p:spPr>
          <a:xfrm>
            <a:off x="9264625" y="6292631"/>
            <a:ext cx="2616200" cy="400110"/>
          </a:xfrm>
          <a:prstGeom prst="rect">
            <a:avLst/>
          </a:prstGeom>
          <a:noFill/>
        </p:spPr>
        <p:txBody>
          <a:bodyPr wrap="square" rtlCol="0">
            <a:spAutoFit/>
          </a:bodyPr>
          <a:lstStyle/>
          <a:p>
            <a:pPr algn="ctr"/>
            <a:r>
              <a:rPr lang="ar-SA" sz="2000" b="1" dirty="0"/>
              <a:t> </a:t>
            </a:r>
          </a:p>
        </p:txBody>
      </p:sp>
      <p:pic>
        <p:nvPicPr>
          <p:cNvPr id="12" name="Graphic 21">
            <a:extLst>
              <a:ext uri="{FF2B5EF4-FFF2-40B4-BE49-F238E27FC236}">
                <a16:creationId xmlns:a16="http://schemas.microsoft.com/office/drawing/2014/main" id="{09E3C550-9635-4B7E-19E8-51465516BDF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6754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5DDB5CAA-6F44-E18A-6D68-DC1B9D31A393}"/>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3" name="TextBox 3">
            <a:extLst>
              <a:ext uri="{FF2B5EF4-FFF2-40B4-BE49-F238E27FC236}">
                <a16:creationId xmlns:a16="http://schemas.microsoft.com/office/drawing/2014/main" id="{27F04561-4F2B-AEAE-0B18-0583392E99B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4" name="Graphic 21">
            <a:extLst>
              <a:ext uri="{FF2B5EF4-FFF2-40B4-BE49-F238E27FC236}">
                <a16:creationId xmlns:a16="http://schemas.microsoft.com/office/drawing/2014/main" id="{F3CE6C39-3148-7979-5414-CF70A0CC2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C00E40D5-EE40-5A4C-25D1-6D00EA9BB2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93EDC43F-F53E-220E-FD38-9AB4A169ED7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9D3184A8-3061-3785-0657-EDC33FA0CF5F}"/>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106D8E49-4565-721C-C63B-923F8CC9079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pic>
        <p:nvPicPr>
          <p:cNvPr id="31" name="صورة 30">
            <a:extLst>
              <a:ext uri="{FF2B5EF4-FFF2-40B4-BE49-F238E27FC236}">
                <a16:creationId xmlns:a16="http://schemas.microsoft.com/office/drawing/2014/main" id="{9BD7B028-7FB1-D704-8FFB-FDFADF59BB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4484" y="2039431"/>
            <a:ext cx="9330328" cy="2928352"/>
          </a:xfrm>
          <a:prstGeom prst="rect">
            <a:avLst/>
          </a:prstGeom>
        </p:spPr>
      </p:pic>
      <p:sp>
        <p:nvSpPr>
          <p:cNvPr id="32" name="مربع نص 31">
            <a:extLst>
              <a:ext uri="{FF2B5EF4-FFF2-40B4-BE49-F238E27FC236}">
                <a16:creationId xmlns:a16="http://schemas.microsoft.com/office/drawing/2014/main" id="{0AA3D85B-6D51-AC70-5D98-07A9A709F232}"/>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p>
        </p:txBody>
      </p:sp>
      <p:sp>
        <p:nvSpPr>
          <p:cNvPr id="33" name="مربع نص 32">
            <a:extLst>
              <a:ext uri="{FF2B5EF4-FFF2-40B4-BE49-F238E27FC236}">
                <a16:creationId xmlns:a16="http://schemas.microsoft.com/office/drawing/2014/main" id="{A5842982-422A-9535-4ABB-BE0A81A6CE32}"/>
              </a:ext>
            </a:extLst>
          </p:cNvPr>
          <p:cNvSpPr txBox="1"/>
          <p:nvPr/>
        </p:nvSpPr>
        <p:spPr>
          <a:xfrm>
            <a:off x="8851080" y="2807731"/>
            <a:ext cx="1960356"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نظريات القيادة</a:t>
            </a:r>
          </a:p>
        </p:txBody>
      </p:sp>
      <p:sp>
        <p:nvSpPr>
          <p:cNvPr id="34" name="مربع نص 33">
            <a:extLst>
              <a:ext uri="{FF2B5EF4-FFF2-40B4-BE49-F238E27FC236}">
                <a16:creationId xmlns:a16="http://schemas.microsoft.com/office/drawing/2014/main" id="{EBB776A0-7A2B-AF67-5726-DB80D6FB8E83}"/>
              </a:ext>
            </a:extLst>
          </p:cNvPr>
          <p:cNvSpPr txBox="1"/>
          <p:nvPr/>
        </p:nvSpPr>
        <p:spPr>
          <a:xfrm>
            <a:off x="6426315" y="3136312"/>
            <a:ext cx="4964232" cy="769441"/>
          </a:xfrm>
          <a:prstGeom prst="rect">
            <a:avLst/>
          </a:prstGeom>
          <a:noFill/>
        </p:spPr>
        <p:txBody>
          <a:bodyPr wrap="square" rtlCol="1">
            <a:spAutoFit/>
          </a:bodyPr>
          <a:lstStyle/>
          <a:p>
            <a:pPr algn="justLow"/>
            <a:r>
              <a:rPr lang="ar-SA" sz="1100" dirty="0">
                <a:latin typeface="Alexandria" pitchFamily="2" charset="-78"/>
                <a:cs typeface="Alexandria" pitchFamily="2" charset="-78"/>
              </a:rPr>
              <a:t> نظراً لأهمية القيادة من حيث موقعها وفاعليتها والنتائج المترتبة على نجاحها أو فشلها فقد تعددت مفاهيمها وكان للزاوية التي ينظر منها كل باحث للقيادة دور في تعدد المفاهيم فنظرة عالم النفس تختلف عن الإداري وعن نظرة الاجتماعي وعن نظرة القائد العسكري.</a:t>
            </a:r>
          </a:p>
        </p:txBody>
      </p:sp>
      <p:sp>
        <p:nvSpPr>
          <p:cNvPr id="35" name="مربع نص 34">
            <a:extLst>
              <a:ext uri="{FF2B5EF4-FFF2-40B4-BE49-F238E27FC236}">
                <a16:creationId xmlns:a16="http://schemas.microsoft.com/office/drawing/2014/main" id="{FF80C22C-2FD3-F220-C89B-C4E019D99F5C}"/>
              </a:ext>
            </a:extLst>
          </p:cNvPr>
          <p:cNvSpPr txBox="1"/>
          <p:nvPr/>
        </p:nvSpPr>
        <p:spPr>
          <a:xfrm>
            <a:off x="1556085" y="2781151"/>
            <a:ext cx="1538772"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المدرسة التقليدية</a:t>
            </a:r>
          </a:p>
        </p:txBody>
      </p:sp>
      <p:sp>
        <p:nvSpPr>
          <p:cNvPr id="36" name="مربع نص 35">
            <a:extLst>
              <a:ext uri="{FF2B5EF4-FFF2-40B4-BE49-F238E27FC236}">
                <a16:creationId xmlns:a16="http://schemas.microsoft.com/office/drawing/2014/main" id="{FF59D46F-7A8C-CE59-63D5-D8BA4FE94811}"/>
              </a:ext>
            </a:extLst>
          </p:cNvPr>
          <p:cNvSpPr txBox="1"/>
          <p:nvPr/>
        </p:nvSpPr>
        <p:spPr>
          <a:xfrm>
            <a:off x="617279" y="3109732"/>
            <a:ext cx="4924779" cy="600164"/>
          </a:xfrm>
          <a:prstGeom prst="rect">
            <a:avLst/>
          </a:prstGeom>
          <a:noFill/>
        </p:spPr>
        <p:txBody>
          <a:bodyPr wrap="square" rtlCol="1">
            <a:spAutoFit/>
          </a:bodyPr>
          <a:lstStyle/>
          <a:p>
            <a:pPr algn="justLow"/>
            <a:r>
              <a:rPr lang="ar-SA" sz="1100" dirty="0">
                <a:latin typeface="Alexandria" pitchFamily="2" charset="-78"/>
                <a:cs typeface="Alexandria" pitchFamily="2" charset="-78"/>
              </a:rPr>
              <a:t>تأتي هذه المدرسة من مدة كان ينظر فيها إلى القادة على أنهم أفراد يتمتعون بصفات فطرية تجعلهم مميزين هذه الفكرة مفادها أن القادة لا يصنعون بل يولدون. تعتمد المدرسة التقليدية في القيادة على نظريتين رئيستين هما:</a:t>
            </a:r>
          </a:p>
        </p:txBody>
      </p:sp>
      <p:sp>
        <p:nvSpPr>
          <p:cNvPr id="37" name="مربع نص 36">
            <a:extLst>
              <a:ext uri="{FF2B5EF4-FFF2-40B4-BE49-F238E27FC236}">
                <a16:creationId xmlns:a16="http://schemas.microsoft.com/office/drawing/2014/main" id="{36EFBFE1-98A7-0098-2ADB-89DCB312FF0C}"/>
              </a:ext>
            </a:extLst>
          </p:cNvPr>
          <p:cNvSpPr txBox="1"/>
          <p:nvPr/>
        </p:nvSpPr>
        <p:spPr>
          <a:xfrm>
            <a:off x="1709489" y="3762696"/>
            <a:ext cx="2659988"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الرجل العظيم ، نظرية السمات</a:t>
            </a:r>
          </a:p>
        </p:txBody>
      </p:sp>
      <p:sp>
        <p:nvSpPr>
          <p:cNvPr id="38" name="مربع نص 37">
            <a:extLst>
              <a:ext uri="{FF2B5EF4-FFF2-40B4-BE49-F238E27FC236}">
                <a16:creationId xmlns:a16="http://schemas.microsoft.com/office/drawing/2014/main" id="{C320FD6C-F7AB-4EB2-3B6C-7CD05F0B7ECC}"/>
              </a:ext>
            </a:extLst>
          </p:cNvPr>
          <p:cNvSpPr txBox="1"/>
          <p:nvPr/>
        </p:nvSpPr>
        <p:spPr>
          <a:xfrm>
            <a:off x="1483890" y="4058308"/>
            <a:ext cx="3254801" cy="261610"/>
          </a:xfrm>
          <a:prstGeom prst="rect">
            <a:avLst/>
          </a:prstGeom>
          <a:noFill/>
        </p:spPr>
        <p:txBody>
          <a:bodyPr wrap="square" rtlCol="1">
            <a:spAutoFit/>
          </a:bodyPr>
          <a:lstStyle/>
          <a:p>
            <a:pPr algn="ctr"/>
            <a:r>
              <a:rPr lang="ar-SA" sz="1100" dirty="0">
                <a:latin typeface="Alexandria" pitchFamily="2" charset="-78"/>
                <a:cs typeface="Alexandria" pitchFamily="2" charset="-78"/>
              </a:rPr>
              <a:t>نماذج لقادة عظماء درستهم المدرسة التقليدية.</a:t>
            </a:r>
          </a:p>
        </p:txBody>
      </p:sp>
      <p:sp>
        <p:nvSpPr>
          <p:cNvPr id="39" name="مربع نص 38">
            <a:extLst>
              <a:ext uri="{FF2B5EF4-FFF2-40B4-BE49-F238E27FC236}">
                <a16:creationId xmlns:a16="http://schemas.microsoft.com/office/drawing/2014/main" id="{E52D27FB-D1A1-1AEE-9F40-77BC6808F5B6}"/>
              </a:ext>
            </a:extLst>
          </p:cNvPr>
          <p:cNvSpPr txBox="1"/>
          <p:nvPr/>
        </p:nvSpPr>
        <p:spPr>
          <a:xfrm>
            <a:off x="9168372" y="4793206"/>
            <a:ext cx="1506055"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النظرية السلوكية</a:t>
            </a:r>
          </a:p>
        </p:txBody>
      </p:sp>
      <p:sp>
        <p:nvSpPr>
          <p:cNvPr id="40" name="مربع نص 39">
            <a:extLst>
              <a:ext uri="{FF2B5EF4-FFF2-40B4-BE49-F238E27FC236}">
                <a16:creationId xmlns:a16="http://schemas.microsoft.com/office/drawing/2014/main" id="{6F69E9D7-2DAE-96DD-0102-DC17FB8A90E2}"/>
              </a:ext>
            </a:extLst>
          </p:cNvPr>
          <p:cNvSpPr txBox="1"/>
          <p:nvPr/>
        </p:nvSpPr>
        <p:spPr>
          <a:xfrm>
            <a:off x="7627369" y="5121787"/>
            <a:ext cx="3802631" cy="261610"/>
          </a:xfrm>
          <a:prstGeom prst="rect">
            <a:avLst/>
          </a:prstGeom>
          <a:noFill/>
        </p:spPr>
        <p:txBody>
          <a:bodyPr wrap="square" rtlCol="1">
            <a:spAutoFit/>
          </a:bodyPr>
          <a:lstStyle/>
          <a:p>
            <a:r>
              <a:rPr lang="ar-SA" sz="1100" dirty="0">
                <a:latin typeface="Alexandria" pitchFamily="2" charset="-78"/>
                <a:cs typeface="Alexandria" pitchFamily="2" charset="-78"/>
              </a:rPr>
              <a:t>بنيت على محورين الاهتمام بالعمل والاهتمام بالعاملين.</a:t>
            </a:r>
          </a:p>
        </p:txBody>
      </p:sp>
      <p:sp>
        <p:nvSpPr>
          <p:cNvPr id="41" name="مربع نص 40">
            <a:extLst>
              <a:ext uri="{FF2B5EF4-FFF2-40B4-BE49-F238E27FC236}">
                <a16:creationId xmlns:a16="http://schemas.microsoft.com/office/drawing/2014/main" id="{8E3AF7DA-BCA4-322E-9259-739E1CF53525}"/>
              </a:ext>
            </a:extLst>
          </p:cNvPr>
          <p:cNvSpPr txBox="1"/>
          <p:nvPr/>
        </p:nvSpPr>
        <p:spPr>
          <a:xfrm>
            <a:off x="8686987" y="5336762"/>
            <a:ext cx="2472901"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الشبكة الإدارية ، نظرية X &amp; Y</a:t>
            </a:r>
          </a:p>
        </p:txBody>
      </p:sp>
      <p:sp>
        <p:nvSpPr>
          <p:cNvPr id="42" name="مربع نص 41">
            <a:extLst>
              <a:ext uri="{FF2B5EF4-FFF2-40B4-BE49-F238E27FC236}">
                <a16:creationId xmlns:a16="http://schemas.microsoft.com/office/drawing/2014/main" id="{62DA0A2B-DBA1-0E31-63CC-4AC094B7DA6E}"/>
              </a:ext>
            </a:extLst>
          </p:cNvPr>
          <p:cNvSpPr txBox="1"/>
          <p:nvPr/>
        </p:nvSpPr>
        <p:spPr>
          <a:xfrm>
            <a:off x="8051449" y="5540448"/>
            <a:ext cx="3254801" cy="261610"/>
          </a:xfrm>
          <a:prstGeom prst="rect">
            <a:avLst/>
          </a:prstGeom>
          <a:noFill/>
        </p:spPr>
        <p:txBody>
          <a:bodyPr wrap="square" rtlCol="1">
            <a:spAutoFit/>
          </a:bodyPr>
          <a:lstStyle/>
          <a:p>
            <a:r>
              <a:rPr lang="ar-SA" sz="1100" dirty="0">
                <a:latin typeface="Alexandria" pitchFamily="2" charset="-78"/>
                <a:cs typeface="Alexandria" pitchFamily="2" charset="-78"/>
              </a:rPr>
              <a:t>نماذج لقادة عظماء درستهم المدرسة السلوكية.</a:t>
            </a:r>
          </a:p>
        </p:txBody>
      </p:sp>
      <p:sp>
        <p:nvSpPr>
          <p:cNvPr id="43" name="مربع نص 42">
            <a:extLst>
              <a:ext uri="{FF2B5EF4-FFF2-40B4-BE49-F238E27FC236}">
                <a16:creationId xmlns:a16="http://schemas.microsoft.com/office/drawing/2014/main" id="{2C5266EE-03B3-E12D-6540-D54450FA05F3}"/>
              </a:ext>
            </a:extLst>
          </p:cNvPr>
          <p:cNvSpPr txBox="1"/>
          <p:nvPr/>
        </p:nvSpPr>
        <p:spPr>
          <a:xfrm>
            <a:off x="1386139" y="4807377"/>
            <a:ext cx="1806494"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نظرية الأبعاد الثلاثة</a:t>
            </a:r>
          </a:p>
        </p:txBody>
      </p:sp>
      <p:sp>
        <p:nvSpPr>
          <p:cNvPr id="44" name="مربع نص 43">
            <a:extLst>
              <a:ext uri="{FF2B5EF4-FFF2-40B4-BE49-F238E27FC236}">
                <a16:creationId xmlns:a16="http://schemas.microsoft.com/office/drawing/2014/main" id="{C1326A35-8D61-E6B2-4857-65241B3C693A}"/>
              </a:ext>
            </a:extLst>
          </p:cNvPr>
          <p:cNvSpPr txBox="1"/>
          <p:nvPr/>
        </p:nvSpPr>
        <p:spPr>
          <a:xfrm>
            <a:off x="617280" y="5121787"/>
            <a:ext cx="4924779" cy="430887"/>
          </a:xfrm>
          <a:prstGeom prst="rect">
            <a:avLst/>
          </a:prstGeom>
          <a:noFill/>
        </p:spPr>
        <p:txBody>
          <a:bodyPr wrap="square" rtlCol="1">
            <a:spAutoFit/>
          </a:bodyPr>
          <a:lstStyle/>
          <a:p>
            <a:pPr algn="justLow"/>
            <a:r>
              <a:rPr lang="ar-SA" sz="1100" dirty="0">
                <a:latin typeface="Alexandria" pitchFamily="2" charset="-78"/>
                <a:cs typeface="Alexandria" pitchFamily="2" charset="-78"/>
              </a:rPr>
              <a:t> هذه النظرية لوليم ريدن حيث يرى ريدن أن هناك مؤثرات ظاهرية للقائد الإداري تجعله يتبنى مفهوم كفاءة القيادة أو التأثير الإداري أكثر فعالية من القيادة.</a:t>
            </a:r>
          </a:p>
        </p:txBody>
      </p:sp>
      <p:sp>
        <p:nvSpPr>
          <p:cNvPr id="45" name="مربع نص 44">
            <a:extLst>
              <a:ext uri="{FF2B5EF4-FFF2-40B4-BE49-F238E27FC236}">
                <a16:creationId xmlns:a16="http://schemas.microsoft.com/office/drawing/2014/main" id="{4CD536EC-7633-F61A-8454-CBEE628D9F17}"/>
              </a:ext>
            </a:extLst>
          </p:cNvPr>
          <p:cNvSpPr txBox="1"/>
          <p:nvPr/>
        </p:nvSpPr>
        <p:spPr>
          <a:xfrm>
            <a:off x="762000" y="5536199"/>
            <a:ext cx="4096137"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الأبعاد الثلاثة ، الأنماط الأساسية للقيادة ، الانتقادات الرئيسية</a:t>
            </a:r>
          </a:p>
        </p:txBody>
      </p:sp>
      <p:sp>
        <p:nvSpPr>
          <p:cNvPr id="46" name="مربع نص 45">
            <a:extLst>
              <a:ext uri="{FF2B5EF4-FFF2-40B4-BE49-F238E27FC236}">
                <a16:creationId xmlns:a16="http://schemas.microsoft.com/office/drawing/2014/main" id="{7D7609BC-E3EF-CF3B-07F0-BADD29E7C9E7}"/>
              </a:ext>
            </a:extLst>
          </p:cNvPr>
          <p:cNvSpPr txBox="1"/>
          <p:nvPr/>
        </p:nvSpPr>
        <p:spPr>
          <a:xfrm>
            <a:off x="1263664" y="5770626"/>
            <a:ext cx="3254801" cy="261610"/>
          </a:xfrm>
          <a:prstGeom prst="rect">
            <a:avLst/>
          </a:prstGeom>
          <a:noFill/>
        </p:spPr>
        <p:txBody>
          <a:bodyPr wrap="square" rtlCol="1">
            <a:spAutoFit/>
          </a:bodyPr>
          <a:lstStyle/>
          <a:p>
            <a:pPr algn="ctr"/>
            <a:r>
              <a:rPr lang="ar-SA" sz="1100" dirty="0">
                <a:latin typeface="Alexandria" pitchFamily="2" charset="-78"/>
                <a:cs typeface="Alexandria" pitchFamily="2" charset="-78"/>
              </a:rPr>
              <a:t>نماذج لقادة عظماء نظرية الأبعاد الثلاثة.</a:t>
            </a:r>
          </a:p>
        </p:txBody>
      </p:sp>
    </p:spTree>
    <p:extLst>
      <p:ext uri="{BB962C8B-B14F-4D97-AF65-F5344CB8AC3E}">
        <p14:creationId xmlns:p14="http://schemas.microsoft.com/office/powerpoint/2010/main" val="3006125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BEC4466B-28E2-0438-3D78-44AACCD79653}"/>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pic>
        <p:nvPicPr>
          <p:cNvPr id="5" name="Graphic 21">
            <a:extLst>
              <a:ext uri="{FF2B5EF4-FFF2-40B4-BE49-F238E27FC236}">
                <a16:creationId xmlns:a16="http://schemas.microsoft.com/office/drawing/2014/main" id="{034DEF5E-936D-D19C-0A51-1826E5F21B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6" name="Picture Placeholder 3">
            <a:extLst>
              <a:ext uri="{FF2B5EF4-FFF2-40B4-BE49-F238E27FC236}">
                <a16:creationId xmlns:a16="http://schemas.microsoft.com/office/drawing/2014/main" id="{F36103A8-856F-D0BD-8A95-615FA1BF0218}"/>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7" name="Rectangle 10">
            <a:extLst>
              <a:ext uri="{FF2B5EF4-FFF2-40B4-BE49-F238E27FC236}">
                <a16:creationId xmlns:a16="http://schemas.microsoft.com/office/drawing/2014/main" id="{518CB153-F657-C901-4D97-867D0E8DDC2B}"/>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100" b="0" i="0" u="none" strike="noStrike" kern="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8" name="TextBox 40">
            <a:extLst>
              <a:ext uri="{FF2B5EF4-FFF2-40B4-BE49-F238E27FC236}">
                <a16:creationId xmlns:a16="http://schemas.microsoft.com/office/drawing/2014/main" id="{5F893554-23BB-8896-0F8E-9F59F547F412}"/>
              </a:ext>
            </a:extLst>
          </p:cNvPr>
          <p:cNvSpPr txBox="1"/>
          <p:nvPr/>
        </p:nvSpPr>
        <p:spPr>
          <a:xfrm>
            <a:off x="7488526" y="1276857"/>
            <a:ext cx="2085827" cy="400110"/>
          </a:xfrm>
          <a:prstGeom prst="rect">
            <a:avLst/>
          </a:prstGeom>
          <a:noFill/>
        </p:spPr>
        <p:txBody>
          <a:bodyPr wrap="none" rtlCol="0">
            <a:spAutoFit/>
          </a:bodyPr>
          <a:lstStyle/>
          <a:p>
            <a:pPr algn="l" rtl="0"/>
            <a:r>
              <a:rPr lang="ar-SA" sz="2000" b="1" dirty="0">
                <a:solidFill>
                  <a:srgbClr val="00B0F0"/>
                </a:solidFill>
                <a:latin typeface="Alexandria" pitchFamily="2" charset="-78"/>
                <a:cs typeface="Alexandria" pitchFamily="2" charset="-78"/>
              </a:rPr>
              <a:t>نظريات القيادة </a:t>
            </a:r>
          </a:p>
        </p:txBody>
      </p:sp>
      <p:sp>
        <p:nvSpPr>
          <p:cNvPr id="9" name="TextBox 41">
            <a:extLst>
              <a:ext uri="{FF2B5EF4-FFF2-40B4-BE49-F238E27FC236}">
                <a16:creationId xmlns:a16="http://schemas.microsoft.com/office/drawing/2014/main" id="{21F9FADA-1D1E-9537-FC52-E78B043CC28E}"/>
              </a:ext>
            </a:extLst>
          </p:cNvPr>
          <p:cNvSpPr txBox="1"/>
          <p:nvPr/>
        </p:nvSpPr>
        <p:spPr>
          <a:xfrm>
            <a:off x="5071247" y="1139330"/>
            <a:ext cx="917148" cy="338554"/>
          </a:xfrm>
          <a:prstGeom prst="rect">
            <a:avLst/>
          </a:prstGeom>
          <a:noFill/>
        </p:spPr>
        <p:txBody>
          <a:bodyPr wrap="square" rtlCol="0">
            <a:spAutoFit/>
          </a:bodyPr>
          <a:lstStyle/>
          <a:p>
            <a:pPr algn="ctr" rtl="0"/>
            <a:r>
              <a:rPr lang="ar-SA" sz="1600" dirty="0">
                <a:solidFill>
                  <a:prstClr val="white"/>
                </a:solidFill>
                <a:latin typeface="Times New Roman" panose="02020603050405020304" pitchFamily="18" charset="0"/>
                <a:cs typeface="Times New Roman" panose="02020603050405020304" pitchFamily="18" charset="0"/>
              </a:rPr>
              <a:t>Chapter</a:t>
            </a:r>
          </a:p>
        </p:txBody>
      </p:sp>
      <p:sp>
        <p:nvSpPr>
          <p:cNvPr id="10" name="TextBox 42">
            <a:extLst>
              <a:ext uri="{FF2B5EF4-FFF2-40B4-BE49-F238E27FC236}">
                <a16:creationId xmlns:a16="http://schemas.microsoft.com/office/drawing/2014/main" id="{FA3B6658-FE90-BCA5-9D7E-33BFCC8EED06}"/>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3</a:t>
            </a:r>
            <a:endParaRPr lang="ar-SA" sz="1400" b="1" dirty="0">
              <a:solidFill>
                <a:prstClr val="white"/>
              </a:solidFill>
              <a:latin typeface="Times New Roman" panose="02020603050405020304" pitchFamily="18" charset="0"/>
              <a:cs typeface="Times New Roman" panose="02020603050405020304" pitchFamily="18" charset="0"/>
            </a:endParaRPr>
          </a:p>
        </p:txBody>
      </p:sp>
      <p:sp>
        <p:nvSpPr>
          <p:cNvPr id="11" name="TextBox 1">
            <a:extLst>
              <a:ext uri="{FF2B5EF4-FFF2-40B4-BE49-F238E27FC236}">
                <a16:creationId xmlns:a16="http://schemas.microsoft.com/office/drawing/2014/main" id="{9197C47C-6F94-F5A0-8D23-A5FD786AE1E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sp>
        <p:nvSpPr>
          <p:cNvPr id="12" name="TextBox 40">
            <a:extLst>
              <a:ext uri="{FF2B5EF4-FFF2-40B4-BE49-F238E27FC236}">
                <a16:creationId xmlns:a16="http://schemas.microsoft.com/office/drawing/2014/main" id="{06C3E552-9872-2F93-4CB2-8CDC7A5233A1}"/>
              </a:ext>
            </a:extLst>
          </p:cNvPr>
          <p:cNvSpPr txBox="1"/>
          <p:nvPr/>
        </p:nvSpPr>
        <p:spPr>
          <a:xfrm>
            <a:off x="7298069" y="1276857"/>
            <a:ext cx="340158" cy="400110"/>
          </a:xfrm>
          <a:prstGeom prst="rect">
            <a:avLst/>
          </a:prstGeom>
          <a:noFill/>
        </p:spPr>
        <p:txBody>
          <a:bodyPr wrap="none" rtlCol="0">
            <a:spAutoFit/>
          </a:bodyPr>
          <a:lstStyle/>
          <a:p>
            <a:pPr algn="l" rtl="0"/>
            <a:r>
              <a:rPr lang="en-US" sz="2000" b="1">
                <a:solidFill>
                  <a:srgbClr val="00B0F0"/>
                </a:solidFill>
                <a:latin typeface="Alexandria" pitchFamily="2" charset="-78"/>
                <a:cs typeface="Alexandria" pitchFamily="2" charset="-78"/>
              </a:rPr>
              <a:t>2</a:t>
            </a:r>
            <a:endParaRPr lang="ar-SA"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676914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612531-A501-ECD3-C074-C86ACFC4870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3" name="Rectangle 17">
            <a:extLst>
              <a:ext uri="{FF2B5EF4-FFF2-40B4-BE49-F238E27FC236}">
                <a16:creationId xmlns:a16="http://schemas.microsoft.com/office/drawing/2014/main" id="{B883EA24-0B7E-2E7A-5D54-D1A7D17E329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4" name="TextBox 18">
            <a:extLst>
              <a:ext uri="{FF2B5EF4-FFF2-40B4-BE49-F238E27FC236}">
                <a16:creationId xmlns:a16="http://schemas.microsoft.com/office/drawing/2014/main" id="{7DE8DAA7-4C77-845A-7B83-644F692B38D2}"/>
              </a:ext>
            </a:extLst>
          </p:cNvPr>
          <p:cNvSpPr txBox="1"/>
          <p:nvPr/>
        </p:nvSpPr>
        <p:spPr>
          <a:xfrm>
            <a:off x="2669208" y="1273443"/>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A93728C-F17F-7802-06D6-B8E5DA81923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F1AC61F9-AD20-227E-119C-691D093B0A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2">
            <a:extLst>
              <a:ext uri="{FF2B5EF4-FFF2-40B4-BE49-F238E27FC236}">
                <a16:creationId xmlns:a16="http://schemas.microsoft.com/office/drawing/2014/main" id="{64BA8C59-288F-A116-7324-09C3FD48C7E5}"/>
              </a:ext>
            </a:extLst>
          </p:cNvPr>
          <p:cNvSpPr txBox="1"/>
          <p:nvPr/>
        </p:nvSpPr>
        <p:spPr>
          <a:xfrm>
            <a:off x="9283700" y="279400"/>
            <a:ext cx="2616200" cy="400110"/>
          </a:xfrm>
          <a:prstGeom prst="rect">
            <a:avLst/>
          </a:prstGeom>
          <a:noFill/>
        </p:spPr>
        <p:txBody>
          <a:bodyPr wrap="square" rtlCol="0">
            <a:spAutoFit/>
          </a:bodyPr>
          <a:lstStyle/>
          <a:p>
            <a:pPr algn="ctr"/>
            <a:r>
              <a:rPr lang="ar-SA" sz="2000" b="1" dirty="0"/>
              <a:t> </a:t>
            </a:r>
          </a:p>
        </p:txBody>
      </p:sp>
      <p:pic>
        <p:nvPicPr>
          <p:cNvPr id="8" name="Graphic 21">
            <a:extLst>
              <a:ext uri="{FF2B5EF4-FFF2-40B4-BE49-F238E27FC236}">
                <a16:creationId xmlns:a16="http://schemas.microsoft.com/office/drawing/2014/main" id="{357D74B5-5895-B970-6D84-1D4BFF86E9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D929452-F0F5-7F47-815B-B9CD9B11B0B6}"/>
              </a:ext>
            </a:extLst>
          </p:cNvPr>
          <p:cNvSpPr txBox="1"/>
          <p:nvPr/>
        </p:nvSpPr>
        <p:spPr>
          <a:xfrm>
            <a:off x="1728534" y="2864161"/>
            <a:ext cx="2899735"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النظرية الموقفية</a:t>
            </a:r>
          </a:p>
        </p:txBody>
      </p:sp>
      <p:pic>
        <p:nvPicPr>
          <p:cNvPr id="10" name="صورة 9">
            <a:extLst>
              <a:ext uri="{FF2B5EF4-FFF2-40B4-BE49-F238E27FC236}">
                <a16:creationId xmlns:a16="http://schemas.microsoft.com/office/drawing/2014/main" id="{EE2A72C4-B850-847A-3F18-0F9136662FC5}"/>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846751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1357048-43B3-8994-D296-4DB1690E2D2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ظهرت هذه النظرية منذ بداية السبعينات، بعد أن تعددت الدراسات والأبحاث في هذا المجال، وقد أكدت هذه الدراسات أهمية:</a:t>
            </a:r>
          </a:p>
          <a:p>
            <a:pPr marL="1077913" marR="0" lvl="0" indent="-180975" algn="justLow" defTabSz="914400" eaLnBrk="1" fontAlgn="auto" latinLnBrk="0" hangingPunct="1">
              <a:spcBef>
                <a:spcPts val="0"/>
              </a:spcBef>
              <a:spcAft>
                <a:spcPts val="600"/>
              </a:spcAft>
              <a:buClrTx/>
              <a:buSzTx/>
              <a:buFont typeface="+mj-lt"/>
              <a:buAutoNum type="arabicPeriod"/>
              <a:tabLst/>
              <a:defRPr/>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المتغيرات البيئية.</a:t>
            </a:r>
          </a:p>
          <a:p>
            <a:pPr marL="1077913" marR="0" lvl="0" indent="-180975" algn="justLow" defTabSz="914400" eaLnBrk="1" fontAlgn="auto" latinLnBrk="0" hangingPunct="1">
              <a:spcBef>
                <a:spcPts val="0"/>
              </a:spcBef>
              <a:spcAft>
                <a:spcPts val="600"/>
              </a:spcAft>
              <a:buClrTx/>
              <a:buSzTx/>
              <a:buFont typeface="+mj-lt"/>
              <a:buAutoNum type="arabicPeriod"/>
              <a:tabLst/>
              <a:defRPr/>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التكنولوجيا.</a:t>
            </a:r>
          </a:p>
          <a:p>
            <a:pPr marL="1077913" marR="0" lvl="0" indent="-180975" algn="justLow" defTabSz="914400" eaLnBrk="1" fontAlgn="auto" latinLnBrk="0" hangingPunct="1">
              <a:lnSpc>
                <a:spcPct val="150000"/>
              </a:lnSpc>
              <a:spcBef>
                <a:spcPts val="0"/>
              </a:spcBef>
              <a:spcAft>
                <a:spcPts val="600"/>
              </a:spcAft>
              <a:buClrTx/>
              <a:buSzTx/>
              <a:buFont typeface="+mj-lt"/>
              <a:buAutoNum type="arabicPeriod"/>
              <a:tabLst/>
              <a:defRPr/>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القيم الاجتماعية.</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وأثرها على طبيعة التنظيم الإداري وأسلوب العمل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المتبع في المنظمة ودعت لوجوب تطبيق المبادئ والمفاهيم الإدارية بشكل يتلاءم مع الظروف التي تمر بها المنظمة.</a:t>
            </a: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66062A-4317-1540-4761-6C3CAD0DCC4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B444F156-10B8-1675-2602-B4BEE550E9C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DF0BED3-1EAB-60D3-B96A-A64C09DAD87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0A7AE64-A9D4-DE02-B344-47F81A04B0A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F2AA713-FE06-2282-0DDA-6976967B13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AC38F7E-0B29-98EE-9F28-51E47C491B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4718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1357048-43B3-8994-D296-4DB1690E2D2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68288" marR="0" lvl="0" defTabSz="914400"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وهذا يعني أنه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ليس هنالك منهج إداري يصلح لكافة أنواع المنظمات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أو حتى لنفس المنظمة في مراحل تطورها المختلفة، وإنما يجب أن تختار المنهج والأسلوب الذي يتلاءم مع طبيعة المرحلة أو الحالة التي تمر بها المنظمة.</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فهذه النظرية تهمل فكرة وجود طريقة واحدة مثلى لتأدية العمل الإداري في التخطيط والتنظيم والرقابة، وتؤكد أن ما يمكن اعتباره أفضل طريقة للعمل في أحد المنظمات قد لا يكون ناجحاً في المنظمات الأخرى، أي أن:</a:t>
            </a:r>
          </a:p>
          <a:p>
            <a:pPr marL="282575" algn="justLow">
              <a:lnSpc>
                <a:spcPct val="150000"/>
              </a:lnSpc>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تتم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ممارسة العملية الإدارية اعتماداً على حالة وظروف المنظمة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ومن أشهر رواد هذه النظرية جين ويدورد التي استطاعت بأفكارها أن تلهم الكثير من الباحثين الذين سارعوا إلى تفنيد هذا الاتجاه، وبدأت بالفعل مدرسة جديدة ونظرية حديثة في الإدارة.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0C66062A-4317-1540-4761-6C3CAD0DCC4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B444F156-10B8-1675-2602-B4BEE550E9C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DF0BED3-1EAB-60D3-B96A-A64C09DAD87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0A7AE64-A9D4-DE02-B344-47F81A04B0A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F2AA713-FE06-2282-0DDA-6976967B13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AC38F7E-0B29-98EE-9F28-51E47C491B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5687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562F98D-E90D-3243-7F34-A1FD6AC727C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وفي الواقع إن معظم المديرين الذين يمارسون ويطبقون هذه النظرية يأخذون في اعتبارهم الظروف الحالية عند تأديتهم لواجباتهم الإدارية. ولكن من المحتمل أن يهملوا بعض العوامل الموقفية. ولذا عليهم اكتشاف هذه العوامل المهملة، وآخذها بالاعتبار.</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lvl="0" algn="justLow">
              <a:lnSpc>
                <a:spcPct val="150000"/>
              </a:lnSpc>
              <a:defRPr/>
            </a:pPr>
            <a:r>
              <a:rPr lang="ar-SA" sz="1600" kern="0" dirty="0">
                <a:solidFill>
                  <a:prstClr val="black"/>
                </a:solidFill>
                <a:latin typeface="Alexandria" charset="0"/>
                <a:cs typeface="Alexandria" charset="0"/>
              </a:rPr>
              <a:t>أي أن زيادة معرفة القائد بالظروف النفسية والاجتماعية والفنية للمواقف المختلفة،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فإن كفاءة الإدارة ستزداد وسيكون المدير أكثر قدرة على القيام بعمله الإداري بدرجة أفضل</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lvl="0" algn="justLow">
              <a:lnSpc>
                <a:spcPct val="150000"/>
              </a:lnSpc>
              <a:defRPr/>
            </a:pPr>
            <a:endParaRPr lang="ar-SA" sz="1600" kern="0" dirty="0">
              <a:solidFill>
                <a:prstClr val="black"/>
              </a:solidFill>
              <a:latin typeface="Alexandria" charset="0"/>
              <a:cs typeface="Alexandria" charset="0"/>
            </a:endParaRPr>
          </a:p>
          <a:p>
            <a:pPr marL="282575" lvl="0"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وهنا ندرك أن النظرية الموقفية تقدم الكثير للإدارة سواء من الناحية العملية أو النظرية.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B1505EF-9988-9333-6DCC-0F785C42825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BC095670-98DC-15B5-347E-EAD666DF66A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300A0E8-BAA2-B2C4-7FE3-736E8932115F}"/>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3EEFE0F-E3EC-0534-2062-4D5CD366C61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820F7A2-8CF2-2374-18FC-8D0879A0C74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E72D1F22-AE9F-91D9-30FC-34268D9F44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3609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وتؤكد النظرية الموقفية أن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القائد الذي يصلح لقيادة مرحله ما، حسب ظرف ما قد لا يصلح لظرف أو مرحله أخرى</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فالقائد الفعال يستطيع أن يشكل نفسه حسب صفات من أمامه من طاقات وقدرات فيوجهها نحو الهدف.</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وترى هذه النظرية أن أي فرد سوي عادي يمكن أن يصبح قائداً إذا ما وجد نفسه في موقف أو أزمة تستدعي الحل واستطاع أن يتعامل معها ويقدم حلول مقبولة، وليس بالضرورة أن يكون هؤلاء الأشخاص استثنائيين في قدراتهم.</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ومن هنا قامت النظريات الموقفية على أساس أنه لا يوجد نمط ملائم لكل المواقف والظروف، بل أن النمط المناسب يعتمد على الموقف الحالي إذ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ترى هذه النظريات أن احتمال بروز شخص معين في جماعة كقائد هو محصلة موقف كامل.</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ar-SA"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2886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وهذا يعني أن الفكرة الجوهرية للنظريات الموقفية أنها ترى بأن فاعلية القيادة تتأثر بشخصية القائد وأسلوبه وطبيعة التابعين والموقف السائد إذ يشكل الموقف تأثيرا على قدرة القائد في إنجاز ما هو مطلوب، وقد عبر رواد النظريات الموقفية عن مبادئهم بعدة نماذج وهي على النحو التالي:</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473FA40-EBF4-5523-042A-CF266C298209}"/>
              </a:ext>
            </a:extLst>
          </p:cNvPr>
          <p:cNvSpPr/>
          <p:nvPr/>
        </p:nvSpPr>
        <p:spPr>
          <a:xfrm>
            <a:off x="7413674" y="4062332"/>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النظرية الموقفية لفيدلر</a:t>
            </a:r>
          </a:p>
        </p:txBody>
      </p:sp>
      <p:sp>
        <p:nvSpPr>
          <p:cNvPr id="12" name="Round Diagonal Corner Rectangle 17">
            <a:extLst>
              <a:ext uri="{FF2B5EF4-FFF2-40B4-BE49-F238E27FC236}">
                <a16:creationId xmlns:a16="http://schemas.microsoft.com/office/drawing/2014/main" id="{485B2731-D0ED-6597-4B76-187FDBC3CA91}"/>
              </a:ext>
            </a:extLst>
          </p:cNvPr>
          <p:cNvSpPr/>
          <p:nvPr/>
        </p:nvSpPr>
        <p:spPr>
          <a:xfrm>
            <a:off x="4213275" y="4652000"/>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المسار أو الهدف</a:t>
            </a:r>
          </a:p>
        </p:txBody>
      </p:sp>
      <p:sp>
        <p:nvSpPr>
          <p:cNvPr id="13" name="Round Diagonal Corner Rectangle 17">
            <a:extLst>
              <a:ext uri="{FF2B5EF4-FFF2-40B4-BE49-F238E27FC236}">
                <a16:creationId xmlns:a16="http://schemas.microsoft.com/office/drawing/2014/main" id="{41C1BF12-2427-183D-B275-CCBBD5F3AC6E}"/>
              </a:ext>
            </a:extLst>
          </p:cNvPr>
          <p:cNvSpPr/>
          <p:nvPr/>
        </p:nvSpPr>
        <p:spPr>
          <a:xfrm>
            <a:off x="844016" y="5251849"/>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النظرية الموقفية لهيرسي وبلانشارد.</a:t>
            </a:r>
          </a:p>
        </p:txBody>
      </p:sp>
    </p:spTree>
    <p:extLst>
      <p:ext uri="{BB962C8B-B14F-4D97-AF65-F5344CB8AC3E}">
        <p14:creationId xmlns:p14="http://schemas.microsoft.com/office/powerpoint/2010/main" val="4239332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i="0" u="none" strike="noStrike" kern="0" cap="none" spc="0" normalizeH="0" baseline="0" noProof="0" dirty="0">
                <a:ln>
                  <a:noFill/>
                </a:ln>
                <a:solidFill>
                  <a:srgbClr val="00B0F0"/>
                </a:solidFill>
                <a:effectLst/>
                <a:uLnTx/>
                <a:uFillTx/>
                <a:latin typeface="Alexandria" charset="0"/>
                <a:ea typeface="+mn-ea"/>
                <a:cs typeface="Alexandria" charset="0"/>
              </a:rPr>
              <a:t> 1. النظرية الموقفية لفيدلر</a:t>
            </a:r>
            <a:endPar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ترجع هذه النظرية إلى العالم الأمريكي "</a:t>
            </a:r>
            <a:r>
              <a:rPr kumimoji="0" lang="ar-SA" sz="1600" b="0" i="0" u="none" strike="noStrike" kern="0" cap="none" spc="0" normalizeH="0" baseline="0" noProof="0" dirty="0" err="1">
                <a:ln>
                  <a:noFill/>
                </a:ln>
                <a:effectLst/>
                <a:uLnTx/>
                <a:uFillTx/>
                <a:latin typeface="Alexandria" charset="0"/>
                <a:ea typeface="+mn-ea"/>
                <a:cs typeface="Alexandria" charset="0"/>
              </a:rPr>
              <a:t>فيدلر</a:t>
            </a:r>
            <a:r>
              <a:rPr kumimoji="0" lang="ar-SA" sz="1600" b="0" i="0" u="none" strike="noStrike" kern="0" cap="none" spc="0" normalizeH="0" baseline="0" noProof="0" dirty="0">
                <a:ln>
                  <a:noFill/>
                </a:ln>
                <a:effectLst/>
                <a:uLnTx/>
                <a:uFillTx/>
                <a:latin typeface="Alexandria" charset="0"/>
                <a:ea typeface="+mn-ea"/>
                <a:cs typeface="Alexandria" charset="0"/>
              </a:rPr>
              <a:t>" ، وتعد من أكثر النظريات انتشارا، حيث يرى أن فاعلية القيادة تتوقف على قدرة القائد على المواءمة بين السمات القيادية وعوامل الموقف التي تؤثر في سلوك القائد أو النمط القيادي المناسب وقد حدد ثلاثة عوامل موقفيه هي:</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473FA40-EBF4-5523-042A-CF266C298209}"/>
              </a:ext>
            </a:extLst>
          </p:cNvPr>
          <p:cNvSpPr/>
          <p:nvPr/>
        </p:nvSpPr>
        <p:spPr>
          <a:xfrm>
            <a:off x="7413674" y="4062332"/>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علاقة القائد بأعضاء الجماعة.</a:t>
            </a:r>
          </a:p>
        </p:txBody>
      </p:sp>
      <p:sp>
        <p:nvSpPr>
          <p:cNvPr id="12" name="Round Diagonal Corner Rectangle 17">
            <a:extLst>
              <a:ext uri="{FF2B5EF4-FFF2-40B4-BE49-F238E27FC236}">
                <a16:creationId xmlns:a16="http://schemas.microsoft.com/office/drawing/2014/main" id="{485B2731-D0ED-6597-4B76-187FDBC3CA91}"/>
              </a:ext>
            </a:extLst>
          </p:cNvPr>
          <p:cNvSpPr/>
          <p:nvPr/>
        </p:nvSpPr>
        <p:spPr>
          <a:xfrm>
            <a:off x="4213275" y="4652000"/>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درجة هيكلة المهمة المطلوب أداؤها.</a:t>
            </a:r>
          </a:p>
        </p:txBody>
      </p:sp>
      <p:sp>
        <p:nvSpPr>
          <p:cNvPr id="13" name="Round Diagonal Corner Rectangle 17">
            <a:extLst>
              <a:ext uri="{FF2B5EF4-FFF2-40B4-BE49-F238E27FC236}">
                <a16:creationId xmlns:a16="http://schemas.microsoft.com/office/drawing/2014/main" id="{41C1BF12-2427-183D-B275-CCBBD5F3AC6E}"/>
              </a:ext>
            </a:extLst>
          </p:cNvPr>
          <p:cNvSpPr/>
          <p:nvPr/>
        </p:nvSpPr>
        <p:spPr>
          <a:xfrm>
            <a:off x="844016" y="5251849"/>
            <a:ext cx="37771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المركز الوظيفي.</a:t>
            </a:r>
          </a:p>
        </p:txBody>
      </p:sp>
    </p:spTree>
    <p:extLst>
      <p:ext uri="{BB962C8B-B14F-4D97-AF65-F5344CB8AC3E}">
        <p14:creationId xmlns:p14="http://schemas.microsoft.com/office/powerpoint/2010/main" val="2511366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F385383-B822-8D56-6A66-A79E21C71E6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1. النظرية الموقفية لفيدلر</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كما أن قياس السلوك القيادي يكون من خلال نمطيين قياديين هما:</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9F9EC0-F014-1EE5-B58F-32FE84966C8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CC2EF33A-3A22-CDAC-ADC8-6B0519517FA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5B2E87-7BB6-A287-7D05-6548D2FC7050}"/>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ECBD44-FB6D-ECB4-AC8C-ECC8FB8A68D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33ABCCE-9A60-A326-81CA-B6C6B0CEB0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3747C2-CA60-C295-9252-0B046442E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473FA40-EBF4-5523-042A-CF266C298209}"/>
              </a:ext>
            </a:extLst>
          </p:cNvPr>
          <p:cNvSpPr/>
          <p:nvPr/>
        </p:nvSpPr>
        <p:spPr>
          <a:xfrm>
            <a:off x="8125164" y="327918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1- الموجه نحو المهمات</a:t>
            </a:r>
          </a:p>
        </p:txBody>
      </p:sp>
      <p:sp>
        <p:nvSpPr>
          <p:cNvPr id="12" name="Round Diagonal Corner Rectangle 17">
            <a:extLst>
              <a:ext uri="{FF2B5EF4-FFF2-40B4-BE49-F238E27FC236}">
                <a16:creationId xmlns:a16="http://schemas.microsoft.com/office/drawing/2014/main" id="{485B2731-D0ED-6597-4B76-187FDBC3CA91}"/>
              </a:ext>
            </a:extLst>
          </p:cNvPr>
          <p:cNvSpPr/>
          <p:nvPr/>
        </p:nvSpPr>
        <p:spPr>
          <a:xfrm>
            <a:off x="8125162" y="4005724"/>
            <a:ext cx="274070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2- الموجه نحو العلاقات</a:t>
            </a:r>
          </a:p>
        </p:txBody>
      </p:sp>
      <p:sp>
        <p:nvSpPr>
          <p:cNvPr id="10" name="TextBox 127">
            <a:extLst>
              <a:ext uri="{FF2B5EF4-FFF2-40B4-BE49-F238E27FC236}">
                <a16:creationId xmlns:a16="http://schemas.microsoft.com/office/drawing/2014/main" id="{BFAF2493-B795-0436-7CCB-CEE85D19B9CD}"/>
              </a:ext>
            </a:extLst>
          </p:cNvPr>
          <p:cNvSpPr txBox="1"/>
          <p:nvPr/>
        </p:nvSpPr>
        <p:spPr>
          <a:xfrm>
            <a:off x="2542757" y="3387606"/>
            <a:ext cx="5305595" cy="246221"/>
          </a:xfrm>
          <a:prstGeom prst="rect">
            <a:avLst/>
          </a:prstGeom>
          <a:noFill/>
          <a:ln>
            <a:noFill/>
          </a:ln>
        </p:spPr>
        <p:txBody>
          <a:bodyPr wrap="square" lIns="0" tIns="0" rIns="0" bIns="0" anchor="t">
            <a:spAutoFit/>
          </a:bodyPr>
          <a:lstStyle/>
          <a:p>
            <a:pPr algn="justLow" rtl="1">
              <a:defRPr lang="en-US"/>
            </a:pPr>
            <a:r>
              <a:rPr lang="ar-SA" sz="1600" dirty="0">
                <a:latin typeface="Alexandria" charset="0"/>
                <a:cs typeface="Alexandria" charset="0"/>
              </a:rPr>
              <a:t>يركز النمط القيادي الأول على إنجاز الأعمال ونتائج الأداء. </a:t>
            </a:r>
          </a:p>
        </p:txBody>
      </p:sp>
      <p:sp>
        <p:nvSpPr>
          <p:cNvPr id="11" name="TextBox 127">
            <a:extLst>
              <a:ext uri="{FF2B5EF4-FFF2-40B4-BE49-F238E27FC236}">
                <a16:creationId xmlns:a16="http://schemas.microsoft.com/office/drawing/2014/main" id="{A1E04EF8-E1D3-01DC-5537-8A6A52CBD758}"/>
              </a:ext>
            </a:extLst>
          </p:cNvPr>
          <p:cNvSpPr txBox="1"/>
          <p:nvPr/>
        </p:nvSpPr>
        <p:spPr>
          <a:xfrm>
            <a:off x="1670560" y="4082116"/>
            <a:ext cx="6177792" cy="246221"/>
          </a:xfrm>
          <a:prstGeom prst="rect">
            <a:avLst/>
          </a:prstGeom>
          <a:noFill/>
          <a:ln>
            <a:noFill/>
          </a:ln>
        </p:spPr>
        <p:txBody>
          <a:bodyPr wrap="square" lIns="0" tIns="0" rIns="0" bIns="0" anchor="t">
            <a:spAutoFit/>
          </a:bodyPr>
          <a:lstStyle/>
          <a:p>
            <a:pPr algn="justLow" rtl="1">
              <a:defRPr lang="en-US"/>
            </a:pPr>
            <a:r>
              <a:rPr lang="ar-SA" sz="1600" dirty="0">
                <a:latin typeface="Alexandria" charset="0"/>
                <a:cs typeface="Alexandria" charset="0"/>
              </a:rPr>
              <a:t>يركز على المحافظة على العلاقات الداخلية الجيدة بين أفراد الجماعة.</a:t>
            </a:r>
          </a:p>
        </p:txBody>
      </p:sp>
      <p:sp>
        <p:nvSpPr>
          <p:cNvPr id="14" name="TextBox 127">
            <a:extLst>
              <a:ext uri="{FF2B5EF4-FFF2-40B4-BE49-F238E27FC236}">
                <a16:creationId xmlns:a16="http://schemas.microsoft.com/office/drawing/2014/main" id="{96424AC3-67CE-6141-F54F-D9937C6F2ECB}"/>
              </a:ext>
            </a:extLst>
          </p:cNvPr>
          <p:cNvSpPr txBox="1"/>
          <p:nvPr/>
        </p:nvSpPr>
        <p:spPr>
          <a:xfrm>
            <a:off x="942308" y="5055706"/>
            <a:ext cx="10019831" cy="327654"/>
          </a:xfrm>
          <a:prstGeom prst="rect">
            <a:avLst/>
          </a:prstGeom>
          <a:noFill/>
          <a:ln>
            <a:noFill/>
          </a:ln>
        </p:spPr>
        <p:txBody>
          <a:bodyPr wrap="square" lIns="0" tIns="0" rIns="0" bIns="0" anchor="t">
            <a:spAutoFit/>
          </a:bodyPr>
          <a:lstStyle/>
          <a:p>
            <a:pPr algn="justLow" rtl="1">
              <a:lnSpc>
                <a:spcPct val="150000"/>
              </a:lnSpc>
              <a:defRPr lang="en-US"/>
            </a:pPr>
            <a:r>
              <a:rPr lang="ar-SA" sz="1600" dirty="0">
                <a:latin typeface="Alexandria" charset="0"/>
                <a:cs typeface="Alexandria" charset="0"/>
              </a:rPr>
              <a:t>قد وصف "فيدلر" نموذجه بالتعقيد وبين أن ارتفاع المقياس يعني زيادة حالة التعقيد المعرفي والعكس صحيح.</a:t>
            </a:r>
          </a:p>
        </p:txBody>
      </p:sp>
    </p:spTree>
    <p:extLst>
      <p:ext uri="{BB962C8B-B14F-4D97-AF65-F5344CB8AC3E}">
        <p14:creationId xmlns:p14="http://schemas.microsoft.com/office/powerpoint/2010/main" val="227118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69F1C9E-707D-A714-1C42-F882818BAA9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2. نظرية المسار أو الهدف</a:t>
            </a: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تعد نظرية المسار والهدف التي طورها العالم" روبرت هاوس ۱۹۷۱ من النظريات التي لاقت دعما وقبولا بشكل واسع من قبل العديد من الباحثين. وركزت النظرية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كيفية تأثير القائد على التابعين من خلال مساعدتهم في تحديد أهدافهم ورسم المسارات المؤدية لتحقيق هذه الأهداف</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ف</a:t>
            </a:r>
            <a:r>
              <a:rPr kumimoji="0" lang="ar-SA" sz="1600" b="0" i="0" u="none" strike="noStrike" kern="0" cap="none" spc="0" normalizeH="0" baseline="0" noProof="0" dirty="0">
                <a:ln>
                  <a:noFill/>
                </a:ln>
                <a:effectLst/>
                <a:uLnTx/>
                <a:uFillTx/>
                <a:latin typeface="Alexandria" charset="0"/>
                <a:ea typeface="+mn-ea"/>
                <a:cs typeface="Alexandria" charset="0"/>
              </a:rPr>
              <a:t>أكدت النظرية على دور القائد في مساعدة التابعين على تحقيق أهدافهم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والتأكد من توافق الأهداف الفردية مع أهداف الجماعة وأهداف المنظمة في المواقف المختلفة</a:t>
            </a:r>
            <a:r>
              <a:rPr kumimoji="0" lang="ar-SA" sz="1600" b="0" i="0" u="none" strike="noStrike" kern="0" cap="none" spc="0" normalizeH="0" baseline="0" noProof="0" dirty="0">
                <a:ln>
                  <a:noFill/>
                </a:ln>
                <a:effectLst/>
                <a:uLnTx/>
                <a:uFillTx/>
                <a:latin typeface="Alexandria" charset="0"/>
                <a:ea typeface="+mn-ea"/>
                <a:cs typeface="Alexandria" charset="0"/>
              </a:rPr>
              <a:t>، وقد حددت النظرية أربع سلوكيات يمارسها القائد مبينة على النحو التالي:</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B70CDDC-9BD1-9A80-1CB8-762F019739A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EAB8CA38-4AD9-5432-9CB7-A549E8EBEFA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F8610F8-38AD-B462-0460-3554335133CB}"/>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87361788-DCE1-D6C2-E21B-18AAE688B5C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824FDFF-6994-8D4A-BCC0-FA6DB4AC11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D51F745-5410-BF10-D31A-E2ACB636A2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0962789-78D9-59E8-8B61-65C8B73D54BC}"/>
              </a:ext>
            </a:extLst>
          </p:cNvPr>
          <p:cNvSpPr/>
          <p:nvPr/>
        </p:nvSpPr>
        <p:spPr>
          <a:xfrm>
            <a:off x="8654959"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الموجه</a:t>
            </a:r>
          </a:p>
        </p:txBody>
      </p:sp>
      <p:sp>
        <p:nvSpPr>
          <p:cNvPr id="12" name="Round Diagonal Corner Rectangle 17">
            <a:extLst>
              <a:ext uri="{FF2B5EF4-FFF2-40B4-BE49-F238E27FC236}">
                <a16:creationId xmlns:a16="http://schemas.microsoft.com/office/drawing/2014/main" id="{2E3D41C9-C464-58FF-2485-B74E1D191319}"/>
              </a:ext>
            </a:extLst>
          </p:cNvPr>
          <p:cNvSpPr/>
          <p:nvPr/>
        </p:nvSpPr>
        <p:spPr>
          <a:xfrm>
            <a:off x="6010234"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الداعم</a:t>
            </a:r>
          </a:p>
        </p:txBody>
      </p:sp>
      <p:sp>
        <p:nvSpPr>
          <p:cNvPr id="13" name="Round Diagonal Corner Rectangle 17">
            <a:extLst>
              <a:ext uri="{FF2B5EF4-FFF2-40B4-BE49-F238E27FC236}">
                <a16:creationId xmlns:a16="http://schemas.microsoft.com/office/drawing/2014/main" id="{414FE576-2EDE-3BB1-456E-FE1510C7FD7C}"/>
              </a:ext>
            </a:extLst>
          </p:cNvPr>
          <p:cNvSpPr/>
          <p:nvPr/>
        </p:nvSpPr>
        <p:spPr>
          <a:xfrm>
            <a:off x="3365509"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المشارك</a:t>
            </a:r>
          </a:p>
        </p:txBody>
      </p:sp>
      <p:sp>
        <p:nvSpPr>
          <p:cNvPr id="14" name="Round Diagonal Corner Rectangle 17">
            <a:extLst>
              <a:ext uri="{FF2B5EF4-FFF2-40B4-BE49-F238E27FC236}">
                <a16:creationId xmlns:a16="http://schemas.microsoft.com/office/drawing/2014/main" id="{F6A49180-96CE-EF4F-66DE-2CE7008DDA88}"/>
              </a:ext>
            </a:extLst>
          </p:cNvPr>
          <p:cNvSpPr/>
          <p:nvPr/>
        </p:nvSpPr>
        <p:spPr>
          <a:xfrm>
            <a:off x="720784" y="5394683"/>
            <a:ext cx="25954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قائد يركز على الإنجاز</a:t>
            </a:r>
          </a:p>
        </p:txBody>
      </p:sp>
    </p:spTree>
    <p:extLst>
      <p:ext uri="{BB962C8B-B14F-4D97-AF65-F5344CB8AC3E}">
        <p14:creationId xmlns:p14="http://schemas.microsoft.com/office/powerpoint/2010/main" val="2849714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B82FA6F-0F68-9B83-67E6-2F5928FA5F9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2. نظرية المسار أو الهدف</a:t>
            </a: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وبينت النظرية أن </a:t>
            </a:r>
            <a:r>
              <a:rPr kumimoji="0" lang="ar-SA" sz="1600" b="1" i="0" u="none" strike="noStrike" kern="0" cap="none" spc="0" normalizeH="0" baseline="0" noProof="0" dirty="0">
                <a:ln>
                  <a:noFill/>
                </a:ln>
                <a:effectLst/>
                <a:uLnTx/>
                <a:uFillTx/>
                <a:latin typeface="Alexandria" charset="0"/>
                <a:ea typeface="+mn-ea"/>
                <a:cs typeface="Alexandria" charset="0"/>
              </a:rPr>
              <a:t>هناك متغيرين مهمين يحددان أكثر الأنماط القيادية فاعلية </a:t>
            </a:r>
            <a:r>
              <a:rPr kumimoji="0" lang="ar-SA" sz="1600" b="0" i="0" u="none" strike="noStrike" kern="0" cap="none" spc="0" normalizeH="0" baseline="0" noProof="0" dirty="0">
                <a:ln>
                  <a:noFill/>
                </a:ln>
                <a:effectLst/>
                <a:uLnTx/>
                <a:uFillTx/>
                <a:latin typeface="Alexandria" charset="0"/>
                <a:ea typeface="+mn-ea"/>
                <a:cs typeface="Alexandria" charset="0"/>
              </a:rPr>
              <a:t>في ظل الموقف الحالي </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A5E35F-0CE1-F05A-1602-5097FADDB51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2B601DE6-E7DE-14D2-26E8-73FFACC80D2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66D71E2-0898-15D9-B4AE-ECF033A7828B}"/>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24DE201-FA50-CCCB-963D-F9A5E9E3BC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B6F8057-25F9-2BDB-BA11-1A0E1F6CDD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C72FFAA-8E15-BB22-1EB9-184D1DC0C9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Freeform 74">
            <a:extLst>
              <a:ext uri="{FF2B5EF4-FFF2-40B4-BE49-F238E27FC236}">
                <a16:creationId xmlns:a16="http://schemas.microsoft.com/office/drawing/2014/main" id="{69A9A52C-9FD5-F4D0-786C-9FD5BE26C470}"/>
              </a:ext>
            </a:extLst>
          </p:cNvPr>
          <p:cNvSpPr/>
          <p:nvPr/>
        </p:nvSpPr>
        <p:spPr>
          <a:xfrm flipH="1" flipV="1">
            <a:off x="1901667" y="4164258"/>
            <a:ext cx="4270594" cy="1429191"/>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00B0F0"/>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ar-SA" sz="1462" dirty="0">
              <a:solidFill>
                <a:schemeClr val="tx1"/>
              </a:solidFill>
              <a:latin typeface="Alexandria" pitchFamily="2" charset="-78"/>
              <a:cs typeface="Alexandria" pitchFamily="2" charset="-78"/>
            </a:endParaRPr>
          </a:p>
        </p:txBody>
      </p:sp>
      <p:sp>
        <p:nvSpPr>
          <p:cNvPr id="14" name="Freeform 77">
            <a:extLst>
              <a:ext uri="{FF2B5EF4-FFF2-40B4-BE49-F238E27FC236}">
                <a16:creationId xmlns:a16="http://schemas.microsoft.com/office/drawing/2014/main" id="{EA4ADC10-4D45-2B17-7BA0-F311EBCE00E3}"/>
              </a:ext>
            </a:extLst>
          </p:cNvPr>
          <p:cNvSpPr/>
          <p:nvPr/>
        </p:nvSpPr>
        <p:spPr>
          <a:xfrm>
            <a:off x="6096000" y="3429000"/>
            <a:ext cx="4270594" cy="142918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F58221"/>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ar-SA" sz="1462" dirty="0">
              <a:solidFill>
                <a:schemeClr val="tx1"/>
              </a:solidFill>
              <a:latin typeface="Alexandria" pitchFamily="2" charset="-78"/>
              <a:cs typeface="Alexandria" pitchFamily="2" charset="-78"/>
            </a:endParaRPr>
          </a:p>
        </p:txBody>
      </p:sp>
      <p:sp>
        <p:nvSpPr>
          <p:cNvPr id="15" name="TextBox 79">
            <a:extLst>
              <a:ext uri="{FF2B5EF4-FFF2-40B4-BE49-F238E27FC236}">
                <a16:creationId xmlns:a16="http://schemas.microsoft.com/office/drawing/2014/main" id="{C98D7A16-2D3B-335D-64AF-636E24688904}"/>
              </a:ext>
            </a:extLst>
          </p:cNvPr>
          <p:cNvSpPr txBox="1"/>
          <p:nvPr/>
        </p:nvSpPr>
        <p:spPr>
          <a:xfrm flipH="1">
            <a:off x="9764309" y="3549411"/>
            <a:ext cx="434734" cy="1092287"/>
          </a:xfrm>
          <a:prstGeom prst="rect">
            <a:avLst/>
          </a:prstGeom>
          <a:noFill/>
        </p:spPr>
        <p:txBody>
          <a:bodyPr wrap="none" rtlCol="0">
            <a:spAutoFit/>
          </a:bodyPr>
          <a:lstStyle/>
          <a:p>
            <a:pPr algn="r" defTabSz="742676" rtl="1">
              <a:defRPr/>
            </a:pPr>
            <a:r>
              <a:rPr lang="ar-SA" sz="6498" dirty="0">
                <a:solidFill>
                  <a:schemeClr val="bg1"/>
                </a:solidFill>
                <a:latin typeface="Alexandria" pitchFamily="2" charset="-78"/>
                <a:cs typeface="Alexandria" pitchFamily="2" charset="-78"/>
              </a:rPr>
              <a:t>1</a:t>
            </a:r>
          </a:p>
        </p:txBody>
      </p:sp>
      <p:cxnSp>
        <p:nvCxnSpPr>
          <p:cNvPr id="16" name="Straight Connector 80">
            <a:extLst>
              <a:ext uri="{FF2B5EF4-FFF2-40B4-BE49-F238E27FC236}">
                <a16:creationId xmlns:a16="http://schemas.microsoft.com/office/drawing/2014/main" id="{80893B09-9B6F-D428-AE52-42BFA6D28076}"/>
              </a:ext>
            </a:extLst>
          </p:cNvPr>
          <p:cNvCxnSpPr/>
          <p:nvPr/>
        </p:nvCxnSpPr>
        <p:spPr>
          <a:xfrm rot="16200000" flipH="1">
            <a:off x="8803260" y="4060985"/>
            <a:ext cx="1143892" cy="15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TextBox 81">
            <a:extLst>
              <a:ext uri="{FF2B5EF4-FFF2-40B4-BE49-F238E27FC236}">
                <a16:creationId xmlns:a16="http://schemas.microsoft.com/office/drawing/2014/main" id="{53FCC10C-0269-57B1-BC66-7591A9718F72}"/>
              </a:ext>
            </a:extLst>
          </p:cNvPr>
          <p:cNvSpPr txBox="1"/>
          <p:nvPr/>
        </p:nvSpPr>
        <p:spPr>
          <a:xfrm flipH="1">
            <a:off x="2195511" y="4392279"/>
            <a:ext cx="606255" cy="1092287"/>
          </a:xfrm>
          <a:prstGeom prst="rect">
            <a:avLst/>
          </a:prstGeom>
          <a:noFill/>
        </p:spPr>
        <p:txBody>
          <a:bodyPr wrap="none" rtlCol="0">
            <a:spAutoFit/>
          </a:bodyPr>
          <a:lstStyle/>
          <a:p>
            <a:pPr algn="r" defTabSz="742676" rtl="1">
              <a:defRPr/>
            </a:pPr>
            <a:r>
              <a:rPr lang="ar-SA" sz="6498" dirty="0">
                <a:solidFill>
                  <a:schemeClr val="bg1"/>
                </a:solidFill>
                <a:latin typeface="Alexandria" pitchFamily="2" charset="-78"/>
                <a:cs typeface="Alexandria" pitchFamily="2" charset="-78"/>
              </a:rPr>
              <a:t>2</a:t>
            </a:r>
          </a:p>
        </p:txBody>
      </p:sp>
      <p:cxnSp>
        <p:nvCxnSpPr>
          <p:cNvPr id="18" name="Straight Connector 82">
            <a:extLst>
              <a:ext uri="{FF2B5EF4-FFF2-40B4-BE49-F238E27FC236}">
                <a16:creationId xmlns:a16="http://schemas.microsoft.com/office/drawing/2014/main" id="{ED639E7E-D567-01BA-D477-29066E6F2FD5}"/>
              </a:ext>
            </a:extLst>
          </p:cNvPr>
          <p:cNvCxnSpPr/>
          <p:nvPr/>
        </p:nvCxnSpPr>
        <p:spPr>
          <a:xfrm rot="16200000" flipH="1">
            <a:off x="2396575" y="4903226"/>
            <a:ext cx="1143892" cy="15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27">
            <a:extLst>
              <a:ext uri="{FF2B5EF4-FFF2-40B4-BE49-F238E27FC236}">
                <a16:creationId xmlns:a16="http://schemas.microsoft.com/office/drawing/2014/main" id="{BA03FE88-367F-9233-C2AB-1F820B6EA49C}"/>
              </a:ext>
            </a:extLst>
          </p:cNvPr>
          <p:cNvSpPr txBox="1"/>
          <p:nvPr/>
        </p:nvSpPr>
        <p:spPr>
          <a:xfrm>
            <a:off x="7326595" y="3827457"/>
            <a:ext cx="1809404" cy="492443"/>
          </a:xfrm>
          <a:prstGeom prst="rect">
            <a:avLst/>
          </a:prstGeom>
          <a:noFill/>
          <a:ln>
            <a:noFill/>
          </a:ln>
        </p:spPr>
        <p:txBody>
          <a:bodyPr wrap="square" lIns="0" tIns="0" rIns="0" bIns="0" anchor="t">
            <a:spAutoFit/>
          </a:bodyPr>
          <a:lstStyle/>
          <a:p>
            <a:pPr algn="justLow" rtl="1">
              <a:defRPr lang="en-US"/>
            </a:pPr>
            <a:r>
              <a:rPr lang="ar-SA" sz="1600" dirty="0">
                <a:solidFill>
                  <a:schemeClr val="bg1"/>
                </a:solidFill>
                <a:latin typeface="Alexandria" pitchFamily="2" charset="-78"/>
                <a:cs typeface="Alexandria" pitchFamily="2" charset="-78"/>
              </a:rPr>
              <a:t>الظروف البيئية المحيطة بالموقف</a:t>
            </a:r>
          </a:p>
        </p:txBody>
      </p:sp>
      <p:sp>
        <p:nvSpPr>
          <p:cNvPr id="20" name="TextBox 127">
            <a:extLst>
              <a:ext uri="{FF2B5EF4-FFF2-40B4-BE49-F238E27FC236}">
                <a16:creationId xmlns:a16="http://schemas.microsoft.com/office/drawing/2014/main" id="{522E2D39-7A73-2D86-AF15-72376371E0AF}"/>
              </a:ext>
            </a:extLst>
          </p:cNvPr>
          <p:cNvSpPr txBox="1"/>
          <p:nvPr/>
        </p:nvSpPr>
        <p:spPr>
          <a:xfrm>
            <a:off x="3176260" y="4648215"/>
            <a:ext cx="1809404" cy="492443"/>
          </a:xfrm>
          <a:prstGeom prst="rect">
            <a:avLst/>
          </a:prstGeom>
          <a:noFill/>
          <a:ln>
            <a:noFill/>
          </a:ln>
        </p:spPr>
        <p:txBody>
          <a:bodyPr wrap="square" lIns="0" tIns="0" rIns="0" bIns="0" anchor="t">
            <a:spAutoFit/>
          </a:bodyPr>
          <a:lstStyle/>
          <a:p>
            <a:pPr algn="l" rtl="1">
              <a:defRPr lang="en-US"/>
            </a:pPr>
            <a:r>
              <a:rPr lang="ar-SA" sz="1600" dirty="0">
                <a:solidFill>
                  <a:schemeClr val="bg1"/>
                </a:solidFill>
                <a:latin typeface="Alexandria" pitchFamily="2" charset="-78"/>
                <a:cs typeface="Alexandria" pitchFamily="2" charset="-78"/>
              </a:rPr>
              <a:t>الخصائص الشخصية للتابعين</a:t>
            </a:r>
          </a:p>
        </p:txBody>
      </p:sp>
    </p:spTree>
    <p:extLst>
      <p:ext uri="{BB962C8B-B14F-4D97-AF65-F5344CB8AC3E}">
        <p14:creationId xmlns:p14="http://schemas.microsoft.com/office/powerpoint/2010/main" val="42204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C035D71-D1D0-0C30-AEFA-3A2FF433EC5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3. النظرية الموقفية </a:t>
            </a:r>
            <a:r>
              <a:rPr kumimoji="0" lang="ar-SA" b="0" i="0" u="none" strike="noStrike" kern="0" cap="none" spc="0" normalizeH="0" baseline="0" noProof="0" dirty="0" err="1">
                <a:ln>
                  <a:noFill/>
                </a:ln>
                <a:solidFill>
                  <a:srgbClr val="00B0F0"/>
                </a:solidFill>
                <a:effectLst/>
                <a:uLnTx/>
                <a:uFillTx/>
                <a:latin typeface="Alexandria" charset="0"/>
                <a:ea typeface="+mn-ea"/>
                <a:cs typeface="Alexandria" charset="0"/>
              </a:rPr>
              <a:t>لهيرسي</a:t>
            </a: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وبلانشارد</a:t>
            </a: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 ركزت هذه النظرية بشكل أساسي على خصائص التابعين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فاعلية القيادة تختلف تبعا لدرجة النضج عند التابعين</a:t>
            </a:r>
            <a:r>
              <a:rPr lang="ar-SA" sz="1600" kern="0" dirty="0">
                <a:solidFill>
                  <a:srgbClr val="00B0F0"/>
                </a:solidFill>
                <a:latin typeface="Alexandria" charset="0"/>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effectLst/>
                <a:uLnTx/>
                <a:uFillTx/>
                <a:latin typeface="Alexandria" charset="0"/>
                <a:ea typeface="+mn-ea"/>
                <a:cs typeface="Alexandria" charset="0"/>
              </a:rPr>
              <a:t>ويقصد بدرجة النضج:</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"قدرة التابعين على صياغة أهداف واقعية ومدى الرغبة والاستعداد لتحمل المسؤولية ومدى القدرة والخبرة والمهارة التي يملكونها لتأدية المهمات الموكلة إليهم".</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lvl="0" algn="justLow">
              <a:lnSpc>
                <a:spcPct val="150000"/>
              </a:lnSpc>
              <a:defRPr/>
            </a:pPr>
            <a:r>
              <a:rPr kumimoji="0" lang="ar-SA" sz="1600" b="0" i="0" u="none" strike="noStrike" kern="0" cap="none" spc="0" normalizeH="0" baseline="0" noProof="0" dirty="0">
                <a:ln>
                  <a:noFill/>
                </a:ln>
                <a:effectLst/>
                <a:uLnTx/>
                <a:uFillTx/>
                <a:latin typeface="Alexandria" charset="0"/>
                <a:ea typeface="+mn-ea"/>
                <a:cs typeface="Alexandria" charset="0"/>
              </a:rPr>
              <a:t>وأكدت على أن يقيم </a:t>
            </a:r>
            <a:r>
              <a:rPr lang="ar-SA" sz="1600" kern="0" dirty="0">
                <a:latin typeface="Alexandria" charset="0"/>
                <a:cs typeface="Alexandria" charset="0"/>
              </a:rPr>
              <a:t>القائد</a:t>
            </a:r>
            <a:r>
              <a:rPr kumimoji="0" lang="ar-SA" sz="1600" b="0" i="0" u="none" strike="noStrike" kern="0" cap="none" spc="0" normalizeH="0" baseline="0" noProof="0" dirty="0">
                <a:ln>
                  <a:noFill/>
                </a:ln>
                <a:effectLst/>
                <a:uLnTx/>
                <a:uFillTx/>
                <a:latin typeface="Alexandria" charset="0"/>
                <a:ea typeface="+mn-ea"/>
                <a:cs typeface="Alexandria" charset="0"/>
              </a:rPr>
              <a:t> خصائص تابعيه باستمرار </a:t>
            </a:r>
            <a:r>
              <a:rPr lang="ar-SA" sz="1600" kern="0" dirty="0">
                <a:latin typeface="Alexandria" charset="0"/>
                <a:cs typeface="Alexandria" charset="0"/>
              </a:rPr>
              <a:t>ثم </a:t>
            </a:r>
            <a:r>
              <a:rPr kumimoji="0" lang="ar-SA" sz="1600" b="0" i="0" u="none" strike="noStrike" kern="0" cap="none" spc="0" normalizeH="0" baseline="0" noProof="0" dirty="0">
                <a:ln>
                  <a:noFill/>
                </a:ln>
                <a:effectLst/>
                <a:uLnTx/>
                <a:uFillTx/>
                <a:latin typeface="Alexandria" charset="0"/>
                <a:ea typeface="+mn-ea"/>
                <a:cs typeface="Alexandria" charset="0"/>
              </a:rPr>
              <a:t>يختار النمط القيادي الأكثر ملائمة لتلك الخصائص.</a:t>
            </a:r>
          </a:p>
          <a:p>
            <a:pPr marL="282575" lvl="0" algn="justLow">
              <a:lnSpc>
                <a:spcPct val="150000"/>
              </a:lnSpc>
              <a:defRPr/>
            </a:pPr>
            <a:r>
              <a:rPr kumimoji="0" lang="ar-SA" sz="1600" b="0" i="0" u="none" strike="noStrike" kern="0" cap="none" spc="0" normalizeH="0" baseline="0" noProof="0" dirty="0">
                <a:ln>
                  <a:noFill/>
                </a:ln>
                <a:effectLst/>
                <a:uLnTx/>
                <a:uFillTx/>
                <a:latin typeface="Alexandria" charset="0"/>
                <a:ea typeface="+mn-ea"/>
                <a:cs typeface="Alexandria" charset="0"/>
              </a:rPr>
              <a:t>كما أن القائد يسمح للتابعين بحرية اتخاذ القرارات من خلال تفويضهم.</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B334303-B30B-0B51-CB3F-DC52F7A9CE7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E40A5FE1-7A19-D35C-F9E8-8872408426B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A85B11C-255A-06DC-B747-72F3FFF91B6C}"/>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660DCC8-E284-7F2C-69CF-6B4AF049F19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C6547E9-1312-6AF2-5A63-0174068B258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35292136-69FD-B206-E11E-9654D5EDC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4136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E18DF4F-4B87-8C3A-D9EB-D33552AF906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b="0" i="0" u="none" strike="noStrike" kern="0" cap="none" spc="0" normalizeH="0" baseline="0" noProof="0" dirty="0">
                <a:ln>
                  <a:noFill/>
                </a:ln>
                <a:solidFill>
                  <a:srgbClr val="00B0F0"/>
                </a:solidFill>
                <a:effectLst/>
                <a:uLnTx/>
                <a:uFillTx/>
                <a:latin typeface="Alexandria" charset="0"/>
                <a:ea typeface="+mn-ea"/>
                <a:cs typeface="Alexandria" charset="0"/>
              </a:rPr>
              <a:t> 3. النظرية الموقفية لهيرسي وبلانشارد</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ويلجأ القائد للإقناع إذا تبين له قدرة العاملين وغياب الرغبة والثقة بالنفس أو كما هو موضح في الشكل التالي:</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9FA07DB-ED04-7442-01FB-CEB48CAAD2C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النظرية الموقفية</a:t>
            </a:r>
          </a:p>
        </p:txBody>
      </p:sp>
      <p:sp>
        <p:nvSpPr>
          <p:cNvPr id="4" name="Rectangle 4">
            <a:extLst>
              <a:ext uri="{FF2B5EF4-FFF2-40B4-BE49-F238E27FC236}">
                <a16:creationId xmlns:a16="http://schemas.microsoft.com/office/drawing/2014/main" id="{1D2FF638-CC90-58F6-B6A1-F5374E6B678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906BD60-8D17-9105-8D88-6E5D146B2FA1}"/>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311F166-629A-7B05-5A20-D2298D28615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4002AC8-8765-7634-7675-1661F9CF8B1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A7EB4A58-4945-8B12-D34F-64EA44EDEA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B1CC98E3-6DB9-79A2-390F-62E28C67E492}"/>
              </a:ext>
            </a:extLst>
          </p:cNvPr>
          <p:cNvPicPr>
            <a:picLocks noChangeAspect="1"/>
          </p:cNvPicPr>
          <p:nvPr/>
        </p:nvPicPr>
        <p:blipFill rotWithShape="1">
          <a:blip r:embed="rId4"/>
          <a:srcRect l="16500" t="35147" r="40000" b="32442"/>
          <a:stretch/>
        </p:blipFill>
        <p:spPr>
          <a:xfrm>
            <a:off x="3231051" y="3429000"/>
            <a:ext cx="5729898" cy="2400215"/>
          </a:xfrm>
          <a:prstGeom prst="rect">
            <a:avLst/>
          </a:prstGeom>
          <a:ln w="28575">
            <a:solidFill>
              <a:srgbClr val="00B0F0"/>
            </a:solidFill>
            <a:prstDash val="dashDot"/>
          </a:ln>
        </p:spPr>
      </p:pic>
    </p:spTree>
    <p:extLst>
      <p:ext uri="{BB962C8B-B14F-4D97-AF65-F5344CB8AC3E}">
        <p14:creationId xmlns:p14="http://schemas.microsoft.com/office/powerpoint/2010/main" val="2450539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1FC83BA-7547-6684-96BB-6BC74222894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F2B9ADB-BDD9-624F-E375-8B7A2A6DC90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الأسس التي تقوم عليها النظريات الموقفية</a:t>
            </a:r>
          </a:p>
        </p:txBody>
      </p:sp>
      <p:sp>
        <p:nvSpPr>
          <p:cNvPr id="4" name="Rectangle 4">
            <a:extLst>
              <a:ext uri="{FF2B5EF4-FFF2-40B4-BE49-F238E27FC236}">
                <a16:creationId xmlns:a16="http://schemas.microsoft.com/office/drawing/2014/main" id="{2AC7A30F-24C9-277D-9822-26ADB1D0966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5F7CA72-716F-9BB3-3561-7493599BBFCF}"/>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8A1A3F0-9B1F-2205-DC11-5E72FD3A25D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C8F8120-B6F3-2AD2-CA4F-A31AEE2AAB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51AA5B3-ECE9-0C4C-7497-5AA6ADF4C1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5FD14E23-94BB-CFDD-A863-77E04C0A7745}"/>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latin typeface="Alexandria" charset="0"/>
                <a:cs typeface="Alexandria" charset="0"/>
              </a:rPr>
              <a:t>ليس هناك طريقة واحدة يمكن إتباعها في الإدارة.</a:t>
            </a:r>
            <a:endParaRPr lang="ar-SA" sz="1400" dirty="0">
              <a:solidFill>
                <a:srgbClr val="FFFFFF"/>
              </a:solidFill>
            </a:endParaRPr>
          </a:p>
        </p:txBody>
      </p:sp>
      <p:sp>
        <p:nvSpPr>
          <p:cNvPr id="10" name="Round Diagonal Corner Rectangle 36">
            <a:extLst>
              <a:ext uri="{FF2B5EF4-FFF2-40B4-BE49-F238E27FC236}">
                <a16:creationId xmlns:a16="http://schemas.microsoft.com/office/drawing/2014/main" id="{55A4407A-DA27-6454-20B8-AA1258DE12E5}"/>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prstClr val="white"/>
                </a:solidFill>
                <a:latin typeface="Alexandria" charset="0"/>
                <a:cs typeface="Alexandria" charset="0"/>
              </a:rPr>
              <a:t>أن الممارسات الإدارية يجب أن تتماشى مع المهام المختلفة التي يقوم بها الأفراد مع البيئة الخارجية، ومع حاجات الأفراد في المنظمة.</a:t>
            </a:r>
            <a:endParaRPr lang="ar-SA" sz="1400" dirty="0">
              <a:solidFill>
                <a:srgbClr val="FFFFFF"/>
              </a:solidFill>
            </a:endParaRPr>
          </a:p>
        </p:txBody>
      </p:sp>
      <p:sp>
        <p:nvSpPr>
          <p:cNvPr id="11" name="Round Diagonal Corner Rectangle 39">
            <a:extLst>
              <a:ext uri="{FF2B5EF4-FFF2-40B4-BE49-F238E27FC236}">
                <a16:creationId xmlns:a16="http://schemas.microsoft.com/office/drawing/2014/main" id="{82BBF127-904B-DE58-F0C1-7762B84FBAD3}"/>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prstClr val="white"/>
                </a:solidFill>
                <a:latin typeface="Alexandria" charset="0"/>
                <a:cs typeface="Alexandria" charset="0"/>
              </a:rPr>
              <a:t>أن القيادة تمثل تحدياً لقدرة المديرين التحليلية والقدرة على رؤية الذات والبيئة بأنواع مختلفة من الظروف والمواقف وهذا هو الطريق نحو تطوير وتنمية الشخصيات.</a:t>
            </a:r>
            <a:endParaRPr lang="ar-SA" sz="1400" dirty="0">
              <a:solidFill>
                <a:srgbClr val="FFFFFF"/>
              </a:solidFill>
            </a:endParaRPr>
          </a:p>
        </p:txBody>
      </p:sp>
      <p:sp>
        <p:nvSpPr>
          <p:cNvPr id="12" name="Round Diagonal Corner Rectangle 42">
            <a:extLst>
              <a:ext uri="{FF2B5EF4-FFF2-40B4-BE49-F238E27FC236}">
                <a16:creationId xmlns:a16="http://schemas.microsoft.com/office/drawing/2014/main" id="{23F0C017-CA4B-B874-BBFF-9F556D28D903}"/>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srgbClr val="203E5F"/>
                </a:solidFill>
                <a:latin typeface="Alexandria" charset="0"/>
                <a:cs typeface="Alexandria" charset="0"/>
              </a:rPr>
              <a:t>أن التنظيم نظام مفتوح يتكون من نظم فرعية مختلفة يتفاعل بعضها مع بعض، وترتبط مع البيئة الخارجية بعلاقات متشابكة.</a:t>
            </a:r>
            <a:endParaRPr lang="ar-SA" sz="1400" dirty="0">
              <a:solidFill>
                <a:srgbClr val="203E5F"/>
              </a:solidFill>
            </a:endParaRPr>
          </a:p>
        </p:txBody>
      </p:sp>
      <p:sp>
        <p:nvSpPr>
          <p:cNvPr id="13" name="Round Diagonal Corner Rectangle 44">
            <a:extLst>
              <a:ext uri="{FF2B5EF4-FFF2-40B4-BE49-F238E27FC236}">
                <a16:creationId xmlns:a16="http://schemas.microsoft.com/office/drawing/2014/main" id="{C94CE08F-DC4E-4696-8E52-662A45793E3C}"/>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400" dirty="0">
                <a:solidFill>
                  <a:srgbClr val="203E5F"/>
                </a:solidFill>
                <a:latin typeface="Alexandria" charset="0"/>
                <a:cs typeface="Alexandria" charset="0"/>
              </a:rPr>
              <a:t>يتكون التنظيم من ثلاثة نظم فرعية هي: النظام الفرعي الفني أي إنتاج سلع وخدمات التنظيم، النظام الفرعي التنظيمي أي تنسيق العلاقات الداخلية للتنظيم، النظام الفرعي المؤسسي أي تنسيق العلاقات الخارجية مع البيئة.</a:t>
            </a:r>
            <a:endParaRPr lang="ar-SA" sz="1400" dirty="0">
              <a:solidFill>
                <a:srgbClr val="203E5F"/>
              </a:solidFill>
            </a:endParaRPr>
          </a:p>
        </p:txBody>
      </p:sp>
      <p:sp>
        <p:nvSpPr>
          <p:cNvPr id="14" name="Text Box 2248">
            <a:extLst>
              <a:ext uri="{FF2B5EF4-FFF2-40B4-BE49-F238E27FC236}">
                <a16:creationId xmlns:a16="http://schemas.microsoft.com/office/drawing/2014/main" id="{8A6A1508-4C84-44F2-A4EF-70B9C94B86A0}"/>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05</a:t>
            </a:r>
          </a:p>
        </p:txBody>
      </p:sp>
      <p:sp>
        <p:nvSpPr>
          <p:cNvPr id="15" name="Text Box 2248">
            <a:extLst>
              <a:ext uri="{FF2B5EF4-FFF2-40B4-BE49-F238E27FC236}">
                <a16:creationId xmlns:a16="http://schemas.microsoft.com/office/drawing/2014/main" id="{CE9B9C44-D7AA-8285-4603-0BC7574BCDA0}"/>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03</a:t>
            </a:r>
          </a:p>
        </p:txBody>
      </p:sp>
      <p:sp>
        <p:nvSpPr>
          <p:cNvPr id="16" name="Text Box 2248">
            <a:extLst>
              <a:ext uri="{FF2B5EF4-FFF2-40B4-BE49-F238E27FC236}">
                <a16:creationId xmlns:a16="http://schemas.microsoft.com/office/drawing/2014/main" id="{43884480-D7A6-A1E3-AF4D-9FCEED182C52}"/>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02</a:t>
            </a:r>
          </a:p>
        </p:txBody>
      </p:sp>
      <p:sp>
        <p:nvSpPr>
          <p:cNvPr id="17" name="Text Box 2248">
            <a:extLst>
              <a:ext uri="{FF2B5EF4-FFF2-40B4-BE49-F238E27FC236}">
                <a16:creationId xmlns:a16="http://schemas.microsoft.com/office/drawing/2014/main" id="{24B86472-9971-72B7-DEF8-ADA5072ED778}"/>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01</a:t>
            </a:r>
          </a:p>
        </p:txBody>
      </p:sp>
      <p:sp>
        <p:nvSpPr>
          <p:cNvPr id="18" name="Text Box 2248">
            <a:extLst>
              <a:ext uri="{FF2B5EF4-FFF2-40B4-BE49-F238E27FC236}">
                <a16:creationId xmlns:a16="http://schemas.microsoft.com/office/drawing/2014/main" id="{008119D0-37C0-7295-BB47-9928ABE20D69}"/>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ar-SA" sz="2800" b="1" dirty="0">
                <a:latin typeface="Alexandria" pitchFamily="2" charset="-78"/>
                <a:cs typeface="Alexandria" pitchFamily="2" charset="-78"/>
              </a:rPr>
              <a:t>04</a:t>
            </a:r>
          </a:p>
        </p:txBody>
      </p:sp>
    </p:spTree>
    <p:extLst>
      <p:ext uri="{BB962C8B-B14F-4D97-AF65-F5344CB8AC3E}">
        <p14:creationId xmlns:p14="http://schemas.microsoft.com/office/powerpoint/2010/main" val="4144941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612531-A501-ECD3-C074-C86ACFC4870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3" name="Rectangle 17">
            <a:extLst>
              <a:ext uri="{FF2B5EF4-FFF2-40B4-BE49-F238E27FC236}">
                <a16:creationId xmlns:a16="http://schemas.microsoft.com/office/drawing/2014/main" id="{B883EA24-0B7E-2E7A-5D54-D1A7D17E329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4" name="TextBox 18">
            <a:extLst>
              <a:ext uri="{FF2B5EF4-FFF2-40B4-BE49-F238E27FC236}">
                <a16:creationId xmlns:a16="http://schemas.microsoft.com/office/drawing/2014/main" id="{7DE8DAA7-4C77-845A-7B83-644F692B38D2}"/>
              </a:ext>
            </a:extLst>
          </p:cNvPr>
          <p:cNvSpPr txBox="1"/>
          <p:nvPr/>
        </p:nvSpPr>
        <p:spPr>
          <a:xfrm>
            <a:off x="2669208" y="1273443"/>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A93728C-F17F-7802-06D6-B8E5DA81923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F1AC61F9-AD20-227E-119C-691D093B0A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2">
            <a:extLst>
              <a:ext uri="{FF2B5EF4-FFF2-40B4-BE49-F238E27FC236}">
                <a16:creationId xmlns:a16="http://schemas.microsoft.com/office/drawing/2014/main" id="{64BA8C59-288F-A116-7324-09C3FD48C7E5}"/>
              </a:ext>
            </a:extLst>
          </p:cNvPr>
          <p:cNvSpPr txBox="1"/>
          <p:nvPr/>
        </p:nvSpPr>
        <p:spPr>
          <a:xfrm>
            <a:off x="9283700" y="279400"/>
            <a:ext cx="2616200" cy="400110"/>
          </a:xfrm>
          <a:prstGeom prst="rect">
            <a:avLst/>
          </a:prstGeom>
          <a:noFill/>
        </p:spPr>
        <p:txBody>
          <a:bodyPr wrap="square" rtlCol="0">
            <a:spAutoFit/>
          </a:bodyPr>
          <a:lstStyle/>
          <a:p>
            <a:pPr algn="ctr"/>
            <a:r>
              <a:rPr lang="ar-SA" sz="2000" b="1" dirty="0"/>
              <a:t> </a:t>
            </a:r>
          </a:p>
        </p:txBody>
      </p:sp>
      <p:pic>
        <p:nvPicPr>
          <p:cNvPr id="8" name="Graphic 21">
            <a:extLst>
              <a:ext uri="{FF2B5EF4-FFF2-40B4-BE49-F238E27FC236}">
                <a16:creationId xmlns:a16="http://schemas.microsoft.com/office/drawing/2014/main" id="{357D74B5-5895-B970-6D84-1D4BFF86E9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D929452-F0F5-7F47-815B-B9CD9B11B0B6}"/>
              </a:ext>
            </a:extLst>
          </p:cNvPr>
          <p:cNvSpPr txBox="1"/>
          <p:nvPr/>
        </p:nvSpPr>
        <p:spPr>
          <a:xfrm>
            <a:off x="1728534" y="2864161"/>
            <a:ext cx="2899735" cy="707886"/>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الاتجاهات النظرية الحديثة في القيادة</a:t>
            </a:r>
          </a:p>
        </p:txBody>
      </p:sp>
      <p:pic>
        <p:nvPicPr>
          <p:cNvPr id="10" name="صورة 9">
            <a:extLst>
              <a:ext uri="{FF2B5EF4-FFF2-40B4-BE49-F238E27FC236}">
                <a16:creationId xmlns:a16="http://schemas.microsoft.com/office/drawing/2014/main" id="{EE2A72C4-B850-847A-3F18-0F9136662FC5}"/>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121358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9CD927F-19F2-4D13-98CE-6DC4827090B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تعددت المداخل والنظريات </a:t>
            </a:r>
            <a:r>
              <a:rPr lang="ar-SA" sz="1600" kern="0" dirty="0">
                <a:solidFill>
                  <a:prstClr val="black"/>
                </a:solidFill>
                <a:latin typeface="Alexandria" charset="0"/>
                <a:cs typeface="Alexandria" charset="0"/>
              </a:rPr>
              <a:t>في علم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القيادة الإدارية وتنقلت عبر الزمن من المدرسة التقليدية إلى المدرسة السلوكية وصولاً إلى النظريات الموقفية</a:t>
            </a:r>
            <a:r>
              <a:rPr lang="ar-SA" sz="1600" kern="0" dirty="0">
                <a:solidFill>
                  <a:prstClr val="black"/>
                </a:solidFill>
                <a:latin typeface="Alexandria" charset="0"/>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لكن بيئة الأعمال المتغيرة وتعقيد العمليات والتراكيب التنظيمية الجديدة للمنظمات وما رافق ذلك من أفكار واتجاهات فلسفية فرض نظرة متجددة للقيادة الإدارية في منظمات الأعمال.</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ولذلك فمنذ السبعينات من القرن الماضي وضع  العديد من علماء القيادة ومنهم "بيرنز" أساساً لنظريات حديثة احتلت حيزا كبيرا من اهتمام الباحثين منذ ذلك الحين. و</a:t>
            </a:r>
            <a:r>
              <a:rPr kumimoji="0" lang="ar-SA" sz="1600" b="0" i="0" u="none" strike="noStrike" kern="0" cap="none" spc="0" normalizeH="0" baseline="0" noProof="0" dirty="0">
                <a:ln>
                  <a:noFill/>
                </a:ln>
                <a:effectLst/>
                <a:uLnTx/>
                <a:uFillTx/>
                <a:latin typeface="Alexandria" charset="0"/>
                <a:ea typeface="+mn-ea"/>
                <a:cs typeface="Alexandria" charset="0"/>
              </a:rPr>
              <a:t>تم استخدامها عالميا وعلى نطاق واسع، وأهمها</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A84A9A3-52FA-A2EC-E8D7-F67BFEB7338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4DC711BE-16C7-F161-BE8E-083BE7DE807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731CC8-3B9E-092D-9AE1-BF7819B325C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C827327-7D1D-A64B-E11B-147A3C158F4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7BF2EA7-3B19-A161-705C-3F22B7108F3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5C304A1-F00C-5ECB-7558-3E272C3C79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EBD9CE4-F498-937D-F54B-710AC2E1A071}"/>
              </a:ext>
            </a:extLst>
          </p:cNvPr>
          <p:cNvSpPr/>
          <p:nvPr/>
        </p:nvSpPr>
        <p:spPr>
          <a:xfrm>
            <a:off x="8253506" y="5394683"/>
            <a:ext cx="27920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القيادة التبادلية</a:t>
            </a:r>
          </a:p>
        </p:txBody>
      </p:sp>
      <p:sp>
        <p:nvSpPr>
          <p:cNvPr id="12" name="Round Diagonal Corner Rectangle 17">
            <a:extLst>
              <a:ext uri="{FF2B5EF4-FFF2-40B4-BE49-F238E27FC236}">
                <a16:creationId xmlns:a16="http://schemas.microsoft.com/office/drawing/2014/main" id="{FFDC3FAE-E17D-2B63-466A-4F8A0F2D3EC6}"/>
              </a:ext>
            </a:extLst>
          </p:cNvPr>
          <p:cNvSpPr/>
          <p:nvPr/>
        </p:nvSpPr>
        <p:spPr>
          <a:xfrm>
            <a:off x="1024965" y="5394683"/>
            <a:ext cx="27920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القيادة التحويلية</a:t>
            </a:r>
          </a:p>
        </p:txBody>
      </p:sp>
      <p:sp>
        <p:nvSpPr>
          <p:cNvPr id="13" name="Round Diagonal Corner Rectangle 17">
            <a:extLst>
              <a:ext uri="{FF2B5EF4-FFF2-40B4-BE49-F238E27FC236}">
                <a16:creationId xmlns:a16="http://schemas.microsoft.com/office/drawing/2014/main" id="{5B5DECAF-95AB-7EF2-F678-B7F1A35E804F}"/>
              </a:ext>
            </a:extLst>
          </p:cNvPr>
          <p:cNvSpPr/>
          <p:nvPr/>
        </p:nvSpPr>
        <p:spPr>
          <a:xfrm>
            <a:off x="4621630" y="5394683"/>
            <a:ext cx="27920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القيادة الكاريزمية</a:t>
            </a:r>
          </a:p>
        </p:txBody>
      </p:sp>
    </p:spTree>
    <p:extLst>
      <p:ext uri="{BB962C8B-B14F-4D97-AF65-F5344CB8AC3E}">
        <p14:creationId xmlns:p14="http://schemas.microsoft.com/office/powerpoint/2010/main" val="3805140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26A136E-A8EB-B78F-31E0-C8D43EE1701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أصل</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وظيفة القائد الإداري هو قيامه بتحفيز العاملين لإنجاز ما هو مطلوب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منهم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من خلال توفير:</a:t>
            </a:r>
          </a:p>
          <a:p>
            <a:pPr marL="1239838"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متطلبات ذلك الإنجاز.</a:t>
            </a:r>
          </a:p>
          <a:p>
            <a:pPr marL="1239838" marR="0" lvl="0" indent="-342900" algn="justLow" defTabSz="914400" eaLnBrk="1" fontAlgn="auto" latinLnBrk="0" hangingPunct="1">
              <a:lnSpc>
                <a:spcPct val="150000"/>
              </a:lnSpc>
              <a:spcBef>
                <a:spcPts val="0"/>
              </a:spcBef>
              <a:spcAft>
                <a:spcPts val="60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مقابل لجهودهم التي يبذلونها لتحقيق هذا الإنجاز.</a:t>
            </a:r>
          </a:p>
          <a:p>
            <a:pPr marL="282575" marR="0" lvl="0" algn="justLow" defTabSz="914400" eaLnBrk="1" fontAlgn="auto" latinLnBrk="0" hangingPunct="1">
              <a:lnSpc>
                <a:spcPct val="20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فالتبا</a:t>
            </a:r>
            <a:r>
              <a:rPr lang="ar-SA" sz="1600" kern="0" dirty="0">
                <a:solidFill>
                  <a:prstClr val="black"/>
                </a:solidFill>
                <a:latin typeface="Alexandria" charset="0"/>
                <a:cs typeface="Alexandria" charset="0"/>
              </a:rPr>
              <a:t>دل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بين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الجهد والمقابل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الذي يعطى </a:t>
            </a:r>
            <a:r>
              <a:rPr lang="ar-SA" sz="1600" kern="0" dirty="0">
                <a:solidFill>
                  <a:prstClr val="black"/>
                </a:solidFill>
                <a:latin typeface="Alexandria" charset="0"/>
                <a:cs typeface="Alexandria" charset="0"/>
              </a:rPr>
              <a:t>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لعاملين هو الأساس</a:t>
            </a:r>
            <a:r>
              <a:rPr lang="ar-SA" sz="1600" kern="0" noProof="0" dirty="0">
                <a:solidFill>
                  <a:prstClr val="black"/>
                </a:solidFill>
                <a:latin typeface="Alexandria" charset="0"/>
                <a:cs typeface="Alexandria" charset="0"/>
              </a:rPr>
              <a:t> الذي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عليه نظرية القيادة التبادلية. </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وفيما عدا نظريات المدرسة التقليدية فإن النظريات السلوكية والموقفية تقوم بشكل أو بآخر على أساس هذا التبادل. فهناك من يعطي وهناك من يأخذ ويحصل على مقابل له.</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8AFB51-90B3-5575-D427-9747BB451A0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C7B4691A-1BCE-ED19-B631-C831DE245C5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F5578AD-B177-3962-2CCD-2633315CDDB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9065DA6-EB72-005A-F360-814B6924CAC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359A9CF-CFCB-BBBB-C9E1-7912EBC004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4A140B36-E3CA-A681-030F-4D14F6EE96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3F6A8C5-C3D2-D101-4090-251EA37F2857}"/>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1- القيادة التبادلية</a:t>
            </a:r>
          </a:p>
        </p:txBody>
      </p:sp>
    </p:spTree>
    <p:extLst>
      <p:ext uri="{BB962C8B-B14F-4D97-AF65-F5344CB8AC3E}">
        <p14:creationId xmlns:p14="http://schemas.microsoft.com/office/powerpoint/2010/main" val="2728536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26A136E-A8EB-B78F-31E0-C8D43EE1701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وتقوم القيادة التبادلية أيضاً على مفهوم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بناء العلاقة بين الرئيس والمرؤوسين على أساس الثواب والعقاب</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algn="justLow">
              <a:lnSpc>
                <a:spcPct val="150000"/>
              </a:lnSpc>
              <a:defRPr/>
            </a:pPr>
            <a:r>
              <a:rPr lang="ar-SA" sz="1600" kern="0" dirty="0">
                <a:solidFill>
                  <a:prstClr val="black"/>
                </a:solidFill>
                <a:latin typeface="Alexandria" charset="0"/>
                <a:cs typeface="Alexandria" charset="0"/>
              </a:rPr>
              <a:t>فالثواب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والمكافأة تكون مقابل العمل والإنتاج بينما يأتي العقاب مقابلاً لعدم العمل وانخفاض الإنتاج. كما يقوم القائد بتوجيه العاملين وإصدار الأوامر مع السماح لهم بالحرية في العمل أحيانا إذا استمر أداءهم له بشكل جيد ولفترة مناسبة.</a:t>
            </a:r>
          </a:p>
          <a:p>
            <a:pPr marL="282575" algn="justLow">
              <a:lnSpc>
                <a:spcPct val="150000"/>
              </a:lnSpc>
              <a:defRPr/>
            </a:pPr>
            <a:endParaRPr lang="ar-SA" sz="1600" kern="0" dirty="0">
              <a:solidFill>
                <a:prstClr val="black"/>
              </a:solidFill>
              <a:latin typeface="Alexandria" charset="0"/>
              <a:cs typeface="Alexandria" charset="0"/>
            </a:endParaRPr>
          </a:p>
          <a:p>
            <a:pPr marL="282575"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هذا النمط القيادي </a:t>
            </a:r>
            <a:r>
              <a:rPr lang="ar-SA" sz="1600" kern="0" dirty="0">
                <a:solidFill>
                  <a:prstClr val="black"/>
                </a:solidFill>
                <a:latin typeface="Alexandria" charset="0"/>
                <a:cs typeface="Alexandria" charset="0"/>
              </a:rPr>
              <a:t>يكون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واضحاً في الكثير من المنظمات التي تمتاز بيئة أعمالها بالاستقرار أو الاستقرار النسبي. فالمشاكل والمتطلبات واضحة ومحددة المعالم. ومما لا شك فيه هو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قصور مثل هذا النط عن مواكبة التطورات والتعقيدات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المستمدة من بيئة الأعمال لمعظم منظمات الأعمال إن لم يكن جميعها.</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8AFB51-90B3-5575-D427-9747BB451A0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C7B4691A-1BCE-ED19-B631-C831DE245C5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F5578AD-B177-3962-2CCD-2633315CDDB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9065DA6-EB72-005A-F360-814B6924CAC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359A9CF-CFCB-BBBB-C9E1-7912EBC004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4A140B36-E3CA-A681-030F-4D14F6EE96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3F6A8C5-C3D2-D101-4090-251EA37F2857}"/>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1- القيادة التبادلية</a:t>
            </a:r>
          </a:p>
        </p:txBody>
      </p:sp>
    </p:spTree>
    <p:extLst>
      <p:ext uri="{BB962C8B-B14F-4D97-AF65-F5344CB8AC3E}">
        <p14:creationId xmlns:p14="http://schemas.microsoft.com/office/powerpoint/2010/main" val="1078542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FDD4B6-8F05-4BFA-76A0-4B56FA7312D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وفقاً لهذه النظرية لديه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القدرة على تحفيز العاملين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للحصول منهم على آداء يتجاوز أو يفوق ما هو متوقع. كما أن القائد من هذا النمط لديه قدرة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الإيحاء والإلهام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للعاملين بحيث يستخدموا أقصى طاقة لديهم ويلتزمون تماماً تجاه المنظمة التي يعملون فيها متجاوزين مصالحهم الخاصة ومضحين من أجل صالح المنظمة.</a:t>
            </a:r>
          </a:p>
          <a:p>
            <a:pPr marL="282575" lvl="0"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a:t>
            </a:r>
            <a:r>
              <a:rPr lang="ar-SA" sz="1600" kern="0" dirty="0">
                <a:solidFill>
                  <a:prstClr val="black"/>
                </a:solidFill>
                <a:latin typeface="Alexandria" charset="0"/>
                <a:cs typeface="Alexandria" charset="0"/>
              </a:rPr>
              <a:t>هذه النظرية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تؤكد على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القائد يستطيع كسب التابعين له بسلطة الشخصية والجاذبية وليس بسلطة المركز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lvl="0" algn="justLow">
              <a:defRPr/>
            </a:pPr>
            <a:endParaRPr lang="ar-SA" sz="1600" kern="0" dirty="0">
              <a:solidFill>
                <a:prstClr val="black"/>
              </a:solidFill>
              <a:latin typeface="Alexandria" charset="0"/>
              <a:cs typeface="Alexandria" charset="0"/>
            </a:endParaRPr>
          </a:p>
          <a:p>
            <a:pPr marL="282575" lvl="0" algn="justLow">
              <a:lnSpc>
                <a:spcPct val="150000"/>
              </a:lnSpc>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وقد حدد روبرت هاوس في نموذجه القيادة الكاريزمية صفات القائد وقدرته على التأثير عبر الشخصية وجمعها بثلاث فئات وهي :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الصفات الشخصية والسلوك والمؤثرات الموقفية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ومثال للشخصية الكاريزمية اختار شخصية غاندي الذي استطاع التأثير في أمة وهو ليس غنياً ولا يملك سلطة موروثة.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9E78DF7-0B85-089F-7629-3A364046E7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A74FD06B-B6F1-7B58-EB32-2B31E27767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FDC036-FAD8-4C50-0B4A-043017BE295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F02F40F-C872-EF49-9E1A-55AFE1CC4B5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98B73D9-74DD-654E-1CBD-329968509CF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6F1AB56-FDD0-800B-E1AA-7FD6393BD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586F1BE-9930-08EF-30C5-E18B46F3426B}"/>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القيادة الكاريزمية</a:t>
            </a:r>
          </a:p>
        </p:txBody>
      </p:sp>
    </p:spTree>
    <p:extLst>
      <p:ext uri="{BB962C8B-B14F-4D97-AF65-F5344CB8AC3E}">
        <p14:creationId xmlns:p14="http://schemas.microsoft.com/office/powerpoint/2010/main" val="1108282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FDD4B6-8F05-4BFA-76A0-4B56FA7312D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ويأتي الأثر الكاريزمي للقائد من: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صياغة رؤية شامخة لمستقبل طموح يكون الأفراد سعداء بالانتساب إليه.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بناء نظام قيمي متكامل يعرف كل عضو في المنظمة موقفه فيه.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كسب ثقة العاملين وودهم وبالتالي إخلاصهم في العمل بشكل دائم.</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600" kern="0" dirty="0">
                <a:solidFill>
                  <a:prstClr val="black"/>
                </a:solidFill>
                <a:latin typeface="Alexandria" charset="0"/>
                <a:cs typeface="Alexandria" charset="0"/>
              </a:rPr>
              <a:t>ذو شخصية قوية ومحبوبة وينظر إليه كبطل، فتأثيره العاطفي على المرؤوسين كبير.</a:t>
            </a:r>
          </a:p>
          <a:p>
            <a:pPr marL="568325" lvl="0" indent="-285750" algn="justLow">
              <a:lnSpc>
                <a:spcPct val="150000"/>
              </a:lnSpc>
              <a:buFont typeface="Wingdings" panose="05000000000000000000" pitchFamily="2" charset="2"/>
              <a:buChar char="§"/>
              <a:defRPr/>
            </a:pPr>
            <a:r>
              <a:rPr lang="ar-SA" sz="1600" kern="0" dirty="0">
                <a:solidFill>
                  <a:prstClr val="black"/>
                </a:solidFill>
                <a:latin typeface="Alexandria" charset="0"/>
                <a:cs typeface="Alexandria" charset="0"/>
              </a:rPr>
              <a:t>قادر على توضيح الرؤية القيادية التي تخاطب قلوب وأحاسيس العاملين جاعلة منهم جزاءاً أساسياً من بناء كبير يتجاوز حدودهم الذاتية. ويستطيع تحفيزهم لمساعدته في إنجازها.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9E78DF7-0B85-089F-7629-3A364046E7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A74FD06B-B6F1-7B58-EB32-2B31E27767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FDC036-FAD8-4C50-0B4A-043017BE295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F02F40F-C872-EF49-9E1A-55AFE1CC4B5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98B73D9-74DD-654E-1CBD-329968509CF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6F1AB56-FDD0-800B-E1AA-7FD6393BD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586F1BE-9930-08EF-30C5-E18B46F3426B}"/>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القيادة الكاريزمية</a:t>
            </a:r>
          </a:p>
        </p:txBody>
      </p:sp>
    </p:spTree>
    <p:extLst>
      <p:ext uri="{BB962C8B-B14F-4D97-AF65-F5344CB8AC3E}">
        <p14:creationId xmlns:p14="http://schemas.microsoft.com/office/powerpoint/2010/main" val="2990929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FDD4B6-8F05-4BFA-76A0-4B56FA7312D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من المفيد إجمال الصفات الكاريزمية التي أجمع عليها الباحثون، في الآتي:</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9E78DF7-0B85-089F-7629-3A364046E7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A74FD06B-B6F1-7B58-EB32-2B31E27767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FDC036-FAD8-4C50-0B4A-043017BE2953}"/>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F02F40F-C872-EF49-9E1A-55AFE1CC4B5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98B73D9-74DD-654E-1CBD-329968509CF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6F1AB56-FDD0-800B-E1AA-7FD6393BD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586F1BE-9930-08EF-30C5-E18B46F3426B}"/>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القيادة الكاريزمية</a:t>
            </a:r>
          </a:p>
        </p:txBody>
      </p:sp>
      <p:grpSp>
        <p:nvGrpSpPr>
          <p:cNvPr id="10" name="مجموعة 9">
            <a:extLst>
              <a:ext uri="{FF2B5EF4-FFF2-40B4-BE49-F238E27FC236}">
                <a16:creationId xmlns:a16="http://schemas.microsoft.com/office/drawing/2014/main" id="{691C325E-5C74-51EF-D334-049FF1EFD6F7}"/>
              </a:ext>
            </a:extLst>
          </p:cNvPr>
          <p:cNvGrpSpPr/>
          <p:nvPr/>
        </p:nvGrpSpPr>
        <p:grpSpPr>
          <a:xfrm>
            <a:off x="8532144" y="3667728"/>
            <a:ext cx="1705012" cy="2265871"/>
            <a:chOff x="9721778" y="842765"/>
            <a:chExt cx="1705012" cy="2854800"/>
          </a:xfrm>
          <a:solidFill>
            <a:schemeClr val="accent4">
              <a:lumMod val="40000"/>
              <a:lumOff val="60000"/>
            </a:schemeClr>
          </a:solidFill>
        </p:grpSpPr>
        <p:sp>
          <p:nvSpPr>
            <p:cNvPr id="11" name="مستطيل 10">
              <a:extLst>
                <a:ext uri="{FF2B5EF4-FFF2-40B4-BE49-F238E27FC236}">
                  <a16:creationId xmlns:a16="http://schemas.microsoft.com/office/drawing/2014/main" id="{E85FA845-5D69-F7A2-580D-CFABE3C00D10}"/>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12" name="مربع نص 11">
              <a:extLst>
                <a:ext uri="{FF2B5EF4-FFF2-40B4-BE49-F238E27FC236}">
                  <a16:creationId xmlns:a16="http://schemas.microsoft.com/office/drawing/2014/main" id="{90ED218A-EB21-9C41-1762-3DD2A9A0BFCC}"/>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rtl="1">
                <a:lnSpc>
                  <a:spcPct val="150000"/>
                </a:lnSpc>
                <a:buFont typeface="Arial" panose="020B0604020202020204" pitchFamily="34" charset="0"/>
                <a:buChar char="•"/>
                <a:defRPr lang="en-US"/>
              </a:pPr>
              <a:r>
                <a:rPr lang="ar-SA" sz="1600" dirty="0">
                  <a:latin typeface="Alexandria" charset="0"/>
                  <a:cs typeface="Alexandria" charset="0"/>
                </a:rPr>
                <a:t>ثقة عالية بالنفس.</a:t>
              </a:r>
            </a:p>
            <a:p>
              <a:pPr marL="171450" indent="-171450" algn="justLow" rtl="1">
                <a:lnSpc>
                  <a:spcPct val="150000"/>
                </a:lnSpc>
                <a:buFont typeface="Arial" panose="020B0604020202020204" pitchFamily="34" charset="0"/>
                <a:buChar char="•"/>
                <a:defRPr lang="en-US"/>
              </a:pPr>
              <a:r>
                <a:rPr lang="ar-SA" sz="1600" dirty="0">
                  <a:latin typeface="Alexandria" charset="0"/>
                  <a:cs typeface="Alexandria" charset="0"/>
                </a:rPr>
                <a:t>سلوك غير معتاد وخارق.</a:t>
              </a:r>
            </a:p>
          </p:txBody>
        </p:sp>
      </p:grpSp>
      <p:grpSp>
        <p:nvGrpSpPr>
          <p:cNvPr id="13" name="مجموعة 12">
            <a:extLst>
              <a:ext uri="{FF2B5EF4-FFF2-40B4-BE49-F238E27FC236}">
                <a16:creationId xmlns:a16="http://schemas.microsoft.com/office/drawing/2014/main" id="{CC774A51-DF00-B3B2-ABBB-709F1525F31F}"/>
              </a:ext>
            </a:extLst>
          </p:cNvPr>
          <p:cNvGrpSpPr/>
          <p:nvPr/>
        </p:nvGrpSpPr>
        <p:grpSpPr>
          <a:xfrm>
            <a:off x="6420152" y="3667726"/>
            <a:ext cx="1705012" cy="2265873"/>
            <a:chOff x="9721778" y="842765"/>
            <a:chExt cx="1705012" cy="2854800"/>
          </a:xfrm>
          <a:solidFill>
            <a:schemeClr val="accent4">
              <a:lumMod val="40000"/>
              <a:lumOff val="60000"/>
            </a:schemeClr>
          </a:solidFill>
        </p:grpSpPr>
        <p:sp>
          <p:nvSpPr>
            <p:cNvPr id="14" name="مستطيل 13">
              <a:extLst>
                <a:ext uri="{FF2B5EF4-FFF2-40B4-BE49-F238E27FC236}">
                  <a16:creationId xmlns:a16="http://schemas.microsoft.com/office/drawing/2014/main" id="{D8D15348-6DB6-5CF8-43E9-E6879DC0A701}"/>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15" name="مربع نص 14">
              <a:extLst>
                <a:ext uri="{FF2B5EF4-FFF2-40B4-BE49-F238E27FC236}">
                  <a16:creationId xmlns:a16="http://schemas.microsoft.com/office/drawing/2014/main" id="{C8E5B414-9B07-B257-FD5C-5B1EF453715A}"/>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a:lnSpc>
                  <a:spcPct val="150000"/>
                </a:lnSpc>
                <a:buFont typeface="Arial" panose="020B0604020202020204" pitchFamily="34" charset="0"/>
                <a:buChar char="•"/>
                <a:defRPr lang="en-US"/>
              </a:pPr>
              <a:r>
                <a:rPr lang="ar-SA" sz="1600" dirty="0">
                  <a:latin typeface="Alexandria" charset="0"/>
                  <a:cs typeface="Alexandria" charset="0"/>
                </a:rPr>
                <a:t>رؤية مستقبلية.</a:t>
              </a:r>
            </a:p>
            <a:p>
              <a:pPr marL="171450" indent="-171450" algn="justLow">
                <a:lnSpc>
                  <a:spcPct val="150000"/>
                </a:lnSpc>
                <a:buFont typeface="Arial" panose="020B0604020202020204" pitchFamily="34" charset="0"/>
                <a:buChar char="•"/>
                <a:defRPr lang="en-US"/>
              </a:pPr>
              <a:r>
                <a:rPr lang="ar-SA" sz="1600" dirty="0">
                  <a:latin typeface="Alexandria" charset="0"/>
                  <a:cs typeface="Alexandria" charset="0"/>
                </a:rPr>
                <a:t>قناعات كبيرة بالرؤية التي يطرحها. </a:t>
              </a:r>
            </a:p>
          </p:txBody>
        </p:sp>
      </p:grpSp>
      <p:grpSp>
        <p:nvGrpSpPr>
          <p:cNvPr id="16" name="مجموعة 15">
            <a:extLst>
              <a:ext uri="{FF2B5EF4-FFF2-40B4-BE49-F238E27FC236}">
                <a16:creationId xmlns:a16="http://schemas.microsoft.com/office/drawing/2014/main" id="{5FC4EB90-6A18-4828-8E89-83107C9B83C7}"/>
              </a:ext>
            </a:extLst>
          </p:cNvPr>
          <p:cNvGrpSpPr/>
          <p:nvPr/>
        </p:nvGrpSpPr>
        <p:grpSpPr>
          <a:xfrm>
            <a:off x="4308160" y="3663424"/>
            <a:ext cx="1705012" cy="2265873"/>
            <a:chOff x="9721778" y="842765"/>
            <a:chExt cx="1705012" cy="2854800"/>
          </a:xfrm>
          <a:solidFill>
            <a:schemeClr val="accent4">
              <a:lumMod val="40000"/>
              <a:lumOff val="60000"/>
            </a:schemeClr>
          </a:solidFill>
        </p:grpSpPr>
        <p:sp>
          <p:nvSpPr>
            <p:cNvPr id="17" name="مستطيل 16">
              <a:extLst>
                <a:ext uri="{FF2B5EF4-FFF2-40B4-BE49-F238E27FC236}">
                  <a16:creationId xmlns:a16="http://schemas.microsoft.com/office/drawing/2014/main" id="{5D8CFD8F-1446-69E9-814C-3EF2E21164A6}"/>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18" name="مربع نص 17">
              <a:extLst>
                <a:ext uri="{FF2B5EF4-FFF2-40B4-BE49-F238E27FC236}">
                  <a16:creationId xmlns:a16="http://schemas.microsoft.com/office/drawing/2014/main" id="{0CA47CA6-B017-3FDA-3D2D-F12012333EB1}"/>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a:lnSpc>
                  <a:spcPct val="150000"/>
                </a:lnSpc>
                <a:buFont typeface="Arial" panose="020B0604020202020204" pitchFamily="34" charset="0"/>
                <a:buChar char="•"/>
                <a:defRPr lang="en-US"/>
              </a:pPr>
              <a:r>
                <a:rPr lang="ar-SA" sz="1600" dirty="0">
                  <a:latin typeface="Alexandria" charset="0"/>
                  <a:cs typeface="Alexandria" charset="0"/>
                </a:rPr>
                <a:t>قدرة على تفصيل الرؤية وجعلها مفهومة من قبل الآخرين.</a:t>
              </a:r>
            </a:p>
            <a:p>
              <a:pPr marL="171450" indent="-171450" algn="justLow" rtl="1">
                <a:lnSpc>
                  <a:spcPct val="150000"/>
                </a:lnSpc>
                <a:buFont typeface="Arial" panose="020B0604020202020204" pitchFamily="34" charset="0"/>
                <a:buChar char="•"/>
                <a:defRPr lang="en-US"/>
              </a:pPr>
              <a:endParaRPr lang="ar-SA" sz="1600" dirty="0">
                <a:latin typeface="Alexandria" charset="0"/>
                <a:cs typeface="Alexandria" charset="0"/>
              </a:endParaRPr>
            </a:p>
            <a:p>
              <a:pPr algn="justLow" rtl="1">
                <a:lnSpc>
                  <a:spcPct val="150000"/>
                </a:lnSpc>
                <a:defRPr lang="en-US"/>
              </a:pPr>
              <a:endParaRPr lang="ar-SA" sz="1600" dirty="0">
                <a:latin typeface="Alexandria" charset="0"/>
                <a:cs typeface="Alexandria" charset="0"/>
              </a:endParaRPr>
            </a:p>
            <a:p>
              <a:pPr algn="justLow" rtl="1">
                <a:lnSpc>
                  <a:spcPct val="150000"/>
                </a:lnSpc>
                <a:defRPr lang="en-US"/>
              </a:pPr>
              <a:endParaRPr lang="ar-SA" sz="1600" dirty="0">
                <a:latin typeface="Alexandria" charset="0"/>
                <a:cs typeface="Alexandria" charset="0"/>
              </a:endParaRPr>
            </a:p>
          </p:txBody>
        </p:sp>
      </p:grpSp>
      <p:grpSp>
        <p:nvGrpSpPr>
          <p:cNvPr id="19" name="مجموعة 18">
            <a:extLst>
              <a:ext uri="{FF2B5EF4-FFF2-40B4-BE49-F238E27FC236}">
                <a16:creationId xmlns:a16="http://schemas.microsoft.com/office/drawing/2014/main" id="{D2A5C72D-674A-0607-C100-5723F927B07D}"/>
              </a:ext>
            </a:extLst>
          </p:cNvPr>
          <p:cNvGrpSpPr/>
          <p:nvPr/>
        </p:nvGrpSpPr>
        <p:grpSpPr>
          <a:xfrm>
            <a:off x="2196168" y="3659122"/>
            <a:ext cx="1705012" cy="2265873"/>
            <a:chOff x="9721778" y="842765"/>
            <a:chExt cx="1705012" cy="2854800"/>
          </a:xfrm>
          <a:solidFill>
            <a:schemeClr val="accent4">
              <a:lumMod val="40000"/>
              <a:lumOff val="60000"/>
            </a:schemeClr>
          </a:solidFill>
        </p:grpSpPr>
        <p:sp>
          <p:nvSpPr>
            <p:cNvPr id="20" name="مستطيل 19">
              <a:extLst>
                <a:ext uri="{FF2B5EF4-FFF2-40B4-BE49-F238E27FC236}">
                  <a16:creationId xmlns:a16="http://schemas.microsoft.com/office/drawing/2014/main" id="{47D234D8-B184-E792-A1EE-C0FE6615F1F4}"/>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600" dirty="0"/>
            </a:p>
          </p:txBody>
        </p:sp>
        <p:sp>
          <p:nvSpPr>
            <p:cNvPr id="21" name="مربع نص 20">
              <a:extLst>
                <a:ext uri="{FF2B5EF4-FFF2-40B4-BE49-F238E27FC236}">
                  <a16:creationId xmlns:a16="http://schemas.microsoft.com/office/drawing/2014/main" id="{D1B10FCB-60C2-CECD-1EA3-43D0D3305B7A}"/>
                </a:ext>
              </a:extLst>
            </p:cNvPr>
            <p:cNvSpPr txBox="1"/>
            <p:nvPr/>
          </p:nvSpPr>
          <p:spPr>
            <a:xfrm>
              <a:off x="9721778" y="842765"/>
              <a:ext cx="1705012" cy="2854800"/>
            </a:xfrm>
            <a:prstGeom prst="rect">
              <a:avLst/>
            </a:prstGeom>
            <a:grp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marL="171450" indent="-171450" algn="justLow" rtl="1">
                <a:lnSpc>
                  <a:spcPct val="150000"/>
                </a:lnSpc>
                <a:buFont typeface="Arial" panose="020B0604020202020204" pitchFamily="34" charset="0"/>
                <a:buChar char="•"/>
                <a:defRPr lang="en-US"/>
              </a:pPr>
              <a:r>
                <a:rPr lang="ar-SA" sz="1600" dirty="0">
                  <a:latin typeface="Alexandria" charset="0"/>
                  <a:cs typeface="Alexandria" charset="0"/>
                </a:rPr>
                <a:t>يتمتع بمظهر الرجل الذي يؤمن بالتغيير ويعمل من أجله باستمرار.</a:t>
              </a:r>
            </a:p>
            <a:p>
              <a:pPr algn="justLow" rtl="1">
                <a:lnSpc>
                  <a:spcPct val="150000"/>
                </a:lnSpc>
                <a:defRPr lang="en-US"/>
              </a:pPr>
              <a:endParaRPr lang="ar-SA" sz="1600" dirty="0">
                <a:latin typeface="Alexandria" charset="0"/>
                <a:cs typeface="Alexandria" charset="0"/>
              </a:endParaRPr>
            </a:p>
          </p:txBody>
        </p:sp>
      </p:grpSp>
    </p:spTree>
    <p:extLst>
      <p:ext uri="{BB962C8B-B14F-4D97-AF65-F5344CB8AC3E}">
        <p14:creationId xmlns:p14="http://schemas.microsoft.com/office/powerpoint/2010/main" val="6346394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34ED09B-23AE-AEE1-7C81-F21FE944E4D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نظراً لحال منظمات الأعمال الحديثة في التحولات البيئية المستمرة فإن مدخل القيادة التبادلية لم يعد ملائما وأصبح الأمر يتطلب نمطا </a:t>
            </a:r>
            <a:r>
              <a:rPr kumimoji="0" lang="ar-SA" sz="1600" b="0" i="0" u="none" strike="noStrike" kern="0" cap="none" spc="0" normalizeH="0" baseline="0" noProof="0" dirty="0">
                <a:ln>
                  <a:noFill/>
                </a:ln>
                <a:effectLst/>
                <a:uLnTx/>
                <a:uFillTx/>
                <a:latin typeface="Alexandria" charset="0"/>
                <a:ea typeface="+mn-ea"/>
                <a:cs typeface="Alexandria" charset="0"/>
              </a:rPr>
              <a:t>قياديا مواكبا لكل ذلك، فالقيادة التحويلية بما تقوم عليه من فلسفة جديدة قياسا بما سبق، تدفع العاملين إلى بذل أكثر مما هو متوقع لتحقيق أهداف متقدمة وبمستويات أداء عالية.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وتقوم نظرية القيادة التحويلية على أن القيادة الفعالة هي التي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توفر رؤيا لعمل المنظمة وتأخذ بعين الاعتبار رضا العاملين وتحفيزهم وزيادة أداءهم بما يكفل تعاون الجميع في تحقيق هذه الرؤيا والوصول إلى الأهداف</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03CFB63-3BB8-8455-72B6-F9D8155A33A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84148096-FB90-8999-3990-483B28BE45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3F4B9C52-85C9-7B51-47AE-2AE11A701AC5}"/>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EB05CE5-F73F-8048-DE3B-23C10DC809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E21C07F-93ED-D89D-82F0-AD3D525CC40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953208B6-A93A-0500-5301-9D1743BE66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2B3A4B5C-F8AB-120F-F917-6BF2F8378F3F}"/>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Tree>
    <p:extLst>
      <p:ext uri="{BB962C8B-B14F-4D97-AF65-F5344CB8AC3E}">
        <p14:creationId xmlns:p14="http://schemas.microsoft.com/office/powerpoint/2010/main" val="1332737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193443-3740-99EB-07E0-A96FE3293B7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ويشير هذا الأسلوب إلى أهمية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شخصية القائد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وقدرته على وضع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رؤية ورسالة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للمنظمة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ويمكنه أن يخلق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التناسق</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فيما بين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أهداف المنظمة والعاملين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فيها بشكل يمكنه من تحقيق أهداف الجميع معا وفي وقت واحد. كما وتقوم القيادة التحويلية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إحداث التغيير وحفز إبداع العاملين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ورغبتهم في التعلم مع كون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القائد ملهماً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لهم على التفكير والتحليل المنطقي في حل المشاكل.</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063AF49-891D-9D0D-3561-C7112481CF7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9DA5AA3E-B5AE-A52F-7AC2-FC6981390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8A94FB5-FD52-A712-B14C-5D914ED501A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9B2C414-F994-7D04-FD76-B4BF7093F36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D09C2C4-86C2-3F8B-24BE-F5A2399194D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2860841-BB28-D036-1C16-6720D7FBC2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89E7A2B9-FFF2-5DE4-C553-B374357E419F}"/>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Tree>
    <p:extLst>
      <p:ext uri="{BB962C8B-B14F-4D97-AF65-F5344CB8AC3E}">
        <p14:creationId xmlns:p14="http://schemas.microsoft.com/office/powerpoint/2010/main" val="3575065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193443-3740-99EB-07E0-A96FE3293B7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إضافة الى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توفير محفزات غير اعتيادية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لاتباعه ترفع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الروح المعنوية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وتنشط سيادة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القيم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وتثير تفكيرهم نحو إيجاد معالجات جديدة وإبداعية للمشكلات التي تواجههم أثناء تنفيذ أعمالهم، ويشعر المرؤوسون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بالثقة والولاء والإعجاب والاحترام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لقائدهم، وبالمقابل فإن القائد يستطيع تحفيز مرؤوسيه بتنشيط انتباههم تجاه الأمور المهمة والأساسية، وكذلك تجاه قيمة عملهم ومكانته باعتبار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أهداف المنظمة مكملة لأهدافهم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063AF49-891D-9D0D-3561-C7112481CF7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9DA5AA3E-B5AE-A52F-7AC2-FC6981390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8A94FB5-FD52-A712-B14C-5D914ED501A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9B2C414-F994-7D04-FD76-B4BF7093F36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5D09C2C4-86C2-3F8B-24BE-F5A2399194D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2860841-BB28-D036-1C16-6720D7FBC2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89E7A2B9-FFF2-5DE4-C553-B374357E419F}"/>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Tree>
    <p:extLst>
      <p:ext uri="{BB962C8B-B14F-4D97-AF65-F5344CB8AC3E}">
        <p14:creationId xmlns:p14="http://schemas.microsoft.com/office/powerpoint/2010/main" val="1934961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672FE9F-C843-0225-30DD-A4F24414904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a:t>
            </a:r>
            <a:r>
              <a:rPr lang="ar-SA" sz="1600" kern="0" dirty="0">
                <a:solidFill>
                  <a:prstClr val="black"/>
                </a:solidFill>
                <a:latin typeface="Alexandria" charset="0"/>
                <a:cs typeface="Alexandria" charset="0"/>
              </a:rPr>
              <a:t>وتدعو القيادة التحويلية إلى </a:t>
            </a:r>
            <a:r>
              <a:rPr lang="ar-SA" sz="1600" kern="0" dirty="0">
                <a:solidFill>
                  <a:srgbClr val="00B0F0"/>
                </a:solidFill>
                <a:latin typeface="Alexandria" charset="0"/>
                <a:cs typeface="Alexandria" charset="0"/>
              </a:rPr>
              <a:t>التغيير والتطوير </a:t>
            </a:r>
            <a:r>
              <a:rPr lang="ar-SA" sz="1600" kern="0" dirty="0">
                <a:solidFill>
                  <a:prstClr val="black"/>
                </a:solidFill>
                <a:latin typeface="Alexandria" charset="0"/>
                <a:cs typeface="Alexandria" charset="0"/>
              </a:rPr>
              <a:t>الدائمين في المنظمة لمواجهة التطورات في البيئتين الداخلية والخارجية ويتطلب مثل هذا التغيير قيام القيادة التحويلية بثلاث فعاليات أساسية هي :</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442F6BF-5435-752F-FA5B-E11C91AB9F8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F999F39D-3055-CD32-7AE7-A6AE412F9E4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BA32466-DC73-B571-A682-FC74A4C9EC8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A299459-EDF8-B4AC-28C0-D52878115FC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E39AC6-6C31-56EB-A731-A10124BCF9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EB9BFA1D-A383-03F5-CE44-31078F30DC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1258409-2403-F2D3-2803-58A419152D89}"/>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
        <p:nvSpPr>
          <p:cNvPr id="10" name="Rectangle: Rounded Corners 217">
            <a:extLst>
              <a:ext uri="{FF2B5EF4-FFF2-40B4-BE49-F238E27FC236}">
                <a16:creationId xmlns:a16="http://schemas.microsoft.com/office/drawing/2014/main" id="{31D429FC-9F7F-4CE2-0670-F9ADFF7FF5B2}"/>
              </a:ext>
            </a:extLst>
          </p:cNvPr>
          <p:cNvSpPr/>
          <p:nvPr/>
        </p:nvSpPr>
        <p:spPr>
          <a:xfrm>
            <a:off x="7962719" y="4230047"/>
            <a:ext cx="2603812" cy="16519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marL="180975" indent="-161925" algn="justLow" rtl="1">
              <a:lnSpc>
                <a:spcPct val="150000"/>
              </a:lnSpc>
              <a:buFont typeface="+mj-lt"/>
              <a:buAutoNum type="arabicPeriod"/>
              <a:defRPr lang="en-US"/>
            </a:pPr>
            <a:r>
              <a:rPr lang="ar-SA" sz="1400" dirty="0">
                <a:solidFill>
                  <a:schemeClr val="bg1"/>
                </a:solidFill>
                <a:latin typeface="Alexandria" charset="0"/>
                <a:cs typeface="Alexandria" charset="0"/>
              </a:rPr>
              <a:t>توليد رؤية متجددة تجاه المستقبل للمنظمة وتشمل جميع الأجزاء والوحدات في المنظمة.</a:t>
            </a:r>
          </a:p>
        </p:txBody>
      </p:sp>
      <p:sp>
        <p:nvSpPr>
          <p:cNvPr id="11" name="Rectangle: Rounded Corners 217">
            <a:extLst>
              <a:ext uri="{FF2B5EF4-FFF2-40B4-BE49-F238E27FC236}">
                <a16:creationId xmlns:a16="http://schemas.microsoft.com/office/drawing/2014/main" id="{F0FDED64-94C0-96B0-3849-78979D1CB46F}"/>
              </a:ext>
            </a:extLst>
          </p:cNvPr>
          <p:cNvSpPr/>
          <p:nvPr/>
        </p:nvSpPr>
        <p:spPr>
          <a:xfrm>
            <a:off x="4824110" y="4230047"/>
            <a:ext cx="2603812" cy="16519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marL="180975" indent="-161925" algn="justLow">
              <a:lnSpc>
                <a:spcPct val="150000"/>
              </a:lnSpc>
              <a:buFont typeface="+mj-lt"/>
              <a:buAutoNum type="arabicPeriod" startAt="2"/>
              <a:defRPr lang="en-US"/>
            </a:pPr>
            <a:r>
              <a:rPr lang="ar-SA" sz="1400" dirty="0">
                <a:solidFill>
                  <a:schemeClr val="bg1"/>
                </a:solidFill>
                <a:latin typeface="Alexandria" charset="0"/>
                <a:cs typeface="Alexandria" charset="0"/>
              </a:rPr>
              <a:t> إحداث القبول الجماعي لكل ما هو جديد وحديث من قبل المعنيين في المنظمة.</a:t>
            </a:r>
          </a:p>
        </p:txBody>
      </p:sp>
      <p:sp>
        <p:nvSpPr>
          <p:cNvPr id="12" name="Rectangle: Rounded Corners 217">
            <a:extLst>
              <a:ext uri="{FF2B5EF4-FFF2-40B4-BE49-F238E27FC236}">
                <a16:creationId xmlns:a16="http://schemas.microsoft.com/office/drawing/2014/main" id="{E7777001-8563-9E74-A740-EBE04500BD0F}"/>
              </a:ext>
            </a:extLst>
          </p:cNvPr>
          <p:cNvSpPr/>
          <p:nvPr/>
        </p:nvSpPr>
        <p:spPr>
          <a:xfrm>
            <a:off x="1685501" y="4230047"/>
            <a:ext cx="2603812" cy="16519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marL="180975" indent="-180975" algn="justLow">
              <a:lnSpc>
                <a:spcPct val="150000"/>
              </a:lnSpc>
              <a:buFont typeface="+mj-lt"/>
              <a:buAutoNum type="arabicPeriod" startAt="3"/>
              <a:defRPr lang="en-US"/>
            </a:pPr>
            <a:r>
              <a:rPr lang="ar-SA" sz="1400" dirty="0">
                <a:solidFill>
                  <a:schemeClr val="bg1"/>
                </a:solidFill>
                <a:latin typeface="Alexandria" charset="0"/>
                <a:cs typeface="Alexandria" charset="0"/>
              </a:rPr>
              <a:t> توفير متطلبات التغيير في عموم المنظمة من مستلزمات تقنية أو مالية أو تسويقية أو إدارية.</a:t>
            </a:r>
          </a:p>
        </p:txBody>
      </p:sp>
    </p:spTree>
    <p:extLst>
      <p:ext uri="{BB962C8B-B14F-4D97-AF65-F5344CB8AC3E}">
        <p14:creationId xmlns:p14="http://schemas.microsoft.com/office/powerpoint/2010/main" val="2776452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672FE9F-C843-0225-30DD-A4F24414904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a:t>
            </a:r>
            <a:r>
              <a:rPr lang="ar-SA" sz="1600" b="1" kern="0" dirty="0">
                <a:solidFill>
                  <a:prstClr val="black"/>
                </a:solidFill>
                <a:latin typeface="Alexandria" charset="0"/>
                <a:cs typeface="Alexandria" charset="0"/>
              </a:rPr>
              <a:t>للقيادة التحويلية أبعاد هي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442F6BF-5435-752F-FA5B-E11C91AB9F8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F999F39D-3055-CD32-7AE7-A6AE412F9E4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BA32466-DC73-B571-A682-FC74A4C9EC8A}"/>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A299459-EDF8-B4AC-28C0-D52878115FC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E39AC6-6C31-56EB-A731-A10124BCF9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EB9BFA1D-A383-03F5-CE44-31078F30DC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01258409-2403-F2D3-2803-58A419152D89}"/>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القيادة التحويلية</a:t>
            </a:r>
          </a:p>
        </p:txBody>
      </p:sp>
      <p:sp>
        <p:nvSpPr>
          <p:cNvPr id="12" name="Rectangle: Rounded Corners 217">
            <a:extLst>
              <a:ext uri="{FF2B5EF4-FFF2-40B4-BE49-F238E27FC236}">
                <a16:creationId xmlns:a16="http://schemas.microsoft.com/office/drawing/2014/main" id="{E7777001-8563-9E74-A740-EBE04500BD0F}"/>
              </a:ext>
            </a:extLst>
          </p:cNvPr>
          <p:cNvSpPr/>
          <p:nvPr/>
        </p:nvSpPr>
        <p:spPr>
          <a:xfrm>
            <a:off x="8214390" y="3684827"/>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التأثير المثالي</a:t>
            </a:r>
          </a:p>
        </p:txBody>
      </p:sp>
      <p:sp>
        <p:nvSpPr>
          <p:cNvPr id="13" name="Rectangle: Rounded Corners 217">
            <a:extLst>
              <a:ext uri="{FF2B5EF4-FFF2-40B4-BE49-F238E27FC236}">
                <a16:creationId xmlns:a16="http://schemas.microsoft.com/office/drawing/2014/main" id="{F5D6E602-4541-281D-4F5F-30DE1D93D39C}"/>
              </a:ext>
            </a:extLst>
          </p:cNvPr>
          <p:cNvSpPr/>
          <p:nvPr/>
        </p:nvSpPr>
        <p:spPr>
          <a:xfrm>
            <a:off x="5190980" y="3684827"/>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الاستثارة الفكرية</a:t>
            </a:r>
          </a:p>
        </p:txBody>
      </p:sp>
      <p:sp>
        <p:nvSpPr>
          <p:cNvPr id="14" name="Rectangle: Rounded Corners 217">
            <a:extLst>
              <a:ext uri="{FF2B5EF4-FFF2-40B4-BE49-F238E27FC236}">
                <a16:creationId xmlns:a16="http://schemas.microsoft.com/office/drawing/2014/main" id="{C7CD8AB7-9C01-60CF-C041-8836E5A03942}"/>
              </a:ext>
            </a:extLst>
          </p:cNvPr>
          <p:cNvSpPr/>
          <p:nvPr/>
        </p:nvSpPr>
        <p:spPr>
          <a:xfrm>
            <a:off x="2161955" y="3684826"/>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التحفيز</a:t>
            </a:r>
          </a:p>
        </p:txBody>
      </p:sp>
      <p:sp>
        <p:nvSpPr>
          <p:cNvPr id="15" name="Rectangle: Rounded Corners 217">
            <a:extLst>
              <a:ext uri="{FF2B5EF4-FFF2-40B4-BE49-F238E27FC236}">
                <a16:creationId xmlns:a16="http://schemas.microsoft.com/office/drawing/2014/main" id="{29CF8FD4-3A65-9E90-AF33-C27E880A41F7}"/>
              </a:ext>
            </a:extLst>
          </p:cNvPr>
          <p:cNvSpPr/>
          <p:nvPr/>
        </p:nvSpPr>
        <p:spPr>
          <a:xfrm>
            <a:off x="6709670" y="4716568"/>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الاعتبارية الفردية</a:t>
            </a:r>
          </a:p>
        </p:txBody>
      </p:sp>
      <p:sp>
        <p:nvSpPr>
          <p:cNvPr id="16" name="Rectangle: Rounded Corners 217">
            <a:extLst>
              <a:ext uri="{FF2B5EF4-FFF2-40B4-BE49-F238E27FC236}">
                <a16:creationId xmlns:a16="http://schemas.microsoft.com/office/drawing/2014/main" id="{D3822A93-16C1-AD7F-AB25-161D75BE21A5}"/>
              </a:ext>
            </a:extLst>
          </p:cNvPr>
          <p:cNvSpPr/>
          <p:nvPr/>
        </p:nvSpPr>
        <p:spPr>
          <a:xfrm>
            <a:off x="3718935" y="4709306"/>
            <a:ext cx="2434330" cy="665043"/>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ctr" rtl="1">
              <a:defRPr lang="en-US"/>
            </a:pPr>
            <a:r>
              <a:rPr lang="ar-SA" sz="1600" dirty="0">
                <a:solidFill>
                  <a:schemeClr val="bg1"/>
                </a:solidFill>
                <a:latin typeface="Alexandria" charset="0"/>
                <a:cs typeface="Alexandria" charset="0"/>
              </a:rPr>
              <a:t>التمكين</a:t>
            </a:r>
          </a:p>
        </p:txBody>
      </p:sp>
    </p:spTree>
    <p:extLst>
      <p:ext uri="{BB962C8B-B14F-4D97-AF65-F5344CB8AC3E}">
        <p14:creationId xmlns:p14="http://schemas.microsoft.com/office/powerpoint/2010/main" val="3271560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31DC442-53F3-87F2-0BAE-FC1C7E1D766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أ - التأثير المثالي:</a:t>
            </a:r>
          </a:p>
          <a:p>
            <a:pPr marL="282575" marR="0" lvl="0" algn="justLow" defTabSz="914400" eaLnBrk="1" fontAlgn="auto" latinLnBrk="0" hangingPunct="1">
              <a:spcBef>
                <a:spcPts val="0"/>
              </a:spcBef>
              <a:spcAft>
                <a:spcPts val="0"/>
              </a:spcAft>
              <a:buClrTx/>
              <a:buSzTx/>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ويعني امتلاك القائد للرؤية والإحساس القوي بالرسالة العليا للمنظمة وغرس روح الفخر والاعتزاز في نفوس مرؤوسيه كما يؤدي إلى تحقيق الثقة والاحترام من قبلهم.</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ويحدث التأثير المثالي عندما يتصرف القادة كأنماط أو رموز للدور أو المنصب الذي يشغلونه، إذ ينظر العاملون إليهم على أنهم مثال للأخلاق والقيم ويبدون مشاعر الإعجاب والاحترام والثقة تجاههم بجانب ذلك فإن سلوك القائد وممارساته التي تجسد الحرص على المصالح العامة تجعله أكثر تأثيرا على العاملين معه.</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51AD5D0-20EA-EBA5-E8AC-9222B8F88A8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DDA8CA72-034D-6A9F-DE67-27BDF5789C7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2C8689D-610E-693F-5411-8F442B6EB14E}"/>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B31A6CCE-9323-1A3D-A693-2FDE5CB4FBA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F9F6129-80C8-6D15-D7F1-C1FA00BA8F0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A597EC8-9F2E-087A-B24A-882FC750B6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8E8D12D-E264-D72C-9C33-E0B3095758A9}"/>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1716465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429CD5B-2B28-DC7D-0F3C-BDFFCBC6EEB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ب - الاستثارة الفكرية:</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وهي قدرة القائد على قيادة مرؤوسيه ورغبته في جعلهم يتصدون للمشكلات وخاصة الروتينية بطرق جديدة. وتعليمهم مواجهة الصعوبات بوصفها مشكلات تحتاج إلى الحل والبحث عن الحلول المنطقية لها</a:t>
            </a: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ويقصد بها إثارة العاملين بجعلهم أكثر وعيا بالمشكلات التي تعترض تحقيق الآداء الذي يفوق التوقعات.</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الاستثارة الفكرية تعد ضرورة خاصة إذا كانت خبرة القائد ومعلوماته عن المشكلة محدودة، كما أنه يعد ضرورة في الحالات التي يكون فيها أغلب العاملين من المتعلمين تعليما عاليا.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18EA370-1447-CA89-CB5F-85FDC0BCCF3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BE1C6E72-7AC1-82BB-EFD6-653753352C4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EDFB19B-A70D-2153-9400-A42FA6E38226}"/>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F6967928-FC4D-B863-5DAB-F74A7355E7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8C04AE4-7A36-6B20-431F-980784B43E4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FC0FE2A9-7959-824F-4A6A-3E674E901E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3F8DB4FC-F154-29E1-0E94-3D8781B4947D}"/>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1776548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C8E703A-534A-9D26-B34B-571E14B90B0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جـ - الفروق الفردية:</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وتعني اهتمام القائد بمرؤوسيه وإدراكه مبدأ الفروق الفردية والتعامل مع كل موظف منهم بطريقة معينة تتناسب مع اهتماماته، والعمل على تدريبهم وإرشادهم لتحقيق مزيد من النمو والتطور.</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ويقصد بها قيام القائد بإعطاء الاهتمام بحاجات العاملين معه التي تتسم بالخصوصية، فحاجاتهم ليست واحدة، وفي نفس الوقت يركز القائد التحويلي على بناء الثقة ومعرفة جوانب الضعف والقوة في أداء العاملين.</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E350298-AC91-9FC6-1D25-29F9DF6F30E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B7E4DF29-544D-560D-E17C-B274264C76C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84136A1-20CC-C7FE-61BA-515BBFA86CEC}"/>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B597F9D-A850-8D23-B098-023008EB3D7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EEA7453-D540-CAAF-A1D0-31557B6EDE7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F86475B8-218E-6CFC-6D8D-9EAA266BCF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0502F5F-AF0D-0AEF-C442-CD4C14FF7FF8}"/>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3960498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92AC171-8365-55E0-D135-E5CBB1E2254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د - التحفيز:</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هو العملية التي تركز على تصرفات وسلوكيات القائد والتي تولد في التابعين حب التحدي وإيضاح التوقعات للتابعين وتشجيع روح الفريق في العمل والالتزام بالأهداف التنظيمية.</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وتشمل الأساليب التحفيزية عمليات الاتصال والتواصل المستمر والتسامح في حالات الفشل أو التقصير ويعد ذلك وسيلة للتعلم، وكذلك الإصغاء للعاملين والاهتمام برغباتهم وتشجيعهم على الابتكار والإبداع والتنوع والتطوير المستمر والاعتراف والإشادة بإنجازاتهم المتميزة.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01323B-891D-1214-298B-8B688E7814E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58E5B5B3-A374-E6F6-1F21-558322252D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71BACC1-C79E-021B-209A-88EF4F7F4AA4}"/>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7E5805A-A500-EB7F-2123-BF0BDDF653F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3285EC2-F917-5B06-FCDD-610F0CCC605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D657B96F-7866-763C-DA7D-F9D3DF291B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341A35B-1DA9-D0A7-BF22-83B6425BAC2A}"/>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41627810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B91FAC5-6D0A-EB18-A476-1A6D11C22CA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هـ - التمكين:</a:t>
            </a:r>
          </a:p>
          <a:p>
            <a:pPr marL="282575" marR="0" lvl="0" algn="justLow" defTabSz="914400" eaLnBrk="1" fontAlgn="auto" latinLnBrk="0" hangingPunct="1">
              <a:spcBef>
                <a:spcPts val="0"/>
              </a:spcBef>
              <a:spcAft>
                <a:spcPts val="0"/>
              </a:spcAft>
              <a:buClrTx/>
              <a:buSzTx/>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التمكين هو أحد السلوكيات الجوهرية للقيادة التحويلية، والافتراض الرئيسي في فكرة التمكين هو أن سلطة اتخاذ القرار من المفترض أن يتم تفويضها للموظفين في الصفوف الأمامية لكي يتم تمكينهم للاستجابة بصورة مباشرة لطلبات العملاء ومشكلاتهم واحتياجاتهم</a:t>
            </a:r>
            <a:r>
              <a:rPr lang="ar-SA" sz="1600" kern="0" dirty="0">
                <a:solidFill>
                  <a:prstClr val="black"/>
                </a:solidFill>
                <a:latin typeface="Alexandria" charset="0"/>
                <a:cs typeface="Alexandria" charset="0"/>
              </a:rPr>
              <a:t>.</a:t>
            </a:r>
          </a:p>
          <a:p>
            <a:pPr marL="282575" marR="0" lvl="0" algn="justLow" defTabSz="914400" eaLnBrk="1" fontAlgn="auto" latinLnBrk="0" hangingPunct="1">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إذ يؤكد أن القادة الذين يتمتعون بسلوك تحويلي لديهم القدرة على إمداد مرؤوسيهم بالطاقة وتمكينهم من التصرف عن طريق إمدادهم برؤية للمستقبل بدلاً من الاعتماد على أسلوب العقاب </a:t>
            </a:r>
            <a:r>
              <a:rPr kumimoji="0" lang="ar-SA" sz="1600" b="0" i="0" u="none" strike="noStrike" kern="0" cap="none" spc="0" normalizeH="0" baseline="0" noProof="0" dirty="0" err="1">
                <a:ln>
                  <a:noFill/>
                </a:ln>
                <a:solidFill>
                  <a:prstClr val="black"/>
                </a:solidFill>
                <a:effectLst/>
                <a:uLnTx/>
                <a:uFillTx/>
                <a:latin typeface="Alexandria" charset="0"/>
                <a:ea typeface="+mn-ea"/>
                <a:cs typeface="Alexandria" charset="0"/>
              </a:rPr>
              <a:t>والمكافأت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4BEABBE-E446-B31D-FB52-25B80BCD6C13}"/>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الاتجاهات النظرية الحديثة في القيادة</a:t>
            </a:r>
          </a:p>
        </p:txBody>
      </p:sp>
      <p:sp>
        <p:nvSpPr>
          <p:cNvPr id="4" name="Rectangle 4">
            <a:extLst>
              <a:ext uri="{FF2B5EF4-FFF2-40B4-BE49-F238E27FC236}">
                <a16:creationId xmlns:a16="http://schemas.microsoft.com/office/drawing/2014/main" id="{9E0E374C-B93A-FF9D-8DB4-4520B9E7CF3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FDCDA18-965F-0B16-77E5-B59254070CCD}"/>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813844AB-5172-34DF-3FC9-AD281F5649B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910B00D-B6F3-CE6B-5CF9-7F741541FA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3553BA0-2EC2-72E3-2C9D-E76F41C955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3B653F9-943B-FB17-6E29-4A1227289CA2}"/>
              </a:ext>
            </a:extLst>
          </p:cNvPr>
          <p:cNvSpPr/>
          <p:nvPr/>
        </p:nvSpPr>
        <p:spPr>
          <a:xfrm>
            <a:off x="8125164" y="2155119"/>
            <a:ext cx="27407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أبعاد القيادة التحويلية</a:t>
            </a:r>
          </a:p>
        </p:txBody>
      </p:sp>
    </p:spTree>
    <p:extLst>
      <p:ext uri="{BB962C8B-B14F-4D97-AF65-F5344CB8AC3E}">
        <p14:creationId xmlns:p14="http://schemas.microsoft.com/office/powerpoint/2010/main" val="359562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612531-A501-ECD3-C074-C86ACFC4870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3" name="Rectangle 17">
            <a:extLst>
              <a:ext uri="{FF2B5EF4-FFF2-40B4-BE49-F238E27FC236}">
                <a16:creationId xmlns:a16="http://schemas.microsoft.com/office/drawing/2014/main" id="{B883EA24-0B7E-2E7A-5D54-D1A7D17E329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sz="1400" dirty="0">
              <a:ea typeface="Roboto Light" panose="02000000000000000000" pitchFamily="2" charset="0"/>
            </a:endParaRPr>
          </a:p>
        </p:txBody>
      </p:sp>
      <p:sp>
        <p:nvSpPr>
          <p:cNvPr id="4" name="TextBox 18">
            <a:extLst>
              <a:ext uri="{FF2B5EF4-FFF2-40B4-BE49-F238E27FC236}">
                <a16:creationId xmlns:a16="http://schemas.microsoft.com/office/drawing/2014/main" id="{7DE8DAA7-4C77-845A-7B83-644F692B38D2}"/>
              </a:ext>
            </a:extLst>
          </p:cNvPr>
          <p:cNvSpPr txBox="1"/>
          <p:nvPr/>
        </p:nvSpPr>
        <p:spPr>
          <a:xfrm>
            <a:off x="2669208" y="1273443"/>
            <a:ext cx="1091009" cy="400110"/>
          </a:xfrm>
          <a:prstGeom prst="rect">
            <a:avLst/>
          </a:prstGeom>
          <a:noFill/>
        </p:spPr>
        <p:txBody>
          <a:bodyPr wrap="square" rtlCol="0">
            <a:spAutoFit/>
          </a:bodyPr>
          <a:lstStyle/>
          <a:p>
            <a:pPr algn="ctr"/>
            <a:r>
              <a:rPr lang="ar-SA" sz="2000" dirty="0">
                <a:solidFill>
                  <a:schemeClr val="bg1"/>
                </a:solidFill>
                <a:latin typeface="Times New Roman" panose="02020603050405020304" pitchFamily="18" charset="0"/>
                <a:cs typeface="Times New Roman" panose="02020603050405020304" pitchFamily="18" charset="0"/>
              </a:rPr>
              <a:t>Chapter</a:t>
            </a:r>
            <a:endParaRPr lang="ar-SA"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A93728C-F17F-7802-06D6-B8E5DA81923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ar-SA"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F1AC61F9-AD20-227E-119C-691D093B0A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7" name="TextBox 2">
            <a:extLst>
              <a:ext uri="{FF2B5EF4-FFF2-40B4-BE49-F238E27FC236}">
                <a16:creationId xmlns:a16="http://schemas.microsoft.com/office/drawing/2014/main" id="{64BA8C59-288F-A116-7324-09C3FD48C7E5}"/>
              </a:ext>
            </a:extLst>
          </p:cNvPr>
          <p:cNvSpPr txBox="1"/>
          <p:nvPr/>
        </p:nvSpPr>
        <p:spPr>
          <a:xfrm>
            <a:off x="9283700" y="279400"/>
            <a:ext cx="2616200" cy="400110"/>
          </a:xfrm>
          <a:prstGeom prst="rect">
            <a:avLst/>
          </a:prstGeom>
          <a:noFill/>
        </p:spPr>
        <p:txBody>
          <a:bodyPr wrap="square" rtlCol="0">
            <a:spAutoFit/>
          </a:bodyPr>
          <a:lstStyle/>
          <a:p>
            <a:pPr algn="ctr"/>
            <a:r>
              <a:rPr lang="ar-SA" sz="2000" b="1" dirty="0"/>
              <a:t> </a:t>
            </a:r>
          </a:p>
        </p:txBody>
      </p:sp>
      <p:pic>
        <p:nvPicPr>
          <p:cNvPr id="8" name="Graphic 21">
            <a:extLst>
              <a:ext uri="{FF2B5EF4-FFF2-40B4-BE49-F238E27FC236}">
                <a16:creationId xmlns:a16="http://schemas.microsoft.com/office/drawing/2014/main" id="{357D74B5-5895-B970-6D84-1D4BFF86E9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D929452-F0F5-7F47-815B-B9CD9B11B0B6}"/>
              </a:ext>
            </a:extLst>
          </p:cNvPr>
          <p:cNvSpPr txBox="1"/>
          <p:nvPr/>
        </p:nvSpPr>
        <p:spPr>
          <a:xfrm>
            <a:off x="1728534" y="2864161"/>
            <a:ext cx="2899735" cy="707886"/>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ما نستنتجه من نظريات القيادة</a:t>
            </a:r>
          </a:p>
        </p:txBody>
      </p:sp>
      <p:pic>
        <p:nvPicPr>
          <p:cNvPr id="10" name="صورة 9">
            <a:extLst>
              <a:ext uri="{FF2B5EF4-FFF2-40B4-BE49-F238E27FC236}">
                <a16:creationId xmlns:a16="http://schemas.microsoft.com/office/drawing/2014/main" id="{EE2A72C4-B850-847A-3F18-0F9136662FC5}"/>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763592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CDC0598-58C8-D363-8C09-2E1B2CCA1BC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في واقع الأمر لا يوجد نمط واحد مثالي قابل للتطبيق في كافة المنظمات وفي المواقف المختلفة داخل المنظمة الواحدة فعلى القائد أن يتنقل من نمط إلى آخر بحيث يراعى ما يلي:</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طبيعة الموقف والظروف المحيطة.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طبيعة المرؤوسين.</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تحقيق أهداف العاملين والمنظمة في ذات الوقت. </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إدراك ومعرفة حاجات العاملين الغير مشبعة لوضع نظام فعال للحوافز. </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معرفة آراء العاملين واتجاهاتهم في طرق العمل وأساليبه.</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811D804-D0AA-4B5B-87AE-0066C7DC0484}"/>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ما نستنتجه من نظريات القيادة</a:t>
            </a:r>
          </a:p>
        </p:txBody>
      </p:sp>
      <p:sp>
        <p:nvSpPr>
          <p:cNvPr id="4" name="Rectangle 4">
            <a:extLst>
              <a:ext uri="{FF2B5EF4-FFF2-40B4-BE49-F238E27FC236}">
                <a16:creationId xmlns:a16="http://schemas.microsoft.com/office/drawing/2014/main" id="{F37A99FD-EBF4-2010-0BDE-BC30818869F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BD31070-D9E7-F5EA-E96E-3FCC68675F14}"/>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5819C67-327F-6244-72C3-E31AE583BF8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B450052-2680-8BA8-03FC-B5CEDB51BAA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B43B501-8FB8-53F6-2559-4FA13309D0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8887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CE7EFC8-DEB9-284D-02D3-B88F003A7F0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في واقع الأمر لا يوجد نمط واحد مثالي قابل للتطبيق في كافة المنظمات وفي المواقف المختلفة داخل المنظمة الواحدة فعلى القائد أن يتنقل من نمط </a:t>
            </a:r>
            <a:r>
              <a:rPr lang="ar-SA" sz="1600" kern="0" dirty="0">
                <a:solidFill>
                  <a:srgbClr val="00B0F0"/>
                </a:solidFill>
                <a:latin typeface="Alexandria" charset="0"/>
                <a:cs typeface="Alexandria" charset="0"/>
              </a:rPr>
              <a:t>إل</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ى آخر بحيث يراعى ما يلي:</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ليس هناك طريقه مثلى محددة وواضحة لقيادة الافراد. </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لا يوجد في الواقع قادة ديمقراطيين اوتوقراطيين مئة بالمئة.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عملية القيادة معقدة نظراً لتشابك العوامل والمتغيرات التي تؤثر فيها.</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600" kern="0" dirty="0">
                <a:solidFill>
                  <a:prstClr val="black"/>
                </a:solidFill>
                <a:latin typeface="Alexandria" charset="0"/>
                <a:cs typeface="Alexandria" charset="0"/>
              </a:rPr>
              <a:t>إن خبرة القائد والمناخ والظروف السائدة وشخصية القائد هي من العوامل الرئيسية التي تؤثر في سلوكه.</a:t>
            </a: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lang="ar-SA" kern="0" dirty="0">
              <a:solidFill>
                <a:prstClr val="white"/>
              </a:solidFill>
              <a:latin typeface="Calibri"/>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84A7DC8-2F0C-9015-4816-F8E1CD8DA673}"/>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ما نستنتجه من نظريات القيادة</a:t>
            </a:r>
          </a:p>
        </p:txBody>
      </p:sp>
      <p:sp>
        <p:nvSpPr>
          <p:cNvPr id="4" name="Rectangle 4">
            <a:extLst>
              <a:ext uri="{FF2B5EF4-FFF2-40B4-BE49-F238E27FC236}">
                <a16:creationId xmlns:a16="http://schemas.microsoft.com/office/drawing/2014/main" id="{14536F72-6D33-D1D8-6169-E8CC1BF190B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57D66A2-0AF5-E3A8-8D05-23DCFCC18C97}"/>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DD2FC14-C356-F031-CE82-25C3744EA67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40ECE39-2827-E246-0C2B-285D49F5C4C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160E0BDE-B76A-7948-B276-74EF842264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13301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D9EAD07B-5518-1C51-FF04-70C2D9B9E1B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3" name="TextBox 3">
            <a:extLst>
              <a:ext uri="{FF2B5EF4-FFF2-40B4-BE49-F238E27FC236}">
                <a16:creationId xmlns:a16="http://schemas.microsoft.com/office/drawing/2014/main" id="{E24373E7-2B74-D662-2FA1-7E110B302BA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0" cap="none" spc="0" normalizeH="0" baseline="0" noProof="0" dirty="0">
                <a:ln>
                  <a:noFill/>
                </a:ln>
                <a:solidFill>
                  <a:prstClr val="black"/>
                </a:solidFill>
                <a:effectLst/>
                <a:uLnTx/>
                <a:uFillTx/>
              </a:rPr>
              <a:t> </a:t>
            </a:r>
          </a:p>
        </p:txBody>
      </p:sp>
      <p:pic>
        <p:nvPicPr>
          <p:cNvPr id="4" name="Graphic 21">
            <a:extLst>
              <a:ext uri="{FF2B5EF4-FFF2-40B4-BE49-F238E27FC236}">
                <a16:creationId xmlns:a16="http://schemas.microsoft.com/office/drawing/2014/main" id="{AD1B4747-CC8C-0862-E6E4-448417D4BF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76A7B09A-4FBC-F94D-A331-63FBF9D5C4B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ar-SA"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6C3F0185-A097-78DE-3CFE-5135F57DF12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SA" sz="1800" b="0" i="0" u="none" strike="noStrike" kern="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D16C48EA-1110-25CD-7BEE-43DE930BF9C8}"/>
              </a:ext>
            </a:extLst>
          </p:cNvPr>
          <p:cNvSpPr txBox="1"/>
          <p:nvPr/>
        </p:nvSpPr>
        <p:spPr>
          <a:xfrm>
            <a:off x="1153149" y="975974"/>
            <a:ext cx="1034822" cy="369332"/>
          </a:xfrm>
          <a:prstGeom prst="rect">
            <a:avLst/>
          </a:prstGeom>
          <a:noFill/>
        </p:spPr>
        <p:txBody>
          <a:bodyPr wrap="square" rtlCol="0">
            <a:spAutoFit/>
          </a:bodyPr>
          <a:lstStyle/>
          <a:p>
            <a:pPr algn="ctr" rtl="0"/>
            <a:r>
              <a:rPr lang="ar-SA" dirty="0">
                <a:solidFill>
                  <a:prstClr val="white"/>
                </a:solidFill>
                <a:latin typeface="Times New Roman" panose="02020603050405020304" pitchFamily="18" charset="0"/>
                <a:cs typeface="Times New Roman" panose="02020603050405020304" pitchFamily="18" charset="0"/>
              </a:rPr>
              <a:t>Chapter</a:t>
            </a:r>
            <a:endParaRPr lang="ar-SA"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4A9279C8-45CC-B21A-8CF3-1DC4BFA53EF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3</a:t>
            </a:r>
            <a:endParaRPr lang="ar-SA" sz="1600" b="1" dirty="0">
              <a:solidFill>
                <a:prstClr val="white"/>
              </a:solidFill>
              <a:latin typeface="Times New Roman" panose="02020603050405020304" pitchFamily="18" charset="0"/>
              <a:cs typeface="Times New Roman" panose="02020603050405020304" pitchFamily="18" charset="0"/>
            </a:endParaRPr>
          </a:p>
        </p:txBody>
      </p:sp>
      <p:sp>
        <p:nvSpPr>
          <p:cNvPr id="9" name="مربع نص 8">
            <a:extLst>
              <a:ext uri="{FF2B5EF4-FFF2-40B4-BE49-F238E27FC236}">
                <a16:creationId xmlns:a16="http://schemas.microsoft.com/office/drawing/2014/main" id="{59F315C8-FF54-7747-0DC5-8C1118F2623D}"/>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p>
        </p:txBody>
      </p:sp>
      <p:sp>
        <p:nvSpPr>
          <p:cNvPr id="11" name="مربع نص 10">
            <a:extLst>
              <a:ext uri="{FF2B5EF4-FFF2-40B4-BE49-F238E27FC236}">
                <a16:creationId xmlns:a16="http://schemas.microsoft.com/office/drawing/2014/main" id="{06270C67-CFF7-752D-5534-A241FE30C7BD}"/>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p>
        </p:txBody>
      </p:sp>
      <p:pic>
        <p:nvPicPr>
          <p:cNvPr id="27" name="صورة 26">
            <a:extLst>
              <a:ext uri="{FF2B5EF4-FFF2-40B4-BE49-F238E27FC236}">
                <a16:creationId xmlns:a16="http://schemas.microsoft.com/office/drawing/2014/main" id="{41DD9097-14DD-301C-C224-B14688EFE2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7188" y="1926592"/>
            <a:ext cx="9357624" cy="1058975"/>
          </a:xfrm>
          <a:prstGeom prst="rect">
            <a:avLst/>
          </a:prstGeom>
        </p:spPr>
      </p:pic>
      <p:sp>
        <p:nvSpPr>
          <p:cNvPr id="29" name="مربع نص 28">
            <a:extLst>
              <a:ext uri="{FF2B5EF4-FFF2-40B4-BE49-F238E27FC236}">
                <a16:creationId xmlns:a16="http://schemas.microsoft.com/office/drawing/2014/main" id="{07F8ED5C-6712-1846-1907-A4B4FE5C7333}"/>
              </a:ext>
            </a:extLst>
          </p:cNvPr>
          <p:cNvSpPr txBox="1"/>
          <p:nvPr/>
        </p:nvSpPr>
        <p:spPr>
          <a:xfrm>
            <a:off x="5382843" y="2073260"/>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2 </a:t>
            </a:r>
          </a:p>
        </p:txBody>
      </p:sp>
      <p:sp>
        <p:nvSpPr>
          <p:cNvPr id="30" name="مربع نص 29">
            <a:extLst>
              <a:ext uri="{FF2B5EF4-FFF2-40B4-BE49-F238E27FC236}">
                <a16:creationId xmlns:a16="http://schemas.microsoft.com/office/drawing/2014/main" id="{BF86FD07-9130-A63E-41EF-AE0233C25306}"/>
              </a:ext>
            </a:extLst>
          </p:cNvPr>
          <p:cNvSpPr txBox="1"/>
          <p:nvPr/>
        </p:nvSpPr>
        <p:spPr>
          <a:xfrm>
            <a:off x="8963624" y="2807731"/>
            <a:ext cx="1960356" cy="338106"/>
          </a:xfrm>
          <a:prstGeom prst="rect">
            <a:avLst/>
          </a:prstGeom>
          <a:noFill/>
        </p:spPr>
        <p:txBody>
          <a:bodyPr wrap="square">
            <a:spAutoFit/>
          </a:bodyPr>
          <a:lstStyle/>
          <a:p>
            <a:pPr algn="ctr" rtl="1">
              <a:lnSpc>
                <a:spcPct val="150000"/>
              </a:lnSpc>
            </a:pPr>
            <a:r>
              <a:rPr lang="ar-SA" sz="1200" b="1" dirty="0">
                <a:solidFill>
                  <a:srgbClr val="00B0F0"/>
                </a:solidFill>
                <a:latin typeface="Alexandria" pitchFamily="2" charset="-78"/>
                <a:cs typeface="Alexandria" pitchFamily="2" charset="-78"/>
              </a:rPr>
              <a:t>النظرية الموقفية</a:t>
            </a:r>
          </a:p>
        </p:txBody>
      </p:sp>
      <p:sp>
        <p:nvSpPr>
          <p:cNvPr id="31" name="مربع نص 30">
            <a:extLst>
              <a:ext uri="{FF2B5EF4-FFF2-40B4-BE49-F238E27FC236}">
                <a16:creationId xmlns:a16="http://schemas.microsoft.com/office/drawing/2014/main" id="{631AAA5E-24B8-ACC6-8B8E-DEF786AE3B0E}"/>
              </a:ext>
            </a:extLst>
          </p:cNvPr>
          <p:cNvSpPr txBox="1"/>
          <p:nvPr/>
        </p:nvSpPr>
        <p:spPr>
          <a:xfrm>
            <a:off x="4628192" y="2807731"/>
            <a:ext cx="3013365"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الاتجاهات النظرية الحديثة في القيادة</a:t>
            </a:r>
          </a:p>
        </p:txBody>
      </p:sp>
      <p:sp>
        <p:nvSpPr>
          <p:cNvPr id="32" name="مربع نص 31">
            <a:extLst>
              <a:ext uri="{FF2B5EF4-FFF2-40B4-BE49-F238E27FC236}">
                <a16:creationId xmlns:a16="http://schemas.microsoft.com/office/drawing/2014/main" id="{0567E049-2557-2258-C682-30190653501D}"/>
              </a:ext>
            </a:extLst>
          </p:cNvPr>
          <p:cNvSpPr txBox="1"/>
          <p:nvPr/>
        </p:nvSpPr>
        <p:spPr>
          <a:xfrm>
            <a:off x="954908" y="2807731"/>
            <a:ext cx="2634229"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ما نستنتجه من نظريات القيادة</a:t>
            </a:r>
          </a:p>
        </p:txBody>
      </p:sp>
      <p:sp>
        <p:nvSpPr>
          <p:cNvPr id="33" name="مربع نص 32">
            <a:extLst>
              <a:ext uri="{FF2B5EF4-FFF2-40B4-BE49-F238E27FC236}">
                <a16:creationId xmlns:a16="http://schemas.microsoft.com/office/drawing/2014/main" id="{F4C57E0B-39FF-2573-AB4D-71B2A3597B0E}"/>
              </a:ext>
            </a:extLst>
          </p:cNvPr>
          <p:cNvSpPr txBox="1"/>
          <p:nvPr/>
        </p:nvSpPr>
        <p:spPr>
          <a:xfrm>
            <a:off x="8626687" y="3154579"/>
            <a:ext cx="2634230" cy="2462213"/>
          </a:xfrm>
          <a:prstGeom prst="rect">
            <a:avLst/>
          </a:prstGeom>
          <a:noFill/>
        </p:spPr>
        <p:txBody>
          <a:bodyPr wrap="square" rtlCol="1">
            <a:spAutoFit/>
          </a:bodyPr>
          <a:lstStyle/>
          <a:p>
            <a:pPr algn="justLow"/>
            <a:r>
              <a:rPr lang="ar-SA" sz="1100" dirty="0">
                <a:latin typeface="Alexandria" pitchFamily="2" charset="-78"/>
                <a:cs typeface="Alexandria" pitchFamily="2" charset="-78"/>
              </a:rPr>
              <a:t> ظهرت هذه النظرية منذ بداية السبعينات، بعد أن تعددت الدراسات والأبحاث في هذا المجال، وقد أكدت هذه الدراسات أهمية المتغيرات البيئية والتكنولوجيا والقيم الاجتماعية وأثرها على طبيعة التنظيم الإداري وأسلوب العمل المتبع في المنظمة ودعت لوجوب تطبيق المبادئ والمفاهيم الإدارية بشكل يتلاءم مع الظروف التي تمر بها المنظمة.</a:t>
            </a:r>
          </a:p>
          <a:p>
            <a:pPr algn="justLow"/>
            <a:endParaRPr lang="ar-SA" sz="1100" dirty="0">
              <a:latin typeface="Alexandria" pitchFamily="2" charset="-78"/>
              <a:cs typeface="Alexandria" pitchFamily="2" charset="-78"/>
            </a:endParaRPr>
          </a:p>
          <a:p>
            <a:pPr algn="justLow"/>
            <a:r>
              <a:rPr lang="ar-SA" sz="1100" dirty="0">
                <a:solidFill>
                  <a:srgbClr val="00B0F0"/>
                </a:solidFill>
                <a:latin typeface="Alexandria" pitchFamily="2" charset="-78"/>
                <a:cs typeface="Alexandria" pitchFamily="2" charset="-78"/>
              </a:rPr>
              <a:t>1.   النظرية الموقفية لفيدلر</a:t>
            </a:r>
          </a:p>
          <a:p>
            <a:pPr algn="justLow"/>
            <a:r>
              <a:rPr lang="ar-SA" sz="1100" dirty="0">
                <a:solidFill>
                  <a:srgbClr val="00B0F0"/>
                </a:solidFill>
                <a:latin typeface="Alexandria" pitchFamily="2" charset="-78"/>
                <a:cs typeface="Alexandria" pitchFamily="2" charset="-78"/>
              </a:rPr>
              <a:t>2.  نظرية المسار والهدف</a:t>
            </a:r>
          </a:p>
          <a:p>
            <a:pPr algn="justLow"/>
            <a:r>
              <a:rPr lang="ar-SA" sz="1100" dirty="0">
                <a:solidFill>
                  <a:srgbClr val="00B0F0"/>
                </a:solidFill>
                <a:latin typeface="Alexandria" pitchFamily="2" charset="-78"/>
                <a:cs typeface="Alexandria" pitchFamily="2" charset="-78"/>
              </a:rPr>
              <a:t>3. النظرية الموقفية لهيرسي وبلانشارد</a:t>
            </a:r>
          </a:p>
        </p:txBody>
      </p:sp>
      <p:sp>
        <p:nvSpPr>
          <p:cNvPr id="34" name="مربع نص 33">
            <a:extLst>
              <a:ext uri="{FF2B5EF4-FFF2-40B4-BE49-F238E27FC236}">
                <a16:creationId xmlns:a16="http://schemas.microsoft.com/office/drawing/2014/main" id="{FA78D954-052B-2DAE-6AAD-698CB5F0C773}"/>
              </a:ext>
            </a:extLst>
          </p:cNvPr>
          <p:cNvSpPr txBox="1"/>
          <p:nvPr/>
        </p:nvSpPr>
        <p:spPr>
          <a:xfrm>
            <a:off x="4799617" y="3163287"/>
            <a:ext cx="2634230" cy="1954381"/>
          </a:xfrm>
          <a:prstGeom prst="rect">
            <a:avLst/>
          </a:prstGeom>
          <a:noFill/>
        </p:spPr>
        <p:txBody>
          <a:bodyPr wrap="square" rtlCol="1">
            <a:spAutoFit/>
          </a:bodyPr>
          <a:lstStyle/>
          <a:p>
            <a:pPr algn="justLow"/>
            <a:r>
              <a:rPr lang="ar-SA" sz="1100" dirty="0">
                <a:latin typeface="Alexandria" pitchFamily="2" charset="-78"/>
                <a:cs typeface="Alexandria" pitchFamily="2" charset="-78"/>
              </a:rPr>
              <a:t>بيئة الأعمال المتغيرة وتعقيد العمليات والتراكيب التنظيمية الجديدة للمنظمات وما رافق ذلك من أفكار واتجاهات فلسفية فرض نظرة متجددة للقيادة الإدارية في منظمات الأعمال.</a:t>
            </a:r>
          </a:p>
          <a:p>
            <a:pPr algn="justLow"/>
            <a:endParaRPr lang="ar-SA" sz="1100" dirty="0">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1. </a:t>
            </a:r>
            <a:r>
              <a:rPr lang="ar-SA" sz="1100" dirty="0">
                <a:solidFill>
                  <a:srgbClr val="00B0F0"/>
                </a:solidFill>
                <a:latin typeface="Alexandria" pitchFamily="2" charset="-78"/>
                <a:cs typeface="Alexandria" pitchFamily="2" charset="-78"/>
              </a:rPr>
              <a:t> </a:t>
            </a: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التبادلية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2. النظرية الكارزماتية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النظرية التحويلية</a:t>
            </a:r>
          </a:p>
          <a:p>
            <a:pPr algn="justLow"/>
            <a:endParaRPr lang="ar-SA" sz="1100" dirty="0">
              <a:latin typeface="Alexandria" pitchFamily="2" charset="-78"/>
              <a:cs typeface="Alexandria" pitchFamily="2" charset="-78"/>
            </a:endParaRPr>
          </a:p>
          <a:p>
            <a:pPr algn="justLow"/>
            <a:endParaRPr lang="ar-SA" sz="1100" dirty="0">
              <a:latin typeface="Alexandria" pitchFamily="2" charset="-78"/>
              <a:cs typeface="Alexandria" pitchFamily="2" charset="-78"/>
            </a:endParaRPr>
          </a:p>
        </p:txBody>
      </p:sp>
      <p:sp>
        <p:nvSpPr>
          <p:cNvPr id="35" name="مربع نص 34">
            <a:extLst>
              <a:ext uri="{FF2B5EF4-FFF2-40B4-BE49-F238E27FC236}">
                <a16:creationId xmlns:a16="http://schemas.microsoft.com/office/drawing/2014/main" id="{15C97DB2-36EC-4184-5218-3719DB50EF07}"/>
              </a:ext>
            </a:extLst>
          </p:cNvPr>
          <p:cNvSpPr txBox="1"/>
          <p:nvPr/>
        </p:nvSpPr>
        <p:spPr>
          <a:xfrm>
            <a:off x="683812" y="3152235"/>
            <a:ext cx="3455052" cy="2631490"/>
          </a:xfrm>
          <a:prstGeom prst="rect">
            <a:avLst/>
          </a:prstGeom>
          <a:noFill/>
        </p:spPr>
        <p:txBody>
          <a:bodyPr wrap="square" rtlCol="1">
            <a:spAutoFit/>
          </a:bodyPr>
          <a:lstStyle/>
          <a:p>
            <a:pPr algn="justLow"/>
            <a:r>
              <a:rPr lang="ar-SA" sz="1100" dirty="0">
                <a:solidFill>
                  <a:srgbClr val="00B0F0"/>
                </a:solidFill>
                <a:latin typeface="Alexandria" pitchFamily="2" charset="-78"/>
                <a:cs typeface="Alexandria" pitchFamily="2" charset="-78"/>
              </a:rPr>
              <a:t> 1. </a:t>
            </a:r>
            <a:r>
              <a:rPr lang="ar-SA" sz="1100" dirty="0">
                <a:latin typeface="Alexandria" pitchFamily="2" charset="-78"/>
                <a:cs typeface="Alexandria" pitchFamily="2" charset="-78"/>
              </a:rPr>
              <a:t>طبيعة الموقف والظروف المحيطة وطبيعة المرؤوسين.</a:t>
            </a:r>
          </a:p>
          <a:p>
            <a:pPr algn="justLow"/>
            <a:r>
              <a:rPr lang="ar-SA" sz="1100" dirty="0">
                <a:solidFill>
                  <a:srgbClr val="00B0F0"/>
                </a:solidFill>
                <a:latin typeface="Alexandria" pitchFamily="2" charset="-78"/>
                <a:cs typeface="Alexandria" pitchFamily="2" charset="-78"/>
              </a:rPr>
              <a:t>2. </a:t>
            </a:r>
            <a:r>
              <a:rPr lang="ar-SA" sz="1100" dirty="0">
                <a:latin typeface="Alexandria" pitchFamily="2" charset="-78"/>
                <a:cs typeface="Alexandria" pitchFamily="2" charset="-78"/>
              </a:rPr>
              <a:t>تحقيق أهداف العاملين والمنظمة في ذات الوقت. </a:t>
            </a:r>
          </a:p>
          <a:p>
            <a:pPr algn="justLow"/>
            <a:r>
              <a:rPr lang="ar-SA" sz="1100" dirty="0">
                <a:solidFill>
                  <a:srgbClr val="00B0F0"/>
                </a:solidFill>
                <a:latin typeface="Alexandria" pitchFamily="2" charset="-78"/>
                <a:cs typeface="Alexandria" pitchFamily="2" charset="-78"/>
              </a:rPr>
              <a:t>3. </a:t>
            </a:r>
            <a:r>
              <a:rPr lang="ar-SA" sz="1100" dirty="0">
                <a:latin typeface="Alexandria" pitchFamily="2" charset="-78"/>
                <a:cs typeface="Alexandria" pitchFamily="2" charset="-78"/>
              </a:rPr>
              <a:t>إدراك ومعرفة حاجات العاملين الغير مشبعة لوضع نظام فعال للحوافز. </a:t>
            </a:r>
          </a:p>
          <a:p>
            <a:pPr algn="justLow"/>
            <a:r>
              <a:rPr lang="ar-SA" sz="1100" dirty="0">
                <a:solidFill>
                  <a:srgbClr val="00B0F0"/>
                </a:solidFill>
                <a:latin typeface="Alexandria" pitchFamily="2" charset="-78"/>
                <a:cs typeface="Alexandria" pitchFamily="2" charset="-78"/>
              </a:rPr>
              <a:t>4. </a:t>
            </a:r>
            <a:r>
              <a:rPr lang="ar-SA" sz="1100" dirty="0">
                <a:latin typeface="Alexandria" pitchFamily="2" charset="-78"/>
                <a:cs typeface="Alexandria" pitchFamily="2" charset="-78"/>
              </a:rPr>
              <a:t>معرفة آراء العاملين واتجاهاتهم في طرق العمل وأساليبه.</a:t>
            </a:r>
          </a:p>
          <a:p>
            <a:pPr algn="justLow"/>
            <a:r>
              <a:rPr lang="ar-SA" sz="1100" dirty="0">
                <a:solidFill>
                  <a:srgbClr val="00B0F0"/>
                </a:solidFill>
                <a:latin typeface="Alexandria" pitchFamily="2" charset="-78"/>
                <a:cs typeface="Alexandria" pitchFamily="2" charset="-78"/>
              </a:rPr>
              <a:t>5. </a:t>
            </a:r>
            <a:r>
              <a:rPr lang="ar-SA" sz="1100" dirty="0">
                <a:latin typeface="Alexandria" pitchFamily="2" charset="-78"/>
                <a:cs typeface="Alexandria" pitchFamily="2" charset="-78"/>
              </a:rPr>
              <a:t>ليس هناك طريقه مثلى محددة وواضحة لقيادة الافراد. </a:t>
            </a:r>
          </a:p>
          <a:p>
            <a:pPr algn="justLow"/>
            <a:r>
              <a:rPr lang="ar-SA" sz="1100" dirty="0">
                <a:solidFill>
                  <a:srgbClr val="00B0F0"/>
                </a:solidFill>
                <a:latin typeface="Alexandria" pitchFamily="2" charset="-78"/>
                <a:cs typeface="Alexandria" pitchFamily="2" charset="-78"/>
              </a:rPr>
              <a:t>6. </a:t>
            </a:r>
            <a:r>
              <a:rPr lang="ar-SA" sz="1100" dirty="0">
                <a:latin typeface="Alexandria" pitchFamily="2" charset="-78"/>
                <a:cs typeface="Alexandria" pitchFamily="2" charset="-78"/>
              </a:rPr>
              <a:t>لا يوجد في الواقع قادة ديمقراطيين اوتوقراطيين مئة بالمئة.</a:t>
            </a:r>
          </a:p>
          <a:p>
            <a:pPr algn="justLow"/>
            <a:r>
              <a:rPr lang="ar-SA" sz="1100" dirty="0">
                <a:solidFill>
                  <a:srgbClr val="00B0F0"/>
                </a:solidFill>
                <a:latin typeface="Alexandria" pitchFamily="2" charset="-78"/>
                <a:cs typeface="Alexandria" pitchFamily="2" charset="-78"/>
              </a:rPr>
              <a:t>7. </a:t>
            </a:r>
            <a:r>
              <a:rPr lang="ar-SA" sz="1100" dirty="0">
                <a:latin typeface="Alexandria" pitchFamily="2" charset="-78"/>
                <a:cs typeface="Alexandria" pitchFamily="2" charset="-78"/>
              </a:rPr>
              <a:t>عملية القيادة معقدة نظراً لتشابك العوامل والمتغيرات التي تؤثر فيها.</a:t>
            </a:r>
          </a:p>
          <a:p>
            <a:pPr algn="justLow"/>
            <a:r>
              <a:rPr lang="ar-SA" sz="1100" dirty="0">
                <a:solidFill>
                  <a:srgbClr val="00B0F0"/>
                </a:solidFill>
                <a:latin typeface="Alexandria" pitchFamily="2" charset="-78"/>
                <a:cs typeface="Alexandria" pitchFamily="2" charset="-78"/>
              </a:rPr>
              <a:t>8. </a:t>
            </a:r>
            <a:r>
              <a:rPr lang="ar-SA" sz="1100" dirty="0">
                <a:latin typeface="Alexandria" pitchFamily="2" charset="-78"/>
                <a:cs typeface="Alexandria" pitchFamily="2" charset="-78"/>
              </a:rPr>
              <a:t>خبرة القائد والمناخ والظروف السائدة وشخصية القائد هي من العوامل الرئيسية التي تؤثر في سلوكه.</a:t>
            </a:r>
          </a:p>
        </p:txBody>
      </p:sp>
    </p:spTree>
    <p:extLst>
      <p:ext uri="{BB962C8B-B14F-4D97-AF65-F5344CB8AC3E}">
        <p14:creationId xmlns:p14="http://schemas.microsoft.com/office/powerpoint/2010/main" val="16267196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40B7C815-31E5-0F93-FE18-5112E8C0B2E1}"/>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3" name="Right Triangle 1">
            <a:extLst>
              <a:ext uri="{FF2B5EF4-FFF2-40B4-BE49-F238E27FC236}">
                <a16:creationId xmlns:a16="http://schemas.microsoft.com/office/drawing/2014/main" id="{0D3C51F1-4211-87DB-FB4F-A77A6DD56D63}"/>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p:txBody>
      </p:sp>
      <p:sp>
        <p:nvSpPr>
          <p:cNvPr id="4" name="TextBox 9">
            <a:extLst>
              <a:ext uri="{FF2B5EF4-FFF2-40B4-BE49-F238E27FC236}">
                <a16:creationId xmlns:a16="http://schemas.microsoft.com/office/drawing/2014/main" id="{9CD60A93-B7D6-7468-FA7B-91776B986D06}"/>
              </a:ext>
            </a:extLst>
          </p:cNvPr>
          <p:cNvSpPr txBox="1"/>
          <p:nvPr/>
        </p:nvSpPr>
        <p:spPr>
          <a:xfrm>
            <a:off x="582006" y="5707075"/>
            <a:ext cx="4524565" cy="923330"/>
          </a:xfrm>
          <a:prstGeom prst="rect">
            <a:avLst/>
          </a:prstGeom>
          <a:noFill/>
        </p:spPr>
        <p:txBody>
          <a:bodyPr wrap="square" rtlCol="0">
            <a:spAutoFit/>
          </a:bodyPr>
          <a:lstStyle/>
          <a:p>
            <a:r>
              <a:rPr lang="ar-SA" sz="5400" b="1" dirty="0" err="1">
                <a:solidFill>
                  <a:schemeClr val="bg1"/>
                </a:solidFill>
                <a:latin typeface="Times New Roman" panose="02020603050405020304" pitchFamily="18" charset="0"/>
                <a:cs typeface="Times New Roman" panose="02020603050405020304" pitchFamily="18" charset="0"/>
              </a:rPr>
              <a:t>Thank</a:t>
            </a:r>
            <a:r>
              <a:rPr lang="ar-SA" sz="5400" b="1" dirty="0">
                <a:solidFill>
                  <a:schemeClr val="bg1"/>
                </a:solidFill>
                <a:latin typeface="Times New Roman" panose="02020603050405020304" pitchFamily="18" charset="0"/>
                <a:cs typeface="Times New Roman" panose="02020603050405020304" pitchFamily="18" charset="0"/>
              </a:rPr>
              <a:t> </a:t>
            </a:r>
            <a:r>
              <a:rPr lang="ar-SA" sz="5400" b="1" dirty="0" err="1">
                <a:solidFill>
                  <a:schemeClr val="bg1"/>
                </a:solidFill>
                <a:latin typeface="Times New Roman" panose="02020603050405020304" pitchFamily="18" charset="0"/>
                <a:cs typeface="Times New Roman" panose="02020603050405020304" pitchFamily="18" charset="0"/>
              </a:rPr>
              <a:t>You</a:t>
            </a:r>
            <a:endParaRPr lang="ar-SA" sz="5400" b="1" dirty="0">
              <a:solidFill>
                <a:schemeClr val="bg1"/>
              </a:solidFill>
              <a:latin typeface="Times New Roman" panose="02020603050405020304" pitchFamily="18" charset="0"/>
              <a:cs typeface="Times New Roman" panose="02020603050405020304" pitchFamily="18" charset="0"/>
            </a:endParaRPr>
          </a:p>
        </p:txBody>
      </p:sp>
      <p:pic>
        <p:nvPicPr>
          <p:cNvPr id="5" name="Graphic 12">
            <a:extLst>
              <a:ext uri="{FF2B5EF4-FFF2-40B4-BE49-F238E27FC236}">
                <a16:creationId xmlns:a16="http://schemas.microsoft.com/office/drawing/2014/main" id="{4BC4AFBF-CA5C-8D3E-2309-9846AB0854E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3A89D2B3-B803-148C-ECDB-50A8C803FF53}"/>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solidFill>
                <a:srgbClr val="669BBC"/>
              </a:solidFill>
            </a:endParaRPr>
          </a:p>
        </p:txBody>
      </p:sp>
      <p:pic>
        <p:nvPicPr>
          <p:cNvPr id="7" name="Graphic 21">
            <a:extLst>
              <a:ext uri="{FF2B5EF4-FFF2-40B4-BE49-F238E27FC236}">
                <a16:creationId xmlns:a16="http://schemas.microsoft.com/office/drawing/2014/main" id="{88975782-FCFF-5597-2AA1-59B09EA7855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8" name="Graphic 22">
            <a:extLst>
              <a:ext uri="{FF2B5EF4-FFF2-40B4-BE49-F238E27FC236}">
                <a16:creationId xmlns:a16="http://schemas.microsoft.com/office/drawing/2014/main" id="{9784E4E3-49A5-0B25-1164-741C488B625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629165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EBA7684-42E6-4E56-9018-E101F255E380}"/>
</file>

<file path=customXml/itemProps2.xml><?xml version="1.0" encoding="utf-8"?>
<ds:datastoreItem xmlns:ds="http://schemas.openxmlformats.org/officeDocument/2006/customXml" ds:itemID="{20E5A645-46F6-49B8-8B3F-B800BC86720D}"/>
</file>

<file path=customXml/itemProps3.xml><?xml version="1.0" encoding="utf-8"?>
<ds:datastoreItem xmlns:ds="http://schemas.openxmlformats.org/officeDocument/2006/customXml" ds:itemID="{06152A94-2479-428F-921B-CCFC17B25562}"/>
</file>

<file path=docProps/app.xml><?xml version="1.0" encoding="utf-8"?>
<Properties xmlns="http://schemas.openxmlformats.org/officeDocument/2006/extended-properties" xmlns:vt="http://schemas.openxmlformats.org/officeDocument/2006/docPropsVTypes">
  <TotalTime>1</TotalTime>
  <Words>3119</Words>
  <Application>Microsoft Office PowerPoint</Application>
  <PresentationFormat>Widescreen</PresentationFormat>
  <Paragraphs>716</Paragraphs>
  <Slides>39</Slides>
  <Notes>39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Alexandria Medium</vt:lpstr>
      <vt:lpstr>Arial</vt:lpstr>
      <vt:lpstr>Calibri</vt:lpstr>
      <vt:lpstr>Calibri Light</vt:lpstr>
      <vt:lpstr>Roboto Light</vt:lpstr>
      <vt:lpstr>Times New Roman</vt:lpstr>
      <vt:lpstr>Wingdings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platiunm</cp:lastModifiedBy>
  <cp:revision>71</cp:revision>
  <dcterms:created xsi:type="dcterms:W3CDTF">2024-06-12T20:12:38Z</dcterms:created>
  <dcterms:modified xsi:type="dcterms:W3CDTF">2026-01-17T09:05:02Z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