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4" r:id="rId5"/>
    <p:sldMasterId id="2147483679" r:id="rId6"/>
  </p:sldMasterIdLst>
  <p:notesMasterIdLst>
    <p:notesMasterId r:id="rId45"/>
  </p:notesMasterIdLst>
  <p:sldIdLst>
    <p:sldId id="923" r:id="rId7"/>
    <p:sldId id="990" r:id="rId8"/>
    <p:sldId id="671" r:id="rId9"/>
    <p:sldId id="991" r:id="rId10"/>
    <p:sldId id="850" r:id="rId11"/>
    <p:sldId id="948" r:id="rId12"/>
    <p:sldId id="949" r:id="rId13"/>
    <p:sldId id="950" r:id="rId14"/>
    <p:sldId id="907" r:id="rId15"/>
    <p:sldId id="908" r:id="rId16"/>
    <p:sldId id="951" r:id="rId17"/>
    <p:sldId id="909" r:id="rId18"/>
    <p:sldId id="910" r:id="rId19"/>
    <p:sldId id="911" r:id="rId20"/>
    <p:sldId id="973" r:id="rId21"/>
    <p:sldId id="989" r:id="rId22"/>
    <p:sldId id="985" r:id="rId23"/>
    <p:sldId id="986" r:id="rId24"/>
    <p:sldId id="987" r:id="rId25"/>
    <p:sldId id="988" r:id="rId26"/>
    <p:sldId id="912" r:id="rId27"/>
    <p:sldId id="952" r:id="rId28"/>
    <p:sldId id="995" r:id="rId29"/>
    <p:sldId id="993" r:id="rId30"/>
    <p:sldId id="996" r:id="rId31"/>
    <p:sldId id="994" r:id="rId32"/>
    <p:sldId id="953" r:id="rId33"/>
    <p:sldId id="954" r:id="rId34"/>
    <p:sldId id="955" r:id="rId35"/>
    <p:sldId id="975" r:id="rId36"/>
    <p:sldId id="992" r:id="rId37"/>
    <p:sldId id="976" r:id="rId38"/>
    <p:sldId id="957" r:id="rId39"/>
    <p:sldId id="982" r:id="rId40"/>
    <p:sldId id="983" r:id="rId41"/>
    <p:sldId id="984" r:id="rId42"/>
    <p:sldId id="947"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923"/>
            <p14:sldId id="990"/>
            <p14:sldId id="671"/>
            <p14:sldId id="991"/>
            <p14:sldId id="850"/>
            <p14:sldId id="948"/>
            <p14:sldId id="949"/>
            <p14:sldId id="950"/>
            <p14:sldId id="907"/>
            <p14:sldId id="908"/>
            <p14:sldId id="951"/>
            <p14:sldId id="909"/>
            <p14:sldId id="910"/>
            <p14:sldId id="911"/>
            <p14:sldId id="973"/>
            <p14:sldId id="989"/>
            <p14:sldId id="985"/>
            <p14:sldId id="986"/>
            <p14:sldId id="987"/>
            <p14:sldId id="988"/>
            <p14:sldId id="912"/>
            <p14:sldId id="952"/>
            <p14:sldId id="995"/>
            <p14:sldId id="993"/>
            <p14:sldId id="996"/>
            <p14:sldId id="994"/>
            <p14:sldId id="953"/>
            <p14:sldId id="954"/>
            <p14:sldId id="955"/>
            <p14:sldId id="975"/>
            <p14:sldId id="992"/>
            <p14:sldId id="976"/>
            <p14:sldId id="957"/>
            <p14:sldId id="982"/>
            <p14:sldId id="983"/>
            <p14:sldId id="984"/>
            <p14:sldId id="94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80" autoAdjust="0"/>
  </p:normalViewPr>
  <p:slideViewPr>
    <p:cSldViewPr snapToGrid="0">
      <p:cViewPr varScale="1">
        <p:scale>
          <a:sx n="68" d="100"/>
          <a:sy n="68" d="100"/>
        </p:scale>
        <p:origin x="592"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laeldin Elgizuli" userId="0ae9b7cacb5388bf" providerId="LiveId" clId="{1500CB6D-B913-49CD-963D-2E4FA6F30241}"/>
    <pc:docChg chg="modSld">
      <pc:chgData name="Dr.Alaeldin Elgizuli" userId="0ae9b7cacb5388bf" providerId="LiveId" clId="{1500CB6D-B913-49CD-963D-2E4FA6F30241}" dt="2025-05-28T16:57:55.849" v="0" actId="14100"/>
      <pc:docMkLst>
        <pc:docMk/>
      </pc:docMkLst>
      <pc:sldChg chg="modSp mod">
        <pc:chgData name="Dr.Alaeldin Elgizuli" userId="0ae9b7cacb5388bf" providerId="LiveId" clId="{1500CB6D-B913-49CD-963D-2E4FA6F30241}" dt="2025-05-28T16:57:55.849" v="0" actId="14100"/>
        <pc:sldMkLst>
          <pc:docMk/>
          <pc:sldMk cId="4243756544" sldId="989"/>
        </pc:sldMkLst>
        <pc:spChg chg="mod">
          <ac:chgData name="Dr.Alaeldin Elgizuli" userId="0ae9b7cacb5388bf" providerId="LiveId" clId="{1500CB6D-B913-49CD-963D-2E4FA6F30241}" dt="2025-05-28T16:57:55.849" v="0" actId="14100"/>
          <ac:spMkLst>
            <pc:docMk/>
            <pc:sldMk cId="4243756544" sldId="989"/>
            <ac:spMk id="31" creationId="{095C63EE-1DF7-F517-9A5D-14F2108E948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B9214-83D1-F732-601D-3ECD82EDBB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7A21B1-4CDF-9B4E-9AC0-6A1730825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FAC583-5F5F-BF59-A5E8-C1181270EBD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92B183-F09D-1D82-1BBA-43F1CEB0F28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7678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DFCCE-CD8D-226D-1B42-60A1CAFCB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13F530-C5B3-7105-9785-FB884CFCF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D11F88-A9B7-9595-D1F3-220ADC06505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18BCC2B-C376-DF18-4091-AED373B2F0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5037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01026-435F-5860-D77C-E6BBCAC87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26B7DB-764E-2BC6-62ED-88EC8083A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16424B-EF92-DAE3-FEF6-FFD24F2DC1E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B459F20-5A73-9EE6-C9CC-B3F02C5B18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56046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57E23-BFED-12F9-3340-74BEDDD864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736B9A-6459-0B4B-2C67-62739B7631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09594C-29CA-82B2-DB9C-018E4FB978C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8D6A9B1-F5F6-3409-4683-F1D97BAB57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0342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841BB-EEA1-C0DD-26EE-CBF361E5B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EE5C-582D-C655-21E0-9D8A9AF29D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0EFCD3-66A5-3C16-2149-D5BBDE6B4F8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E38CEAC-B06E-1349-C1B8-CC8F8F3669B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01920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2C1664-CB20-092D-5291-43874D6179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4EBE58-46F1-A8EC-0070-1F11A273D4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428D3A-E415-E6C9-78F7-F0A6547ED6C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800C08-233D-F7C9-29B7-0574F9CCE1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30432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4F6D2C-DCC4-3B82-2683-83D764F570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386ECD-66D4-4AB1-915B-74F9D8DDC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C74F8E-0195-B735-0620-582ACC06A3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07734B-126E-BDEF-60CB-E8377C740A2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42107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92A6EF-25DB-7418-619A-79A229CB17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2CB7C5-B2FB-717F-4D8A-B32179D47C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1249C2-477F-7E0C-4CC4-1326D0AF306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D46E81-A77D-F72C-CEEE-28C364958D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615378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354D8-0870-BAFD-9997-2E9AB459FF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521393-A848-F044-8E5F-57BAED501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A373A2-5902-4708-1F94-514EABF0E44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413AC6C-51A7-8CFB-DB5E-55BCE3DE10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275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C0348-F575-8118-B536-CD6A02AC1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2189E0-27C2-04BA-04E2-81D79624B5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FDA707-2B4D-A598-04A4-59B853314C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4B37D2-84C5-5FC4-F8AC-A75D9D0603B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11672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302BF-9E08-8C02-7E4E-BE91C65CFC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70F06D-113C-2A9D-1D54-E443A8EA76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4AD32-F120-BAF9-8AB7-1C753A2360A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1E79105-4D5E-DD3C-4008-D3D564E043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00546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C9FDC-FD3B-F5B9-BA6F-0C72FFCA89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EBF0C-C85D-B4C6-7A32-CBEFE6003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6726EB-D5B6-EB8C-DBD0-C33BF79028A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4CBFFB0-5FEB-23B5-DD20-186A28103F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46081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405D1-72A5-F3C3-401D-A06A74A78B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0C307A-0397-F134-909F-79660162FA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4BEE3E-27C2-C268-673E-79B68F2386B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6252C6-CDCD-31B8-D1DB-8C7CE754D2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3074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B1920-8FDD-C674-3713-8393FF943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949C9B-5978-70F9-BF2E-947FFF0921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61B678-63AC-C1AE-DCDD-B2905D9805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1DD994F-E529-735D-3197-59225F17E8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07255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D2705-7BCE-0EDC-BE2D-C91A8F66A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F160F5-701B-EC03-3BBD-CDCB267424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70FA7-3B9C-733F-47C8-43A0ECF1FE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D5A916-8C0A-2D85-A81C-D43B592E582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11582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489F9D-AAAE-C3BE-E2BD-F942C08408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336E8C-AAFF-ECC8-C1FB-CE3DD8AF4A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0C5F22-CA89-32F8-7C95-FC07C9958EF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60C203-01F0-02D4-E017-D6FA734ACE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03203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A818C-E82E-0D08-3B73-A479C8D8B9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B0AE2-2B40-22DC-CA01-5B55DE9D93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7CE330-DD76-A48C-10C4-8B47007995A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F5CA322-6766-B19A-CB73-7F11F885EA5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60640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E9363-8B48-EC12-E6C9-5961BB1979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94BF42-C5AF-551D-4322-AEBB7ACCE3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974BB-023D-7D1E-AC2E-3FEBD7A30EF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FD2665A-FEBB-4B8C-DF48-3E8AF6B1D3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278861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B560C-99C3-F0B6-66A7-1B3BE56B9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4A2D05-872F-9872-659E-6C4A62446B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6576C-3612-18A9-F9E9-438C9E91A8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E18077-5F12-D69A-B0BE-6D52DD9821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209538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9E4FB-97AE-7647-553C-71EE5B0E0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B1CAE-5BE8-BB2B-7E9E-F1275EEC9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3B7DEA-492C-937E-2B3B-08BE1A1CC2A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793279E-3411-3B1F-047B-11BB756E0E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83179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71881-4971-B4CF-82F6-F1025DECF0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33C162-CEF3-5AE0-3435-FFA4EE8F4E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28B0B8-B761-8D43-F7F4-0F42ECD8A76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AA1BC31-4325-BC75-521E-0568F3C4DC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360011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E1264-C068-2FBB-533D-15298C4F6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080A71-13D3-332A-C9F3-6A3A58991D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9B5AAF-1621-98AA-C3F5-27F4102F241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029008-E0E5-CF97-614A-8B92C39307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95468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C7C84-7682-1B21-615A-C8681B48AB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C96D67-5F57-01A0-1667-C21974A39E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4EFB37-B081-BC01-18BA-EC76142992B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8A09A3-B805-E02C-BC3F-50E277025A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67567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4C702-4F6F-FBC1-3D28-E19F2824E1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18D390-8B66-3084-58B4-BD369BCFDE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731C7-987D-C842-658D-8ACCA7398A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FCF1DE-B4C7-7D84-31AD-8CD9B75135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956808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BF4F0-BCDB-0163-BA92-5FA1BFBFD0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DA9838-A7EC-6465-5A1A-979FD4CC92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B7E417-A520-EF0E-4C20-2A1AE36721F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49EFE5C-CF19-F2D8-1891-E738B86DB0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787128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54C40-DA54-C915-BD9D-35E88B2149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527D5E-D6FA-D316-2E82-19D7E23E55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E03721-A9AE-B49F-A915-D05B9662528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502B2FB-BA5B-CD4C-BCAC-6584C64A3B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7534256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613B45-1F0B-ACCC-1996-9CB419DBFD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98B78B-37C9-49A7-62E9-43A724786A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E91D81-710D-0576-DF52-AB96045D3A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8142B4-E57A-F592-AB61-B7424E4DE5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680721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DEB56-2721-F8F1-DF7A-90BD031355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C9B04C-FF2E-841F-1826-9E4F97BD67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24B305-75A9-E6C8-128D-69CD33FE996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3E207F-F94A-5A43-7099-87CE21BAC2D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6887556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D0AF7-807A-8275-D9CD-4E72A45BF5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46871E-F1F6-98A7-1243-A3B6286B88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DA5B1D-774F-04C6-5B1C-F0DBCFA3868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D72EBEE-421C-99B4-6762-C74A1CD6A5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75638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FB403-0060-3DA6-E071-EF5C68969D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9EDDED-CEF6-B408-E890-88FFF35FFA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2C0AB3-7CDC-2257-D96B-DBB6FD32945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26A0E1E-A49A-CA33-FED9-BEEF9B0CB71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877987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3C4EB-5091-A733-0300-70BA6256B3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8D9D1-FE02-8E6F-0EFE-949615D7B9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E49EAF-6ECA-B976-653E-6B5CFFCA30A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90446D9-E633-6604-13F6-B2644D854E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784994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AC3032-7DD6-604D-AF69-A709837176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81BC4F-172F-2FFD-533B-40FB1DD18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8657E-0643-7760-0F6F-6EF128907F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6D1B0F7-2724-4CA7-F8C3-54AB1D7415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21512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EDF19-4F1F-A336-5C6D-A3A095C54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575F8-C473-FDDB-6239-F84CA290AA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B2F7C-D4F7-2D6C-66E0-90EEB889159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C2DF93-5FF8-DE52-2DFD-C2D4730865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6375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7602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041374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0104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239676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17229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99921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9527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5626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54809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874813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369666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149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75508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952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3105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948240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05522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29720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07939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32543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5509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530254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7960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602919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836011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9913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6611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53364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6" Type="http://schemas.openxmlformats.org/officeDocument/2006/relationships/image" Target="../media/image1.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theme" Target="../theme/theme3.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34744080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4135614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41.xml"/><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59776" y="2601798"/>
            <a:ext cx="6432221" cy="147732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00B0F0"/>
                </a:solidFill>
                <a:effectLst/>
                <a:uLnTx/>
                <a:uFillTx/>
                <a:latin typeface="Alexandria" charset="0"/>
                <a:ea typeface="+mn-ea"/>
                <a:cs typeface="Times New Roman" panose="02020603050405020304" pitchFamily="18" charset="0"/>
              </a:rPr>
              <a:t>(ماجستير القانون الرقمي)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ar-EG" sz="3800" b="1" i="0" u="none" strike="noStrike" kern="1200" cap="none" spc="0" normalizeH="0" baseline="0" noProof="0" dirty="0">
                <a:ln>
                  <a:noFill/>
                </a:ln>
                <a:solidFill>
                  <a:srgbClr val="00B0F0"/>
                </a:solidFill>
                <a:effectLst/>
                <a:uLnTx/>
                <a:uFillTx/>
                <a:latin typeface="Alexandria" charset="0"/>
                <a:ea typeface="+mn-ea"/>
                <a:cs typeface="Times New Roman" panose="02020603050405020304" pitchFamily="18" charset="0"/>
              </a:rPr>
              <a:t>مقرر : قانون تنظيم التكنولوجيا المالية</a:t>
            </a:r>
            <a:endParaRPr kumimoji="0" lang="en-US" sz="3800" b="1" i="0" u="none" strike="noStrike" kern="1200" cap="none" spc="0" normalizeH="0" baseline="0" noProof="0" dirty="0">
              <a:ln>
                <a:noFill/>
              </a:ln>
              <a:solidFill>
                <a:srgbClr val="00B0F0"/>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600" b="1" i="0" u="none" strike="noStrike" kern="1200" cap="none" spc="0" normalizeH="0" baseline="0" noProof="0" dirty="0">
                <a:ln>
                  <a:noFill/>
                </a:ln>
                <a:solidFill>
                  <a:srgbClr val="00B0F0"/>
                </a:solidFill>
                <a:effectLst/>
                <a:uLnTx/>
                <a:uFillTx/>
                <a:latin typeface="Alexandria" charset="0"/>
                <a:ea typeface="+mn-ea"/>
                <a:cs typeface="+mn-cs"/>
              </a:rPr>
              <a:t>Financial technology regulation law</a:t>
            </a:r>
            <a:endParaRPr kumimoji="0" lang="en-US" sz="4400" b="1" i="0" u="none" strike="noStrike" kern="1200" cap="none" spc="0" normalizeH="0" baseline="0" noProof="0" dirty="0">
              <a:ln>
                <a:noFill/>
              </a:ln>
              <a:solidFill>
                <a:srgbClr val="00B0F0"/>
              </a:solidFill>
              <a:effectLst/>
              <a:uLnTx/>
              <a:uFillTx/>
              <a:latin typeface="Alexandria" charset="0"/>
              <a:ea typeface="+mn-ea"/>
              <a:cs typeface="+mn-cs"/>
            </a:endParaRPr>
          </a:p>
        </p:txBody>
      </p:sp>
      <p:sp>
        <p:nvSpPr>
          <p:cNvPr id="10" name="Rectangle: Rounded Corners 9"/>
          <p:cNvSpPr/>
          <p:nvPr/>
        </p:nvSpPr>
        <p:spPr>
          <a:xfrm>
            <a:off x="7328849" y="517086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Lecture  2</a:t>
            </a:r>
          </a:p>
        </p:txBody>
      </p:sp>
      <p:sp>
        <p:nvSpPr>
          <p:cNvPr id="12" name="TextBox 11"/>
          <p:cNvSpPr txBox="1"/>
          <p:nvPr/>
        </p:nvSpPr>
        <p:spPr>
          <a:xfrm>
            <a:off x="459185" y="6187539"/>
            <a:ext cx="488646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Dr. </a:t>
            </a:r>
            <a:r>
              <a:rPr kumimoji="0" lang="en-US" sz="2800" b="1" i="0" u="none" strike="noStrike" kern="1200" cap="none" spc="0" normalizeH="0" baseline="0" noProof="0" dirty="0" err="1">
                <a:ln>
                  <a:noFill/>
                </a:ln>
                <a:solidFill>
                  <a:srgbClr val="00B0F0"/>
                </a:solidFill>
                <a:effectLst/>
                <a:uLnTx/>
                <a:uFillTx/>
                <a:latin typeface="Alexandria" charset="0"/>
                <a:ea typeface="+mn-ea"/>
                <a:cs typeface="Alexandria" charset="0"/>
              </a:rPr>
              <a:t>Alaeldin</a:t>
            </a: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 Elgizuli</a:t>
            </a:r>
          </a:p>
        </p:txBody>
      </p:sp>
      <p:sp>
        <p:nvSpPr>
          <p:cNvPr id="13" name="TextBox 12"/>
          <p:cNvSpPr txBox="1"/>
          <p:nvPr/>
        </p:nvSpPr>
        <p:spPr>
          <a:xfrm>
            <a:off x="459185" y="5830966"/>
            <a:ext cx="4886463" cy="4603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B0F0"/>
                </a:solidFill>
                <a:effectLst/>
                <a:uLnTx/>
                <a:uFillTx/>
                <a:latin typeface="Alexandria" charset="0"/>
                <a:ea typeface="+mn-ea"/>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422C08E-EEEB-F4B4-1635-2567C7C613F3}"/>
              </a:ext>
            </a:extLst>
          </p:cNvPr>
          <p:cNvSpPr txBox="1"/>
          <p:nvPr/>
        </p:nvSpPr>
        <p:spPr>
          <a:xfrm>
            <a:off x="2522046" y="5269142"/>
            <a:ext cx="3500018" cy="43088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LAW631</a:t>
            </a:r>
          </a:p>
        </p:txBody>
      </p:sp>
    </p:spTree>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76F454-2837-0434-577F-5BA613D284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B7E4789-A5BC-304C-BDF4-9CC4A03B00A4}"/>
              </a:ext>
            </a:extLst>
          </p:cNvPr>
          <p:cNvSpPr/>
          <p:nvPr/>
        </p:nvSpPr>
        <p:spPr>
          <a:xfrm>
            <a:off x="617280" y="1799855"/>
            <a:ext cx="10812720" cy="42560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E433DC3-60C5-2A6E-1080-AE8CA34BED76}"/>
              </a:ext>
            </a:extLst>
          </p:cNvPr>
          <p:cNvSpPr txBox="1"/>
          <p:nvPr/>
        </p:nvSpPr>
        <p:spPr>
          <a:xfrm>
            <a:off x="5335570" y="975974"/>
            <a:ext cx="248867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ar-AE" sz="2800" b="1" i="0" u="none" strike="noStrike" kern="1200" cap="none" spc="0" normalizeH="0" baseline="0" noProof="0" dirty="0">
                <a:ln>
                  <a:noFill/>
                </a:ln>
                <a:solidFill>
                  <a:prstClr val="black"/>
                </a:solidFill>
                <a:effectLst/>
                <a:uLnTx/>
                <a:uFillTx/>
                <a:latin typeface="Alexandria Black" pitchFamily="2" charset="-78"/>
                <a:ea typeface="+mn-ea"/>
                <a:cs typeface="Alexandria Black" pitchFamily="2" charset="-78"/>
              </a:rPr>
              <a:t>أهداف المحاضرة</a:t>
            </a:r>
          </a:p>
        </p:txBody>
      </p:sp>
      <p:sp>
        <p:nvSpPr>
          <p:cNvPr id="5" name="Rectangle 4">
            <a:extLst>
              <a:ext uri="{FF2B5EF4-FFF2-40B4-BE49-F238E27FC236}">
                <a16:creationId xmlns:a16="http://schemas.microsoft.com/office/drawing/2014/main" id="{5B1DA3CD-C56C-3EDC-C9AA-EDA8DF2BD9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F9A7399-70B8-2C72-FE3B-8F309B6ABA73}"/>
              </a:ext>
            </a:extLst>
          </p:cNvPr>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Week</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a:extLst>
              <a:ext uri="{FF2B5EF4-FFF2-40B4-BE49-F238E27FC236}">
                <a16:creationId xmlns:a16="http://schemas.microsoft.com/office/drawing/2014/main" id="{B729680B-15FA-828B-AE1A-D63C4ADEE055}"/>
              </a:ext>
            </a:extLst>
          </p:cNvPr>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03</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a:extLst>
              <a:ext uri="{FF2B5EF4-FFF2-40B4-BE49-F238E27FC236}">
                <a16:creationId xmlns:a16="http://schemas.microsoft.com/office/drawing/2014/main" id="{86649A8B-C4FE-7681-2B68-D1FE2EFE7197}"/>
              </a:ext>
            </a:extLst>
          </p:cNvPr>
          <p:cNvSpPr txBox="1"/>
          <p:nvPr/>
        </p:nvSpPr>
        <p:spPr>
          <a:xfrm>
            <a:off x="762000" y="1863090"/>
            <a:ext cx="10668000" cy="4159537"/>
          </a:xfrm>
          <a:prstGeom prst="rect">
            <a:avLst/>
          </a:prstGeom>
          <a:noFill/>
        </p:spPr>
        <p:txBody>
          <a:bodyPr wrap="square" rtlCol="0">
            <a:spAutoFit/>
          </a:bodyPr>
          <a:lstStyle/>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0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بنهاية هذه المحاضرة، سيكون الطالب قادراً على:</a:t>
            </a:r>
            <a:endPar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التعرف على مكونات البنية التحتية الرقمية والمالية اللازمة لتطوير قطاع </a:t>
            </a:r>
            <a:r>
              <a:rPr kumimoji="0" lang="en-US"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FinTech. </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en-US"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تقييم العلاقة بين البنية التحتية التقنية والأمان المالي والرقابي.</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فهم  "البيئة التنظيمية المحفزة" وكيفية بنائها في قطاع الخدمات المالية.</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مناقشة العلاقة بين تحفيز التكنولوجيا وحماية المستهلك والاستقرار المالي.</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فهم العلاقة بين الحوكمة الفعالة والامتثال التنظيمي في بيئة </a:t>
            </a:r>
            <a:r>
              <a:rPr kumimoji="0" lang="en-US"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FinTech.</a:t>
            </a:r>
          </a:p>
          <a:p>
            <a:pPr marL="0" marR="0" lvl="0" indent="0" algn="r" defTabSz="914400" rtl="1" eaLnBrk="0" fontAlgn="base" latinLnBrk="0" hangingPunct="0">
              <a:lnSpc>
                <a:spcPct val="150000"/>
              </a:lnSpc>
              <a:spcBef>
                <a:spcPct val="20000"/>
              </a:spcBef>
              <a:spcAft>
                <a:spcPct val="0"/>
              </a:spcAft>
              <a:buClrTx/>
              <a:buSzPct val="80000"/>
              <a:buFontTx/>
              <a:buNone/>
              <a:tabLst/>
              <a:defRPr/>
            </a:pPr>
            <a:r>
              <a:rPr kumimoji="0" lang="en-US"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ar-AE" altLang="en-US" sz="20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التعرف على أبرز التجارب والمبادرات الحكومية والقطاع الخاص في الدول العربية.</a:t>
            </a:r>
          </a:p>
          <a:p>
            <a:pPr marL="0" marR="0" lvl="0" indent="0" algn="r" defTabSz="914400" rtl="1" eaLnBrk="0" fontAlgn="base" latinLnBrk="0" hangingPunct="0">
              <a:lnSpc>
                <a:spcPct val="150000"/>
              </a:lnSpc>
              <a:spcBef>
                <a:spcPct val="20000"/>
              </a:spcBef>
              <a:spcAft>
                <a:spcPct val="0"/>
              </a:spcAft>
              <a:buClrTx/>
              <a:buSzPct val="80000"/>
              <a:buFontTx/>
              <a:buNone/>
              <a:tabLst/>
              <a:defRPr/>
            </a:pPr>
            <a:endParaRPr kumimoji="0" lang="ar-AE" alt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409A656C-3C05-0F78-1370-8016B870136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69C12C15-E41D-3729-4343-C670E581DE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3515695"/>
      </p:ext>
    </p:extLst>
  </p:cSld>
  <p:clrMapOvr>
    <a:masterClrMapping/>
  </p:clrMapOvr>
  <mc:AlternateContent xmlns:mc="http://schemas.openxmlformats.org/markup-compatibility/2006" xmlns:p14="http://schemas.microsoft.com/office/powerpoint/2010/main">
    <mc:Choice Requires="p14">
      <p:transition p14:dur="10" advTm="104869"/>
    </mc:Choice>
    <mc:Fallback xmlns="">
      <p:transition advTm="10486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3968685" y="1412953"/>
            <a:ext cx="5814314"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latin typeface="Alexandria" pitchFamily="2" charset="-78"/>
              </a:rPr>
              <a:t>التقنيات المالية الحديثة في الدول العربية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3150823" y="2014212"/>
            <a:ext cx="8022183" cy="276485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sz="2000" b="1" dirty="0">
                <a:solidFill>
                  <a:prstClr val="black"/>
                </a:solidFill>
                <a:latin typeface="Alexandria regular" pitchFamily="2" charset="-78"/>
                <a:cs typeface="+mj-cs"/>
              </a:rPr>
              <a:t>الموضوعات :</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000" dirty="0">
                <a:solidFill>
                  <a:prstClr val="black"/>
                </a:solidFill>
                <a:latin typeface="Alexandria regular" pitchFamily="2" charset="-78"/>
                <a:cs typeface="+mj-cs"/>
              </a:rPr>
              <a:t>البنية التحتية الداعمة لحلول التكنولوجيا المالية</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000" dirty="0">
                <a:solidFill>
                  <a:prstClr val="black"/>
                </a:solidFill>
                <a:latin typeface="Alexandria regular" pitchFamily="2" charset="-78"/>
                <a:cs typeface="+mj-cs"/>
              </a:rPr>
              <a:t>الأطر المحفزة للتكنولوجيا المالية</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000" dirty="0">
                <a:solidFill>
                  <a:prstClr val="black"/>
                </a:solidFill>
                <a:latin typeface="Alexandria regular" pitchFamily="2" charset="-78"/>
                <a:cs typeface="+mj-cs"/>
              </a:rPr>
              <a:t>حوكمة الشركات</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sz="2000" dirty="0">
                <a:solidFill>
                  <a:prstClr val="black"/>
                </a:solidFill>
                <a:latin typeface="Alexandria regular" pitchFamily="2" charset="-78"/>
                <a:cs typeface="+mj-cs"/>
              </a:rPr>
              <a:t>التجارب العربية في مجال التكنولوجيا المالية</a:t>
            </a:r>
          </a:p>
          <a:p>
            <a:pPr marL="0" marR="0" lvl="0" indent="0" algn="r" defTabSz="914400" rtl="1" eaLnBrk="1" fontAlgn="auto" latinLnBrk="0" hangingPunct="1">
              <a:lnSpc>
                <a:spcPct val="150000"/>
              </a:lnSpc>
              <a:spcBef>
                <a:spcPts val="0"/>
              </a:spcBef>
              <a:spcAft>
                <a:spcPts val="0"/>
              </a:spcAft>
              <a:buClrTx/>
              <a:buSzTx/>
              <a:buFontTx/>
              <a:buNone/>
              <a:tabLst/>
              <a:defRPr/>
            </a:pPr>
            <a:endParaRPr lang="en-US" dirty="0">
              <a:solidFill>
                <a:prstClr val="black"/>
              </a:solidFill>
              <a:latin typeface="Alexandria regular" pitchFamily="2" charset="-78"/>
              <a:cs typeface="Alexandria regular" pitchFamily="2" charset="-78"/>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5864771" y="1412953"/>
            <a:ext cx="39182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نظرة عن المحاضرة السابقة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3520439" y="2212994"/>
            <a:ext cx="8022183" cy="230319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الموضوعات التى تم مناقشتها :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0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تم توضيح مفهوم التكنولوجيا المالية وأهميتها ، ومناقشة  عدد من الموضوعات ذات العلاقة  بما في ذلك مراحل </a:t>
            </a:r>
            <a:r>
              <a:rPr kumimoji="0" lang="ar-EG" sz="20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دورة التكنولوجيا المالية  والابتكارات مع توضيح الخدمات المصرفية الإلكترونية  وأنواعها وانماط البنوك الإلكترونية .</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A00A1-A510-6ACF-C62C-0C90299F43D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E89CDF1-5053-346C-305A-4F23817318C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1FA2C2C-2156-38D3-68B0-C9DA48A26C6A}"/>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البنية التحتية الداعمة لحلول التكنولوجيا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1DFB21CB-0618-C85B-2D87-C187636C77C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DE6F4AA-55DB-AA00-751D-B6333A0F1BFB}"/>
              </a:ext>
            </a:extLst>
          </p:cNvPr>
          <p:cNvSpPr txBox="1"/>
          <p:nvPr/>
        </p:nvSpPr>
        <p:spPr>
          <a:xfrm>
            <a:off x="4341723" y="1933848"/>
            <a:ext cx="7200900" cy="295074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أهمية البنية التحتية في دعم حلول التكنولوجيا المالية</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لا يمكن لقطاع التكنولوجيا المالية أن يزدهر دون وجود بنية تحتية مؤسسية، تنظيمية، وتقنية قوية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مكونات البنية التحتية الداعمة لحلول التكنولوجيا المالية :</a:t>
            </a:r>
          </a:p>
          <a:p>
            <a:pPr marL="342900" marR="0" lvl="0" indent="-342900" algn="r" defTabSz="914400" rtl="1" eaLnBrk="1" fontAlgn="auto" latinLnBrk="0" hangingPunct="1">
              <a:lnSpc>
                <a:spcPct val="150000"/>
              </a:lnSpc>
              <a:spcBef>
                <a:spcPts val="0"/>
              </a:spcBef>
              <a:spcAft>
                <a:spcPts val="0"/>
              </a:spcAft>
              <a:buClrTx/>
              <a:buSzTx/>
              <a:buFontTx/>
              <a:buAutoNum type="arabicPeriod"/>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القانونية والتنظيمية  </a:t>
            </a:r>
          </a:p>
          <a:p>
            <a:pPr marR="0" lvl="0" algn="r" defTabSz="914400" rtl="1" eaLnBrk="1" fontAlgn="auto" latinLnBrk="0" hangingPunct="1">
              <a:lnSpc>
                <a:spcPct val="150000"/>
              </a:lnSpc>
              <a:spcBef>
                <a:spcPts val="0"/>
              </a:spcBef>
              <a:spcAft>
                <a:spcPts val="0"/>
              </a:spcAft>
              <a:buClrTx/>
              <a:buSzTx/>
              <a:tabLst/>
              <a:defRPr/>
            </a:pPr>
            <a:r>
              <a:rPr lang="ar-EG" dirty="0">
                <a:solidFill>
                  <a:prstClr val="black"/>
                </a:solidFill>
                <a:latin typeface="Alexandria regular" pitchFamily="2" charset="-78"/>
                <a:cs typeface="Times New Roman" panose="02020603050405020304" pitchFamily="18" charset="0"/>
              </a:rPr>
              <a:t>2-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الرقمية والتكنولوجية </a:t>
            </a:r>
          </a:p>
          <a:p>
            <a:pPr marR="0" lvl="0" algn="r" defTabSz="914400" rtl="1" eaLnBrk="1" fontAlgn="auto" latinLnBrk="0" hangingPunct="1">
              <a:lnSpc>
                <a:spcPct val="150000"/>
              </a:lnSpc>
              <a:spcBef>
                <a:spcPts val="0"/>
              </a:spcBef>
              <a:spcAft>
                <a:spcPts val="0"/>
              </a:spcAft>
              <a:buClrTx/>
              <a:buSzTx/>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البنية التحتية المالية </a:t>
            </a:r>
          </a:p>
          <a:p>
            <a:pPr marR="0" lvl="0" algn="r" defTabSz="914400" rtl="1" eaLnBrk="1" fontAlgn="auto" latinLnBrk="0" hangingPunct="1">
              <a:lnSpc>
                <a:spcPct val="150000"/>
              </a:lnSpc>
              <a:spcBef>
                <a:spcPts val="0"/>
              </a:spcBef>
              <a:spcAft>
                <a:spcPts val="0"/>
              </a:spcAft>
              <a:buClrTx/>
              <a:buSzTx/>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4. البنية التحتية المؤسسية والبشرية.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F9FE1A99-318C-0466-A923-82D0C00CA2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F5CECC17-6736-1969-CE3D-CF575A5693EB}"/>
              </a:ext>
            </a:extLst>
          </p:cNvPr>
          <p:cNvPicPr>
            <a:picLocks noChangeAspect="1"/>
          </p:cNvPicPr>
          <p:nvPr/>
        </p:nvPicPr>
        <p:blipFill>
          <a:blip r:embed="rId4"/>
          <a:stretch>
            <a:fillRect/>
          </a:stretch>
        </p:blipFill>
        <p:spPr>
          <a:xfrm>
            <a:off x="207389" y="3235155"/>
            <a:ext cx="3629319" cy="2950744"/>
          </a:xfrm>
          <a:prstGeom prst="rect">
            <a:avLst/>
          </a:prstGeom>
        </p:spPr>
      </p:pic>
    </p:spTree>
    <p:extLst>
      <p:ext uri="{BB962C8B-B14F-4D97-AF65-F5344CB8AC3E}">
        <p14:creationId xmlns:p14="http://schemas.microsoft.com/office/powerpoint/2010/main" val="95423044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F6415-1001-BE80-45D4-450C5346E53F}"/>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86C70DF-6413-7913-5E55-23340DBAE2E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BD903F1-61FA-5DB3-2AD9-FBE9BDB6A7D6}"/>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البنية التحتية القانونية والتنظيمية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DDB5B131-E18D-D0F6-4958-F6A293641F8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7A3931A-CB0B-4344-78E7-B01A029C3043}"/>
              </a:ext>
            </a:extLst>
          </p:cNvPr>
          <p:cNvSpPr txBox="1"/>
          <p:nvPr/>
        </p:nvSpPr>
        <p:spPr>
          <a:xfrm>
            <a:off x="3385474" y="1933848"/>
            <a:ext cx="8157149" cy="170456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القانونية والتنظيمية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وجود أطر تنظيمية واضحة: مثل تراخيص الجهات الرقابية، حماية البيانات، وامتثال الشركات للأنظمة.دور البنوك المركزية وهيئات السوق المالية في إصدار اللوائح المنظمة.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أمثلة: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تنظيم هيئة السوق المالية السعودية لشركات التقنية المالية عبر البيئة التنظيمية التجريبية </a:t>
            </a:r>
          </a:p>
        </p:txBody>
      </p:sp>
      <p:pic>
        <p:nvPicPr>
          <p:cNvPr id="6" name="Graphic 21">
            <a:extLst>
              <a:ext uri="{FF2B5EF4-FFF2-40B4-BE49-F238E27FC236}">
                <a16:creationId xmlns:a16="http://schemas.microsoft.com/office/drawing/2014/main" id="{D223C43A-B3C2-4892-C10D-C7C88E7599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4098125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77BA1-EEA4-96C2-7865-565F8EBA37A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95936B5-DDB5-0366-40B3-DBE6726CE52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17F0747-BCB4-56D2-9146-18DF7E2A39CD}"/>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البنية التحتية الرقمية والتكنولوجية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AEF079BE-CB50-E944-9F78-8A663638520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044ACEC-37D9-4CC9-3495-63C5C534CAD3}"/>
              </a:ext>
            </a:extLst>
          </p:cNvPr>
          <p:cNvSpPr txBox="1"/>
          <p:nvPr/>
        </p:nvSpPr>
        <p:spPr>
          <a:xfrm>
            <a:off x="3525625" y="2090240"/>
            <a:ext cx="8016998" cy="419755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الرقمية والتكنولوجية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شبكات الاتصال عالية السرعة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G5،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الألياف البصرية).الحوسبة السحابية وتخزين البيانات الكبيرة.تقنيات التشفير والبلوك تشين لتعزيز الأمان والشفافية.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أمثلة: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استخدام البلوك تشين في تحويل الأموال الرقمية، والتحقق من الهوية الرقمية.</a:t>
            </a:r>
          </a:p>
          <a:p>
            <a:pPr marL="0" marR="0" lvl="0" indent="0" algn="r"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CDB0AA2D-CA54-ADC6-3017-5F514512439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D372A79A-E4C3-2E26-B1CD-A3391C5C84EC}"/>
              </a:ext>
            </a:extLst>
          </p:cNvPr>
          <p:cNvPicPr>
            <a:picLocks noChangeAspect="1"/>
          </p:cNvPicPr>
          <p:nvPr/>
        </p:nvPicPr>
        <p:blipFill>
          <a:blip r:embed="rId4"/>
          <a:stretch>
            <a:fillRect/>
          </a:stretch>
        </p:blipFill>
        <p:spPr>
          <a:xfrm>
            <a:off x="103696" y="3883843"/>
            <a:ext cx="2903456" cy="2659832"/>
          </a:xfrm>
          <a:prstGeom prst="rect">
            <a:avLst/>
          </a:prstGeom>
        </p:spPr>
      </p:pic>
    </p:spTree>
    <p:extLst>
      <p:ext uri="{BB962C8B-B14F-4D97-AF65-F5344CB8AC3E}">
        <p14:creationId xmlns:p14="http://schemas.microsoft.com/office/powerpoint/2010/main" val="119690680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67485-AD3B-93D3-934D-027D1A348169}"/>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1A8D7571-DC9E-C66A-28FF-B8CA9564EA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69F0A82-8284-9C22-47EB-613D957C8041}"/>
              </a:ext>
            </a:extLst>
          </p:cNvPr>
          <p:cNvSpPr txBox="1"/>
          <p:nvPr/>
        </p:nvSpPr>
        <p:spPr>
          <a:xfrm>
            <a:off x="4421171" y="1136135"/>
            <a:ext cx="67345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البنية التحتية المالية</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FC0FD842-74BD-736C-FAE7-A1C9143FBAB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20B3011-E4C9-42A5-E8CB-66984EF7E9CA}"/>
              </a:ext>
            </a:extLst>
          </p:cNvPr>
          <p:cNvSpPr txBox="1"/>
          <p:nvPr/>
        </p:nvSpPr>
        <p:spPr>
          <a:xfrm>
            <a:off x="3385474" y="1933848"/>
            <a:ext cx="8157149" cy="2535566"/>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المالية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الأنظمة المصرفية المفتوحة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Open Banking).</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dirty="0">
                <a:solidFill>
                  <a:prstClr val="black"/>
                </a:solidFill>
                <a:latin typeface="Alexandria regular" pitchFamily="2" charset="-78"/>
                <a:cs typeface="Times New Roman" panose="02020603050405020304" pitchFamily="18" charset="0"/>
              </a:rPr>
              <a:t>ب</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وابات الدفع الرقمية، المحافظ الإلكترونية.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الربط بين أنظمة الدفع المحلية والدولية.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مثال: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تطوير نظام "سريع" في المملكة العربية السعودية كمنصة تحويل فوري تعمل على مدار الساعة.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EC994A6-6F1D-D187-534D-96B386D65BD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1861310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00950-129A-951D-2F95-E12B115BA53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32CAC4A-0FAE-ED51-0EA6-D6FDE56B9EC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B989C5C-D263-F0E5-158B-ED7DDC36B0E1}"/>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البنية التحتية المؤسسية والبشرية</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01DA8BE6-9440-5095-FCCA-B464BAE99A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F9346C5-4FF6-E582-6090-B5F8BC305E35}"/>
              </a:ext>
            </a:extLst>
          </p:cNvPr>
          <p:cNvSpPr txBox="1"/>
          <p:nvPr/>
        </p:nvSpPr>
        <p:spPr>
          <a:xfrm>
            <a:off x="3535051" y="2054580"/>
            <a:ext cx="8007571" cy="170424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التحتية المؤسسية والبشرية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دور الجامعات ومراكز البحث في تخريج كفاءات 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مسرّعات وحاضنات الأعمال لدعم روّاد الأعمال في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التعاون بين القطاعين العام والخاص لتأسيس بيئة حاضنة للابتكار.</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954E06AD-C569-84FD-B529-D7C8F64488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8071845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78FD0A-7B11-DAAE-9F63-6731C53756A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1BD4899-5BA6-EC48-C16F-EE6B95FC9CC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E82D3D3-76AD-47CE-1527-4583F8DD351D}"/>
              </a:ext>
            </a:extLst>
          </p:cNvPr>
          <p:cNvSpPr txBox="1"/>
          <p:nvPr/>
        </p:nvSpPr>
        <p:spPr>
          <a:xfrm>
            <a:off x="471340" y="1136133"/>
            <a:ext cx="11462994"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مكونات البنية التحتية للتقنيات المالية في الدول العربية - التقنيات المالية الحديثة في الدول العربية</a:t>
            </a:r>
          </a:p>
        </p:txBody>
      </p:sp>
      <p:sp>
        <p:nvSpPr>
          <p:cNvPr id="28" name="Rectangle 27">
            <a:extLst>
              <a:ext uri="{FF2B5EF4-FFF2-40B4-BE49-F238E27FC236}">
                <a16:creationId xmlns:a16="http://schemas.microsoft.com/office/drawing/2014/main" id="{DC812252-EBA2-5475-CB72-2FC0909C6CE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ACABEBB-6A06-28D4-5E4A-558EE5F40DDC}"/>
              </a:ext>
            </a:extLst>
          </p:cNvPr>
          <p:cNvSpPr txBox="1"/>
          <p:nvPr/>
        </p:nvSpPr>
        <p:spPr>
          <a:xfrm>
            <a:off x="3385474" y="2166320"/>
            <a:ext cx="8702666" cy="3780522"/>
          </a:xfrm>
          <a:prstGeom prst="rect">
            <a:avLst/>
          </a:prstGeom>
          <a:noFill/>
        </p:spPr>
        <p:txBody>
          <a:bodyPr wrap="square" rtlCol="0">
            <a:spAutoFit/>
          </a:bodyPr>
          <a:lstStyle/>
          <a:p>
            <a:pPr marR="0" lvl="0" algn="r" defTabSz="914400" rtl="1" eaLnBrk="1" fontAlgn="auto" latinLnBrk="0" hangingPunct="1">
              <a:lnSpc>
                <a:spcPct val="150000"/>
              </a:lnSpc>
              <a:spcBef>
                <a:spcPts val="0"/>
              </a:spcBef>
              <a:spcAft>
                <a:spcPts val="0"/>
              </a:spcAft>
              <a:buClrTx/>
              <a:buSzTx/>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لا يمكن لحلول التكنولوجيا المالية أن تنمو إلا بوجود بنية تحتية قوية متعددة الأبعاد: تنظيمية، رقمية، مالية، وبشرية.</a:t>
            </a:r>
          </a:p>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أولاً :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البنية التنظيمية والتشريعية  :</a:t>
            </a:r>
          </a:p>
          <a:p>
            <a:pPr marR="0" lvl="0" algn="r" defTabSz="914400" rtl="1" eaLnBrk="1" fontAlgn="auto" latinLnBrk="0" hangingPunct="1">
              <a:lnSpc>
                <a:spcPct val="150000"/>
              </a:lnSpc>
              <a:spcBef>
                <a:spcPts val="0"/>
              </a:spcBef>
              <a:spcAft>
                <a:spcPts val="0"/>
              </a:spcAft>
              <a:buClrTx/>
              <a:buSzTx/>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الأنظمة المنظمة لـ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معظم الدول العربية أنشأت بيئات تنظيمية تجريبية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Regulatory Sandboxes)</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مثل:</a:t>
            </a:r>
          </a:p>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السعودية: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البيئة التجريبية لهيئة السوق المالية والبنك المركزي.</a:t>
            </a:r>
          </a:p>
          <a:p>
            <a:pPr marR="0" lvl="0" algn="r" defTabSz="914400" rtl="1" eaLnBrk="1" fontAlgn="auto" latinLnBrk="0" hangingPunct="1">
              <a:lnSpc>
                <a:spcPct val="150000"/>
              </a:lnSpc>
              <a:spcBef>
                <a:spcPts val="0"/>
              </a:spcBef>
              <a:spcAft>
                <a:spcPts val="0"/>
              </a:spcAft>
              <a:buClrTx/>
              <a:buSzTx/>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الإمارات: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مركز دبي المالي العالمي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DIFC)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وهيئة الأوراق المالية والسلع.</a:t>
            </a:r>
          </a:p>
          <a:p>
            <a:pPr marR="0" lvl="0" algn="r" defTabSz="914400" rtl="1" eaLnBrk="1" fontAlgn="auto" latinLnBrk="0" hangingPunct="1">
              <a:lnSpc>
                <a:spcPct val="150000"/>
              </a:lnSpc>
              <a:spcBef>
                <a:spcPts val="0"/>
              </a:spcBef>
              <a:spcAft>
                <a:spcPts val="0"/>
              </a:spcAft>
              <a:buClrTx/>
              <a:buSzTx/>
              <a:tabLst/>
              <a:defRPr/>
            </a:pPr>
            <a:r>
              <a:rPr kumimoji="0" lang="ar-AE"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التحدي التشريعي:</a:t>
            </a: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التفاوت في التشريعات بين الدول العربية وغياب قوانين موحدة أو شاملة، خاصة في مجالات مثل البلوك تشين والذكاء الاصطناعي في التمويل.</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R="0" lvl="0" algn="r" defTabSz="914400" rtl="1" eaLnBrk="1" fontAlgn="auto" latinLnBrk="0" hangingPunct="1">
              <a:lnSpc>
                <a:spcPct val="150000"/>
              </a:lnSpc>
              <a:spcBef>
                <a:spcPts val="0"/>
              </a:spcBef>
              <a:spcAft>
                <a:spcPts val="0"/>
              </a:spcAft>
              <a:buClrTx/>
              <a:buSzTx/>
              <a:tabLst/>
              <a:defRPr/>
            </a:pPr>
            <a:r>
              <a:rPr kumimoji="0" lang="ar-AE"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توصية د. فريد ليان</a:t>
            </a: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:ضرورة وضع أطر تنظيمية مرنة تستوعب الابتكار وتحمي المستهلك.</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F6E14635-7C35-5864-38D4-022B920EE3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3549462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92AB1-3388-8E44-BC9A-A4A96EE5A63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6C62E720-8D16-CAE9-0A10-99464B76818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EA3844B-8C48-83FB-1C9D-2AF49A3AF19B}"/>
              </a:ext>
            </a:extLst>
          </p:cNvPr>
          <p:cNvSpPr txBox="1"/>
          <p:nvPr/>
        </p:nvSpPr>
        <p:spPr>
          <a:xfrm>
            <a:off x="433633" y="1136133"/>
            <a:ext cx="11500701" cy="523220"/>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مكونات البنية التحتية للتقنيات المالية في الدول العربية - التقنيات المالية الحديثة في الدول العربية</a:t>
            </a:r>
          </a:p>
        </p:txBody>
      </p:sp>
      <p:sp>
        <p:nvSpPr>
          <p:cNvPr id="28" name="Rectangle 27">
            <a:extLst>
              <a:ext uri="{FF2B5EF4-FFF2-40B4-BE49-F238E27FC236}">
                <a16:creationId xmlns:a16="http://schemas.microsoft.com/office/drawing/2014/main" id="{1811088A-726C-E96D-E7F8-D07884080D7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FE4B986-8946-DC51-9279-70446589A3E4}"/>
              </a:ext>
            </a:extLst>
          </p:cNvPr>
          <p:cNvSpPr txBox="1"/>
          <p:nvPr/>
        </p:nvSpPr>
        <p:spPr>
          <a:xfrm>
            <a:off x="3327662" y="2166320"/>
            <a:ext cx="8760478" cy="2535246"/>
          </a:xfrm>
          <a:prstGeom prst="rect">
            <a:avLst/>
          </a:prstGeom>
          <a:noFill/>
        </p:spPr>
        <p:txBody>
          <a:bodyPr wrap="square" rtlCol="0">
            <a:spAutoFit/>
          </a:bodyPr>
          <a:lstStyle/>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ثانياً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البنية التحتية الرقمية: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التحول الرقمي الحكومي</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بعض الدول مثل الإمارات والسعودية تقدّمت في مجال الهوية الرقمية والتوقيع الإلكتروني.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الخدمات السحابية والبلوك تشين</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:دعم نقل البيانات وإجراء المعاملات بأمان وشفافية، ولكن لا تزال بعض الدول متأخرة في التبني المؤسسي لها.</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المدفوعات الرقمية:</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انتشار المحافظ الرقمية مثل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STC Pay"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FAB Pay"،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إلا أن الاعتماد الكامل على المدفوعات غير النقدية لا يزال محدودًا في بعض دول.</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1ED95DB8-9A8B-F82D-B9EE-B5F25EEF085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6675690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C758C-6B05-F189-CFF8-A99225B78EC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7764D2C-84A1-8014-D1FA-F814423E245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C87A662-B6B1-85EB-604B-B23F5ADA2519}"/>
              </a:ext>
            </a:extLst>
          </p:cNvPr>
          <p:cNvSpPr txBox="1"/>
          <p:nvPr/>
        </p:nvSpPr>
        <p:spPr>
          <a:xfrm>
            <a:off x="320512" y="1136134"/>
            <a:ext cx="11670384" cy="95410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مكونات البنية التحتية للتقنيات المالية في الدول العربية - التقنيات المالية الحديثة في الدول العربية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BA5D8AE0-3860-9D45-A359-DC3BF176BA4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F95675A-88CD-C8B0-7E49-88172FA1A4BF}"/>
              </a:ext>
            </a:extLst>
          </p:cNvPr>
          <p:cNvSpPr txBox="1"/>
          <p:nvPr/>
        </p:nvSpPr>
        <p:spPr>
          <a:xfrm>
            <a:off x="3629320" y="2063056"/>
            <a:ext cx="7913303" cy="3781741"/>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regular" pitchFamily="2" charset="-78"/>
                <a:cs typeface="Times New Roman" panose="02020603050405020304" pitchFamily="18" charset="0"/>
              </a:rPr>
              <a:t>ثالثاً : ا</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لبنية التحتية المصرفية والمالية :</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المصرفية المفتوحة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Open Banking):</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 </a:t>
            </a:r>
          </a:p>
          <a:p>
            <a:pPr marR="0" lvl="0" algn="r" defTabSz="914400" rtl="1" eaLnBrk="1" fontAlgn="auto" latinLnBrk="0" hangingPunct="1">
              <a:lnSpc>
                <a:spcPct val="150000"/>
              </a:lnSpc>
              <a:spcBef>
                <a:spcPts val="0"/>
              </a:spcBef>
              <a:spcAft>
                <a:spcPts val="0"/>
              </a:spcAft>
              <a:buClrTx/>
              <a:buSzTx/>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لا تزال بعض الدول العربية في بداياتها ولم يتم التوسع في استخدام المصرفية المالية.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أنظمة الدفع والتحويل:</a:t>
            </a:r>
          </a:p>
          <a:p>
            <a:pPr marR="0" lvl="0" algn="r" defTabSz="914400" rtl="1" eaLnBrk="1" fontAlgn="auto" latinLnBrk="0" hangingPunct="1">
              <a:lnSpc>
                <a:spcPct val="150000"/>
              </a:lnSpc>
              <a:spcBef>
                <a:spcPts val="0"/>
              </a:spcBef>
              <a:spcAft>
                <a:spcPts val="0"/>
              </a:spcAft>
              <a:buClrTx/>
              <a:buSzTx/>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السعودية: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نظام "سريع".</a:t>
            </a:r>
          </a:p>
          <a:p>
            <a:pPr marR="0" lvl="0" algn="r" defTabSz="914400" rtl="1" eaLnBrk="1" fontAlgn="auto" latinLnBrk="0" hangingPunct="1">
              <a:lnSpc>
                <a:spcPct val="150000"/>
              </a:lnSpc>
              <a:spcBef>
                <a:spcPts val="0"/>
              </a:spcBef>
              <a:spcAft>
                <a:spcPts val="0"/>
              </a:spcAft>
              <a:buClrTx/>
              <a:buSzTx/>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مصر: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"إنستا باي".</a:t>
            </a:r>
          </a:p>
          <a:p>
            <a:pPr marR="0" lvl="0" algn="r" defTabSz="914400" rtl="1" eaLnBrk="1" fontAlgn="auto" latinLnBrk="0" hangingPunct="1">
              <a:lnSpc>
                <a:spcPct val="150000"/>
              </a:lnSpc>
              <a:spcBef>
                <a:spcPts val="0"/>
              </a:spcBef>
              <a:spcAft>
                <a:spcPts val="0"/>
              </a:spcAft>
              <a:buClrTx/>
              <a:buSzTx/>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الإمارات: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تطوير منظومة فورية للتحويلات.</a:t>
            </a:r>
          </a:p>
          <a:p>
            <a:pPr marL="285750" marR="0" lvl="0" indent="-285750" algn="r" defTabSz="914400" rtl="1" eaLnBrk="1" fontAlgn="auto" latinLnBrk="0" hangingPunct="1">
              <a:lnSpc>
                <a:spcPct val="150000"/>
              </a:lnSpc>
              <a:spcBef>
                <a:spcPts val="0"/>
              </a:spcBef>
              <a:spcAft>
                <a:spcPts val="0"/>
              </a:spcAft>
              <a:buClrTx/>
              <a:buSzTx/>
              <a:buFontTx/>
              <a:buChar char="-"/>
              <a:tabLst/>
              <a:defRPr/>
            </a:pPr>
            <a:endParaRPr lang="ar-EG" dirty="0">
              <a:solidFill>
                <a:prstClr val="black"/>
              </a:solidFill>
              <a:latin typeface="Alexandria regular" pitchFamily="2" charset="-78"/>
              <a:cs typeface="Times New Roman" panose="02020603050405020304" pitchFamily="18" charset="0"/>
            </a:endParaRPr>
          </a:p>
          <a:p>
            <a:pPr marR="0" lvl="0" algn="r" defTabSz="914400" rtl="1" eaLnBrk="1" fontAlgn="auto" latinLnBrk="0" hangingPunct="1">
              <a:lnSpc>
                <a:spcPct val="150000"/>
              </a:lnSpc>
              <a:spcBef>
                <a:spcPts val="0"/>
              </a:spcBef>
              <a:spcAft>
                <a:spcPts val="0"/>
              </a:spcAft>
              <a:buClrTx/>
              <a:buSzTx/>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توصية د. ليان:</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التكامل الإقليمي بين أنظمة الدفع العربية لتعزيز الكفاءة وتخفيض التكاليف.</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165B37F-A9AC-CF26-0F20-ED79F29D3B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DED70AA3-A19D-A45C-3130-A3B2B6EAA5AE}"/>
              </a:ext>
            </a:extLst>
          </p:cNvPr>
          <p:cNvPicPr>
            <a:picLocks noChangeAspect="1"/>
          </p:cNvPicPr>
          <p:nvPr/>
        </p:nvPicPr>
        <p:blipFill>
          <a:blip r:embed="rId4"/>
          <a:stretch>
            <a:fillRect/>
          </a:stretch>
        </p:blipFill>
        <p:spPr>
          <a:xfrm>
            <a:off x="160845" y="3346614"/>
            <a:ext cx="3468475" cy="3181350"/>
          </a:xfrm>
          <a:prstGeom prst="rect">
            <a:avLst/>
          </a:prstGeom>
        </p:spPr>
      </p:pic>
    </p:spTree>
    <p:extLst>
      <p:ext uri="{BB962C8B-B14F-4D97-AF65-F5344CB8AC3E}">
        <p14:creationId xmlns:p14="http://schemas.microsoft.com/office/powerpoint/2010/main" val="366823313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F772F9-8B0F-C41A-F01E-835E6699157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61B8CCE-AE74-EA58-60DE-554F2F323A0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DF891C8D-F0F8-03F9-AD45-0EB94094BCA2}"/>
              </a:ext>
            </a:extLst>
          </p:cNvPr>
          <p:cNvSpPr txBox="1"/>
          <p:nvPr/>
        </p:nvSpPr>
        <p:spPr>
          <a:xfrm>
            <a:off x="0" y="1043545"/>
            <a:ext cx="12000322" cy="954107"/>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مكونات البنية التحتية للتقنيات المالية في الدول العربية - التقنيات المالية الحديثة في الدول العربية</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4A013164-16EE-8162-A948-029AA3BB3E4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28D0F49-2ACF-2F22-027D-612120FC2754}"/>
              </a:ext>
            </a:extLst>
          </p:cNvPr>
          <p:cNvSpPr txBox="1"/>
          <p:nvPr/>
        </p:nvSpPr>
        <p:spPr>
          <a:xfrm>
            <a:off x="3150823" y="2261018"/>
            <a:ext cx="8391800" cy="211974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رابعاً : البنية التحتية البشرية والمؤسسية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نقص الكفاءات</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:معظم الدول العربية تواجه فجوة في الكفاءات المتخصصة في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والأمن السيبراني.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توصيات د. ليان: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دعم برامج تعليم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الجامعات.ربط التعليم بسوق العمل عبر الشراكة مع المؤسسات المالية والتكنولوجية.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6EB2099F-CD25-5954-3647-8296BBCB52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5705085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BC625-8D4F-2393-C2D7-CF4DA57725B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9514BB2-E9BF-364C-330C-4BF8FDEDFEA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2E4C014-5098-CAAA-8010-4DFA67647E29}"/>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الأطر المحفزة للتكنولوجيا المالية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7AE7A5CF-8523-2D37-DBE0-909349EC1DA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DB2D9076-ACA9-99C4-DCCC-E7E673AD47D4}"/>
              </a:ext>
            </a:extLst>
          </p:cNvPr>
          <p:cNvSpPr txBox="1"/>
          <p:nvPr/>
        </p:nvSpPr>
        <p:spPr>
          <a:xfrm>
            <a:off x="2045616" y="1845022"/>
            <a:ext cx="9497007" cy="378052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مفهوم الأطر المحفزة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الأطر المحفزة للتكنولوجيا المالية هي مجموعة من السياسات، والتشريعات، والأنظمة، والبنى التحتية التقنية، والبرامج المؤسسية، التي تهدف إلى تسهيل نمو وابتكار خدمات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وتقليل المخاطر القانونية والتقنية المرتبطة بالخدمات المالية الرقمية  وتعزيز الشمول المالي والوصول إلى شرائح المجتمع المحرومة من الخدمات المصرفية التقليدية ،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وتشمل: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البيئة التشريعية والتنظيمية.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الدعم المؤسسي والتمويلي.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البنية التحتية الرقمية والتقنية.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الشراكة بين القطاعين العام والخاص.</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AEF524D6-9525-B87B-174E-1021E6BA4AF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3966543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AFF69-3452-9760-B408-6F676E434E4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3801B17-0F44-D312-A47F-0E3991A189B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A70D93F-0919-D941-A8DC-132C853A09CD}"/>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3D868746-D293-798E-88F4-FAE7B45ED3B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CD1BF65-B48F-DAB4-420A-E579F448D1D2}"/>
              </a:ext>
            </a:extLst>
          </p:cNvPr>
          <p:cNvSpPr txBox="1"/>
          <p:nvPr/>
        </p:nvSpPr>
        <p:spPr>
          <a:xfrm>
            <a:off x="1036320" y="1799303"/>
            <a:ext cx="10506303" cy="295074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وتظهر أهمية الأطر المحفزة للتكنولوجيا المالية  في السياق العربي تحديدًا في عدة محاور يمكن تلخيصها في التالي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تحقيق الشمول المالي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تشجيع الابتكار المالي وتقنيات الدفع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جذب الاستثمارات ودعم ريادة الأعمال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4.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التحول الرقمي الحكومي والخاص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5.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الحد من الجرائم المالية  </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3A179675-5B91-93FA-7A29-560823C7616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16280301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FA883-893D-CFC6-9C7B-161B82E36B7A}"/>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BC88FF7-5B77-6197-3C5D-647DCDA7724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0FC39D6-761F-8A98-9A10-7F5237F506F0}"/>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94FC2A6F-19EE-5015-03FD-E58C7C133CC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095C63EE-1DF7-F517-9A5D-14F2108E9483}"/>
              </a:ext>
            </a:extLst>
          </p:cNvPr>
          <p:cNvSpPr txBox="1"/>
          <p:nvPr/>
        </p:nvSpPr>
        <p:spPr>
          <a:xfrm>
            <a:off x="914400" y="2135958"/>
            <a:ext cx="10628223" cy="3782061"/>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تحقيق الشمول المالي :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Times New Roman" panose="02020603050405020304" pitchFamily="18" charset="0"/>
              </a:rPr>
              <a:t>الشمول المالي </a:t>
            </a:r>
            <a:r>
              <a:rPr lang="en-US" dirty="0">
                <a:solidFill>
                  <a:prstClr val="black"/>
                </a:solidFill>
                <a:latin typeface="Alexandria regular" pitchFamily="2" charset="-78"/>
                <a:cs typeface="Times New Roman" panose="02020603050405020304" pitchFamily="18" charset="0"/>
              </a:rPr>
              <a:t>Financial Inclusion) </a:t>
            </a:r>
            <a:r>
              <a:rPr lang="ar-EG" dirty="0">
                <a:solidFill>
                  <a:prstClr val="black"/>
                </a:solidFill>
                <a:latin typeface="Alexandria regular" pitchFamily="2" charset="-78"/>
                <a:cs typeface="Times New Roman" panose="02020603050405020304" pitchFamily="18" charset="0"/>
              </a:rPr>
              <a:t>) يعني تمكين الأفراد، خصوصًا ذوي الدخل المحدود والفئات غير المخدومة بنكيًا، من الوصول إلى خدمات مالية موثوقة وميسورة </a:t>
            </a:r>
            <a:r>
              <a:rPr lang="ar-EG" b="1" dirty="0">
                <a:solidFill>
                  <a:prstClr val="black"/>
                </a:solidFill>
                <a:latin typeface="Alexandria regular" pitchFamily="2" charset="-78"/>
                <a:cs typeface="Times New Roman" panose="02020603050405020304" pitchFamily="18" charset="0"/>
              </a:rPr>
              <a:t>مثل: </a:t>
            </a:r>
            <a:r>
              <a:rPr lang="ar-EG" dirty="0">
                <a:solidFill>
                  <a:prstClr val="black"/>
                </a:solidFill>
                <a:latin typeface="Alexandria regular" pitchFamily="2" charset="-78"/>
                <a:cs typeface="Times New Roman" panose="02020603050405020304" pitchFamily="18" charset="0"/>
              </a:rPr>
              <a:t>فتح حسابات بنكية.إجراء التحويلات والمدفوعات ، الحصول على تمويل صغير.الادخار والتأمين.</a:t>
            </a:r>
          </a:p>
          <a:p>
            <a:pPr marL="0" marR="0" lvl="0" indent="0" algn="r"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regular" pitchFamily="2" charset="-78"/>
                <a:cs typeface="Times New Roman" panose="02020603050405020304" pitchFamily="18" charset="0"/>
              </a:rPr>
              <a:t>تُساهم التكنولوجيا المالية </a:t>
            </a:r>
            <a:r>
              <a:rPr lang="en-US" b="1" dirty="0">
                <a:solidFill>
                  <a:prstClr val="black"/>
                </a:solidFill>
                <a:latin typeface="Alexandria regular" pitchFamily="2" charset="-78"/>
                <a:cs typeface="Times New Roman" panose="02020603050405020304" pitchFamily="18" charset="0"/>
              </a:rPr>
              <a:t>FinTech)</a:t>
            </a:r>
            <a:r>
              <a:rPr lang="ar-EG" b="1" dirty="0">
                <a:solidFill>
                  <a:prstClr val="black"/>
                </a:solidFill>
                <a:latin typeface="Alexandria regular" pitchFamily="2" charset="-78"/>
                <a:cs typeface="Times New Roman" panose="02020603050405020304" pitchFamily="18" charset="0"/>
              </a:rPr>
              <a:t>) </a:t>
            </a:r>
            <a:r>
              <a:rPr lang="ar-EG" dirty="0">
                <a:solidFill>
                  <a:prstClr val="black"/>
                </a:solidFill>
                <a:latin typeface="Alexandria regular" pitchFamily="2" charset="-78"/>
                <a:cs typeface="Times New Roman" panose="02020603050405020304" pitchFamily="18" charset="0"/>
              </a:rPr>
              <a:t>في تحقيق الشمول المالي من خلال توسع من نطاق الخدمات المالية ، تتيح الوصول إلى الخدمات المالية </a:t>
            </a:r>
            <a:r>
              <a:rPr lang="ar-EG" b="1" dirty="0">
                <a:solidFill>
                  <a:prstClr val="black"/>
                </a:solidFill>
                <a:latin typeface="Alexandria regular" pitchFamily="2" charset="-78"/>
                <a:cs typeface="Times New Roman" panose="02020603050405020304" pitchFamily="18" charset="0"/>
              </a:rPr>
              <a:t>على سبيل المثال :- </a:t>
            </a:r>
          </a:p>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الهواتف الذكية</a:t>
            </a:r>
            <a:r>
              <a:rPr lang="ar-EG" dirty="0">
                <a:solidFill>
                  <a:prstClr val="black"/>
                </a:solidFill>
                <a:latin typeface="Alexandria regular" pitchFamily="2" charset="-78"/>
                <a:cs typeface="Times New Roman" panose="02020603050405020304" pitchFamily="18" charset="0"/>
              </a:rPr>
              <a:t>: تمكّن أكبر عدد من افراد المجتمع من استخدام المحافظ الرقمية، ودفع الفواتير، وتحويل الأموال دون الحاجة إلى فرع بنكي.</a:t>
            </a:r>
          </a:p>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الإنترنت: </a:t>
            </a:r>
            <a:r>
              <a:rPr lang="ar-EG" dirty="0">
                <a:solidFill>
                  <a:prstClr val="black"/>
                </a:solidFill>
                <a:latin typeface="Alexandria regular" pitchFamily="2" charset="-78"/>
                <a:cs typeface="Times New Roman" panose="02020603050405020304" pitchFamily="18" charset="0"/>
              </a:rPr>
              <a:t>يمكن للفرد الوصول إلى منصات تمويل جماعي، قروض رقمية، وخدمات تأمين إلكتروني.</a:t>
            </a:r>
          </a:p>
          <a:p>
            <a:pPr marR="0" lvl="0" algn="r" defTabSz="914400" rtl="1" eaLnBrk="1" fontAlgn="auto" latinLnBrk="0" hangingPunct="1">
              <a:lnSpc>
                <a:spcPct val="150000"/>
              </a:lnSpc>
              <a:spcBef>
                <a:spcPts val="0"/>
              </a:spcBef>
              <a:spcAft>
                <a:spcPts val="0"/>
              </a:spcAft>
              <a:buClrTx/>
              <a:buSzTx/>
              <a:tabLst/>
              <a:defRPr/>
            </a:pPr>
            <a:r>
              <a:rPr lang="ar-EG" b="1" dirty="0">
                <a:solidFill>
                  <a:prstClr val="black"/>
                </a:solidFill>
                <a:latin typeface="Alexandria regular" pitchFamily="2" charset="-78"/>
                <a:cs typeface="Times New Roman" panose="02020603050405020304" pitchFamily="18" charset="0"/>
              </a:rPr>
              <a:t>الذكاء الاصطناعي والبيانات الضخمة</a:t>
            </a:r>
            <a:r>
              <a:rPr lang="ar-EG" dirty="0">
                <a:solidFill>
                  <a:prstClr val="black"/>
                </a:solidFill>
                <a:latin typeface="Alexandria regular" pitchFamily="2" charset="-78"/>
                <a:cs typeface="Times New Roman" panose="02020603050405020304" pitchFamily="18" charset="0"/>
              </a:rPr>
              <a:t>: تُستخدم لتقييم الجدارة الائتمانية للأشخاص غير المسجلين في النظام المصرفي التقليدي.</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23AC5999-2531-FE70-870A-31FC9F14D9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375654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628CA-31DE-FA43-FCD1-8A676457D8F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29989B1-BC96-0ABF-318C-587C29E8EDD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37343C7-B443-57E2-8783-709C332A13A8}"/>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539F8E58-9429-83C2-D021-F42AB79ADC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A9999EC-422C-2DA8-9C34-D706558B8F1F}"/>
              </a:ext>
            </a:extLst>
          </p:cNvPr>
          <p:cNvSpPr txBox="1"/>
          <p:nvPr/>
        </p:nvSpPr>
        <p:spPr>
          <a:xfrm>
            <a:off x="3855563" y="2212475"/>
            <a:ext cx="7687060" cy="2120068"/>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تشجيع الابتكار المالي وتقنيات الدفع :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التكنولوجيا المالية تعتمد على الابتكار في أدوات مثل: المحافظ الرقمية، التمويل الجماعي، العملات الرقمية، والذكاء الاصطناعي. لذلك الأطر المحفزة تخلق بيئة مشجعة لتجربة هذه الحلول دون خرق القوانين التقليدية.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أيضا الأطر المحفزة  تعتبر محركًا حقيقيًا للابتكار في كيفية تقديم الخدمات المالية، وخصوصًا في مجالات الدفع والتحويل والتحصيل، مما يدعم الشمول المالي ويعزز التنافسية.</a:t>
            </a:r>
          </a:p>
        </p:txBody>
      </p:sp>
      <p:pic>
        <p:nvPicPr>
          <p:cNvPr id="6" name="Graphic 21">
            <a:extLst>
              <a:ext uri="{FF2B5EF4-FFF2-40B4-BE49-F238E27FC236}">
                <a16:creationId xmlns:a16="http://schemas.microsoft.com/office/drawing/2014/main" id="{8EEE78BF-DBA5-1D69-2EA2-F801023D711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4002943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47854-639C-2591-2103-6BEC088599F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7FD3430-BF5E-E1C0-770E-5D832EF7A88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C432D9E-7E69-A854-C06E-6FA1BF3171C3}"/>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2D1DAC0-4370-65C9-39BC-5716A248B37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78B4CEE-E6E6-D838-D669-0F644530E69A}"/>
              </a:ext>
            </a:extLst>
          </p:cNvPr>
          <p:cNvSpPr txBox="1"/>
          <p:nvPr/>
        </p:nvSpPr>
        <p:spPr>
          <a:xfrm>
            <a:off x="2988297" y="1951348"/>
            <a:ext cx="8554325" cy="419755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جذب الاستثمارات ودعم ريادة الأعمال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بيئة تنظيمية مرنة وواضحة تشجع المستثمرين المحليين والدوليين على تمويل شركات التكنولوجيا المالية الناشئة ، وهذا يسهم في خلق وظائف جديدة وتحفيز الاقتصاد الرقمي.</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منصات التمويل الجماعي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Crowdfunding)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وتمويل الأسهم الجماعي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Equity Crowdfunding)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تمكّن رواد الأعمال من الوصول إلى عدد كبير من المستثمرين من أنحاء مختلفة من العالم، بما في ذلك المستثمرون الصغار.</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استخدام التكنولوجيا في عرض بيانات المشاريع، وتحليل المخاطر، وتوفير تقارير مالية آلية يساعد المستثمرين على اتخاذ قرارات مستنيرة بسرعة، مما يزيد من الثقة ويحفز الاستثمار.</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خلال القروض المباشرة عبر الإنترنت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P2P Lending)</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وتمويل المشروعات الصغيرة، أصبح بإمكان رواد الأعمال الحصول على تمويل دون الحاجة لضمانات تقليدية.</a:t>
            </a:r>
          </a:p>
        </p:txBody>
      </p:sp>
      <p:pic>
        <p:nvPicPr>
          <p:cNvPr id="6" name="Graphic 21">
            <a:extLst>
              <a:ext uri="{FF2B5EF4-FFF2-40B4-BE49-F238E27FC236}">
                <a16:creationId xmlns:a16="http://schemas.microsoft.com/office/drawing/2014/main" id="{E13DFD8F-B198-44E2-F1A5-BFF82005F14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3" name="Picture 2">
            <a:extLst>
              <a:ext uri="{FF2B5EF4-FFF2-40B4-BE49-F238E27FC236}">
                <a16:creationId xmlns:a16="http://schemas.microsoft.com/office/drawing/2014/main" id="{E859E8C9-B7A1-C535-8267-BFE13D81883C}"/>
              </a:ext>
            </a:extLst>
          </p:cNvPr>
          <p:cNvPicPr>
            <a:picLocks noChangeAspect="1"/>
          </p:cNvPicPr>
          <p:nvPr/>
        </p:nvPicPr>
        <p:blipFill>
          <a:blip r:embed="rId4"/>
          <a:stretch>
            <a:fillRect/>
          </a:stretch>
        </p:blipFill>
        <p:spPr>
          <a:xfrm>
            <a:off x="182448" y="4293418"/>
            <a:ext cx="2805849" cy="2381250"/>
          </a:xfrm>
          <a:prstGeom prst="rect">
            <a:avLst/>
          </a:prstGeom>
        </p:spPr>
      </p:pic>
    </p:spTree>
    <p:extLst>
      <p:ext uri="{BB962C8B-B14F-4D97-AF65-F5344CB8AC3E}">
        <p14:creationId xmlns:p14="http://schemas.microsoft.com/office/powerpoint/2010/main" val="326015472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F5535-2CFB-B12B-8A06-336A1D9A1BF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320533A-8512-6633-D5CF-172C3FDA0C9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FF57E47-98A8-F1D8-D5ED-E5822DFBA9B1}"/>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58EED8E-8AE0-CEDD-F8E4-DE179962D2F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A666CCC2-56DE-7433-8593-E2864AF44CC5}"/>
              </a:ext>
            </a:extLst>
          </p:cNvPr>
          <p:cNvSpPr txBox="1"/>
          <p:nvPr/>
        </p:nvSpPr>
        <p:spPr>
          <a:xfrm>
            <a:off x="2394408" y="2090239"/>
            <a:ext cx="9148215" cy="3643562"/>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4.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التحول الرقمي الحكومي والخاص :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التحول الرقمي الحكومي والخاص يُعد من أهم الأطر المحفزة للتكنولوجيا المالية (</a:t>
            </a:r>
            <a:r>
              <a:rPr kumimoji="0" lang="en-US"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en-US"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لأنه يهيّئ بيئة شاملة تدعم الابتكار، وتُسرّع تبني الحلول التقنية.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على سبيل المثال دول الخليج تضع استراتيجيات للتحول الرقمي (مثل رؤية السعودية 2030، ورؤية الإمارات 2021) ، وبالتالى الأطر المحفزة لـ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تدعم هذا التحول من خلال البنية التحتية الرقمية والتشريعات الرقمية.</a:t>
            </a:r>
          </a:p>
          <a:p>
            <a:pPr algn="r" rtl="1">
              <a:buNone/>
            </a:pPr>
            <a:r>
              <a:rPr lang="ar-EG" b="1" dirty="0"/>
              <a:t>أمثلة ل</a:t>
            </a:r>
            <a:r>
              <a:rPr lang="ar-AE" b="1" dirty="0"/>
              <a:t>لخدمات الحكومية الذكية</a:t>
            </a:r>
            <a:r>
              <a:rPr lang="ar-EG" b="1" dirty="0"/>
              <a:t>:</a:t>
            </a:r>
            <a:endParaRPr lang="ar-AE" dirty="0"/>
          </a:p>
          <a:p>
            <a:pPr algn="r" rtl="1">
              <a:buFont typeface="Arial" panose="020B0604020202020204" pitchFamily="34" charset="0"/>
              <a:buChar char="•"/>
            </a:pPr>
            <a:r>
              <a:rPr lang="ar-EG" dirty="0"/>
              <a:t> </a:t>
            </a:r>
            <a:r>
              <a:rPr lang="ar-AE" dirty="0"/>
              <a:t>رقمنة الخدمات مثل تسجيل الشركات، إصدار الرخص، ودفع الرسوم يوفّر بيئة مرنة وسريعة للشركات الناشئة في </a:t>
            </a:r>
            <a:r>
              <a:rPr lang="en-US" dirty="0"/>
              <a:t>FinTech.</a:t>
            </a:r>
          </a:p>
          <a:p>
            <a:pPr algn="r" rtl="1">
              <a:buFont typeface="Arial" panose="020B0604020202020204" pitchFamily="34" charset="0"/>
              <a:buChar char="•"/>
            </a:pPr>
            <a:r>
              <a:rPr lang="ar-EG" dirty="0"/>
              <a:t> </a:t>
            </a:r>
            <a:r>
              <a:rPr lang="ar-AE" dirty="0"/>
              <a:t>توفير بوابات دفع إلكترونية رسمية وآمنة مرتبطة بالبنوك المركزية يعزّز الثقة في المعاملات.</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CA941AC-A95C-A216-3D6C-2E3C5CB952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4291709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E64D6-9AC9-2C78-1444-78FE83BC1D0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2D538BB-9B35-996F-6FAE-B3EF82F6FB7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6D4749B2-C720-0A70-9869-3C12EBBFDD0F}"/>
              </a:ext>
            </a:extLst>
          </p:cNvPr>
          <p:cNvSpPr txBox="1"/>
          <p:nvPr/>
        </p:nvSpPr>
        <p:spPr>
          <a:xfrm>
            <a:off x="3535052" y="1136132"/>
            <a:ext cx="6928701"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أهمية الأطر المحفزة للتكنولوجيا المالية في السياق العربي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87AA363D-D03A-60FA-B5DE-27128540CE4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2F47775-154F-79DC-E3D4-D95B0378D2F1}"/>
              </a:ext>
            </a:extLst>
          </p:cNvPr>
          <p:cNvSpPr txBox="1"/>
          <p:nvPr/>
        </p:nvSpPr>
        <p:spPr>
          <a:xfrm>
            <a:off x="3280528" y="2090240"/>
            <a:ext cx="8262095" cy="3366243"/>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5.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الحد من الجرائم المالية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في البيئة الرقمية الأطر التنظيمية تُساعد في تقنين استخدام البيانات، والتحقق من هوية العملاء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KYC)</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ومكافحة غسل الأموال وتمويل الإرهاب.</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regular" pitchFamily="2" charset="-78"/>
                <a:cs typeface="Times New Roman" panose="02020603050405020304" pitchFamily="18" charset="0"/>
              </a:rPr>
              <a:t>على سبيل المثال الأطر التنظيمية تفرض على شركات </a:t>
            </a:r>
            <a:r>
              <a:rPr lang="en-US" dirty="0">
                <a:solidFill>
                  <a:prstClr val="black"/>
                </a:solidFill>
                <a:latin typeface="Alexandria regular" pitchFamily="2" charset="-78"/>
                <a:cs typeface="Times New Roman" panose="02020603050405020304" pitchFamily="18" charset="0"/>
              </a:rPr>
              <a:t>FinTech </a:t>
            </a:r>
            <a:r>
              <a:rPr lang="ar-EG" dirty="0">
                <a:solidFill>
                  <a:prstClr val="black"/>
                </a:solidFill>
                <a:latin typeface="Alexandria regular" pitchFamily="2" charset="-78"/>
                <a:cs typeface="Times New Roman" panose="02020603050405020304" pitchFamily="18" charset="0"/>
              </a:rPr>
              <a:t> ما يلي:</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Times New Roman" panose="02020603050405020304" pitchFamily="18" charset="0"/>
              </a:rPr>
              <a:t>إنشاء أنظمة لرصد المعاملات المشبوهة.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Times New Roman" panose="02020603050405020304" pitchFamily="18" charset="0"/>
              </a:rPr>
              <a:t>الإبلاغ عن العمليات التي تتجاوز حدود معينة.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Times New Roman" panose="02020603050405020304" pitchFamily="18" charset="0"/>
              </a:rPr>
              <a:t>تدريب الموظفين على الكشف عن محاولات غسل الأموال وتمويل الإرهاب.</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Times New Roman" panose="02020603050405020304" pitchFamily="18" charset="0"/>
              </a:rPr>
              <a:t>توفر الجهات الرقابية أدوات للتحقق من قوائم العقوبات.</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0D2BC3E-8C3A-7789-FAC0-2EBEFEA232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0713641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AC73F-73B4-CF4A-83E1-31DC689ADFD3}"/>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307A51D-1E79-FC25-894C-AB6E9577F4C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9168A32A-9BE0-D898-9CB7-17A66E077E78}"/>
              </a:ext>
            </a:extLst>
          </p:cNvPr>
          <p:cNvSpPr txBox="1"/>
          <p:nvPr/>
        </p:nvSpPr>
        <p:spPr>
          <a:xfrm>
            <a:off x="3954780" y="1136133"/>
            <a:ext cx="72009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Alexandria" pitchFamily="2" charset="-78"/>
                <a:cs typeface="Arial" panose="020B0604020202020204" pitchFamily="34" charset="0"/>
              </a:rPr>
              <a:t>أهمية الأطر القانونية والتنظيمية ل</a:t>
            </a: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لتقنيات المالية الحديثة في الدول العربية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6D1182B-37EB-1206-13BB-55E1F3CA40C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549497D-3A54-A070-B461-93755E7FE0FA}"/>
              </a:ext>
            </a:extLst>
          </p:cNvPr>
          <p:cNvSpPr txBox="1"/>
          <p:nvPr/>
        </p:nvSpPr>
        <p:spPr>
          <a:xfrm>
            <a:off x="3261674" y="2366128"/>
            <a:ext cx="8280949" cy="3365024"/>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يمكن تلخيص أهمية الأطر القانونية والتنظيمة للتقنيات المالية الحديثة بوضع تشريعات حديثة مرنة في الاتى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تعزيز الثقة في المنصات الرقمية.</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مكافحة الاحتيال الإلكتروني وغسل الأموال.</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تُحقق التوازن بين الابتكار والامتثال.</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تقنين استخدام البيانات (تُنظم كيفية جمع البيانات، معالجتها، وتخزينها من قبل مزودي الخدمات المالية الرقمية) بموجب متطلبات قوانين حماية البيانات الشخصية.</a:t>
            </a:r>
          </a:p>
          <a:p>
            <a:pPr marR="0" lvl="0" algn="r" defTabSz="914400" rtl="1" eaLnBrk="1" fontAlgn="auto" latinLnBrk="0" hangingPunct="1">
              <a:lnSpc>
                <a:spcPct val="150000"/>
              </a:lnSpc>
              <a:spcBef>
                <a:spcPts val="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61D642E-990E-CEF1-7FF3-4A44B4FCEF8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7358893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9953F-06C2-FBF2-6AC9-EF3C705C356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78E044D-82FC-0FB6-B53B-A25ED440B75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7E12ACE1-8C4A-D2EA-2FCA-343CDB0BD156}"/>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التحديات والعقبات التى تواجه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B5E0C81-7D89-A55B-1006-19839DCB2C9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E53C456-841C-6B3E-3158-DED8985411E7}"/>
              </a:ext>
            </a:extLst>
          </p:cNvPr>
          <p:cNvSpPr txBox="1"/>
          <p:nvPr/>
        </p:nvSpPr>
        <p:spPr>
          <a:xfrm>
            <a:off x="2743200" y="2272264"/>
            <a:ext cx="8799423" cy="2534027"/>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أهم التحديات والعقبات :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1. قصور الإطار التشريعي في بعض الدول.</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2. مخاطر غسل الأموال وتمويل الإرهاب عبر المنصات الرقمية.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3. ضعف الوعي القانوني والتقني.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4. نقص الكوادر المؤهلة.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FA30284-F350-BF1E-00EF-FB3CC013A7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2468661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8E179-96AC-EE41-246A-169D90C02E9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96325B7-7883-F857-0CF4-1638DFE4707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EB1FDDF-D1AB-7A5B-8F68-5E2382669B74}"/>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قصور الإطار التشريعي من التحديات والعقبات التى تواجه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2885922F-2A00-0436-859C-7CCF4EAF99C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E60890EA-EBF4-B27A-4E66-CC79BCB6C1F6}"/>
              </a:ext>
            </a:extLst>
          </p:cNvPr>
          <p:cNvSpPr txBox="1"/>
          <p:nvPr/>
        </p:nvSpPr>
        <p:spPr>
          <a:xfrm>
            <a:off x="1790952" y="2272264"/>
            <a:ext cx="9751671" cy="4196020"/>
          </a:xfrm>
          <a:prstGeom prst="rect">
            <a:avLst/>
          </a:prstGeom>
          <a:noFill/>
        </p:spPr>
        <p:txBody>
          <a:bodyPr wrap="square" rtlCol="0">
            <a:spAutoFit/>
          </a:bodyPr>
          <a:lstStyle/>
          <a:p>
            <a:pPr algn="just" rtl="1">
              <a:lnSpc>
                <a:spcPct val="150000"/>
              </a:lnSpc>
              <a:buNone/>
            </a:pPr>
            <a:r>
              <a:rPr lang="ar-AE" b="1" dirty="0"/>
              <a:t>قصور الإطار التشريعي</a:t>
            </a:r>
            <a:r>
              <a:rPr lang="ar-EG" b="1" dirty="0"/>
              <a:t> : </a:t>
            </a:r>
            <a:r>
              <a:rPr lang="ar-AE" dirty="0"/>
              <a:t>هو </a:t>
            </a:r>
            <a:r>
              <a:rPr lang="ar-AE" b="1" dirty="0"/>
              <a:t>عدم وجود أو تأخر إصدار قوانين وتنظيمات واضحة ومحدثة</a:t>
            </a:r>
            <a:r>
              <a:rPr lang="ar-AE" dirty="0"/>
              <a:t> تُنظّم طبيعة عمل شركات وخدمات </a:t>
            </a:r>
            <a:r>
              <a:rPr lang="en-US" dirty="0"/>
              <a:t>FinTech، </a:t>
            </a:r>
            <a:r>
              <a:rPr lang="ar-AE" b="1" dirty="0"/>
              <a:t>مثل:</a:t>
            </a:r>
            <a:r>
              <a:rPr lang="ar-EG" b="1" dirty="0"/>
              <a:t> </a:t>
            </a:r>
            <a:r>
              <a:rPr lang="ar-AE" dirty="0"/>
              <a:t>القروض الرقمية</a:t>
            </a:r>
            <a:r>
              <a:rPr lang="ar-EG" dirty="0"/>
              <a:t> ، </a:t>
            </a:r>
            <a:r>
              <a:rPr lang="ar-AE" dirty="0"/>
              <a:t>المحافظ الإلكترونية</a:t>
            </a:r>
            <a:r>
              <a:rPr lang="ar-EG" dirty="0"/>
              <a:t> ، </a:t>
            </a:r>
            <a:r>
              <a:rPr lang="ar-AE" dirty="0"/>
              <a:t>العملات المشفّرة</a:t>
            </a:r>
            <a:r>
              <a:rPr lang="ar-EG" dirty="0"/>
              <a:t> ، </a:t>
            </a:r>
            <a:r>
              <a:rPr lang="ar-AE" dirty="0"/>
              <a:t>منصات التمويل الجماعي</a:t>
            </a:r>
            <a:r>
              <a:rPr lang="ar-EG" dirty="0"/>
              <a:t> ، </a:t>
            </a:r>
            <a:r>
              <a:rPr lang="ar-AE" dirty="0"/>
              <a:t>البنوك الرقمية</a:t>
            </a:r>
            <a:r>
              <a:rPr lang="ar-EG" dirty="0"/>
              <a:t> .</a:t>
            </a:r>
          </a:p>
          <a:p>
            <a:pPr algn="just" rtl="1">
              <a:lnSpc>
                <a:spcPct val="150000"/>
              </a:lnSpc>
              <a:buNone/>
            </a:pPr>
            <a:r>
              <a:rPr lang="ar-EG" b="1" dirty="0"/>
              <a:t>ومن صور هذا القصور :</a:t>
            </a:r>
          </a:p>
          <a:p>
            <a:pPr marL="285750" indent="-285750" algn="just" rtl="1">
              <a:lnSpc>
                <a:spcPct val="150000"/>
              </a:lnSpc>
              <a:buFontTx/>
              <a:buChar char="-"/>
            </a:pPr>
            <a:r>
              <a:rPr lang="ar-AE" dirty="0"/>
              <a:t>تأخّر التنظيمات المتخصصة</a:t>
            </a:r>
            <a:r>
              <a:rPr lang="ar-EG" dirty="0"/>
              <a:t> : </a:t>
            </a:r>
            <a:r>
              <a:rPr lang="ar-AE" dirty="0"/>
              <a:t>كثير من الدول لا تزال تستخدم قوانين مصرفية وتجارية تقليدية لا تُلائم طبيعة الأعمال الرقمية.</a:t>
            </a:r>
            <a:endParaRPr lang="ar-EG" dirty="0"/>
          </a:p>
          <a:p>
            <a:pPr marL="285750" indent="-285750" algn="just" rtl="1">
              <a:lnSpc>
                <a:spcPct val="150000"/>
              </a:lnSpc>
              <a:buFontTx/>
              <a:buChar char="-"/>
            </a:pPr>
            <a:r>
              <a:rPr lang="ar-AE" dirty="0"/>
              <a:t>عدم وضوح المعايير الرقابية والإشرافية</a:t>
            </a:r>
            <a:r>
              <a:rPr lang="ar-EG" dirty="0"/>
              <a:t> : </a:t>
            </a:r>
            <a:r>
              <a:rPr lang="ar-AE" dirty="0"/>
              <a:t> مثل </a:t>
            </a:r>
            <a:r>
              <a:rPr lang="ar-EG" dirty="0"/>
              <a:t>(</a:t>
            </a:r>
            <a:r>
              <a:rPr lang="ar-AE" dirty="0"/>
              <a:t>مَن الجهة التي ترخّص وتُشرف؟ البنك المركزي؟ هيئة السوق؟ جهة جديدة؟</a:t>
            </a:r>
            <a:r>
              <a:rPr lang="ar-EG" dirty="0"/>
              <a:t>)</a:t>
            </a:r>
          </a:p>
          <a:p>
            <a:pPr marL="285750" indent="-285750" algn="just" rtl="1">
              <a:lnSpc>
                <a:spcPct val="150000"/>
              </a:lnSpc>
              <a:buFontTx/>
              <a:buChar char="-"/>
            </a:pPr>
            <a:r>
              <a:rPr lang="ar-AE" dirty="0"/>
              <a:t>ضعف الحماية القانونية للمستهلك الرقمي</a:t>
            </a:r>
            <a:r>
              <a:rPr lang="ar-EG" dirty="0"/>
              <a:t>:</a:t>
            </a:r>
            <a:r>
              <a:rPr lang="ar-AE" dirty="0"/>
              <a:t> مثل غياب التشريعات الخاصة بحماية البيانات، أو حقوق المستخدمين في حالة الأعطال أو الاحتيال.</a:t>
            </a:r>
            <a:endParaRPr lang="ar-EG" dirty="0"/>
          </a:p>
          <a:p>
            <a:pPr marL="285750" indent="-285750" algn="just" rtl="1">
              <a:lnSpc>
                <a:spcPct val="150000"/>
              </a:lnSpc>
              <a:buFontTx/>
              <a:buChar char="-"/>
            </a:pPr>
            <a:r>
              <a:rPr lang="ar-AE" dirty="0"/>
              <a:t>غياب الاعتراف القانوني بالعملات الرقمية أو العقود الذكية</a:t>
            </a:r>
            <a:r>
              <a:rPr lang="ar-EG" dirty="0"/>
              <a:t>:</a:t>
            </a:r>
            <a:r>
              <a:rPr lang="ar-AE" dirty="0"/>
              <a:t> مما يخلق فجوة قانونية في التعاملات.</a:t>
            </a:r>
            <a:endParaRPr lang="ar-EG" dirty="0"/>
          </a:p>
          <a:p>
            <a:pPr marL="285750" indent="-285750" algn="just" rtl="1">
              <a:lnSpc>
                <a:spcPct val="150000"/>
              </a:lnSpc>
              <a:buFontTx/>
              <a:buChar char="-"/>
            </a:pPr>
            <a:r>
              <a:rPr lang="ar-AE" dirty="0"/>
              <a:t>التأخر في إصدار تراخيص التنظيم التجريبي </a:t>
            </a:r>
            <a:r>
              <a:rPr lang="ar-EG" dirty="0"/>
              <a:t>.</a:t>
            </a:r>
            <a:endParaRPr lang="ar-AE" dirty="0"/>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418037F-0523-6CFD-4DE3-D27B91FA49E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4068613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BF5FA-63E4-F6FD-C595-CEF722594B6B}"/>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201C687-69FF-812B-C3F7-5ED4DEA839F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8B63B68F-5947-A7A5-32C8-9E1A0E640C25}"/>
              </a:ext>
            </a:extLst>
          </p:cNvPr>
          <p:cNvSpPr txBox="1"/>
          <p:nvPr/>
        </p:nvSpPr>
        <p:spPr>
          <a:xfrm>
            <a:off x="1611984" y="1136133"/>
            <a:ext cx="9543696"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مخاطر غسل الأموال وتمويل الإرهاب عبر المنصات الرقمية</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885D816F-4779-173E-A1C1-394E2870280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88931B3B-3224-991E-CAE9-43104708032A}"/>
              </a:ext>
            </a:extLst>
          </p:cNvPr>
          <p:cNvSpPr txBox="1"/>
          <p:nvPr/>
        </p:nvSpPr>
        <p:spPr>
          <a:xfrm>
            <a:off x="2554664" y="2026763"/>
            <a:ext cx="8987959" cy="4196020"/>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المنصات الرقمية (مثل المحافظ الإلكترونية، تطبيقات الدفع، البنوك الرقمية، العملات المشفرة) أصبحت هدفًا جذابًا لهذه الأنشطة بسبب سهولة الاستخدام، وسرعة التحويلات، وانخفاض الرقابة التقليدية</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ومن عوامل إساءة استخدامها في عمليات غسل أموال أو تمويل إرهاب :-</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a:t>
            </a: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عض الخدمات الرقمية تسمح بفتح حسابات أو إجراء تحويلات دون تحقق كافٍ من الهوية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(KYC)، </a:t>
            </a: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مما يتيح للمجرمين إخفاء هويتهم.</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إمكانية إرسال الأموال فورًا إلى جهات خارجية دون المرور بأنظمة رقابية مصرفية تقليدية.</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lang="ar-EG" dirty="0">
                <a:solidFill>
                  <a:prstClr val="black"/>
                </a:solidFill>
                <a:latin typeface="Alexandria regular" pitchFamily="2" charset="-78"/>
                <a:cs typeface="Alexandria regular" pitchFamily="2" charset="-78"/>
              </a:rPr>
              <a:t>بعض العملات الرقمية قد تُستخدم في العمليات المشبوهة لصعوبة تتبّعها، خصوصًا عند استخدامها في أسواق الإنترنت المظلم.</a:t>
            </a: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شركات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ا</a:t>
            </a: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لجديدة قد تفتقر إلى أنظمة رقابة متقدمة أو طاقم قانوني متخصص في مكافحة غسل الأموال.</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r>
              <a:rPr kumimoji="0" lang="ar-AE"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بعض الجهات قد تستخدم التمويل الجماعي لجمع تبرعات لأنشطة إرهابية تحت غطاء مشاريع خيرية أو اجتماعية.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9EA1EA49-7554-E135-44C8-D73823F8910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7201173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84130-2DC7-8B0A-52E0-F52E2330E5E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3DDC6DEB-2C18-9C59-7B6F-F235FC497DFD}"/>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FF8C3EC7-20A6-787C-8CB3-0B7006572B16}"/>
              </a:ext>
            </a:extLst>
          </p:cNvPr>
          <p:cNvSpPr txBox="1"/>
          <p:nvPr/>
        </p:nvSpPr>
        <p:spPr>
          <a:xfrm>
            <a:off x="649377" y="1136133"/>
            <a:ext cx="10506303"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ضعف الوعي القانوني والتقني من التحديات والعقبات</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التى تواجه التقنيات المالية الحديثة</a:t>
            </a:r>
          </a:p>
        </p:txBody>
      </p:sp>
      <p:sp>
        <p:nvSpPr>
          <p:cNvPr id="28" name="Rectangle 27">
            <a:extLst>
              <a:ext uri="{FF2B5EF4-FFF2-40B4-BE49-F238E27FC236}">
                <a16:creationId xmlns:a16="http://schemas.microsoft.com/office/drawing/2014/main" id="{E1D796FF-13F6-0EFF-E7FF-F3F692098EC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3EDB00BE-D0A0-BD0B-2ED7-A8CF57C7FBEA}"/>
              </a:ext>
            </a:extLst>
          </p:cNvPr>
          <p:cNvSpPr txBox="1"/>
          <p:nvPr/>
        </p:nvSpPr>
        <p:spPr>
          <a:xfrm>
            <a:off x="1602558" y="2450970"/>
            <a:ext cx="9940066" cy="3782061"/>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ضعف الوعي القانوني والتقني يُعد من التحديات الجوهرية التي تعوق تطور وانتشار التقنيات المالية الحديثة </a:t>
            </a:r>
            <a:r>
              <a:rPr kumimoji="0" lang="en-US"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en-US"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سواء على مستوى الأفراد أو الشركات أو حتى بعض الجهات التنظيمية.</a:t>
            </a:r>
          </a:p>
          <a:p>
            <a:pPr algn="just" rtl="1">
              <a:lnSpc>
                <a:spcPct val="150000"/>
              </a:lnSpc>
              <a:buNone/>
            </a:pPr>
            <a:r>
              <a:rPr lang="ar-EG" b="1" dirty="0"/>
              <a:t>أمثلة لحالات </a:t>
            </a:r>
            <a:r>
              <a:rPr lang="ar-AE" b="1" dirty="0"/>
              <a:t>ضعف الوعي</a:t>
            </a:r>
            <a:r>
              <a:rPr lang="ar-EG" b="1" dirty="0"/>
              <a:t> القانوني والتقني : </a:t>
            </a:r>
            <a:endParaRPr lang="ar-AE" b="1" dirty="0"/>
          </a:p>
          <a:p>
            <a:pPr algn="just" rtl="1">
              <a:lnSpc>
                <a:spcPct val="150000"/>
              </a:lnSpc>
              <a:buFont typeface="+mj-lt"/>
              <a:buAutoNum type="arabicPeriod"/>
            </a:pPr>
            <a:r>
              <a:rPr lang="ar-EG" dirty="0"/>
              <a:t> </a:t>
            </a:r>
            <a:r>
              <a:rPr lang="ar-AE" dirty="0"/>
              <a:t>استخدام غير آمن للخدمات المالية الرقمية</a:t>
            </a:r>
            <a:r>
              <a:rPr lang="ar-EG" dirty="0"/>
              <a:t> : </a:t>
            </a:r>
            <a:r>
              <a:rPr lang="ar-AE" dirty="0"/>
              <a:t>مشاركة البيانات الحساسة دون وعي بالمخاطر.</a:t>
            </a:r>
          </a:p>
          <a:p>
            <a:pPr algn="just" rtl="1">
              <a:lnSpc>
                <a:spcPct val="150000"/>
              </a:lnSpc>
              <a:buFont typeface="+mj-lt"/>
              <a:buAutoNum type="arabicPeriod"/>
            </a:pPr>
            <a:r>
              <a:rPr lang="ar-EG" dirty="0"/>
              <a:t> </a:t>
            </a:r>
            <a:r>
              <a:rPr lang="ar-AE" dirty="0"/>
              <a:t>سوء فهم الحقوق والواجبات القانونية</a:t>
            </a:r>
            <a:r>
              <a:rPr lang="ar-EG" dirty="0"/>
              <a:t> : </a:t>
            </a:r>
            <a:r>
              <a:rPr lang="ar-AE" dirty="0"/>
              <a:t>عدم قراءة الشروط والأحكام أو فهم سياسات الاستخدام.</a:t>
            </a:r>
          </a:p>
          <a:p>
            <a:pPr algn="just" rtl="1">
              <a:lnSpc>
                <a:spcPct val="150000"/>
              </a:lnSpc>
              <a:buFont typeface="+mj-lt"/>
              <a:buAutoNum type="arabicPeriod"/>
            </a:pPr>
            <a:r>
              <a:rPr lang="ar-EG" dirty="0"/>
              <a:t> </a:t>
            </a:r>
            <a:r>
              <a:rPr lang="ar-AE" dirty="0"/>
              <a:t>ضعف قدرة المستثمرين على تقييم المشاريع التقنية</a:t>
            </a:r>
            <a:r>
              <a:rPr lang="ar-EG" dirty="0"/>
              <a:t> : </a:t>
            </a:r>
            <a:r>
              <a:rPr lang="ar-AE" dirty="0"/>
              <a:t>ما قد يؤدي إلى قرارات استثمارية غير مبنية على فهم حقيقي.</a:t>
            </a:r>
          </a:p>
          <a:p>
            <a:pPr algn="just" rtl="1">
              <a:lnSpc>
                <a:spcPct val="150000"/>
              </a:lnSpc>
              <a:buFont typeface="+mj-lt"/>
              <a:buAutoNum type="arabicPeriod"/>
            </a:pPr>
            <a:r>
              <a:rPr lang="ar-EG" dirty="0"/>
              <a:t> </a:t>
            </a:r>
            <a:r>
              <a:rPr lang="ar-AE" dirty="0"/>
              <a:t>عدم استعداد المؤسسات الصغيرة للامتثال الرقمي</a:t>
            </a:r>
            <a:r>
              <a:rPr lang="ar-EG" dirty="0"/>
              <a:t> : </a:t>
            </a:r>
            <a:r>
              <a:rPr lang="ar-AE" dirty="0"/>
              <a:t>سواء في حماية البيانات أو الالتزام بإجراءات </a:t>
            </a:r>
            <a:r>
              <a:rPr lang="en-US" dirty="0"/>
              <a:t>KYC </a:t>
            </a:r>
            <a:r>
              <a:rPr lang="ar-EG" dirty="0"/>
              <a:t> </a:t>
            </a:r>
            <a:r>
              <a:rPr lang="ar-AE" dirty="0"/>
              <a:t>و</a:t>
            </a:r>
            <a:r>
              <a:rPr lang="en-US" dirty="0"/>
              <a:t>AML</a:t>
            </a:r>
            <a:r>
              <a:rPr lang="ar-EG" dirty="0"/>
              <a:t> .</a:t>
            </a:r>
            <a:endParaRPr lang="en-US" dirty="0"/>
          </a:p>
          <a:p>
            <a:pPr algn="just" rtl="1">
              <a:lnSpc>
                <a:spcPct val="150000"/>
              </a:lnSpc>
              <a:buFont typeface="+mj-lt"/>
              <a:buAutoNum type="arabicPeriod"/>
            </a:pPr>
            <a:r>
              <a:rPr lang="ar-EG" dirty="0"/>
              <a:t> </a:t>
            </a:r>
            <a:r>
              <a:rPr lang="ar-AE" dirty="0"/>
              <a:t>تردد المستخدمين في استخدام خدمات </a:t>
            </a:r>
            <a:r>
              <a:rPr lang="en-US" dirty="0"/>
              <a:t>FinTech</a:t>
            </a:r>
            <a:r>
              <a:rPr lang="ar-EG" dirty="0"/>
              <a:t> : </a:t>
            </a:r>
            <a:r>
              <a:rPr lang="ar-AE" dirty="0"/>
              <a:t>بسبب غياب الثقة أو سوء الفهم للتقنية.</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4392374E-B004-F950-936A-CF4086429A4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77127626"/>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7E0EB-EAA9-59ED-D114-75364B56468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4383FAEC-F62B-381E-A137-F1B20C22C4F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4D3439A0-8AA6-7F10-31A4-14CFA5A940D1}"/>
              </a:ext>
            </a:extLst>
          </p:cNvPr>
          <p:cNvSpPr txBox="1"/>
          <p:nvPr/>
        </p:nvSpPr>
        <p:spPr>
          <a:xfrm>
            <a:off x="1611984" y="1136133"/>
            <a:ext cx="9543696"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دور الحوكمة والرقابة في الحد من مخاطر غسل الأموال وتمويل الإرهاب عبر المنصات الرقمية</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28886B00-9E36-B997-0681-55508C9B41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6C55419D-28CF-0641-6946-B7D0E6A7681D}"/>
              </a:ext>
            </a:extLst>
          </p:cNvPr>
          <p:cNvSpPr txBox="1"/>
          <p:nvPr/>
        </p:nvSpPr>
        <p:spPr>
          <a:xfrm>
            <a:off x="2347274" y="2306269"/>
            <a:ext cx="9195350" cy="2119747"/>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فرض إجراءات  أعرف عميلك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KYC)</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للتحقق من الهوية، مصدر الأموال، وطبيعة النشاط قبل السماح باستخدام المنصة.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استخدام أنظمة ذكاء اصطناعي لرصد الأنماط المشبوهة و تتبّع السلوكيات غير المعتادة أو التحويلات المتكررة الصغيرة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Structuring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EG" dirty="0">
                <a:solidFill>
                  <a:prstClr val="black"/>
                </a:solidFill>
                <a:latin typeface="Alexandria regular" pitchFamily="2" charset="-78"/>
                <a:cs typeface="Times New Roman" panose="02020603050405020304" pitchFamily="18" charset="0"/>
              </a:rPr>
              <a:t>تدريب الموظفين على كيفية الإبلاغ الفوري عن أي نشاط يُشتبه بأنه غسل أموال أو تمويل إرهاب.</a:t>
            </a:r>
            <a:endParaRPr lang="en-US"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lang="ar-AE" dirty="0">
                <a:solidFill>
                  <a:prstClr val="black"/>
                </a:solidFill>
                <a:latin typeface="Alexandria regular" pitchFamily="2" charset="-78"/>
                <a:cs typeface="Times New Roman" panose="02020603050405020304" pitchFamily="18" charset="0"/>
              </a:rPr>
              <a:t>التعاون مع الجهات التنظيمية</a:t>
            </a:r>
            <a:r>
              <a:rPr lang="en-US" dirty="0">
                <a:solidFill>
                  <a:prstClr val="black"/>
                </a:solidFill>
                <a:latin typeface="Alexandria regular" pitchFamily="2" charset="-78"/>
                <a:cs typeface="Times New Roman" panose="02020603050405020304" pitchFamily="18" charset="0"/>
              </a:rPr>
              <a:t> </a:t>
            </a:r>
            <a:r>
              <a:rPr lang="ar-EG" dirty="0">
                <a:solidFill>
                  <a:prstClr val="black"/>
                </a:solidFill>
                <a:latin typeface="Alexandria regular" pitchFamily="2" charset="-78"/>
                <a:cs typeface="Times New Roman" panose="02020603050405020304" pitchFamily="18" charset="0"/>
              </a:rPr>
              <a:t> و</a:t>
            </a:r>
            <a:r>
              <a:rPr lang="ar-AE" dirty="0">
                <a:solidFill>
                  <a:prstClr val="black"/>
                </a:solidFill>
                <a:latin typeface="Alexandria regular" pitchFamily="2" charset="-78"/>
                <a:cs typeface="Times New Roman" panose="02020603050405020304" pitchFamily="18" charset="0"/>
              </a:rPr>
              <a:t>الامتثال الكامل لمتطلبات البنك المركزي، ووحدات الاستخبارات المالية </a:t>
            </a:r>
            <a:r>
              <a:rPr lang="en-US" dirty="0">
                <a:solidFill>
                  <a:prstClr val="black"/>
                </a:solidFill>
                <a:latin typeface="Alexandria regular" pitchFamily="2" charset="-78"/>
                <a:cs typeface="Times New Roman" panose="02020603050405020304" pitchFamily="18" charset="0"/>
              </a:rPr>
              <a:t>FIU)</a:t>
            </a:r>
            <a:r>
              <a:rPr lang="ar-EG" dirty="0">
                <a:solidFill>
                  <a:prstClr val="black"/>
                </a:solidFill>
                <a:latin typeface="Alexandria regular" pitchFamily="2" charset="-78"/>
                <a:cs typeface="Times New Roman" panose="02020603050405020304" pitchFamily="18" charset="0"/>
              </a:rPr>
              <a:t>).</a:t>
            </a:r>
            <a:endParaRPr lang="en-US" dirty="0">
              <a:solidFill>
                <a:prstClr val="black"/>
              </a:solidFill>
              <a:latin typeface="Alexandria regular" pitchFamily="2" charset="-78"/>
              <a:cs typeface="Times New Roman" panose="02020603050405020304" pitchFamily="18" charset="0"/>
            </a:endParaRPr>
          </a:p>
        </p:txBody>
      </p:sp>
      <p:pic>
        <p:nvPicPr>
          <p:cNvPr id="6" name="Graphic 21">
            <a:extLst>
              <a:ext uri="{FF2B5EF4-FFF2-40B4-BE49-F238E27FC236}">
                <a16:creationId xmlns:a16="http://schemas.microsoft.com/office/drawing/2014/main" id="{66AFC50B-52A6-BC0C-0479-070D7798BF9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34281979"/>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478CC-B029-9C40-F9F7-E480BF43DEF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E7D916A1-9AC8-E499-95DB-9D81BA088B4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FA0862C-4C8D-6195-D951-1481DAA0A9FB}"/>
              </a:ext>
            </a:extLst>
          </p:cNvPr>
          <p:cNvSpPr txBox="1"/>
          <p:nvPr/>
        </p:nvSpPr>
        <p:spPr>
          <a:xfrm>
            <a:off x="3954780" y="1136133"/>
            <a:ext cx="7200900"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حوكمة الشركات ودورها في التقنيات المالية الحديثة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في الدول العربية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814A9AF-213B-F1EF-53D8-DCD03AC0FFF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FD022D3-2142-8D8D-8958-06CF5756194B}"/>
              </a:ext>
            </a:extLst>
          </p:cNvPr>
          <p:cNvSpPr txBox="1"/>
          <p:nvPr/>
        </p:nvSpPr>
        <p:spPr>
          <a:xfrm>
            <a:off x="2846895" y="2374140"/>
            <a:ext cx="8695728" cy="3365024"/>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تعريف حوكمة الشركات : </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هي مجموعة من القواعد والممارسات التي تنظم العلاقة بين مجلس الإدارة، والإدارة التنفيذية، والمساهمين، وأصحاب المصلحة الآخرين، لضمان الإدارة الرشيدة، الشفافية، والمساءلة.</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منظمة التعاون الاقتصادي والتنمية عرَّفت الحوكمة بأنها: "النظام الذي بمقتضاه يتم توزيع الحقوق والمسئوليات بين الأطراف المختلفة داخل المؤسسة، مثل مجلس الإدارة والإدارة التنفيذية والمساهمين وأصحاب المصالح، وتهتم الحوكمة بالقواعد والإجراءات اللازمة لاتخاذ القرارات المتعلقة بشئون المؤسسة، وبالتالي فهي توفر الآلية التي يتم بمقتضاها وضع الأهداف والوسائل لتحقيقها ومراقبة الأداء".</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283D3136-21E0-02A1-54B6-00DF38FF017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09801624"/>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E3BE8-C192-6F15-506B-BA5FA02BCDD6}"/>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640E00C-D98E-BD42-01E1-B36BDDFE605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68C5D58-EAD8-09E6-0702-E364713AFBFA}"/>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العلاقة بين الحوكمة و التقنيات المالية الحديثة</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3D23219-7A95-F9CD-1626-A483D0C175D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2BE25328-83D6-B7B4-CBC2-6607AF86D1EC}"/>
              </a:ext>
            </a:extLst>
          </p:cNvPr>
          <p:cNvSpPr txBox="1"/>
          <p:nvPr/>
        </p:nvSpPr>
        <p:spPr>
          <a:xfrm>
            <a:off x="2554664" y="1799304"/>
            <a:ext cx="8987959" cy="419723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العلاقة بين الحوكمة و</a:t>
            </a:r>
            <a:r>
              <a:rPr kumimoji="0" lang="en-US"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الحوكمة تضمن  أن الابتكار المالي لا يتعارض مع مبادئ الشفافية والرقابة والمساءلة.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التكنولوجيا المالية تُحدث تغييرات جوهرية في هياكل الشركات وأسلوب اتخاذ القرار، مما يتطلب تطوير نظم حوكمة مرنة وسريعة الاستجابة.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الحوكمة الجيدة تُطمئن المستثمرين والعملاء بأن الشركة ملتزمة بالمعايير الأخلاقية والرقابية، مما يرفع مستوى الثقة في خدماتها.</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شركات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غالبًا ما تكون صغيرة، مرنة، وتقودها فرق تقنية، ما يتطلب نماذج حوكمة أكثر تطورًا وتخصصًا من الهياكل التقليدية.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تقنيات مثل البلوك تشين والذكاء الاصطناعي تتيح تتبع المعاملات وتحليل الأداء بشكل لحظي، مما يعزز جودة الرقابة والشفافية في الحوكمة.</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5703D05-A6DB-D906-1FF2-D4FC3FA33F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5197886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A2016-B14C-05DC-AB90-D02332C6EAF4}"/>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92A253D-FFF5-522C-4374-E1FAD1C2FD3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57543E35-5338-9422-B5E7-8230B9820DE6}"/>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أدوار الحوكمة في البيئة المالية الرقمية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E6701289-F1DB-CA7C-60D7-D72ED1D6061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1DE49149-7E2F-DA09-F7EA-94102F716159}"/>
              </a:ext>
            </a:extLst>
          </p:cNvPr>
          <p:cNvSpPr txBox="1"/>
          <p:nvPr/>
        </p:nvSpPr>
        <p:spPr>
          <a:xfrm>
            <a:off x="2875175" y="1978215"/>
            <a:ext cx="8667448" cy="4688348"/>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إدارة المخاطر الرقمية: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مجالس الإدارة واللجان المتخصصة تُشرف على وضع إطار حوكمة يحدد المسؤوليات في الأمن السيبراني وإدارة البيانات، وهذا يشمل اعتماد سياسات استخدام التقنية، التشفير، حماية الخصوصية، وإدارة الحوادث الرقمية.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الحوكمة الجيدة تضمن وجود آلية مستمرة لتحديد وتقييم المخاطر الرقمية، وتحديثها حسب تطور التهديدات ، ويتم ذلك عبر لجان المخاطر أو التدقيق، أو من خلال تقارير منتظمة ترفع للإدارة العليا.</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من أدوار الحوكمة دعم برامج تدريبية توعوية لجميع الموظفين بشأن أمن المعلومات والمخاطر الرقمية.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التخطيط للاستجابة والتعافي من الحوادث الرقمية ، مجالس الإدارة يجب أن تضمن وجود خطة واضحة للتعامل مع أي حادث رقمي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Incident Response Plan)</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مراقبة الالتزام بتشريعات مكافحة غسل الأموال  وتمويل الإرهاب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AML &amp; CFT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في عصر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أصبحت إدارة المخاطر الرقمية عنصرًا أساسيًا من عناصر الحوكمة المؤسسية الفعّالة.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80AF9176-3C6C-8838-37A0-2DEDDD42FC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87665093"/>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74711-0015-5E5C-6D11-1328D49659F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D5565F9F-F239-3C53-4D6C-551BD22724D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24EA990-0FBC-1DA6-0DFB-2CD018AC4D09}"/>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أدوار الحوكمة في البيئة المالية الرقمية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45719993-8D6D-DB3A-471E-8D216B64FC8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7DCC8280-4700-CD83-6D6D-274DE87A2965}"/>
              </a:ext>
            </a:extLst>
          </p:cNvPr>
          <p:cNvSpPr txBox="1"/>
          <p:nvPr/>
        </p:nvSpPr>
        <p:spPr>
          <a:xfrm>
            <a:off x="2422689" y="2055043"/>
            <a:ext cx="9119934" cy="3782061"/>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حماية حقوق المستثمرين والمستهلكين:</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الحوكمة تفرض الإفصاح الكامل عن المخاطر، الأداء، التكاليف، والممارسات التشغيلية لشركات </a:t>
            </a:r>
            <a:r>
              <a:rPr kumimoji="0" lang="en-US"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هذا يساعد المستثمر على اتخاذ قرارات واعية ويقلل من فرص التضليل أو الاحتيال.</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تطبيق مبدأ العدالة بين المستثمرين، سواء كانوا كبارًا أو صغارًا، من خلال أنظمة تصويت عادلة، والحد من تضارب المصالح داخل الشركات.</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الحوكمة تضمن أن أعضاء مجلس الإدارة والإدارة التنفيذية يتصرفون بما يحقق مصالح المستثمرين لا مصالحهم الخاصة.</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الرقابة على استخدام الأموال ، خصوصًا في شركات </a:t>
            </a:r>
            <a:r>
              <a:rPr kumimoji="0" lang="en-US"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الناشئة، بحيث تضمن الحوكمة أن الأموال المستثمرة تُستخدم وفقًا للخطة المعلنة.</a:t>
            </a:r>
            <a:endParaRPr lang="ar-EG" b="1" dirty="0">
              <a:solidFill>
                <a:prstClr val="black"/>
              </a:solidFill>
              <a:latin typeface="Alexandria regular" pitchFamily="2" charset="-78"/>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71FEAC3-9050-FA3D-4D8D-FC8124B8367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9987303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F9E1A-E4BF-C446-5ED1-330004175B25}"/>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BB2F1D2-44C4-72AE-80D0-14022AA16BB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C1E73111-A4A3-9595-CD12-A5C3005ADD77}"/>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أدوار الحوكمة في البيئة المالية الرقمية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1996CEEF-6AA0-030B-FEFF-78CD1676D49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9FE7FED1-AB5D-1977-6A6A-37C086C04C1B}"/>
              </a:ext>
            </a:extLst>
          </p:cNvPr>
          <p:cNvSpPr txBox="1"/>
          <p:nvPr/>
        </p:nvSpPr>
        <p:spPr>
          <a:xfrm>
            <a:off x="3035431" y="2055043"/>
            <a:ext cx="8507192" cy="4197559"/>
          </a:xfrm>
          <a:prstGeom prst="rect">
            <a:avLst/>
          </a:prstGeom>
          <a:noFill/>
        </p:spPr>
        <p:txBody>
          <a:bodyPr wrap="square" rtlCol="0">
            <a:spAutoFit/>
          </a:bodyPr>
          <a:lstStyle/>
          <a:p>
            <a:pPr algn="just" rtl="1">
              <a:lnSpc>
                <a:spcPct val="150000"/>
              </a:lnSpc>
              <a:buNone/>
            </a:pPr>
            <a:r>
              <a:rPr lang="ar-AE" b="1" dirty="0"/>
              <a:t>حماية حقوق المستهلكين</a:t>
            </a:r>
            <a:r>
              <a:rPr lang="ar-EG" b="1" dirty="0"/>
              <a:t> :</a:t>
            </a:r>
            <a:endParaRPr lang="ar-AE" b="1" dirty="0"/>
          </a:p>
          <a:p>
            <a:pPr algn="just" rtl="1">
              <a:lnSpc>
                <a:spcPct val="150000"/>
              </a:lnSpc>
              <a:buFont typeface="+mj-lt"/>
              <a:buAutoNum type="arabicPeriod"/>
            </a:pPr>
            <a:r>
              <a:rPr lang="ar-EG" b="1" dirty="0"/>
              <a:t> </a:t>
            </a:r>
            <a:r>
              <a:rPr lang="ar-AE" b="1" dirty="0"/>
              <a:t>حماية البيانات والخصوصية</a:t>
            </a:r>
            <a:r>
              <a:rPr lang="ar-EG" b="1" dirty="0"/>
              <a:t> : </a:t>
            </a:r>
            <a:r>
              <a:rPr lang="ar-AE" dirty="0"/>
              <a:t>الحوكمة تضمن التزام الشركة بقوانين حماية البيانات، ومنع استخدامها دون إذن، خاصة مع استخدام الذكاء الاصطناعي والتحليلات الضخمة.</a:t>
            </a:r>
          </a:p>
          <a:p>
            <a:pPr algn="just" rtl="1">
              <a:lnSpc>
                <a:spcPct val="150000"/>
              </a:lnSpc>
              <a:buFont typeface="+mj-lt"/>
              <a:buAutoNum type="arabicPeriod"/>
            </a:pPr>
            <a:r>
              <a:rPr lang="ar-EG" b="1" dirty="0"/>
              <a:t> </a:t>
            </a:r>
            <a:r>
              <a:rPr lang="ar-AE" b="1" dirty="0"/>
              <a:t>العدالة في التسعير والشروط</a:t>
            </a:r>
            <a:r>
              <a:rPr lang="ar-EG" b="1" dirty="0"/>
              <a:t> : </a:t>
            </a:r>
            <a:r>
              <a:rPr lang="ar-AE" dirty="0"/>
              <a:t>مراقبة شروط العقود الرقمية، وضمان خلوها من الغبن أو الاستغلال، خاصة في خدمات الإقراض الإلكتروني أو الدفع.</a:t>
            </a:r>
          </a:p>
          <a:p>
            <a:pPr algn="just" rtl="1">
              <a:lnSpc>
                <a:spcPct val="150000"/>
              </a:lnSpc>
              <a:buFont typeface="+mj-lt"/>
              <a:buAutoNum type="arabicPeriod"/>
            </a:pPr>
            <a:r>
              <a:rPr lang="ar-AE" b="1" dirty="0"/>
              <a:t>معالجة الشكاوى والنزاعات</a:t>
            </a:r>
            <a:r>
              <a:rPr lang="ar-EG" b="1" dirty="0"/>
              <a:t> : </a:t>
            </a:r>
            <a:r>
              <a:rPr lang="ar-AE" dirty="0"/>
              <a:t>وضع آلية عادلة وفعالة لتلقي شكاوى العملاء والرد عليها بسرعة وشفافية، ضمن سياسة "حوكمة تجربة العميل".</a:t>
            </a:r>
          </a:p>
          <a:p>
            <a:pPr algn="just" rtl="1">
              <a:lnSpc>
                <a:spcPct val="150000"/>
              </a:lnSpc>
              <a:buFont typeface="+mj-lt"/>
              <a:buAutoNum type="arabicPeriod"/>
            </a:pPr>
            <a:r>
              <a:rPr lang="ar-AE" b="1" dirty="0"/>
              <a:t>التوعية والشفافية في العرض</a:t>
            </a:r>
            <a:r>
              <a:rPr lang="ar-EG" b="1" dirty="0"/>
              <a:t> : </a:t>
            </a:r>
            <a:r>
              <a:rPr lang="ar-AE" dirty="0"/>
              <a:t>إلزام شركات </a:t>
            </a:r>
            <a:r>
              <a:rPr lang="en-US" dirty="0"/>
              <a:t>FinTech</a:t>
            </a:r>
            <a:r>
              <a:rPr lang="ar-EG" dirty="0"/>
              <a:t> ب</a:t>
            </a:r>
            <a:r>
              <a:rPr lang="ar-AE" dirty="0"/>
              <a:t>تقديم معلومات واضحة ومبسطة للعملاء غير المتخصصين، خاصة في الخدمات المالية المعقدة.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58748F0-CF7B-A287-AF62-8F06F27D3C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049461157"/>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023C3-1D46-2A1B-D3C2-7F851FBB9182}"/>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7FB24AC5-1969-A4F0-6609-C1E79D257C4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E13C4001-0F30-3747-C67F-2514FDBBA640}"/>
              </a:ext>
            </a:extLst>
          </p:cNvPr>
          <p:cNvSpPr txBox="1"/>
          <p:nvPr/>
        </p:nvSpPr>
        <p:spPr>
          <a:xfrm>
            <a:off x="3954780" y="1136133"/>
            <a:ext cx="72009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أهم أدوار الحوكمة في البيئة المالية الرقمية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FB1E6321-C361-1530-29DA-4F2FE8B3683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FF95FC16-D500-580B-9941-BF8844D4ED92}"/>
              </a:ext>
            </a:extLst>
          </p:cNvPr>
          <p:cNvSpPr txBox="1"/>
          <p:nvPr/>
        </p:nvSpPr>
        <p:spPr>
          <a:xfrm>
            <a:off x="3035431" y="2055043"/>
            <a:ext cx="8507192" cy="3780522"/>
          </a:xfrm>
          <a:prstGeom prst="rect">
            <a:avLst/>
          </a:prstGeom>
          <a:noFill/>
        </p:spPr>
        <p:txBody>
          <a:bodyPr wrap="square" rtlCol="0">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تعزيز الثقة في الشركات الناشئة في </a:t>
            </a:r>
            <a:r>
              <a:rPr kumimoji="0" lang="en-US"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غالبًا ما تكون شركات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جديدة، يفتقر المستثمرون للثقة الكاملة بها.</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الثقة مهمة في شركات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لأن المستهلكين والمستثمرين يتعاملون مع كيانات غير تقليدية (غالبًا دون فروع أو وجود مادي).</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التعاملات تعتمد على التقنية كليًا (محافظ رقمية، قروض رقمية، استثمارات آلية).</a:t>
            </a:r>
          </a:p>
          <a:p>
            <a:pPr marL="285750" marR="0" lvl="0" indent="-285750" algn="just"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المخاطر المرتبطة بفشل الأنظمة، أو الاختراق، أو الاحتيال أعلى من الشركات التقليدية.</a:t>
            </a:r>
          </a:p>
          <a:p>
            <a:pPr marR="0" lvl="0" algn="just" defTabSz="914400" rtl="1" eaLnBrk="1" fontAlgn="auto" latinLnBrk="0" hangingPunct="1">
              <a:lnSpc>
                <a:spcPct val="150000"/>
              </a:lnSpc>
              <a:spcBef>
                <a:spcPts val="0"/>
              </a:spcBef>
              <a:spcAft>
                <a:spcPts val="0"/>
              </a:spcAft>
              <a:buClrTx/>
              <a:buSzTx/>
              <a:tabLst/>
              <a:defRPr/>
            </a:pPr>
            <a:r>
              <a:rPr lang="ar-EG" dirty="0">
                <a:solidFill>
                  <a:prstClr val="black"/>
                </a:solidFill>
                <a:latin typeface="Alexandria regular" pitchFamily="2" charset="-78"/>
                <a:cs typeface="Times New Roman" panose="02020603050405020304" pitchFamily="18" charset="0"/>
              </a:rPr>
              <a:t>لذلك من الأهمية وجود هيكل حوكمة  فعال يُظهر الجدية والانضباط المؤسسي ويتم ذلك بوضع ضوابط داخلية للرقابة المالية والتقنية وتعيين لجان متخصصة (مثل لجنة المخاطر، ولجنة المراجعة ).</a:t>
            </a: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BE4ACC15-5F96-DFBD-5503-613A6995808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9093225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AC1FD-84B1-F702-2864-CA958FDD9EA7}"/>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B48C272-37E6-2EBB-E146-B545F91B33A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058F1F87-5442-DEE0-07D1-26FEDB984E5F}"/>
              </a:ext>
            </a:extLst>
          </p:cNvPr>
          <p:cNvSpPr txBox="1"/>
          <p:nvPr/>
        </p:nvSpPr>
        <p:spPr>
          <a:xfrm>
            <a:off x="3954780" y="1136133"/>
            <a:ext cx="7200900"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التجارب العربية في مجال التكنولوجيا المالية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0E302FE7-12FC-5C5B-8BFF-13400DEFDE8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C529A4E3-BB59-A827-C592-C750CF638151}"/>
              </a:ext>
            </a:extLst>
          </p:cNvPr>
          <p:cNvSpPr txBox="1"/>
          <p:nvPr/>
        </p:nvSpPr>
        <p:spPr>
          <a:xfrm>
            <a:off x="1677971" y="1799303"/>
            <a:ext cx="9864652" cy="419723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المملكة العربية السعودية :</a:t>
            </a:r>
          </a:p>
          <a:p>
            <a:pPr marL="285750" marR="0" lvl="0" indent="-285750" algn="r" defTabSz="914400" rtl="1"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أطلق البنك المركزي السعودي بيئة تجريبية تشريعية</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Sandbox)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 لتجريب حلول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بشكل آمن ، وتم وضع  إطارًا تنظيميًا للمدفوعات الإلكترونية، وتمويل الأفراد، وخدمات التشفير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استراتيجية التكنولوجيا المالية (2021): تهدف إلى تمكين  عدد أكبر من شركات التقنية المالية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lang="ar-EG" dirty="0">
                <a:solidFill>
                  <a:prstClr val="black"/>
                </a:solidFill>
                <a:latin typeface="Alexandria regular" pitchFamily="2" charset="-78"/>
                <a:cs typeface="Times New Roman" panose="02020603050405020304" pitchFamily="18" charset="0"/>
              </a:rPr>
              <a:t> ب</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حلول 2030.</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خدمات </a:t>
            </a:r>
            <a:r>
              <a:rPr kumimoji="0" lang="en-US"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النشطة: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شركات مثل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STC Pay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a:t>
            </a:r>
            <a:r>
              <a:rPr kumimoji="0" lang="en-US" sz="1800" b="0" i="0" u="none" strike="noStrike" kern="1200" cap="none" spc="0" normalizeH="0" baseline="0" noProof="0" dirty="0" err="1">
                <a:ln>
                  <a:noFill/>
                </a:ln>
                <a:solidFill>
                  <a:prstClr val="black"/>
                </a:solidFill>
                <a:effectLst/>
                <a:uLnTx/>
                <a:uFillTx/>
                <a:latin typeface="Alexandria regular" pitchFamily="2" charset="-78"/>
                <a:ea typeface="+mn-ea"/>
                <a:cs typeface="Times New Roman" panose="02020603050405020304" pitchFamily="18" charset="0"/>
              </a:rPr>
              <a:t>HalalaH</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ومحفظة </a:t>
            </a:r>
            <a:r>
              <a:rPr kumimoji="0" lang="en-US" sz="1800" b="0" i="0" u="none" strike="noStrike" kern="1200" cap="none" spc="0" normalizeH="0" baseline="0" noProof="0" dirty="0" err="1">
                <a:ln>
                  <a:noFill/>
                </a:ln>
                <a:solidFill>
                  <a:prstClr val="black"/>
                </a:solidFill>
                <a:effectLst/>
                <a:uLnTx/>
                <a:uFillTx/>
                <a:latin typeface="Alexandria regular" pitchFamily="2" charset="-78"/>
                <a:ea typeface="+mn-ea"/>
                <a:cs typeface="Times New Roman" panose="02020603050405020304" pitchFamily="18" charset="0"/>
              </a:rPr>
              <a:t>UrPay</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تنظيم الدفع الإلكتروني، التمويل الاستهلاكي، و</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Buy Now Pay Later (BNPL).</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الجوانب القانونية: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البنك المركزي يُصدر رخص تنظيمية مؤقتة.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الربط بين أنظمة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FinTech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وأنظمة مكافحة غسل الأموال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AML/CFT)</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pic>
        <p:nvPicPr>
          <p:cNvPr id="6" name="Graphic 21">
            <a:extLst>
              <a:ext uri="{FF2B5EF4-FFF2-40B4-BE49-F238E27FC236}">
                <a16:creationId xmlns:a16="http://schemas.microsoft.com/office/drawing/2014/main" id="{2002F034-B0C1-0F71-DABC-C443BD32C7B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6761693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79C7E-CC95-89DD-4285-8DC4B7BE2918}"/>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21964E1D-7969-F2E3-37C0-097D645389D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272F85FE-6AE4-5444-97F7-49F76EF8000A}"/>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التجارب العربية في مجال التكنولوجيا المالية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30695E26-2C4E-0920-6573-CA824C542C2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B31F47D5-F00B-E8D5-1BB6-F4D8C152E649}"/>
              </a:ext>
            </a:extLst>
          </p:cNvPr>
          <p:cNvSpPr txBox="1"/>
          <p:nvPr/>
        </p:nvSpPr>
        <p:spPr>
          <a:xfrm>
            <a:off x="1036320" y="1799303"/>
            <a:ext cx="10506303" cy="4361579"/>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lang="ar-SA" sz="1800" b="1" kern="100" dirty="0">
                <a:effectLst/>
                <a:latin typeface="Aptos" panose="020B0004020202020204" pitchFamily="34" charset="0"/>
                <a:ea typeface="Aptos" panose="020B0004020202020204" pitchFamily="34" charset="0"/>
                <a:cs typeface="Arial" panose="020B0604020202020204" pitchFamily="34" charset="0"/>
              </a:rPr>
              <a:t>جمهورية مصر العربية</a:t>
            </a:r>
            <a:r>
              <a:rPr lang="ar-EG" sz="1800" b="1" kern="100" dirty="0">
                <a:effectLst/>
                <a:latin typeface="Aptos" panose="020B0004020202020204" pitchFamily="34" charset="0"/>
                <a:ea typeface="Aptos" panose="020B0004020202020204" pitchFamily="34" charset="0"/>
                <a:cs typeface="Arial" panose="020B0604020202020204" pitchFamily="34" charset="0"/>
              </a:rPr>
              <a:t> : </a:t>
            </a:r>
          </a:p>
          <a:p>
            <a:pPr marL="342900" lvl="0" indent="-342900" algn="r" rtl="1">
              <a:lnSpc>
                <a:spcPct val="107000"/>
              </a:lnSpc>
              <a:spcAft>
                <a:spcPts val="800"/>
              </a:spcAft>
              <a:buSzPts val="1000"/>
              <a:buFont typeface="Symbol" panose="05050102010706020507" pitchFamily="18" charset="2"/>
              <a:buChar char=""/>
              <a:tabLst>
                <a:tab pos="457200" algn="l"/>
              </a:tabLst>
            </a:pPr>
            <a:r>
              <a:rPr lang="ar-EG" sz="1800" kern="100" dirty="0">
                <a:effectLst/>
                <a:latin typeface="Aptos" panose="020B0004020202020204" pitchFamily="34" charset="0"/>
                <a:ea typeface="Aptos" panose="020B0004020202020204" pitchFamily="34" charset="0"/>
                <a:cs typeface="Arial" panose="020B0604020202020204" pitchFamily="34" charset="0"/>
              </a:rPr>
              <a:t>أقرت قانون تنظيم التكنولوجيا المالية في الأنشطة المالية غير المصرفية (2022) ، وتعمل على تعزيز منظومة الدفع الإلكتروني والتوقيع الرقمي.</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إطلاق صندوق تمويل للشركات الناشئة في</a:t>
            </a:r>
            <a:r>
              <a:rPr lang="en-AE" sz="1800" kern="100" dirty="0">
                <a:effectLst/>
                <a:latin typeface="Aptos" panose="020B0004020202020204" pitchFamily="34" charset="0"/>
                <a:ea typeface="Aptos" panose="020B0004020202020204" pitchFamily="34" charset="0"/>
                <a:cs typeface="Arial" panose="020B0604020202020204" pitchFamily="34" charset="0"/>
              </a:rPr>
              <a:t> FinTech </a:t>
            </a:r>
            <a:r>
              <a:rPr lang="ar-SA" sz="1800" kern="100" dirty="0">
                <a:effectLst/>
                <a:latin typeface="Aptos" panose="020B0004020202020204" pitchFamily="34" charset="0"/>
                <a:ea typeface="Aptos" panose="020B0004020202020204" pitchFamily="34" charset="0"/>
                <a:cs typeface="Arial" panose="020B0604020202020204" pitchFamily="34" charset="0"/>
              </a:rPr>
              <a:t>من البنك المركزي</a:t>
            </a:r>
            <a:r>
              <a:rPr lang="en-AE" sz="1800" kern="100" dirty="0">
                <a:effectLst/>
                <a:latin typeface="Aptos" panose="020B0004020202020204" pitchFamily="34" charset="0"/>
                <a:ea typeface="Aptos" panose="020B0004020202020204" pitchFamily="34" charset="0"/>
                <a:cs typeface="Arial" panose="020B0604020202020204" pitchFamily="34" charset="0"/>
              </a:rPr>
              <a:t>.</a:t>
            </a:r>
          </a:p>
          <a:p>
            <a:pPr algn="r" rtl="1">
              <a:lnSpc>
                <a:spcPct val="107000"/>
              </a:lnSpc>
              <a:spcAft>
                <a:spcPts val="800"/>
              </a:spcAft>
              <a:buNone/>
            </a:pPr>
            <a:r>
              <a:rPr lang="ar-SA" sz="1800" b="1" kern="100" dirty="0">
                <a:effectLst/>
                <a:latin typeface="Aptos" panose="020B0004020202020204" pitchFamily="34" charset="0"/>
                <a:ea typeface="Aptos" panose="020B0004020202020204" pitchFamily="34" charset="0"/>
                <a:cs typeface="Arial" panose="020B0604020202020204" pitchFamily="34" charset="0"/>
              </a:rPr>
              <a:t> خدمات</a:t>
            </a:r>
            <a:r>
              <a:rPr lang="en-AE" sz="1800" b="1" kern="100" dirty="0">
                <a:effectLst/>
                <a:latin typeface="Aptos" panose="020B0004020202020204" pitchFamily="34" charset="0"/>
                <a:ea typeface="Aptos" panose="020B0004020202020204" pitchFamily="34" charset="0"/>
                <a:cs typeface="Arial" panose="020B0604020202020204" pitchFamily="34" charset="0"/>
              </a:rPr>
              <a:t> FinTech </a:t>
            </a:r>
            <a:r>
              <a:rPr lang="ar-SA" sz="1800" b="1" kern="100" dirty="0">
                <a:effectLst/>
                <a:latin typeface="Aptos" panose="020B0004020202020204" pitchFamily="34" charset="0"/>
                <a:ea typeface="Aptos" panose="020B0004020202020204" pitchFamily="34" charset="0"/>
                <a:cs typeface="Arial" panose="020B0604020202020204" pitchFamily="34" charset="0"/>
              </a:rPr>
              <a:t>النشطة</a:t>
            </a:r>
            <a:r>
              <a:rPr lang="en-AE" sz="1800" b="1" kern="100" dirty="0">
                <a:effectLst/>
                <a:latin typeface="Aptos" panose="020B0004020202020204" pitchFamily="34" charset="0"/>
                <a:ea typeface="Aptos" panose="020B0004020202020204" pitchFamily="34" charset="0"/>
                <a:cs typeface="Arial" panose="020B0604020202020204" pitchFamily="34" charset="0"/>
              </a:rPr>
              <a:t>:</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تطبيقات مثل</a:t>
            </a:r>
            <a:r>
              <a:rPr lang="en-AE" sz="1800" kern="100" dirty="0">
                <a:effectLst/>
                <a:latin typeface="Aptos" panose="020B0004020202020204" pitchFamily="34" charset="0"/>
                <a:ea typeface="Aptos" panose="020B0004020202020204" pitchFamily="34" charset="0"/>
                <a:cs typeface="Arial" panose="020B0604020202020204" pitchFamily="34" charset="0"/>
              </a:rPr>
              <a:t> </a:t>
            </a:r>
            <a:r>
              <a:rPr lang="en-AE" sz="1800" kern="100" dirty="0" err="1">
                <a:effectLst/>
                <a:latin typeface="Aptos" panose="020B0004020202020204" pitchFamily="34" charset="0"/>
                <a:ea typeface="Aptos" panose="020B0004020202020204" pitchFamily="34" charset="0"/>
                <a:cs typeface="Arial" panose="020B0604020202020204" pitchFamily="34" charset="0"/>
              </a:rPr>
              <a:t>Fawry</a:t>
            </a:r>
            <a:r>
              <a:rPr lang="en-AE" sz="1800" kern="100">
                <a:effectLst/>
                <a:latin typeface="Aptos" panose="020B0004020202020204" pitchFamily="34" charset="0"/>
                <a:ea typeface="Aptos" panose="020B0004020202020204" pitchFamily="34" charset="0"/>
                <a:cs typeface="Arial" panose="020B0604020202020204" pitchFamily="34" charset="0"/>
              </a:rPr>
              <a:t>  </a:t>
            </a:r>
            <a:r>
              <a:rPr lang="ar-SA" sz="1800" kern="100">
                <a:effectLst/>
                <a:latin typeface="Aptos" panose="020B0004020202020204" pitchFamily="34" charset="0"/>
                <a:ea typeface="Aptos" panose="020B0004020202020204" pitchFamily="34" charset="0"/>
                <a:cs typeface="Arial" panose="020B0604020202020204" pitchFamily="34" charset="0"/>
              </a:rPr>
              <a:t>و</a:t>
            </a:r>
            <a:r>
              <a:rPr lang="en-AE" sz="1800" kern="100" dirty="0" err="1">
                <a:effectLst/>
                <a:latin typeface="Aptos" panose="020B0004020202020204" pitchFamily="34" charset="0"/>
                <a:ea typeface="Aptos" panose="020B0004020202020204" pitchFamily="34" charset="0"/>
                <a:cs typeface="Arial" panose="020B0604020202020204" pitchFamily="34" charset="0"/>
              </a:rPr>
              <a:t>Instapay</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استخدام واسع لنقاط الدفع الرقمي</a:t>
            </a:r>
            <a:r>
              <a:rPr lang="en-AE" sz="1800" kern="100" dirty="0">
                <a:effectLst/>
                <a:latin typeface="Aptos" panose="020B0004020202020204" pitchFamily="34" charset="0"/>
                <a:ea typeface="Aptos" panose="020B0004020202020204" pitchFamily="34" charset="0"/>
                <a:cs typeface="Arial" panose="020B0604020202020204" pitchFamily="34" charset="0"/>
              </a:rPr>
              <a:t> QR.</a:t>
            </a:r>
          </a:p>
          <a:p>
            <a:pPr algn="r" rtl="1">
              <a:lnSpc>
                <a:spcPct val="107000"/>
              </a:lnSpc>
              <a:spcAft>
                <a:spcPts val="800"/>
              </a:spcAft>
              <a:buNone/>
            </a:pPr>
            <a:r>
              <a:rPr lang="ar-SA" sz="1800" b="1" kern="100" dirty="0">
                <a:effectLst/>
                <a:latin typeface="Aptos" panose="020B0004020202020204" pitchFamily="34" charset="0"/>
                <a:ea typeface="Aptos" panose="020B0004020202020204" pitchFamily="34" charset="0"/>
                <a:cs typeface="Arial" panose="020B0604020202020204" pitchFamily="34" charset="0"/>
              </a:rPr>
              <a:t> الإطار القانوني</a:t>
            </a:r>
            <a:r>
              <a:rPr lang="en-AE" sz="1800" b="1" kern="100" dirty="0">
                <a:effectLst/>
                <a:latin typeface="Aptos" panose="020B0004020202020204" pitchFamily="34" charset="0"/>
                <a:ea typeface="Aptos" panose="020B0004020202020204" pitchFamily="34" charset="0"/>
                <a:cs typeface="Arial" panose="020B0604020202020204" pitchFamily="34" charset="0"/>
              </a:rPr>
              <a:t>:</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الرقابة المالية تشرف على أنشطة شركات التمويل الجماعي والإقراض الرقمي</a:t>
            </a:r>
            <a:r>
              <a:rPr lang="en-AE" sz="1800" kern="100" dirty="0">
                <a:effectLst/>
                <a:latin typeface="Aptos" panose="020B0004020202020204" pitchFamily="34" charset="0"/>
                <a:ea typeface="Aptos" panose="020B000402020202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التوسع في الشمول المالي من خلال خدمات الهاتف المحمول</a:t>
            </a:r>
            <a:r>
              <a:rPr lang="en-AE" sz="1800" kern="100" dirty="0">
                <a:effectLst/>
                <a:latin typeface="Aptos" panose="020B0004020202020204" pitchFamily="34" charset="0"/>
                <a:ea typeface="Aptos" panose="020B0004020202020204" pitchFamily="34" charset="0"/>
                <a:cs typeface="Arial" panose="020B0604020202020204" pitchFamily="34" charset="0"/>
              </a:rPr>
              <a:t>.</a:t>
            </a: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C6464CED-82EF-FD43-B7ED-6870A7B911B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9209217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DDC10-945A-79AB-7AEC-5FED54BF01A1}"/>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B00F353C-B85A-8BA2-4AF4-70E236BA2CA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AE756137-7217-C613-9AC5-5626686DE9B3}"/>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التجارب العربية في مجال التكنولوجيا المالية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D7F5A1A7-0836-8C92-7B96-41D1FE24010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3F8E601-6E07-D57C-A7C2-B320B21A2081}"/>
              </a:ext>
            </a:extLst>
          </p:cNvPr>
          <p:cNvSpPr txBox="1"/>
          <p:nvPr/>
        </p:nvSpPr>
        <p:spPr>
          <a:xfrm>
            <a:off x="1008668" y="2351987"/>
            <a:ext cx="10533955" cy="3267305"/>
          </a:xfrm>
          <a:prstGeom prst="rect">
            <a:avLst/>
          </a:prstGeom>
          <a:noFill/>
        </p:spPr>
        <p:txBody>
          <a:bodyPr wrap="square" rtlCol="0">
            <a:spAutoFit/>
          </a:bodyPr>
          <a:lstStyle/>
          <a:p>
            <a:pPr algn="r" rtl="1">
              <a:lnSpc>
                <a:spcPct val="107000"/>
              </a:lnSpc>
              <a:spcAft>
                <a:spcPts val="800"/>
              </a:spcAft>
              <a:buNone/>
            </a:pPr>
            <a:r>
              <a:rPr lang="ar-SA" sz="1800" b="1" kern="100" dirty="0">
                <a:effectLst/>
                <a:latin typeface="Aptos" panose="020B0004020202020204" pitchFamily="34" charset="0"/>
                <a:ea typeface="Aptos" panose="020B0004020202020204" pitchFamily="34" charset="0"/>
                <a:cs typeface="Arial" panose="020B0604020202020204" pitchFamily="34" charset="0"/>
              </a:rPr>
              <a:t>مملكة البحرين</a:t>
            </a:r>
            <a:r>
              <a:rPr lang="ar-EG" sz="1800" b="1" kern="100" dirty="0">
                <a:effectLst/>
                <a:latin typeface="Aptos" panose="020B0004020202020204" pitchFamily="34" charset="0"/>
                <a:ea typeface="Aptos" panose="020B0004020202020204" pitchFamily="34" charset="0"/>
                <a:cs typeface="Arial" panose="020B0604020202020204" pitchFamily="34" charset="0"/>
              </a:rPr>
              <a:t> :</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EG" sz="1800" b="1" kern="100" dirty="0">
                <a:effectLst/>
                <a:latin typeface="Aptos" panose="020B0004020202020204" pitchFamily="34" charset="0"/>
                <a:ea typeface="Aptos" panose="020B0004020202020204" pitchFamily="34" charset="0"/>
                <a:cs typeface="Arial" panose="020B0604020202020204" pitchFamily="34" charset="0"/>
              </a:rPr>
              <a:t>أطلقت </a:t>
            </a:r>
            <a:r>
              <a:rPr lang="ar-SA" sz="1800" b="1" kern="100" dirty="0">
                <a:effectLst/>
                <a:latin typeface="Aptos" panose="020B0004020202020204" pitchFamily="34" charset="0"/>
                <a:ea typeface="Aptos" panose="020B0004020202020204" pitchFamily="34" charset="0"/>
                <a:cs typeface="Arial" panose="020B0604020202020204" pitchFamily="34" charset="0"/>
              </a:rPr>
              <a:t>بيئة اختبار تنظيمية</a:t>
            </a:r>
            <a:r>
              <a:rPr lang="ar-SA" sz="1800" kern="100" dirty="0">
                <a:effectLst/>
                <a:latin typeface="Aptos" panose="020B0004020202020204" pitchFamily="34" charset="0"/>
                <a:ea typeface="Aptos" panose="020B0004020202020204" pitchFamily="34" charset="0"/>
                <a:cs typeface="Arial" panose="020B0604020202020204" pitchFamily="34" charset="0"/>
              </a:rPr>
              <a:t> </a:t>
            </a:r>
            <a:r>
              <a:rPr lang="en-AE" sz="1800" kern="100" dirty="0">
                <a:effectLst/>
                <a:latin typeface="Aptos" panose="020B0004020202020204" pitchFamily="34" charset="0"/>
                <a:ea typeface="Aptos" panose="020B0004020202020204" pitchFamily="34" charset="0"/>
                <a:cs typeface="Arial" panose="020B0604020202020204" pitchFamily="34" charset="0"/>
              </a:rPr>
              <a:t>(Regulatory Sandbox) </a:t>
            </a:r>
            <a:r>
              <a:rPr lang="ar-EG" sz="1800" kern="100" dirty="0">
                <a:effectLst/>
                <a:latin typeface="Aptos" panose="020B0004020202020204" pitchFamily="34" charset="0"/>
                <a:ea typeface="Aptos" panose="020B0004020202020204" pitchFamily="34" charset="0"/>
                <a:cs typeface="Arial" panose="020B0604020202020204" pitchFamily="34" charset="0"/>
              </a:rPr>
              <a:t> </a:t>
            </a:r>
            <a:r>
              <a:rPr lang="ar-SA" sz="1800" kern="100" dirty="0">
                <a:effectLst/>
                <a:latin typeface="Aptos" panose="020B0004020202020204" pitchFamily="34" charset="0"/>
                <a:ea typeface="Aptos" panose="020B0004020202020204" pitchFamily="34" charset="0"/>
                <a:cs typeface="Arial" panose="020B0604020202020204" pitchFamily="34" charset="0"/>
              </a:rPr>
              <a:t>منذ 2017</a:t>
            </a:r>
            <a:r>
              <a:rPr lang="en-AE" sz="1800" kern="100" dirty="0">
                <a:effectLst/>
                <a:latin typeface="Aptos" panose="020B0004020202020204" pitchFamily="34" charset="0"/>
                <a:ea typeface="Aptos" panose="020B0004020202020204" pitchFamily="34" charset="0"/>
                <a:cs typeface="Arial" panose="020B0604020202020204" pitchFamily="34" charset="0"/>
              </a:rPr>
              <a:t>.</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هيئة تنظيم السوق المالي تدير إصدار التراخيص الرقمية</a:t>
            </a:r>
            <a:r>
              <a:rPr lang="en-AE" sz="1800" kern="100" dirty="0">
                <a:effectLst/>
                <a:latin typeface="Aptos" panose="020B0004020202020204" pitchFamily="34" charset="0"/>
                <a:ea typeface="Aptos" panose="020B0004020202020204" pitchFamily="34" charset="0"/>
                <a:cs typeface="Arial" panose="020B0604020202020204" pitchFamily="34" charset="0"/>
              </a:rPr>
              <a:t>.</a:t>
            </a:r>
          </a:p>
          <a:p>
            <a:pPr algn="r" rtl="1">
              <a:lnSpc>
                <a:spcPct val="107000"/>
              </a:lnSpc>
              <a:spcAft>
                <a:spcPts val="800"/>
              </a:spcAft>
              <a:buNone/>
            </a:pPr>
            <a:r>
              <a:rPr lang="ar-SA" sz="1800" b="1" kern="100" dirty="0">
                <a:effectLst/>
                <a:latin typeface="Aptos" panose="020B0004020202020204" pitchFamily="34" charset="0"/>
                <a:ea typeface="Aptos" panose="020B0004020202020204" pitchFamily="34" charset="0"/>
                <a:cs typeface="Arial" panose="020B0604020202020204" pitchFamily="34" charset="0"/>
              </a:rPr>
              <a:t>أبرز المشاريع</a:t>
            </a:r>
            <a:r>
              <a:rPr lang="en-AE" sz="1800" b="1" kern="100" dirty="0">
                <a:effectLst/>
                <a:latin typeface="Aptos" panose="020B0004020202020204" pitchFamily="34" charset="0"/>
                <a:ea typeface="Aptos" panose="020B0004020202020204" pitchFamily="34" charset="0"/>
                <a:cs typeface="Arial" panose="020B0604020202020204" pitchFamily="34" charset="0"/>
              </a:rPr>
              <a:t>:</a:t>
            </a:r>
            <a:endParaRPr lang="en-AE" sz="1800" kern="100" dirty="0">
              <a:effectLst/>
              <a:latin typeface="Aptos" panose="020B0004020202020204" pitchFamily="34" charset="0"/>
              <a:ea typeface="Aptos" panose="020B0004020202020204" pitchFamily="34" charset="0"/>
              <a:cs typeface="Arial" panose="020B0604020202020204" pitchFamily="34" charset="0"/>
            </a:endParaRP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دعم المحافظ الرقمية مثل</a:t>
            </a:r>
            <a:r>
              <a:rPr lang="ar-EG" sz="1800" kern="100" dirty="0">
                <a:effectLst/>
                <a:latin typeface="Aptos" panose="020B0004020202020204" pitchFamily="34" charset="0"/>
                <a:ea typeface="Aptos" panose="020B0004020202020204" pitchFamily="34" charset="0"/>
                <a:cs typeface="Arial" panose="020B0604020202020204" pitchFamily="34" charset="0"/>
              </a:rPr>
              <a:t> </a:t>
            </a:r>
            <a:r>
              <a:rPr lang="en-AE" sz="1800" kern="100" dirty="0">
                <a:effectLst/>
                <a:latin typeface="Aptos" panose="020B0004020202020204" pitchFamily="34" charset="0"/>
                <a:ea typeface="Aptos" panose="020B0004020202020204" pitchFamily="34" charset="0"/>
                <a:cs typeface="Arial" panose="020B0604020202020204" pitchFamily="34" charset="0"/>
              </a:rPr>
              <a:t> Benefit Pay</a:t>
            </a:r>
          </a:p>
          <a:p>
            <a:pPr marL="342900" lvl="0" indent="-342900" algn="r" rtl="1">
              <a:lnSpc>
                <a:spcPct val="107000"/>
              </a:lnSpc>
              <a:spcAft>
                <a:spcPts val="800"/>
              </a:spcAft>
              <a:buSzPts val="1000"/>
              <a:buFont typeface="Symbol" panose="05050102010706020507" pitchFamily="18" charset="2"/>
              <a:buChar char=""/>
              <a:tabLst>
                <a:tab pos="457200" algn="l"/>
              </a:tabLst>
            </a:pPr>
            <a:r>
              <a:rPr lang="ar-SA" sz="1800" kern="100" dirty="0">
                <a:effectLst/>
                <a:latin typeface="Aptos" panose="020B0004020202020204" pitchFamily="34" charset="0"/>
                <a:ea typeface="Aptos" panose="020B0004020202020204" pitchFamily="34" charset="0"/>
                <a:cs typeface="Arial" panose="020B0604020202020204" pitchFamily="34" charset="0"/>
              </a:rPr>
              <a:t>اختبار تقنيات البلوك تشين في تحويل الأموال</a:t>
            </a:r>
            <a:r>
              <a:rPr lang="en-AE" sz="1800" kern="100" dirty="0">
                <a:effectLst/>
                <a:latin typeface="Aptos" panose="020B0004020202020204" pitchFamily="34" charset="0"/>
                <a:ea typeface="Aptos" panose="020B0004020202020204" pitchFamily="34" charset="0"/>
                <a:cs typeface="Arial" panose="020B0604020202020204" pitchFamily="34" charset="0"/>
              </a:rPr>
              <a:t>.</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C0EF4D92-D6B9-B96D-9114-DD289156D47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43414448"/>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CFCCE-FE1F-C1B9-3D85-FCA20A1BB750}"/>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CFEFE00F-A3C9-F1B3-B7B7-A8460496947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B8EECF19-4376-01AA-DF76-D690078CE497}"/>
              </a:ext>
            </a:extLst>
          </p:cNvPr>
          <p:cNvSpPr txBox="1"/>
          <p:nvPr/>
        </p:nvSpPr>
        <p:spPr>
          <a:xfrm>
            <a:off x="3535052" y="1136132"/>
            <a:ext cx="6928701"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التجارب العربية في مجال التكنولوجيا المالية </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CCA64D56-9D8F-6813-E87C-B174BAA91D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D395F032-6A7B-DA7D-8758-AF4DAFF3266A}"/>
              </a:ext>
            </a:extLst>
          </p:cNvPr>
          <p:cNvSpPr txBox="1"/>
          <p:nvPr/>
        </p:nvSpPr>
        <p:spPr>
          <a:xfrm>
            <a:off x="1036320" y="1799303"/>
            <a:ext cx="10506303" cy="3366563"/>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المملكة الأردنية الهاشمية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طوّر بوابة الدفع الإلكتروني الوطنية - منصة </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e-</a:t>
            </a:r>
            <a:r>
              <a:rPr kumimoji="0" lang="en-US" sz="1800" b="0" i="0" u="none" strike="noStrike" kern="1200" cap="none" spc="0" normalizeH="0" baseline="0" noProof="0" dirty="0" err="1">
                <a:ln>
                  <a:noFill/>
                </a:ln>
                <a:solidFill>
                  <a:prstClr val="black"/>
                </a:solidFill>
                <a:effectLst/>
                <a:uLnTx/>
                <a:uFillTx/>
                <a:latin typeface="Alexandria regular" pitchFamily="2" charset="-78"/>
                <a:ea typeface="+mn-ea"/>
                <a:cs typeface="Times New Roman" panose="02020603050405020304" pitchFamily="18" charset="0"/>
              </a:rPr>
              <a:t>FAWATEERcom</a:t>
            </a:r>
            <a:r>
              <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a:t>
            </a: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للمدفوعات الحكومية.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بنك الاتحاد يطلق أول بنك رقمي</a:t>
            </a:r>
            <a:r>
              <a:rPr lang="ar-EG" dirty="0">
                <a:solidFill>
                  <a:prstClr val="black"/>
                </a:solidFill>
                <a:latin typeface="Alexandria regular" pitchFamily="2" charset="-78"/>
                <a:cs typeface="Times New Roman" panose="02020603050405020304" pitchFamily="18" charset="0"/>
              </a:rPr>
              <a:t>.</a:t>
            </a:r>
            <a:endParaRPr kumimoji="0" lang="en-US"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regular" pitchFamily="2" charset="-78"/>
                <a:cs typeface="Times New Roman" panose="02020603050405020304" pitchFamily="18" charset="0"/>
              </a:rPr>
              <a:t>أهم ا</a:t>
            </a:r>
            <a:r>
              <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لتحديات:</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rPr>
              <a:t>• الحاجة لتحديث التشريعات المالية التقليدية لتتناسب مع الحلول الرقمية.</a:t>
            </a: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a:p>
            <a:pPr marL="0" marR="0" lvl="0" indent="0" algn="r"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5E38A4B5-48E9-FBE9-ABDF-78C6BAA6A2B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60987790"/>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2302E-2291-AF80-687D-1CC20AD3C28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08E14FB2-12A9-ACED-7033-0F66DEA47D4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a:extLst>
              <a:ext uri="{FF2B5EF4-FFF2-40B4-BE49-F238E27FC236}">
                <a16:creationId xmlns:a16="http://schemas.microsoft.com/office/drawing/2014/main" id="{10652C0E-2CA4-40AD-CE9B-D3CFC279B2BC}"/>
              </a:ext>
            </a:extLst>
          </p:cNvPr>
          <p:cNvSpPr txBox="1"/>
          <p:nvPr/>
        </p:nvSpPr>
        <p:spPr>
          <a:xfrm>
            <a:off x="5363852" y="1136134"/>
            <a:ext cx="579182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المراجع</a:t>
            </a: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rial" panose="020B0604020202020204" pitchFamily="34" charset="0"/>
              </a:rPr>
              <a:t> </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mn-cs"/>
            </a:endParaRPr>
          </a:p>
        </p:txBody>
      </p:sp>
      <p:sp>
        <p:nvSpPr>
          <p:cNvPr id="28" name="Rectangle 27">
            <a:extLst>
              <a:ext uri="{FF2B5EF4-FFF2-40B4-BE49-F238E27FC236}">
                <a16:creationId xmlns:a16="http://schemas.microsoft.com/office/drawing/2014/main" id="{601A00DD-E164-DFA3-DC1A-D5027DA621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a:extLst>
              <a:ext uri="{FF2B5EF4-FFF2-40B4-BE49-F238E27FC236}">
                <a16:creationId xmlns:a16="http://schemas.microsoft.com/office/drawing/2014/main" id="{52AD9076-7F34-D345-8C62-0BEC6D080AF4}"/>
              </a:ext>
            </a:extLst>
          </p:cNvPr>
          <p:cNvSpPr txBox="1"/>
          <p:nvPr/>
        </p:nvSpPr>
        <p:spPr>
          <a:xfrm>
            <a:off x="2978870" y="2104524"/>
            <a:ext cx="8408709" cy="3366563"/>
          </a:xfrm>
          <a:prstGeom prst="rect">
            <a:avLst/>
          </a:prstGeom>
          <a:noFill/>
        </p:spPr>
        <p:txBody>
          <a:bodyPr wrap="square" rtlCol="0">
            <a:spAutoFit/>
          </a:bodyPr>
          <a:lstStyle/>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 د. فريد ليان، التكنولوجيا المالية: جسر القطاع المالي إلى المستقبل، خاصة الفصل الرابع والخامس.</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تقارير البنك الدولي وصندوق النقد العربي عن التحول الرقمي في القطاع المالي.</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لوائح البنك المركزي السعودي </a:t>
            </a:r>
            <a:r>
              <a:rPr lang="en-US" dirty="0">
                <a:solidFill>
                  <a:prstClr val="black"/>
                </a:solidFill>
                <a:latin typeface="Alexandria regular" pitchFamily="2" charset="-78"/>
                <a:cs typeface="Times New Roman" panose="02020603050405020304" pitchFamily="18" charset="0"/>
              </a:rPr>
              <a:t> SAMA) </a:t>
            </a:r>
            <a:r>
              <a:rPr lang="ar-EG" dirty="0">
                <a:solidFill>
                  <a:prstClr val="black"/>
                </a:solidFill>
                <a:latin typeface="Alexandria regular" pitchFamily="2" charset="-78"/>
                <a:cs typeface="Times New Roman" panose="02020603050405020304" pitchFamily="18" charset="0"/>
              </a:rPr>
              <a:t>) </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المبادىء الرئيسة للحوكمة الصادرة من البنك المركزي السعودي.</a:t>
            </a: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EG" dirty="0">
                <a:solidFill>
                  <a:prstClr val="black"/>
                </a:solidFill>
                <a:latin typeface="Alexandria regular" pitchFamily="2" charset="-78"/>
                <a:cs typeface="Times New Roman" panose="02020603050405020304" pitchFamily="18" charset="0"/>
              </a:rPr>
              <a:t>لوائح مصرف الإمارات المركزي فيما يخص </a:t>
            </a:r>
            <a:r>
              <a:rPr lang="en-US" dirty="0">
                <a:solidFill>
                  <a:prstClr val="black"/>
                </a:solidFill>
                <a:latin typeface="Alexandria regular" pitchFamily="2" charset="-78"/>
                <a:cs typeface="Times New Roman" panose="02020603050405020304" pitchFamily="18" charset="0"/>
              </a:rPr>
              <a:t>Sandboxes</a:t>
            </a:r>
            <a:endParaRPr lang="ar-EG"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 typeface="Wingdings" panose="05000000000000000000" pitchFamily="2" charset="2"/>
              <a:buChar char="§"/>
              <a:tabLst/>
              <a:defRPr/>
            </a:pPr>
            <a:r>
              <a:rPr lang="ar-AE" dirty="0">
                <a:solidFill>
                  <a:prstClr val="black"/>
                </a:solidFill>
                <a:latin typeface="Alexandria regular" pitchFamily="2" charset="-78"/>
                <a:cs typeface="Times New Roman" panose="02020603050405020304" pitchFamily="18" charset="0"/>
              </a:rPr>
              <a:t>لوائح مركز دبي المالي العالمي بشأن شركات التكنولوجيا المالية</a:t>
            </a:r>
            <a:r>
              <a:rPr lang="ar-EG" dirty="0">
                <a:solidFill>
                  <a:prstClr val="black"/>
                </a:solidFill>
                <a:latin typeface="Alexandria regular" pitchFamily="2" charset="-78"/>
                <a:cs typeface="Times New Roman" panose="02020603050405020304" pitchFamily="18" charset="0"/>
              </a:rPr>
              <a:t>.</a:t>
            </a:r>
            <a:endParaRPr lang="en-US" dirty="0">
              <a:solidFill>
                <a:prstClr val="black"/>
              </a:solidFill>
              <a:latin typeface="Alexandria regular" pitchFamily="2" charset="-78"/>
              <a:cs typeface="Times New Roman" panose="02020603050405020304" pitchFamily="18" charset="0"/>
            </a:endParaRPr>
          </a:p>
          <a:p>
            <a:pPr marL="285750" marR="0" lvl="0" indent="-285750" algn="r" defTabSz="914400" rtl="1" eaLnBrk="1" fontAlgn="auto" latinLnBrk="0" hangingPunct="1">
              <a:lnSpc>
                <a:spcPct val="150000"/>
              </a:lnSpc>
              <a:spcBef>
                <a:spcPts val="0"/>
              </a:spcBef>
              <a:spcAft>
                <a:spcPts val="0"/>
              </a:spcAft>
              <a:buClrTx/>
              <a:buSzTx/>
              <a:buFontTx/>
              <a:buChar char="-"/>
              <a:tabLst/>
              <a:defRPr/>
            </a:pPr>
            <a:endParaRPr lang="ar-EG" dirty="0">
              <a:solidFill>
                <a:prstClr val="black"/>
              </a:solidFill>
              <a:latin typeface="Alexandria regular" pitchFamily="2" charset="-78"/>
              <a:cs typeface="Times New Roman" panose="02020603050405020304" pitchFamily="18" charset="0"/>
            </a:endParaRPr>
          </a:p>
          <a:p>
            <a:pPr marR="0" lvl="0" algn="r" defTabSz="914400" rtl="1" eaLnBrk="1" fontAlgn="auto" latinLnBrk="0" hangingPunct="1">
              <a:lnSpc>
                <a:spcPct val="150000"/>
              </a:lnSpc>
              <a:spcBef>
                <a:spcPts val="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Times New Roman" panose="02020603050405020304" pitchFamily="18" charset="0"/>
            </a:endParaRPr>
          </a:p>
        </p:txBody>
      </p:sp>
      <p:pic>
        <p:nvPicPr>
          <p:cNvPr id="6" name="Graphic 21">
            <a:extLst>
              <a:ext uri="{FF2B5EF4-FFF2-40B4-BE49-F238E27FC236}">
                <a16:creationId xmlns:a16="http://schemas.microsoft.com/office/drawing/2014/main" id="{B41C7D10-26A5-C084-36A8-16F0301BD9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58883482"/>
      </p:ext>
    </p:extLst>
  </p:cSld>
  <p:clrMapOvr>
    <a:masterClrMapping/>
  </p:clrMapOvr>
  <mc:AlternateContent xmlns:mc="http://schemas.openxmlformats.org/markup-compatibility/2006" xmlns:p14="http://schemas.microsoft.com/office/powerpoint/2010/main">
    <mc:Choice Requires="p14">
      <p:transition spd="slow" p14:dur="2000" advTm="38043"/>
    </mc:Choice>
    <mc:Fallback xmlns="">
      <p:transition spd="slow" advTm="3804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63EA5959-3B72-4603-9AFA-668684908726}"/>
</file>

<file path=customXml/itemProps3.xml><?xml version="1.0" encoding="utf-8"?>
<ds:datastoreItem xmlns:ds="http://schemas.openxmlformats.org/officeDocument/2006/customXml" ds:itemID="{ACC9A911-23AF-4D6B-960B-1A780C58D828}">
  <ds:schemaRefs>
    <ds:schemaRef ds:uri="http://schemas.microsoft.com/office/2006/documentManagement/types"/>
    <ds:schemaRef ds:uri="http://www.w3.org/XML/1998/namespace"/>
    <ds:schemaRef ds:uri="d13aca44-ef33-4cf4-9980-7f0b00e6eeb9"/>
    <ds:schemaRef ds:uri="http://purl.org/dc/terms/"/>
    <ds:schemaRef ds:uri="http://purl.org/dc/elements/1.1/"/>
    <ds:schemaRef ds:uri="49100919-8a76-4266-be0c-7dc583902cb4"/>
    <ds:schemaRef ds:uri="http://schemas.microsoft.com/office/2006/metadata/properties"/>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9492</TotalTime>
  <Words>3229</Words>
  <Application>Microsoft Office PowerPoint</Application>
  <PresentationFormat>Widescreen</PresentationFormat>
  <Paragraphs>306</Paragraphs>
  <Slides>38</Slides>
  <Notes>36</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38</vt:i4>
      </vt:variant>
    </vt:vector>
  </HeadingPairs>
  <TitlesOfParts>
    <vt:vector size="51" baseType="lpstr">
      <vt:lpstr>Alexandria</vt:lpstr>
      <vt:lpstr>Alexandria Black</vt:lpstr>
      <vt:lpstr>Alexandria regular</vt:lpstr>
      <vt:lpstr>Aptos</vt:lpstr>
      <vt:lpstr>Arial</vt:lpstr>
      <vt:lpstr>Calibri</vt:lpstr>
      <vt:lpstr>Calibri Light</vt:lpstr>
      <vt:lpstr>Symbol</vt:lpstr>
      <vt:lpstr>Times New Roman</vt:lpstr>
      <vt:lpstr>Wingdings</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Dr.Alaeldin Elgizuli</cp:lastModifiedBy>
  <cp:revision>87</cp:revision>
  <dcterms:created xsi:type="dcterms:W3CDTF">2023-04-29T09:08:00Z</dcterms:created>
  <dcterms:modified xsi:type="dcterms:W3CDTF">2025-05-28T16:57:59Z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